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6" r:id="rId3"/>
    <p:sldId id="275" r:id="rId4"/>
    <p:sldId id="274" r:id="rId5"/>
    <p:sldId id="278" r:id="rId6"/>
    <p:sldId id="257" r:id="rId7"/>
    <p:sldId id="261" r:id="rId8"/>
    <p:sldId id="258" r:id="rId9"/>
    <p:sldId id="262" r:id="rId10"/>
    <p:sldId id="283" r:id="rId11"/>
    <p:sldId id="279" r:id="rId12"/>
    <p:sldId id="280" r:id="rId13"/>
    <p:sldId id="284" r:id="rId14"/>
    <p:sldId id="285" r:id="rId15"/>
    <p:sldId id="286" r:id="rId16"/>
    <p:sldId id="287" r:id="rId17"/>
    <p:sldId id="281" r:id="rId18"/>
    <p:sldId id="291" r:id="rId19"/>
    <p:sldId id="292" r:id="rId20"/>
    <p:sldId id="293" r:id="rId21"/>
    <p:sldId id="294" r:id="rId22"/>
    <p:sldId id="260" r:id="rId23"/>
    <p:sldId id="263" r:id="rId24"/>
    <p:sldId id="264" r:id="rId25"/>
    <p:sldId id="295" r:id="rId26"/>
    <p:sldId id="296" r:id="rId27"/>
    <p:sldId id="266" r:id="rId28"/>
    <p:sldId id="267" r:id="rId29"/>
    <p:sldId id="268" r:id="rId30"/>
    <p:sldId id="272" r:id="rId31"/>
    <p:sldId id="27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5" autoAdjust="0"/>
    <p:restoredTop sz="94660"/>
  </p:normalViewPr>
  <p:slideViewPr>
    <p:cSldViewPr snapToGrid="0">
      <p:cViewPr varScale="1">
        <p:scale>
          <a:sx n="67" d="100"/>
          <a:sy n="67" d="100"/>
        </p:scale>
        <p:origin x="5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BA18-481D-4E25-A0BC-5D473C9A61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36B31B-F199-42A2-8DFC-FCF5025A1A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FFA604-CE52-4D17-A821-367AD1734BF1}"/>
              </a:ext>
            </a:extLst>
          </p:cNvPr>
          <p:cNvSpPr>
            <a:spLocks noGrp="1"/>
          </p:cNvSpPr>
          <p:nvPr>
            <p:ph type="dt" sz="half" idx="10"/>
          </p:nvPr>
        </p:nvSpPr>
        <p:spPr/>
        <p:txBody>
          <a:bodyPr/>
          <a:lstStyle/>
          <a:p>
            <a:fld id="{BF4F19A5-A78B-46F0-8339-FF6CFB215B45}" type="datetimeFigureOut">
              <a:rPr lang="en-US" smtClean="0"/>
              <a:t>5/26/2021</a:t>
            </a:fld>
            <a:endParaRPr lang="en-US"/>
          </a:p>
        </p:txBody>
      </p:sp>
      <p:sp>
        <p:nvSpPr>
          <p:cNvPr id="5" name="Footer Placeholder 4">
            <a:extLst>
              <a:ext uri="{FF2B5EF4-FFF2-40B4-BE49-F238E27FC236}">
                <a16:creationId xmlns:a16="http://schemas.microsoft.com/office/drawing/2014/main" id="{C8612BED-8945-421F-A9B9-92662618E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3380D-9D6E-4520-8816-0C9F891AAF87}"/>
              </a:ext>
            </a:extLst>
          </p:cNvPr>
          <p:cNvSpPr>
            <a:spLocks noGrp="1"/>
          </p:cNvSpPr>
          <p:nvPr>
            <p:ph type="sldNum" sz="quarter" idx="12"/>
          </p:nvPr>
        </p:nvSpPr>
        <p:spPr/>
        <p:txBody>
          <a:bodyPr/>
          <a:lstStyle/>
          <a:p>
            <a:fld id="{1090DCD1-2BF4-4536-BF6E-1C4543D50B51}" type="slidenum">
              <a:rPr lang="en-US" smtClean="0"/>
              <a:t>‹#›</a:t>
            </a:fld>
            <a:endParaRPr lang="en-US"/>
          </a:p>
        </p:txBody>
      </p:sp>
    </p:spTree>
    <p:extLst>
      <p:ext uri="{BB962C8B-B14F-4D97-AF65-F5344CB8AC3E}">
        <p14:creationId xmlns:p14="http://schemas.microsoft.com/office/powerpoint/2010/main" val="14357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63FE0-8FB4-497C-93B3-386EBF9E4F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A92977-B858-43BE-BB74-9383B4A101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9FFB65-2B74-463A-87EA-DADAACFC9E3C}"/>
              </a:ext>
            </a:extLst>
          </p:cNvPr>
          <p:cNvSpPr>
            <a:spLocks noGrp="1"/>
          </p:cNvSpPr>
          <p:nvPr>
            <p:ph type="dt" sz="half" idx="10"/>
          </p:nvPr>
        </p:nvSpPr>
        <p:spPr/>
        <p:txBody>
          <a:bodyPr/>
          <a:lstStyle/>
          <a:p>
            <a:fld id="{BF4F19A5-A78B-46F0-8339-FF6CFB215B45}" type="datetimeFigureOut">
              <a:rPr lang="en-US" smtClean="0"/>
              <a:t>5/26/2021</a:t>
            </a:fld>
            <a:endParaRPr lang="en-US"/>
          </a:p>
        </p:txBody>
      </p:sp>
      <p:sp>
        <p:nvSpPr>
          <p:cNvPr id="5" name="Footer Placeholder 4">
            <a:extLst>
              <a:ext uri="{FF2B5EF4-FFF2-40B4-BE49-F238E27FC236}">
                <a16:creationId xmlns:a16="http://schemas.microsoft.com/office/drawing/2014/main" id="{5631AF08-C4E3-4295-A47D-ED48C6EE4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22841-94B6-4056-BED9-4439E1503AA4}"/>
              </a:ext>
            </a:extLst>
          </p:cNvPr>
          <p:cNvSpPr>
            <a:spLocks noGrp="1"/>
          </p:cNvSpPr>
          <p:nvPr>
            <p:ph type="sldNum" sz="quarter" idx="12"/>
          </p:nvPr>
        </p:nvSpPr>
        <p:spPr/>
        <p:txBody>
          <a:bodyPr/>
          <a:lstStyle/>
          <a:p>
            <a:fld id="{1090DCD1-2BF4-4536-BF6E-1C4543D50B51}" type="slidenum">
              <a:rPr lang="en-US" smtClean="0"/>
              <a:t>‹#›</a:t>
            </a:fld>
            <a:endParaRPr lang="en-US"/>
          </a:p>
        </p:txBody>
      </p:sp>
    </p:spTree>
    <p:extLst>
      <p:ext uri="{BB962C8B-B14F-4D97-AF65-F5344CB8AC3E}">
        <p14:creationId xmlns:p14="http://schemas.microsoft.com/office/powerpoint/2010/main" val="423494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89760-A51A-4D87-820A-F3522B8C44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B29CA4-BE94-4262-8426-1C75201CFA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2CD1C-908F-4459-BB06-629AEF7444D3}"/>
              </a:ext>
            </a:extLst>
          </p:cNvPr>
          <p:cNvSpPr>
            <a:spLocks noGrp="1"/>
          </p:cNvSpPr>
          <p:nvPr>
            <p:ph type="dt" sz="half" idx="10"/>
          </p:nvPr>
        </p:nvSpPr>
        <p:spPr/>
        <p:txBody>
          <a:bodyPr/>
          <a:lstStyle/>
          <a:p>
            <a:fld id="{BF4F19A5-A78B-46F0-8339-FF6CFB215B45}" type="datetimeFigureOut">
              <a:rPr lang="en-US" smtClean="0"/>
              <a:t>5/26/2021</a:t>
            </a:fld>
            <a:endParaRPr lang="en-US"/>
          </a:p>
        </p:txBody>
      </p:sp>
      <p:sp>
        <p:nvSpPr>
          <p:cNvPr id="5" name="Footer Placeholder 4">
            <a:extLst>
              <a:ext uri="{FF2B5EF4-FFF2-40B4-BE49-F238E27FC236}">
                <a16:creationId xmlns:a16="http://schemas.microsoft.com/office/drawing/2014/main" id="{8C9D01B4-C928-4DFA-BA04-96860A655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53AEB4-F6F6-49A7-9711-10059925690F}"/>
              </a:ext>
            </a:extLst>
          </p:cNvPr>
          <p:cNvSpPr>
            <a:spLocks noGrp="1"/>
          </p:cNvSpPr>
          <p:nvPr>
            <p:ph type="sldNum" sz="quarter" idx="12"/>
          </p:nvPr>
        </p:nvSpPr>
        <p:spPr/>
        <p:txBody>
          <a:bodyPr/>
          <a:lstStyle/>
          <a:p>
            <a:fld id="{1090DCD1-2BF4-4536-BF6E-1C4543D50B51}" type="slidenum">
              <a:rPr lang="en-US" smtClean="0"/>
              <a:t>‹#›</a:t>
            </a:fld>
            <a:endParaRPr lang="en-US"/>
          </a:p>
        </p:txBody>
      </p:sp>
    </p:spTree>
    <p:extLst>
      <p:ext uri="{BB962C8B-B14F-4D97-AF65-F5344CB8AC3E}">
        <p14:creationId xmlns:p14="http://schemas.microsoft.com/office/powerpoint/2010/main" val="233503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D16E-4199-4C5A-85CD-BEA6C497D9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03E5A6-B7B0-4D55-8370-87080BB389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0D273-9BEB-4572-B9C7-90DC8D28805A}"/>
              </a:ext>
            </a:extLst>
          </p:cNvPr>
          <p:cNvSpPr>
            <a:spLocks noGrp="1"/>
          </p:cNvSpPr>
          <p:nvPr>
            <p:ph type="dt" sz="half" idx="10"/>
          </p:nvPr>
        </p:nvSpPr>
        <p:spPr/>
        <p:txBody>
          <a:bodyPr/>
          <a:lstStyle/>
          <a:p>
            <a:fld id="{BF4F19A5-A78B-46F0-8339-FF6CFB215B45}" type="datetimeFigureOut">
              <a:rPr lang="en-US" smtClean="0"/>
              <a:t>5/26/2021</a:t>
            </a:fld>
            <a:endParaRPr lang="en-US"/>
          </a:p>
        </p:txBody>
      </p:sp>
      <p:sp>
        <p:nvSpPr>
          <p:cNvPr id="5" name="Footer Placeholder 4">
            <a:extLst>
              <a:ext uri="{FF2B5EF4-FFF2-40B4-BE49-F238E27FC236}">
                <a16:creationId xmlns:a16="http://schemas.microsoft.com/office/drawing/2014/main" id="{FEEB65D8-BD62-4B20-ACB1-2B8D99B4D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7020F-F415-4F43-A0D8-1845185DB0BA}"/>
              </a:ext>
            </a:extLst>
          </p:cNvPr>
          <p:cNvSpPr>
            <a:spLocks noGrp="1"/>
          </p:cNvSpPr>
          <p:nvPr>
            <p:ph type="sldNum" sz="quarter" idx="12"/>
          </p:nvPr>
        </p:nvSpPr>
        <p:spPr/>
        <p:txBody>
          <a:bodyPr/>
          <a:lstStyle/>
          <a:p>
            <a:fld id="{1090DCD1-2BF4-4536-BF6E-1C4543D50B51}" type="slidenum">
              <a:rPr lang="en-US" smtClean="0"/>
              <a:t>‹#›</a:t>
            </a:fld>
            <a:endParaRPr lang="en-US"/>
          </a:p>
        </p:txBody>
      </p:sp>
    </p:spTree>
    <p:extLst>
      <p:ext uri="{BB962C8B-B14F-4D97-AF65-F5344CB8AC3E}">
        <p14:creationId xmlns:p14="http://schemas.microsoft.com/office/powerpoint/2010/main" val="32097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E91C-18DD-4B09-8476-3D895B3A75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6BFF4B-160A-4BAC-871D-3380DF49DC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0A5E66-9AE0-4D97-A4A1-A61D4DAB3180}"/>
              </a:ext>
            </a:extLst>
          </p:cNvPr>
          <p:cNvSpPr>
            <a:spLocks noGrp="1"/>
          </p:cNvSpPr>
          <p:nvPr>
            <p:ph type="dt" sz="half" idx="10"/>
          </p:nvPr>
        </p:nvSpPr>
        <p:spPr/>
        <p:txBody>
          <a:bodyPr/>
          <a:lstStyle/>
          <a:p>
            <a:fld id="{BF4F19A5-A78B-46F0-8339-FF6CFB215B45}" type="datetimeFigureOut">
              <a:rPr lang="en-US" smtClean="0"/>
              <a:t>5/26/2021</a:t>
            </a:fld>
            <a:endParaRPr lang="en-US"/>
          </a:p>
        </p:txBody>
      </p:sp>
      <p:sp>
        <p:nvSpPr>
          <p:cNvPr id="5" name="Footer Placeholder 4">
            <a:extLst>
              <a:ext uri="{FF2B5EF4-FFF2-40B4-BE49-F238E27FC236}">
                <a16:creationId xmlns:a16="http://schemas.microsoft.com/office/drawing/2014/main" id="{9369BCC3-D480-4F0D-BAC9-C3E92DD92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97B1F-6556-4E9D-BB93-02C5ADC69096}"/>
              </a:ext>
            </a:extLst>
          </p:cNvPr>
          <p:cNvSpPr>
            <a:spLocks noGrp="1"/>
          </p:cNvSpPr>
          <p:nvPr>
            <p:ph type="sldNum" sz="quarter" idx="12"/>
          </p:nvPr>
        </p:nvSpPr>
        <p:spPr/>
        <p:txBody>
          <a:bodyPr/>
          <a:lstStyle/>
          <a:p>
            <a:fld id="{1090DCD1-2BF4-4536-BF6E-1C4543D50B51}" type="slidenum">
              <a:rPr lang="en-US" smtClean="0"/>
              <a:t>‹#›</a:t>
            </a:fld>
            <a:endParaRPr lang="en-US"/>
          </a:p>
        </p:txBody>
      </p:sp>
    </p:spTree>
    <p:extLst>
      <p:ext uri="{BB962C8B-B14F-4D97-AF65-F5344CB8AC3E}">
        <p14:creationId xmlns:p14="http://schemas.microsoft.com/office/powerpoint/2010/main" val="68047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EBC8-2BA9-49F3-B01C-CAAD34CA8E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6A64E2-06FD-4F4D-B11E-5D80ECFB44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03D1BC-9D45-40CD-8642-0FA61CAEB4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E2DFF0-0B89-44F9-B1B3-0145609F3615}"/>
              </a:ext>
            </a:extLst>
          </p:cNvPr>
          <p:cNvSpPr>
            <a:spLocks noGrp="1"/>
          </p:cNvSpPr>
          <p:nvPr>
            <p:ph type="dt" sz="half" idx="10"/>
          </p:nvPr>
        </p:nvSpPr>
        <p:spPr/>
        <p:txBody>
          <a:bodyPr/>
          <a:lstStyle/>
          <a:p>
            <a:fld id="{BF4F19A5-A78B-46F0-8339-FF6CFB215B45}" type="datetimeFigureOut">
              <a:rPr lang="en-US" smtClean="0"/>
              <a:t>5/26/2021</a:t>
            </a:fld>
            <a:endParaRPr lang="en-US"/>
          </a:p>
        </p:txBody>
      </p:sp>
      <p:sp>
        <p:nvSpPr>
          <p:cNvPr id="6" name="Footer Placeholder 5">
            <a:extLst>
              <a:ext uri="{FF2B5EF4-FFF2-40B4-BE49-F238E27FC236}">
                <a16:creationId xmlns:a16="http://schemas.microsoft.com/office/drawing/2014/main" id="{A719B3E6-100A-47E1-B609-A4601F0EA8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8D947-17AD-446F-836E-DF524AB776AC}"/>
              </a:ext>
            </a:extLst>
          </p:cNvPr>
          <p:cNvSpPr>
            <a:spLocks noGrp="1"/>
          </p:cNvSpPr>
          <p:nvPr>
            <p:ph type="sldNum" sz="quarter" idx="12"/>
          </p:nvPr>
        </p:nvSpPr>
        <p:spPr/>
        <p:txBody>
          <a:bodyPr/>
          <a:lstStyle/>
          <a:p>
            <a:fld id="{1090DCD1-2BF4-4536-BF6E-1C4543D50B51}" type="slidenum">
              <a:rPr lang="en-US" smtClean="0"/>
              <a:t>‹#›</a:t>
            </a:fld>
            <a:endParaRPr lang="en-US"/>
          </a:p>
        </p:txBody>
      </p:sp>
    </p:spTree>
    <p:extLst>
      <p:ext uri="{BB962C8B-B14F-4D97-AF65-F5344CB8AC3E}">
        <p14:creationId xmlns:p14="http://schemas.microsoft.com/office/powerpoint/2010/main" val="2970299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C7C6-D139-4519-9925-DB58CAC8C2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8D0149-DEF2-4944-AE33-007B95AF5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700A5E-0B54-4D33-964B-9030A8771E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883A53-63C6-4A38-9D1E-8DC1F0CE33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2A8B6-F2AF-4008-A10B-B40BA1EE99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CFACEB-EEEE-406C-BD6C-8793C922AD0C}"/>
              </a:ext>
            </a:extLst>
          </p:cNvPr>
          <p:cNvSpPr>
            <a:spLocks noGrp="1"/>
          </p:cNvSpPr>
          <p:nvPr>
            <p:ph type="dt" sz="half" idx="10"/>
          </p:nvPr>
        </p:nvSpPr>
        <p:spPr/>
        <p:txBody>
          <a:bodyPr/>
          <a:lstStyle/>
          <a:p>
            <a:fld id="{BF4F19A5-A78B-46F0-8339-FF6CFB215B45}" type="datetimeFigureOut">
              <a:rPr lang="en-US" smtClean="0"/>
              <a:t>5/26/2021</a:t>
            </a:fld>
            <a:endParaRPr lang="en-US"/>
          </a:p>
        </p:txBody>
      </p:sp>
      <p:sp>
        <p:nvSpPr>
          <p:cNvPr id="8" name="Footer Placeholder 7">
            <a:extLst>
              <a:ext uri="{FF2B5EF4-FFF2-40B4-BE49-F238E27FC236}">
                <a16:creationId xmlns:a16="http://schemas.microsoft.com/office/drawing/2014/main" id="{8CCBA8CF-6B01-4368-AFBC-830CA37FE7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7328D7-E79E-4660-85A2-30A3EAD9A1C8}"/>
              </a:ext>
            </a:extLst>
          </p:cNvPr>
          <p:cNvSpPr>
            <a:spLocks noGrp="1"/>
          </p:cNvSpPr>
          <p:nvPr>
            <p:ph type="sldNum" sz="quarter" idx="12"/>
          </p:nvPr>
        </p:nvSpPr>
        <p:spPr/>
        <p:txBody>
          <a:bodyPr/>
          <a:lstStyle/>
          <a:p>
            <a:fld id="{1090DCD1-2BF4-4536-BF6E-1C4543D50B51}" type="slidenum">
              <a:rPr lang="en-US" smtClean="0"/>
              <a:t>‹#›</a:t>
            </a:fld>
            <a:endParaRPr lang="en-US"/>
          </a:p>
        </p:txBody>
      </p:sp>
    </p:spTree>
    <p:extLst>
      <p:ext uri="{BB962C8B-B14F-4D97-AF65-F5344CB8AC3E}">
        <p14:creationId xmlns:p14="http://schemas.microsoft.com/office/powerpoint/2010/main" val="101696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C596-CDED-4BFF-A53F-394576CC6D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91C0C9-88BF-432F-9C08-37A8C1039EB9}"/>
              </a:ext>
            </a:extLst>
          </p:cNvPr>
          <p:cNvSpPr>
            <a:spLocks noGrp="1"/>
          </p:cNvSpPr>
          <p:nvPr>
            <p:ph type="dt" sz="half" idx="10"/>
          </p:nvPr>
        </p:nvSpPr>
        <p:spPr/>
        <p:txBody>
          <a:bodyPr/>
          <a:lstStyle/>
          <a:p>
            <a:fld id="{BF4F19A5-A78B-46F0-8339-FF6CFB215B45}" type="datetimeFigureOut">
              <a:rPr lang="en-US" smtClean="0"/>
              <a:t>5/26/2021</a:t>
            </a:fld>
            <a:endParaRPr lang="en-US"/>
          </a:p>
        </p:txBody>
      </p:sp>
      <p:sp>
        <p:nvSpPr>
          <p:cNvPr id="4" name="Footer Placeholder 3">
            <a:extLst>
              <a:ext uri="{FF2B5EF4-FFF2-40B4-BE49-F238E27FC236}">
                <a16:creationId xmlns:a16="http://schemas.microsoft.com/office/drawing/2014/main" id="{4DE8D9F0-7029-4CFF-ADE0-4CD282BA92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B3692B-75A9-4427-866A-C7CFBAE1E063}"/>
              </a:ext>
            </a:extLst>
          </p:cNvPr>
          <p:cNvSpPr>
            <a:spLocks noGrp="1"/>
          </p:cNvSpPr>
          <p:nvPr>
            <p:ph type="sldNum" sz="quarter" idx="12"/>
          </p:nvPr>
        </p:nvSpPr>
        <p:spPr/>
        <p:txBody>
          <a:bodyPr/>
          <a:lstStyle/>
          <a:p>
            <a:fld id="{1090DCD1-2BF4-4536-BF6E-1C4543D50B51}" type="slidenum">
              <a:rPr lang="en-US" smtClean="0"/>
              <a:t>‹#›</a:t>
            </a:fld>
            <a:endParaRPr lang="en-US"/>
          </a:p>
        </p:txBody>
      </p:sp>
    </p:spTree>
    <p:extLst>
      <p:ext uri="{BB962C8B-B14F-4D97-AF65-F5344CB8AC3E}">
        <p14:creationId xmlns:p14="http://schemas.microsoft.com/office/powerpoint/2010/main" val="92976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AD9581-BF78-46A7-8994-F87E31FA2464}"/>
              </a:ext>
            </a:extLst>
          </p:cNvPr>
          <p:cNvSpPr>
            <a:spLocks noGrp="1"/>
          </p:cNvSpPr>
          <p:nvPr>
            <p:ph type="dt" sz="half" idx="10"/>
          </p:nvPr>
        </p:nvSpPr>
        <p:spPr/>
        <p:txBody>
          <a:bodyPr/>
          <a:lstStyle/>
          <a:p>
            <a:fld id="{BF4F19A5-A78B-46F0-8339-FF6CFB215B45}" type="datetimeFigureOut">
              <a:rPr lang="en-US" smtClean="0"/>
              <a:t>5/26/2021</a:t>
            </a:fld>
            <a:endParaRPr lang="en-US"/>
          </a:p>
        </p:txBody>
      </p:sp>
      <p:sp>
        <p:nvSpPr>
          <p:cNvPr id="3" name="Footer Placeholder 2">
            <a:extLst>
              <a:ext uri="{FF2B5EF4-FFF2-40B4-BE49-F238E27FC236}">
                <a16:creationId xmlns:a16="http://schemas.microsoft.com/office/drawing/2014/main" id="{580AFDA8-08AE-453E-86E9-2852BD347E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CD4A00-B709-4CE8-81A1-2860E340D4D4}"/>
              </a:ext>
            </a:extLst>
          </p:cNvPr>
          <p:cNvSpPr>
            <a:spLocks noGrp="1"/>
          </p:cNvSpPr>
          <p:nvPr>
            <p:ph type="sldNum" sz="quarter" idx="12"/>
          </p:nvPr>
        </p:nvSpPr>
        <p:spPr/>
        <p:txBody>
          <a:bodyPr/>
          <a:lstStyle/>
          <a:p>
            <a:fld id="{1090DCD1-2BF4-4536-BF6E-1C4543D50B51}" type="slidenum">
              <a:rPr lang="en-US" smtClean="0"/>
              <a:t>‹#›</a:t>
            </a:fld>
            <a:endParaRPr lang="en-US"/>
          </a:p>
        </p:txBody>
      </p:sp>
    </p:spTree>
    <p:extLst>
      <p:ext uri="{BB962C8B-B14F-4D97-AF65-F5344CB8AC3E}">
        <p14:creationId xmlns:p14="http://schemas.microsoft.com/office/powerpoint/2010/main" val="1485047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B426-01F4-48F2-A691-6647C15749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481F03-A0F1-405A-AEE1-334CD2CD5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EBBC9B-A8B4-4687-AB29-1A749028A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603214-2933-4D83-8BE3-14128F0FB804}"/>
              </a:ext>
            </a:extLst>
          </p:cNvPr>
          <p:cNvSpPr>
            <a:spLocks noGrp="1"/>
          </p:cNvSpPr>
          <p:nvPr>
            <p:ph type="dt" sz="half" idx="10"/>
          </p:nvPr>
        </p:nvSpPr>
        <p:spPr/>
        <p:txBody>
          <a:bodyPr/>
          <a:lstStyle/>
          <a:p>
            <a:fld id="{BF4F19A5-A78B-46F0-8339-FF6CFB215B45}" type="datetimeFigureOut">
              <a:rPr lang="en-US" smtClean="0"/>
              <a:t>5/26/2021</a:t>
            </a:fld>
            <a:endParaRPr lang="en-US"/>
          </a:p>
        </p:txBody>
      </p:sp>
      <p:sp>
        <p:nvSpPr>
          <p:cNvPr id="6" name="Footer Placeholder 5">
            <a:extLst>
              <a:ext uri="{FF2B5EF4-FFF2-40B4-BE49-F238E27FC236}">
                <a16:creationId xmlns:a16="http://schemas.microsoft.com/office/drawing/2014/main" id="{7536D4C3-8F0C-4699-B89C-78775EBE1E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F074D0-C480-402D-8C64-2991D51FB2B4}"/>
              </a:ext>
            </a:extLst>
          </p:cNvPr>
          <p:cNvSpPr>
            <a:spLocks noGrp="1"/>
          </p:cNvSpPr>
          <p:nvPr>
            <p:ph type="sldNum" sz="quarter" idx="12"/>
          </p:nvPr>
        </p:nvSpPr>
        <p:spPr/>
        <p:txBody>
          <a:bodyPr/>
          <a:lstStyle/>
          <a:p>
            <a:fld id="{1090DCD1-2BF4-4536-BF6E-1C4543D50B51}" type="slidenum">
              <a:rPr lang="en-US" smtClean="0"/>
              <a:t>‹#›</a:t>
            </a:fld>
            <a:endParaRPr lang="en-US"/>
          </a:p>
        </p:txBody>
      </p:sp>
    </p:spTree>
    <p:extLst>
      <p:ext uri="{BB962C8B-B14F-4D97-AF65-F5344CB8AC3E}">
        <p14:creationId xmlns:p14="http://schemas.microsoft.com/office/powerpoint/2010/main" val="2613750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A290-78D3-4B17-8C7A-10BA1C2AD3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6812E7-C288-46E1-B1D6-7327499BA4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D0058D-D90C-4E9E-BC24-BB8F4BC975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B8FBF9-3D50-4F0C-8653-44F707A76850}"/>
              </a:ext>
            </a:extLst>
          </p:cNvPr>
          <p:cNvSpPr>
            <a:spLocks noGrp="1"/>
          </p:cNvSpPr>
          <p:nvPr>
            <p:ph type="dt" sz="half" idx="10"/>
          </p:nvPr>
        </p:nvSpPr>
        <p:spPr/>
        <p:txBody>
          <a:bodyPr/>
          <a:lstStyle/>
          <a:p>
            <a:fld id="{BF4F19A5-A78B-46F0-8339-FF6CFB215B45}" type="datetimeFigureOut">
              <a:rPr lang="en-US" smtClean="0"/>
              <a:t>5/26/2021</a:t>
            </a:fld>
            <a:endParaRPr lang="en-US"/>
          </a:p>
        </p:txBody>
      </p:sp>
      <p:sp>
        <p:nvSpPr>
          <p:cNvPr id="6" name="Footer Placeholder 5">
            <a:extLst>
              <a:ext uri="{FF2B5EF4-FFF2-40B4-BE49-F238E27FC236}">
                <a16:creationId xmlns:a16="http://schemas.microsoft.com/office/drawing/2014/main" id="{2932955C-5473-4B35-9987-572AE8577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7F3F79-E76A-41D1-8461-07DDD0C28818}"/>
              </a:ext>
            </a:extLst>
          </p:cNvPr>
          <p:cNvSpPr>
            <a:spLocks noGrp="1"/>
          </p:cNvSpPr>
          <p:nvPr>
            <p:ph type="sldNum" sz="quarter" idx="12"/>
          </p:nvPr>
        </p:nvSpPr>
        <p:spPr/>
        <p:txBody>
          <a:bodyPr/>
          <a:lstStyle/>
          <a:p>
            <a:fld id="{1090DCD1-2BF4-4536-BF6E-1C4543D50B51}" type="slidenum">
              <a:rPr lang="en-US" smtClean="0"/>
              <a:t>‹#›</a:t>
            </a:fld>
            <a:endParaRPr lang="en-US"/>
          </a:p>
        </p:txBody>
      </p:sp>
    </p:spTree>
    <p:extLst>
      <p:ext uri="{BB962C8B-B14F-4D97-AF65-F5344CB8AC3E}">
        <p14:creationId xmlns:p14="http://schemas.microsoft.com/office/powerpoint/2010/main" val="195684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DE2CA-65A1-4501-B3F9-7F1E866380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0BA36A-9FF2-45E2-A7E9-A60538AAB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C6906-333D-4CFA-ADF6-C12A95D75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F19A5-A78B-46F0-8339-FF6CFB215B45}" type="datetimeFigureOut">
              <a:rPr lang="en-US" smtClean="0"/>
              <a:t>5/26/2021</a:t>
            </a:fld>
            <a:endParaRPr lang="en-US"/>
          </a:p>
        </p:txBody>
      </p:sp>
      <p:sp>
        <p:nvSpPr>
          <p:cNvPr id="5" name="Footer Placeholder 4">
            <a:extLst>
              <a:ext uri="{FF2B5EF4-FFF2-40B4-BE49-F238E27FC236}">
                <a16:creationId xmlns:a16="http://schemas.microsoft.com/office/drawing/2014/main" id="{AD158982-2C37-4AEC-A718-899298DE00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D35F61-0EBE-4F06-97F5-C93F2AEED2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0DCD1-2BF4-4536-BF6E-1C4543D50B51}" type="slidenum">
              <a:rPr lang="en-US" smtClean="0"/>
              <a:t>‹#›</a:t>
            </a:fld>
            <a:endParaRPr lang="en-US"/>
          </a:p>
        </p:txBody>
      </p:sp>
    </p:spTree>
    <p:extLst>
      <p:ext uri="{BB962C8B-B14F-4D97-AF65-F5344CB8AC3E}">
        <p14:creationId xmlns:p14="http://schemas.microsoft.com/office/powerpoint/2010/main" val="175764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adio receiver">
            <a:extLst>
              <a:ext uri="{FF2B5EF4-FFF2-40B4-BE49-F238E27FC236}">
                <a16:creationId xmlns:a16="http://schemas.microsoft.com/office/drawing/2014/main" id="{3EDAFDC3-33D6-4A44-BCF2-4F3B82B45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213" y="923723"/>
            <a:ext cx="10690698" cy="53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79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ED08-30B9-4BDF-9F0A-CF90DE07C362}"/>
              </a:ext>
            </a:extLst>
          </p:cNvPr>
          <p:cNvSpPr>
            <a:spLocks noGrp="1"/>
          </p:cNvSpPr>
          <p:nvPr>
            <p:ph type="title"/>
          </p:nvPr>
        </p:nvSpPr>
        <p:spPr>
          <a:xfrm>
            <a:off x="838200" y="365125"/>
            <a:ext cx="10515600" cy="606425"/>
          </a:xfrm>
        </p:spPr>
        <p:txBody>
          <a:bodyPr>
            <a:normAutofit/>
          </a:bodyPr>
          <a:lstStyle/>
          <a:p>
            <a:r>
              <a:rPr lang="en-US" sz="2800" dirty="0">
                <a:latin typeface="Times New Roman" panose="02020603050405020304" pitchFamily="18" charset="0"/>
                <a:cs typeface="Times New Roman" panose="02020603050405020304" pitchFamily="18" charset="0"/>
              </a:rPr>
              <a:t>Advantages of RF amplifier:</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947ECA-37FC-4FE6-8F50-1D093D1E3C6D}"/>
              </a:ext>
            </a:extLst>
          </p:cNvPr>
          <p:cNvSpPr>
            <a:spLocks noGrp="1"/>
          </p:cNvSpPr>
          <p:nvPr>
            <p:ph idx="1"/>
          </p:nvPr>
        </p:nvSpPr>
        <p:spPr>
          <a:xfrm>
            <a:off x="838200" y="1333500"/>
            <a:ext cx="10515600" cy="4843463"/>
          </a:xfrm>
        </p:spPr>
        <p:txBody>
          <a:bodyPr/>
          <a:lstStyle/>
          <a:p>
            <a:r>
              <a:rPr lang="en-US" dirty="0"/>
              <a:t>Greater gain i.e. better sensitivity.</a:t>
            </a:r>
          </a:p>
          <a:p>
            <a:r>
              <a:rPr lang="en-IN" dirty="0"/>
              <a:t>Improved signal to noise ratio.</a:t>
            </a:r>
          </a:p>
          <a:p>
            <a:r>
              <a:rPr lang="en-IN" dirty="0"/>
              <a:t>Improved rejection of adjacent unwanted channel i.e. better selectivity.</a:t>
            </a:r>
          </a:p>
          <a:p>
            <a:r>
              <a:rPr lang="en-IN" dirty="0"/>
              <a:t>Improved image frequency rejection.</a:t>
            </a:r>
          </a:p>
          <a:p>
            <a:r>
              <a:rPr lang="en-IN" dirty="0"/>
              <a:t>Better coupling to antenna.</a:t>
            </a:r>
          </a:p>
          <a:p>
            <a:endParaRPr lang="en-IN" dirty="0"/>
          </a:p>
        </p:txBody>
      </p:sp>
    </p:spTree>
    <p:extLst>
      <p:ext uri="{BB962C8B-B14F-4D97-AF65-F5344CB8AC3E}">
        <p14:creationId xmlns:p14="http://schemas.microsoft.com/office/powerpoint/2010/main" val="1986773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Radio receivers,dp">
            <a:extLst>
              <a:ext uri="{FF2B5EF4-FFF2-40B4-BE49-F238E27FC236}">
                <a16:creationId xmlns:a16="http://schemas.microsoft.com/office/drawing/2014/main" id="{DD1C0E3E-DB44-4E3A-9E4C-1AA0BBBDD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596" y="1147763"/>
            <a:ext cx="9893030" cy="506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325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adio receivers,dp">
            <a:extLst>
              <a:ext uri="{FF2B5EF4-FFF2-40B4-BE49-F238E27FC236}">
                <a16:creationId xmlns:a16="http://schemas.microsoft.com/office/drawing/2014/main" id="{8AEEE302-5DC6-4352-8961-EF5ADE4B5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502" y="583661"/>
            <a:ext cx="9649837" cy="5642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848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CD90-B9F6-4B39-B97B-9CC7820A475E}"/>
              </a:ext>
            </a:extLst>
          </p:cNvPr>
          <p:cNvSpPr>
            <a:spLocks noGrp="1"/>
          </p:cNvSpPr>
          <p:nvPr>
            <p:ph type="title"/>
          </p:nvPr>
        </p:nvSpPr>
        <p:spPr>
          <a:xfrm>
            <a:off x="838200" y="365126"/>
            <a:ext cx="10515600" cy="692150"/>
          </a:xfrm>
        </p:spPr>
        <p:txBody>
          <a:bodyPr>
            <a:normAutofit/>
          </a:bodyPr>
          <a:lstStyle/>
          <a:p>
            <a:r>
              <a:rPr lang="en-US" sz="2800" dirty="0"/>
              <a:t>Local Oscillator :</a:t>
            </a:r>
            <a:endParaRPr lang="en-IN" sz="2800" dirty="0"/>
          </a:p>
        </p:txBody>
      </p:sp>
      <p:sp>
        <p:nvSpPr>
          <p:cNvPr id="3" name="Content Placeholder 2">
            <a:extLst>
              <a:ext uri="{FF2B5EF4-FFF2-40B4-BE49-F238E27FC236}">
                <a16:creationId xmlns:a16="http://schemas.microsoft.com/office/drawing/2014/main" id="{E74D55E7-C29A-450E-8570-414FE1B8AEBB}"/>
              </a:ext>
            </a:extLst>
          </p:cNvPr>
          <p:cNvSpPr>
            <a:spLocks noGrp="1"/>
          </p:cNvSpPr>
          <p:nvPr>
            <p:ph idx="1"/>
          </p:nvPr>
        </p:nvSpPr>
        <p:spPr>
          <a:xfrm>
            <a:off x="838200" y="1143000"/>
            <a:ext cx="10515600" cy="5033963"/>
          </a:xfrm>
        </p:spPr>
        <p:txBody>
          <a:bodyPr>
            <a:normAutofit/>
          </a:bodyPr>
          <a:lstStyle/>
          <a:p>
            <a:endParaRPr lang="en-US" sz="2400" dirty="0"/>
          </a:p>
          <a:p>
            <a:r>
              <a:rPr lang="en-US" sz="2400" dirty="0"/>
              <a:t>Most commonly used local oscillators for AM broadcast receivers are Armstrong, Hartley , Clapp and Colpitts.</a:t>
            </a:r>
          </a:p>
          <a:p>
            <a:endParaRPr lang="en-US" sz="2400" dirty="0"/>
          </a:p>
          <a:p>
            <a:r>
              <a:rPr lang="en-US" sz="2400" dirty="0"/>
              <a:t>Colpitts and Clapp oscillators are used for higher frequency receivers.</a:t>
            </a:r>
          </a:p>
          <a:p>
            <a:endParaRPr lang="en-US" sz="2400" dirty="0"/>
          </a:p>
          <a:p>
            <a:r>
              <a:rPr lang="en-US" sz="2400" dirty="0"/>
              <a:t>All local oscillators are L-C oscillators and use a single tuned circuit.</a:t>
            </a:r>
          </a:p>
          <a:p>
            <a:endParaRPr lang="en-US" sz="2400" dirty="0"/>
          </a:p>
          <a:p>
            <a:r>
              <a:rPr lang="en-US" sz="2400" dirty="0"/>
              <a:t>Local oscillator frequency of the standard broadcast receiver is usually made higher than the incoming signal frequency by an amount equal to intermediate frequency (IF) of 455khz.</a:t>
            </a:r>
          </a:p>
          <a:p>
            <a:endParaRPr lang="en-IN" sz="2400" dirty="0"/>
          </a:p>
        </p:txBody>
      </p:sp>
    </p:spTree>
    <p:extLst>
      <p:ext uri="{BB962C8B-B14F-4D97-AF65-F5344CB8AC3E}">
        <p14:creationId xmlns:p14="http://schemas.microsoft.com/office/powerpoint/2010/main" val="2579241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5B7D3-D15D-4244-AD78-43EFE9B4F927}"/>
              </a:ext>
            </a:extLst>
          </p:cNvPr>
          <p:cNvSpPr>
            <a:spLocks noGrp="1"/>
          </p:cNvSpPr>
          <p:nvPr>
            <p:ph type="title"/>
          </p:nvPr>
        </p:nvSpPr>
        <p:spPr>
          <a:xfrm>
            <a:off x="838200" y="365125"/>
            <a:ext cx="10515600" cy="530225"/>
          </a:xfrm>
        </p:spPr>
        <p:txBody>
          <a:bodyPr>
            <a:normAutofit/>
          </a:bodyPr>
          <a:lstStyle/>
          <a:p>
            <a:r>
              <a:rPr lang="en-US" sz="2800" dirty="0"/>
              <a:t>Local Oscillator : </a:t>
            </a:r>
            <a:endParaRPr lang="en-IN" sz="2800" dirty="0"/>
          </a:p>
        </p:txBody>
      </p:sp>
      <p:sp>
        <p:nvSpPr>
          <p:cNvPr id="3" name="Content Placeholder 2">
            <a:extLst>
              <a:ext uri="{FF2B5EF4-FFF2-40B4-BE49-F238E27FC236}">
                <a16:creationId xmlns:a16="http://schemas.microsoft.com/office/drawing/2014/main" id="{71893318-72BE-487C-A63B-B6E51E70B9FD}"/>
              </a:ext>
            </a:extLst>
          </p:cNvPr>
          <p:cNvSpPr>
            <a:spLocks noGrp="1"/>
          </p:cNvSpPr>
          <p:nvPr>
            <p:ph idx="1"/>
          </p:nvPr>
        </p:nvSpPr>
        <p:spPr>
          <a:xfrm>
            <a:off x="838200" y="1076325"/>
            <a:ext cx="10515600" cy="5100638"/>
          </a:xfrm>
        </p:spPr>
        <p:txBody>
          <a:bodyPr>
            <a:normAutofit/>
          </a:bodyPr>
          <a:lstStyle/>
          <a:p>
            <a:r>
              <a:rPr lang="en-US" sz="2400" dirty="0"/>
              <a:t>Let local oscillator frequency is made smaller than the incoming signal frequency</a:t>
            </a:r>
          </a:p>
          <a:p>
            <a:r>
              <a:rPr lang="en-US" sz="2400" dirty="0"/>
              <a:t>In such case, the local oscillator should be capable of varying frequency in the range of 85khz to 1195khz.</a:t>
            </a:r>
          </a:p>
          <a:p>
            <a:r>
              <a:rPr lang="en-US" sz="2400" dirty="0"/>
              <a:t>This range gives a maximum to minimum frequency equal to 14:1. However , this ratio cannot be achieved by normal tunable capacitance.</a:t>
            </a:r>
          </a:p>
          <a:p>
            <a:r>
              <a:rPr lang="en-US" sz="2400" dirty="0"/>
              <a:t>The Capacitance of normal tunable capacitors may be varied in the ratio of maximum to minimum capacitance equal to 10:1 which gives a maximum frequency ratio of 3.2:1.</a:t>
            </a:r>
          </a:p>
          <a:p>
            <a:r>
              <a:rPr lang="en-US" sz="2400" dirty="0"/>
              <a:t>This means that if the local oscillator frequency is kept lower than the signal frequency by an amount of 455khz, the normal tunable capacitors cannot be used.</a:t>
            </a:r>
            <a:endParaRPr lang="en-IN" sz="2400" dirty="0"/>
          </a:p>
        </p:txBody>
      </p:sp>
    </p:spTree>
    <p:extLst>
      <p:ext uri="{BB962C8B-B14F-4D97-AF65-F5344CB8AC3E}">
        <p14:creationId xmlns:p14="http://schemas.microsoft.com/office/powerpoint/2010/main" val="2877577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2471C-D0A0-47DE-BC21-8F6C6BD9C928}"/>
              </a:ext>
            </a:extLst>
          </p:cNvPr>
          <p:cNvSpPr>
            <a:spLocks noGrp="1"/>
          </p:cNvSpPr>
          <p:nvPr>
            <p:ph type="title"/>
          </p:nvPr>
        </p:nvSpPr>
        <p:spPr>
          <a:xfrm>
            <a:off x="838200" y="365125"/>
            <a:ext cx="10515600" cy="606425"/>
          </a:xfrm>
        </p:spPr>
        <p:txBody>
          <a:bodyPr>
            <a:normAutofit/>
          </a:bodyPr>
          <a:lstStyle/>
          <a:p>
            <a:r>
              <a:rPr lang="en-US" sz="2800" dirty="0"/>
              <a:t>Local Oscillator: </a:t>
            </a:r>
            <a:endParaRPr lang="en-IN" sz="2800" dirty="0"/>
          </a:p>
        </p:txBody>
      </p:sp>
      <p:sp>
        <p:nvSpPr>
          <p:cNvPr id="3" name="Content Placeholder 2">
            <a:extLst>
              <a:ext uri="{FF2B5EF4-FFF2-40B4-BE49-F238E27FC236}">
                <a16:creationId xmlns:a16="http://schemas.microsoft.com/office/drawing/2014/main" id="{D19988EB-14DB-42EF-977C-47BE310FD0AA}"/>
              </a:ext>
            </a:extLst>
          </p:cNvPr>
          <p:cNvSpPr>
            <a:spLocks noGrp="1"/>
          </p:cNvSpPr>
          <p:nvPr>
            <p:ph idx="1"/>
          </p:nvPr>
        </p:nvSpPr>
        <p:spPr>
          <a:xfrm>
            <a:off x="838200" y="1257300"/>
            <a:ext cx="10515600" cy="4919663"/>
          </a:xfrm>
        </p:spPr>
        <p:txBody>
          <a:bodyPr>
            <a:normAutofit/>
          </a:bodyPr>
          <a:lstStyle/>
          <a:p>
            <a:r>
              <a:rPr lang="en-US" sz="2400" dirty="0"/>
              <a:t>If the local oscillator frequency is made larger than the incoming signal frequency amount by 455khz then the variation of capacitance over the complete AM band would be from 995khz to 2105khz  which gives a ratio of 2.2:1.</a:t>
            </a:r>
          </a:p>
          <a:p>
            <a:r>
              <a:rPr lang="en-US" sz="2400" dirty="0"/>
              <a:t>This ratio can be easily achieved by using normal tunable capacitor.</a:t>
            </a:r>
          </a:p>
          <a:p>
            <a:r>
              <a:rPr lang="en-US" sz="2400" dirty="0"/>
              <a:t>Thus, due to this reason  , the super heterodyne receivers used for commercial broadcasting use local oscillator frequency which is higher than signal frequency.</a:t>
            </a:r>
            <a:endParaRPr lang="en-IN" sz="2400" dirty="0"/>
          </a:p>
        </p:txBody>
      </p:sp>
    </p:spTree>
    <p:extLst>
      <p:ext uri="{BB962C8B-B14F-4D97-AF65-F5344CB8AC3E}">
        <p14:creationId xmlns:p14="http://schemas.microsoft.com/office/powerpoint/2010/main" val="2276677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DE69-1010-46A5-A477-DEFA21B998EC}"/>
              </a:ext>
            </a:extLst>
          </p:cNvPr>
          <p:cNvSpPr>
            <a:spLocks noGrp="1"/>
          </p:cNvSpPr>
          <p:nvPr>
            <p:ph type="title"/>
          </p:nvPr>
        </p:nvSpPr>
        <p:spPr>
          <a:xfrm>
            <a:off x="838200" y="365125"/>
            <a:ext cx="10515600" cy="644525"/>
          </a:xfrm>
        </p:spPr>
        <p:txBody>
          <a:bodyPr>
            <a:normAutofit/>
          </a:bodyPr>
          <a:lstStyle/>
          <a:p>
            <a:r>
              <a:rPr lang="en-US" sz="2800" dirty="0"/>
              <a:t>Mixer: </a:t>
            </a:r>
            <a:endParaRPr lang="en-IN" sz="2800" dirty="0"/>
          </a:p>
        </p:txBody>
      </p:sp>
      <p:sp>
        <p:nvSpPr>
          <p:cNvPr id="3" name="Content Placeholder 2">
            <a:extLst>
              <a:ext uri="{FF2B5EF4-FFF2-40B4-BE49-F238E27FC236}">
                <a16:creationId xmlns:a16="http://schemas.microsoft.com/office/drawing/2014/main" id="{E0FE3B44-1FC9-4DEC-89BC-08C50308B0AA}"/>
              </a:ext>
            </a:extLst>
          </p:cNvPr>
          <p:cNvSpPr>
            <a:spLocks noGrp="1"/>
          </p:cNvSpPr>
          <p:nvPr>
            <p:ph idx="1"/>
          </p:nvPr>
        </p:nvSpPr>
        <p:spPr>
          <a:xfrm>
            <a:off x="838200" y="1219200"/>
            <a:ext cx="10515600" cy="4957763"/>
          </a:xfrm>
        </p:spPr>
        <p:txBody>
          <a:bodyPr>
            <a:normAutofit/>
          </a:bodyPr>
          <a:lstStyle/>
          <a:p>
            <a:r>
              <a:rPr lang="en-US" sz="2400" dirty="0"/>
              <a:t>A Frequency mixer is a non linear device which produces a number of frequencies when two different frequencies are applied at the input of a mixer.</a:t>
            </a:r>
          </a:p>
          <a:p>
            <a:r>
              <a:rPr lang="en-US" sz="2400" dirty="0"/>
              <a:t>Out of all these frequencies, one of the interest is the component of difference frequency(f0-fs).</a:t>
            </a:r>
          </a:p>
          <a:p>
            <a:r>
              <a:rPr lang="en-US" sz="2400" dirty="0"/>
              <a:t>This component is selected at the mixer output by a tuned circuit which is tuned to this difference frequency term.</a:t>
            </a:r>
          </a:p>
          <a:p>
            <a:r>
              <a:rPr lang="en-US" sz="2400" dirty="0"/>
              <a:t>This difference frequency term (f0-fs) is called Intermediate Frequency.</a:t>
            </a:r>
          </a:p>
          <a:p>
            <a:r>
              <a:rPr lang="en-US" sz="2400" dirty="0"/>
              <a:t>Generally mixers are classified into two categories as self excited and separately excited mixers.</a:t>
            </a:r>
          </a:p>
          <a:p>
            <a:r>
              <a:rPr lang="en-US" sz="2400" dirty="0"/>
              <a:t>In self excited mixer, the same device acts as an oscillator as well as mixer whereas in the separately excited mixer, two devices are used, one each for the mixer </a:t>
            </a:r>
            <a:r>
              <a:rPr lang="en-US" sz="2400"/>
              <a:t>and oscillator. </a:t>
            </a:r>
            <a:endParaRPr lang="en-IN" sz="2400" dirty="0"/>
          </a:p>
        </p:txBody>
      </p:sp>
    </p:spTree>
    <p:extLst>
      <p:ext uri="{BB962C8B-B14F-4D97-AF65-F5344CB8AC3E}">
        <p14:creationId xmlns:p14="http://schemas.microsoft.com/office/powerpoint/2010/main" val="1776990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Radio Receiver (Marks ) - ppt video online download">
            <a:extLst>
              <a:ext uri="{FF2B5EF4-FFF2-40B4-BE49-F238E27FC236}">
                <a16:creationId xmlns:a16="http://schemas.microsoft.com/office/drawing/2014/main" id="{5BF166B8-5BAF-4693-BF0E-93DB21756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702" y="311285"/>
            <a:ext cx="10408595" cy="6546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24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657B-3398-47B3-9E99-31AF9F77417B}"/>
              </a:ext>
            </a:extLst>
          </p:cNvPr>
          <p:cNvSpPr>
            <a:spLocks noGrp="1"/>
          </p:cNvSpPr>
          <p:nvPr>
            <p:ph type="title"/>
          </p:nvPr>
        </p:nvSpPr>
        <p:spPr>
          <a:xfrm>
            <a:off x="838200" y="365125"/>
            <a:ext cx="10515600" cy="606425"/>
          </a:xfrm>
        </p:spPr>
        <p:txBody>
          <a:bodyPr>
            <a:normAutofit/>
          </a:bodyPr>
          <a:lstStyle/>
          <a:p>
            <a:r>
              <a:rPr lang="en-US" sz="3200" b="1" dirty="0"/>
              <a:t>Tracking:</a:t>
            </a:r>
            <a:endParaRPr lang="en-IN" sz="3200" b="1" dirty="0"/>
          </a:p>
        </p:txBody>
      </p:sp>
      <p:sp>
        <p:nvSpPr>
          <p:cNvPr id="3" name="Content Placeholder 2">
            <a:extLst>
              <a:ext uri="{FF2B5EF4-FFF2-40B4-BE49-F238E27FC236}">
                <a16:creationId xmlns:a16="http://schemas.microsoft.com/office/drawing/2014/main" id="{A68107B7-87B1-471A-B55D-F17BF32D78B0}"/>
              </a:ext>
            </a:extLst>
          </p:cNvPr>
          <p:cNvSpPr>
            <a:spLocks noGrp="1"/>
          </p:cNvSpPr>
          <p:nvPr>
            <p:ph idx="1"/>
          </p:nvPr>
        </p:nvSpPr>
        <p:spPr>
          <a:xfrm>
            <a:off x="838200" y="1152525"/>
            <a:ext cx="10515600" cy="5024438"/>
          </a:xfrm>
        </p:spPr>
        <p:txBody>
          <a:bodyPr/>
          <a:lstStyle/>
          <a:p>
            <a:r>
              <a:rPr lang="en-US" dirty="0">
                <a:latin typeface="Times New Roman" panose="02020603050405020304" pitchFamily="18" charset="0"/>
                <a:cs typeface="Times New Roman" panose="02020603050405020304" pitchFamily="18" charset="0"/>
              </a:rPr>
              <a:t>The receiver has a number of tunable circuits such as the antenna, RF stage, mixer , Local oscillator.</a:t>
            </a:r>
          </a:p>
          <a:p>
            <a:r>
              <a:rPr lang="en-US" dirty="0">
                <a:latin typeface="Times New Roman" panose="02020603050405020304" pitchFamily="18" charset="0"/>
                <a:cs typeface="Times New Roman" panose="02020603050405020304" pitchFamily="18" charset="0"/>
              </a:rPr>
              <a:t>All these circuits must be tuned correctly if any station is to be tuned.</a:t>
            </a:r>
          </a:p>
          <a:p>
            <a:r>
              <a:rPr lang="en-US" dirty="0">
                <a:latin typeface="Times New Roman" panose="02020603050405020304" pitchFamily="18" charset="0"/>
                <a:cs typeface="Times New Roman" panose="02020603050405020304" pitchFamily="18" charset="0"/>
              </a:rPr>
              <a:t>For this reason , the capacitors in the various tuned circuits are ganged (mechanically coupled to each other) .</a:t>
            </a:r>
          </a:p>
          <a:p>
            <a:r>
              <a:rPr lang="en-US" dirty="0">
                <a:latin typeface="Times New Roman" panose="02020603050405020304" pitchFamily="18" charset="0"/>
                <a:cs typeface="Times New Roman" panose="02020603050405020304" pitchFamily="18" charset="0"/>
              </a:rPr>
              <a:t>Due to this arrangement, it is possible to use only one tuning control capacitors simultaneously.</a:t>
            </a:r>
          </a:p>
          <a:p>
            <a:r>
              <a:rPr lang="en-US" dirty="0">
                <a:latin typeface="Times New Roman" panose="02020603050405020304" pitchFamily="18" charset="0"/>
                <a:cs typeface="Times New Roman" panose="02020603050405020304" pitchFamily="18" charset="0"/>
              </a:rPr>
              <a:t>The local oscillator frequency (f0) must be precisely adjusted to a value which is above the signal frequency(fs) by IF i.e. f0= fs + IF.</a:t>
            </a:r>
          </a:p>
          <a:p>
            <a:r>
              <a:rPr lang="en-US" dirty="0">
                <a:latin typeface="Times New Roman" panose="02020603050405020304" pitchFamily="18" charset="0"/>
                <a:cs typeface="Times New Roman" panose="02020603050405020304" pitchFamily="18" charset="0"/>
              </a:rPr>
              <a:t>If this tuning is not done precisely then the frequency difference i.e. (f0-fs) is not correct.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754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243D-B052-495D-884C-591D4017CAC0}"/>
              </a:ext>
            </a:extLst>
          </p:cNvPr>
          <p:cNvSpPr>
            <a:spLocks noGrp="1"/>
          </p:cNvSpPr>
          <p:nvPr>
            <p:ph type="title"/>
          </p:nvPr>
        </p:nvSpPr>
        <p:spPr>
          <a:xfrm>
            <a:off x="838200" y="365126"/>
            <a:ext cx="10515600" cy="615950"/>
          </a:xfrm>
        </p:spPr>
        <p:txBody>
          <a:bodyPr>
            <a:normAutofit/>
          </a:bodyPr>
          <a:lstStyle/>
          <a:p>
            <a:r>
              <a:rPr lang="en-US" sz="3200" b="1" dirty="0"/>
              <a:t>Tracking:</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F94996-82BF-4064-9EF2-6068AA11EB47}"/>
              </a:ext>
            </a:extLst>
          </p:cNvPr>
          <p:cNvSpPr>
            <a:spLocks noGrp="1"/>
          </p:cNvSpPr>
          <p:nvPr>
            <p:ph idx="1"/>
          </p:nvPr>
        </p:nvSpPr>
        <p:spPr>
          <a:xfrm>
            <a:off x="838200" y="1181100"/>
            <a:ext cx="10515600" cy="4995863"/>
          </a:xfrm>
        </p:spPr>
        <p:txBody>
          <a:bodyPr/>
          <a:lstStyle/>
          <a:p>
            <a:r>
              <a:rPr lang="en-US" dirty="0">
                <a:latin typeface="Times New Roman" panose="02020603050405020304" pitchFamily="18" charset="0"/>
                <a:cs typeface="Times New Roman" panose="02020603050405020304" pitchFamily="18" charset="0"/>
              </a:rPr>
              <a:t>This type errors are known as the tracking errors because  tracking is a process in which the local oscillator frequency follows or tracks the signal frequency to have a correct frequency difference.</a:t>
            </a:r>
          </a:p>
          <a:p>
            <a:r>
              <a:rPr lang="en-US" dirty="0">
                <a:latin typeface="Times New Roman" panose="02020603050405020304" pitchFamily="18" charset="0"/>
                <a:cs typeface="Times New Roman" panose="02020603050405020304" pitchFamily="18" charset="0"/>
              </a:rPr>
              <a:t>Due to tracking errors , the stations appear away from their correct position on the frequency dial of the receiver.</a:t>
            </a:r>
          </a:p>
          <a:p>
            <a:r>
              <a:rPr lang="en-US" dirty="0">
                <a:latin typeface="Times New Roman" panose="02020603050405020304" pitchFamily="18" charset="0"/>
                <a:cs typeface="Times New Roman" panose="02020603050405020304" pitchFamily="18" charset="0"/>
              </a:rPr>
              <a:t>The acceptable tracking error is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3KHZ</a:t>
            </a:r>
          </a:p>
          <a:p>
            <a:pPr marL="0" indent="0">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25468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19DD-74CC-4F20-962C-333C2E4056CA}"/>
              </a:ext>
            </a:extLst>
          </p:cNvPr>
          <p:cNvSpPr>
            <a:spLocks noGrp="1"/>
          </p:cNvSpPr>
          <p:nvPr>
            <p:ph type="ctrTitle"/>
          </p:nvPr>
        </p:nvSpPr>
        <p:spPr>
          <a:xfrm>
            <a:off x="1524000" y="1122363"/>
            <a:ext cx="9144000" cy="1659748"/>
          </a:xfrm>
        </p:spPr>
        <p:txBody>
          <a:bodyPr>
            <a:normAutofit/>
          </a:bodyPr>
          <a:lstStyle/>
          <a:p>
            <a:r>
              <a:rPr lang="en-US" sz="4000" dirty="0"/>
              <a:t>RADIO RECEIVERS</a:t>
            </a:r>
          </a:p>
        </p:txBody>
      </p:sp>
      <p:sp>
        <p:nvSpPr>
          <p:cNvPr id="3" name="Subtitle 2">
            <a:extLst>
              <a:ext uri="{FF2B5EF4-FFF2-40B4-BE49-F238E27FC236}">
                <a16:creationId xmlns:a16="http://schemas.microsoft.com/office/drawing/2014/main" id="{37A904EE-E615-49F3-A2EA-41FC8F3B22A1}"/>
              </a:ext>
            </a:extLst>
          </p:cNvPr>
          <p:cNvSpPr>
            <a:spLocks noGrp="1"/>
          </p:cNvSpPr>
          <p:nvPr>
            <p:ph type="subTitle" idx="1"/>
          </p:nvPr>
        </p:nvSpPr>
        <p:spPr>
          <a:xfrm>
            <a:off x="1524000" y="3210128"/>
            <a:ext cx="9144000" cy="2047672"/>
          </a:xfrm>
        </p:spPr>
        <p:txBody>
          <a:bodyPr/>
          <a:lstStyle/>
          <a:p>
            <a:pPr marL="342900" indent="-342900" algn="l">
              <a:buFont typeface="Arial" panose="020B0604020202020204" pitchFamily="34" charset="0"/>
              <a:buChar char="•"/>
            </a:pPr>
            <a:r>
              <a:rPr lang="en-US" dirty="0"/>
              <a:t>AM RECEIVERS</a:t>
            </a:r>
          </a:p>
          <a:p>
            <a:pPr marL="342900" indent="-342900" algn="l">
              <a:buFont typeface="Arial" panose="020B0604020202020204" pitchFamily="34" charset="0"/>
              <a:buChar char="•"/>
            </a:pPr>
            <a:r>
              <a:rPr lang="en-US" dirty="0"/>
              <a:t>FM RECEIVERS</a:t>
            </a:r>
          </a:p>
        </p:txBody>
      </p:sp>
    </p:spTree>
    <p:extLst>
      <p:ext uri="{BB962C8B-B14F-4D97-AF65-F5344CB8AC3E}">
        <p14:creationId xmlns:p14="http://schemas.microsoft.com/office/powerpoint/2010/main" val="2171910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A301-7F81-4BBE-9F03-0685970F764A}"/>
              </a:ext>
            </a:extLst>
          </p:cNvPr>
          <p:cNvSpPr>
            <a:spLocks noGrp="1"/>
          </p:cNvSpPr>
          <p:nvPr>
            <p:ph type="title"/>
          </p:nvPr>
        </p:nvSpPr>
        <p:spPr>
          <a:xfrm>
            <a:off x="838200" y="365126"/>
            <a:ext cx="10515600" cy="673100"/>
          </a:xfrm>
        </p:spPr>
        <p:txBody>
          <a:bodyPr>
            <a:normAutofit/>
          </a:bodyPr>
          <a:lstStyle/>
          <a:p>
            <a:r>
              <a:rPr lang="en-US" sz="2800" dirty="0">
                <a:latin typeface="Times New Roman" panose="02020603050405020304" pitchFamily="18" charset="0"/>
                <a:cs typeface="Times New Roman" panose="02020603050405020304" pitchFamily="18" charset="0"/>
              </a:rPr>
              <a:t>IF Amplifier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731206-6122-4378-B858-D074C3DA2AD5}"/>
              </a:ext>
            </a:extLst>
          </p:cNvPr>
          <p:cNvSpPr>
            <a:spLocks noGrp="1"/>
          </p:cNvSpPr>
          <p:nvPr>
            <p:ph idx="1"/>
          </p:nvPr>
        </p:nvSpPr>
        <p:spPr>
          <a:xfrm>
            <a:off x="838200" y="1266825"/>
            <a:ext cx="10515600" cy="4910138"/>
          </a:xfrm>
        </p:spPr>
        <p:txBody>
          <a:bodyPr/>
          <a:lstStyle/>
          <a:p>
            <a:r>
              <a:rPr lang="en-US" b="0" i="0" dirty="0">
                <a:solidFill>
                  <a:srgbClr val="202122"/>
                </a:solidFill>
                <a:effectLst/>
                <a:latin typeface="Times New Roman" panose="02020603050405020304" pitchFamily="18" charset="0"/>
                <a:cs typeface="Times New Roman" panose="02020603050405020304" pitchFamily="18" charset="0"/>
              </a:rPr>
              <a:t>The stages of an intermediate frequency amplifier ("IF amplifier“) are tuned to a fixed frequency that does not change as the receiving frequency changes. </a:t>
            </a:r>
          </a:p>
          <a:p>
            <a:r>
              <a:rPr lang="en-US" b="0" i="0" dirty="0">
                <a:solidFill>
                  <a:srgbClr val="202122"/>
                </a:solidFill>
                <a:effectLst/>
                <a:latin typeface="Times New Roman" panose="02020603050405020304" pitchFamily="18" charset="0"/>
                <a:cs typeface="Times New Roman" panose="02020603050405020304" pitchFamily="18" charset="0"/>
              </a:rPr>
              <a:t>The IF amplifier is selective around its center frequency </a:t>
            </a:r>
            <a:r>
              <a:rPr lang="en-US" b="0" i="1" dirty="0" err="1">
                <a:solidFill>
                  <a:srgbClr val="202122"/>
                </a:solidFill>
                <a:effectLst/>
                <a:latin typeface="Times New Roman" panose="02020603050405020304" pitchFamily="18" charset="0"/>
                <a:cs typeface="Times New Roman" panose="02020603050405020304" pitchFamily="18" charset="0"/>
              </a:rPr>
              <a:t>f</a:t>
            </a:r>
            <a:r>
              <a:rPr lang="en-US" b="0" i="0" baseline="-25000" dirty="0" err="1">
                <a:solidFill>
                  <a:srgbClr val="202122"/>
                </a:solidFill>
                <a:effectLst/>
                <a:latin typeface="Times New Roman" panose="02020603050405020304" pitchFamily="18" charset="0"/>
                <a:cs typeface="Times New Roman" panose="02020603050405020304" pitchFamily="18" charset="0"/>
              </a:rPr>
              <a:t>IF</a:t>
            </a:r>
            <a:r>
              <a:rPr lang="en-US" b="0" i="0" dirty="0">
                <a:solidFill>
                  <a:srgbClr val="202122"/>
                </a:solidFill>
                <a:effectLst/>
                <a:latin typeface="Times New Roman" panose="02020603050405020304" pitchFamily="18" charset="0"/>
                <a:cs typeface="Times New Roman" panose="02020603050405020304" pitchFamily="18" charset="0"/>
              </a:rPr>
              <a:t>. </a:t>
            </a:r>
          </a:p>
          <a:p>
            <a:r>
              <a:rPr lang="en-US" b="0" i="0" dirty="0">
                <a:solidFill>
                  <a:srgbClr val="202122"/>
                </a:solidFill>
                <a:effectLst/>
                <a:latin typeface="Times New Roman" panose="02020603050405020304" pitchFamily="18" charset="0"/>
                <a:cs typeface="Times New Roman" panose="02020603050405020304" pitchFamily="18" charset="0"/>
              </a:rPr>
              <a:t>The fixed center frequency allows the stages of the IF amplifier to be carefully tuned for best performance (this tuning is called "aligning" the IF amplifier).</a:t>
            </a:r>
          </a:p>
          <a:p>
            <a:r>
              <a:rPr lang="en-US" dirty="0">
                <a:solidFill>
                  <a:srgbClr val="202122"/>
                </a:solidFill>
                <a:latin typeface="Times New Roman" panose="02020603050405020304" pitchFamily="18" charset="0"/>
                <a:cs typeface="Times New Roman" panose="02020603050405020304" pitchFamily="18" charset="0"/>
              </a:rPr>
              <a:t>Every stage of IF Amplifier provides a high gain, due to this there is a tendency of oscillations in the circuit.</a:t>
            </a:r>
          </a:p>
          <a:p>
            <a:pPr marL="0" indent="0">
              <a:buNone/>
            </a:pPr>
            <a:endParaRPr lang="en-US" b="0" i="0" dirty="0">
              <a:solidFill>
                <a:srgbClr val="2021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076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40C1-4363-4D98-A266-BC3303468DB7}"/>
              </a:ext>
            </a:extLst>
          </p:cNvPr>
          <p:cNvSpPr>
            <a:spLocks noGrp="1"/>
          </p:cNvSpPr>
          <p:nvPr>
            <p:ph type="title"/>
          </p:nvPr>
        </p:nvSpPr>
        <p:spPr>
          <a:xfrm>
            <a:off x="838200" y="365126"/>
            <a:ext cx="10515600" cy="596900"/>
          </a:xfrm>
        </p:spPr>
        <p:txBody>
          <a:bodyPr>
            <a:normAutofit/>
          </a:bodyPr>
          <a:lstStyle/>
          <a:p>
            <a:r>
              <a:rPr lang="en-US" sz="3200" dirty="0">
                <a:latin typeface="Times New Roman" panose="02020603050405020304" pitchFamily="18" charset="0"/>
                <a:cs typeface="Times New Roman" panose="02020603050405020304" pitchFamily="18" charset="0"/>
              </a:rPr>
              <a:t>AGC :</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C3976F-18EF-4327-AA20-66CB7384407B}"/>
              </a:ext>
            </a:extLst>
          </p:cNvPr>
          <p:cNvSpPr>
            <a:spLocks noGrp="1"/>
          </p:cNvSpPr>
          <p:nvPr>
            <p:ph idx="1"/>
          </p:nvPr>
        </p:nvSpPr>
        <p:spPr>
          <a:xfrm>
            <a:off x="838200" y="1228725"/>
            <a:ext cx="10515600" cy="4948238"/>
          </a:xfrm>
        </p:spPr>
        <p:txBody>
          <a:bodyPr/>
          <a:lstStyle/>
          <a:p>
            <a:r>
              <a:rPr lang="en-US" dirty="0">
                <a:latin typeface="Times New Roman" panose="02020603050405020304" pitchFamily="18" charset="0"/>
                <a:cs typeface="Times New Roman" panose="02020603050405020304" pitchFamily="18" charset="0"/>
              </a:rPr>
              <a:t>A circuit to adjust the gain of a system in accordance with the input signal strength is Automatic gain control (AGC).</a:t>
            </a:r>
          </a:p>
          <a:p>
            <a:r>
              <a:rPr lang="en-US" dirty="0">
                <a:latin typeface="Times New Roman" panose="02020603050405020304" pitchFamily="18" charset="0"/>
                <a:cs typeface="Times New Roman" panose="02020603050405020304" pitchFamily="18" charset="0"/>
              </a:rPr>
              <a:t>It derives a dc voltage proportional to carrier amplitude from a detector.</a:t>
            </a:r>
          </a:p>
          <a:p>
            <a:r>
              <a:rPr lang="en-US" dirty="0">
                <a:latin typeface="Times New Roman" panose="02020603050405020304" pitchFamily="18" charset="0"/>
                <a:cs typeface="Times New Roman" panose="02020603050405020304" pitchFamily="18" charset="0"/>
              </a:rPr>
              <a:t>It provides that dc voltage as a negative feedback to RF stage, mixer and IF amplifiers.</a:t>
            </a:r>
          </a:p>
          <a:p>
            <a:r>
              <a:rPr lang="en-US" dirty="0">
                <a:latin typeface="Times New Roman" panose="02020603050405020304" pitchFamily="18" charset="0"/>
                <a:cs typeface="Times New Roman" panose="02020603050405020304" pitchFamily="18" charset="0"/>
              </a:rPr>
              <a:t>If carrier signal amplitude increases , the AGC bias increases and the gain of all the tuned </a:t>
            </a:r>
            <a:r>
              <a:rPr lang="en-US">
                <a:latin typeface="Times New Roman" panose="02020603050405020304" pitchFamily="18" charset="0"/>
                <a:cs typeface="Times New Roman" panose="02020603050405020304" pitchFamily="18" charset="0"/>
              </a:rPr>
              <a:t>stages decreases.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456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6289-4940-4147-B1AC-681F6ECDAFEA}"/>
              </a:ext>
            </a:extLst>
          </p:cNvPr>
          <p:cNvSpPr>
            <a:spLocks noGrp="1"/>
          </p:cNvSpPr>
          <p:nvPr>
            <p:ph type="title"/>
          </p:nvPr>
        </p:nvSpPr>
        <p:spPr>
          <a:xfrm>
            <a:off x="838200" y="365126"/>
            <a:ext cx="10515600" cy="636824"/>
          </a:xfrm>
        </p:spPr>
        <p:txBody>
          <a:bodyPr>
            <a:normAutofit/>
          </a:bodyPr>
          <a:lstStyle/>
          <a:p>
            <a:r>
              <a:rPr lang="en-US" sz="3200" dirty="0"/>
              <a:t>FM Receiver :</a:t>
            </a:r>
          </a:p>
        </p:txBody>
      </p:sp>
      <p:pic>
        <p:nvPicPr>
          <p:cNvPr id="3074" name="Picture 2" descr="FM Receiver Block Diagram | Intermediate Frequency and IF amplifiers">
            <a:extLst>
              <a:ext uri="{FF2B5EF4-FFF2-40B4-BE49-F238E27FC236}">
                <a16:creationId xmlns:a16="http://schemas.microsoft.com/office/drawing/2014/main" id="{1141C669-80AE-4734-A3C8-ADBFBCC4DF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25685"/>
            <a:ext cx="9891409" cy="4455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457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5480B8-9B83-4892-9BAD-3D3F89A48005}"/>
              </a:ext>
            </a:extLst>
          </p:cNvPr>
          <p:cNvPicPr>
            <a:picLocks noChangeAspect="1"/>
          </p:cNvPicPr>
          <p:nvPr/>
        </p:nvPicPr>
        <p:blipFill>
          <a:blip r:embed="rId2"/>
          <a:stretch>
            <a:fillRect/>
          </a:stretch>
        </p:blipFill>
        <p:spPr>
          <a:xfrm>
            <a:off x="1935804" y="1245140"/>
            <a:ext cx="8307422" cy="5107022"/>
          </a:xfrm>
          <a:prstGeom prst="rect">
            <a:avLst/>
          </a:prstGeom>
        </p:spPr>
      </p:pic>
      <p:pic>
        <p:nvPicPr>
          <p:cNvPr id="5" name="Picture 2" descr="Recievers - Electrical Engineering - Lecture Slides - Docsity">
            <a:extLst>
              <a:ext uri="{FF2B5EF4-FFF2-40B4-BE49-F238E27FC236}">
                <a16:creationId xmlns:a16="http://schemas.microsoft.com/office/drawing/2014/main" id="{406A36F2-64A8-481B-B42E-5885B30FC9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5838"/>
            <a:ext cx="11702757" cy="8356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369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4297-1E3C-4B21-9083-E52114F2EA1C}"/>
              </a:ext>
            </a:extLst>
          </p:cNvPr>
          <p:cNvSpPr>
            <a:spLocks noGrp="1"/>
          </p:cNvSpPr>
          <p:nvPr>
            <p:ph type="title"/>
          </p:nvPr>
        </p:nvSpPr>
        <p:spPr>
          <a:xfrm>
            <a:off x="838200" y="365126"/>
            <a:ext cx="10515600" cy="636824"/>
          </a:xfrm>
        </p:spPr>
        <p:txBody>
          <a:bodyPr>
            <a:normAutofit/>
          </a:bodyPr>
          <a:lstStyle/>
          <a:p>
            <a:r>
              <a:rPr lang="en-US" sz="3200" b="1" dirty="0"/>
              <a:t>FM Receivers: </a:t>
            </a:r>
          </a:p>
        </p:txBody>
      </p:sp>
      <p:sp>
        <p:nvSpPr>
          <p:cNvPr id="3" name="Content Placeholder 2">
            <a:extLst>
              <a:ext uri="{FF2B5EF4-FFF2-40B4-BE49-F238E27FC236}">
                <a16:creationId xmlns:a16="http://schemas.microsoft.com/office/drawing/2014/main" id="{38334296-003C-428C-AE28-440319CD66D1}"/>
              </a:ext>
            </a:extLst>
          </p:cNvPr>
          <p:cNvSpPr>
            <a:spLocks noGrp="1"/>
          </p:cNvSpPr>
          <p:nvPr>
            <p:ph idx="1"/>
          </p:nvPr>
        </p:nvSpPr>
        <p:spPr>
          <a:xfrm>
            <a:off x="838200" y="1245140"/>
            <a:ext cx="10515600" cy="4931823"/>
          </a:xfrm>
        </p:spPr>
        <p:txBody>
          <a:bodyPr>
            <a:normAutofit/>
          </a:bodyPr>
          <a:lstStyle/>
          <a:p>
            <a:pPr marL="0" indent="0">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FM Operating range is 88MHz to 108 MHz</a:t>
            </a:r>
          </a:p>
          <a:p>
            <a:pPr marL="0" indent="0">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FM IF frequency is 10.7MHz</a:t>
            </a:r>
          </a:p>
          <a:p>
            <a:pPr marL="0" indent="0">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FM Bandwidth is 200KHz</a:t>
            </a:r>
          </a:p>
          <a:p>
            <a:pPr marL="0" indent="0">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Standard Deviation is 75kHz</a:t>
            </a: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2429834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42D87-4FA3-48A7-9694-6C7651C3B04B}"/>
              </a:ext>
            </a:extLst>
          </p:cNvPr>
          <p:cNvSpPr>
            <a:spLocks noGrp="1"/>
          </p:cNvSpPr>
          <p:nvPr>
            <p:ph type="title"/>
          </p:nvPr>
        </p:nvSpPr>
        <p:spPr>
          <a:xfrm>
            <a:off x="838200" y="365125"/>
            <a:ext cx="10515600" cy="663575"/>
          </a:xfrm>
        </p:spPr>
        <p:txBody>
          <a:bodyPr>
            <a:normAutofit/>
          </a:bodyPr>
          <a:lstStyle/>
          <a:p>
            <a:r>
              <a:rPr lang="en-US" sz="2800" dirty="0">
                <a:latin typeface="Times New Roman" panose="02020603050405020304" pitchFamily="18" charset="0"/>
                <a:cs typeface="Times New Roman" panose="02020603050405020304" pitchFamily="18" charset="0"/>
              </a:rPr>
              <a:t>Amplitude Limiter: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447C03-1328-4FF9-9DBC-9AD8FDAADA9D}"/>
              </a:ext>
            </a:extLst>
          </p:cNvPr>
          <p:cNvSpPr>
            <a:spLocks noGrp="1"/>
          </p:cNvSpPr>
          <p:nvPr>
            <p:ph idx="1"/>
          </p:nvPr>
        </p:nvSpPr>
        <p:spPr>
          <a:xfrm>
            <a:off x="838200" y="1209675"/>
            <a:ext cx="10515600" cy="4967288"/>
          </a:xfrm>
        </p:spPr>
        <p:txBody>
          <a:bodyPr/>
          <a:lstStyle/>
          <a:p>
            <a:r>
              <a:rPr lang="en-US" dirty="0">
                <a:latin typeface="Times New Roman" panose="02020603050405020304" pitchFamily="18" charset="0"/>
                <a:cs typeface="Times New Roman" panose="02020603050405020304" pitchFamily="18" charset="0"/>
              </a:rPr>
              <a:t>When an FM wave is transmitted through a communication channel , in general, output will not have a constant amplitude because of channel imperfections.</a:t>
            </a:r>
          </a:p>
          <a:p>
            <a:r>
              <a:rPr lang="en-US" dirty="0">
                <a:latin typeface="Times New Roman" panose="02020603050405020304" pitchFamily="18" charset="0"/>
                <a:cs typeface="Times New Roman" panose="02020603050405020304" pitchFamily="18" charset="0"/>
              </a:rPr>
              <a:t>At the receiver, it is essential to remove the amplitude fluctuations in the channel output prior to frequency demodulation.</a:t>
            </a:r>
          </a:p>
          <a:p>
            <a:r>
              <a:rPr lang="en-US" dirty="0">
                <a:latin typeface="Times New Roman" panose="02020603050405020304" pitchFamily="18" charset="0"/>
                <a:cs typeface="Times New Roman" panose="02020603050405020304" pitchFamily="18" charset="0"/>
              </a:rPr>
              <a:t>This is done by means of an Amplitude limiter.</a:t>
            </a:r>
          </a:p>
          <a:p>
            <a:r>
              <a:rPr lang="en-US" dirty="0">
                <a:latin typeface="Times New Roman" panose="02020603050405020304" pitchFamily="18" charset="0"/>
                <a:cs typeface="Times New Roman" panose="02020603050405020304" pitchFamily="18" charset="0"/>
              </a:rPr>
              <a:t>Since most of the FM demodulators react to amplitude changes as well as frequency changes.</a:t>
            </a:r>
          </a:p>
          <a:p>
            <a:r>
              <a:rPr lang="en-US" dirty="0">
                <a:latin typeface="Times New Roman" panose="02020603050405020304" pitchFamily="18" charset="0"/>
                <a:cs typeface="Times New Roman" panose="02020603050405020304" pitchFamily="18" charset="0"/>
              </a:rPr>
              <a:t>A limiter is a form of clipping device, a circuit whose output tends to remain constant despite changes in the input signal.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194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6826-1A29-4757-BB6C-F16FDC86CA15}"/>
              </a:ext>
            </a:extLst>
          </p:cNvPr>
          <p:cNvSpPr>
            <a:spLocks noGrp="1"/>
          </p:cNvSpPr>
          <p:nvPr>
            <p:ph type="title"/>
          </p:nvPr>
        </p:nvSpPr>
        <p:spPr>
          <a:xfrm>
            <a:off x="839788" y="365126"/>
            <a:ext cx="10515600" cy="619125"/>
          </a:xfrm>
        </p:spPr>
        <p:txBody>
          <a:bodyPr>
            <a:normAutofit/>
          </a:bodyPr>
          <a:lstStyle/>
          <a:p>
            <a:r>
              <a:rPr lang="en-US" sz="2800" b="1" dirty="0">
                <a:latin typeface="Times New Roman" panose="02020603050405020304" pitchFamily="18" charset="0"/>
                <a:cs typeface="Times New Roman" panose="02020603050405020304" pitchFamily="18" charset="0"/>
              </a:rPr>
              <a:t>AM Receiver VS FM Receiver :</a:t>
            </a:r>
            <a:endParaRPr lang="en-IN" sz="2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9DFE07F-AEF9-452A-A01B-0659E5B14861}"/>
              </a:ext>
            </a:extLst>
          </p:cNvPr>
          <p:cNvSpPr>
            <a:spLocks noGrp="1"/>
          </p:cNvSpPr>
          <p:nvPr>
            <p:ph type="body" idx="1"/>
          </p:nvPr>
        </p:nvSpPr>
        <p:spPr>
          <a:xfrm>
            <a:off x="839788" y="1076326"/>
            <a:ext cx="5157787" cy="552449"/>
          </a:xfrm>
        </p:spPr>
        <p:txBody>
          <a:bodyPr/>
          <a:lstStyle/>
          <a:p>
            <a:r>
              <a:rPr lang="en-US" b="0" dirty="0"/>
              <a:t>AM Receiver</a:t>
            </a:r>
            <a:endParaRPr lang="en-IN" b="0" dirty="0"/>
          </a:p>
        </p:txBody>
      </p:sp>
      <p:sp>
        <p:nvSpPr>
          <p:cNvPr id="4" name="Content Placeholder 3">
            <a:extLst>
              <a:ext uri="{FF2B5EF4-FFF2-40B4-BE49-F238E27FC236}">
                <a16:creationId xmlns:a16="http://schemas.microsoft.com/office/drawing/2014/main" id="{C2716FD2-577B-497A-ADF5-AC3409BE9161}"/>
              </a:ext>
            </a:extLst>
          </p:cNvPr>
          <p:cNvSpPr>
            <a:spLocks noGrp="1"/>
          </p:cNvSpPr>
          <p:nvPr>
            <p:ph sz="half" idx="2"/>
          </p:nvPr>
        </p:nvSpPr>
        <p:spPr>
          <a:xfrm>
            <a:off x="839788" y="1720850"/>
            <a:ext cx="5157787" cy="4413250"/>
          </a:xfrm>
        </p:spPr>
        <p:txBody>
          <a:bodyPr>
            <a:normAutofit fontScale="92500" lnSpcReduction="20000"/>
          </a:bodyPr>
          <a:lstStyle/>
          <a:p>
            <a:r>
              <a:rPr lang="en-US" dirty="0"/>
              <a:t>AM Broadcast range</a:t>
            </a:r>
          </a:p>
          <a:p>
            <a:pPr marL="0" indent="0">
              <a:buNone/>
            </a:pPr>
            <a:r>
              <a:rPr lang="en-US" dirty="0"/>
              <a:t> 540KHz to 1640KHz</a:t>
            </a:r>
          </a:p>
          <a:p>
            <a:r>
              <a:rPr lang="en-US" dirty="0"/>
              <a:t>IF frequency – 455KHZ</a:t>
            </a:r>
          </a:p>
          <a:p>
            <a:r>
              <a:rPr lang="en-US" dirty="0"/>
              <a:t>Bandwidth- 10KHz</a:t>
            </a:r>
          </a:p>
          <a:p>
            <a:r>
              <a:rPr lang="en-US" dirty="0"/>
              <a:t>RF amplifier is optional</a:t>
            </a:r>
          </a:p>
          <a:p>
            <a:r>
              <a:rPr lang="en-US" dirty="0"/>
              <a:t>Limiter and de-emphasis are not required.</a:t>
            </a:r>
          </a:p>
          <a:p>
            <a:r>
              <a:rPr lang="en-US" dirty="0"/>
              <a:t>Noise is more as information is transmitted in amplitude variations.(Poor quality).</a:t>
            </a:r>
          </a:p>
          <a:p>
            <a:r>
              <a:rPr lang="en-US" dirty="0"/>
              <a:t>Cheaper in cost</a:t>
            </a:r>
          </a:p>
          <a:p>
            <a:endParaRPr lang="en-US" dirty="0"/>
          </a:p>
          <a:p>
            <a:endParaRPr lang="en-IN" dirty="0"/>
          </a:p>
        </p:txBody>
      </p:sp>
      <p:sp>
        <p:nvSpPr>
          <p:cNvPr id="5" name="Text Placeholder 4">
            <a:extLst>
              <a:ext uri="{FF2B5EF4-FFF2-40B4-BE49-F238E27FC236}">
                <a16:creationId xmlns:a16="http://schemas.microsoft.com/office/drawing/2014/main" id="{4DBC547B-EB81-4E6E-A419-CC65384BCB9F}"/>
              </a:ext>
            </a:extLst>
          </p:cNvPr>
          <p:cNvSpPr>
            <a:spLocks noGrp="1"/>
          </p:cNvSpPr>
          <p:nvPr>
            <p:ph type="body" sz="quarter" idx="3"/>
          </p:nvPr>
        </p:nvSpPr>
        <p:spPr>
          <a:xfrm>
            <a:off x="6172200" y="984252"/>
            <a:ext cx="5183188" cy="552449"/>
          </a:xfrm>
        </p:spPr>
        <p:txBody>
          <a:bodyPr/>
          <a:lstStyle/>
          <a:p>
            <a:r>
              <a:rPr lang="en-US" b="0" dirty="0"/>
              <a:t>FM Receiver</a:t>
            </a:r>
            <a:endParaRPr lang="en-IN" b="0" dirty="0"/>
          </a:p>
        </p:txBody>
      </p:sp>
      <p:sp>
        <p:nvSpPr>
          <p:cNvPr id="6" name="Content Placeholder 5">
            <a:extLst>
              <a:ext uri="{FF2B5EF4-FFF2-40B4-BE49-F238E27FC236}">
                <a16:creationId xmlns:a16="http://schemas.microsoft.com/office/drawing/2014/main" id="{AFB2D0BE-E2DB-4F83-8B59-EB1F756A936A}"/>
              </a:ext>
            </a:extLst>
          </p:cNvPr>
          <p:cNvSpPr>
            <a:spLocks noGrp="1"/>
          </p:cNvSpPr>
          <p:nvPr>
            <p:ph sz="quarter" idx="4"/>
          </p:nvPr>
        </p:nvSpPr>
        <p:spPr>
          <a:xfrm>
            <a:off x="6172200" y="1720850"/>
            <a:ext cx="5183188" cy="4772024"/>
          </a:xfrm>
        </p:spPr>
        <p:txBody>
          <a:bodyPr>
            <a:normAutofit fontScale="92500" lnSpcReduction="20000"/>
          </a:bodyPr>
          <a:lstStyle/>
          <a:p>
            <a:r>
              <a:rPr lang="en-US" dirty="0"/>
              <a:t>FM Broadcast range </a:t>
            </a:r>
          </a:p>
          <a:p>
            <a:pPr marL="0" indent="0">
              <a:buNone/>
            </a:pPr>
            <a:r>
              <a:rPr lang="en-US" dirty="0"/>
              <a:t>   88MHz to 108MHz</a:t>
            </a:r>
          </a:p>
          <a:p>
            <a:r>
              <a:rPr lang="en-IN" dirty="0"/>
              <a:t>IF frequency- 10.7MHz</a:t>
            </a:r>
          </a:p>
          <a:p>
            <a:r>
              <a:rPr lang="en-IN" dirty="0"/>
              <a:t>Bandwidth – 200KHz</a:t>
            </a:r>
          </a:p>
          <a:p>
            <a:r>
              <a:rPr lang="en-IN" dirty="0"/>
              <a:t>RF amplifier is mandatory.</a:t>
            </a:r>
          </a:p>
          <a:p>
            <a:r>
              <a:rPr lang="en-IN" dirty="0"/>
              <a:t>Limiter and de-emphasis are required.</a:t>
            </a:r>
          </a:p>
          <a:p>
            <a:r>
              <a:rPr lang="en-IN" dirty="0"/>
              <a:t>Less noise as information is transmitted in frequency variations.(Good quality).</a:t>
            </a:r>
          </a:p>
          <a:p>
            <a:r>
              <a:rPr lang="en-IN" dirty="0"/>
              <a:t>Costlier.</a:t>
            </a:r>
          </a:p>
        </p:txBody>
      </p:sp>
    </p:spTree>
    <p:extLst>
      <p:ext uri="{BB962C8B-B14F-4D97-AF65-F5344CB8AC3E}">
        <p14:creationId xmlns:p14="http://schemas.microsoft.com/office/powerpoint/2010/main" val="1313932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320A9-B465-4998-8849-FF6F9A7AE45E}"/>
              </a:ext>
            </a:extLst>
          </p:cNvPr>
          <p:cNvSpPr>
            <a:spLocks noGrp="1"/>
          </p:cNvSpPr>
          <p:nvPr>
            <p:ph type="title"/>
          </p:nvPr>
        </p:nvSpPr>
        <p:spPr>
          <a:xfrm>
            <a:off x="838200" y="365125"/>
            <a:ext cx="10515600" cy="559003"/>
          </a:xfrm>
        </p:spPr>
        <p:txBody>
          <a:bodyPr>
            <a:normAutofit/>
          </a:bodyPr>
          <a:lstStyle/>
          <a:p>
            <a:r>
              <a:rPr lang="en-US" sz="2800" dirty="0"/>
              <a:t>AM Transmitters (Low level) :</a:t>
            </a:r>
          </a:p>
        </p:txBody>
      </p:sp>
      <p:sp>
        <p:nvSpPr>
          <p:cNvPr id="3" name="Content Placeholder 2">
            <a:extLst>
              <a:ext uri="{FF2B5EF4-FFF2-40B4-BE49-F238E27FC236}">
                <a16:creationId xmlns:a16="http://schemas.microsoft.com/office/drawing/2014/main" id="{849C755E-80B5-4A34-8AC4-E9FA095F4701}"/>
              </a:ext>
            </a:extLst>
          </p:cNvPr>
          <p:cNvSpPr>
            <a:spLocks noGrp="1"/>
          </p:cNvSpPr>
          <p:nvPr>
            <p:ph idx="1"/>
          </p:nvPr>
        </p:nvSpPr>
        <p:spPr>
          <a:xfrm>
            <a:off x="838200" y="1099226"/>
            <a:ext cx="10515600" cy="5077737"/>
          </a:xfrm>
        </p:spPr>
        <p:txBody>
          <a:bodyPr>
            <a:normAutofit/>
          </a:bodyPr>
          <a:lstStyle/>
          <a:p>
            <a:r>
              <a:rPr lang="en-US" sz="2000" b="0" i="0" dirty="0">
                <a:solidFill>
                  <a:srgbClr val="000000"/>
                </a:solidFill>
                <a:effectLst/>
                <a:latin typeface="Karla"/>
              </a:rPr>
              <a:t>Amplitude Modulated (AM) transmitter,  Fig gives the block diagram of amplitude modulated radio transmitter. </a:t>
            </a:r>
          </a:p>
          <a:p>
            <a:r>
              <a:rPr lang="en-US" sz="2000" b="0" i="0" dirty="0">
                <a:solidFill>
                  <a:srgbClr val="000000"/>
                </a:solidFill>
                <a:effectLst/>
                <a:latin typeface="Karla"/>
              </a:rPr>
              <a:t>It consists of two sections (</a:t>
            </a:r>
            <a:r>
              <a:rPr lang="en-US" sz="2000" b="0" i="0" dirty="0" err="1">
                <a:solidFill>
                  <a:srgbClr val="000000"/>
                </a:solidFill>
                <a:effectLst/>
                <a:latin typeface="Karla"/>
              </a:rPr>
              <a:t>i</a:t>
            </a:r>
            <a:r>
              <a:rPr lang="en-US" sz="2000" b="0" i="0" dirty="0">
                <a:solidFill>
                  <a:srgbClr val="000000"/>
                </a:solidFill>
                <a:effectLst/>
                <a:latin typeface="Karla"/>
              </a:rPr>
              <a:t>) Audio frequency (AF) section and (ii) Radio frequency (RF) section.</a:t>
            </a:r>
            <a:br>
              <a:rPr lang="en-US" sz="2000" b="0" i="0" dirty="0">
                <a:solidFill>
                  <a:srgbClr val="000000"/>
                </a:solidFill>
                <a:effectLst/>
                <a:latin typeface="Karla"/>
              </a:rPr>
            </a:br>
            <a:r>
              <a:rPr lang="en-US" sz="2000" b="0" i="0" dirty="0">
                <a:solidFill>
                  <a:srgbClr val="000000"/>
                </a:solidFill>
                <a:effectLst/>
                <a:latin typeface="Karla"/>
              </a:rPr>
              <a:t>AF section</a:t>
            </a:r>
          </a:p>
          <a:p>
            <a:r>
              <a:rPr lang="en-US" sz="2000" b="0" i="0" dirty="0">
                <a:solidFill>
                  <a:srgbClr val="000000"/>
                </a:solidFill>
                <a:effectLst/>
                <a:latin typeface="Karla"/>
              </a:rPr>
              <a:t>The AF section of the transmitter generates the modulating wave (signal). The conversion of sound energy into electrical energy is performed by the microphone.</a:t>
            </a:r>
          </a:p>
          <a:p>
            <a:r>
              <a:rPr lang="en-US" sz="2000" b="0" i="0" dirty="0">
                <a:solidFill>
                  <a:srgbClr val="000000"/>
                </a:solidFill>
                <a:effectLst/>
                <a:latin typeface="Karla"/>
              </a:rPr>
              <a:t>The electrical energy available from the microphone is very low. Hence, it is amplified through an amplifier. </a:t>
            </a:r>
          </a:p>
          <a:p>
            <a:r>
              <a:rPr lang="en-US" sz="2000" b="0" i="0" dirty="0">
                <a:solidFill>
                  <a:srgbClr val="000000"/>
                </a:solidFill>
                <a:effectLst/>
                <a:latin typeface="Karla"/>
              </a:rPr>
              <a:t>The output from the AF amplifier if fed to the AF power amplifier. The power amplifier provides the required audio frequency power. The output of the AF power amplifier is given to the modulator.</a:t>
            </a:r>
          </a:p>
          <a:p>
            <a:r>
              <a:rPr lang="en-US" sz="2000" b="0" i="0" dirty="0">
                <a:solidFill>
                  <a:srgbClr val="000000"/>
                </a:solidFill>
                <a:effectLst/>
                <a:latin typeface="Karla"/>
              </a:rPr>
              <a:t> A modulator is an electronic circuit with transistor, and passive components, which performs the process of modulation.</a:t>
            </a:r>
          </a:p>
          <a:p>
            <a:endParaRPr lang="en-US" sz="2000" dirty="0"/>
          </a:p>
        </p:txBody>
      </p:sp>
    </p:spTree>
    <p:extLst>
      <p:ext uri="{BB962C8B-B14F-4D97-AF65-F5344CB8AC3E}">
        <p14:creationId xmlns:p14="http://schemas.microsoft.com/office/powerpoint/2010/main" val="3141324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35D1-18B0-4090-B2F5-B06AB4ACDB2A}"/>
              </a:ext>
            </a:extLst>
          </p:cNvPr>
          <p:cNvSpPr>
            <a:spLocks noGrp="1"/>
          </p:cNvSpPr>
          <p:nvPr>
            <p:ph type="title"/>
          </p:nvPr>
        </p:nvSpPr>
        <p:spPr>
          <a:xfrm>
            <a:off x="838200" y="365126"/>
            <a:ext cx="10515600" cy="529820"/>
          </a:xfrm>
        </p:spPr>
        <p:txBody>
          <a:bodyPr>
            <a:normAutofit/>
          </a:bodyPr>
          <a:lstStyle/>
          <a:p>
            <a:r>
              <a:rPr lang="en-US" sz="2800" dirty="0"/>
              <a:t>AM Transmitters :</a:t>
            </a:r>
          </a:p>
        </p:txBody>
      </p:sp>
      <p:sp>
        <p:nvSpPr>
          <p:cNvPr id="3" name="Content Placeholder 2">
            <a:extLst>
              <a:ext uri="{FF2B5EF4-FFF2-40B4-BE49-F238E27FC236}">
                <a16:creationId xmlns:a16="http://schemas.microsoft.com/office/drawing/2014/main" id="{A12F0001-4D82-4E0B-9F6B-50D924EF043F}"/>
              </a:ext>
            </a:extLst>
          </p:cNvPr>
          <p:cNvSpPr>
            <a:spLocks noGrp="1"/>
          </p:cNvSpPr>
          <p:nvPr>
            <p:ph idx="1"/>
          </p:nvPr>
        </p:nvSpPr>
        <p:spPr>
          <a:xfrm>
            <a:off x="838200" y="1099226"/>
            <a:ext cx="10515600" cy="5077737"/>
          </a:xfrm>
        </p:spPr>
        <p:txBody>
          <a:bodyPr>
            <a:normAutofit/>
          </a:bodyPr>
          <a:lstStyle/>
          <a:p>
            <a:r>
              <a:rPr lang="en-US" sz="2400" b="0" i="0" dirty="0">
                <a:solidFill>
                  <a:srgbClr val="000000"/>
                </a:solidFill>
                <a:effectLst/>
                <a:latin typeface="Karla"/>
              </a:rPr>
              <a:t>In the RF section, the high-frequency carrier wave is generated by a crystal controlled oscillator. </a:t>
            </a:r>
          </a:p>
          <a:p>
            <a:r>
              <a:rPr lang="en-US" sz="2400" b="0" i="0" dirty="0">
                <a:solidFill>
                  <a:srgbClr val="000000"/>
                </a:solidFill>
                <a:effectLst/>
                <a:latin typeface="Karla"/>
              </a:rPr>
              <a:t>The output of the crystal controlled oscillator is power amplified by RF power amplifier. </a:t>
            </a:r>
          </a:p>
          <a:p>
            <a:r>
              <a:rPr lang="en-US" sz="2400" b="0" i="0" dirty="0">
                <a:solidFill>
                  <a:srgbClr val="000000"/>
                </a:solidFill>
                <a:effectLst/>
                <a:latin typeface="Karla"/>
              </a:rPr>
              <a:t>The buffer isolates the RF power amplifier from the oscillator. This arrangement keeps the frequency of the crystal controlled oscillator as a constant. </a:t>
            </a:r>
          </a:p>
          <a:p>
            <a:r>
              <a:rPr lang="en-US" sz="2400" b="0" i="0" dirty="0">
                <a:solidFill>
                  <a:srgbClr val="000000"/>
                </a:solidFill>
                <a:effectLst/>
                <a:latin typeface="Karla"/>
              </a:rPr>
              <a:t>In the modulator, the RF wave and modulating AF signal are mixed to produce the amplitude modulated wave. The output of this section is fed to the antenna for transmission.</a:t>
            </a:r>
          </a:p>
          <a:p>
            <a:endParaRPr lang="en-US" sz="2000" dirty="0"/>
          </a:p>
        </p:txBody>
      </p:sp>
    </p:spTree>
    <p:extLst>
      <p:ext uri="{BB962C8B-B14F-4D97-AF65-F5344CB8AC3E}">
        <p14:creationId xmlns:p14="http://schemas.microsoft.com/office/powerpoint/2010/main" val="1916728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D0BED3-739D-4BF6-8B09-B1ADD626675F}"/>
              </a:ext>
            </a:extLst>
          </p:cNvPr>
          <p:cNvPicPr>
            <a:picLocks noChangeAspect="1"/>
          </p:cNvPicPr>
          <p:nvPr/>
        </p:nvPicPr>
        <p:blipFill>
          <a:blip r:embed="rId2"/>
          <a:stretch>
            <a:fillRect/>
          </a:stretch>
        </p:blipFill>
        <p:spPr>
          <a:xfrm>
            <a:off x="924128" y="0"/>
            <a:ext cx="9883302" cy="6498077"/>
          </a:xfrm>
          <a:prstGeom prst="rect">
            <a:avLst/>
          </a:prstGeom>
        </p:spPr>
      </p:pic>
    </p:spTree>
    <p:extLst>
      <p:ext uri="{BB962C8B-B14F-4D97-AF65-F5344CB8AC3E}">
        <p14:creationId xmlns:p14="http://schemas.microsoft.com/office/powerpoint/2010/main" val="336330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adio receiver">
            <a:extLst>
              <a:ext uri="{FF2B5EF4-FFF2-40B4-BE49-F238E27FC236}">
                <a16:creationId xmlns:a16="http://schemas.microsoft.com/office/drawing/2014/main" id="{79FE07E0-A647-439E-8372-4B7ECAF3A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966" y="1147763"/>
            <a:ext cx="9105089" cy="484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800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BAECE-DC24-4404-99C2-CA35D4F9B2C3}"/>
              </a:ext>
            </a:extLst>
          </p:cNvPr>
          <p:cNvSpPr>
            <a:spLocks noGrp="1"/>
          </p:cNvSpPr>
          <p:nvPr>
            <p:ph type="title"/>
          </p:nvPr>
        </p:nvSpPr>
        <p:spPr>
          <a:xfrm>
            <a:off x="838200" y="365125"/>
            <a:ext cx="10515600" cy="539547"/>
          </a:xfrm>
        </p:spPr>
        <p:txBody>
          <a:bodyPr>
            <a:normAutofit/>
          </a:bodyPr>
          <a:lstStyle/>
          <a:p>
            <a:r>
              <a:rPr lang="en-US" sz="2800" dirty="0"/>
              <a:t>High Level AM Transmitter :</a:t>
            </a:r>
          </a:p>
        </p:txBody>
      </p:sp>
      <p:pic>
        <p:nvPicPr>
          <p:cNvPr id="4098" name="Picture 2" descr="AM Transmitters">
            <a:extLst>
              <a:ext uri="{FF2B5EF4-FFF2-40B4-BE49-F238E27FC236}">
                <a16:creationId xmlns:a16="http://schemas.microsoft.com/office/drawing/2014/main" id="{9AE18C77-DF5E-4199-93E4-4AD270C661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6880" y="1536970"/>
            <a:ext cx="10005589" cy="4416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911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M_1632] Transmitter Block Diagram Explanation Fm Transmitter Transmitter  Block Free Diagram">
            <a:extLst>
              <a:ext uri="{FF2B5EF4-FFF2-40B4-BE49-F238E27FC236}">
                <a16:creationId xmlns:a16="http://schemas.microsoft.com/office/drawing/2014/main" id="{22D2F471-681B-4BA0-B99E-B6CA796514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949" y="583660"/>
            <a:ext cx="9941667" cy="627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09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ceiver Parameters Important performance measures for receivers - ppt  download">
            <a:extLst>
              <a:ext uri="{FF2B5EF4-FFF2-40B4-BE49-F238E27FC236}">
                <a16:creationId xmlns:a16="http://schemas.microsoft.com/office/drawing/2014/main" id="{DD551439-EAB2-404F-9306-4D27439CE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57200"/>
            <a:ext cx="91440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283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Types of AM Receiver by Waqar">
            <a:extLst>
              <a:ext uri="{FF2B5EF4-FFF2-40B4-BE49-F238E27FC236}">
                <a16:creationId xmlns:a16="http://schemas.microsoft.com/office/drawing/2014/main" id="{FCB53FEF-6DA6-473B-806B-96AA3A8B99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038" y="1147763"/>
            <a:ext cx="9182911" cy="533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23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64BD-D05A-4AC6-B587-CE14EAC90355}"/>
              </a:ext>
            </a:extLst>
          </p:cNvPr>
          <p:cNvSpPr>
            <a:spLocks noGrp="1"/>
          </p:cNvSpPr>
          <p:nvPr>
            <p:ph type="title"/>
          </p:nvPr>
        </p:nvSpPr>
        <p:spPr>
          <a:xfrm>
            <a:off x="838200" y="365126"/>
            <a:ext cx="10515600" cy="588186"/>
          </a:xfrm>
        </p:spPr>
        <p:txBody>
          <a:bodyPr>
            <a:normAutofit/>
          </a:bodyPr>
          <a:lstStyle/>
          <a:p>
            <a:r>
              <a:rPr lang="en-US" sz="2800" dirty="0"/>
              <a:t>AM RECEIVERS</a:t>
            </a:r>
          </a:p>
        </p:txBody>
      </p:sp>
      <p:sp>
        <p:nvSpPr>
          <p:cNvPr id="3" name="Content Placeholder 2">
            <a:extLst>
              <a:ext uri="{FF2B5EF4-FFF2-40B4-BE49-F238E27FC236}">
                <a16:creationId xmlns:a16="http://schemas.microsoft.com/office/drawing/2014/main" id="{A1051EE1-68F0-4CCE-B924-53B429AF3233}"/>
              </a:ext>
            </a:extLst>
          </p:cNvPr>
          <p:cNvSpPr>
            <a:spLocks noGrp="1"/>
          </p:cNvSpPr>
          <p:nvPr>
            <p:ph idx="1"/>
          </p:nvPr>
        </p:nvSpPr>
        <p:spPr>
          <a:xfrm>
            <a:off x="838200" y="1274323"/>
            <a:ext cx="10515600" cy="4902640"/>
          </a:xfrm>
        </p:spPr>
        <p:txBody>
          <a:bodyPr/>
          <a:lstStyle/>
          <a:p>
            <a:r>
              <a:rPr lang="en-US" sz="2400" dirty="0"/>
              <a:t>TUNED RADIO FREQUENCY RECEIVER</a:t>
            </a:r>
          </a:p>
          <a:p>
            <a:r>
              <a:rPr lang="en-US" sz="2400" dirty="0"/>
              <a:t>SUPER HETERODYNE RECEIVER</a:t>
            </a:r>
          </a:p>
          <a:p>
            <a:endParaRPr lang="en-US" dirty="0"/>
          </a:p>
        </p:txBody>
      </p:sp>
      <p:pic>
        <p:nvPicPr>
          <p:cNvPr id="2050" name="Picture 2" descr="Tuned Radio Frequency Receiver">
            <a:extLst>
              <a:ext uri="{FF2B5EF4-FFF2-40B4-BE49-F238E27FC236}">
                <a16:creationId xmlns:a16="http://schemas.microsoft.com/office/drawing/2014/main" id="{45E652F2-65F6-42EA-B4A5-5B6C1819AD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234" y="2791837"/>
            <a:ext cx="9756843" cy="2957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054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adio Receiver (Marks ) - ppt video online download">
            <a:extLst>
              <a:ext uri="{FF2B5EF4-FFF2-40B4-BE49-F238E27FC236}">
                <a16:creationId xmlns:a16="http://schemas.microsoft.com/office/drawing/2014/main" id="{F05FAFB0-0637-4A8B-8B3E-E2D1D9979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262646"/>
            <a:ext cx="9594715" cy="6381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29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D706-EAB9-49BE-BC5F-40CD33E092D5}"/>
              </a:ext>
            </a:extLst>
          </p:cNvPr>
          <p:cNvSpPr>
            <a:spLocks noGrp="1"/>
          </p:cNvSpPr>
          <p:nvPr>
            <p:ph type="title"/>
          </p:nvPr>
        </p:nvSpPr>
        <p:spPr>
          <a:xfrm>
            <a:off x="838200" y="365126"/>
            <a:ext cx="10515600" cy="578458"/>
          </a:xfrm>
        </p:spPr>
        <p:txBody>
          <a:bodyPr>
            <a:normAutofit/>
          </a:bodyPr>
          <a:lstStyle/>
          <a:p>
            <a:r>
              <a:rPr lang="en-US" sz="2800" dirty="0"/>
              <a:t>Super Heterodyne receiver :</a:t>
            </a:r>
          </a:p>
        </p:txBody>
      </p:sp>
      <p:sp>
        <p:nvSpPr>
          <p:cNvPr id="3" name="Content Placeholder 2">
            <a:extLst>
              <a:ext uri="{FF2B5EF4-FFF2-40B4-BE49-F238E27FC236}">
                <a16:creationId xmlns:a16="http://schemas.microsoft.com/office/drawing/2014/main" id="{AB2AE119-FA18-4B93-BAD9-E6B579B0E1E5}"/>
              </a:ext>
            </a:extLst>
          </p:cNvPr>
          <p:cNvSpPr>
            <a:spLocks noGrp="1"/>
          </p:cNvSpPr>
          <p:nvPr>
            <p:ph idx="1"/>
          </p:nvPr>
        </p:nvSpPr>
        <p:spPr>
          <a:xfrm>
            <a:off x="838200" y="1225685"/>
            <a:ext cx="10515600" cy="4951278"/>
          </a:xfrm>
        </p:spPr>
        <p:txBody>
          <a:bodyPr/>
          <a:lstStyle/>
          <a:p>
            <a:endParaRPr lang="en-US" dirty="0"/>
          </a:p>
        </p:txBody>
      </p:sp>
      <p:pic>
        <p:nvPicPr>
          <p:cNvPr id="1026" name="Picture 2" descr="Superheterodyne Principle | Advantages of Superheterodyne Receiver">
            <a:extLst>
              <a:ext uri="{FF2B5EF4-FFF2-40B4-BE49-F238E27FC236}">
                <a16:creationId xmlns:a16="http://schemas.microsoft.com/office/drawing/2014/main" id="{C9061822-1487-4097-A7D9-45790CB70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791" y="1420237"/>
            <a:ext cx="8754894" cy="4503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65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Super Heterodyne Receiver | Analog Communication Systems for GATE and ESE -  Unacademy">
            <a:extLst>
              <a:ext uri="{FF2B5EF4-FFF2-40B4-BE49-F238E27FC236}">
                <a16:creationId xmlns:a16="http://schemas.microsoft.com/office/drawing/2014/main" id="{0DD4B3E9-765E-46D7-A6F8-CFB08F4D703F}"/>
              </a:ext>
            </a:extLst>
          </p:cNvPr>
          <p:cNvSpPr>
            <a:spLocks noChangeAspect="1" noChangeArrowheads="1"/>
          </p:cNvSpPr>
          <p:nvPr/>
        </p:nvSpPr>
        <p:spPr bwMode="auto">
          <a:xfrm>
            <a:off x="1108953" y="1381328"/>
            <a:ext cx="10223770" cy="47373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BA196B5F-ECC9-48AC-924C-5479B1F64FA1}"/>
              </a:ext>
            </a:extLst>
          </p:cNvPr>
          <p:cNvPicPr>
            <a:picLocks noChangeAspect="1"/>
          </p:cNvPicPr>
          <p:nvPr/>
        </p:nvPicPr>
        <p:blipFill>
          <a:blip r:embed="rId2"/>
          <a:stretch>
            <a:fillRect/>
          </a:stretch>
        </p:blipFill>
        <p:spPr>
          <a:xfrm>
            <a:off x="1108953" y="593387"/>
            <a:ext cx="9974093" cy="5525311"/>
          </a:xfrm>
          <a:prstGeom prst="rect">
            <a:avLst/>
          </a:prstGeom>
        </p:spPr>
      </p:pic>
    </p:spTree>
    <p:extLst>
      <p:ext uri="{BB962C8B-B14F-4D97-AF65-F5344CB8AC3E}">
        <p14:creationId xmlns:p14="http://schemas.microsoft.com/office/powerpoint/2010/main" val="985251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3207</TotalTime>
  <Words>1307</Words>
  <Application>Microsoft Office PowerPoint</Application>
  <PresentationFormat>Widescreen</PresentationFormat>
  <Paragraphs>109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Karla</vt:lpstr>
      <vt:lpstr>Times New Roman</vt:lpstr>
      <vt:lpstr>Office Theme</vt:lpstr>
      <vt:lpstr>PowerPoint Presentation</vt:lpstr>
      <vt:lpstr>RADIO RECEIVERS</vt:lpstr>
      <vt:lpstr>PowerPoint Presentation</vt:lpstr>
      <vt:lpstr>PowerPoint Presentation</vt:lpstr>
      <vt:lpstr>PowerPoint Presentation</vt:lpstr>
      <vt:lpstr>AM RECEIVERS</vt:lpstr>
      <vt:lpstr>PowerPoint Presentation</vt:lpstr>
      <vt:lpstr>Super Heterodyne receiver :</vt:lpstr>
      <vt:lpstr>PowerPoint Presentation</vt:lpstr>
      <vt:lpstr>Advantages of RF amplifier:</vt:lpstr>
      <vt:lpstr>PowerPoint Presentation</vt:lpstr>
      <vt:lpstr>PowerPoint Presentation</vt:lpstr>
      <vt:lpstr>Local Oscillator :</vt:lpstr>
      <vt:lpstr>Local Oscillator : </vt:lpstr>
      <vt:lpstr>Local Oscillator: </vt:lpstr>
      <vt:lpstr>Mixer: </vt:lpstr>
      <vt:lpstr>PowerPoint Presentation</vt:lpstr>
      <vt:lpstr>Tracking:</vt:lpstr>
      <vt:lpstr>Tracking:</vt:lpstr>
      <vt:lpstr>IF Amplifier :</vt:lpstr>
      <vt:lpstr>AGC :</vt:lpstr>
      <vt:lpstr>FM Receiver :</vt:lpstr>
      <vt:lpstr>PowerPoint Presentation</vt:lpstr>
      <vt:lpstr>FM Receivers: </vt:lpstr>
      <vt:lpstr>Amplitude Limiter: </vt:lpstr>
      <vt:lpstr>AM Receiver VS FM Receiver :</vt:lpstr>
      <vt:lpstr>AM Transmitters (Low level) :</vt:lpstr>
      <vt:lpstr>AM Transmitters :</vt:lpstr>
      <vt:lpstr>PowerPoint Presentation</vt:lpstr>
      <vt:lpstr>High Level AM Transmitter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RADIO RECEIVERS</dc:title>
  <dc:creator>LENOVO</dc:creator>
  <cp:lastModifiedBy>dell</cp:lastModifiedBy>
  <cp:revision>53</cp:revision>
  <dcterms:created xsi:type="dcterms:W3CDTF">2020-10-19T10:57:09Z</dcterms:created>
  <dcterms:modified xsi:type="dcterms:W3CDTF">2021-05-26T15:13:47Z</dcterms:modified>
</cp:coreProperties>
</file>