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4" name=""/>
          <p:cNvSpPr>
            <a:spLocks noGrp="1"/>
          </p:cNvSpPr>
          <p:nvPr>
            <p:ph type="body"/>
          </p:nvPr>
        </p:nvSpPr>
        <p:spPr/>
        <p:txBody>
          <a:bodyPr/>
          <a:p>
            <a:r>
              <a:rPr altLang="en-US" lang="zh-CN"/>
              <a:t>Sex and Gender
Sex : The biological difference between men and women, boys and girls – the physical attributes with which we are born.
Gender : Culturally and socially constructed roles, responsibilities, privileges, relations and expectations of women, men, boys and girls. Gender is not another word for women. Gender is also not another word for sexual difference.
Transgender
Transgender (TG) is generally described as an umbrella term for persons whose gender identity, gender expression or behavior does not conform to their biological sex. TG may also take in persons who do not identify with their sex assigned at birth, which include Hijras/Eunuchs who describe themselves as - "third gender" and they do not identify as either male or female.
</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3" name=""/>
          <p:cNvSpPr>
            <a:spLocks noGrp="1"/>
          </p:cNvSpPr>
          <p:nvPr>
            <p:ph type="body"/>
          </p:nvPr>
        </p:nvSpPr>
        <p:spPr/>
        <p:txBody>
          <a:bodyPr/>
          <a:p>
            <a:r>
              <a:rPr altLang="en-US" lang="zh-CN"/>
              <a:t>Gender roles
Gender roles : The different tasks and responsibilities and expectations that society defines and allocates to men, women, boys and girls. These are not necessarily determined by biological differences and therefore can change with time and in different situations.
Gender stereotyping : The assignment of roles, tasks and responsibilities to a particular gender on the basis of preconceived prejudices. For instance the assumption that masons can only be men or that nurses are necessarily women.
Gender Role Perception : Different roles and characteristics are assigned to people not only on the basis of their gender, but of their race, caste, class, ethnic background and age.
Gender gap : Differences between men and women in levels of achievement or access. This could for example be access to education or health care and treatment services or differentials in wages paid to women and men. These differentials may result from customary practices, religious biases, social assumption, myths or taboos, among others.
Gender discrimination: Where one gender is favoured and the other becomes disadvantaged e.g. sex selective abortion. Gender oppression: Where one gender dominates the other unjustly or even cruelly. For instance, domestic violence, rape, sexual harassment.
Gender bias : An approach that treats boys and girls differently. For instance differential treatment seeking behaviour in case of illness.
Gender equity : An approach that results in just/ fair treatment of women and men, and recognition and appreciation of both women‘s and men‘s potential. For instance giving bicycles to girls to enable them to travel to a distant school and thereby reduce gender gaps in the drop-out rate.
Gender mainstreaming : The process of assessing the implications for women and men of any planned action, including legislation, policies or programmes, in any area and at all levels. It is a strategy for making the concerns and experiences of women as well as of men an integral part of the design, implementation, monitoring and evaluation of policies and programmes in all political, economic and societal spheres, so that women and men benefit equally, and inequality is not perpetuated. The ultimate goal of mainstreaming is to achieve gender equality.
Gender neutral : An approach to planning and policy making that assumes that the impact on women, men, girls and boys as if they were part of one homogeneous group. For instance, although men are usually taller than women, fixing the height of the podium in conference halls on the basis of the height of men.
Gender needs
Practical gender needs : Needs which are related to satisfying basic and material needs of women and men, girls and boys for their day-to- day survival, and which do not change gender patterns. For instance public provisioning of water inside the home or providing access to creche facilities at the workplace.
Strategic gender needs : Needs that are related to changing the situation of marginalised people, especially women. Strategic needs may include training women to become Mates at MGNREGA worksites or giving registering land in the name of women and men as with joint pattas or addressing issues of domestic violence, legal rights, equal wages, and women‘s control over resources.
</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4" name=""/>
          <p:cNvSpPr>
            <a:spLocks noGrp="1"/>
          </p:cNvSpPr>
          <p:nvPr>
            <p:ph type="body"/>
          </p:nvPr>
        </p:nvSpPr>
        <p:spPr/>
        <p:txBody>
          <a:bodyPr/>
          <a:p>
            <a:r>
              <a:rPr altLang="en-US" lang="zh-CN"/>
              <a:t>For the individual, gender construction starts on the basis of look like at birth.
A sex category becomes a gender status through naming, dress, and the use of other gender makers.
Parenting is gendered, with different expectations for people of different genders work at different kinds of jobs.
The work adults do as mothers and fathers and as low-level workers and high-level bosses, shapes women's and men's life experiences, and these experiences produce different feelings ,consciousness, relationships, skills - way of being that we call feminine or masculine.
All of these process constitute the social construction of gender. 
</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1" name=""/>
          <p:cNvSpPr>
            <a:spLocks noGrp="1"/>
          </p:cNvSpPr>
          <p:nvPr>
            <p:ph type="body"/>
          </p:nvPr>
        </p:nvSpPr>
        <p:spPr/>
        <p:txBody>
          <a:bodyPr/>
          <a:p>
            <a:r>
              <a:rPr altLang="en-US" lang="zh-CN"/>
              <a:t>Today it is largely believed that most gender differences are attributed to differences in socialization, rather than genetic and biological factors.
Gender stereotypes can be a result of gender socialization: 
Gender stereotypes evolve based on a culture’s belief systems regarding the attitudes, behaviors, and other characteristics that seem to differentiate the two sexes.
Gender stereotypes are the beliefs that people have about the characteristics of males and females. The content of stereotypes varies over cultures and over time. 
Children's gender stereotypes of activities and occupations develop quickly during the preschool years.</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82" name="Title 1"/>
          <p:cNvSpPr>
            <a:spLocks noGrp="1"/>
          </p:cNvSpPr>
          <p:nvPr>
            <p:ph type="title"/>
          </p:nvPr>
        </p:nvSpPr>
        <p:spPr/>
        <p:txBody>
          <a:bodyPr/>
          <a:p>
            <a:r>
              <a:rPr altLang="zh-CN" lang="en-US" smtClean="0"/>
              <a:t>Click to edit Master title style</a:t>
            </a:r>
            <a:endParaRPr dirty="0" lang="en-US"/>
          </a:p>
        </p:txBody>
      </p:sp>
      <p:sp>
        <p:nvSpPr>
          <p:cNvPr id="104868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5" name="Footer Placeholder 4"/>
          <p:cNvSpPr>
            <a:spLocks noGrp="1"/>
          </p:cNvSpPr>
          <p:nvPr>
            <p:ph type="ftr" sz="quarter" idx="11"/>
          </p:nvPr>
        </p:nvSpPr>
        <p:spPr/>
        <p:txBody>
          <a:bodyPr/>
          <a:p>
            <a:endParaRPr altLang="en-US" lang="zh-CN"/>
          </a:p>
        </p:txBody>
      </p:sp>
      <p:sp>
        <p:nvSpPr>
          <p:cNvPr id="104868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dirty="0" lang="en-US"/>
          </a:p>
        </p:txBody>
      </p:sp>
      <p:sp>
        <p:nvSpPr>
          <p:cNvPr id="104867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0" name="Footer Placeholder 4"/>
          <p:cNvSpPr>
            <a:spLocks noGrp="1"/>
          </p:cNvSpPr>
          <p:nvPr>
            <p:ph type="ftr" sz="quarter" idx="11"/>
          </p:nvPr>
        </p:nvSpPr>
        <p:spPr/>
        <p:txBody>
          <a:bodyPr/>
          <a:p>
            <a:endParaRPr altLang="en-US" lang="zh-CN"/>
          </a:p>
        </p:txBody>
      </p:sp>
      <p:sp>
        <p:nvSpPr>
          <p:cNvPr id="104868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595" name="Title 1"/>
          <p:cNvSpPr>
            <a:spLocks noGrp="1"/>
          </p:cNvSpPr>
          <p:nvPr>
            <p:ph type="title"/>
          </p:nvPr>
        </p:nvSpPr>
        <p:spPr>
          <a:xfrm>
            <a:off x="831850" y="1709739"/>
            <a:ext cx="10515600" cy="2852737"/>
          </a:xfrm>
        </p:spPr>
        <p:txBody>
          <a:bodyPr anchor="b"/>
          <a:lstStyle>
            <a:lvl1pPr>
              <a:defRPr sz="6000"/>
            </a:lvl1pPr>
          </a:lstStyle>
          <a:p>
            <a:r>
              <a:rPr altLang="zh-CN" lang="en-US" smtClean="0"/>
              <a:t>Click to edit Master title style</a:t>
            </a:r>
            <a:endParaRPr dirty="0" lang="en-US"/>
          </a:p>
        </p:txBody>
      </p:sp>
      <p:sp>
        <p:nvSpPr>
          <p:cNvPr id="1048596" name="Text Placeholder 2"/>
          <p:cNvSpPr>
            <a:spLocks noGrp="1"/>
          </p:cNvSpPr>
          <p:nvPr>
            <p:ph type="body" idx="1"/>
          </p:nvPr>
        </p:nvSpPr>
        <p:spPr>
          <a:xfrm>
            <a:off x="831850"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 name=""/>
        <p:cNvGrpSpPr/>
        <p:nvPr/>
      </p:nvGrpSpPr>
      <p:grpSpPr>
        <a:xfrm>
          <a:off x="0" y="0"/>
          <a:ext cx="0" cy="0"/>
          <a:chOff x="0" y="0"/>
          <a:chExt cx="0" cy="0"/>
        </a:xfrm>
      </p:grpSpPr>
      <p:sp>
        <p:nvSpPr>
          <p:cNvPr id="1048634" name="Title 1"/>
          <p:cNvSpPr>
            <a:spLocks noGrp="1"/>
          </p:cNvSpPr>
          <p:nvPr>
            <p:ph type="title"/>
          </p:nvPr>
        </p:nvSpPr>
        <p:spPr/>
        <p:txBody>
          <a:bodyPr/>
          <a:p>
            <a:r>
              <a:rPr altLang="zh-CN" lang="en-US" smtClean="0"/>
              <a:t>Click to edit Master title style</a:t>
            </a:r>
            <a:endParaRPr dirty="0" lang="en-US"/>
          </a:p>
        </p:txBody>
      </p:sp>
      <p:sp>
        <p:nvSpPr>
          <p:cNvPr id="1048635"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Content Placeholder 3"/>
          <p:cNvSpPr>
            <a:spLocks noGrp="1"/>
          </p:cNvSpPr>
          <p:nvPr>
            <p:ph sz="half" idx="2"/>
          </p:nvPr>
        </p:nvSpPr>
        <p:spPr>
          <a:xfrm>
            <a:off x="6172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 name=""/>
        <p:cNvGrpSpPr/>
        <p:nvPr/>
      </p:nvGrpSpPr>
      <p:grpSpPr>
        <a:xfrm>
          <a:off x="0" y="0"/>
          <a:ext cx="0" cy="0"/>
          <a:chOff x="0" y="0"/>
          <a:chExt cx="0" cy="0"/>
        </a:xfrm>
      </p:grpSpPr>
      <p:sp>
        <p:nvSpPr>
          <p:cNvPr id="1048615" name="Title 1"/>
          <p:cNvSpPr>
            <a:spLocks noGrp="1"/>
          </p:cNvSpPr>
          <p:nvPr>
            <p:ph type="title"/>
          </p:nvPr>
        </p:nvSpPr>
        <p:spPr>
          <a:xfrm>
            <a:off x="839788" y="365126"/>
            <a:ext cx="10515600" cy="1325563"/>
          </a:xfrm>
        </p:spPr>
        <p:txBody>
          <a:bodyPr/>
          <a:p>
            <a:r>
              <a:rPr altLang="zh-CN" lang="en-US" smtClean="0"/>
              <a:t>Click to edit Master title style</a:t>
            </a:r>
            <a:endParaRPr dirty="0" lang="en-US"/>
          </a:p>
        </p:txBody>
      </p:sp>
      <p:sp>
        <p:nvSpPr>
          <p:cNvPr id="1048616"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17" name="Content Placeholder 3"/>
          <p:cNvSpPr>
            <a:spLocks noGrp="1"/>
          </p:cNvSpPr>
          <p:nvPr>
            <p:ph sz="half" idx="2"/>
          </p:nvPr>
        </p:nvSpPr>
        <p:spPr>
          <a:xfrm>
            <a:off x="839789"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19" name="Content Placeholder 5"/>
          <p:cNvSpPr>
            <a:spLocks noGrp="1"/>
          </p:cNvSpPr>
          <p:nvPr>
            <p:ph sz="quarter" idx="4"/>
          </p:nvPr>
        </p:nvSpPr>
        <p:spPr>
          <a:xfrm>
            <a:off x="6172200"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7"/>
          <p:cNvSpPr>
            <a:spLocks noGrp="1"/>
          </p:cNvSpPr>
          <p:nvPr>
            <p:ph type="ftr" sz="quarter" idx="11"/>
          </p:nvPr>
        </p:nvSpPr>
        <p:spPr/>
        <p:txBody>
          <a:bodyPr/>
          <a:p>
            <a:endParaRPr altLang="en-US" lang="zh-CN"/>
          </a:p>
        </p:txBody>
      </p:sp>
      <p:sp>
        <p:nvSpPr>
          <p:cNvPr id="104862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73" name="Title 1"/>
          <p:cNvSpPr>
            <a:spLocks noGrp="1"/>
          </p:cNvSpPr>
          <p:nvPr>
            <p:ph type="title"/>
          </p:nvPr>
        </p:nvSpPr>
        <p:spPr/>
        <p:txBody>
          <a:bodyPr/>
          <a:p>
            <a:r>
              <a:rPr altLang="zh-CN" lang="en-US" smtClean="0"/>
              <a:t>Click to edit Master title style</a:t>
            </a:r>
            <a:endParaRPr dirty="0" lang="en-US"/>
          </a:p>
        </p:txBody>
      </p:sp>
      <p:sp>
        <p:nvSpPr>
          <p:cNvPr id="104867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5" name="Footer Placeholder 3"/>
          <p:cNvSpPr>
            <a:spLocks noGrp="1"/>
          </p:cNvSpPr>
          <p:nvPr>
            <p:ph type="ftr" sz="quarter" idx="11"/>
          </p:nvPr>
        </p:nvSpPr>
        <p:spPr/>
        <p:txBody>
          <a:bodyPr/>
          <a:p>
            <a:endParaRPr altLang="en-US" lang="zh-CN"/>
          </a:p>
        </p:txBody>
      </p:sp>
      <p:sp>
        <p:nvSpPr>
          <p:cNvPr id="104867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8" name="Footer Placeholder 2"/>
          <p:cNvSpPr>
            <a:spLocks noGrp="1"/>
          </p:cNvSpPr>
          <p:nvPr>
            <p:ph type="ftr" sz="quarter" idx="11"/>
          </p:nvPr>
        </p:nvSpPr>
        <p:spPr/>
        <p:txBody>
          <a:bodyPr/>
          <a:p>
            <a:endParaRPr altLang="en-US" lang="zh-CN"/>
          </a:p>
        </p:txBody>
      </p:sp>
      <p:sp>
        <p:nvSpPr>
          <p:cNvPr id="104866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88"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1" name="Footer Placeholder 5"/>
          <p:cNvSpPr>
            <a:spLocks noGrp="1"/>
          </p:cNvSpPr>
          <p:nvPr>
            <p:ph type="ftr" sz="quarter" idx="11"/>
          </p:nvPr>
        </p:nvSpPr>
        <p:spPr/>
        <p:txBody>
          <a:bodyPr/>
          <a:p>
            <a:endParaRPr altLang="en-US" lang="zh-CN"/>
          </a:p>
        </p:txBody>
      </p:sp>
      <p:sp>
        <p:nvSpPr>
          <p:cNvPr id="104869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0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04"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7" name="Footer Placeholder 5"/>
          <p:cNvSpPr>
            <a:spLocks noGrp="1"/>
          </p:cNvSpPr>
          <p:nvPr>
            <p:ph type="ftr" sz="quarter" idx="11"/>
          </p:nvPr>
        </p:nvSpPr>
        <p:spPr/>
        <p:txBody>
          <a:bodyPr/>
          <a:p>
            <a:endParaRPr altLang="en-US" lang="zh-CN"/>
          </a:p>
        </p:txBody>
      </p:sp>
      <p:sp>
        <p:nvSpPr>
          <p:cNvPr id="104860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9.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1">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
          <p:cNvSpPr/>
          <p:nvPr/>
        </p:nvSpPr>
        <p:spPr>
          <a:xfrm rot="16200000">
            <a:off x="-2719549" y="-2114996"/>
            <a:ext cx="6698275" cy="837761"/>
          </a:xfrm>
          <a:prstGeom prst="chevron"/>
          <a:solidFill>
            <a:srgbClr val="0070C0"/>
          </a:solidFill>
          <a:ln w="25400">
            <a:solidFill>
              <a:srgbClr val="02A5E3"/>
            </a:solidFill>
            <a:prstDash val="sysDash"/>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800">
        <p:extLst>
          <p:ext uri="http://mobile.wps.com/transition/2016/1">
            <p:transition val="wps_explode_r_800"/>
          </p:ext>
        </p:extLs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1732612" y="340064"/>
            <a:ext cx="8726777" cy="6203275"/>
          </a:xfrm>
          <a:prstGeom prst="rect"/>
        </p:spPr>
      </p:pic>
      <p:sp>
        <p:nvSpPr>
          <p:cNvPr id="1048670" name=""/>
          <p:cNvSpPr txBox="1"/>
          <p:nvPr/>
        </p:nvSpPr>
        <p:spPr>
          <a:xfrm>
            <a:off x="2599658" y="2633733"/>
            <a:ext cx="8572737" cy="891541"/>
          </a:xfrm>
          <a:prstGeom prst="rect"/>
          <a:noFill/>
          <a:ln>
            <a:noFill/>
            <a:prstDash val="solid"/>
          </a:ln>
        </p:spPr>
        <p:txBody>
          <a:bodyPr rtlCol="0" wrap="square">
            <a:spAutoFit/>
          </a:bodyPr>
          <a:p>
            <a:r>
              <a:rPr b="1" sz="5400" lang="en-US">
                <a:solidFill>
                  <a:srgbClr val="CC99FF"/>
                </a:solidFill>
              </a:rPr>
              <a:t>T</a:t>
            </a:r>
            <a:r>
              <a:rPr b="1" sz="5400" lang="en-US">
                <a:solidFill>
                  <a:srgbClr val="CC99FF"/>
                </a:solidFill>
              </a:rPr>
              <a:t> </a:t>
            </a:r>
            <a:r>
              <a:rPr b="1" sz="5400" lang="en-US">
                <a:solidFill>
                  <a:srgbClr val="CC99FF"/>
                </a:solidFill>
              </a:rPr>
              <a:t> </a:t>
            </a:r>
            <a:r>
              <a:rPr b="1" sz="5400" lang="en-US">
                <a:solidFill>
                  <a:srgbClr val="CC99FF"/>
                </a:solidFill>
              </a:rPr>
              <a:t> </a:t>
            </a:r>
            <a:r>
              <a:rPr b="1" sz="5400" lang="en-US">
                <a:solidFill>
                  <a:srgbClr val="CC99FF"/>
                </a:solidFill>
              </a:rPr>
              <a:t>H</a:t>
            </a:r>
            <a:r>
              <a:rPr b="1" sz="5400" lang="en-US">
                <a:solidFill>
                  <a:srgbClr val="CC99FF"/>
                </a:solidFill>
              </a:rPr>
              <a:t> </a:t>
            </a:r>
            <a:r>
              <a:rPr b="1" sz="5400" lang="en-US">
                <a:solidFill>
                  <a:srgbClr val="CC99FF"/>
                </a:solidFill>
              </a:rPr>
              <a:t> </a:t>
            </a:r>
            <a:r>
              <a:rPr b="1" sz="5400" lang="en-US">
                <a:solidFill>
                  <a:srgbClr val="CC99FF"/>
                </a:solidFill>
              </a:rPr>
              <a:t> </a:t>
            </a:r>
            <a:r>
              <a:rPr b="1" sz="5400" lang="en-US">
                <a:solidFill>
                  <a:srgbClr val="CC99FF"/>
                </a:solidFill>
              </a:rPr>
              <a:t>A</a:t>
            </a:r>
            <a:r>
              <a:rPr b="1" sz="5400" lang="en-US">
                <a:solidFill>
                  <a:srgbClr val="CC99FF"/>
                </a:solidFill>
              </a:rPr>
              <a:t> </a:t>
            </a:r>
            <a:r>
              <a:rPr b="1" sz="5400" lang="en-US">
                <a:solidFill>
                  <a:srgbClr val="CC99FF"/>
                </a:solidFill>
              </a:rPr>
              <a:t> </a:t>
            </a:r>
            <a:r>
              <a:rPr b="1" sz="5400" lang="en-US">
                <a:solidFill>
                  <a:srgbClr val="CC99FF"/>
                </a:solidFill>
              </a:rPr>
              <a:t> </a:t>
            </a:r>
            <a:r>
              <a:rPr b="1" sz="5400" lang="en-US">
                <a:solidFill>
                  <a:srgbClr val="CC99FF"/>
                </a:solidFill>
              </a:rPr>
              <a:t>N</a:t>
            </a:r>
            <a:r>
              <a:rPr b="1" sz="5400" lang="en-US">
                <a:solidFill>
                  <a:srgbClr val="CC99FF"/>
                </a:solidFill>
              </a:rPr>
              <a:t> </a:t>
            </a:r>
            <a:r>
              <a:rPr b="1" sz="5400" lang="en-US">
                <a:solidFill>
                  <a:srgbClr val="CC99FF"/>
                </a:solidFill>
              </a:rPr>
              <a:t> </a:t>
            </a:r>
            <a:r>
              <a:rPr b="1" sz="5400" lang="en-US">
                <a:solidFill>
                  <a:srgbClr val="CC99FF"/>
                </a:solidFill>
              </a:rPr>
              <a:t>K</a:t>
            </a:r>
            <a:r>
              <a:rPr b="1" sz="5400" lang="en-US">
                <a:solidFill>
                  <a:srgbClr val="CC99FF"/>
                </a:solidFill>
              </a:rPr>
              <a:t> </a:t>
            </a:r>
            <a:r>
              <a:rPr b="1" sz="5400" lang="en-US">
                <a:solidFill>
                  <a:srgbClr val="CC99FF"/>
                </a:solidFill>
              </a:rPr>
              <a:t> </a:t>
            </a:r>
            <a:r>
              <a:rPr b="1" sz="5400" lang="en-US">
                <a:solidFill>
                  <a:srgbClr val="CC99FF"/>
                </a:solidFill>
              </a:rPr>
              <a:t> </a:t>
            </a:r>
            <a:r>
              <a:rPr b="1" sz="5400" lang="en-US">
                <a:solidFill>
                  <a:srgbClr val="CC99FF"/>
                </a:solidFill>
              </a:rPr>
              <a:t>Y</a:t>
            </a:r>
            <a:r>
              <a:rPr b="1" sz="5400" lang="en-US">
                <a:solidFill>
                  <a:srgbClr val="CC99FF"/>
                </a:solidFill>
              </a:rPr>
              <a:t> </a:t>
            </a:r>
            <a:r>
              <a:rPr b="1" sz="5400" lang="en-US">
                <a:solidFill>
                  <a:srgbClr val="CC99FF"/>
                </a:solidFill>
              </a:rPr>
              <a:t> </a:t>
            </a:r>
            <a:r>
              <a:rPr b="1" sz="5400" lang="en-US">
                <a:solidFill>
                  <a:srgbClr val="CC99FF"/>
                </a:solidFill>
              </a:rPr>
              <a:t> </a:t>
            </a:r>
            <a:r>
              <a:rPr b="1" sz="5400" lang="en-US">
                <a:solidFill>
                  <a:srgbClr val="CC99FF"/>
                </a:solidFill>
              </a:rPr>
              <a:t>O</a:t>
            </a:r>
            <a:r>
              <a:rPr b="1" sz="5400" lang="en-US">
                <a:solidFill>
                  <a:srgbClr val="CC99FF"/>
                </a:solidFill>
              </a:rPr>
              <a:t> </a:t>
            </a:r>
            <a:r>
              <a:rPr b="1" sz="5400" lang="en-US">
                <a:solidFill>
                  <a:srgbClr val="CC99FF"/>
                </a:solidFill>
              </a:rPr>
              <a:t> </a:t>
            </a:r>
            <a:r>
              <a:rPr b="1" sz="5400" lang="en-US">
                <a:solidFill>
                  <a:srgbClr val="CC99FF"/>
                </a:solidFill>
              </a:rPr>
              <a:t>U</a:t>
            </a:r>
            <a:endParaRPr b="1" sz="5400" lang="en-US">
              <a:solidFill>
                <a:srgbClr val="CC99FF"/>
              </a:solidFill>
            </a:endParaRPr>
          </a:p>
        </p:txBody>
      </p:sp>
      <p:sp>
        <p:nvSpPr>
          <p:cNvPr id="1048671" name=""/>
          <p:cNvSpPr txBox="1"/>
          <p:nvPr/>
        </p:nvSpPr>
        <p:spPr>
          <a:xfrm>
            <a:off x="8024987" y="5468591"/>
            <a:ext cx="3719311" cy="1513840"/>
          </a:xfrm>
          <a:prstGeom prst="rect"/>
        </p:spPr>
        <p:txBody>
          <a:bodyPr rtlCol="0" wrap="square">
            <a:spAutoFit/>
          </a:bodyPr>
          <a:p>
            <a:r>
              <a:rPr b="1" sz="9600" i="1" lang="en-US">
                <a:solidFill>
                  <a:srgbClr val="000000"/>
                </a:solidFill>
                <a:effectLst>
                  <a:outerShdw algn="br" blurRad="38100" dir="2700000" dist="38100" rotWithShape="0">
                    <a:srgbClr val="000000"/>
                  </a:outerShdw>
                </a:effectLst>
              </a:rPr>
              <a:t>🇮🇳</a:t>
            </a:r>
            <a:endParaRPr b="1" sz="9600" i="1" lang="en-US">
              <a:solidFill>
                <a:srgbClr val="000000"/>
              </a:solidFill>
              <a:effectLst>
                <a:outerShdw algn="br" blurRad="38100" dir="2700000" dist="38100" rotWithShape="0">
                  <a:srgbClr val="000000"/>
                </a:outerShdw>
              </a:effectLst>
            </a:endParaRPr>
          </a:p>
        </p:txBody>
      </p:sp>
      <p:sp>
        <p:nvSpPr>
          <p:cNvPr id="1048672" name=""/>
          <p:cNvSpPr txBox="1"/>
          <p:nvPr/>
        </p:nvSpPr>
        <p:spPr>
          <a:xfrm>
            <a:off x="7720918" y="5817841"/>
            <a:ext cx="2738470" cy="815340"/>
          </a:xfrm>
          <a:prstGeom prst="rect"/>
          <a:noFill/>
        </p:spPr>
        <p:txBody>
          <a:bodyPr anchor="ctr" anchorCtr="1" rtlCol="0" wrap="square">
            <a:spAutoFit/>
          </a:bodyPr>
          <a:p>
            <a:r>
              <a:rPr b="1" sz="5000" i="1" lang="en-US">
                <a:solidFill>
                  <a:srgbClr val="F46D43"/>
                </a:solidFill>
                <a:effectLst>
                  <a:outerShdw algn="br" blurRad="38100" dir="2700000" dist="38100" rotWithShape="0">
                    <a:srgbClr val="000000"/>
                  </a:outerShdw>
                </a:effectLst>
              </a:rPr>
              <a:t>J</a:t>
            </a:r>
            <a:r>
              <a:rPr b="1" sz="5000" i="1" lang="en-US">
                <a:solidFill>
                  <a:srgbClr val="F46D43"/>
                </a:solidFill>
                <a:effectLst>
                  <a:outerShdw algn="br" blurRad="38100" dir="2700000" dist="38100" rotWithShape="0">
                    <a:srgbClr val="000000"/>
                  </a:outerShdw>
                </a:effectLst>
              </a:rPr>
              <a:t>a</a:t>
            </a:r>
            <a:r>
              <a:rPr b="1" sz="5000" i="1" lang="en-US">
                <a:solidFill>
                  <a:srgbClr val="F46D43"/>
                </a:solidFill>
                <a:effectLst>
                  <a:outerShdw algn="br" blurRad="38100" dir="2700000" dist="38100" rotWithShape="0">
                    <a:srgbClr val="000000"/>
                  </a:outerShdw>
                </a:effectLst>
              </a:rPr>
              <a:t>i</a:t>
            </a:r>
            <a:r>
              <a:rPr b="1" sz="5000" i="1" lang="en-US">
                <a:solidFill>
                  <a:srgbClr val="000000"/>
                </a:solidFill>
                <a:effectLst>
                  <a:outerShdw algn="br" blurRad="38100" dir="2700000" dist="38100" rotWithShape="0">
                    <a:srgbClr val="000000"/>
                  </a:outerShdw>
                </a:effectLst>
              </a:rPr>
              <a:t> </a:t>
            </a:r>
            <a:r>
              <a:rPr b="1" sz="5000" i="1" lang="en-US">
                <a:solidFill>
                  <a:srgbClr val="FFFFFF"/>
                </a:solidFill>
                <a:effectLst>
                  <a:outerShdw algn="br" blurRad="38100" dir="2700000" dist="38100" rotWithShape="0">
                    <a:srgbClr val="000000"/>
                  </a:outerShdw>
                </a:effectLst>
              </a:rPr>
              <a:t>H</a:t>
            </a:r>
            <a:r>
              <a:rPr b="1" sz="5000" i="1" lang="en-US">
                <a:solidFill>
                  <a:srgbClr val="008000"/>
                </a:solidFill>
                <a:effectLst>
                  <a:outerShdw algn="br" blurRad="38100" dir="2700000" dist="38100" rotWithShape="0">
                    <a:srgbClr val="000000"/>
                  </a:outerShdw>
                </a:effectLst>
              </a:rPr>
              <a:t>i</a:t>
            </a:r>
            <a:r>
              <a:rPr b="1" sz="5000" i="1" lang="en-US">
                <a:solidFill>
                  <a:srgbClr val="008000"/>
                </a:solidFill>
                <a:effectLst>
                  <a:outerShdw algn="br" blurRad="38100" dir="2700000" dist="38100" rotWithShape="0">
                    <a:srgbClr val="000000"/>
                  </a:outerShdw>
                </a:effectLst>
              </a:rPr>
              <a:t>n</a:t>
            </a:r>
            <a:r>
              <a:rPr b="1" sz="5000" i="1" lang="en-US">
                <a:solidFill>
                  <a:srgbClr val="008000"/>
                </a:solidFill>
                <a:effectLst>
                  <a:outerShdw algn="br" blurRad="38100" dir="2700000" dist="38100" rotWithShape="0">
                    <a:srgbClr val="000000"/>
                  </a:outerShdw>
                </a:effectLst>
              </a:rPr>
              <a:t>d</a:t>
            </a:r>
            <a:endParaRPr b="1" sz="5000" i="1" lang="en-US">
              <a:solidFill>
                <a:srgbClr val="008000"/>
              </a:solidFill>
              <a:effectLst>
                <a:outerShdw algn="br" blurRad="38100" dir="2700000" dist="38100" rotWithShape="0">
                  <a:srgbClr val="000000"/>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
          <p:cNvSpPr/>
          <p:nvPr/>
        </p:nvSpPr>
        <p:spPr>
          <a:xfrm>
            <a:off x="-1524000" y="0"/>
            <a:ext cx="3048000" cy="3048000"/>
          </a:xfrm>
          <a:prstGeom prst="diamond"/>
          <a:solidFill>
            <a:srgbClr val="993300"/>
          </a:solidFill>
          <a:ln w="25400">
            <a:solidFill>
              <a:srgbClr val="D04617"/>
            </a:solidFill>
          </a:ln>
        </p:spPr>
        <p:txBody>
          <a:bodyPr anchor="ctr"/>
          <a:p>
            <a:pPr algn="ctr"/>
            <a:endParaRPr lang="en-US"/>
          </a:p>
        </p:txBody>
      </p:sp>
      <p:sp>
        <p:nvSpPr>
          <p:cNvPr id="1048593" name=""/>
          <p:cNvSpPr>
            <a:spLocks noGrp="1"/>
          </p:cNvSpPr>
          <p:nvPr>
            <p:ph type="title"/>
          </p:nvPr>
        </p:nvSpPr>
        <p:spPr/>
        <p:txBody>
          <a:bodyPr/>
          <a:p>
            <a:r>
              <a:rPr b="1" lang="en-US"/>
              <a:t>T</a:t>
            </a:r>
            <a:r>
              <a:rPr b="1" lang="en-US"/>
              <a:t>o</a:t>
            </a:r>
            <a:r>
              <a:rPr b="1" lang="en-US"/>
              <a:t>p</a:t>
            </a:r>
            <a:r>
              <a:rPr b="1" lang="en-US"/>
              <a:t>i</a:t>
            </a:r>
            <a:r>
              <a:rPr b="1" lang="en-US"/>
              <a:t>cs</a:t>
            </a:r>
            <a:endParaRPr b="1" lang="en-US"/>
          </a:p>
        </p:txBody>
      </p:sp>
      <p:pic>
        <p:nvPicPr>
          <p:cNvPr id="2097152" name=""/>
          <p:cNvPicPr>
            <a:picLocks/>
          </p:cNvPicPr>
          <p:nvPr/>
        </p:nvPicPr>
        <p:blipFill>
          <a:blip xmlns:r="http://schemas.openxmlformats.org/officeDocument/2006/relationships" r:embed="rId1"/>
          <a:stretch>
            <a:fillRect/>
          </a:stretch>
        </p:blipFill>
        <p:spPr>
          <a:xfrm rot="0">
            <a:off x="9594273" y="0"/>
            <a:ext cx="2597727" cy="2594742"/>
          </a:xfrm>
          <a:prstGeom prst="rect"/>
        </p:spPr>
      </p:pic>
      <p:pic>
        <p:nvPicPr>
          <p:cNvPr id="2097153" name=""/>
          <p:cNvPicPr>
            <a:picLocks/>
          </p:cNvPicPr>
          <p:nvPr/>
        </p:nvPicPr>
        <p:blipFill>
          <a:blip xmlns:r="http://schemas.openxmlformats.org/officeDocument/2006/relationships" r:embed="rId2"/>
          <a:stretch>
            <a:fillRect/>
          </a:stretch>
        </p:blipFill>
        <p:spPr>
          <a:xfrm rot="0">
            <a:off x="7412951" y="2959868"/>
            <a:ext cx="3480185" cy="3476185"/>
          </a:xfrm>
          <a:prstGeom prst="rect"/>
        </p:spPr>
      </p:pic>
      <p:sp>
        <p:nvSpPr>
          <p:cNvPr id="1048594" name=""/>
          <p:cNvSpPr>
            <a:spLocks noGrp="1"/>
          </p:cNvSpPr>
          <p:nvPr>
            <p:ph idx="1"/>
          </p:nvPr>
        </p:nvSpPr>
        <p:spPr>
          <a:xfrm>
            <a:off x="2152650" y="1825625"/>
            <a:ext cx="8081992" cy="4974076"/>
          </a:xfrm>
        </p:spPr>
        <p:txBody>
          <a:bodyPr>
            <a:normAutofit/>
          </a:bodyPr>
          <a:p>
            <a:r>
              <a:rPr sz="3200" lang="en-US"/>
              <a:t>Definition</a:t>
            </a:r>
            <a:r>
              <a:rPr sz="3200" lang="en-US"/>
              <a:t> of Gender</a:t>
            </a:r>
            <a:endParaRPr sz="3200" lang="en-US"/>
          </a:p>
          <a:p>
            <a:r>
              <a:rPr sz="3200" lang="en-US"/>
              <a:t>Basic</a:t>
            </a:r>
            <a:r>
              <a:rPr sz="3200" lang="en-US"/>
              <a:t> Gender Concepts and Terminology</a:t>
            </a:r>
            <a:endParaRPr sz="3200" lang="en-US"/>
          </a:p>
          <a:p>
            <a:r>
              <a:rPr sz="3200" lang="en-US"/>
              <a:t>Exploring</a:t>
            </a:r>
            <a:r>
              <a:rPr sz="3200" lang="en-US"/>
              <a:t> Attitudes </a:t>
            </a:r>
            <a:r>
              <a:rPr sz="3200" lang="en-US"/>
              <a:t>towards Gender</a:t>
            </a:r>
            <a:endParaRPr sz="3200" lang="en-US"/>
          </a:p>
          <a:p>
            <a:r>
              <a:rPr sz="3200" lang="en-US"/>
              <a:t>Construction</a:t>
            </a:r>
            <a:r>
              <a:rPr sz="3200" lang="en-US"/>
              <a:t> of Gender</a:t>
            </a:r>
            <a:endParaRPr sz="3200" lang="en-US"/>
          </a:p>
          <a:p>
            <a:r>
              <a:rPr sz="3200" lang="en-US"/>
              <a:t>Socialization</a:t>
            </a:r>
            <a:r>
              <a:rPr sz="3200" lang="en-US"/>
              <a:t>: </a:t>
            </a:r>
            <a:endParaRPr sz="3200" lang="en-US"/>
          </a:p>
          <a:p>
            <a:pPr indent="0" marL="0">
              <a:buNone/>
            </a:pPr>
            <a:r>
              <a:rPr sz="3200" lang="en-US"/>
              <a:t> </a:t>
            </a:r>
            <a:r>
              <a:rPr sz="3200" lang="en-US"/>
              <a:t> </a:t>
            </a:r>
            <a:r>
              <a:rPr sz="3200" lang="en-US"/>
              <a:t> </a:t>
            </a:r>
            <a:r>
              <a:rPr sz="3200" lang="en-US"/>
              <a:t> </a:t>
            </a:r>
            <a:r>
              <a:rPr sz="3200" lang="en-US"/>
              <a:t> </a:t>
            </a:r>
            <a:r>
              <a:rPr sz="3200" lang="en-US"/>
              <a:t> </a:t>
            </a:r>
            <a:r>
              <a:rPr sz="3200" lang="en-US"/>
              <a:t> </a:t>
            </a:r>
            <a:r>
              <a:rPr sz="3200" lang="en-US"/>
              <a:t>Making</a:t>
            </a:r>
            <a:r>
              <a:rPr sz="3200" lang="en-US"/>
              <a:t> W</a:t>
            </a:r>
            <a:r>
              <a:rPr sz="3200" lang="en-US"/>
              <a:t>omen, Making Men</a:t>
            </a:r>
            <a:endParaRPr sz="3200" lang="en-US"/>
          </a:p>
          <a:p>
            <a:r>
              <a:rPr sz="3200" lang="en-US"/>
              <a:t>Preparing for Womanhood. </a:t>
            </a:r>
            <a:endParaRPr sz="3200" lang="en-US"/>
          </a:p>
          <a:p>
            <a:r>
              <a:rPr sz="3200" lang="en-US"/>
              <a:t>Growing up Male. </a:t>
            </a:r>
            <a:endParaRPr sz="32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
          <p:cNvSpPr>
            <a:spLocks noGrp="1"/>
          </p:cNvSpPr>
          <p:nvPr>
            <p:ph type="title"/>
          </p:nvPr>
        </p:nvSpPr>
        <p:spPr>
          <a:xfrm>
            <a:off x="2147883" y="230539"/>
            <a:ext cx="7886700" cy="1019119"/>
          </a:xfrm>
        </p:spPr>
        <p:txBody>
          <a:bodyPr/>
          <a:p>
            <a:r>
              <a:rPr b="1" sz="6000" lang="en-US"/>
              <a:t>Definition of Gender</a:t>
            </a:r>
            <a:endParaRPr b="1" lang="en-US"/>
          </a:p>
        </p:txBody>
      </p:sp>
      <p:sp>
        <p:nvSpPr>
          <p:cNvPr id="1048601" name=""/>
          <p:cNvSpPr>
            <a:spLocks noGrp="1"/>
          </p:cNvSpPr>
          <p:nvPr>
            <p:ph type="body" idx="1"/>
          </p:nvPr>
        </p:nvSpPr>
        <p:spPr>
          <a:xfrm>
            <a:off x="1104910" y="1596866"/>
            <a:ext cx="4760906" cy="4841033"/>
          </a:xfrm>
        </p:spPr>
        <p:txBody>
          <a:bodyPr vert="horz">
            <a:noAutofit/>
          </a:bodyPr>
          <a:p>
            <a:pPr>
              <a:lnSpc>
                <a:spcPct val="100000"/>
              </a:lnSpc>
            </a:pPr>
            <a:r>
              <a:rPr b="0" sz="3200" lang="en-US"/>
              <a:t>Gender is the state of being male or female in relation to the social and cultural roles that are considered appropriate for men and women. It is illegal to discriminate on the grounds of race, gender or sexual orientation.</a:t>
            </a:r>
            <a:endParaRPr b="0" sz="3200" lang="en-US"/>
          </a:p>
        </p:txBody>
      </p:sp>
      <p:pic>
        <p:nvPicPr>
          <p:cNvPr id="2097154" name=""/>
          <p:cNvPicPr>
            <a:picLocks/>
          </p:cNvPicPr>
          <p:nvPr/>
        </p:nvPicPr>
        <p:blipFill>
          <a:blip xmlns:r="http://schemas.openxmlformats.org/officeDocument/2006/relationships" r:embed="rId1"/>
          <a:stretch>
            <a:fillRect/>
          </a:stretch>
        </p:blipFill>
        <p:spPr>
          <a:xfrm rot="0">
            <a:off x="6096000" y="1249658"/>
            <a:ext cx="4147705" cy="5535451"/>
          </a:xfrm>
          <a:prstGeom prst="rect"/>
        </p:spPr>
      </p:pic>
      <p:sp>
        <p:nvSpPr>
          <p:cNvPr id="1048602" name=""/>
          <p:cNvSpPr/>
          <p:nvPr/>
        </p:nvSpPr>
        <p:spPr>
          <a:xfrm>
            <a:off x="0" y="-1293461"/>
            <a:ext cx="1219200" cy="3048000"/>
          </a:xfrm>
          <a:prstGeom prst="upDownArrow"/>
          <a:solidFill>
            <a:srgbClr val="008000"/>
          </a:solidFill>
          <a:ln w="25400">
            <a:solidFill>
              <a:srgbClr val="98CC00"/>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9" name=""/>
          <p:cNvSpPr>
            <a:spLocks noGrp="1"/>
          </p:cNvSpPr>
          <p:nvPr>
            <p:ph type="title"/>
          </p:nvPr>
        </p:nvSpPr>
        <p:spPr>
          <a:xfrm>
            <a:off x="1703565" y="241902"/>
            <a:ext cx="2949178" cy="1600200"/>
          </a:xfrm>
        </p:spPr>
        <p:txBody>
          <a:bodyPr anchor="ctr" anchorCtr="1">
            <a:normAutofit/>
          </a:bodyPr>
          <a:p>
            <a:r>
              <a:rPr b="1" sz="3200" lang="en-US"/>
              <a:t>Basic Gender Concepts and Terminology</a:t>
            </a:r>
            <a:endParaRPr b="1" lang="en-US"/>
          </a:p>
        </p:txBody>
      </p:sp>
      <p:sp>
        <p:nvSpPr>
          <p:cNvPr id="1048610" name=""/>
          <p:cNvSpPr>
            <a:spLocks noGrp="1"/>
          </p:cNvSpPr>
          <p:nvPr>
            <p:ph type="body" sz="half" idx="2"/>
          </p:nvPr>
        </p:nvSpPr>
        <p:spPr>
          <a:xfrm>
            <a:off x="1703565" y="2254057"/>
            <a:ext cx="2949178" cy="2349883"/>
          </a:xfrm>
        </p:spPr>
        <p:txBody>
          <a:bodyPr/>
          <a:p>
            <a:r>
              <a:rPr sz="2700" lang="en-US"/>
              <a:t>1)Sex and Gender</a:t>
            </a:r>
            <a:endParaRPr sz="2700" lang="en-US"/>
          </a:p>
          <a:p>
            <a:r>
              <a:rPr sz="2700" lang="en-US"/>
              <a:t>2)Gender roles</a:t>
            </a:r>
            <a:endParaRPr sz="2700" lang="en-US"/>
          </a:p>
          <a:p>
            <a:r>
              <a:rPr sz="2700" lang="en-US"/>
              <a:t>3)Gender needs</a:t>
            </a:r>
            <a:endParaRPr sz="2700" lang="en-US"/>
          </a:p>
          <a:p>
            <a:r>
              <a:rPr sz="2700" lang="en-US"/>
              <a:t>4)Transgender</a:t>
            </a:r>
            <a:endParaRPr sz="2700" lang="en-US"/>
          </a:p>
          <a:p>
            <a:endParaRPr sz="2700" lang="en-US"/>
          </a:p>
        </p:txBody>
      </p:sp>
      <p:sp>
        <p:nvSpPr>
          <p:cNvPr id="1048611" name=""/>
          <p:cNvSpPr>
            <a:spLocks noGrp="1"/>
          </p:cNvSpPr>
          <p:nvPr>
            <p:ph type="body" idx="1"/>
          </p:nvPr>
        </p:nvSpPr>
        <p:spPr>
          <a:xfrm>
            <a:off x="1524000" y="4603939"/>
            <a:ext cx="3868340" cy="823912"/>
          </a:xfrm>
          <a:prstGeom prst="rect"/>
        </p:spPr>
        <p:txBody>
          <a:bodyPr anchor="b" bIns="45720" lIns="91440" rIns="91440" rtlCol="0" tIns="45720" vert="horz">
            <a:normAutofit fontScale="85000" lnSpcReduction="20000"/>
          </a:bodyPr>
          <a:lstStyle>
            <a:lvl1pPr algn="l" defTabSz="914400" indent="0" marL="0">
              <a:lnSpc>
                <a:spcPct val="90000"/>
              </a:lnSpc>
              <a:buFont typeface="Arial" panose="020B0604020202020204" pitchFamily="34" charset="0"/>
              <a:buNone/>
              <a:defRPr sz="3200" kern="1200">
                <a:solidFill>
                  <a:schemeClr val="tx1"/>
                </a:solidFill>
                <a:latin typeface="+mn-lt"/>
                <a:ea typeface="+mn-ea"/>
                <a:cs typeface="+mn-cs"/>
              </a:defRPr>
            </a:lvl1pPr>
            <a:lvl2pPr algn="l" defTabSz="914400" indent="0" marL="457200">
              <a:lnSpc>
                <a:spcPct val="90000"/>
              </a:lnSpc>
              <a:buFont typeface="Arial" panose="020B0604020202020204" pitchFamily="34" charset="0"/>
              <a:buNone/>
              <a:defRPr sz="2800" kern="1200">
                <a:solidFill>
                  <a:schemeClr val="tx1"/>
                </a:solidFill>
                <a:latin typeface="+mn-lt"/>
                <a:ea typeface="+mn-ea"/>
                <a:cs typeface="+mn-cs"/>
              </a:defRPr>
            </a:lvl2pPr>
            <a:lvl3pPr algn="l" defTabSz="914400" indent="0" marL="914400">
              <a:lnSpc>
                <a:spcPct val="90000"/>
              </a:lnSpc>
              <a:buFont typeface="Arial" panose="020B0604020202020204" pitchFamily="34" charset="0"/>
              <a:buNone/>
              <a:defRPr sz="2400" kern="1200">
                <a:solidFill>
                  <a:schemeClr val="tx1"/>
                </a:solidFill>
                <a:latin typeface="+mn-lt"/>
                <a:ea typeface="+mn-ea"/>
                <a:cs typeface="+mn-cs"/>
              </a:defRPr>
            </a:lvl3pPr>
            <a:lvl4pPr algn="l" defTabSz="914400" indent="0" marL="1371600">
              <a:lnSpc>
                <a:spcPct val="90000"/>
              </a:lnSpc>
              <a:buFont typeface="Arial" panose="020B0604020202020204" pitchFamily="34" charset="0"/>
              <a:buNone/>
              <a:defRPr sz="2000" kern="1200">
                <a:solidFill>
                  <a:schemeClr val="tx1"/>
                </a:solidFill>
                <a:latin typeface="+mn-lt"/>
                <a:ea typeface="+mn-ea"/>
                <a:cs typeface="+mn-cs"/>
              </a:defRPr>
            </a:lvl4pPr>
            <a:lvl5pPr algn="l" defTabSz="914400" indent="0" marL="1828800">
              <a:lnSpc>
                <a:spcPct val="90000"/>
              </a:lnSpc>
              <a:buFont typeface="Arial" panose="020B0604020202020204" pitchFamily="34" charset="0"/>
              <a:buNone/>
              <a:defRPr sz="2000" kern="1200">
                <a:solidFill>
                  <a:schemeClr val="tx1"/>
                </a:solidFill>
                <a:latin typeface="+mn-lt"/>
                <a:ea typeface="+mn-ea"/>
                <a:cs typeface="+mn-cs"/>
              </a:defRPr>
            </a:lvl5pPr>
            <a:lvl6pPr algn="l" defTabSz="914400" indent="0" marL="2286000">
              <a:lnSpc>
                <a:spcPct val="90000"/>
              </a:lnSpc>
              <a:buFont typeface="Arial" panose="020B0604020202020204" pitchFamily="34" charset="0"/>
              <a:buNone/>
              <a:defRPr sz="2000" kern="1200">
                <a:solidFill>
                  <a:schemeClr val="tx1"/>
                </a:solidFill>
                <a:latin typeface="+mn-lt"/>
                <a:ea typeface="+mn-ea"/>
                <a:cs typeface="+mn-cs"/>
              </a:defRPr>
            </a:lvl6pPr>
            <a:lvl7pPr algn="l" defTabSz="914400" indent="0" marL="2743200">
              <a:lnSpc>
                <a:spcPct val="90000"/>
              </a:lnSpc>
              <a:buFont typeface="Arial" panose="020B0604020202020204" pitchFamily="34" charset="0"/>
              <a:buNone/>
              <a:defRPr sz="2000" kern="1200">
                <a:solidFill>
                  <a:schemeClr val="tx1"/>
                </a:solidFill>
                <a:latin typeface="+mn-lt"/>
                <a:ea typeface="+mn-ea"/>
                <a:cs typeface="+mn-cs"/>
              </a:defRPr>
            </a:lvl7pPr>
            <a:lvl8pPr algn="l" defTabSz="914400" indent="0" marL="3200400">
              <a:lnSpc>
                <a:spcPct val="90000"/>
              </a:lnSpc>
              <a:buFont typeface="Arial" panose="020B0604020202020204" pitchFamily="34" charset="0"/>
              <a:buNone/>
              <a:defRPr sz="2000" kern="1200">
                <a:solidFill>
                  <a:schemeClr val="tx1"/>
                </a:solidFill>
                <a:latin typeface="+mn-lt"/>
                <a:ea typeface="+mn-ea"/>
                <a:cs typeface="+mn-cs"/>
              </a:defRPr>
            </a:lvl8pPr>
            <a:lvl9pPr algn="l" defTabSz="914400" indent="0" marL="3657600">
              <a:lnSpc>
                <a:spcPct val="90000"/>
              </a:lnSpc>
              <a:buFont typeface="Arial" panose="020B0604020202020204" pitchFamily="34" charset="0"/>
              <a:buNone/>
              <a:defRPr sz="2000" kern="1200">
                <a:solidFill>
                  <a:schemeClr val="tx1"/>
                </a:solidFill>
                <a:latin typeface="+mn-lt"/>
                <a:ea typeface="+mn-ea"/>
                <a:cs typeface="+mn-cs"/>
              </a:defRPr>
            </a:lvl9pPr>
          </a:lstStyle>
          <a:p>
            <a:pPr algn="ctr" indent="-571500" marL="571500">
              <a:buFont typeface="Wingdings" charset="2"/>
              <a:buChar char="¡"/>
            </a:pPr>
            <a:r>
              <a:rPr b="1" sz="4000" lang="en-US"/>
              <a:t>Sex and Gender</a:t>
            </a:r>
            <a:endParaRPr b="1" sz="4000" lang="en-US"/>
          </a:p>
        </p:txBody>
      </p:sp>
      <p:pic>
        <p:nvPicPr>
          <p:cNvPr id="2097155" name=""/>
          <p:cNvPicPr>
            <a:picLocks/>
          </p:cNvPicPr>
          <p:nvPr/>
        </p:nvPicPr>
        <p:blipFill>
          <a:blip xmlns:r="http://schemas.openxmlformats.org/officeDocument/2006/relationships" r:embed="rId1"/>
          <a:stretch>
            <a:fillRect/>
          </a:stretch>
        </p:blipFill>
        <p:spPr>
          <a:xfrm rot="0">
            <a:off x="6096000" y="254984"/>
            <a:ext cx="3177886" cy="3174235"/>
          </a:xfrm>
          <a:prstGeom prst="rect"/>
        </p:spPr>
      </p:pic>
      <p:pic>
        <p:nvPicPr>
          <p:cNvPr id="2097156" name=""/>
          <p:cNvPicPr>
            <a:picLocks/>
          </p:cNvPicPr>
          <p:nvPr/>
        </p:nvPicPr>
        <p:blipFill>
          <a:blip xmlns:r="http://schemas.openxmlformats.org/officeDocument/2006/relationships" r:embed="rId2"/>
          <a:stretch>
            <a:fillRect/>
          </a:stretch>
        </p:blipFill>
        <p:spPr>
          <a:xfrm rot="0">
            <a:off x="5567480" y="3683764"/>
            <a:ext cx="4925380" cy="3086826"/>
          </a:xfrm>
          <a:prstGeom prst="rect"/>
        </p:spPr>
      </p:pic>
      <p:sp>
        <p:nvSpPr>
          <p:cNvPr id="1048612" name=""/>
          <p:cNvSpPr/>
          <p:nvPr/>
        </p:nvSpPr>
        <p:spPr>
          <a:xfrm>
            <a:off x="1829541" y="5299373"/>
            <a:ext cx="3891580" cy="775784"/>
          </a:xfrm>
          <a:prstGeom prst="rightArrow"/>
          <a:solidFill>
            <a:srgbClr val="C0C0C0"/>
          </a:solidFill>
          <a:ln w="25400">
            <a:solidFill>
              <a:srgbClr val="808080"/>
            </a:solidFill>
            <a:prstDash val="sysDash"/>
          </a:ln>
        </p:spPr>
        <p:txBody>
          <a:bodyPr anchor="ctr"/>
          <a:p>
            <a:pPr algn="ctr"/>
            <a:endParaRPr lang="en-US"/>
          </a:p>
        </p:txBody>
      </p:sp>
      <p:sp>
        <p:nvSpPr>
          <p:cNvPr id="1048613" name=""/>
          <p:cNvSpPr/>
          <p:nvPr/>
        </p:nvSpPr>
        <p:spPr>
          <a:xfrm flipV="1">
            <a:off x="9966837" y="-497356"/>
            <a:ext cx="1052047" cy="2339458"/>
          </a:xfrm>
          <a:prstGeom prst="rect"/>
          <a:solidFill>
            <a:srgbClr val="FFCB00"/>
          </a:solidFill>
          <a:ln w="25400">
            <a:solidFill>
              <a:srgbClr val="FFC000"/>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3" name=""/>
          <p:cNvSpPr/>
          <p:nvPr/>
        </p:nvSpPr>
        <p:spPr>
          <a:xfrm>
            <a:off x="1683053" y="1798654"/>
            <a:ext cx="3723409" cy="2091936"/>
          </a:xfrm>
          <a:prstGeom prst="roundRect"/>
          <a:solidFill>
            <a:srgbClr val="CCFECC"/>
          </a:solidFill>
          <a:ln w="25400">
            <a:solidFill>
              <a:srgbClr val="92D04F"/>
            </a:solidFill>
          </a:ln>
        </p:spPr>
        <p:txBody>
          <a:bodyPr anchor="ctr"/>
          <a:p>
            <a:pPr algn="ctr"/>
            <a:endParaRPr lang="en-US"/>
          </a:p>
        </p:txBody>
      </p:sp>
      <p:sp>
        <p:nvSpPr>
          <p:cNvPr id="1048624" name=""/>
          <p:cNvSpPr>
            <a:spLocks noGrp="1"/>
          </p:cNvSpPr>
          <p:nvPr>
            <p:ph type="body" sz="quarter" idx="3"/>
          </p:nvPr>
        </p:nvSpPr>
        <p:spPr>
          <a:xfrm>
            <a:off x="1519071" y="519739"/>
            <a:ext cx="3887391" cy="823912"/>
          </a:xfrm>
        </p:spPr>
        <p:txBody>
          <a:bodyPr/>
          <a:p>
            <a:pPr algn="ctr"/>
            <a:r>
              <a:rPr b="1" sz="4700" lang="en-US"/>
              <a:t>Gender roles</a:t>
            </a:r>
            <a:endParaRPr b="1" sz="4700" lang="en-US"/>
          </a:p>
        </p:txBody>
      </p:sp>
      <p:sp>
        <p:nvSpPr>
          <p:cNvPr id="1048625" name=""/>
          <p:cNvSpPr>
            <a:spLocks noGrp="1"/>
          </p:cNvSpPr>
          <p:nvPr>
            <p:ph sz="quarter" idx="4"/>
          </p:nvPr>
        </p:nvSpPr>
        <p:spPr>
          <a:xfrm>
            <a:off x="1778574" y="2251535"/>
            <a:ext cx="3887391" cy="1490345"/>
          </a:xfrm>
        </p:spPr>
        <p:txBody>
          <a:bodyPr>
            <a:normAutofit/>
          </a:bodyPr>
          <a:p>
            <a:r>
              <a:rPr lang="en-US"/>
              <a:t>Gender stereotyping</a:t>
            </a:r>
            <a:endParaRPr lang="en-US"/>
          </a:p>
          <a:p>
            <a:r>
              <a:rPr lang="en-US"/>
              <a:t>Gender Role</a:t>
            </a:r>
            <a:r>
              <a:rPr lang="en-US"/>
              <a:t> </a:t>
            </a:r>
            <a:r>
              <a:rPr lang="en-US"/>
              <a:t>Perception</a:t>
            </a:r>
            <a:endParaRPr lang="en-US"/>
          </a:p>
        </p:txBody>
      </p:sp>
      <p:sp>
        <p:nvSpPr>
          <p:cNvPr id="1048626" name=""/>
          <p:cNvSpPr>
            <a:spLocks noGrp="1"/>
          </p:cNvSpPr>
          <p:nvPr>
            <p:ph type="body" idx="1"/>
          </p:nvPr>
        </p:nvSpPr>
        <p:spPr>
          <a:xfrm>
            <a:off x="1797626" y="4345592"/>
            <a:ext cx="3868340" cy="823912"/>
          </a:xfrm>
          <a:prstGeom prst="rect"/>
        </p:spPr>
        <p:txBody>
          <a:bodyPr anchor="b" bIns="45720" lIns="91440" rIns="91440" rtlCol="0" tIns="45720" vert="horz">
            <a:normAutofit/>
          </a:bodyPr>
          <a:lstStyle>
            <a:lvl1pPr algn="l" defTabSz="914400" indent="0" marL="0">
              <a:lnSpc>
                <a:spcPct val="90000"/>
              </a:lnSpc>
              <a:buFont typeface="Arial" panose="020B0604020202020204" pitchFamily="34" charset="0"/>
              <a:buNone/>
              <a:defRPr b="1" sz="2400" kern="1200">
                <a:solidFill>
                  <a:schemeClr val="tx1"/>
                </a:solidFill>
                <a:latin typeface="+mn-lt"/>
                <a:ea typeface="+mn-ea"/>
                <a:cs typeface="+mn-cs"/>
              </a:defRPr>
            </a:lvl1pPr>
            <a:lvl2pPr algn="l" defTabSz="914400" indent="0" marL="457200">
              <a:lnSpc>
                <a:spcPct val="90000"/>
              </a:lnSpc>
              <a:buFont typeface="Arial" panose="020B0604020202020204" pitchFamily="34" charset="0"/>
              <a:buNone/>
              <a:defRPr b="1" sz="2000" kern="1200">
                <a:solidFill>
                  <a:schemeClr val="tx1"/>
                </a:solidFill>
                <a:latin typeface="+mn-lt"/>
                <a:ea typeface="+mn-ea"/>
                <a:cs typeface="+mn-cs"/>
              </a:defRPr>
            </a:lvl2pPr>
            <a:lvl3pPr algn="l" defTabSz="914400" indent="0" marL="914400">
              <a:lnSpc>
                <a:spcPct val="90000"/>
              </a:lnSpc>
              <a:buFont typeface="Arial" panose="020B0604020202020204" pitchFamily="34" charset="0"/>
              <a:buNone/>
              <a:defRPr b="1" sz="1800" kern="1200">
                <a:solidFill>
                  <a:schemeClr val="tx1"/>
                </a:solidFill>
                <a:latin typeface="+mn-lt"/>
                <a:ea typeface="+mn-ea"/>
                <a:cs typeface="+mn-cs"/>
              </a:defRPr>
            </a:lvl3pPr>
            <a:lvl4pPr algn="l" defTabSz="914400" indent="0" marL="1371600">
              <a:lnSpc>
                <a:spcPct val="90000"/>
              </a:lnSpc>
              <a:buFont typeface="Arial" panose="020B0604020202020204" pitchFamily="34" charset="0"/>
              <a:buNone/>
              <a:defRPr b="1" sz="1600" kern="1200">
                <a:solidFill>
                  <a:schemeClr val="tx1"/>
                </a:solidFill>
                <a:latin typeface="+mn-lt"/>
                <a:ea typeface="+mn-ea"/>
                <a:cs typeface="+mn-cs"/>
              </a:defRPr>
            </a:lvl4pPr>
            <a:lvl5pPr algn="l" defTabSz="914400" indent="0" marL="1828800">
              <a:lnSpc>
                <a:spcPct val="90000"/>
              </a:lnSpc>
              <a:buFont typeface="Arial" panose="020B0604020202020204" pitchFamily="34" charset="0"/>
              <a:buNone/>
              <a:defRPr b="1" sz="1600" kern="1200">
                <a:solidFill>
                  <a:schemeClr val="tx1"/>
                </a:solidFill>
                <a:latin typeface="+mn-lt"/>
                <a:ea typeface="+mn-ea"/>
                <a:cs typeface="+mn-cs"/>
              </a:defRPr>
            </a:lvl5pPr>
            <a:lvl6pPr algn="l" defTabSz="914400" indent="0" marL="2286000">
              <a:lnSpc>
                <a:spcPct val="90000"/>
              </a:lnSpc>
              <a:buFont typeface="Arial" panose="020B0604020202020204" pitchFamily="34" charset="0"/>
              <a:buNone/>
              <a:defRPr b="1" sz="1600" kern="1200">
                <a:solidFill>
                  <a:schemeClr val="tx1"/>
                </a:solidFill>
                <a:latin typeface="+mn-lt"/>
                <a:ea typeface="+mn-ea"/>
                <a:cs typeface="+mn-cs"/>
              </a:defRPr>
            </a:lvl6pPr>
            <a:lvl7pPr algn="l" defTabSz="914400" indent="0" marL="2743200">
              <a:lnSpc>
                <a:spcPct val="90000"/>
              </a:lnSpc>
              <a:buFont typeface="Arial" panose="020B0604020202020204" pitchFamily="34" charset="0"/>
              <a:buNone/>
              <a:defRPr b="1" sz="1600" kern="1200">
                <a:solidFill>
                  <a:schemeClr val="tx1"/>
                </a:solidFill>
                <a:latin typeface="+mn-lt"/>
                <a:ea typeface="+mn-ea"/>
                <a:cs typeface="+mn-cs"/>
              </a:defRPr>
            </a:lvl7pPr>
            <a:lvl8pPr algn="l" defTabSz="914400" indent="0" marL="3200400">
              <a:lnSpc>
                <a:spcPct val="90000"/>
              </a:lnSpc>
              <a:buFont typeface="Arial" panose="020B0604020202020204" pitchFamily="34" charset="0"/>
              <a:buNone/>
              <a:defRPr b="1" sz="1600" kern="1200">
                <a:solidFill>
                  <a:schemeClr val="tx1"/>
                </a:solidFill>
                <a:latin typeface="+mn-lt"/>
                <a:ea typeface="+mn-ea"/>
                <a:cs typeface="+mn-cs"/>
              </a:defRPr>
            </a:lvl8pPr>
            <a:lvl9pPr algn="l" defTabSz="914400" indent="0" marL="3657600">
              <a:lnSpc>
                <a:spcPct val="90000"/>
              </a:lnSpc>
              <a:buFont typeface="Arial" panose="020B0604020202020204" pitchFamily="34" charset="0"/>
              <a:buNone/>
              <a:defRPr b="1" sz="1600" kern="1200">
                <a:solidFill>
                  <a:schemeClr val="tx1"/>
                </a:solidFill>
                <a:latin typeface="+mn-lt"/>
                <a:ea typeface="+mn-ea"/>
                <a:cs typeface="+mn-cs"/>
              </a:defRPr>
            </a:lvl9pPr>
          </a:lstStyle>
          <a:p>
            <a:pPr algn="ctr"/>
            <a:r>
              <a:rPr sz="4500" lang="en-US"/>
              <a:t>G</a:t>
            </a:r>
            <a:r>
              <a:rPr sz="4500" lang="en-US"/>
              <a:t>e</a:t>
            </a:r>
            <a:r>
              <a:rPr sz="4500" lang="en-US"/>
              <a:t>n</a:t>
            </a:r>
            <a:r>
              <a:rPr sz="4500" lang="en-US"/>
              <a:t>d</a:t>
            </a:r>
            <a:r>
              <a:rPr sz="4500" lang="en-US"/>
              <a:t>e</a:t>
            </a:r>
            <a:r>
              <a:rPr sz="4500" lang="en-US"/>
              <a:t>r</a:t>
            </a:r>
            <a:r>
              <a:rPr sz="4500" lang="en-US"/>
              <a:t> </a:t>
            </a:r>
            <a:r>
              <a:rPr sz="4500" lang="en-US"/>
              <a:t>n</a:t>
            </a:r>
            <a:r>
              <a:rPr sz="4500" lang="en-US"/>
              <a:t>e</a:t>
            </a:r>
            <a:r>
              <a:rPr sz="4500" lang="en-US"/>
              <a:t>e</a:t>
            </a:r>
            <a:r>
              <a:rPr sz="4500" lang="en-US"/>
              <a:t>d</a:t>
            </a:r>
            <a:r>
              <a:rPr sz="4500" lang="en-US"/>
              <a:t>s</a:t>
            </a:r>
            <a:endParaRPr sz="4500" lang="en-US"/>
          </a:p>
        </p:txBody>
      </p:sp>
      <p:sp>
        <p:nvSpPr>
          <p:cNvPr id="1048627" name=""/>
          <p:cNvSpPr>
            <a:spLocks noGrp="1"/>
          </p:cNvSpPr>
          <p:nvPr>
            <p:ph sz="quarter" idx="4"/>
          </p:nvPr>
        </p:nvSpPr>
        <p:spPr>
          <a:xfrm>
            <a:off x="1797626" y="5169504"/>
            <a:ext cx="3887391" cy="1504914"/>
          </a:xfrm>
          <a:prstGeom prst="rect"/>
        </p:spPr>
        <p:txBody>
          <a:bodyPr bIns="45720" lIns="91440" rIns="91440" rtlCol="0" tIns="45720" vert="horz">
            <a:normAutofit fontScale="92857" lnSpcReduction="20000"/>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Practical gender needs</a:t>
            </a:r>
            <a:endParaRPr lang="en-US"/>
          </a:p>
          <a:p>
            <a:r>
              <a:rPr lang="en-US"/>
              <a:t>Strategic gender needs</a:t>
            </a:r>
            <a:endParaRPr lang="en-US"/>
          </a:p>
        </p:txBody>
      </p:sp>
      <p:sp>
        <p:nvSpPr>
          <p:cNvPr id="1048628" name=""/>
          <p:cNvSpPr/>
          <p:nvPr/>
        </p:nvSpPr>
        <p:spPr>
          <a:xfrm>
            <a:off x="6549128" y="147869"/>
            <a:ext cx="3931542" cy="3301569"/>
          </a:xfrm>
          <a:prstGeom prst="ellipse"/>
          <a:solidFill>
            <a:srgbClr val="99CCFF"/>
          </a:solidFill>
          <a:ln w="25400">
            <a:solidFill>
              <a:srgbClr val="0000FF"/>
            </a:solidFill>
          </a:ln>
        </p:spPr>
        <p:txBody>
          <a:bodyPr anchor="ctr"/>
          <a:p>
            <a:pPr algn="ctr" indent="-285750" marL="285750">
              <a:buFont typeface="Arial"/>
              <a:buChar char="•"/>
            </a:pPr>
            <a:r>
              <a:rPr lang="en-US"/>
              <a:t>Gender gap</a:t>
            </a:r>
            <a:endParaRPr lang="en-US"/>
          </a:p>
          <a:p>
            <a:pPr algn="ctr" indent="-285750" marL="285750">
              <a:buFont typeface="Arial"/>
              <a:buChar char="•"/>
            </a:pPr>
            <a:r>
              <a:rPr sz="1800" lang="en-US"/>
              <a:t>Gender bias</a:t>
            </a:r>
            <a:endParaRPr sz="2800" lang="en-US"/>
          </a:p>
          <a:p>
            <a:pPr algn="ctr" indent="-285750" marL="285750">
              <a:buFont typeface="Arial"/>
              <a:buChar char="•"/>
            </a:pPr>
            <a:r>
              <a:rPr lang="en-US"/>
              <a:t>Gender discrimination</a:t>
            </a:r>
            <a:r>
              <a:rPr lang="en-US"/>
              <a:t> </a:t>
            </a:r>
            <a:endParaRPr lang="en-US"/>
          </a:p>
          <a:p>
            <a:pPr algn="ctr" indent="-342900" marL="342900">
              <a:buFont typeface="+mj-lt"/>
              <a:buAutoNum type="arabicPeriod" startAt="1"/>
            </a:pPr>
            <a:r>
              <a:rPr lang="en-US"/>
              <a:t>Societal Perpetration</a:t>
            </a:r>
            <a:endParaRPr lang="en-US"/>
          </a:p>
          <a:p>
            <a:pPr algn="ctr" indent="-342900" marL="342900">
              <a:buFont typeface="+mj-lt"/>
              <a:buAutoNum type="arabicPeriod" startAt="1"/>
            </a:pPr>
            <a:r>
              <a:rPr lang="en-US"/>
              <a:t>Domestic</a:t>
            </a:r>
            <a:r>
              <a:rPr lang="en-US"/>
              <a:t> Violence</a:t>
            </a:r>
            <a:endParaRPr lang="en-US"/>
          </a:p>
          <a:p>
            <a:pPr algn="ctr" indent="-342900" marL="342900">
              <a:buFont typeface="+mj-lt"/>
              <a:buAutoNum type="arabicPeriod" startAt="1"/>
            </a:pPr>
            <a:r>
              <a:rPr lang="en-US"/>
              <a:t>Sexual</a:t>
            </a:r>
            <a:r>
              <a:rPr lang="en-US"/>
              <a:t> Harassment at Workplace.</a:t>
            </a:r>
            <a:endParaRPr lang="en-US"/>
          </a:p>
        </p:txBody>
      </p:sp>
      <p:sp>
        <p:nvSpPr>
          <p:cNvPr id="1048629" name=""/>
          <p:cNvSpPr/>
          <p:nvPr/>
        </p:nvSpPr>
        <p:spPr>
          <a:xfrm>
            <a:off x="6712176" y="3588534"/>
            <a:ext cx="3605445" cy="2783826"/>
          </a:xfrm>
          <a:prstGeom prst="ellipse"/>
          <a:solidFill>
            <a:srgbClr val="99CCFF"/>
          </a:solidFill>
          <a:ln w="25400">
            <a:solidFill>
              <a:srgbClr val="0000FF"/>
            </a:solidFill>
          </a:ln>
        </p:spPr>
        <p:txBody>
          <a:bodyPr anchor="ctr"/>
          <a:p>
            <a:pPr algn="ctr" indent="-285750" marL="285750">
              <a:buFont typeface="Arial"/>
              <a:buChar char="•"/>
            </a:pPr>
            <a:r>
              <a:rPr lang="en-US"/>
              <a:t>Gender equity</a:t>
            </a:r>
            <a:endParaRPr lang="en-US"/>
          </a:p>
          <a:p>
            <a:pPr algn="ctr" indent="-285750" marL="285750">
              <a:buFont typeface="Arial"/>
              <a:buChar char="•"/>
            </a:pPr>
            <a:r>
              <a:rPr lang="en-US"/>
              <a:t>Gender mainstreaming</a:t>
            </a:r>
            <a:endParaRPr lang="en-US"/>
          </a:p>
          <a:p>
            <a:pPr algn="ctr" indent="-285750" marL="285750">
              <a:buFont typeface="Arial"/>
              <a:buChar char="•"/>
            </a:pPr>
            <a:r>
              <a:rPr lang="en-US"/>
              <a:t>Gender neutral</a:t>
            </a:r>
            <a:endParaRPr lang="en-US"/>
          </a:p>
        </p:txBody>
      </p:sp>
      <p:sp>
        <p:nvSpPr>
          <p:cNvPr id="1048630" name=""/>
          <p:cNvSpPr/>
          <p:nvPr/>
        </p:nvSpPr>
        <p:spPr>
          <a:xfrm rot="18900000">
            <a:off x="5390911" y="2056911"/>
            <a:ext cx="1278534" cy="485601"/>
          </a:xfrm>
          <a:prstGeom prst="rightArrow"/>
          <a:solidFill>
            <a:srgbClr val="FFCC99"/>
          </a:solidFill>
          <a:ln w="25400">
            <a:solidFill>
              <a:srgbClr val="FF6600"/>
            </a:solidFill>
          </a:ln>
        </p:spPr>
        <p:txBody>
          <a:bodyPr anchor="ctr"/>
          <a:p>
            <a:pPr algn="ctr"/>
            <a:r>
              <a:rPr lang="en-US"/>
              <a:t>P</a:t>
            </a:r>
            <a:r>
              <a:rPr lang="en-US"/>
              <a:t>r</a:t>
            </a:r>
            <a:r>
              <a:rPr lang="en-US"/>
              <a:t>o</a:t>
            </a:r>
            <a:r>
              <a:rPr lang="en-US"/>
              <a:t>ble</a:t>
            </a:r>
            <a:r>
              <a:rPr lang="en-US"/>
              <a:t>ms</a:t>
            </a:r>
            <a:endParaRPr lang="en-US"/>
          </a:p>
        </p:txBody>
      </p:sp>
      <p:sp>
        <p:nvSpPr>
          <p:cNvPr id="1048631" name=""/>
          <p:cNvSpPr/>
          <p:nvPr/>
        </p:nvSpPr>
        <p:spPr>
          <a:xfrm rot="2700000">
            <a:off x="5360678" y="3307824"/>
            <a:ext cx="1516721" cy="498750"/>
          </a:xfrm>
          <a:prstGeom prst="rightArrow"/>
          <a:solidFill>
            <a:srgbClr val="FFCC99"/>
          </a:solidFill>
          <a:ln w="25400">
            <a:solidFill>
              <a:srgbClr val="FF6600"/>
            </a:solidFill>
          </a:ln>
        </p:spPr>
        <p:txBody>
          <a:bodyPr anchor="ctr"/>
          <a:p>
            <a:pPr algn="ctr"/>
            <a:r>
              <a:rPr lang="en-US"/>
              <a:t>G</a:t>
            </a:r>
            <a:r>
              <a:rPr lang="en-US"/>
              <a:t>o</a:t>
            </a:r>
            <a:r>
              <a:rPr lang="en-US"/>
              <a:t>a</a:t>
            </a:r>
            <a:r>
              <a:rPr lang="en-US"/>
              <a:t>l</a:t>
            </a:r>
            <a:r>
              <a:rPr lang="en-US"/>
              <a:t>s</a:t>
            </a:r>
            <a:endParaRPr lang="en-US"/>
          </a:p>
        </p:txBody>
      </p:sp>
      <p:sp>
        <p:nvSpPr>
          <p:cNvPr id="1048632" name=""/>
          <p:cNvSpPr/>
          <p:nvPr/>
        </p:nvSpPr>
        <p:spPr>
          <a:xfrm flipH="1">
            <a:off x="9852266" y="5334000"/>
            <a:ext cx="2339734" cy="3048000"/>
          </a:xfrm>
          <a:prstGeom prst="trapezoid"/>
          <a:solidFill>
            <a:srgbClr val="9933FF"/>
          </a:solidFill>
          <a:ln w="25400">
            <a:solidFill>
              <a:srgbClr val="330066"/>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0" name=""/>
          <p:cNvSpPr/>
          <p:nvPr/>
        </p:nvSpPr>
        <p:spPr>
          <a:xfrm>
            <a:off x="9852266" y="-567560"/>
            <a:ext cx="3048000" cy="3048000"/>
          </a:xfrm>
          <a:prstGeom prst="star32"/>
          <a:solidFill>
            <a:srgbClr val="FFC000"/>
          </a:solidFill>
          <a:ln w="25400">
            <a:solidFill>
              <a:srgbClr val="FFC000"/>
            </a:solidFill>
          </a:ln>
        </p:spPr>
        <p:txBody>
          <a:bodyPr anchor="ctr"/>
          <a:p>
            <a:pPr algn="ctr"/>
            <a:endParaRPr lang="en-US"/>
          </a:p>
        </p:txBody>
      </p:sp>
      <p:sp>
        <p:nvSpPr>
          <p:cNvPr id="1048641" name=""/>
          <p:cNvSpPr>
            <a:spLocks noGrp="1"/>
          </p:cNvSpPr>
          <p:nvPr>
            <p:ph type="title"/>
          </p:nvPr>
        </p:nvSpPr>
        <p:spPr>
          <a:xfrm>
            <a:off x="1227978" y="0"/>
            <a:ext cx="9440022" cy="1325563"/>
          </a:xfrm>
        </p:spPr>
        <p:txBody>
          <a:bodyPr>
            <a:normAutofit/>
          </a:bodyPr>
          <a:p>
            <a:pPr algn="ctr"/>
            <a:r>
              <a:rPr b="1" lang="en-US"/>
              <a:t>Exploring Attitudes towards Gender</a:t>
            </a:r>
            <a:endParaRPr b="1" lang="en-US"/>
          </a:p>
        </p:txBody>
      </p:sp>
      <p:sp>
        <p:nvSpPr>
          <p:cNvPr id="1048642" name=""/>
          <p:cNvSpPr>
            <a:spLocks noGrp="1"/>
          </p:cNvSpPr>
          <p:nvPr>
            <p:ph sz="half" idx="1"/>
          </p:nvPr>
        </p:nvSpPr>
        <p:spPr>
          <a:xfrm>
            <a:off x="1227978" y="1476667"/>
            <a:ext cx="3692609" cy="5044113"/>
          </a:xfrm>
        </p:spPr>
        <p:txBody>
          <a:bodyPr>
            <a:noAutofit/>
          </a:bodyPr>
          <a:p>
            <a:r>
              <a:rPr sz="2500" lang="en-US"/>
              <a:t>Families</a:t>
            </a:r>
            <a:endParaRPr sz="2500" lang="en-US"/>
          </a:p>
          <a:p>
            <a:r>
              <a:rPr sz="2500" lang="en-US"/>
              <a:t>Marriage and Divisions of Labour</a:t>
            </a:r>
            <a:endParaRPr sz="2500" lang="en-US"/>
          </a:p>
          <a:p>
            <a:r>
              <a:rPr sz="2500" lang="en-US"/>
              <a:t>Study</a:t>
            </a:r>
            <a:endParaRPr sz="2500" lang="en-US"/>
          </a:p>
          <a:p>
            <a:r>
              <a:rPr sz="2500" lang="en-US"/>
              <a:t>Job</a:t>
            </a:r>
            <a:endParaRPr sz="2500" lang="en-US"/>
          </a:p>
          <a:p>
            <a:r>
              <a:rPr sz="2500" lang="en-US"/>
              <a:t>'Cultural Rules' for</a:t>
            </a:r>
            <a:r>
              <a:rPr sz="2500" lang="en-US"/>
              <a:t> </a:t>
            </a:r>
            <a:r>
              <a:rPr sz="2500" lang="en-US"/>
              <a:t>men</a:t>
            </a:r>
            <a:endParaRPr sz="2500" lang="en-US"/>
          </a:p>
          <a:p>
            <a:pPr indent="-514350" marL="514350">
              <a:buFont typeface="+mj-lt"/>
              <a:buAutoNum type="arabicPeriod" startAt="1"/>
            </a:pPr>
            <a:r>
              <a:rPr sz="2500" lang="en-US"/>
              <a:t>Do not c</a:t>
            </a:r>
            <a:r>
              <a:rPr sz="2500" lang="en-US"/>
              <a:t>r</a:t>
            </a:r>
            <a:r>
              <a:rPr sz="2500" lang="en-US"/>
              <a:t>y</a:t>
            </a:r>
            <a:r>
              <a:rPr sz="2500" lang="en-US"/>
              <a:t>,</a:t>
            </a:r>
            <a:r>
              <a:rPr sz="2500" lang="en-US"/>
              <a:t> </a:t>
            </a:r>
            <a:r>
              <a:rPr sz="2500" lang="en-US"/>
              <a:t>cook</a:t>
            </a:r>
            <a:r>
              <a:rPr sz="2500" lang="en-US"/>
              <a:t>.</a:t>
            </a:r>
            <a:endParaRPr sz="2500" lang="en-US"/>
          </a:p>
          <a:p>
            <a:pPr indent="-514350" marL="514350">
              <a:buFont typeface="+mj-lt"/>
              <a:buAutoNum type="arabicPeriod" startAt="1"/>
            </a:pPr>
            <a:r>
              <a:rPr sz="2500" lang="en-US"/>
              <a:t>Don't enter the kitchen - or you will turn into a chicken.</a:t>
            </a:r>
            <a:endParaRPr sz="2500" lang="en-US"/>
          </a:p>
          <a:p>
            <a:pPr indent="-514350" marL="514350">
              <a:buFont typeface="+mj-lt"/>
              <a:buAutoNum type="arabicPeriod" startAt="1"/>
            </a:pPr>
            <a:r>
              <a:rPr sz="2500" lang="en-US"/>
              <a:t>Don't go to the well - because it will dry up</a:t>
            </a:r>
            <a:r>
              <a:rPr sz="2500" lang="en-US"/>
              <a:t>. </a:t>
            </a:r>
            <a:endParaRPr sz="2500" lang="en-US"/>
          </a:p>
        </p:txBody>
      </p:sp>
      <p:sp>
        <p:nvSpPr>
          <p:cNvPr id="1048643" name=""/>
          <p:cNvSpPr>
            <a:spLocks noGrp="1"/>
          </p:cNvSpPr>
          <p:nvPr>
            <p:ph sz="half" idx="2"/>
          </p:nvPr>
        </p:nvSpPr>
        <p:spPr>
          <a:xfrm>
            <a:off x="5282472" y="1325562"/>
            <a:ext cx="5385528" cy="5346322"/>
          </a:xfrm>
        </p:spPr>
        <p:txBody>
          <a:bodyPr>
            <a:noAutofit/>
          </a:bodyPr>
          <a:p>
            <a:r>
              <a:rPr sz="2600" lang="en-US"/>
              <a:t>'Cultural Rules' for Wome</a:t>
            </a:r>
            <a:r>
              <a:rPr sz="2600" lang="en-US"/>
              <a:t>n</a:t>
            </a:r>
            <a:endParaRPr sz="2600" lang="en-US"/>
          </a:p>
          <a:p>
            <a:pPr indent="-514350" marL="514350">
              <a:buFont typeface="+mj-lt"/>
              <a:buAutoNum type="arabicPeriod" startAt="1"/>
            </a:pPr>
            <a:r>
              <a:rPr sz="2600" lang="en-US"/>
              <a:t>Don't inherit land or property, and never head a household.</a:t>
            </a:r>
            <a:endParaRPr sz="2600" lang="en-US"/>
          </a:p>
          <a:p>
            <a:pPr indent="-514350" marL="514350">
              <a:buFont typeface="+mj-lt"/>
              <a:buAutoNum type="arabicPeriod" startAt="1"/>
            </a:pPr>
            <a:r>
              <a:rPr sz="2600" lang="en-US"/>
              <a:t>Don't seek work outside the home unless the man </a:t>
            </a:r>
            <a:r>
              <a:rPr sz="2600" lang="en-US"/>
              <a:t>s</a:t>
            </a:r>
            <a:r>
              <a:rPr sz="2600" lang="en-US"/>
              <a:t>a</a:t>
            </a:r>
            <a:r>
              <a:rPr sz="2600" lang="en-US"/>
              <a:t>y</a:t>
            </a:r>
            <a:r>
              <a:rPr sz="2600" lang="en-US"/>
              <a:t>s</a:t>
            </a:r>
            <a:r>
              <a:rPr sz="2600" lang="en-US"/>
              <a:t> it necessary</a:t>
            </a:r>
            <a:r>
              <a:rPr sz="2600" lang="en-US"/>
              <a:t>.</a:t>
            </a:r>
            <a:endParaRPr sz="2600" lang="en-US"/>
          </a:p>
          <a:p>
            <a:pPr indent="-514350" marL="514350">
              <a:buFont typeface="+mj-lt"/>
              <a:buAutoNum type="arabicPeriod" startAt="1"/>
            </a:pPr>
            <a:r>
              <a:rPr sz="2600" lang="en-US"/>
              <a:t>D</a:t>
            </a:r>
            <a:r>
              <a:rPr sz="2600" lang="en-US"/>
              <a:t>on't aim high in promotion and never opt for careers eg. the mass media, mining, commercial vehicle driving,</a:t>
            </a:r>
            <a:r>
              <a:rPr sz="2600" lang="en-US"/>
              <a:t> </a:t>
            </a:r>
            <a:r>
              <a:rPr sz="2600" lang="en-US"/>
              <a:t> engineering, etc.</a:t>
            </a:r>
            <a:endParaRPr sz="2600" lang="en-US"/>
          </a:p>
          <a:p>
            <a:pPr indent="-514350" marL="514350">
              <a:buFont typeface="+mj-lt"/>
              <a:buAutoNum type="arabicPeriod" startAt="1"/>
            </a:pPr>
            <a:r>
              <a:rPr sz="2600" lang="en-US"/>
              <a:t>Never meddle in politics or aspire to high offices of leadership</a:t>
            </a:r>
            <a:r>
              <a:rPr sz="2600" lang="en-US"/>
              <a:t>. </a:t>
            </a:r>
            <a:r>
              <a:rPr sz="2600" lang="en-US"/>
              <a:t> </a:t>
            </a:r>
            <a:endParaRPr sz="26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wist_l_1500"/>
          </p:ext>
        </p:extLs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1">
  <p:cSld>
    <p:spTree>
      <p:nvGrpSpPr>
        <p:cNvPr id="40"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a:off x="3241550" y="551810"/>
            <a:ext cx="5185070" cy="4713165"/>
          </a:xfrm>
          <a:prstGeom prst="rect"/>
        </p:spPr>
      </p:pic>
      <p:sp>
        <p:nvSpPr>
          <p:cNvPr id="1048644" name=""/>
          <p:cNvSpPr/>
          <p:nvPr/>
        </p:nvSpPr>
        <p:spPr>
          <a:xfrm rot="16200000">
            <a:off x="-1019218" y="2674134"/>
            <a:ext cx="6842509" cy="1524000"/>
          </a:xfrm>
          <a:prstGeom prst="homePlate"/>
          <a:solidFill>
            <a:srgbClr val="FFE5E5"/>
          </a:solidFill>
          <a:ln w="25400">
            <a:solidFill>
              <a:srgbClr val="666666"/>
            </a:solidFill>
          </a:ln>
        </p:spPr>
        <p:txBody>
          <a:bodyPr anchor="ctr"/>
          <a:p>
            <a:pPr algn="ctr"/>
            <a:r>
              <a:rPr b="0" sz="4000" lang="en-US"/>
              <a:t> </a:t>
            </a:r>
            <a:r>
              <a:rPr b="0" sz="4000" lang="en-US"/>
              <a:t> </a:t>
            </a:r>
            <a:r>
              <a:rPr b="0" sz="4000" lang="en-US"/>
              <a:t>G</a:t>
            </a:r>
            <a:r>
              <a:rPr b="0" sz="4000" lang="en-US"/>
              <a:t>e</a:t>
            </a:r>
            <a:r>
              <a:rPr b="0" sz="4000" lang="en-US"/>
              <a:t>n</a:t>
            </a:r>
            <a:r>
              <a:rPr b="0" sz="4000" lang="en-US"/>
              <a:t>d</a:t>
            </a:r>
            <a:r>
              <a:rPr b="0" sz="4000" lang="en-US"/>
              <a:t>e</a:t>
            </a:r>
            <a:r>
              <a:rPr b="0" sz="4000" lang="en-US"/>
              <a:t>r</a:t>
            </a:r>
            <a:r>
              <a:rPr b="0" sz="4000" lang="en-US"/>
              <a:t> </a:t>
            </a:r>
            <a:r>
              <a:rPr b="0" sz="4000" lang="en-US"/>
              <a:t>C</a:t>
            </a:r>
            <a:r>
              <a:rPr b="0" sz="4000" lang="en-US"/>
              <a:t>o</a:t>
            </a:r>
            <a:r>
              <a:rPr b="0" sz="4000" lang="en-US"/>
              <a:t>n</a:t>
            </a:r>
            <a:r>
              <a:rPr b="0" sz="4000" lang="en-US"/>
              <a:t>s</a:t>
            </a:r>
            <a:r>
              <a:rPr b="0" sz="4000" lang="en-US"/>
              <a:t>t</a:t>
            </a:r>
            <a:r>
              <a:rPr b="0" sz="4000" lang="en-US"/>
              <a:t>r</a:t>
            </a:r>
            <a:r>
              <a:rPr b="0" sz="4000" lang="en-US"/>
              <a:t>uction</a:t>
            </a:r>
            <a:endParaRPr b="0" sz="4000" lang="en-US"/>
          </a:p>
        </p:txBody>
      </p:sp>
      <p:sp>
        <p:nvSpPr>
          <p:cNvPr id="1048645" name=""/>
          <p:cNvSpPr/>
          <p:nvPr/>
        </p:nvSpPr>
        <p:spPr>
          <a:xfrm rot="10800000">
            <a:off x="2371787" y="5333998"/>
            <a:ext cx="4226597" cy="1524000"/>
          </a:xfrm>
          <a:prstGeom prst="homePlate"/>
          <a:solidFill>
            <a:srgbClr val="FFCC99"/>
          </a:solidFill>
          <a:ln w="25400">
            <a:solidFill>
              <a:srgbClr val="666666"/>
            </a:solidFill>
          </a:ln>
        </p:spPr>
        <p:txBody>
          <a:bodyPr anchor="ctr"/>
          <a:p>
            <a:pPr algn="ctr"/>
            <a:endParaRPr sz="3200" lang="en-US"/>
          </a:p>
        </p:txBody>
      </p:sp>
      <p:sp>
        <p:nvSpPr>
          <p:cNvPr id="1048646" name=""/>
          <p:cNvSpPr txBox="1"/>
          <p:nvPr/>
        </p:nvSpPr>
        <p:spPr>
          <a:xfrm>
            <a:off x="2921316" y="5783579"/>
            <a:ext cx="2795016" cy="624839"/>
          </a:xfrm>
          <a:prstGeom prst="rect"/>
        </p:spPr>
        <p:txBody>
          <a:bodyPr rtlCol="0" wrap="square">
            <a:spAutoFit/>
          </a:bodyPr>
          <a:p>
            <a:r>
              <a:rPr sz="3700" lang="en-US">
                <a:solidFill>
                  <a:srgbClr val="000000"/>
                </a:solidFill>
              </a:rPr>
              <a:t>Experiences</a:t>
            </a:r>
            <a:endParaRPr sz="3700" lang="en-US">
              <a:solidFill>
                <a:srgbClr val="000000"/>
              </a:solidFill>
            </a:endParaRPr>
          </a:p>
        </p:txBody>
      </p:sp>
      <p:sp>
        <p:nvSpPr>
          <p:cNvPr id="1048647" name=""/>
          <p:cNvSpPr/>
          <p:nvPr/>
        </p:nvSpPr>
        <p:spPr>
          <a:xfrm rot="10800000">
            <a:off x="5809897" y="5333999"/>
            <a:ext cx="4187019" cy="1524000"/>
          </a:xfrm>
          <a:prstGeom prst="homePlate"/>
          <a:solidFill>
            <a:srgbClr val="FFE5E5"/>
          </a:solidFill>
          <a:ln w="25400">
            <a:solidFill>
              <a:srgbClr val="666666"/>
            </a:solidFill>
          </a:ln>
        </p:spPr>
        <p:txBody>
          <a:bodyPr anchor="ctr" vert="horz"/>
          <a:p>
            <a:pPr algn="ctr"/>
            <a:endParaRPr lang="en-US"/>
          </a:p>
        </p:txBody>
      </p:sp>
      <p:sp>
        <p:nvSpPr>
          <p:cNvPr id="1048648" name=""/>
          <p:cNvSpPr txBox="1"/>
          <p:nvPr/>
        </p:nvSpPr>
        <p:spPr>
          <a:xfrm>
            <a:off x="6265863" y="5777228"/>
            <a:ext cx="2433082" cy="637540"/>
          </a:xfrm>
          <a:prstGeom prst="rect"/>
        </p:spPr>
        <p:txBody>
          <a:bodyPr rtlCol="0" wrap="square">
            <a:spAutoFit/>
          </a:bodyPr>
          <a:p>
            <a:r>
              <a:rPr sz="3800" lang="en-US"/>
              <a:t>W</a:t>
            </a:r>
            <a:r>
              <a:rPr sz="3800" lang="en-US"/>
              <a:t>o</a:t>
            </a:r>
            <a:r>
              <a:rPr sz="3800" lang="en-US"/>
              <a:t>r</a:t>
            </a:r>
            <a:r>
              <a:rPr sz="3800" lang="en-US"/>
              <a:t>k</a:t>
            </a:r>
            <a:r>
              <a:rPr sz="3800" lang="en-US"/>
              <a:t>i</a:t>
            </a:r>
            <a:r>
              <a:rPr sz="3800" lang="en-US"/>
              <a:t>ng</a:t>
            </a:r>
            <a:r>
              <a:rPr sz="3800" lang="en-US">
                <a:solidFill>
                  <a:srgbClr val="000000"/>
                </a:solidFill>
              </a:rPr>
              <a:t/>
            </a:r>
            <a:endParaRPr sz="3800" lang="en-US">
              <a:solidFill>
                <a:srgbClr val="000000"/>
              </a:solidFill>
            </a:endParaRPr>
          </a:p>
        </p:txBody>
      </p:sp>
      <p:sp>
        <p:nvSpPr>
          <p:cNvPr id="1048649" name=""/>
          <p:cNvSpPr/>
          <p:nvPr/>
        </p:nvSpPr>
        <p:spPr>
          <a:xfrm rot="5400000">
            <a:off x="7129574" y="3226485"/>
            <a:ext cx="4210679" cy="1524000"/>
          </a:xfrm>
          <a:prstGeom prst="homePlate"/>
          <a:solidFill>
            <a:srgbClr val="FFCC99"/>
          </a:solidFill>
          <a:ln w="25400">
            <a:solidFill>
              <a:srgbClr val="666666"/>
            </a:solidFill>
          </a:ln>
        </p:spPr>
        <p:txBody>
          <a:bodyPr anchor="ctr"/>
          <a:p>
            <a:pPr algn="ctr"/>
            <a:endParaRPr lang="en-US"/>
          </a:p>
        </p:txBody>
      </p:sp>
      <p:sp>
        <p:nvSpPr>
          <p:cNvPr id="1048650" name=""/>
          <p:cNvSpPr txBox="1"/>
          <p:nvPr/>
        </p:nvSpPr>
        <p:spPr>
          <a:xfrm rot="5400000">
            <a:off x="7234915" y="4352739"/>
            <a:ext cx="4000000" cy="561338"/>
          </a:xfrm>
          <a:prstGeom prst="rect"/>
        </p:spPr>
        <p:txBody>
          <a:bodyPr rtlCol="0" wrap="square">
            <a:spAutoFit/>
          </a:bodyPr>
          <a:p>
            <a:r>
              <a:rPr sz="3100" lang="en-US">
                <a:solidFill>
                  <a:srgbClr val="000000"/>
                </a:solidFill>
              </a:rPr>
              <a:t> </a:t>
            </a:r>
            <a:r>
              <a:rPr sz="3100" lang="en-US">
                <a:solidFill>
                  <a:srgbClr val="000000"/>
                </a:solidFill>
              </a:rPr>
              <a:t>Naming, clothing</a:t>
            </a:r>
            <a:endParaRPr sz="3100" lang="en-US">
              <a:solidFill>
                <a:srgbClr val="000000"/>
              </a:solidFill>
            </a:endParaRPr>
          </a:p>
        </p:txBody>
      </p:sp>
      <p:sp>
        <p:nvSpPr>
          <p:cNvPr id="1048651" name=""/>
          <p:cNvSpPr/>
          <p:nvPr/>
        </p:nvSpPr>
        <p:spPr>
          <a:xfrm rot="5400000">
            <a:off x="7918214" y="554704"/>
            <a:ext cx="2633410" cy="1524000"/>
          </a:xfrm>
          <a:prstGeom prst="homePlate"/>
          <a:solidFill>
            <a:srgbClr val="FFE5E5"/>
          </a:solidFill>
          <a:ln w="25400">
            <a:solidFill>
              <a:srgbClr val="666666"/>
            </a:solidFill>
          </a:ln>
        </p:spPr>
        <p:txBody>
          <a:bodyPr anchor="ctr"/>
          <a:p>
            <a:pPr algn="ctr"/>
            <a:endParaRPr lang="en-US"/>
          </a:p>
        </p:txBody>
      </p:sp>
      <p:sp>
        <p:nvSpPr>
          <p:cNvPr id="1048652" name=""/>
          <p:cNvSpPr txBox="1"/>
          <p:nvPr/>
        </p:nvSpPr>
        <p:spPr>
          <a:xfrm>
            <a:off x="8426285" y="873625"/>
            <a:ext cx="1614780" cy="675640"/>
          </a:xfrm>
          <a:prstGeom prst="rect"/>
        </p:spPr>
        <p:txBody>
          <a:bodyPr rtlCol="0" wrap="square">
            <a:spAutoFit/>
          </a:bodyPr>
          <a:p>
            <a:pPr algn="ctr"/>
            <a:r>
              <a:rPr sz="3900" lang="en-US"/>
              <a:t>B</a:t>
            </a:r>
            <a:r>
              <a:rPr sz="3900" lang="en-US"/>
              <a:t>i</a:t>
            </a:r>
            <a:r>
              <a:rPr sz="3900" lang="en-US"/>
              <a:t>r</a:t>
            </a:r>
            <a:r>
              <a:rPr sz="3900" lang="en-US"/>
              <a:t>t</a:t>
            </a:r>
            <a:r>
              <a:rPr sz="3900" lang="en-US"/>
              <a:t>h</a:t>
            </a:r>
            <a:r>
              <a:rPr sz="3900" lang="en-US">
                <a:solidFill>
                  <a:srgbClr val="000000"/>
                </a:solidFill>
              </a:rPr>
              <a:t/>
            </a:r>
            <a:endParaRPr sz="3900" lang="en-US">
              <a:solidFill>
                <a:srgbClr val="000000"/>
              </a:solidFill>
            </a:endParaRPr>
          </a:p>
        </p:txBody>
      </p:sp>
      <p:sp>
        <p:nvSpPr>
          <p:cNvPr id="1048653" name=""/>
          <p:cNvSpPr/>
          <p:nvPr/>
        </p:nvSpPr>
        <p:spPr>
          <a:xfrm>
            <a:off x="10988856" y="-1072693"/>
            <a:ext cx="2406288" cy="2284138"/>
          </a:xfrm>
          <a:prstGeom prst="rtTriangle"/>
          <a:solidFill>
            <a:srgbClr val="92D04F"/>
          </a:solidFill>
          <a:ln w="25400">
            <a:solidFill>
              <a:srgbClr val="FFC000"/>
            </a:solidFill>
          </a:ln>
        </p:spPr>
        <p:txBody>
          <a:bodyPr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randomBar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5" name=""/>
          <p:cNvSpPr/>
          <p:nvPr/>
        </p:nvSpPr>
        <p:spPr>
          <a:xfrm>
            <a:off x="761999" y="0"/>
            <a:ext cx="1640525" cy="1640525"/>
          </a:xfrm>
          <a:prstGeom prst="chevron"/>
          <a:solidFill>
            <a:srgbClr val="FFFFFF"/>
          </a:solidFill>
          <a:ln w="25400">
            <a:noFill/>
            <a:prstDash val="solid"/>
          </a:ln>
        </p:spPr>
        <p:txBody>
          <a:bodyPr anchor="ctr"/>
          <a:p>
            <a:pPr algn="ctr"/>
            <a:endParaRPr lang="en-US"/>
          </a:p>
        </p:txBody>
      </p:sp>
      <p:sp>
        <p:nvSpPr>
          <p:cNvPr id="1048656" name=""/>
          <p:cNvSpPr/>
          <p:nvPr/>
        </p:nvSpPr>
        <p:spPr>
          <a:xfrm>
            <a:off x="1429033" y="0"/>
            <a:ext cx="1645704" cy="1645704"/>
          </a:xfrm>
          <a:prstGeom prst="chevron"/>
          <a:solidFill>
            <a:srgbClr val="008000"/>
          </a:solidFill>
          <a:ln w="25400">
            <a:solidFill>
              <a:srgbClr val="92D04F"/>
            </a:solidFill>
          </a:ln>
        </p:spPr>
        <p:txBody>
          <a:bodyPr anchor="ctr"/>
          <a:p>
            <a:pPr algn="ctr"/>
            <a:endParaRPr lang="en-US"/>
          </a:p>
        </p:txBody>
      </p:sp>
      <p:sp>
        <p:nvSpPr>
          <p:cNvPr id="1048657" name=""/>
          <p:cNvSpPr/>
          <p:nvPr/>
        </p:nvSpPr>
        <p:spPr>
          <a:xfrm>
            <a:off x="0" y="0"/>
            <a:ext cx="1649484" cy="1649484"/>
          </a:xfrm>
          <a:prstGeom prst="chevron"/>
          <a:solidFill>
            <a:srgbClr val="FF6600"/>
          </a:solidFill>
          <a:ln w="25400">
            <a:solidFill>
              <a:srgbClr val="D04617"/>
            </a:solidFill>
          </a:ln>
        </p:spPr>
        <p:txBody>
          <a:bodyPr anchor="ctr"/>
          <a:p>
            <a:pPr algn="ctr"/>
            <a:endParaRPr lang="en-US"/>
          </a:p>
        </p:txBody>
      </p:sp>
      <p:sp>
        <p:nvSpPr>
          <p:cNvPr id="1048658" name=""/>
          <p:cNvSpPr>
            <a:spLocks noGrp="1"/>
          </p:cNvSpPr>
          <p:nvPr>
            <p:ph type="title"/>
          </p:nvPr>
        </p:nvSpPr>
        <p:spPr/>
        <p:txBody>
          <a:bodyPr>
            <a:normAutofit/>
          </a:bodyPr>
          <a:p>
            <a:pPr algn="ctr"/>
            <a:r>
              <a:rPr b="1" lang="en-US"/>
              <a:t>Socialization: Making Women, Making Men</a:t>
            </a:r>
            <a:endParaRPr b="1" lang="en-US"/>
          </a:p>
        </p:txBody>
      </p:sp>
      <p:pic>
        <p:nvPicPr>
          <p:cNvPr id="2097158" name=""/>
          <p:cNvPicPr>
            <a:picLocks/>
          </p:cNvPicPr>
          <p:nvPr/>
        </p:nvPicPr>
        <p:blipFill>
          <a:blip xmlns:r="http://schemas.openxmlformats.org/officeDocument/2006/relationships" r:embed="rId1"/>
          <a:srcRect l="246" t="120" r="-83" b="105"/>
          <a:stretch>
            <a:fillRect/>
          </a:stretch>
        </p:blipFill>
        <p:spPr>
          <a:xfrm rot="0">
            <a:off x="5315235" y="3146232"/>
            <a:ext cx="5222508" cy="3541918"/>
          </a:xfrm>
          <a:custGeom>
            <a:avLst/>
            <a:ahLst/>
            <a:rect l="-246" t="-119" r="99753" b="99880"/>
            <a:pathLst>
              <a:path w="99837" h="99775">
                <a:moveTo>
                  <a:pt x="99437" y="97215"/>
                </a:moveTo>
                <a:quadBezTo>
                  <a:pt x="99837" y="97015"/>
                  <a:pt x="99437" y="96815"/>
                </a:quadBezTo>
                <a:quadBezTo>
                  <a:pt x="99437" y="96815"/>
                  <a:pt x="99238" y="96815"/>
                </a:quadBezTo>
                <a:quadBezTo>
                  <a:pt x="99039" y="96815"/>
                  <a:pt x="98873" y="96815"/>
                </a:quadBezTo>
                <a:quadBezTo>
                  <a:pt x="98706" y="96815"/>
                  <a:pt x="98512" y="96815"/>
                </a:quadBezTo>
                <a:quadBezTo>
                  <a:pt x="98319" y="96815"/>
                  <a:pt x="98106" y="96816"/>
                </a:quadBezTo>
                <a:quadBezTo>
                  <a:pt x="97893" y="96817"/>
                  <a:pt x="97592" y="96772"/>
                </a:quadBezTo>
                <a:quadBezTo>
                  <a:pt x="97290" y="96727"/>
                  <a:pt x="97033" y="96885"/>
                </a:quadBezTo>
                <a:quadBezTo>
                  <a:pt x="96775" y="97042"/>
                  <a:pt x="96667" y="97034"/>
                </a:quadBezTo>
                <a:quadBezTo>
                  <a:pt x="96560" y="97027"/>
                  <a:pt x="96314" y="97027"/>
                </a:quadBezTo>
                <a:quadBezTo>
                  <a:pt x="96068" y="97027"/>
                  <a:pt x="95769" y="97028"/>
                </a:quadBezTo>
                <a:quadBezTo>
                  <a:pt x="95470" y="97029"/>
                  <a:pt x="95200" y="96981"/>
                </a:quadBezTo>
                <a:quadBezTo>
                  <a:pt x="94930" y="96933"/>
                  <a:pt x="94581" y="97091"/>
                </a:quadBezTo>
                <a:quadBezTo>
                  <a:pt x="94233" y="97249"/>
                  <a:pt x="93898" y="97293"/>
                </a:quadBezTo>
                <a:quadBezTo>
                  <a:pt x="93562" y="97337"/>
                  <a:pt x="93169" y="97395"/>
                </a:quadBezTo>
                <a:quadBezTo>
                  <a:pt x="92776" y="97454"/>
                  <a:pt x="92388" y="97560"/>
                </a:quadBezTo>
                <a:quadBezTo>
                  <a:pt x="92000" y="97665"/>
                  <a:pt x="91617" y="97715"/>
                </a:quadBezTo>
                <a:quadBezTo>
                  <a:pt x="91235" y="97765"/>
                  <a:pt x="90846" y="97821"/>
                </a:quadBezTo>
                <a:quadBezTo>
                  <a:pt x="90458" y="97878"/>
                  <a:pt x="90118" y="97983"/>
                </a:quadBezTo>
                <a:quadBezTo>
                  <a:pt x="89778" y="98089"/>
                  <a:pt x="89377" y="98137"/>
                </a:quadBezTo>
                <a:quadBezTo>
                  <a:pt x="88976" y="98184"/>
                  <a:pt x="88555" y="98242"/>
                </a:quadBezTo>
                <a:quadBezTo>
                  <a:pt x="88133" y="98299"/>
                  <a:pt x="87756" y="98405"/>
                </a:quadBezTo>
                <a:quadBezTo>
                  <a:pt x="87379" y="98511"/>
                  <a:pt x="87005" y="98553"/>
                </a:quadBezTo>
                <a:quadBezTo>
                  <a:pt x="86630" y="98596"/>
                  <a:pt x="86144" y="98659"/>
                </a:quadBezTo>
                <a:quadBezTo>
                  <a:pt x="85659" y="98721"/>
                  <a:pt x="85230" y="98827"/>
                </a:quadBezTo>
                <a:quadBezTo>
                  <a:pt x="84801" y="98932"/>
                  <a:pt x="84359" y="98979"/>
                </a:quadBezTo>
                <a:quadBezTo>
                  <a:pt x="83917" y="99026"/>
                  <a:pt x="82115" y="99395"/>
                </a:quadBezTo>
                <a:quadBezTo>
                  <a:pt x="80313" y="99764"/>
                  <a:pt x="80510" y="99769"/>
                </a:quadBezTo>
                <a:quadBezTo>
                  <a:pt x="80706" y="99775"/>
                  <a:pt x="80505" y="99570"/>
                </a:quadBezTo>
                <a:quadBezTo>
                  <a:pt x="80304" y="99365"/>
                  <a:pt x="79969" y="99416"/>
                </a:quadBezTo>
                <a:quadBezTo>
                  <a:pt x="79635" y="99467"/>
                  <a:pt x="79283" y="99308"/>
                </a:quadBezTo>
                <a:quadBezTo>
                  <a:pt x="78932" y="99149"/>
                  <a:pt x="78681" y="99148"/>
                </a:quadBezTo>
                <a:quadBezTo>
                  <a:pt x="78430" y="99147"/>
                  <a:pt x="78151" y="99041"/>
                </a:quadBezTo>
                <a:quadBezTo>
                  <a:pt x="77872" y="98935"/>
                  <a:pt x="77573" y="98933"/>
                </a:quadBezTo>
                <a:quadBezTo>
                  <a:pt x="77273" y="98931"/>
                  <a:pt x="77018" y="98988"/>
                </a:quadBezTo>
                <a:quadBezTo>
                  <a:pt x="76762" y="99045"/>
                  <a:pt x="76412" y="98886"/>
                </a:quadBezTo>
                <a:quadBezTo>
                  <a:pt x="76063" y="98726"/>
                  <a:pt x="75841" y="98722"/>
                </a:quadBezTo>
                <a:quadBezTo>
                  <a:pt x="75620" y="98719"/>
                  <a:pt x="75309" y="98776"/>
                </a:quadBezTo>
                <a:quadBezTo>
                  <a:pt x="74999" y="98833"/>
                  <a:pt x="74648" y="98674"/>
                </a:quadBezTo>
                <a:quadBezTo>
                  <a:pt x="74297" y="98515"/>
                  <a:pt x="74076" y="98511"/>
                </a:quadBezTo>
                <a:quadBezTo>
                  <a:pt x="73855" y="98507"/>
                  <a:pt x="73545" y="98565"/>
                </a:quadBezTo>
                <a:quadBezTo>
                  <a:pt x="73236" y="98623"/>
                  <a:pt x="72915" y="98464"/>
                </a:quadBezTo>
                <a:quadBezTo>
                  <a:pt x="72594" y="98305"/>
                  <a:pt x="72267" y="98300"/>
                </a:quadBezTo>
                <a:quadBezTo>
                  <a:pt x="71941" y="98295"/>
                  <a:pt x="71640" y="98295"/>
                </a:quadBezTo>
                <a:quadBezTo>
                  <a:pt x="71340" y="98295"/>
                  <a:pt x="71066" y="98295"/>
                </a:quadBezTo>
                <a:quadBezTo>
                  <a:pt x="70793" y="98295"/>
                  <a:pt x="70483" y="98295"/>
                </a:quadBezTo>
                <a:quadBezTo>
                  <a:pt x="70173" y="98295"/>
                  <a:pt x="69897" y="98295"/>
                </a:quadBezTo>
                <a:quadBezTo>
                  <a:pt x="69621" y="98295"/>
                  <a:pt x="69345" y="98295"/>
                </a:quadBezTo>
                <a:quadBezTo>
                  <a:pt x="69069" y="98295"/>
                  <a:pt x="68793" y="98295"/>
                </a:quadBezTo>
                <a:quadBezTo>
                  <a:pt x="68517" y="98295"/>
                  <a:pt x="68324" y="98295"/>
                </a:quadBezTo>
                <a:quadBezTo>
                  <a:pt x="68131" y="98295"/>
                  <a:pt x="67855" y="98295"/>
                </a:quadBezTo>
                <a:quadBezTo>
                  <a:pt x="67579" y="98295"/>
                  <a:pt x="67279" y="98295"/>
                </a:quadBezTo>
                <a:quadBezTo>
                  <a:pt x="66980" y="98295"/>
                  <a:pt x="66760" y="98295"/>
                </a:quadBezTo>
                <a:quadBezTo>
                  <a:pt x="66540" y="98295"/>
                  <a:pt x="66259" y="98295"/>
                </a:quadBezTo>
                <a:quadBezTo>
                  <a:pt x="65979" y="98295"/>
                  <a:pt x="65785" y="98295"/>
                </a:quadBezTo>
                <a:quadBezTo>
                  <a:pt x="65592" y="98295"/>
                  <a:pt x="65294" y="98295"/>
                </a:quadBezTo>
                <a:quadBezTo>
                  <a:pt x="64995" y="98295"/>
                  <a:pt x="64770" y="98295"/>
                </a:quadBezTo>
                <a:quadBezTo>
                  <a:pt x="64544" y="98295"/>
                  <a:pt x="64323" y="98295"/>
                </a:quadBezTo>
                <a:quadBezTo>
                  <a:pt x="64102" y="98295"/>
                  <a:pt x="63881" y="98295"/>
                </a:quadBezTo>
                <a:quadBezTo>
                  <a:pt x="63660" y="98295"/>
                  <a:pt x="63415" y="98295"/>
                </a:quadBezTo>
                <a:quadBezTo>
                  <a:pt x="63170" y="98295"/>
                  <a:pt x="62946" y="98295"/>
                </a:quadBezTo>
                <a:quadBezTo>
                  <a:pt x="62723" y="98295"/>
                  <a:pt x="62410" y="98296"/>
                </a:quadBezTo>
                <a:quadBezTo>
                  <a:pt x="62097" y="98297"/>
                  <a:pt x="61836" y="98351"/>
                </a:quadBezTo>
                <a:quadBezTo>
                  <a:pt x="61574" y="98406"/>
                  <a:pt x="61342" y="98460"/>
                </a:quadBezTo>
                <a:quadBezTo>
                  <a:pt x="61110" y="98515"/>
                  <a:pt x="60823" y="98619"/>
                </a:quadBezTo>
                <a:quadBezTo>
                  <a:pt x="60537" y="98723"/>
                  <a:pt x="60360" y="98720"/>
                </a:quadBezTo>
                <a:quadBezTo>
                  <a:pt x="60184" y="98718"/>
                  <a:pt x="59880" y="98718"/>
                </a:quadBezTo>
                <a:quadBezTo>
                  <a:pt x="59577" y="98718"/>
                  <a:pt x="59338" y="98721"/>
                </a:quadBezTo>
                <a:quadBezTo>
                  <a:pt x="59100" y="98724"/>
                  <a:pt x="58836" y="98832"/>
                </a:quadBezTo>
                <a:quadBezTo>
                  <a:pt x="58572" y="98939"/>
                  <a:pt x="58376" y="98888"/>
                </a:quadBezTo>
                <a:quadBezTo>
                  <a:pt x="58180" y="98837"/>
                  <a:pt x="57839" y="98994"/>
                </a:quadBezTo>
                <a:quadBezTo>
                  <a:pt x="57497" y="99150"/>
                  <a:pt x="57157" y="99145"/>
                </a:quadBezTo>
                <a:quadBezTo>
                  <a:pt x="56817" y="99140"/>
                  <a:pt x="56506" y="99141"/>
                </a:quadBezTo>
                <a:quadBezTo>
                  <a:pt x="56194" y="99142"/>
                  <a:pt x="55885" y="99193"/>
                </a:quadBezTo>
                <a:quadBezTo>
                  <a:pt x="55575" y="99244"/>
                  <a:pt x="55250" y="99299"/>
                </a:quadBezTo>
                <a:quadBezTo>
                  <a:pt x="54925" y="99353"/>
                  <a:pt x="54657" y="99352"/>
                </a:quadBezTo>
                <a:quadBezTo>
                  <a:pt x="54389" y="99352"/>
                  <a:pt x="54113" y="99352"/>
                </a:quadBezTo>
                <a:quadBezTo>
                  <a:pt x="53837" y="99352"/>
                  <a:pt x="53617" y="99352"/>
                </a:quadBezTo>
                <a:quadBezTo>
                  <a:pt x="53396" y="99352"/>
                  <a:pt x="53175" y="99352"/>
                </a:quadBezTo>
                <a:quadBezTo>
                  <a:pt x="52954" y="99352"/>
                  <a:pt x="52734" y="99352"/>
                </a:quadBezTo>
                <a:quadBezTo>
                  <a:pt x="52513" y="99352"/>
                  <a:pt x="52293" y="99352"/>
                </a:quadBezTo>
                <a:quadBezTo>
                  <a:pt x="52073" y="99352"/>
                  <a:pt x="51906" y="99352"/>
                </a:quadBezTo>
                <a:quadBezTo>
                  <a:pt x="51740" y="99352"/>
                  <a:pt x="51575" y="99352"/>
                </a:quadBezTo>
                <a:quadBezTo>
                  <a:pt x="51409" y="99352"/>
                  <a:pt x="51188" y="99352"/>
                </a:quadBezTo>
                <a:quadBezTo>
                  <a:pt x="50968" y="99352"/>
                  <a:pt x="50747" y="99352"/>
                </a:quadBezTo>
                <a:quadBezTo>
                  <a:pt x="50526" y="99352"/>
                  <a:pt x="50333" y="99352"/>
                </a:quadBezTo>
                <a:quadBezTo>
                  <a:pt x="50140" y="99352"/>
                  <a:pt x="50001" y="99352"/>
                </a:quadBezTo>
                <a:quadBezTo>
                  <a:pt x="49863" y="99352"/>
                  <a:pt x="49643" y="99352"/>
                </a:quadBezTo>
                <a:quadBezTo>
                  <a:pt x="49422" y="99352"/>
                  <a:pt x="49232" y="99352"/>
                </a:quadBezTo>
                <a:quadBezTo>
                  <a:pt x="49042" y="99352"/>
                  <a:pt x="48853" y="99352"/>
                </a:quadBezTo>
                <a:quadBezTo>
                  <a:pt x="48664" y="99352"/>
                  <a:pt x="48436" y="99352"/>
                </a:quadBezTo>
                <a:quadBezTo>
                  <a:pt x="48208" y="99352"/>
                  <a:pt x="47992" y="99352"/>
                </a:quadBezTo>
                <a:quadBezTo>
                  <a:pt x="47775" y="99352"/>
                  <a:pt x="47550" y="99352"/>
                </a:quadBezTo>
                <a:quadBezTo>
                  <a:pt x="47325" y="99352"/>
                  <a:pt x="47104" y="99352"/>
                </a:quadBezTo>
                <a:quadBezTo>
                  <a:pt x="46884" y="99352"/>
                  <a:pt x="46663" y="99352"/>
                </a:quadBezTo>
                <a:quadBezTo>
                  <a:pt x="46442" y="99352"/>
                  <a:pt x="46277" y="99352"/>
                </a:quadBezTo>
                <a:quadBezTo>
                  <a:pt x="46111" y="99352"/>
                  <a:pt x="45897" y="99352"/>
                </a:quadBezTo>
                <a:quadBezTo>
                  <a:pt x="45682" y="99352"/>
                  <a:pt x="45457" y="99352"/>
                </a:quadBezTo>
                <a:quadBezTo>
                  <a:pt x="45233" y="99352"/>
                  <a:pt x="45015" y="99352"/>
                </a:quadBezTo>
                <a:quadBezTo>
                  <a:pt x="44798" y="99352"/>
                  <a:pt x="44579" y="99352"/>
                </a:quadBezTo>
                <a:quadBezTo>
                  <a:pt x="44360" y="99352"/>
                  <a:pt x="44132" y="99352"/>
                </a:quadBezTo>
                <a:quadBezTo>
                  <a:pt x="43904" y="99352"/>
                  <a:pt x="43655" y="99352"/>
                </a:quadBezTo>
                <a:quadBezTo>
                  <a:pt x="43407" y="99352"/>
                  <a:pt x="43297" y="99352"/>
                </a:quadBezTo>
                <a:quadBezTo>
                  <a:pt x="43187" y="99352"/>
                  <a:pt x="43021" y="99352"/>
                </a:quadBezTo>
                <a:quadBezTo>
                  <a:pt x="42855" y="99352"/>
                  <a:pt x="42745" y="99352"/>
                </a:quadBezTo>
                <a:quadBezTo>
                  <a:pt x="42634" y="99352"/>
                  <a:pt x="42496" y="99352"/>
                </a:quadBezTo>
                <a:quadBezTo>
                  <a:pt x="42358" y="99352"/>
                  <a:pt x="42144" y="99352"/>
                </a:quadBezTo>
                <a:quadBezTo>
                  <a:pt x="41930" y="99352"/>
                  <a:pt x="41735" y="99352"/>
                </a:quadBezTo>
                <a:quadBezTo>
                  <a:pt x="41539" y="99352"/>
                  <a:pt x="41314" y="99352"/>
                </a:quadBezTo>
                <a:quadBezTo>
                  <a:pt x="41089" y="99352"/>
                  <a:pt x="41006" y="99352"/>
                </a:quadBezTo>
                <a:quadBezTo>
                  <a:pt x="40923" y="99352"/>
                  <a:pt x="40758" y="99352"/>
                </a:quadBezTo>
                <a:quadBezTo>
                  <a:pt x="40592" y="99352"/>
                  <a:pt x="40399" y="99352"/>
                </a:quadBezTo>
                <a:quadBezTo>
                  <a:pt x="40206" y="99352"/>
                  <a:pt x="40013" y="99352"/>
                </a:quadBezTo>
                <a:quadBezTo>
                  <a:pt x="39820" y="99352"/>
                  <a:pt x="39654" y="99352"/>
                </a:quadBezTo>
                <a:quadBezTo>
                  <a:pt x="39489" y="99352"/>
                  <a:pt x="39271" y="99352"/>
                </a:quadBezTo>
                <a:quadBezTo>
                  <a:pt x="39054" y="99352"/>
                  <a:pt x="38888" y="99352"/>
                </a:quadBezTo>
                <a:quadBezTo>
                  <a:pt x="38721" y="99352"/>
                  <a:pt x="38527" y="99352"/>
                </a:quadBezTo>
                <a:quadBezTo>
                  <a:pt x="38332" y="99352"/>
                  <a:pt x="38161" y="99356"/>
                </a:quadBezTo>
                <a:quadBezTo>
                  <a:pt x="37990" y="99359"/>
                  <a:pt x="37738" y="99254"/>
                </a:quadBezTo>
                <a:quadBezTo>
                  <a:pt x="37485" y="99148"/>
                  <a:pt x="37300" y="99144"/>
                </a:quadBezTo>
                <a:quadBezTo>
                  <a:pt x="37115" y="99140"/>
                  <a:pt x="37054" y="99145"/>
                </a:quadBezTo>
                <a:quadBezTo>
                  <a:pt x="36993" y="99150"/>
                  <a:pt x="36794" y="99049"/>
                </a:quadBezTo>
                <a:quadBezTo>
                  <a:pt x="36595" y="98949"/>
                  <a:pt x="36374" y="98843"/>
                </a:quadBezTo>
                <a:quadBezTo>
                  <a:pt x="36153" y="98737"/>
                  <a:pt x="35910" y="98627"/>
                </a:quadBezTo>
                <a:quadBezTo>
                  <a:pt x="35667" y="98516"/>
                  <a:pt x="35425" y="98511"/>
                </a:quadBezTo>
                <a:quadBezTo>
                  <a:pt x="35184" y="98506"/>
                  <a:pt x="34968" y="98506"/>
                </a:quadBezTo>
                <a:quadBezTo>
                  <a:pt x="34752" y="98506"/>
                  <a:pt x="34557" y="98506"/>
                </a:quadBezTo>
                <a:quadBezTo>
                  <a:pt x="34362" y="98506"/>
                  <a:pt x="34167" y="98506"/>
                </a:quadBezTo>
                <a:quadBezTo>
                  <a:pt x="33973" y="98506"/>
                  <a:pt x="33750" y="98506"/>
                </a:quadBezTo>
                <a:quadBezTo>
                  <a:pt x="33528" y="98506"/>
                  <a:pt x="33307" y="98506"/>
                </a:quadBezTo>
                <a:quadBezTo>
                  <a:pt x="33087" y="98506"/>
                  <a:pt x="32895" y="98506"/>
                </a:quadBezTo>
                <a:quadBezTo>
                  <a:pt x="32703" y="98506"/>
                  <a:pt x="32594" y="98506"/>
                </a:quadBezTo>
                <a:quadBezTo>
                  <a:pt x="32484" y="98506"/>
                  <a:pt x="32372" y="98506"/>
                </a:quadBezTo>
                <a:quadBezTo>
                  <a:pt x="32259" y="98506"/>
                  <a:pt x="32114" y="98520"/>
                </a:quadBezTo>
                <a:quadBezTo>
                  <a:pt x="31969" y="98534"/>
                  <a:pt x="31859" y="98640"/>
                </a:quadBezTo>
                <a:quadBezTo>
                  <a:pt x="31748" y="98745"/>
                  <a:pt x="31675" y="98731"/>
                </a:quadBezTo>
                <a:quadBezTo>
                  <a:pt x="31602" y="98718"/>
                  <a:pt x="31492" y="98718"/>
                </a:quadBezTo>
                <a:quadBezTo>
                  <a:pt x="31382" y="98718"/>
                  <a:pt x="31271" y="98718"/>
                </a:quadBezTo>
                <a:quadBezTo>
                  <a:pt x="31160" y="98718"/>
                  <a:pt x="31048" y="98718"/>
                </a:quadBezTo>
                <a:quadBezTo>
                  <a:pt x="30937" y="98718"/>
                  <a:pt x="30827" y="98718"/>
                </a:quadBezTo>
                <a:quadBezTo>
                  <a:pt x="30718" y="98718"/>
                  <a:pt x="30607" y="98718"/>
                </a:quadBezTo>
                <a:quadBezTo>
                  <a:pt x="30496" y="98718"/>
                  <a:pt x="30364" y="98718"/>
                </a:quadBezTo>
                <a:quadBezTo>
                  <a:pt x="30232" y="98718"/>
                  <a:pt x="30089" y="98718"/>
                </a:quadBezTo>
                <a:quadBezTo>
                  <a:pt x="29947" y="98718"/>
                  <a:pt x="29812" y="98718"/>
                </a:quadBezTo>
                <a:quadBezTo>
                  <a:pt x="29677" y="98718"/>
                  <a:pt x="29537" y="98718"/>
                </a:quadBezTo>
                <a:quadBezTo>
                  <a:pt x="29396" y="98718"/>
                  <a:pt x="29285" y="98718"/>
                </a:quadBezTo>
                <a:quadBezTo>
                  <a:pt x="29174" y="98718"/>
                  <a:pt x="29061" y="98718"/>
                </a:quadBezTo>
                <a:quadBezTo>
                  <a:pt x="28948" y="98718"/>
                  <a:pt x="28840" y="98718"/>
                </a:quadBezTo>
                <a:quadBezTo>
                  <a:pt x="28732" y="98718"/>
                  <a:pt x="28600" y="98718"/>
                </a:quadBezTo>
                <a:quadBezTo>
                  <a:pt x="28467" y="98718"/>
                  <a:pt x="28324" y="98718"/>
                </a:quadBezTo>
                <a:quadBezTo>
                  <a:pt x="28181" y="98718"/>
                  <a:pt x="28048" y="98718"/>
                </a:quadBezTo>
                <a:quadBezTo>
                  <a:pt x="27915" y="98718"/>
                  <a:pt x="27774" y="98718"/>
                </a:quadBezTo>
                <a:quadBezTo>
                  <a:pt x="27633" y="98718"/>
                  <a:pt x="27493" y="98718"/>
                </a:quadBezTo>
                <a:quadBezTo>
                  <a:pt x="27353" y="98718"/>
                  <a:pt x="27217" y="98718"/>
                </a:quadBezTo>
                <a:quadBezTo>
                  <a:pt x="27080" y="98718"/>
                  <a:pt x="26837" y="98718"/>
                </a:quadBezTo>
                <a:quadBezTo>
                  <a:pt x="26595" y="98718"/>
                  <a:pt x="26347" y="98718"/>
                </a:quadBezTo>
                <a:quadBezTo>
                  <a:pt x="26098" y="98718"/>
                  <a:pt x="25696" y="98718"/>
                </a:quadBezTo>
                <a:quadBezTo>
                  <a:pt x="25293" y="98718"/>
                  <a:pt x="24915" y="98766"/>
                </a:quadBezTo>
                <a:quadBezTo>
                  <a:pt x="24537" y="98814"/>
                  <a:pt x="24042" y="98873"/>
                </a:quadBezTo>
                <a:quadBezTo>
                  <a:pt x="23546" y="98933"/>
                  <a:pt x="23140" y="99038"/>
                </a:quadBezTo>
                <a:quadBezTo>
                  <a:pt x="22734" y="99144"/>
                  <a:pt x="22248" y="99182"/>
                </a:quadBezTo>
                <a:quadBezTo>
                  <a:pt x="21762" y="99220"/>
                  <a:pt x="21171" y="99236"/>
                </a:quadBezTo>
                <a:quadBezTo>
                  <a:pt x="20580" y="99251"/>
                  <a:pt x="20121" y="99410"/>
                </a:quadBezTo>
                <a:quadBezTo>
                  <a:pt x="19662" y="99569"/>
                  <a:pt x="19149" y="99566"/>
                </a:quadBezTo>
                <a:quadBezTo>
                  <a:pt x="18636" y="99563"/>
                  <a:pt x="17132" y="99634"/>
                </a:quadBezTo>
                <a:quadBezTo>
                  <a:pt x="15627" y="99705"/>
                  <a:pt x="15925" y="99232"/>
                </a:quadBezTo>
                <a:quadBezTo>
                  <a:pt x="16223" y="98759"/>
                  <a:pt x="16311" y="97947"/>
                </a:quadBezTo>
                <a:quadBezTo>
                  <a:pt x="16398" y="97135"/>
                  <a:pt x="16423" y="96466"/>
                </a:quadBezTo>
                <a:quadBezTo>
                  <a:pt x="16449" y="95798"/>
                  <a:pt x="16479" y="95091"/>
                </a:quadBezTo>
                <a:quadBezTo>
                  <a:pt x="16509" y="94385"/>
                  <a:pt x="16564" y="93694"/>
                </a:quadBezTo>
                <a:quadBezTo>
                  <a:pt x="16619" y="93003"/>
                  <a:pt x="16592" y="92264"/>
                </a:quadBezTo>
                <a:quadBezTo>
                  <a:pt x="16564" y="91525"/>
                  <a:pt x="16647" y="90632"/>
                </a:quadBezTo>
                <a:quadBezTo>
                  <a:pt x="16729" y="89739"/>
                  <a:pt x="16785" y="88995"/>
                </a:quadBezTo>
                <a:quadBezTo>
                  <a:pt x="16840" y="88251"/>
                  <a:pt x="16840" y="87507"/>
                </a:quadBezTo>
                <a:quadBezTo>
                  <a:pt x="16841" y="86764"/>
                  <a:pt x="16841" y="86130"/>
                </a:quadBezTo>
                <a:quadBezTo>
                  <a:pt x="16841" y="85495"/>
                  <a:pt x="16841" y="84756"/>
                </a:quadBezTo>
                <a:quadBezTo>
                  <a:pt x="16841" y="84016"/>
                  <a:pt x="16841" y="83382"/>
                </a:quadBezTo>
                <a:quadBezTo>
                  <a:pt x="16841" y="82748"/>
                  <a:pt x="16841" y="82224"/>
                </a:quadBezTo>
                <a:quadBezTo>
                  <a:pt x="16841" y="81700"/>
                  <a:pt x="16841" y="81114"/>
                </a:quadBezTo>
                <a:quadBezTo>
                  <a:pt x="16841" y="80528"/>
                  <a:pt x="16841" y="80158"/>
                </a:quadBezTo>
                <a:quadBezTo>
                  <a:pt x="16841" y="79788"/>
                  <a:pt x="16841" y="79207"/>
                </a:quadBezTo>
                <a:quadBezTo>
                  <a:pt x="16841" y="78626"/>
                  <a:pt x="16841" y="78256"/>
                </a:quadBezTo>
                <a:quadBezTo>
                  <a:pt x="16841" y="77886"/>
                  <a:pt x="16841" y="77313"/>
                </a:quadBezTo>
                <a:quadBezTo>
                  <a:pt x="16841" y="76740"/>
                  <a:pt x="16841" y="76203"/>
                </a:quadBezTo>
                <a:quadBezTo>
                  <a:pt x="16841" y="75667"/>
                  <a:pt x="16841" y="75244"/>
                </a:quadBezTo>
                <a:quadBezTo>
                  <a:pt x="16841" y="74821"/>
                  <a:pt x="16841" y="74451"/>
                </a:quadBezTo>
                <a:quadBezTo>
                  <a:pt x="16841" y="74082"/>
                  <a:pt x="16841" y="73500"/>
                </a:quadBezTo>
                <a:quadBezTo>
                  <a:pt x="16841" y="72919"/>
                  <a:pt x="16841" y="72496"/>
                </a:quadBezTo>
                <a:quadBezTo>
                  <a:pt x="16841" y="72074"/>
                  <a:pt x="16841" y="71651"/>
                </a:quadBezTo>
                <a:quadBezTo>
                  <a:pt x="16841" y="71228"/>
                  <a:pt x="16840" y="70748"/>
                </a:quadBezTo>
                <a:quadBezTo>
                  <a:pt x="16840" y="70268"/>
                  <a:pt x="16785" y="69629"/>
                </a:quadBezTo>
                <a:quadBezTo>
                  <a:pt x="16730" y="68990"/>
                  <a:pt x="16730" y="68312"/>
                </a:quadBezTo>
                <a:quadBezTo>
                  <a:pt x="16730" y="67635"/>
                  <a:pt x="16730" y="67106"/>
                </a:quadBezTo>
                <a:quadBezTo>
                  <a:pt x="16730" y="66578"/>
                  <a:pt x="16730" y="66148"/>
                </a:quadBezTo>
                <a:quadBezTo>
                  <a:pt x="16730" y="65718"/>
                  <a:pt x="16703" y="65299"/>
                </a:quadBezTo>
                <a:quadBezTo>
                  <a:pt x="16676" y="64881"/>
                  <a:pt x="16648" y="64353"/>
                </a:quadBezTo>
                <a:quadBezTo>
                  <a:pt x="16620" y="63825"/>
                  <a:pt x="16620" y="63399"/>
                </a:quadBezTo>
                <a:quadBezTo>
                  <a:pt x="16620" y="62973"/>
                  <a:pt x="16620" y="62556"/>
                </a:quadBezTo>
                <a:quadBezTo>
                  <a:pt x="16620" y="62139"/>
                  <a:pt x="16620" y="61712"/>
                </a:quadBezTo>
                <a:quadBezTo>
                  <a:pt x="16620" y="61284"/>
                  <a:pt x="16592" y="60858"/>
                </a:quadBezTo>
                <a:quadBezTo>
                  <a:pt x="16564" y="60431"/>
                  <a:pt x="16507" y="59892"/>
                </a:quadBezTo>
                <a:quadBezTo>
                  <a:pt x="16450" y="59352"/>
                  <a:pt x="16338" y="58978"/>
                </a:quadBezTo>
                <a:quadBezTo>
                  <a:pt x="16227" y="58603"/>
                  <a:pt x="16118" y="58079"/>
                </a:quadBezTo>
                <a:quadBezTo>
                  <a:pt x="16009" y="57556"/>
                  <a:pt x="15898" y="56972"/>
                </a:quadBezTo>
                <a:quadBezTo>
                  <a:pt x="15787" y="56388"/>
                  <a:pt x="15674" y="55956"/>
                </a:quadBezTo>
                <a:quadBezTo>
                  <a:pt x="15561" y="55523"/>
                  <a:pt x="15340" y="54888"/>
                </a:quadBezTo>
                <a:quadBezTo>
                  <a:pt x="15119" y="54253"/>
                  <a:pt x="14954" y="53781"/>
                </a:quadBezTo>
                <a:quadBezTo>
                  <a:pt x="14790" y="53309"/>
                  <a:pt x="14692" y="52971"/>
                </a:quadBezTo>
                <a:quadBezTo>
                  <a:pt x="14595" y="52632"/>
                  <a:pt x="14337" y="52402"/>
                </a:quadBezTo>
                <a:quadBezTo>
                  <a:pt x="14080" y="52173"/>
                  <a:pt x="13924" y="51972"/>
                </a:quadBezTo>
                <a:quadBezTo>
                  <a:pt x="13768" y="51772"/>
                  <a:pt x="13635" y="51567"/>
                </a:quadBezTo>
                <a:quadBezTo>
                  <a:pt x="13503" y="51362"/>
                  <a:pt x="13304" y="51074"/>
                </a:quadBezTo>
                <a:quadBezTo>
                  <a:pt x="13105" y="50786"/>
                  <a:pt x="12873" y="50721"/>
                </a:quadBezTo>
                <a:quadBezTo>
                  <a:pt x="12640" y="50656"/>
                  <a:pt x="12481" y="50553"/>
                </a:quadBezTo>
                <a:quadBezTo>
                  <a:pt x="12321" y="50450"/>
                  <a:pt x="12159" y="50395"/>
                </a:quadBezTo>
                <a:quadBezTo>
                  <a:pt x="11997" y="50340"/>
                  <a:pt x="11842" y="50232"/>
                </a:quadBezTo>
                <a:quadBezTo>
                  <a:pt x="11687" y="50123"/>
                  <a:pt x="11487" y="50113"/>
                </a:quadBezTo>
                <a:quadBezTo>
                  <a:pt x="11288" y="50103"/>
                  <a:pt x="11205" y="50103"/>
                </a:quadBezTo>
                <a:quadBezTo>
                  <a:pt x="11122" y="50103"/>
                  <a:pt x="10956" y="50103"/>
                </a:quadBezTo>
                <a:quadBezTo>
                  <a:pt x="10791" y="50103"/>
                  <a:pt x="10598" y="50103"/>
                </a:quadBezTo>
                <a:quadBezTo>
                  <a:pt x="10405" y="50103"/>
                  <a:pt x="10296" y="50103"/>
                </a:quadBezTo>
                <a:quadBezTo>
                  <a:pt x="10187" y="50103"/>
                  <a:pt x="9992" y="50103"/>
                </a:quadBezTo>
                <a:quadBezTo>
                  <a:pt x="9798" y="50103"/>
                  <a:pt x="9577" y="50103"/>
                </a:quadBezTo>
                <a:quadBezTo>
                  <a:pt x="9356" y="50103"/>
                  <a:pt x="9114" y="50108"/>
                </a:quadBezTo>
                <a:quadBezTo>
                  <a:pt x="8871" y="50113"/>
                  <a:pt x="8662" y="50220"/>
                </a:quadBezTo>
                <a:quadBezTo>
                  <a:pt x="8453" y="50327"/>
                  <a:pt x="8224" y="50279"/>
                </a:quadBezTo>
                <a:quadBezTo>
                  <a:pt x="7995" y="50231"/>
                  <a:pt x="7764" y="50390"/>
                </a:quadBezTo>
                <a:quadBezTo>
                  <a:pt x="7533" y="50548"/>
                  <a:pt x="7330" y="50582"/>
                </a:quadBezTo>
                <a:quadBezTo>
                  <a:pt x="7127" y="50617"/>
                  <a:pt x="6827" y="50680"/>
                </a:quadBezTo>
                <a:quadBezTo>
                  <a:pt x="6526" y="50744"/>
                  <a:pt x="6188" y="50851"/>
                </a:quadBezTo>
                <a:quadBezTo>
                  <a:pt x="5849" y="50958"/>
                  <a:pt x="5424" y="51104"/>
                </a:quadBezTo>
                <a:quadBezTo>
                  <a:pt x="4999" y="51250"/>
                  <a:pt x="4355" y="51468"/>
                </a:quadBezTo>
                <a:quadBezTo>
                  <a:pt x="3711" y="51685"/>
                  <a:pt x="3139" y="52007"/>
                </a:quadBezTo>
                <a:quadBezTo>
                  <a:pt x="2566" y="52328"/>
                  <a:pt x="2170" y="52620"/>
                </a:quadBezTo>
                <a:quadBezTo>
                  <a:pt x="1773" y="52912"/>
                  <a:pt x="2703" y="54273"/>
                </a:quadBezTo>
                <a:quadBezTo>
                  <a:pt x="3632" y="55634"/>
                  <a:pt x="3529" y="52677"/>
                </a:quadBezTo>
                <a:quadBezTo>
                  <a:pt x="3425" y="49721"/>
                  <a:pt x="3281" y="48580"/>
                </a:quadBezTo>
                <a:quadBezTo>
                  <a:pt x="3137" y="47439"/>
                  <a:pt x="2917" y="46176"/>
                </a:quadBezTo>
                <a:quadBezTo>
                  <a:pt x="2697" y="44913"/>
                  <a:pt x="2507" y="43640"/>
                </a:quadBezTo>
                <a:quadBezTo>
                  <a:pt x="2317" y="42368"/>
                  <a:pt x="2126" y="41084"/>
                </a:quadBezTo>
                <a:quadBezTo>
                  <a:pt x="1936" y="39800"/>
                  <a:pt x="1799" y="38329"/>
                </a:quadBezTo>
                <a:quadBezTo>
                  <a:pt x="1663" y="36859"/>
                  <a:pt x="1494" y="35502"/>
                </a:quadBezTo>
                <a:quadBezTo>
                  <a:pt x="1325" y="34145"/>
                  <a:pt x="1159" y="32602"/>
                </a:quadBezTo>
                <a:quadBezTo>
                  <a:pt x="994" y="31058"/>
                  <a:pt x="827" y="29508"/>
                </a:quadBezTo>
                <a:quadBezTo>
                  <a:pt x="661" y="27957"/>
                  <a:pt x="495" y="26327"/>
                </a:quadBezTo>
                <a:quadBezTo>
                  <a:pt x="330" y="24696"/>
                  <a:pt x="165" y="22966"/>
                </a:quadBezTo>
                <a:quadBezTo>
                  <a:pt x="0" y="21236"/>
                  <a:pt x="155" y="20139"/>
                </a:quadBezTo>
                <a:quadBezTo>
                  <a:pt x="311" y="19041"/>
                  <a:pt x="434" y="17942"/>
                </a:quadBezTo>
                <a:quadBezTo>
                  <a:pt x="557" y="16843"/>
                  <a:pt x="614" y="15822"/>
                </a:quadBezTo>
                <a:quadBezTo>
                  <a:pt x="671" y="14800"/>
                  <a:pt x="783" y="13558"/>
                </a:quadBezTo>
                <a:quadBezTo>
                  <a:pt x="895" y="12317"/>
                  <a:pt x="949" y="10699"/>
                </a:quadBezTo>
                <a:quadBezTo>
                  <a:pt x="1002" y="9081"/>
                  <a:pt x="1195" y="7403"/>
                </a:quadBezTo>
                <a:quadBezTo>
                  <a:pt x="1387" y="5725"/>
                  <a:pt x="1503" y="3978"/>
                </a:quadBezTo>
                <a:quadBezTo>
                  <a:pt x="1619" y="2232"/>
                  <a:pt x="962" y="2277"/>
                </a:quadBezTo>
                <a:quadBezTo>
                  <a:pt x="305" y="2322"/>
                  <a:pt x="1846" y="2422"/>
                </a:quadBezTo>
                <a:quadBezTo>
                  <a:pt x="3387" y="2522"/>
                  <a:pt x="3615" y="2522"/>
                </a:quadBezTo>
                <a:quadBezTo>
                  <a:pt x="3844" y="2522"/>
                  <a:pt x="4005" y="2522"/>
                </a:quadBezTo>
                <a:quadBezTo>
                  <a:pt x="4166" y="2522"/>
                  <a:pt x="4384" y="2522"/>
                </a:quadBezTo>
                <a:quadBezTo>
                  <a:pt x="4603" y="2522"/>
                  <a:pt x="4797" y="2522"/>
                </a:quadBezTo>
                <a:quadBezTo>
                  <a:pt x="4992" y="2522"/>
                  <a:pt x="5187" y="2522"/>
                </a:quadBezTo>
                <a:quadBezTo>
                  <a:pt x="5381" y="2522"/>
                  <a:pt x="5550" y="2522"/>
                </a:quadBezTo>
                <a:quadBezTo>
                  <a:pt x="5720" y="2522"/>
                  <a:pt x="5855" y="2522"/>
                </a:quadBezTo>
                <a:quadBezTo>
                  <a:pt x="5990" y="2522"/>
                  <a:pt x="6238" y="2522"/>
                </a:quadBezTo>
                <a:quadBezTo>
                  <a:pt x="6486" y="2522"/>
                  <a:pt x="6707" y="2522"/>
                </a:quadBezTo>
                <a:quadBezTo>
                  <a:pt x="6928" y="2522"/>
                  <a:pt x="7040" y="2522"/>
                </a:quadBezTo>
                <a:quadBezTo>
                  <a:pt x="7152" y="2522"/>
                  <a:pt x="7288" y="2522"/>
                </a:quadBezTo>
                <a:quadBezTo>
                  <a:pt x="7424" y="2522"/>
                  <a:pt x="7673" y="2522"/>
                </a:quadBezTo>
                <a:quadBezTo>
                  <a:pt x="7921" y="2522"/>
                  <a:pt x="8075" y="2522"/>
                </a:quadBezTo>
                <a:quadBezTo>
                  <a:pt x="8229" y="2522"/>
                  <a:pt x="8324" y="2522"/>
                </a:quadBezTo>
                <a:quadBezTo>
                  <a:pt x="8418" y="2522"/>
                  <a:pt x="8613" y="2522"/>
                </a:quadBezTo>
                <a:quadBezTo>
                  <a:pt x="8809" y="2522"/>
                  <a:pt x="8944" y="2522"/>
                </a:quadBezTo>
                <a:quadBezTo>
                  <a:pt x="9080" y="2522"/>
                  <a:pt x="9275" y="2522"/>
                </a:quadBezTo>
                <a:quadBezTo>
                  <a:pt x="9471" y="2522"/>
                  <a:pt x="9687" y="2522"/>
                </a:quadBezTo>
                <a:quadBezTo>
                  <a:pt x="9904" y="2522"/>
                  <a:pt x="10127" y="2522"/>
                </a:quadBezTo>
                <a:quadBezTo>
                  <a:pt x="10349" y="2522"/>
                  <a:pt x="10487" y="2522"/>
                </a:quadBezTo>
                <a:quadBezTo>
                  <a:pt x="10625" y="2522"/>
                  <a:pt x="10736" y="2522"/>
                </a:quadBezTo>
                <a:quadBezTo>
                  <a:pt x="10846" y="2522"/>
                  <a:pt x="11012" y="2522"/>
                </a:quadBezTo>
                <a:quadBezTo>
                  <a:pt x="11177" y="2522"/>
                  <a:pt x="11288" y="2522"/>
                </a:quadBezTo>
                <a:quadBezTo>
                  <a:pt x="11398" y="2522"/>
                  <a:pt x="11564" y="2522"/>
                </a:quadBezTo>
                <a:quadBezTo>
                  <a:pt x="11729" y="2522"/>
                  <a:pt x="11839" y="2522"/>
                </a:quadBezTo>
                <a:quadBezTo>
                  <a:pt x="11950" y="2522"/>
                  <a:pt x="12115" y="2522"/>
                </a:quadBezTo>
                <a:quadBezTo>
                  <a:pt x="12281" y="2522"/>
                  <a:pt x="12420" y="2522"/>
                </a:quadBezTo>
                <a:quadBezTo>
                  <a:pt x="12560" y="2522"/>
                  <a:pt x="12696" y="2522"/>
                </a:quadBezTo>
                <a:quadBezTo>
                  <a:pt x="12833" y="2522"/>
                  <a:pt x="12969" y="2522"/>
                </a:quadBezTo>
                <a:quadBezTo>
                  <a:pt x="13105" y="2522"/>
                  <a:pt x="13302" y="2522"/>
                </a:quadBezTo>
                <a:quadBezTo>
                  <a:pt x="13500" y="2522"/>
                  <a:pt x="13728" y="2504"/>
                </a:quadBezTo>
                <a:quadBezTo>
                  <a:pt x="13957" y="2487"/>
                  <a:pt x="14095" y="2329"/>
                </a:quadBezTo>
                <a:quadBezTo>
                  <a:pt x="14232" y="2170"/>
                  <a:pt x="14454" y="2187"/>
                </a:quadBezTo>
                <a:quadBezTo>
                  <a:pt x="14676" y="2203"/>
                  <a:pt x="14921" y="2145"/>
                </a:quadBezTo>
                <a:quadBezTo>
                  <a:pt x="15167" y="2086"/>
                  <a:pt x="15374" y="1982"/>
                </a:quadBezTo>
                <a:quadBezTo>
                  <a:pt x="15582" y="1878"/>
                  <a:pt x="15802" y="1878"/>
                </a:quadBezTo>
                <a:quadBezTo>
                  <a:pt x="16022" y="1878"/>
                  <a:pt x="16272" y="1763"/>
                </a:quadBezTo>
                <a:quadBezTo>
                  <a:pt x="16521" y="1648"/>
                  <a:pt x="16709" y="1493"/>
                </a:quadBezTo>
                <a:quadBezTo>
                  <a:pt x="16897" y="1338"/>
                  <a:pt x="17105" y="1397"/>
                </a:quadBezTo>
                <a:quadBezTo>
                  <a:pt x="17313" y="1456"/>
                  <a:pt x="17653" y="1346"/>
                </a:quadBezTo>
                <a:quadBezTo>
                  <a:pt x="17993" y="1235"/>
                  <a:pt x="18253" y="1079"/>
                </a:quadBezTo>
                <a:quadBezTo>
                  <a:pt x="18514" y="923"/>
                  <a:pt x="18751" y="924"/>
                </a:quadBezTo>
                <a:quadBezTo>
                  <a:pt x="18989" y="924"/>
                  <a:pt x="19281" y="873"/>
                </a:quadBezTo>
                <a:quadBezTo>
                  <a:pt x="19574" y="822"/>
                  <a:pt x="19821" y="717"/>
                </a:quadBezTo>
                <a:quadBezTo>
                  <a:pt x="20067" y="612"/>
                  <a:pt x="20216" y="614"/>
                </a:quadBezTo>
                <a:quadBezTo>
                  <a:pt x="20365" y="616"/>
                  <a:pt x="20778" y="502"/>
                </a:quadBezTo>
                <a:quadBezTo>
                  <a:pt x="21191" y="389"/>
                  <a:pt x="21417" y="231"/>
                </a:quadBezTo>
                <a:quadBezTo>
                  <a:pt x="21643" y="73"/>
                  <a:pt x="21882" y="36"/>
                </a:quadBezTo>
                <a:quadBezTo>
                  <a:pt x="22121" y="0"/>
                  <a:pt x="20411" y="529"/>
                </a:quadBezTo>
                <a:quadBezTo>
                  <a:pt x="18701" y="1058"/>
                  <a:pt x="20166" y="1261"/>
                </a:quadBezTo>
                <a:quadBezTo>
                  <a:pt x="21632" y="1463"/>
                  <a:pt x="22028" y="1521"/>
                </a:quadBezTo>
                <a:quadBezTo>
                  <a:pt x="22424" y="1579"/>
                  <a:pt x="22762" y="1627"/>
                </a:quadBezTo>
                <a:quadBezTo>
                  <a:pt x="23099" y="1675"/>
                  <a:pt x="23498" y="1676"/>
                </a:quadBezTo>
                <a:quadBezTo>
                  <a:pt x="23897" y="1676"/>
                  <a:pt x="24224" y="1676"/>
                </a:quadBezTo>
                <a:quadBezTo>
                  <a:pt x="24551" y="1676"/>
                  <a:pt x="24903" y="1676"/>
                </a:quadBezTo>
                <a:quadBezTo>
                  <a:pt x="25255" y="1676"/>
                  <a:pt x="25479" y="1676"/>
                </a:quadBezTo>
                <a:quadBezTo>
                  <a:pt x="25704" y="1676"/>
                  <a:pt x="25926" y="1676"/>
                </a:quadBezTo>
                <a:quadBezTo>
                  <a:pt x="26148" y="1676"/>
                  <a:pt x="26371" y="1676"/>
                </a:quadBezTo>
                <a:quadBezTo>
                  <a:pt x="26594" y="1676"/>
                  <a:pt x="26810" y="1676"/>
                </a:quadBezTo>
                <a:quadBezTo>
                  <a:pt x="27027" y="1676"/>
                  <a:pt x="27242" y="1676"/>
                </a:quadBezTo>
                <a:quadBezTo>
                  <a:pt x="27458" y="1676"/>
                  <a:pt x="27678" y="1676"/>
                </a:quadBezTo>
                <a:quadBezTo>
                  <a:pt x="27899" y="1676"/>
                  <a:pt x="28120" y="1676"/>
                </a:quadBezTo>
                <a:quadBezTo>
                  <a:pt x="28341" y="1676"/>
                  <a:pt x="28569" y="1676"/>
                </a:quadBezTo>
                <a:quadBezTo>
                  <a:pt x="28798" y="1676"/>
                  <a:pt x="29011" y="1676"/>
                </a:quadBezTo>
                <a:quadBezTo>
                  <a:pt x="29224" y="1676"/>
                  <a:pt x="29444" y="1676"/>
                </a:quadBezTo>
                <a:quadBezTo>
                  <a:pt x="29665" y="1676"/>
                  <a:pt x="29748" y="1676"/>
                </a:quadBezTo>
                <a:quadBezTo>
                  <a:pt x="29831" y="1676"/>
                  <a:pt x="30024" y="1676"/>
                </a:quadBezTo>
                <a:quadBezTo>
                  <a:pt x="30217" y="1676"/>
                  <a:pt x="30330" y="1676"/>
                </a:quadBezTo>
                <a:quadBezTo>
                  <a:pt x="30443" y="1676"/>
                  <a:pt x="30611" y="1676"/>
                </a:quadBezTo>
                <a:quadBezTo>
                  <a:pt x="30780" y="1676"/>
                  <a:pt x="30912" y="1676"/>
                </a:quadBezTo>
                <a:quadBezTo>
                  <a:pt x="31045" y="1676"/>
                  <a:pt x="31155" y="1676"/>
                </a:quadBezTo>
                <a:quadBezTo>
                  <a:pt x="31266" y="1676"/>
                  <a:pt x="31431" y="1676"/>
                </a:quadBezTo>
                <a:quadBezTo>
                  <a:pt x="31597" y="1676"/>
                  <a:pt x="31762" y="1676"/>
                </a:quadBezTo>
                <a:quadBezTo>
                  <a:pt x="31928" y="1676"/>
                  <a:pt x="32093" y="1676"/>
                </a:quadBezTo>
                <a:quadBezTo>
                  <a:pt x="32259" y="1676"/>
                  <a:pt x="32401" y="1676"/>
                </a:quadBezTo>
                <a:quadBezTo>
                  <a:pt x="32542" y="1676"/>
                  <a:pt x="32708" y="1676"/>
                </a:quadBezTo>
                <a:quadBezTo>
                  <a:pt x="32873" y="1676"/>
                  <a:pt x="33010" y="1676"/>
                </a:quadBezTo>
                <a:quadBezTo>
                  <a:pt x="33146" y="1676"/>
                  <a:pt x="33255" y="1676"/>
                </a:quadBezTo>
                <a:quadBezTo>
                  <a:pt x="33363" y="1676"/>
                  <a:pt x="33528" y="1676"/>
                </a:quadBezTo>
                <a:quadBezTo>
                  <a:pt x="33694" y="1676"/>
                  <a:pt x="33859" y="1676"/>
                </a:quadBezTo>
                <a:quadBezTo>
                  <a:pt x="34025" y="1676"/>
                  <a:pt x="34273" y="1676"/>
                </a:quadBezTo>
                <a:quadBezTo>
                  <a:pt x="34522" y="1676"/>
                  <a:pt x="34690" y="1676"/>
                </a:quadBezTo>
                <a:quadBezTo>
                  <a:pt x="34859" y="1676"/>
                  <a:pt x="34994" y="1676"/>
                </a:quadBezTo>
                <a:quadBezTo>
                  <a:pt x="35129" y="1676"/>
                  <a:pt x="35239" y="1676"/>
                </a:quadBezTo>
                <a:quadBezTo>
                  <a:pt x="35349" y="1676"/>
                  <a:pt x="35598" y="1676"/>
                </a:quadBezTo>
                <a:quadBezTo>
                  <a:pt x="35846" y="1676"/>
                  <a:pt x="36019" y="1676"/>
                </a:quadBezTo>
                <a:quadBezTo>
                  <a:pt x="36191" y="1676"/>
                  <a:pt x="36411" y="1676"/>
                </a:quadBezTo>
                <a:quadBezTo>
                  <a:pt x="36630" y="1676"/>
                  <a:pt x="36854" y="1676"/>
                </a:quadBezTo>
                <a:quadBezTo>
                  <a:pt x="37077" y="1676"/>
                  <a:pt x="37296" y="1676"/>
                </a:quadBezTo>
                <a:quadBezTo>
                  <a:pt x="37514" y="1676"/>
                  <a:pt x="37729" y="1676"/>
                </a:quadBezTo>
                <a:quadBezTo>
                  <a:pt x="37943" y="1676"/>
                  <a:pt x="38164" y="1676"/>
                </a:quadBezTo>
                <a:quadBezTo>
                  <a:pt x="38385" y="1676"/>
                  <a:pt x="38606" y="1676"/>
                </a:quadBezTo>
                <a:quadBezTo>
                  <a:pt x="38826" y="1676"/>
                  <a:pt x="39047" y="1676"/>
                </a:quadBezTo>
                <a:quadBezTo>
                  <a:pt x="39268" y="1676"/>
                  <a:pt x="39495" y="1676"/>
                </a:quadBezTo>
                <a:quadBezTo>
                  <a:pt x="39723" y="1676"/>
                  <a:pt x="39937" y="1676"/>
                </a:quadBezTo>
                <a:quadBezTo>
                  <a:pt x="40151" y="1676"/>
                  <a:pt x="40377" y="1676"/>
                </a:quadBezTo>
                <a:quadBezTo>
                  <a:pt x="40603" y="1676"/>
                  <a:pt x="40735" y="1676"/>
                </a:quadBezTo>
                <a:quadBezTo>
                  <a:pt x="40868" y="1676"/>
                  <a:pt x="41120" y="1676"/>
                </a:quadBezTo>
                <a:quadBezTo>
                  <a:pt x="41372" y="1676"/>
                  <a:pt x="41591" y="1676"/>
                </a:quadBezTo>
                <a:quadBezTo>
                  <a:pt x="41811" y="1676"/>
                  <a:pt x="42004" y="1676"/>
                </a:quadBezTo>
                <a:quadBezTo>
                  <a:pt x="42197" y="1676"/>
                  <a:pt x="42388" y="1676"/>
                </a:quadBezTo>
                <a:quadBezTo>
                  <a:pt x="42579" y="1676"/>
                  <a:pt x="42800" y="1676"/>
                </a:quadBezTo>
                <a:quadBezTo>
                  <a:pt x="43021" y="1676"/>
                  <a:pt x="43241" y="1676"/>
                </a:quadBezTo>
                <a:quadBezTo>
                  <a:pt x="43462" y="1676"/>
                  <a:pt x="43686" y="1676"/>
                </a:quadBezTo>
                <a:quadBezTo>
                  <a:pt x="43911" y="1676"/>
                  <a:pt x="44136" y="1676"/>
                </a:quadBezTo>
                <a:quadBezTo>
                  <a:pt x="44360" y="1676"/>
                  <a:pt x="44582" y="1676"/>
                </a:quadBezTo>
                <a:quadBezTo>
                  <a:pt x="44803" y="1676"/>
                  <a:pt x="45016" y="1676"/>
                </a:quadBezTo>
                <a:quadBezTo>
                  <a:pt x="45228" y="1676"/>
                  <a:pt x="45366" y="1676"/>
                </a:quadBezTo>
                <a:quadBezTo>
                  <a:pt x="45504" y="1676"/>
                  <a:pt x="45670" y="1676"/>
                </a:quadBezTo>
                <a:quadBezTo>
                  <a:pt x="45835" y="1676"/>
                  <a:pt x="46059" y="1676"/>
                </a:quadBezTo>
                <a:quadBezTo>
                  <a:pt x="46283" y="1676"/>
                  <a:pt x="46390" y="1676"/>
                </a:quadBezTo>
                <a:quadBezTo>
                  <a:pt x="46497" y="1676"/>
                  <a:pt x="46720" y="1676"/>
                </a:quadBezTo>
                <a:quadBezTo>
                  <a:pt x="46942" y="1676"/>
                  <a:pt x="47133" y="1676"/>
                </a:quadBezTo>
                <a:quadBezTo>
                  <a:pt x="47325" y="1676"/>
                  <a:pt x="47463" y="1676"/>
                </a:quadBezTo>
                <a:quadBezTo>
                  <a:pt x="47601" y="1676"/>
                  <a:pt x="47794" y="1676"/>
                </a:quadBezTo>
                <a:quadBezTo>
                  <a:pt x="47987" y="1676"/>
                  <a:pt x="48153" y="1676"/>
                </a:quadBezTo>
                <a:quadBezTo>
                  <a:pt x="48319" y="1676"/>
                  <a:pt x="48460" y="1676"/>
                </a:quadBezTo>
                <a:quadBezTo>
                  <a:pt x="48601" y="1676"/>
                  <a:pt x="48768" y="1676"/>
                </a:quadBezTo>
                <a:quadBezTo>
                  <a:pt x="48935" y="1676"/>
                  <a:pt x="49128" y="1676"/>
                </a:quadBezTo>
                <a:quadBezTo>
                  <a:pt x="49321" y="1676"/>
                  <a:pt x="49454" y="1676"/>
                </a:quadBezTo>
                <a:quadBezTo>
                  <a:pt x="49588" y="1676"/>
                  <a:pt x="49698" y="1676"/>
                </a:quadBezTo>
                <a:quadBezTo>
                  <a:pt x="49809" y="1676"/>
                  <a:pt x="49974" y="1676"/>
                </a:quadBezTo>
                <a:quadBezTo>
                  <a:pt x="50140" y="1676"/>
                  <a:pt x="50364" y="1676"/>
                </a:quadBezTo>
                <a:quadBezTo>
                  <a:pt x="50587" y="1676"/>
                  <a:pt x="50707" y="1671"/>
                </a:quadBezTo>
                <a:quadBezTo>
                  <a:pt x="50827" y="1666"/>
                  <a:pt x="51046" y="1772"/>
                </a:quadBezTo>
                <a:quadBezTo>
                  <a:pt x="51265" y="1878"/>
                  <a:pt x="51502" y="1883"/>
                </a:quadBezTo>
                <a:quadBezTo>
                  <a:pt x="51740" y="1887"/>
                  <a:pt x="51823" y="1887"/>
                </a:quadBezTo>
                <a:quadBezTo>
                  <a:pt x="51906" y="1887"/>
                  <a:pt x="52064" y="1874"/>
                </a:quadBezTo>
                <a:quadBezTo>
                  <a:pt x="52223" y="1860"/>
                  <a:pt x="52400" y="2017"/>
                </a:quadBezTo>
                <a:quadBezTo>
                  <a:pt x="52577" y="2174"/>
                  <a:pt x="52833" y="2135"/>
                </a:quadBezTo>
                <a:quadBezTo>
                  <a:pt x="53088" y="2096"/>
                  <a:pt x="53160" y="2097"/>
                </a:quadBezTo>
                <a:quadBezTo>
                  <a:pt x="53232" y="2099"/>
                  <a:pt x="53428" y="2099"/>
                </a:quadBezTo>
                <a:quadBezTo>
                  <a:pt x="53624" y="2099"/>
                  <a:pt x="53791" y="2099"/>
                </a:quadBezTo>
                <a:quadBezTo>
                  <a:pt x="53958" y="2099"/>
                  <a:pt x="54178" y="2099"/>
                </a:quadBezTo>
                <a:quadBezTo>
                  <a:pt x="54398" y="2099"/>
                  <a:pt x="54621" y="2099"/>
                </a:quadBezTo>
                <a:quadBezTo>
                  <a:pt x="54844" y="2099"/>
                  <a:pt x="55036" y="2094"/>
                </a:quadBezTo>
                <a:quadBezTo>
                  <a:pt x="55229" y="2089"/>
                  <a:pt x="55450" y="2195"/>
                </a:quadBezTo>
                <a:quadBezTo>
                  <a:pt x="55671" y="2300"/>
                  <a:pt x="55775" y="2305"/>
                </a:quadBezTo>
                <a:quadBezTo>
                  <a:pt x="55879" y="2310"/>
                  <a:pt x="56038" y="2296"/>
                </a:quadBezTo>
                <a:quadBezTo>
                  <a:pt x="56196" y="2282"/>
                  <a:pt x="56377" y="2439"/>
                </a:quadBezTo>
                <a:quadBezTo>
                  <a:pt x="56557" y="2595"/>
                  <a:pt x="56764" y="2556"/>
                </a:quadBezTo>
                <a:quadBezTo>
                  <a:pt x="56970" y="2517"/>
                  <a:pt x="57156" y="2514"/>
                </a:quadBezTo>
                <a:quadBezTo>
                  <a:pt x="57341" y="2511"/>
                  <a:pt x="57557" y="2617"/>
                </a:quadBezTo>
                <a:quadBezTo>
                  <a:pt x="57773" y="2723"/>
                  <a:pt x="57991" y="2723"/>
                </a:quadBezTo>
                <a:quadBezTo>
                  <a:pt x="58209" y="2723"/>
                  <a:pt x="58430" y="2829"/>
                </a:quadBezTo>
                <a:quadBezTo>
                  <a:pt x="58651" y="2935"/>
                  <a:pt x="58858" y="2926"/>
                </a:quadBezTo>
                <a:quadBezTo>
                  <a:pt x="59066" y="2917"/>
                  <a:pt x="59243" y="3074"/>
                </a:quadBezTo>
                <a:quadBezTo>
                  <a:pt x="59420" y="3231"/>
                  <a:pt x="59680" y="3192"/>
                </a:quadBezTo>
                <a:quadBezTo>
                  <a:pt x="59939" y="3153"/>
                  <a:pt x="60120" y="3145"/>
                </a:quadBezTo>
                <a:quadBezTo>
                  <a:pt x="60300" y="3136"/>
                  <a:pt x="60531" y="3292"/>
                </a:quadBezTo>
                <a:quadBezTo>
                  <a:pt x="60762" y="3449"/>
                  <a:pt x="60957" y="3405"/>
                </a:quadBezTo>
                <a:quadBezTo>
                  <a:pt x="61152" y="3362"/>
                  <a:pt x="61363" y="3365"/>
                </a:quadBezTo>
                <a:quadBezTo>
                  <a:pt x="61574" y="3367"/>
                  <a:pt x="61794" y="3367"/>
                </a:quadBezTo>
                <a:quadBezTo>
                  <a:pt x="62015" y="3367"/>
                  <a:pt x="62231" y="3367"/>
                </a:quadBezTo>
                <a:quadBezTo>
                  <a:pt x="62447" y="3367"/>
                  <a:pt x="62667" y="3367"/>
                </a:quadBezTo>
                <a:quadBezTo>
                  <a:pt x="62888" y="3367"/>
                  <a:pt x="63115" y="3367"/>
                </a:quadBezTo>
                <a:quadBezTo>
                  <a:pt x="63343" y="3367"/>
                  <a:pt x="63536" y="3362"/>
                </a:quadBezTo>
                <a:quadBezTo>
                  <a:pt x="63729" y="3358"/>
                  <a:pt x="63954" y="3463"/>
                </a:quadBezTo>
                <a:quadBezTo>
                  <a:pt x="64179" y="3569"/>
                  <a:pt x="64425" y="3574"/>
                </a:quadBezTo>
                <a:quadBezTo>
                  <a:pt x="64670" y="3578"/>
                  <a:pt x="64891" y="3578"/>
                </a:quadBezTo>
                <a:quadBezTo>
                  <a:pt x="65111" y="3578"/>
                  <a:pt x="65333" y="3578"/>
                </a:quadBezTo>
                <a:quadBezTo>
                  <a:pt x="65554" y="3578"/>
                  <a:pt x="65770" y="3578"/>
                </a:quadBezTo>
                <a:quadBezTo>
                  <a:pt x="65985" y="3578"/>
                  <a:pt x="66203" y="3578"/>
                </a:quadBezTo>
                <a:quadBezTo>
                  <a:pt x="66420" y="3578"/>
                  <a:pt x="66641" y="3578"/>
                </a:quadBezTo>
                <a:quadBezTo>
                  <a:pt x="66862" y="3578"/>
                  <a:pt x="67089" y="3578"/>
                </a:quadBezTo>
                <a:quadBezTo>
                  <a:pt x="67316" y="3578"/>
                  <a:pt x="67569" y="3578"/>
                </a:quadBezTo>
                <a:quadBezTo>
                  <a:pt x="67822" y="3578"/>
                  <a:pt x="68093" y="3578"/>
                </a:quadBezTo>
                <a:quadBezTo>
                  <a:pt x="68364" y="3578"/>
                  <a:pt x="68689" y="3578"/>
                </a:quadBezTo>
                <a:quadBezTo>
                  <a:pt x="69014" y="3578"/>
                  <a:pt x="69290" y="3578"/>
                </a:quadBezTo>
                <a:quadBezTo>
                  <a:pt x="69566" y="3578"/>
                  <a:pt x="69819" y="3578"/>
                </a:quadBezTo>
                <a:quadBezTo>
                  <a:pt x="70072" y="3578"/>
                  <a:pt x="70347" y="3578"/>
                </a:quadBezTo>
                <a:quadBezTo>
                  <a:pt x="70621" y="3578"/>
                  <a:pt x="70848" y="3578"/>
                </a:quadBezTo>
                <a:quadBezTo>
                  <a:pt x="71074" y="3578"/>
                  <a:pt x="71345" y="3578"/>
                </a:quadBezTo>
                <a:quadBezTo>
                  <a:pt x="71617" y="3578"/>
                  <a:pt x="71921" y="3578"/>
                </a:quadBezTo>
                <a:quadBezTo>
                  <a:pt x="72226" y="3578"/>
                  <a:pt x="72552" y="3578"/>
                </a:quadBezTo>
                <a:quadBezTo>
                  <a:pt x="72877" y="3578"/>
                  <a:pt x="73184" y="3578"/>
                </a:quadBezTo>
                <a:quadBezTo>
                  <a:pt x="73491" y="3578"/>
                  <a:pt x="73708" y="3578"/>
                </a:quadBezTo>
                <a:quadBezTo>
                  <a:pt x="73926" y="3578"/>
                  <a:pt x="74202" y="3578"/>
                </a:quadBezTo>
                <a:quadBezTo>
                  <a:pt x="74477" y="3578"/>
                  <a:pt x="74737" y="3576"/>
                </a:quadBezTo>
                <a:quadBezTo>
                  <a:pt x="74997" y="3573"/>
                  <a:pt x="75310" y="3679"/>
                </a:quadBezTo>
                <a:quadBezTo>
                  <a:pt x="75623" y="3785"/>
                  <a:pt x="75878" y="3787"/>
                </a:quadBezTo>
                <a:quadBezTo>
                  <a:pt x="76133" y="3790"/>
                  <a:pt x="76409" y="3790"/>
                </a:quadBezTo>
                <a:quadBezTo>
                  <a:pt x="76685" y="3790"/>
                  <a:pt x="76961" y="3790"/>
                </a:quadBezTo>
                <a:quadBezTo>
                  <a:pt x="77237" y="3790"/>
                  <a:pt x="77513" y="3790"/>
                </a:quadBezTo>
                <a:quadBezTo>
                  <a:pt x="77789" y="3790"/>
                  <a:pt x="78065" y="3790"/>
                </a:quadBezTo>
                <a:quadBezTo>
                  <a:pt x="78341" y="3790"/>
                  <a:pt x="78617" y="3790"/>
                </a:quadBezTo>
                <a:quadBezTo>
                  <a:pt x="78892" y="3790"/>
                  <a:pt x="79196" y="3790"/>
                </a:quadBezTo>
                <a:quadBezTo>
                  <a:pt x="79500" y="3790"/>
                  <a:pt x="79672" y="3785"/>
                </a:quadBezTo>
                <a:quadBezTo>
                  <a:pt x="79844" y="3780"/>
                  <a:pt x="80069" y="3886"/>
                </a:quadBezTo>
                <a:quadBezTo>
                  <a:pt x="80295" y="3992"/>
                  <a:pt x="80592" y="3996"/>
                </a:quadBezTo>
                <a:quadBezTo>
                  <a:pt x="80889" y="4001"/>
                  <a:pt x="81188" y="4001"/>
                </a:quadBezTo>
                <a:quadBezTo>
                  <a:pt x="81486" y="4001"/>
                  <a:pt x="81679" y="4001"/>
                </a:quadBezTo>
                <a:quadBezTo>
                  <a:pt x="81873" y="4001"/>
                  <a:pt x="82093" y="4001"/>
                </a:quadBezTo>
                <a:quadBezTo>
                  <a:pt x="82314" y="4001"/>
                  <a:pt x="82535" y="4001"/>
                </a:quadBezTo>
                <a:quadBezTo>
                  <a:pt x="82756" y="4001"/>
                  <a:pt x="83059" y="4001"/>
                </a:quadBezTo>
                <a:quadBezTo>
                  <a:pt x="83363" y="4001"/>
                  <a:pt x="83639" y="4001"/>
                </a:quadBezTo>
                <a:quadBezTo>
                  <a:pt x="83915" y="4001"/>
                  <a:pt x="84190" y="4001"/>
                </a:quadBezTo>
                <a:quadBezTo>
                  <a:pt x="84466" y="4001"/>
                  <a:pt x="84661" y="4001"/>
                </a:quadBezTo>
                <a:quadBezTo>
                  <a:pt x="84856" y="4001"/>
                  <a:pt x="85165" y="4001"/>
                </a:quadBezTo>
                <a:quadBezTo>
                  <a:pt x="85473" y="4001"/>
                  <a:pt x="85750" y="4001"/>
                </a:quadBezTo>
                <a:quadBezTo>
                  <a:pt x="86027" y="4001"/>
                  <a:pt x="86301" y="4001"/>
                </a:quadBezTo>
                <a:quadBezTo>
                  <a:pt x="86575" y="4001"/>
                  <a:pt x="86818" y="4001"/>
                </a:quadBezTo>
                <a:quadBezTo>
                  <a:pt x="87060" y="4001"/>
                  <a:pt x="87342" y="4001"/>
                </a:quadBezTo>
                <a:quadBezTo>
                  <a:pt x="87624" y="4001"/>
                  <a:pt x="87921" y="4001"/>
                </a:quadBezTo>
                <a:quadBezTo>
                  <a:pt x="88219" y="4001"/>
                  <a:pt x="88468" y="4001"/>
                </a:quadBezTo>
                <a:quadBezTo>
                  <a:pt x="88716" y="4001"/>
                  <a:pt x="89157" y="4001"/>
                </a:quadBezTo>
                <a:quadBezTo>
                  <a:pt x="89599" y="4001"/>
                  <a:pt x="89766" y="4001"/>
                </a:quadBezTo>
                <a:quadBezTo>
                  <a:pt x="89933" y="4001"/>
                  <a:pt x="90214" y="4001"/>
                </a:quadBezTo>
                <a:quadBezTo>
                  <a:pt x="90496" y="4001"/>
                  <a:pt x="90792" y="4001"/>
                </a:quadBezTo>
                <a:quadBezTo>
                  <a:pt x="91089" y="4001"/>
                  <a:pt x="91365" y="4001"/>
                </a:quadBezTo>
                <a:quadBezTo>
                  <a:pt x="91641" y="4001"/>
                  <a:pt x="91903" y="3999"/>
                </a:quadBezTo>
                <a:quadBezTo>
                  <a:pt x="92166" y="3997"/>
                  <a:pt x="92524" y="3891"/>
                </a:quadBezTo>
                <a:quadBezTo>
                  <a:pt x="92883" y="3786"/>
                  <a:pt x="93100" y="3788"/>
                </a:quadBezTo>
                <a:quadBezTo>
                  <a:pt x="93317" y="3790"/>
                  <a:pt x="93639" y="3784"/>
                </a:quadBezTo>
                <a:quadBezTo>
                  <a:pt x="93961" y="3778"/>
                  <a:pt x="94247" y="3618"/>
                </a:quadBezTo>
                <a:quadBezTo>
                  <a:pt x="94534" y="3458"/>
                  <a:pt x="94732" y="3517"/>
                </a:quadBezTo>
                <a:quadBezTo>
                  <a:pt x="94929" y="3576"/>
                  <a:pt x="95211" y="3574"/>
                </a:quadBezTo>
                <a:quadBezTo>
                  <a:pt x="95492" y="3572"/>
                  <a:pt x="95769" y="3466"/>
                </a:quadBezTo>
                <a:quadBezTo>
                  <a:pt x="96045" y="3360"/>
                  <a:pt x="96251" y="3364"/>
                </a:quadBezTo>
                <a:quadBezTo>
                  <a:pt x="96458" y="3367"/>
                  <a:pt x="96698" y="3359"/>
                </a:quadBezTo>
                <a:quadBezTo>
                  <a:pt x="96937" y="3351"/>
                  <a:pt x="97103" y="3246"/>
                </a:quadBezTo>
                <a:quadBezTo>
                  <a:pt x="97269" y="3140"/>
                  <a:pt x="97484" y="3143"/>
                </a:quadBezTo>
                <a:quadBezTo>
                  <a:pt x="97699" y="3146"/>
                  <a:pt x="97958" y="3023"/>
                </a:quadBezTo>
                <a:quadBezTo>
                  <a:pt x="98216" y="2900"/>
                  <a:pt x="98334" y="2747"/>
                </a:quadBezTo>
                <a:quadBezTo>
                  <a:pt x="98451" y="2593"/>
                  <a:pt x="98571" y="2605"/>
                </a:quadBezTo>
                <a:quadBezTo>
                  <a:pt x="98691" y="2616"/>
                  <a:pt x="98872" y="2544"/>
                </a:quadBezTo>
                <a:quadBezTo>
                  <a:pt x="99053" y="2471"/>
                  <a:pt x="99116" y="2223"/>
                </a:quadBezTo>
                <a:quadBezTo>
                  <a:pt x="99179" y="1974"/>
                  <a:pt x="98287" y="2430"/>
                </a:quadBezTo>
                <a:quadBezTo>
                  <a:pt x="97396" y="2885"/>
                  <a:pt x="97842" y="6007"/>
                </a:quadBezTo>
                <a:quadBezTo>
                  <a:pt x="98288" y="9128"/>
                  <a:pt x="98401" y="10158"/>
                </a:quadBezTo>
                <a:quadBezTo>
                  <a:pt x="98514" y="11188"/>
                  <a:pt x="98624" y="12239"/>
                </a:quadBezTo>
                <a:quadBezTo>
                  <a:pt x="98733" y="13290"/>
                  <a:pt x="98813" y="14230"/>
                </a:quadBezTo>
                <a:quadBezTo>
                  <a:pt x="98892" y="15170"/>
                  <a:pt x="98921" y="16214"/>
                </a:quadBezTo>
                <a:quadBezTo>
                  <a:pt x="98949" y="17258"/>
                  <a:pt x="99007" y="18066"/>
                </a:quadBezTo>
                <a:quadBezTo>
                  <a:pt x="99065" y="18875"/>
                  <a:pt x="99088" y="19719"/>
                </a:quadBezTo>
                <a:quadBezTo>
                  <a:pt x="99112" y="20564"/>
                  <a:pt x="99112" y="21585"/>
                </a:quadBezTo>
                <a:quadBezTo>
                  <a:pt x="99112" y="22607"/>
                  <a:pt x="99112" y="23545"/>
                </a:quadBezTo>
                <a:quadBezTo>
                  <a:pt x="99112" y="24484"/>
                  <a:pt x="99112" y="25413"/>
                </a:quadBezTo>
                <a:quadBezTo>
                  <a:pt x="99112" y="26343"/>
                  <a:pt x="99112" y="27543"/>
                </a:quadBezTo>
                <a:quadBezTo>
                  <a:pt x="99112" y="28743"/>
                  <a:pt x="99112" y="30008"/>
                </a:quadBezTo>
                <a:quadBezTo>
                  <a:pt x="99112" y="31274"/>
                  <a:pt x="99057" y="32304"/>
                </a:quadBezTo>
                <a:quadBezTo>
                  <a:pt x="99002" y="33335"/>
                  <a:pt x="99002" y="34368"/>
                </a:quadBezTo>
                <a:quadBezTo>
                  <a:pt x="99002" y="35401"/>
                  <a:pt x="99002" y="36220"/>
                </a:quadBezTo>
                <a:quadBezTo>
                  <a:pt x="99002" y="37039"/>
                  <a:pt x="99002" y="37715"/>
                </a:quadBezTo>
                <a:quadBezTo>
                  <a:pt x="99002" y="38392"/>
                  <a:pt x="99002" y="39169"/>
                </a:quadBezTo>
                <a:quadBezTo>
                  <a:pt x="99002" y="39945"/>
                  <a:pt x="99002" y="40791"/>
                </a:quadBezTo>
                <a:quadBezTo>
                  <a:pt x="99002" y="41636"/>
                  <a:pt x="99002" y="42770"/>
                </a:quadBezTo>
                <a:quadBezTo>
                  <a:pt x="99002" y="43903"/>
                  <a:pt x="99002" y="44936"/>
                </a:quadBezTo>
                <a:quadBezTo>
                  <a:pt x="99002" y="45969"/>
                  <a:pt x="99002" y="46962"/>
                </a:quadBezTo>
                <a:quadBezTo>
                  <a:pt x="99002" y="47955"/>
                  <a:pt x="99002" y="48812"/>
                </a:quadBezTo>
                <a:quadBezTo>
                  <a:pt x="99002" y="49668"/>
                  <a:pt x="99002" y="50355"/>
                </a:quadBezTo>
                <a:quadBezTo>
                  <a:pt x="99002" y="51042"/>
                  <a:pt x="99002" y="51856"/>
                </a:quadBezTo>
                <a:quadBezTo>
                  <a:pt x="99002" y="52670"/>
                  <a:pt x="99002" y="53420"/>
                </a:quadBezTo>
                <a:quadBezTo>
                  <a:pt x="99002" y="54170"/>
                  <a:pt x="98970" y="54848"/>
                </a:quadBezTo>
                <a:quadBezTo>
                  <a:pt x="98937" y="55527"/>
                  <a:pt x="98914" y="56136"/>
                </a:quadBezTo>
                <a:quadBezTo>
                  <a:pt x="98891" y="56746"/>
                  <a:pt x="98891" y="57382"/>
                </a:quadBezTo>
                <a:quadBezTo>
                  <a:pt x="98891" y="58017"/>
                  <a:pt x="98891" y="58399"/>
                </a:quadBezTo>
                <a:quadBezTo>
                  <a:pt x="98891" y="58780"/>
                  <a:pt x="98891" y="59348"/>
                </a:quadBezTo>
                <a:quadBezTo>
                  <a:pt x="98892" y="59916"/>
                  <a:pt x="98860" y="60679"/>
                </a:quadBezTo>
                <a:quadBezTo>
                  <a:pt x="98828" y="61442"/>
                  <a:pt x="98805" y="62076"/>
                </a:quadBezTo>
                <a:quadBezTo>
                  <a:pt x="98781" y="62710"/>
                  <a:pt x="98727" y="63340"/>
                </a:quadBezTo>
                <a:quadBezTo>
                  <a:pt x="98672" y="63969"/>
                  <a:pt x="98589" y="64735"/>
                </a:quadBezTo>
                <a:quadBezTo>
                  <a:pt x="98506" y="65501"/>
                  <a:pt x="98451" y="66086"/>
                </a:quadBezTo>
                <a:quadBezTo>
                  <a:pt x="98395" y="66671"/>
                  <a:pt x="98368" y="67464"/>
                </a:quadBezTo>
                <a:quadBezTo>
                  <a:pt x="98340" y="68256"/>
                  <a:pt x="98285" y="68861"/>
                </a:quadBezTo>
                <a:quadBezTo>
                  <a:pt x="98230" y="69466"/>
                  <a:pt x="98174" y="70212"/>
                </a:quadBezTo>
                <a:quadBezTo>
                  <a:pt x="98119" y="70958"/>
                  <a:pt x="98119" y="71723"/>
                </a:quadBezTo>
                <a:quadBezTo>
                  <a:pt x="98119" y="72489"/>
                  <a:pt x="98064" y="73223"/>
                </a:quadBezTo>
                <a:quadBezTo>
                  <a:pt x="98009" y="73957"/>
                  <a:pt x="97926" y="74701"/>
                </a:quadBezTo>
                <a:quadBezTo>
                  <a:pt x="97843" y="75444"/>
                  <a:pt x="97841" y="76207"/>
                </a:quadBezTo>
                <a:quadBezTo>
                  <a:pt x="97838" y="76970"/>
                  <a:pt x="97788" y="78557"/>
                </a:quadBezTo>
                <a:close/>
              </a:path>
            </a:pathLst>
          </a:custGeom>
        </p:spPr>
      </p:pic>
      <p:sp>
        <p:nvSpPr>
          <p:cNvPr id="1048659" name=""/>
          <p:cNvSpPr>
            <a:spLocks noGrp="1"/>
          </p:cNvSpPr>
          <p:nvPr>
            <p:ph sz="half" idx="1"/>
          </p:nvPr>
        </p:nvSpPr>
        <p:spPr>
          <a:xfrm>
            <a:off x="1429034" y="1825625"/>
            <a:ext cx="3886200" cy="4351338"/>
          </a:xfrm>
        </p:spPr>
        <p:txBody>
          <a:bodyPr/>
          <a:p>
            <a:r>
              <a:rPr sz="2900" lang="en-US"/>
              <a:t>Gender socialization is the process by which individuals are taught how to socially behave in accordance with their assigned gender, which is assigned at birth based on their biological sex.</a:t>
            </a:r>
            <a:endParaRPr sz="2900" lang="en-US"/>
          </a:p>
          <a:p>
            <a:endParaRPr sz="2900" lang="en-US"/>
          </a:p>
        </p:txBody>
      </p:sp>
      <p:sp>
        <p:nvSpPr>
          <p:cNvPr id="1048660" name=""/>
          <p:cNvSpPr>
            <a:spLocks noGrp="1"/>
          </p:cNvSpPr>
          <p:nvPr>
            <p:ph sz="half" idx="2"/>
          </p:nvPr>
        </p:nvSpPr>
        <p:spPr>
          <a:xfrm>
            <a:off x="6261884" y="1862631"/>
            <a:ext cx="4275859" cy="1566369"/>
          </a:xfrm>
        </p:spPr>
        <p:txBody>
          <a:bodyPr/>
          <a:p>
            <a:r>
              <a:rPr lang="en-US"/>
              <a:t>Gender stereotypes can be a result of gender socialization</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invert_l_1500"/>
          </p:ext>
        </p:extLs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62" name=""/>
          <p:cNvSpPr>
            <a:spLocks noGrp="1"/>
          </p:cNvSpPr>
          <p:nvPr>
            <p:ph type="title"/>
          </p:nvPr>
        </p:nvSpPr>
        <p:spPr>
          <a:xfrm>
            <a:off x="935761" y="-287942"/>
            <a:ext cx="5160239" cy="968480"/>
          </a:xfrm>
        </p:spPr>
        <p:txBody>
          <a:bodyPr/>
          <a:p>
            <a:r>
              <a:rPr b="1" lang="en-US"/>
              <a:t>Preparing for Womanhood</a:t>
            </a:r>
            <a:endParaRPr b="1" lang="en-US"/>
          </a:p>
        </p:txBody>
      </p:sp>
      <p:sp>
        <p:nvSpPr>
          <p:cNvPr id="1048663" name=""/>
          <p:cNvSpPr>
            <a:spLocks noGrp="1"/>
          </p:cNvSpPr>
          <p:nvPr>
            <p:ph type="body" sz="half" idx="2"/>
          </p:nvPr>
        </p:nvSpPr>
        <p:spPr>
          <a:xfrm>
            <a:off x="1398222" y="1151946"/>
            <a:ext cx="4697778" cy="5640957"/>
          </a:xfrm>
        </p:spPr>
        <p:txBody>
          <a:bodyPr>
            <a:noAutofit/>
          </a:bodyPr>
          <a:p>
            <a:r>
              <a:rPr sz="2800" lang="en-US"/>
              <a:t>T</a:t>
            </a:r>
            <a:r>
              <a:rPr sz="2800" lang="en-US"/>
              <a:t>he state of being a woman.</a:t>
            </a:r>
            <a:endParaRPr sz="2800" lang="en-US"/>
          </a:p>
          <a:p>
            <a:r>
              <a:rPr sz="2800" lang="en-US"/>
              <a:t>Traits such as sensitivity,</a:t>
            </a:r>
            <a:r>
              <a:rPr sz="2800" lang="en-US"/>
              <a:t> </a:t>
            </a:r>
            <a:r>
              <a:rPr sz="2800" lang="en-US"/>
              <a:t>supportiveness</a:t>
            </a:r>
            <a:r>
              <a:rPr sz="2800" lang="en-US"/>
              <a:t>, gentleness, warmth,cooperativeness, expressiveness, empathy, affection, tenderness, and being emotional, kind, helpful, devoted</a:t>
            </a:r>
            <a:r>
              <a:rPr sz="2800" lang="en-US"/>
              <a:t>,</a:t>
            </a:r>
            <a:r>
              <a:rPr sz="2800" lang="en-US"/>
              <a:t>understanding</a:t>
            </a:r>
            <a:r>
              <a:rPr sz="2800" lang="en-US"/>
              <a:t> </a:t>
            </a:r>
            <a:r>
              <a:rPr sz="2800" lang="en-US"/>
              <a:t>e</a:t>
            </a:r>
            <a:r>
              <a:rPr sz="2800" lang="en-US"/>
              <a:t>t</a:t>
            </a:r>
            <a:r>
              <a:rPr sz="2800" lang="en-US"/>
              <a:t>c</a:t>
            </a:r>
            <a:r>
              <a:rPr sz="2800" lang="en-US"/>
              <a:t>,</a:t>
            </a:r>
            <a:r>
              <a:rPr sz="2800" lang="en-US"/>
              <a:t> have been cited as stereotypically feminine.</a:t>
            </a:r>
            <a:endParaRPr sz="2800" lang="en-US"/>
          </a:p>
          <a:p>
            <a:r>
              <a:rPr sz="2800" lang="en-US"/>
              <a:t>A</a:t>
            </a:r>
            <a:r>
              <a:rPr sz="2800" lang="en-US"/>
              <a:t>l</a:t>
            </a:r>
            <a:r>
              <a:rPr sz="2800" lang="en-US"/>
              <a:t>o</a:t>
            </a:r>
            <a:r>
              <a:rPr sz="2800" lang="en-US"/>
              <a:t>n</a:t>
            </a:r>
            <a:r>
              <a:rPr sz="2800" lang="en-US"/>
              <a:t>g</a:t>
            </a:r>
            <a:r>
              <a:rPr sz="2800" lang="en-US"/>
              <a:t> with</a:t>
            </a:r>
            <a:r>
              <a:rPr sz="2800" lang="en-US"/>
              <a:t> </a:t>
            </a:r>
            <a:r>
              <a:rPr sz="2800" lang="en-US"/>
              <a:t>i</a:t>
            </a:r>
            <a:r>
              <a:rPr sz="2800" lang="en-US"/>
              <a:t>t</a:t>
            </a:r>
            <a:r>
              <a:rPr sz="2800" lang="en-US"/>
              <a:t>, </a:t>
            </a:r>
            <a:r>
              <a:rPr sz="2800" lang="en-US"/>
              <a:t>e</a:t>
            </a:r>
            <a:r>
              <a:rPr sz="2800" lang="en-US"/>
              <a:t>d</a:t>
            </a:r>
            <a:r>
              <a:rPr sz="2800" lang="en-US"/>
              <a:t>u</a:t>
            </a:r>
            <a:r>
              <a:rPr sz="2800" lang="en-US"/>
              <a:t>c</a:t>
            </a:r>
            <a:r>
              <a:rPr sz="2800" lang="en-US"/>
              <a:t>a</a:t>
            </a:r>
            <a:r>
              <a:rPr sz="2800" lang="en-US"/>
              <a:t>t</a:t>
            </a:r>
            <a:r>
              <a:rPr sz="2800" lang="en-US"/>
              <a:t>ion</a:t>
            </a:r>
            <a:r>
              <a:rPr sz="2800" lang="en-US"/>
              <a:t>,</a:t>
            </a:r>
            <a:r>
              <a:rPr sz="2800" lang="en-US"/>
              <a:t> career</a:t>
            </a:r>
            <a:r>
              <a:rPr sz="2800" lang="en-US"/>
              <a:t>,</a:t>
            </a:r>
            <a:r>
              <a:rPr sz="2800" lang="en-US"/>
              <a:t> </a:t>
            </a:r>
            <a:r>
              <a:rPr sz="2800" lang="en-US"/>
              <a:t>l</a:t>
            </a:r>
            <a:r>
              <a:rPr sz="2800" lang="en-US"/>
              <a:t>e</a:t>
            </a:r>
            <a:r>
              <a:rPr sz="2800" lang="en-US"/>
              <a:t>a</a:t>
            </a:r>
            <a:r>
              <a:rPr sz="2800" lang="en-US"/>
              <a:t>d</a:t>
            </a:r>
            <a:r>
              <a:rPr sz="2800" lang="en-US"/>
              <a:t>e</a:t>
            </a:r>
            <a:r>
              <a:rPr sz="2800" lang="en-US"/>
              <a:t>r</a:t>
            </a:r>
            <a:r>
              <a:rPr sz="2800" lang="en-US"/>
              <a:t>s</a:t>
            </a:r>
            <a:r>
              <a:rPr sz="2800" lang="en-US"/>
              <a:t>h</a:t>
            </a:r>
            <a:r>
              <a:rPr sz="2800" lang="en-US"/>
              <a:t>ip</a:t>
            </a:r>
            <a:r>
              <a:rPr sz="2800" lang="en-US"/>
              <a:t>,</a:t>
            </a:r>
            <a:r>
              <a:rPr sz="2800" lang="en-US"/>
              <a:t> </a:t>
            </a:r>
            <a:r>
              <a:rPr sz="2800" lang="en-US"/>
              <a:t>p</a:t>
            </a:r>
            <a:r>
              <a:rPr sz="2800" lang="en-US"/>
              <a:t>o</a:t>
            </a:r>
            <a:r>
              <a:rPr sz="2800" lang="en-US"/>
              <a:t>l</a:t>
            </a:r>
            <a:r>
              <a:rPr sz="2800" lang="en-US"/>
              <a:t>i</a:t>
            </a:r>
            <a:r>
              <a:rPr sz="2800" lang="en-US"/>
              <a:t>t</a:t>
            </a:r>
            <a:r>
              <a:rPr sz="2800" lang="en-US"/>
              <a:t>i</a:t>
            </a:r>
            <a:r>
              <a:rPr sz="2800" lang="en-US"/>
              <a:t>cs</a:t>
            </a:r>
            <a:r>
              <a:rPr sz="2800" lang="en-US"/>
              <a:t> </a:t>
            </a:r>
            <a:r>
              <a:rPr sz="2800" lang="en-US"/>
              <a:t>m</a:t>
            </a:r>
            <a:r>
              <a:rPr sz="2800" lang="en-US"/>
              <a:t>a</a:t>
            </a:r>
            <a:r>
              <a:rPr sz="2800" lang="en-US"/>
              <a:t>k</a:t>
            </a:r>
            <a:r>
              <a:rPr sz="2800" lang="en-US"/>
              <a:t>e</a:t>
            </a:r>
            <a:r>
              <a:rPr sz="2800" lang="en-US"/>
              <a:t> </a:t>
            </a:r>
            <a:r>
              <a:rPr sz="2800" lang="en-US"/>
              <a:t>a</a:t>
            </a:r>
            <a:r>
              <a:rPr sz="2800" lang="en-US"/>
              <a:t> </a:t>
            </a:r>
            <a:r>
              <a:rPr sz="2800" lang="en-US"/>
              <a:t>s</a:t>
            </a:r>
            <a:r>
              <a:rPr sz="2800" lang="en-US"/>
              <a:t>t</a:t>
            </a:r>
            <a:r>
              <a:rPr sz="2800" lang="en-US"/>
              <a:t>r</a:t>
            </a:r>
            <a:r>
              <a:rPr sz="2800" lang="en-US"/>
              <a:t>o</a:t>
            </a:r>
            <a:r>
              <a:rPr sz="2800" lang="en-US"/>
              <a:t>ng</a:t>
            </a:r>
            <a:r>
              <a:rPr sz="2800" lang="en-US"/>
              <a:t> </a:t>
            </a:r>
            <a:r>
              <a:rPr sz="2800" lang="en-US"/>
              <a:t>w</a:t>
            </a:r>
            <a:r>
              <a:rPr sz="2800" lang="en-US"/>
              <a:t>o</a:t>
            </a:r>
            <a:r>
              <a:rPr sz="2800" lang="en-US"/>
              <a:t>m</a:t>
            </a:r>
            <a:r>
              <a:rPr sz="2800" lang="en-US"/>
              <a:t>a</a:t>
            </a:r>
            <a:r>
              <a:rPr sz="2800" lang="en-US"/>
              <a:t>n</a:t>
            </a:r>
            <a:r>
              <a:rPr sz="2800" lang="en-US"/>
              <a:t>h</a:t>
            </a:r>
            <a:r>
              <a:rPr sz="2800" lang="en-US"/>
              <a:t>ood</a:t>
            </a:r>
            <a:r>
              <a:rPr sz="2800" lang="en-US"/>
              <a:t>.</a:t>
            </a:r>
            <a:r>
              <a:rPr sz="2800" lang="en-US"/>
              <a:t> </a:t>
            </a:r>
            <a:endParaRPr sz="2800" lang="en-US"/>
          </a:p>
        </p:txBody>
      </p:sp>
      <p:sp>
        <p:nvSpPr>
          <p:cNvPr id="1048664" name=""/>
          <p:cNvSpPr>
            <a:spLocks noGrp="1"/>
          </p:cNvSpPr>
          <p:nvPr>
            <p:ph type="title"/>
          </p:nvPr>
        </p:nvSpPr>
        <p:spPr>
          <a:xfrm>
            <a:off x="7020506" y="187324"/>
            <a:ext cx="3583507" cy="493213"/>
          </a:xfrm>
          <a:prstGeom prst="rect"/>
        </p:spPr>
        <p:txBody>
          <a:bodyPr anchor="b" bIns="45720" lIns="91440" rIns="91440" rtlCol="0" tIns="45720" vert="horz">
            <a:noAutofit/>
          </a:bodyPr>
          <a:lstStyle>
            <a:lvl1pPr algn="l" defTabSz="914400" eaLnBrk="1" hangingPunct="1" latinLnBrk="0" rtl="0">
              <a:lnSpc>
                <a:spcPct val="90000"/>
              </a:lnSpc>
              <a:buNone/>
              <a:defRPr sz="3200" kern="1200">
                <a:solidFill>
                  <a:schemeClr val="tx1"/>
                </a:solidFill>
                <a:latin typeface="+mj-lt"/>
                <a:ea typeface="+mj-ea"/>
                <a:cs typeface="+mj-cs"/>
              </a:defRPr>
            </a:lvl1pPr>
          </a:lstStyle>
          <a:p>
            <a:r>
              <a:rPr b="1" sz="3300" lang="en-US"/>
              <a:t>Growing up Male</a:t>
            </a:r>
            <a:endParaRPr b="1" sz="3300" lang="en-US"/>
          </a:p>
        </p:txBody>
      </p:sp>
      <p:sp>
        <p:nvSpPr>
          <p:cNvPr id="1048665" name=""/>
          <p:cNvSpPr>
            <a:spLocks noGrp="1"/>
          </p:cNvSpPr>
          <p:nvPr>
            <p:ph type="body" sz="half" idx="2"/>
          </p:nvPr>
        </p:nvSpPr>
        <p:spPr>
          <a:xfrm>
            <a:off x="6745802" y="1179168"/>
            <a:ext cx="4132915" cy="5586515"/>
          </a:xfrm>
          <a:prstGeom prst="rect"/>
        </p:spPr>
        <p:txBody>
          <a:bodyPr bIns="45720" lIns="91440" rIns="91440" rtlCol="0" tIns="45720" vert="horz">
            <a:noAutofit/>
          </a:bodyPr>
          <a:lstStyle>
            <a:lvl1pPr algn="l" defTabSz="914400" indent="0" marL="0">
              <a:lnSpc>
                <a:spcPct val="90000"/>
              </a:lnSpc>
              <a:buFont typeface="Arial" panose="020B0604020202020204" pitchFamily="34" charset="0"/>
              <a:buNone/>
              <a:defRPr sz="1600" kern="1200">
                <a:solidFill>
                  <a:schemeClr val="tx1"/>
                </a:solidFill>
                <a:latin typeface="+mn-lt"/>
                <a:ea typeface="+mn-ea"/>
                <a:cs typeface="+mn-cs"/>
              </a:defRPr>
            </a:lvl1pPr>
            <a:lvl2pPr algn="l" defTabSz="914400" indent="0" marL="457200">
              <a:lnSpc>
                <a:spcPct val="90000"/>
              </a:lnSpc>
              <a:buFont typeface="Arial" panose="020B0604020202020204" pitchFamily="34" charset="0"/>
              <a:buNone/>
              <a:defRPr sz="1400" kern="1200">
                <a:solidFill>
                  <a:schemeClr val="tx1"/>
                </a:solidFill>
                <a:latin typeface="+mn-lt"/>
                <a:ea typeface="+mn-ea"/>
                <a:cs typeface="+mn-cs"/>
              </a:defRPr>
            </a:lvl2pPr>
            <a:lvl3pPr algn="l" defTabSz="914400" indent="0" marL="914400">
              <a:lnSpc>
                <a:spcPct val="90000"/>
              </a:lnSpc>
              <a:buFont typeface="Arial" panose="020B0604020202020204" pitchFamily="34" charset="0"/>
              <a:buNone/>
              <a:defRPr sz="1200" kern="1200">
                <a:solidFill>
                  <a:schemeClr val="tx1"/>
                </a:solidFill>
                <a:latin typeface="+mn-lt"/>
                <a:ea typeface="+mn-ea"/>
                <a:cs typeface="+mn-cs"/>
              </a:defRPr>
            </a:lvl3pPr>
            <a:lvl4pPr algn="l" defTabSz="914400" indent="0" marL="1371600">
              <a:lnSpc>
                <a:spcPct val="90000"/>
              </a:lnSpc>
              <a:buFont typeface="Arial" panose="020B0604020202020204" pitchFamily="34" charset="0"/>
              <a:buNone/>
              <a:defRPr sz="1000" kern="1200">
                <a:solidFill>
                  <a:schemeClr val="tx1"/>
                </a:solidFill>
                <a:latin typeface="+mn-lt"/>
                <a:ea typeface="+mn-ea"/>
                <a:cs typeface="+mn-cs"/>
              </a:defRPr>
            </a:lvl4pPr>
            <a:lvl5pPr algn="l" defTabSz="914400" indent="0" marL="1828800">
              <a:lnSpc>
                <a:spcPct val="90000"/>
              </a:lnSpc>
              <a:buFont typeface="Arial" panose="020B0604020202020204" pitchFamily="34" charset="0"/>
              <a:buNone/>
              <a:defRPr sz="1000" kern="1200">
                <a:solidFill>
                  <a:schemeClr val="tx1"/>
                </a:solidFill>
                <a:latin typeface="+mn-lt"/>
                <a:ea typeface="+mn-ea"/>
                <a:cs typeface="+mn-cs"/>
              </a:defRPr>
            </a:lvl5pPr>
            <a:lvl6pPr algn="l" defTabSz="914400" indent="0" marL="2286000">
              <a:lnSpc>
                <a:spcPct val="90000"/>
              </a:lnSpc>
              <a:buFont typeface="Arial" panose="020B0604020202020204" pitchFamily="34" charset="0"/>
              <a:buNone/>
              <a:defRPr sz="1000" kern="1200">
                <a:solidFill>
                  <a:schemeClr val="tx1"/>
                </a:solidFill>
                <a:latin typeface="+mn-lt"/>
                <a:ea typeface="+mn-ea"/>
                <a:cs typeface="+mn-cs"/>
              </a:defRPr>
            </a:lvl6pPr>
            <a:lvl7pPr algn="l" defTabSz="914400" indent="0" marL="2743200">
              <a:lnSpc>
                <a:spcPct val="90000"/>
              </a:lnSpc>
              <a:buFont typeface="Arial" panose="020B0604020202020204" pitchFamily="34" charset="0"/>
              <a:buNone/>
              <a:defRPr sz="1000" kern="1200">
                <a:solidFill>
                  <a:schemeClr val="tx1"/>
                </a:solidFill>
                <a:latin typeface="+mn-lt"/>
                <a:ea typeface="+mn-ea"/>
                <a:cs typeface="+mn-cs"/>
              </a:defRPr>
            </a:lvl7pPr>
            <a:lvl8pPr algn="l" defTabSz="914400" indent="0" marL="3200400">
              <a:lnSpc>
                <a:spcPct val="90000"/>
              </a:lnSpc>
              <a:buFont typeface="Arial" panose="020B0604020202020204" pitchFamily="34" charset="0"/>
              <a:buNone/>
              <a:defRPr sz="1000" kern="1200">
                <a:solidFill>
                  <a:schemeClr val="tx1"/>
                </a:solidFill>
                <a:latin typeface="+mn-lt"/>
                <a:ea typeface="+mn-ea"/>
                <a:cs typeface="+mn-cs"/>
              </a:defRPr>
            </a:lvl8pPr>
            <a:lvl9pPr algn="l" defTabSz="914400" indent="0" marL="3657600">
              <a:lnSpc>
                <a:spcPct val="90000"/>
              </a:lnSpc>
              <a:buFont typeface="Arial" panose="020B0604020202020204" pitchFamily="34" charset="0"/>
              <a:buNone/>
              <a:defRPr sz="1000" kern="1200">
                <a:solidFill>
                  <a:schemeClr val="tx1"/>
                </a:solidFill>
                <a:latin typeface="+mn-lt"/>
                <a:ea typeface="+mn-ea"/>
                <a:cs typeface="+mn-cs"/>
              </a:defRPr>
            </a:lvl9pPr>
          </a:lstStyle>
          <a:p>
            <a:r>
              <a:rPr sz="2800" lang="en-US"/>
              <a:t>G</a:t>
            </a:r>
            <a:r>
              <a:rPr sz="2800" lang="en-US"/>
              <a:t>r</a:t>
            </a:r>
            <a:r>
              <a:rPr sz="2800" lang="en-US"/>
              <a:t>o</a:t>
            </a:r>
            <a:r>
              <a:rPr sz="2800" lang="en-US"/>
              <a:t>w</a:t>
            </a:r>
            <a:r>
              <a:rPr sz="2800" lang="en-US"/>
              <a:t>ing</a:t>
            </a:r>
            <a:r>
              <a:rPr sz="2800" lang="en-US"/>
              <a:t> </a:t>
            </a:r>
            <a:r>
              <a:rPr sz="2800" lang="en-US"/>
              <a:t>up</a:t>
            </a:r>
            <a:r>
              <a:rPr sz="2800" lang="en-US"/>
              <a:t> </a:t>
            </a:r>
            <a:r>
              <a:rPr sz="2800" lang="en-US"/>
              <a:t>m</a:t>
            </a:r>
            <a:r>
              <a:rPr sz="2800" lang="en-US"/>
              <a:t>a</a:t>
            </a:r>
            <a:r>
              <a:rPr sz="2800" lang="en-US"/>
              <a:t>l</a:t>
            </a:r>
            <a:r>
              <a:rPr sz="2800" lang="en-US"/>
              <a:t>e</a:t>
            </a:r>
            <a:r>
              <a:rPr sz="2800" lang="en-US"/>
              <a:t> </a:t>
            </a:r>
            <a:r>
              <a:rPr sz="2800" lang="en-US"/>
              <a:t>i</a:t>
            </a:r>
            <a:r>
              <a:rPr sz="2800" lang="en-US"/>
              <a:t>s</a:t>
            </a:r>
            <a:r>
              <a:rPr sz="2800" lang="en-US"/>
              <a:t> </a:t>
            </a:r>
            <a:r>
              <a:rPr sz="2800" lang="en-US"/>
              <a:t>n</a:t>
            </a:r>
            <a:r>
              <a:rPr sz="2800" lang="en-US"/>
              <a:t>o</a:t>
            </a:r>
            <a:r>
              <a:rPr sz="2800" lang="en-US"/>
              <a:t>t</a:t>
            </a:r>
            <a:r>
              <a:rPr sz="2800" lang="en-US"/>
              <a:t> </a:t>
            </a:r>
            <a:r>
              <a:rPr sz="2800" lang="en-US"/>
              <a:t>j</a:t>
            </a:r>
            <a:r>
              <a:rPr sz="2800" lang="en-US"/>
              <a:t>u</a:t>
            </a:r>
            <a:r>
              <a:rPr sz="2800" lang="en-US"/>
              <a:t>s</a:t>
            </a:r>
            <a:r>
              <a:rPr sz="2800" lang="en-US"/>
              <a:t>t</a:t>
            </a:r>
            <a:r>
              <a:rPr sz="2800" lang="en-US"/>
              <a:t> </a:t>
            </a:r>
            <a:r>
              <a:rPr sz="2800" lang="en-US"/>
              <a:t>b</a:t>
            </a:r>
            <a:r>
              <a:rPr sz="2800" lang="en-US"/>
              <a:t>i</a:t>
            </a:r>
            <a:r>
              <a:rPr sz="2800" lang="en-US"/>
              <a:t>o</a:t>
            </a:r>
            <a:r>
              <a:rPr sz="2800" lang="en-US"/>
              <a:t>l</a:t>
            </a:r>
            <a:r>
              <a:rPr sz="2800" lang="en-US"/>
              <a:t>o</a:t>
            </a:r>
            <a:r>
              <a:rPr sz="2800" lang="en-US"/>
              <a:t>gica</a:t>
            </a:r>
            <a:r>
              <a:rPr sz="2800" lang="en-US"/>
              <a:t>lly</a:t>
            </a:r>
            <a:r>
              <a:rPr sz="2800" lang="en-US"/>
              <a:t>, </a:t>
            </a:r>
            <a:r>
              <a:rPr sz="2800" lang="en-US"/>
              <a:t>b</a:t>
            </a:r>
            <a:r>
              <a:rPr sz="2800" lang="en-US"/>
              <a:t>u</a:t>
            </a:r>
            <a:r>
              <a:rPr sz="2800" lang="en-US"/>
              <a:t>t</a:t>
            </a:r>
            <a:r>
              <a:rPr sz="2800" lang="en-US"/>
              <a:t> </a:t>
            </a:r>
            <a:r>
              <a:rPr sz="2800" lang="en-US"/>
              <a:t>a</a:t>
            </a:r>
            <a:r>
              <a:rPr sz="2800" lang="en-US"/>
              <a:t>l</a:t>
            </a:r>
            <a:r>
              <a:rPr sz="2800" lang="en-US"/>
              <a:t>s</a:t>
            </a:r>
            <a:r>
              <a:rPr sz="2800" lang="en-US"/>
              <a:t>o</a:t>
            </a:r>
            <a:r>
              <a:rPr sz="2800" lang="en-US"/>
              <a:t> </a:t>
            </a:r>
            <a:r>
              <a:rPr sz="2800" lang="en-US"/>
              <a:t>m</a:t>
            </a:r>
            <a:r>
              <a:rPr sz="2800" lang="en-US"/>
              <a:t>e</a:t>
            </a:r>
            <a:r>
              <a:rPr sz="2800" lang="en-US"/>
              <a:t>n</a:t>
            </a:r>
            <a:r>
              <a:rPr sz="2800" lang="en-US"/>
              <a:t>t</a:t>
            </a:r>
            <a:r>
              <a:rPr sz="2800" lang="en-US"/>
              <a:t>a</a:t>
            </a:r>
            <a:r>
              <a:rPr sz="2800" lang="en-US"/>
              <a:t>l</a:t>
            </a:r>
            <a:r>
              <a:rPr sz="2800" lang="en-US"/>
              <a:t>l</a:t>
            </a:r>
            <a:r>
              <a:rPr sz="2800" lang="en-US"/>
              <a:t>y</a:t>
            </a:r>
            <a:r>
              <a:rPr sz="2800" lang="en-US"/>
              <a:t>, </a:t>
            </a:r>
            <a:r>
              <a:rPr sz="2800" lang="en-US"/>
              <a:t>s</a:t>
            </a:r>
            <a:r>
              <a:rPr sz="2800" lang="en-US"/>
              <a:t>o</a:t>
            </a:r>
            <a:r>
              <a:rPr sz="2800" lang="en-US"/>
              <a:t>c</a:t>
            </a:r>
            <a:r>
              <a:rPr sz="2800" lang="en-US"/>
              <a:t>i</a:t>
            </a:r>
            <a:r>
              <a:rPr sz="2800" lang="en-US"/>
              <a:t>a</a:t>
            </a:r>
            <a:r>
              <a:rPr sz="2800" lang="en-US"/>
              <a:t>lly</a:t>
            </a:r>
            <a:r>
              <a:rPr sz="2800" lang="en-US"/>
              <a:t> </a:t>
            </a:r>
            <a:r>
              <a:rPr sz="2800" lang="en-US"/>
              <a:t>a</a:t>
            </a:r>
            <a:r>
              <a:rPr sz="2800" lang="en-US"/>
              <a:t>n</a:t>
            </a:r>
            <a:r>
              <a:rPr sz="2800" lang="en-US"/>
              <a:t>d</a:t>
            </a:r>
            <a:r>
              <a:rPr sz="2800" lang="en-US"/>
              <a:t> </a:t>
            </a:r>
            <a:r>
              <a:rPr sz="2800" lang="en-US"/>
              <a:t>accepting</a:t>
            </a:r>
            <a:r>
              <a:rPr sz="2800" lang="en-US"/>
              <a:t> </a:t>
            </a:r>
            <a:r>
              <a:rPr sz="2800" lang="en-US"/>
              <a:t>w</a:t>
            </a:r>
            <a:r>
              <a:rPr sz="2800" lang="en-US"/>
              <a:t>o</a:t>
            </a:r>
            <a:r>
              <a:rPr sz="2800" lang="en-US"/>
              <a:t>m</a:t>
            </a:r>
            <a:r>
              <a:rPr sz="2800" lang="en-US"/>
              <a:t>en</a:t>
            </a:r>
            <a:r>
              <a:rPr sz="2800" lang="en-US"/>
              <a:t> </a:t>
            </a:r>
            <a:r>
              <a:rPr sz="2800" lang="en-US"/>
              <a:t>a</a:t>
            </a:r>
            <a:r>
              <a:rPr sz="2800" lang="en-US"/>
              <a:t>s</a:t>
            </a:r>
            <a:r>
              <a:rPr sz="2800" lang="en-US"/>
              <a:t> </a:t>
            </a:r>
            <a:r>
              <a:rPr sz="2800" lang="en-US"/>
              <a:t>e</a:t>
            </a:r>
            <a:r>
              <a:rPr sz="2800" lang="en-US"/>
              <a:t>q</a:t>
            </a:r>
            <a:r>
              <a:rPr sz="2800" lang="en-US"/>
              <a:t>u</a:t>
            </a:r>
            <a:r>
              <a:rPr sz="2800" lang="en-US"/>
              <a:t>a</a:t>
            </a:r>
            <a:r>
              <a:rPr sz="2800" lang="en-US"/>
              <a:t>l</a:t>
            </a:r>
            <a:r>
              <a:rPr sz="2800" lang="en-US"/>
              <a:t> </a:t>
            </a:r>
            <a:r>
              <a:rPr sz="2800" lang="en-US"/>
              <a:t>w</a:t>
            </a:r>
            <a:r>
              <a:rPr sz="2800" lang="en-US"/>
              <a:t>i</a:t>
            </a:r>
            <a:r>
              <a:rPr sz="2800" lang="en-US"/>
              <a:t>t</a:t>
            </a:r>
            <a:r>
              <a:rPr sz="2800" lang="en-US"/>
              <a:t>h</a:t>
            </a:r>
            <a:r>
              <a:rPr sz="2800" lang="en-US"/>
              <a:t>. </a:t>
            </a:r>
            <a:r>
              <a:rPr sz="2800" lang="en-US"/>
              <a:t>A</a:t>
            </a:r>
            <a:r>
              <a:rPr sz="2800" lang="en-US"/>
              <a:t>n</a:t>
            </a:r>
            <a:r>
              <a:rPr sz="2800" lang="en-US"/>
              <a:t>d</a:t>
            </a:r>
            <a:r>
              <a:rPr sz="2800" lang="en-US"/>
              <a:t> </a:t>
            </a:r>
            <a:r>
              <a:rPr sz="2800" lang="en-US"/>
              <a:t>g</a:t>
            </a:r>
            <a:r>
              <a:rPr sz="2800" lang="en-US"/>
              <a:t>i</a:t>
            </a:r>
            <a:r>
              <a:rPr sz="2800" lang="en-US"/>
              <a:t>v</a:t>
            </a:r>
            <a:r>
              <a:rPr sz="2800" lang="en-US"/>
              <a:t>ing</a:t>
            </a:r>
            <a:r>
              <a:rPr sz="2800" lang="en-US"/>
              <a:t> </a:t>
            </a:r>
            <a:r>
              <a:rPr sz="2800" lang="en-US"/>
              <a:t>f</a:t>
            </a:r>
            <a:r>
              <a:rPr sz="2800" lang="en-US"/>
              <a:t>r</a:t>
            </a:r>
            <a:r>
              <a:rPr sz="2800" lang="en-US"/>
              <a:t>e</a:t>
            </a:r>
            <a:r>
              <a:rPr sz="2800" lang="en-US"/>
              <a:t>e</a:t>
            </a:r>
            <a:r>
              <a:rPr sz="2800" lang="en-US"/>
              <a:t>d</a:t>
            </a:r>
            <a:r>
              <a:rPr sz="2800" lang="en-US"/>
              <a:t>om</a:t>
            </a:r>
            <a:r>
              <a:rPr sz="2800" lang="en-US"/>
              <a:t> </a:t>
            </a:r>
            <a:r>
              <a:rPr sz="2800" lang="en-US"/>
              <a:t>i</a:t>
            </a:r>
            <a:r>
              <a:rPr sz="2800" lang="en-US"/>
              <a:t>n</a:t>
            </a:r>
            <a:r>
              <a:rPr sz="2800" lang="en-US"/>
              <a:t> </a:t>
            </a:r>
            <a:r>
              <a:rPr sz="2800" lang="en-US"/>
              <a:t>e</a:t>
            </a:r>
            <a:r>
              <a:rPr sz="2800" lang="en-US"/>
              <a:t>v</a:t>
            </a:r>
            <a:r>
              <a:rPr sz="2800" lang="en-US"/>
              <a:t>e</a:t>
            </a:r>
            <a:r>
              <a:rPr sz="2800" lang="en-US"/>
              <a:t>r</a:t>
            </a:r>
            <a:r>
              <a:rPr sz="2800" lang="en-US"/>
              <a:t>y</a:t>
            </a:r>
            <a:r>
              <a:rPr sz="2800" lang="en-US"/>
              <a:t> </a:t>
            </a:r>
            <a:r>
              <a:rPr sz="2800" lang="en-US"/>
              <a:t>a</a:t>
            </a:r>
            <a:r>
              <a:rPr sz="2800" lang="en-US"/>
              <a:t>s</a:t>
            </a:r>
            <a:r>
              <a:rPr sz="2800" lang="en-US"/>
              <a:t>p</a:t>
            </a:r>
            <a:r>
              <a:rPr sz="2800" lang="en-US"/>
              <a:t>ect</a:t>
            </a:r>
            <a:r>
              <a:rPr sz="2800" lang="en-US"/>
              <a:t>.</a:t>
            </a:r>
            <a:endParaRPr sz="2800" lang="en-US"/>
          </a:p>
          <a:p>
            <a:r>
              <a:rPr sz="2800" lang="en-US"/>
              <a:t>T</a:t>
            </a:r>
            <a:r>
              <a:rPr sz="2800" lang="en-US"/>
              <a:t>h</a:t>
            </a:r>
            <a:r>
              <a:rPr sz="2800" lang="en-US"/>
              <a:t>i</a:t>
            </a:r>
            <a:r>
              <a:rPr sz="2800" lang="en-US"/>
              <a:t>s</a:t>
            </a:r>
            <a:r>
              <a:rPr sz="2800" lang="en-US"/>
              <a:t> </a:t>
            </a:r>
            <a:r>
              <a:rPr sz="2800" lang="en-US"/>
              <a:t>r</a:t>
            </a:r>
            <a:r>
              <a:rPr sz="2800" lang="en-US"/>
              <a:t>e</a:t>
            </a:r>
            <a:r>
              <a:rPr sz="2800" lang="en-US"/>
              <a:t>s</a:t>
            </a:r>
            <a:r>
              <a:rPr sz="2800" lang="en-US"/>
              <a:t>u</a:t>
            </a:r>
            <a:r>
              <a:rPr sz="2800" lang="en-US"/>
              <a:t>l</a:t>
            </a:r>
            <a:r>
              <a:rPr sz="2800" lang="en-US"/>
              <a:t>ts</a:t>
            </a:r>
            <a:r>
              <a:rPr sz="2800" lang="en-US"/>
              <a:t> </a:t>
            </a:r>
            <a:r>
              <a:rPr sz="2800" lang="en-US"/>
              <a:t>i</a:t>
            </a:r>
            <a:r>
              <a:rPr sz="2800" lang="en-US"/>
              <a:t>n</a:t>
            </a:r>
            <a:r>
              <a:rPr sz="2800" lang="en-US"/>
              <a:t> </a:t>
            </a:r>
            <a:r>
              <a:rPr sz="2800" lang="en-US"/>
              <a:t>a</a:t>
            </a:r>
            <a:r>
              <a:rPr sz="2800" lang="en-US"/>
              <a:t> </a:t>
            </a:r>
            <a:r>
              <a:rPr sz="2800" lang="en-US"/>
              <a:t>s</a:t>
            </a:r>
            <a:r>
              <a:rPr sz="2800" lang="en-US"/>
              <a:t>o</a:t>
            </a:r>
            <a:r>
              <a:rPr sz="2800" lang="en-US"/>
              <a:t>c</a:t>
            </a:r>
            <a:r>
              <a:rPr sz="2800" lang="en-US"/>
              <a:t>i</a:t>
            </a:r>
            <a:r>
              <a:rPr sz="2800" lang="en-US"/>
              <a:t>al</a:t>
            </a:r>
            <a:r>
              <a:rPr sz="2800" lang="en-US"/>
              <a:t> construction</a:t>
            </a:r>
            <a:r>
              <a:rPr sz="2800" lang="en-US"/>
              <a:t> </a:t>
            </a:r>
            <a:r>
              <a:rPr sz="2800" lang="en-US"/>
              <a:t>o</a:t>
            </a:r>
            <a:r>
              <a:rPr sz="2800" lang="en-US"/>
              <a:t>f</a:t>
            </a:r>
            <a:r>
              <a:rPr sz="2800" lang="en-US"/>
              <a:t> </a:t>
            </a:r>
            <a:r>
              <a:rPr sz="2800" lang="en-US"/>
              <a:t>g</a:t>
            </a:r>
            <a:r>
              <a:rPr sz="2800" lang="en-US"/>
              <a:t>e</a:t>
            </a:r>
            <a:r>
              <a:rPr sz="2800" lang="en-US"/>
              <a:t>n</a:t>
            </a:r>
            <a:r>
              <a:rPr sz="2800" lang="en-US"/>
              <a:t>d</a:t>
            </a:r>
            <a:r>
              <a:rPr sz="2800" lang="en-US"/>
              <a:t>er</a:t>
            </a:r>
            <a:r>
              <a:rPr sz="2800" lang="en-US"/>
              <a:t> </a:t>
            </a:r>
            <a:r>
              <a:rPr sz="2800" lang="en-US"/>
              <a:t>w</a:t>
            </a:r>
            <a:r>
              <a:rPr sz="2800" lang="en-US"/>
              <a:t>h</a:t>
            </a:r>
            <a:r>
              <a:rPr sz="2800" lang="en-US"/>
              <a:t>e</a:t>
            </a:r>
            <a:r>
              <a:rPr sz="2800" lang="en-US"/>
              <a:t>r</a:t>
            </a:r>
            <a:r>
              <a:rPr sz="2800" lang="en-US"/>
              <a:t>e</a:t>
            </a:r>
            <a:r>
              <a:rPr sz="2800" lang="en-US"/>
              <a:t> </a:t>
            </a:r>
            <a:r>
              <a:rPr sz="2800" lang="en-US"/>
              <a:t>e</a:t>
            </a:r>
            <a:r>
              <a:rPr sz="2800" lang="en-US"/>
              <a:t>v</a:t>
            </a:r>
            <a:r>
              <a:rPr sz="2800" lang="en-US"/>
              <a:t>e</a:t>
            </a:r>
            <a:r>
              <a:rPr sz="2800" lang="en-US"/>
              <a:t>r</a:t>
            </a:r>
            <a:r>
              <a:rPr sz="2800" lang="en-US"/>
              <a:t>yone</a:t>
            </a:r>
            <a:r>
              <a:rPr sz="2800" lang="en-US"/>
              <a:t> </a:t>
            </a:r>
            <a:r>
              <a:rPr sz="2800" lang="en-US"/>
              <a:t>h</a:t>
            </a:r>
            <a:r>
              <a:rPr sz="2800" lang="en-US"/>
              <a:t>a</a:t>
            </a:r>
            <a:r>
              <a:rPr sz="2800" lang="en-US"/>
              <a:t>s</a:t>
            </a:r>
            <a:r>
              <a:rPr sz="2800" lang="en-US"/>
              <a:t> </a:t>
            </a:r>
            <a:r>
              <a:rPr sz="2800" lang="en-US"/>
              <a:t>e</a:t>
            </a:r>
            <a:r>
              <a:rPr sz="2800" lang="en-US"/>
              <a:t>q</a:t>
            </a:r>
            <a:r>
              <a:rPr sz="2800" lang="en-US"/>
              <a:t>u</a:t>
            </a:r>
            <a:r>
              <a:rPr sz="2800" lang="en-US"/>
              <a:t>a</a:t>
            </a:r>
            <a:r>
              <a:rPr sz="2800" lang="en-US"/>
              <a:t>l</a:t>
            </a:r>
            <a:r>
              <a:rPr sz="2800" lang="en-US"/>
              <a:t> </a:t>
            </a:r>
            <a:r>
              <a:rPr sz="2800" lang="en-US"/>
              <a:t>r</a:t>
            </a:r>
            <a:r>
              <a:rPr sz="2800" lang="en-US"/>
              <a:t>i</a:t>
            </a:r>
            <a:r>
              <a:rPr sz="2800" lang="en-US"/>
              <a:t>g</a:t>
            </a:r>
            <a:r>
              <a:rPr sz="2800" lang="en-US"/>
              <a:t>h</a:t>
            </a:r>
            <a:r>
              <a:rPr sz="2800" lang="en-US"/>
              <a:t>ts</a:t>
            </a:r>
            <a:r>
              <a:rPr sz="2800" lang="en-US"/>
              <a:t> </a:t>
            </a:r>
            <a:r>
              <a:rPr sz="2800" lang="en-US"/>
              <a:t>b</a:t>
            </a:r>
            <a:r>
              <a:rPr sz="2800" lang="en-US"/>
              <a:t>e</a:t>
            </a:r>
            <a:r>
              <a:rPr sz="2800" lang="en-US"/>
              <a:t>y</a:t>
            </a:r>
            <a:r>
              <a:rPr sz="2800" lang="en-US"/>
              <a:t>o</a:t>
            </a:r>
            <a:r>
              <a:rPr sz="2800" lang="en-US"/>
              <a:t>n</a:t>
            </a:r>
            <a:r>
              <a:rPr sz="2800" lang="en-US"/>
              <a:t>d</a:t>
            </a:r>
            <a:r>
              <a:rPr sz="2800" lang="en-US"/>
              <a:t> </a:t>
            </a:r>
            <a:r>
              <a:rPr sz="2800" lang="en-US"/>
              <a:t>the</a:t>
            </a:r>
            <a:r>
              <a:rPr sz="2800" lang="en-US"/>
              <a:t> </a:t>
            </a:r>
            <a:r>
              <a:rPr sz="2800" lang="en-US"/>
              <a:t>g</a:t>
            </a:r>
            <a:r>
              <a:rPr sz="2800" lang="en-US"/>
              <a:t>e</a:t>
            </a:r>
            <a:r>
              <a:rPr sz="2800" lang="en-US"/>
              <a:t>n</a:t>
            </a:r>
            <a:r>
              <a:rPr sz="2800" lang="en-US"/>
              <a:t>d</a:t>
            </a:r>
            <a:r>
              <a:rPr sz="2800" lang="en-US"/>
              <a:t>e</a:t>
            </a:r>
            <a:r>
              <a:rPr sz="2800" lang="en-US"/>
              <a:t>r</a:t>
            </a:r>
            <a:r>
              <a:rPr sz="2800" lang="en-US"/>
              <a:t>. </a:t>
            </a:r>
            <a:endParaRPr sz="2800" lang="en-US"/>
          </a:p>
        </p:txBody>
      </p:sp>
      <p:sp>
        <p:nvSpPr>
          <p:cNvPr id="1048666" name=""/>
          <p:cNvSpPr/>
          <p:nvPr/>
        </p:nvSpPr>
        <p:spPr>
          <a:xfrm rot="3217622">
            <a:off x="262958" y="187324"/>
            <a:ext cx="831274" cy="831274"/>
          </a:xfrm>
          <a:prstGeom prst="star5"/>
          <a:solidFill>
            <a:srgbClr val="FFCC99"/>
          </a:solidFill>
          <a:ln w="25400">
            <a:solidFill>
              <a:srgbClr val="FFC000"/>
            </a:solidFill>
            <a:prstDash val="sysDash"/>
          </a:ln>
        </p:spPr>
        <p:txBody>
          <a:bodyPr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0"/>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RMX1971</dc:creator>
  <dcterms:created xsi:type="dcterms:W3CDTF">2015-05-05T23:30:45Z</dcterms:created>
  <dcterms:modified xsi:type="dcterms:W3CDTF">2021-06-17T08:23:27Z</dcterms:modified>
</cp:coreProperties>
</file>