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notesSlides/notesSlide3.xml" ContentType="application/vnd.openxmlformats-officedocument.presentationml.notesSlide+xml"/>
  <Override PartName="/ppt/slides/slide14.xml" ContentType="application/vnd.openxmlformats-officedocument.presentationml.slide+xml"/>
  <Override PartName="/ppt/notesSlides/notesSlide4.xml" ContentType="application/vnd.openxmlformats-officedocument.presentationml.notesSlide+xml"/>
  <Override PartName="/ppt/slides/slide15.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6.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
          <p:cNvSpPr>
            <a:spLocks noGrp="1"/>
          </p:cNvSpPr>
          <p:nvPr>
            <p:ph type="body"/>
          </p:nvPr>
        </p:nvSpPr>
        <p:spPr/>
        <p:txBody>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4" name=""/>
          <p:cNvSpPr>
            <a:spLocks noGrp="1"/>
          </p:cNvSpPr>
          <p:nvPr>
            <p:ph type="body"/>
          </p:nvPr>
        </p:nvSpPr>
        <p:spPr/>
        <p:txBody>
          <a:bodyPr/>
          <a:p>
            <a:r>
              <a:rPr altLang="en-US" lang="zh-CN"/>
              <a:t>Girl child are thrown away by some people, during births. </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
          <p:cNvSpPr>
            <a:spLocks noGrp="1"/>
          </p:cNvSpPr>
          <p:nvPr>
            <p:ph type="body"/>
          </p:nvPr>
        </p:nvSpPr>
        <p:spPr/>
        <p:txBody>
          <a:bodyPr/>
          <a:p>
            <a:r>
              <a:rPr altLang="en-US" lang="zh-CN"/>
              <a:t>A mortality rate is a measure of the frequency of occurrence of death in a defined population during a specified interval.
The infant mortality rate is the number of infant deaths for every 1,000 live births.
The child mortality rate, also under-five mortality rate, refers to the probability of dying between birth and exactly five years of age expressed per 1,000 live births. </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6" name=""/>
          <p:cNvSpPr>
            <a:spLocks noGrp="1"/>
          </p:cNvSpPr>
          <p:nvPr>
            <p:ph type="body"/>
          </p:nvPr>
        </p:nvSpPr>
        <p:spPr/>
        <p:txBody>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7" name=""/>
          <p:cNvSpPr>
            <a:spLocks noGrp="1"/>
          </p:cNvSpPr>
          <p:nvPr>
            <p:ph type="body"/>
          </p:nvPr>
        </p:nvSpPr>
        <p:spPr/>
        <p:txBody>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6" name=""/>
          <p:cNvSpPr>
            <a:spLocks noGrp="1"/>
          </p:cNvSpPr>
          <p:nvPr>
            <p:ph type="body"/>
          </p:nvPr>
        </p:nvSpPr>
        <p:spPr/>
        <p:txBody>
          <a:bodyPr/>
          <a:p>
            <a:r>
              <a:rPr altLang="en-US" lang="zh-CN"/>
              <a:t>Governance has been defined to refer to structures and processes that are designed to ensure accountability, transparency, responsiveness, rule of law, stability, equity and inclusiveness, empowerment, and broad-based participation.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3" name=""/>
          <p:cNvSpPr>
            <a:spLocks noGrp="1"/>
          </p:cNvSpPr>
          <p:nvPr>
            <p:ph type="body"/>
          </p:nvPr>
        </p:nvSpPr>
        <p:spPr/>
        <p:txBody>
          <a:bodyPr/>
          <a:p>
            <a:r>
              <a:rPr altLang="en-US" lang="zh-CN"/>
              <a:t>It involves the integration of a gender perspective into the preparation, design, implementation, monitoring and evaluation of policies, regulatory measures and spending programmes, with a view to promoting equality between women and men, and combating discrimination.</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55" name="Title 1"/>
          <p:cNvSpPr>
            <a:spLocks noGrp="1"/>
          </p:cNvSpPr>
          <p:nvPr>
            <p:ph type="title"/>
          </p:nvPr>
        </p:nvSpPr>
        <p:spPr/>
        <p:txBody>
          <a:bodyPr/>
          <a:p>
            <a:r>
              <a:rPr altLang="zh-CN" lang="en-US" smtClean="0"/>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8" name="Footer Placeholder 4"/>
          <p:cNvSpPr>
            <a:spLocks noGrp="1"/>
          </p:cNvSpPr>
          <p:nvPr>
            <p:ph type="ftr" sz="quarter" idx="11"/>
          </p:nvPr>
        </p:nvSpPr>
        <p:spPr/>
        <p:txBody>
          <a:bodyPr/>
          <a:p>
            <a:endParaRPr altLang="en-US" lang="zh-CN"/>
          </a:p>
        </p:txBody>
      </p:sp>
      <p:sp>
        <p:nvSpPr>
          <p:cNvPr id="104865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7" name=""/>
        <p:cNvGrpSpPr/>
        <p:nvPr/>
      </p:nvGrpSpPr>
      <p:grpSpPr>
        <a:xfrm>
          <a:off x="0" y="0"/>
          <a:ext cx="0" cy="0"/>
          <a:chOff x="0" y="0"/>
          <a:chExt cx="0" cy="0"/>
        </a:xfrm>
      </p:grpSpPr>
      <p:sp>
        <p:nvSpPr>
          <p:cNvPr id="1048650"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dirty="0" lang="en-US"/>
          </a:p>
        </p:txBody>
      </p:sp>
      <p:sp>
        <p:nvSpPr>
          <p:cNvPr id="1048651"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4"/>
          <p:cNvSpPr>
            <a:spLocks noGrp="1"/>
          </p:cNvSpPr>
          <p:nvPr>
            <p:ph type="ftr" sz="quarter" idx="11"/>
          </p:nvPr>
        </p:nvSpPr>
        <p:spPr/>
        <p:txBody>
          <a:bodyPr/>
          <a:p>
            <a:endParaRPr altLang="en-US" lang="zh-CN"/>
          </a:p>
        </p:txBody>
      </p:sp>
      <p:sp>
        <p:nvSpPr>
          <p:cNvPr id="104865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60" name="Title 1"/>
          <p:cNvSpPr>
            <a:spLocks noGrp="1"/>
          </p:cNvSpPr>
          <p:nvPr>
            <p:ph type="title"/>
          </p:nvPr>
        </p:nvSpPr>
        <p:spPr>
          <a:xfrm>
            <a:off x="831850" y="1709739"/>
            <a:ext cx="10515600" cy="2852737"/>
          </a:xfrm>
        </p:spPr>
        <p:txBody>
          <a:bodyPr anchor="b"/>
          <a:lstStyle>
            <a:lvl1pPr>
              <a:defRPr sz="6000"/>
            </a:lvl1pPr>
          </a:lstStyle>
          <a:p>
            <a:r>
              <a:rPr altLang="zh-CN" lang="en-US" smtClean="0"/>
              <a:t>Click to edit Master title style</a:t>
            </a:r>
            <a:endParaRPr dirty="0" lang="en-US"/>
          </a:p>
        </p:txBody>
      </p:sp>
      <p:sp>
        <p:nvSpPr>
          <p:cNvPr id="1048661" name="Text Placeholder 2"/>
          <p:cNvSpPr>
            <a:spLocks noGrp="1"/>
          </p:cNvSpPr>
          <p:nvPr>
            <p:ph type="body" idx="1"/>
          </p:nvPr>
        </p:nvSpPr>
        <p:spPr>
          <a:xfrm>
            <a:off x="831850"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6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4"/>
          <p:cNvSpPr>
            <a:spLocks noGrp="1"/>
          </p:cNvSpPr>
          <p:nvPr>
            <p:ph type="ftr" sz="quarter" idx="11"/>
          </p:nvPr>
        </p:nvSpPr>
        <p:spPr/>
        <p:txBody>
          <a:bodyPr/>
          <a:p>
            <a:endParaRPr altLang="en-US" lang="zh-CN"/>
          </a:p>
        </p:txBody>
      </p:sp>
      <p:sp>
        <p:nvSpPr>
          <p:cNvPr id="104866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1" name="Content Placeholder 3"/>
          <p:cNvSpPr>
            <a:spLocks noGrp="1"/>
          </p:cNvSpPr>
          <p:nvPr>
            <p:ph sz="half" idx="2"/>
          </p:nvPr>
        </p:nvSpPr>
        <p:spPr>
          <a:xfrm>
            <a:off x="6172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5"/>
          <p:cNvSpPr>
            <a:spLocks noGrp="1"/>
          </p:cNvSpPr>
          <p:nvPr>
            <p:ph type="ftr" sz="quarter" idx="11"/>
          </p:nvPr>
        </p:nvSpPr>
        <p:spPr/>
        <p:txBody>
          <a:bodyPr/>
          <a:p>
            <a:endParaRPr altLang="en-US" lang="zh-CN"/>
          </a:p>
        </p:txBody>
      </p:sp>
      <p:sp>
        <p:nvSpPr>
          <p:cNvPr id="104860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0" name=""/>
        <p:cNvGrpSpPr/>
        <p:nvPr/>
      </p:nvGrpSpPr>
      <p:grpSpPr>
        <a:xfrm>
          <a:off x="0" y="0"/>
          <a:ext cx="0" cy="0"/>
          <a:chOff x="0" y="0"/>
          <a:chExt cx="0" cy="0"/>
        </a:xfrm>
      </p:grpSpPr>
      <p:sp>
        <p:nvSpPr>
          <p:cNvPr id="1048665" name="Title 1"/>
          <p:cNvSpPr>
            <a:spLocks noGrp="1"/>
          </p:cNvSpPr>
          <p:nvPr>
            <p:ph type="title"/>
          </p:nvPr>
        </p:nvSpPr>
        <p:spPr>
          <a:xfrm>
            <a:off x="839788" y="365126"/>
            <a:ext cx="10515600" cy="1325563"/>
          </a:xfrm>
        </p:spPr>
        <p:txBody>
          <a:bodyPr/>
          <a:p>
            <a:r>
              <a:rPr altLang="zh-CN" lang="en-US" smtClean="0"/>
              <a:t>Click to edit Master title style</a:t>
            </a:r>
            <a:endParaRPr dirty="0" lang="en-US"/>
          </a:p>
        </p:txBody>
      </p:sp>
      <p:sp>
        <p:nvSpPr>
          <p:cNvPr id="1048666"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7" name="Content Placeholder 3"/>
          <p:cNvSpPr>
            <a:spLocks noGrp="1"/>
          </p:cNvSpPr>
          <p:nvPr>
            <p:ph sz="half" idx="2"/>
          </p:nvPr>
        </p:nvSpPr>
        <p:spPr>
          <a:xfrm>
            <a:off x="839789"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9" name="Content Placeholder 5"/>
          <p:cNvSpPr>
            <a:spLocks noGrp="1"/>
          </p:cNvSpPr>
          <p:nvPr>
            <p:ph sz="quarter" idx="4"/>
          </p:nvPr>
        </p:nvSpPr>
        <p:spPr>
          <a:xfrm>
            <a:off x="6172200"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7"/>
          <p:cNvSpPr>
            <a:spLocks noGrp="1"/>
          </p:cNvSpPr>
          <p:nvPr>
            <p:ph type="ftr" sz="quarter" idx="11"/>
          </p:nvPr>
        </p:nvSpPr>
        <p:spPr/>
        <p:txBody>
          <a:bodyPr/>
          <a:p>
            <a:endParaRPr altLang="en-US" lang="zh-CN"/>
          </a:p>
        </p:txBody>
      </p:sp>
      <p:sp>
        <p:nvSpPr>
          <p:cNvPr id="104867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46" name="Title 1"/>
          <p:cNvSpPr>
            <a:spLocks noGrp="1"/>
          </p:cNvSpPr>
          <p:nvPr>
            <p:ph type="title"/>
          </p:nvPr>
        </p:nvSpPr>
        <p:spPr/>
        <p:txBody>
          <a:bodyPr/>
          <a:p>
            <a:r>
              <a:rPr altLang="zh-CN" lang="en-US" smtClean="0"/>
              <a:t>Click to edit Master title style</a:t>
            </a:r>
            <a:endParaRPr dirty="0" lang="en-US"/>
          </a:p>
        </p:txBody>
      </p:sp>
      <p:sp>
        <p:nvSpPr>
          <p:cNvPr id="104864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8" name="Footer Placeholder 3"/>
          <p:cNvSpPr>
            <a:spLocks noGrp="1"/>
          </p:cNvSpPr>
          <p:nvPr>
            <p:ph type="ftr" sz="quarter" idx="11"/>
          </p:nvPr>
        </p:nvSpPr>
        <p:spPr/>
        <p:txBody>
          <a:bodyPr/>
          <a:p>
            <a:endParaRPr altLang="en-US" lang="zh-CN"/>
          </a:p>
        </p:txBody>
      </p:sp>
      <p:sp>
        <p:nvSpPr>
          <p:cNvPr id="104864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0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9" name="Footer Placeholder 2"/>
          <p:cNvSpPr>
            <a:spLocks noGrp="1"/>
          </p:cNvSpPr>
          <p:nvPr>
            <p:ph type="ftr" sz="quarter" idx="11"/>
          </p:nvPr>
        </p:nvSpPr>
        <p:spPr/>
        <p:txBody>
          <a:bodyPr/>
          <a:p>
            <a:endParaRPr altLang="en-US" lang="zh-CN"/>
          </a:p>
        </p:txBody>
      </p:sp>
      <p:sp>
        <p:nvSpPr>
          <p:cNvPr id="104861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29"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16"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17"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0" name="Footer Placeholder 5"/>
          <p:cNvSpPr>
            <a:spLocks noGrp="1"/>
          </p:cNvSpPr>
          <p:nvPr>
            <p:ph type="ftr" sz="quarter" idx="11"/>
          </p:nvPr>
        </p:nvSpPr>
        <p:spPr/>
        <p:txBody>
          <a:bodyPr/>
          <a:p>
            <a:endParaRPr altLang="en-US" lang="zh-CN"/>
          </a:p>
        </p:txBody>
      </p:sp>
      <p:sp>
        <p:nvSpPr>
          <p:cNvPr id="104862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4.png"/><Relationship Id="rId3" Type="http://schemas.openxmlformats.org/officeDocument/2006/relationships/image" Target="../media/image13.jpeg"/><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6.png"/><Relationship Id="rId3" Type="http://schemas.openxmlformats.org/officeDocument/2006/relationships/slideLayout" Target="../slideLayouts/slideLayout7.xml"/><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6.png"/><Relationship Id="rId3" Type="http://schemas.openxmlformats.org/officeDocument/2006/relationships/image" Target="../media/image18.jpeg"/><Relationship Id="rId4" Type="http://schemas.openxmlformats.org/officeDocument/2006/relationships/slideLayout" Target="../slideLayouts/slideLayout7.xml"/><Relationship Id="rId5"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8.xml"/><Relationship Id="rId3"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 Id="rId3"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914399" y="2235200"/>
            <a:ext cx="10363200" cy="2387600"/>
          </a:xfrm>
        </p:spPr>
        <p:txBody>
          <a:bodyPr anchor="ctr" anchorCtr="1">
            <a:normAutofit/>
          </a:bodyPr>
          <a:p>
            <a:r>
              <a:rPr altLang="zh-CN" b="1" i="1" lang="en-US">
                <a:effectLst>
                  <a:outerShdw algn="br" blurRad="38100" dir="2700000" dist="38100" rotWithShape="0">
                    <a:srgbClr val="000000"/>
                  </a:outerShdw>
                </a:effectLst>
              </a:rPr>
              <a:t>GENDER AND LABOUR</a:t>
            </a:r>
            <a:endParaRPr altLang="zh-CN" b="1" i="1" lang="en-US">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0" y="0"/>
            <a:ext cx="6910920" cy="4042854"/>
          </a:xfrm>
          <a:prstGeom prst="rect"/>
        </p:spPr>
      </p:pic>
      <p:pic>
        <p:nvPicPr>
          <p:cNvPr id="2097164" name=""/>
          <p:cNvPicPr>
            <a:picLocks/>
          </p:cNvPicPr>
          <p:nvPr/>
        </p:nvPicPr>
        <p:blipFill>
          <a:blip xmlns:r="http://schemas.openxmlformats.org/officeDocument/2006/relationships" r:embed="rId2"/>
          <a:stretch>
            <a:fillRect/>
          </a:stretch>
        </p:blipFill>
        <p:spPr>
          <a:xfrm rot="0">
            <a:off x="0" y="4390112"/>
            <a:ext cx="5160817" cy="246788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5" name=""/>
          <p:cNvPicPr>
            <a:picLocks/>
          </p:cNvPicPr>
          <p:nvPr/>
        </p:nvPicPr>
        <p:blipFill>
          <a:blip xmlns:r="http://schemas.openxmlformats.org/officeDocument/2006/relationships" r:embed="rId1"/>
          <a:stretch>
            <a:fillRect/>
          </a:stretch>
        </p:blipFill>
        <p:spPr>
          <a:xfrm rot="0">
            <a:off x="0" y="0"/>
            <a:ext cx="6910920" cy="4042854"/>
          </a:xfrm>
          <a:prstGeom prst="rect"/>
        </p:spPr>
      </p:pic>
      <p:pic>
        <p:nvPicPr>
          <p:cNvPr id="2097166" name=""/>
          <p:cNvPicPr>
            <a:picLocks/>
          </p:cNvPicPr>
          <p:nvPr/>
        </p:nvPicPr>
        <p:blipFill>
          <a:blip xmlns:r="http://schemas.openxmlformats.org/officeDocument/2006/relationships" r:embed="rId2"/>
          <a:stretch>
            <a:fillRect/>
          </a:stretch>
        </p:blipFill>
        <p:spPr>
          <a:xfrm rot="0">
            <a:off x="5685033" y="1760966"/>
            <a:ext cx="6506963" cy="5322149"/>
          </a:xfrm>
          <a:prstGeom prst="rect"/>
        </p:spPr>
      </p:pic>
      <p:pic>
        <p:nvPicPr>
          <p:cNvPr id="2097167" name=""/>
          <p:cNvPicPr>
            <a:picLocks/>
          </p:cNvPicPr>
          <p:nvPr/>
        </p:nvPicPr>
        <p:blipFill>
          <a:blip xmlns:r="http://schemas.openxmlformats.org/officeDocument/2006/relationships" r:embed="rId3"/>
          <a:stretch>
            <a:fillRect/>
          </a:stretch>
        </p:blipFill>
        <p:spPr>
          <a:xfrm rot="0">
            <a:off x="0" y="4390112"/>
            <a:ext cx="5160817" cy="246788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7726737" y="0"/>
            <a:ext cx="4465263" cy="3165584"/>
          </a:xfrm>
          <a:prstGeom prst="rect"/>
        </p:spPr>
      </p:pic>
      <p:sp>
        <p:nvSpPr>
          <p:cNvPr id="1048622" name=""/>
          <p:cNvSpPr>
            <a:spLocks noGrp="1"/>
          </p:cNvSpPr>
          <p:nvPr>
            <p:ph type="title"/>
          </p:nvPr>
        </p:nvSpPr>
        <p:spPr>
          <a:xfrm>
            <a:off x="360172" y="470573"/>
            <a:ext cx="10515600" cy="1325563"/>
          </a:xfrm>
        </p:spPr>
        <p:txBody>
          <a:bodyPr/>
          <a:p>
            <a:r>
              <a:rPr b="1" lang="en-US"/>
              <a:t>Gender Development Issues</a:t>
            </a:r>
            <a:endParaRPr b="1" lang="en-US"/>
          </a:p>
        </p:txBody>
      </p:sp>
      <p:sp>
        <p:nvSpPr>
          <p:cNvPr id="1048623" name=""/>
          <p:cNvSpPr>
            <a:spLocks noGrp="1"/>
          </p:cNvSpPr>
          <p:nvPr>
            <p:ph idx="1"/>
          </p:nvPr>
        </p:nvSpPr>
        <p:spPr>
          <a:xfrm>
            <a:off x="122383" y="1796137"/>
            <a:ext cx="11947234" cy="4316742"/>
          </a:xfrm>
        </p:spPr>
        <p:txBody>
          <a:bodyPr>
            <a:noAutofit/>
          </a:bodyPr>
          <a:p>
            <a:r>
              <a:rPr sz="4200" lang="en-US">
                <a:solidFill>
                  <a:srgbClr val="000000"/>
                </a:solidFill>
              </a:rPr>
              <a:t>Every 5 Minutes, A Pregnant </a:t>
            </a:r>
            <a:endParaRPr sz="4200" lang="en-US"/>
          </a:p>
          <a:p>
            <a:pPr indent="0" marL="0">
              <a:buNone/>
            </a:pP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 </a:t>
            </a:r>
            <a:r>
              <a:rPr sz="4200" lang="en-US">
                <a:solidFill>
                  <a:srgbClr val="000000"/>
                </a:solidFill>
              </a:rPr>
              <a:t>Woman Dies In India: WHO</a:t>
            </a:r>
            <a:endParaRPr sz="4200" lang="en-US"/>
          </a:p>
          <a:p>
            <a:r>
              <a:rPr sz="4200" lang="en-US"/>
              <a:t>A 2020 study from the World Economic Forum found "Some 220 million Indians sustained on an expenditure level of less than Rs 32 / day</a:t>
            </a:r>
            <a:r>
              <a:rPr sz="4200" lang="en-US"/>
              <a:t>. </a:t>
            </a:r>
            <a:endParaRPr sz="4200" lang="en-US"/>
          </a:p>
          <a:p>
            <a:r>
              <a:rPr sz="4200" lang="en-US"/>
              <a:t>W</a:t>
            </a:r>
            <a:r>
              <a:rPr sz="4200" lang="en-US"/>
              <a:t>o</a:t>
            </a:r>
            <a:r>
              <a:rPr sz="4200" lang="en-US"/>
              <a:t>m</a:t>
            </a:r>
            <a:r>
              <a:rPr sz="4200" lang="en-US"/>
              <a:t>e</a:t>
            </a:r>
            <a:r>
              <a:rPr sz="4200" lang="en-US"/>
              <a:t>n</a:t>
            </a:r>
            <a:r>
              <a:rPr sz="4200" lang="en-US"/>
              <a:t> </a:t>
            </a:r>
            <a:r>
              <a:rPr sz="4200" lang="en-US"/>
              <a:t>2</a:t>
            </a:r>
            <a:r>
              <a:rPr sz="4200" lang="en-US"/>
              <a:t>/</a:t>
            </a:r>
            <a:r>
              <a:rPr sz="4200" lang="en-US"/>
              <a:t>3</a:t>
            </a:r>
            <a:r>
              <a:rPr sz="4200" lang="en-US"/>
              <a:t> </a:t>
            </a:r>
            <a:r>
              <a:rPr sz="4200" lang="en-US"/>
              <a:t>i</a:t>
            </a:r>
            <a:r>
              <a:rPr sz="4200" lang="en-US"/>
              <a:t>n</a:t>
            </a:r>
            <a:r>
              <a:rPr sz="4200" lang="en-US"/>
              <a:t> </a:t>
            </a:r>
            <a:r>
              <a:rPr sz="4200" lang="en-US"/>
              <a:t>p</a:t>
            </a:r>
            <a:r>
              <a:rPr sz="4200" lang="en-US"/>
              <a:t>o</a:t>
            </a:r>
            <a:r>
              <a:rPr sz="4200" lang="en-US"/>
              <a:t>v</a:t>
            </a:r>
            <a:r>
              <a:rPr sz="4200" lang="en-US"/>
              <a:t>e</a:t>
            </a:r>
            <a:r>
              <a:rPr sz="4200" lang="en-US"/>
              <a:t>r</a:t>
            </a:r>
            <a:r>
              <a:rPr sz="4200" lang="en-US"/>
              <a:t>ty</a:t>
            </a:r>
            <a:r>
              <a:rPr sz="4200" lang="en-US"/>
              <a:t>.</a:t>
            </a:r>
            <a:r>
              <a:rPr sz="4200" lang="en-US"/>
              <a:t> </a:t>
            </a:r>
            <a:r>
              <a:rPr sz="4200" lang="en-US"/>
              <a:t> </a:t>
            </a:r>
            <a:r>
              <a:rPr sz="4200" lang="en-US"/>
              <a:t> </a:t>
            </a:r>
            <a:r>
              <a:rPr sz="4200" lang="en-US"/>
              <a:t> </a:t>
            </a:r>
            <a:r>
              <a:rPr sz="4200" lang="en-US"/>
              <a:t> </a:t>
            </a:r>
            <a:r>
              <a:rPr sz="4200" lang="en-US"/>
              <a:t> </a:t>
            </a:r>
            <a:r>
              <a:rPr sz="4200" lang="en-US"/>
              <a:t> </a:t>
            </a:r>
            <a:r>
              <a:rPr sz="4200" lang="en-US"/>
              <a:t>•</a:t>
            </a:r>
            <a:r>
              <a:rPr sz="4200" lang="en-US"/>
              <a:t> </a:t>
            </a:r>
            <a:r>
              <a:rPr sz="4200" lang="en-US"/>
              <a:t>M</a:t>
            </a:r>
            <a:r>
              <a:rPr sz="4200" lang="en-US"/>
              <a:t>e</a:t>
            </a:r>
            <a:r>
              <a:rPr sz="4200" lang="en-US"/>
              <a:t>n</a:t>
            </a:r>
            <a:r>
              <a:rPr sz="4200" lang="en-US"/>
              <a:t> </a:t>
            </a:r>
            <a:r>
              <a:rPr sz="4200" lang="en-US"/>
              <a:t>1</a:t>
            </a:r>
            <a:r>
              <a:rPr sz="4200" lang="en-US"/>
              <a:t>/</a:t>
            </a:r>
            <a:r>
              <a:rPr sz="4200" lang="en-US"/>
              <a:t>3</a:t>
            </a:r>
            <a:r>
              <a:rPr sz="4200" lang="en-US"/>
              <a:t> </a:t>
            </a:r>
            <a:r>
              <a:rPr sz="4200" lang="en-US"/>
              <a:t>i</a:t>
            </a:r>
            <a:r>
              <a:rPr sz="4200" lang="en-US"/>
              <a:t>n</a:t>
            </a:r>
            <a:r>
              <a:rPr sz="4200" lang="en-US"/>
              <a:t> </a:t>
            </a:r>
            <a:r>
              <a:rPr sz="4200" lang="en-US"/>
              <a:t>p</a:t>
            </a:r>
            <a:r>
              <a:rPr sz="4200" lang="en-US"/>
              <a:t>o</a:t>
            </a:r>
            <a:r>
              <a:rPr sz="4200" lang="en-US"/>
              <a:t>v</a:t>
            </a:r>
            <a:r>
              <a:rPr sz="4200" lang="en-US"/>
              <a:t>e</a:t>
            </a:r>
            <a:r>
              <a:rPr sz="4200" lang="en-US"/>
              <a:t>r</a:t>
            </a:r>
            <a:r>
              <a:rPr sz="4200" lang="en-US"/>
              <a:t>ty</a:t>
            </a:r>
            <a:r>
              <a:rPr sz="4200" lang="en-US"/>
              <a:t>.</a:t>
            </a:r>
            <a:r>
              <a:rPr sz="4200" lang="en-US"/>
              <a:t> </a:t>
            </a:r>
            <a:endParaRPr sz="4200" lang="en-US"/>
          </a:p>
          <a:p>
            <a:r>
              <a:rPr sz="4200" lang="en-US"/>
              <a:t>A</a:t>
            </a:r>
            <a:r>
              <a:rPr sz="4200" lang="en-US"/>
              <a:t>l</a:t>
            </a:r>
            <a:r>
              <a:rPr sz="4200" lang="en-US"/>
              <a:t>m</a:t>
            </a:r>
            <a:r>
              <a:rPr sz="4200" lang="en-US"/>
              <a:t>o</a:t>
            </a:r>
            <a:r>
              <a:rPr sz="4200" lang="en-US"/>
              <a:t>st</a:t>
            </a:r>
            <a:r>
              <a:rPr sz="4200" lang="en-US"/>
              <a:t> </a:t>
            </a:r>
            <a:r>
              <a:rPr sz="4200" lang="en-US"/>
              <a:t>6</a:t>
            </a:r>
            <a:r>
              <a:rPr sz="4200" lang="en-US"/>
              <a:t>0</a:t>
            </a:r>
            <a:r>
              <a:rPr sz="4200" lang="en-US"/>
              <a:t>%</a:t>
            </a:r>
            <a:r>
              <a:rPr sz="4200" lang="en-US"/>
              <a:t> </a:t>
            </a:r>
            <a:r>
              <a:rPr sz="4200" lang="en-US"/>
              <a:t>o</a:t>
            </a:r>
            <a:r>
              <a:rPr sz="4200" lang="en-US"/>
              <a:t>f</a:t>
            </a:r>
            <a:r>
              <a:rPr sz="4200" lang="en-US"/>
              <a:t> </a:t>
            </a:r>
            <a:r>
              <a:rPr sz="4200" lang="en-US"/>
              <a:t>wo</a:t>
            </a:r>
            <a:r>
              <a:rPr sz="4200" lang="en-US"/>
              <a:t>r</a:t>
            </a:r>
            <a:r>
              <a:rPr sz="4200" lang="en-US"/>
              <a:t>l</a:t>
            </a:r>
            <a:r>
              <a:rPr sz="4200" lang="en-US"/>
              <a:t>d</a:t>
            </a:r>
            <a:r>
              <a:rPr sz="4200" lang="en-US"/>
              <a:t> </a:t>
            </a:r>
            <a:r>
              <a:rPr sz="4200" lang="en-US"/>
              <a:t>i</a:t>
            </a:r>
            <a:r>
              <a:rPr sz="4200" lang="en-US"/>
              <a:t>l</a:t>
            </a:r>
            <a:r>
              <a:rPr sz="4200" lang="en-US"/>
              <a:t>l</a:t>
            </a:r>
            <a:r>
              <a:rPr sz="4200" lang="en-US"/>
              <a:t>i</a:t>
            </a:r>
            <a:r>
              <a:rPr sz="4200" lang="en-US"/>
              <a:t>t</a:t>
            </a:r>
            <a:r>
              <a:rPr sz="4200" lang="en-US"/>
              <a:t>erate</a:t>
            </a:r>
            <a:r>
              <a:rPr sz="4200" lang="en-US"/>
              <a:t> </a:t>
            </a:r>
            <a:r>
              <a:rPr sz="4200" lang="en-US"/>
              <a:t>p</a:t>
            </a:r>
            <a:r>
              <a:rPr sz="4200" lang="en-US"/>
              <a:t>o</a:t>
            </a:r>
            <a:r>
              <a:rPr sz="4200" lang="en-US"/>
              <a:t>p</a:t>
            </a:r>
            <a:r>
              <a:rPr sz="4200" lang="en-US"/>
              <a:t>u</a:t>
            </a:r>
            <a:r>
              <a:rPr sz="4200" lang="en-US"/>
              <a:t>lation</a:t>
            </a:r>
            <a:r>
              <a:rPr sz="4200" lang="en-US"/>
              <a:t> </a:t>
            </a:r>
            <a:r>
              <a:rPr sz="4200" lang="en-US"/>
              <a:t>i</a:t>
            </a:r>
            <a:r>
              <a:rPr sz="4200" lang="en-US"/>
              <a:t>s</a:t>
            </a:r>
            <a:r>
              <a:rPr sz="4200" lang="en-US"/>
              <a:t> </a:t>
            </a:r>
            <a:r>
              <a:rPr sz="4200" lang="en-US"/>
              <a:t>w</a:t>
            </a:r>
            <a:r>
              <a:rPr sz="4200" lang="en-US"/>
              <a:t>o</a:t>
            </a:r>
            <a:r>
              <a:rPr sz="4200" lang="en-US"/>
              <a:t>m</a:t>
            </a:r>
            <a:r>
              <a:rPr sz="4200" lang="en-US"/>
              <a:t>e</a:t>
            </a:r>
            <a:r>
              <a:rPr sz="4200" lang="en-US"/>
              <a:t>n</a:t>
            </a:r>
            <a:r>
              <a:rPr sz="4200" lang="en-US"/>
              <a:t>.</a:t>
            </a:r>
            <a:endParaRPr sz="4200" lang="en-US"/>
          </a:p>
          <a:p>
            <a:endParaRPr sz="42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0" y="0"/>
            <a:ext cx="5662152" cy="6852535"/>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5610398" y="-61278"/>
            <a:ext cx="6581601" cy="3736395"/>
          </a:xfrm>
          <a:prstGeom prst="rect"/>
        </p:spPr>
      </p:pic>
      <p:pic>
        <p:nvPicPr>
          <p:cNvPr id="2097171" name=""/>
          <p:cNvPicPr>
            <a:picLocks/>
          </p:cNvPicPr>
          <p:nvPr/>
        </p:nvPicPr>
        <p:blipFill>
          <a:blip xmlns:r="http://schemas.openxmlformats.org/officeDocument/2006/relationships" r:embed="rId2"/>
          <a:stretch>
            <a:fillRect/>
          </a:stretch>
        </p:blipFill>
        <p:spPr>
          <a:xfrm rot="0">
            <a:off x="0" y="0"/>
            <a:ext cx="5662152" cy="685253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5610398" y="-61278"/>
            <a:ext cx="6581601" cy="3736395"/>
          </a:xfrm>
          <a:prstGeom prst="rect"/>
        </p:spPr>
      </p:pic>
      <p:pic>
        <p:nvPicPr>
          <p:cNvPr id="2097173" name=""/>
          <p:cNvPicPr>
            <a:picLocks/>
          </p:cNvPicPr>
          <p:nvPr/>
        </p:nvPicPr>
        <p:blipFill>
          <a:blip xmlns:r="http://schemas.openxmlformats.org/officeDocument/2006/relationships" r:embed="rId2"/>
          <a:stretch>
            <a:fillRect/>
          </a:stretch>
        </p:blipFill>
        <p:spPr>
          <a:xfrm rot="0">
            <a:off x="0" y="0"/>
            <a:ext cx="5662152" cy="6852535"/>
          </a:xfrm>
          <a:prstGeom prst="rect"/>
        </p:spPr>
      </p:pic>
      <p:pic>
        <p:nvPicPr>
          <p:cNvPr id="2097174" name=""/>
          <p:cNvPicPr>
            <a:picLocks/>
          </p:cNvPicPr>
          <p:nvPr/>
        </p:nvPicPr>
        <p:blipFill>
          <a:blip xmlns:r="http://schemas.openxmlformats.org/officeDocument/2006/relationships" r:embed="rId3"/>
          <a:stretch>
            <a:fillRect/>
          </a:stretch>
        </p:blipFill>
        <p:spPr>
          <a:xfrm rot="0">
            <a:off x="5758652" y="3759264"/>
            <a:ext cx="6172065" cy="3098736"/>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75" name=""/>
          <p:cNvPicPr>
            <a:picLocks/>
          </p:cNvPicPr>
          <p:nvPr/>
        </p:nvPicPr>
        <p:blipFill>
          <a:blip xmlns:r="http://schemas.openxmlformats.org/officeDocument/2006/relationships" r:embed="rId1"/>
          <a:stretch>
            <a:fillRect/>
          </a:stretch>
        </p:blipFill>
        <p:spPr>
          <a:xfrm rot="0">
            <a:off x="0" y="447930"/>
            <a:ext cx="5853545" cy="596214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76" name=""/>
          <p:cNvPicPr>
            <a:picLocks/>
          </p:cNvPicPr>
          <p:nvPr/>
        </p:nvPicPr>
        <p:blipFill>
          <a:blip xmlns:r="http://schemas.openxmlformats.org/officeDocument/2006/relationships" r:embed="rId1"/>
          <a:stretch>
            <a:fillRect/>
          </a:stretch>
        </p:blipFill>
        <p:spPr>
          <a:xfrm rot="0">
            <a:off x="0" y="447930"/>
            <a:ext cx="5853545" cy="5962140"/>
          </a:xfrm>
          <a:prstGeom prst="rect"/>
        </p:spPr>
      </p:pic>
      <p:pic>
        <p:nvPicPr>
          <p:cNvPr id="2097177" name=""/>
          <p:cNvPicPr>
            <a:picLocks/>
          </p:cNvPicPr>
          <p:nvPr/>
        </p:nvPicPr>
        <p:blipFill>
          <a:blip xmlns:r="http://schemas.openxmlformats.org/officeDocument/2006/relationships" r:embed="rId2"/>
          <a:stretch>
            <a:fillRect/>
          </a:stretch>
        </p:blipFill>
        <p:spPr>
          <a:xfrm rot="0">
            <a:off x="5778500" y="447930"/>
            <a:ext cx="6413500" cy="5996167"/>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78" name=""/>
          <p:cNvPicPr>
            <a:picLocks/>
          </p:cNvPicPr>
          <p:nvPr/>
        </p:nvPicPr>
        <p:blipFill>
          <a:blip xmlns:r="http://schemas.openxmlformats.org/officeDocument/2006/relationships" r:embed="rId1"/>
          <a:stretch>
            <a:fillRect/>
          </a:stretch>
        </p:blipFill>
        <p:spPr>
          <a:xfrm rot="0">
            <a:off x="4159357" y="339285"/>
            <a:ext cx="8032639" cy="6249482"/>
          </a:xfrm>
          <a:prstGeom prst="rect"/>
        </p:spPr>
      </p:pic>
      <p:sp>
        <p:nvSpPr>
          <p:cNvPr id="1048634" name=""/>
          <p:cNvSpPr>
            <a:spLocks noGrp="1"/>
          </p:cNvSpPr>
          <p:nvPr>
            <p:ph type="title"/>
          </p:nvPr>
        </p:nvSpPr>
        <p:spPr>
          <a:xfrm>
            <a:off x="227119" y="0"/>
            <a:ext cx="3932237" cy="1600200"/>
          </a:xfrm>
        </p:spPr>
        <p:txBody>
          <a:bodyPr>
            <a:normAutofit/>
          </a:bodyPr>
          <a:p>
            <a:r>
              <a:rPr b="1" sz="3200" lang="en-US"/>
              <a:t>Gender</a:t>
            </a:r>
            <a:r>
              <a:rPr b="1" sz="3200" lang="en-US"/>
              <a:t>, Governance and Sustainable Development</a:t>
            </a:r>
            <a:endParaRPr b="1" lang="en-US"/>
          </a:p>
        </p:txBody>
      </p:sp>
      <p:sp>
        <p:nvSpPr>
          <p:cNvPr id="1048635" name=""/>
          <p:cNvSpPr>
            <a:spLocks noGrp="1"/>
          </p:cNvSpPr>
          <p:nvPr>
            <p:ph type="body" sz="half" idx="2"/>
          </p:nvPr>
        </p:nvSpPr>
        <p:spPr>
          <a:xfrm>
            <a:off x="227119" y="1600200"/>
            <a:ext cx="4122737" cy="3811588"/>
          </a:xfrm>
        </p:spPr>
        <p:txBody>
          <a:bodyPr>
            <a:noAutofit/>
          </a:bodyPr>
          <a:p>
            <a:r>
              <a:rPr sz="2600" lang="en-US"/>
              <a:t> A development approach that seeks to equalize the status and condition of and relations between women and men by influencing the processes and outputs of policymaking, planning, budgeting, implementation, and monitoring and evaluation so that they would deliberately address the gender issues and concerns affecting the full development of women.</a:t>
            </a:r>
            <a:r>
              <a:rPr sz="2600" lang="en-US"/>
              <a:t> </a:t>
            </a:r>
            <a:endParaRPr sz="2600"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0"/>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7" name=""/>
          <p:cNvSpPr>
            <a:spLocks noGrp="1"/>
          </p:cNvSpPr>
          <p:nvPr>
            <p:ph type="title"/>
          </p:nvPr>
        </p:nvSpPr>
        <p:spPr>
          <a:xfrm>
            <a:off x="-136314" y="386751"/>
            <a:ext cx="6830413" cy="1325563"/>
          </a:xfrm>
        </p:spPr>
        <p:txBody>
          <a:bodyPr/>
          <a:p>
            <a:pPr algn="ctr"/>
            <a:r>
              <a:rPr b="1" lang="en-US"/>
              <a:t>Gender and Human Rights</a:t>
            </a:r>
            <a:endParaRPr b="1" lang="en-US"/>
          </a:p>
        </p:txBody>
      </p:sp>
      <p:sp>
        <p:nvSpPr>
          <p:cNvPr id="1048638" name=""/>
          <p:cNvSpPr>
            <a:spLocks noGrp="1"/>
          </p:cNvSpPr>
          <p:nvPr>
            <p:ph sz="half" idx="1"/>
          </p:nvPr>
        </p:nvSpPr>
        <p:spPr>
          <a:xfrm>
            <a:off x="461786" y="1825624"/>
            <a:ext cx="5634213" cy="4351338"/>
          </a:xfrm>
        </p:spPr>
        <p:txBody>
          <a:bodyPr>
            <a:noAutofit/>
          </a:bodyPr>
          <a:p>
            <a:r>
              <a:rPr sz="2700" lang="en-US"/>
              <a:t>T</a:t>
            </a:r>
            <a:r>
              <a:rPr sz="2700" lang="en-US"/>
              <a:t>e Equal </a:t>
            </a:r>
            <a:r>
              <a:rPr sz="2700" lang="en-US"/>
              <a:t>Remuneration Act 1976</a:t>
            </a:r>
            <a:endParaRPr sz="2700" lang="en-US"/>
          </a:p>
          <a:p>
            <a:r>
              <a:rPr sz="2700" lang="en-US"/>
              <a:t>T</a:t>
            </a:r>
            <a:r>
              <a:rPr sz="2700" lang="en-US"/>
              <a:t>he</a:t>
            </a:r>
            <a:r>
              <a:rPr sz="2700" lang="en-US"/>
              <a:t> Maternity Benefits Act 1961</a:t>
            </a:r>
            <a:endParaRPr sz="2700" lang="en-US"/>
          </a:p>
          <a:p>
            <a:r>
              <a:rPr sz="2700" lang="en-US"/>
              <a:t>T</a:t>
            </a:r>
            <a:r>
              <a:rPr sz="2700" lang="en-US"/>
              <a:t>he</a:t>
            </a:r>
            <a:r>
              <a:rPr sz="2700" lang="en-US"/>
              <a:t> Medical </a:t>
            </a:r>
            <a:r>
              <a:rPr sz="2700" lang="en-US"/>
              <a:t>Termination of Pregnancy Act 1971</a:t>
            </a:r>
            <a:endParaRPr sz="2700" lang="en-US"/>
          </a:p>
          <a:p>
            <a:r>
              <a:rPr sz="2700" lang="en-US"/>
              <a:t>T</a:t>
            </a:r>
            <a:r>
              <a:rPr sz="2700" lang="en-US"/>
              <a:t>he Hindu </a:t>
            </a:r>
            <a:r>
              <a:rPr sz="2700" lang="en-US"/>
              <a:t>Marriage Act 1955</a:t>
            </a:r>
            <a:endParaRPr sz="2700" lang="en-US"/>
          </a:p>
          <a:p>
            <a:r>
              <a:rPr sz="2700" lang="en-US"/>
              <a:t>Untouchability Act 1955</a:t>
            </a:r>
            <a:endParaRPr sz="2700" lang="en-US"/>
          </a:p>
          <a:p>
            <a:r>
              <a:rPr sz="2700" lang="en-US"/>
              <a:t>Minimum Wages Act and Child Labour Ac</a:t>
            </a:r>
            <a:r>
              <a:rPr sz="2700" lang="en-US"/>
              <a:t>t</a:t>
            </a:r>
            <a:r>
              <a:rPr sz="2700" lang="en-US"/>
              <a:t>.</a:t>
            </a:r>
            <a:endParaRPr sz="2700" lang="en-US"/>
          </a:p>
          <a:p>
            <a:r>
              <a:rPr sz="2700" lang="en-US"/>
              <a:t>The Indian Divorce Act 1969</a:t>
            </a:r>
            <a:endParaRPr sz="2700" lang="en-US"/>
          </a:p>
          <a:p>
            <a:r>
              <a:rPr sz="2700" lang="en-US"/>
              <a:t>Dowry Prohibition Act 1961</a:t>
            </a:r>
            <a:endParaRPr sz="2700" lang="en-US"/>
          </a:p>
        </p:txBody>
      </p:sp>
      <p:sp>
        <p:nvSpPr>
          <p:cNvPr id="1048639" name=""/>
          <p:cNvSpPr>
            <a:spLocks noGrp="1"/>
          </p:cNvSpPr>
          <p:nvPr>
            <p:ph sz="half" idx="2"/>
          </p:nvPr>
        </p:nvSpPr>
        <p:spPr>
          <a:xfrm>
            <a:off x="6096000" y="3428999"/>
            <a:ext cx="5325055" cy="3151990"/>
          </a:xfrm>
        </p:spPr>
        <p:txBody>
          <a:bodyPr>
            <a:normAutofit/>
          </a:bodyPr>
          <a:p>
            <a:r>
              <a:rPr sz="3000" lang="en-US"/>
              <a:t>The Child Marriage Restraint Act</a:t>
            </a:r>
            <a:endParaRPr sz="3000" lang="en-US"/>
          </a:p>
          <a:p>
            <a:r>
              <a:rPr sz="3000" lang="en-US"/>
              <a:t>Criminal Law </a:t>
            </a:r>
            <a:r>
              <a:rPr sz="3000" lang="en-US"/>
              <a:t>Act</a:t>
            </a:r>
            <a:endParaRPr sz="3000" lang="en-US"/>
          </a:p>
          <a:p>
            <a:r>
              <a:rPr sz="3000" lang="en-US"/>
              <a:t>The Immoral Traffic Act</a:t>
            </a:r>
            <a:endParaRPr sz="3000" lang="en-US"/>
          </a:p>
          <a:p>
            <a:r>
              <a:rPr sz="3000" lang="en-US"/>
              <a:t>The requirements of the Factories Act</a:t>
            </a:r>
            <a:r>
              <a:rPr sz="3000" lang="en-US"/>
              <a:t> </a:t>
            </a:r>
            <a:endParaRPr sz="3000" lang="en-US"/>
          </a:p>
        </p:txBody>
      </p:sp>
      <p:pic>
        <p:nvPicPr>
          <p:cNvPr id="2097179" name=""/>
          <p:cNvPicPr>
            <a:picLocks/>
          </p:cNvPicPr>
          <p:nvPr/>
        </p:nvPicPr>
        <p:blipFill>
          <a:blip xmlns:r="http://schemas.openxmlformats.org/officeDocument/2006/relationships" r:embed="rId1"/>
          <a:srcRect l="35982" t="0" r="0" b="28260"/>
          <a:stretch>
            <a:fillRect/>
          </a:stretch>
        </p:blipFill>
        <p:spPr>
          <a:xfrm>
            <a:off x="6729955" y="-4371"/>
            <a:ext cx="5462045" cy="343337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thruBlk="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2" name=""/>
          <p:cNvSpPr>
            <a:spLocks noGrp="1"/>
          </p:cNvSpPr>
          <p:nvPr>
            <p:ph type="title"/>
          </p:nvPr>
        </p:nvSpPr>
        <p:spPr/>
        <p:txBody>
          <a:bodyPr/>
          <a:p>
            <a:r>
              <a:rPr b="1" lang="en-US"/>
              <a:t>T</a:t>
            </a:r>
            <a:r>
              <a:rPr b="1" lang="en-US"/>
              <a:t>o</a:t>
            </a:r>
            <a:r>
              <a:rPr b="1" lang="en-US"/>
              <a:t>p</a:t>
            </a:r>
            <a:r>
              <a:rPr b="1" lang="en-US"/>
              <a:t>i</a:t>
            </a:r>
            <a:r>
              <a:rPr b="1" lang="en-US"/>
              <a:t>c</a:t>
            </a:r>
            <a:r>
              <a:rPr b="1" lang="en-US"/>
              <a:t>s</a:t>
            </a:r>
            <a:endParaRPr b="1" lang="en-US"/>
          </a:p>
        </p:txBody>
      </p:sp>
      <p:pic>
        <p:nvPicPr>
          <p:cNvPr id="2097152" name=""/>
          <p:cNvPicPr>
            <a:picLocks/>
          </p:cNvPicPr>
          <p:nvPr/>
        </p:nvPicPr>
        <p:blipFill>
          <a:blip xmlns:r="http://schemas.openxmlformats.org/officeDocument/2006/relationships" r:embed="rId1"/>
          <a:stretch>
            <a:fillRect/>
          </a:stretch>
        </p:blipFill>
        <p:spPr>
          <a:xfrm rot="0">
            <a:off x="7725817" y="0"/>
            <a:ext cx="4466182" cy="3004732"/>
          </a:xfrm>
          <a:prstGeom prst="rect"/>
        </p:spPr>
      </p:pic>
      <p:pic>
        <p:nvPicPr>
          <p:cNvPr id="2097153" name=""/>
          <p:cNvPicPr>
            <a:picLocks/>
          </p:cNvPicPr>
          <p:nvPr/>
        </p:nvPicPr>
        <p:blipFill>
          <a:blip xmlns:r="http://schemas.openxmlformats.org/officeDocument/2006/relationships" r:embed="rId2"/>
          <a:stretch>
            <a:fillRect/>
          </a:stretch>
        </p:blipFill>
        <p:spPr>
          <a:xfrm rot="0">
            <a:off x="6956158" y="4538522"/>
            <a:ext cx="5235841" cy="2319477"/>
          </a:xfrm>
          <a:prstGeom prst="rect"/>
        </p:spPr>
      </p:pic>
      <p:sp>
        <p:nvSpPr>
          <p:cNvPr id="1048593" name=""/>
          <p:cNvSpPr>
            <a:spLocks noGrp="1"/>
          </p:cNvSpPr>
          <p:nvPr>
            <p:ph idx="1"/>
          </p:nvPr>
        </p:nvSpPr>
        <p:spPr>
          <a:xfrm>
            <a:off x="838200" y="1825625"/>
            <a:ext cx="9194892" cy="4351338"/>
          </a:xfrm>
        </p:spPr>
        <p:txBody>
          <a:bodyPr>
            <a:normAutofit fontScale="92857" lnSpcReduction="20000"/>
          </a:bodyPr>
          <a:p>
            <a:r>
              <a:rPr lang="en-US"/>
              <a:t>Division and Valuation of Labour</a:t>
            </a:r>
            <a:endParaRPr lang="en-US"/>
          </a:p>
          <a:p>
            <a:r>
              <a:rPr lang="en-US"/>
              <a:t>Housework</a:t>
            </a:r>
            <a:r>
              <a:rPr lang="en-US"/>
              <a:t>: The Invisible Labor</a:t>
            </a:r>
            <a:endParaRPr lang="en-US"/>
          </a:p>
          <a:p>
            <a:r>
              <a:rPr lang="en-US"/>
              <a:t>“My Mother doesn’t Work.” “Share </a:t>
            </a:r>
            <a:r>
              <a:rPr lang="en-US"/>
              <a:t>the Load.”</a:t>
            </a:r>
            <a:endParaRPr lang="en-US"/>
          </a:p>
          <a:p>
            <a:r>
              <a:rPr lang="en-US"/>
              <a:t>Work</a:t>
            </a:r>
            <a:r>
              <a:rPr lang="en-US"/>
              <a:t>: Its Politics and Economics </a:t>
            </a:r>
            <a:endParaRPr lang="en-US"/>
          </a:p>
          <a:p>
            <a:r>
              <a:rPr lang="en-US"/>
              <a:t>Unrecognized and Unaccounted work.</a:t>
            </a:r>
            <a:endParaRPr lang="en-US"/>
          </a:p>
          <a:p>
            <a:r>
              <a:rPr lang="en-US"/>
              <a:t>Gender Development Issues</a:t>
            </a:r>
            <a:endParaRPr lang="en-US"/>
          </a:p>
          <a:p>
            <a:r>
              <a:rPr lang="en-US"/>
              <a:t>Gender</a:t>
            </a:r>
            <a:r>
              <a:rPr lang="en-US"/>
              <a:t>, Governance and Sustainable Development</a:t>
            </a:r>
            <a:endParaRPr lang="en-US"/>
          </a:p>
          <a:p>
            <a:r>
              <a:rPr lang="en-US"/>
              <a:t>Gender</a:t>
            </a:r>
            <a:r>
              <a:rPr lang="en-US"/>
              <a:t> and </a:t>
            </a:r>
            <a:r>
              <a:rPr lang="en-US"/>
              <a:t>Human Rights</a:t>
            </a:r>
            <a:endParaRPr lang="en-US"/>
          </a:p>
          <a:p>
            <a:r>
              <a:rPr lang="en-US"/>
              <a:t>Gender</a:t>
            </a:r>
            <a:r>
              <a:rPr lang="en-US"/>
              <a:t> and Mainstreaming</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1">
  <p:cSld>
    <p:spTree>
      <p:nvGrpSpPr>
        <p:cNvPr id="72" name=""/>
        <p:cNvGrpSpPr/>
        <p:nvPr/>
      </p:nvGrpSpPr>
      <p:grpSpPr>
        <a:xfrm>
          <a:off x="0" y="0"/>
          <a:ext cx="0" cy="0"/>
          <a:chOff x="0" y="0"/>
          <a:chExt cx="0" cy="0"/>
        </a:xfrm>
      </p:grpSpPr>
      <p:sp>
        <p:nvSpPr>
          <p:cNvPr id="1048640" name=""/>
          <p:cNvSpPr>
            <a:spLocks noGrp="1"/>
          </p:cNvSpPr>
          <p:nvPr>
            <p:ph type="title"/>
          </p:nvPr>
        </p:nvSpPr>
        <p:spPr/>
        <p:txBody>
          <a:bodyPr/>
          <a:p>
            <a:pPr algn="ctr"/>
            <a:r>
              <a:rPr b="1" sz="4400" lang="en-US"/>
              <a:t>Gender</a:t>
            </a:r>
            <a:r>
              <a:rPr b="1" sz="4400" lang="en-US"/>
              <a:t> and Mainstreaming</a:t>
            </a:r>
            <a:endParaRPr b="1" lang="en-US"/>
          </a:p>
        </p:txBody>
      </p:sp>
      <p:pic>
        <p:nvPicPr>
          <p:cNvPr id="2097180" name=""/>
          <p:cNvPicPr>
            <a:picLocks/>
          </p:cNvPicPr>
          <p:nvPr/>
        </p:nvPicPr>
        <p:blipFill>
          <a:blip xmlns:r="http://schemas.openxmlformats.org/officeDocument/2006/relationships" r:embed="rId1"/>
          <a:srcRect l="0" t="6764" r="0" b="10730"/>
          <a:stretch>
            <a:fillRect/>
          </a:stretch>
        </p:blipFill>
        <p:spPr>
          <a:xfrm>
            <a:off x="930103" y="4001293"/>
            <a:ext cx="5165897" cy="2664114"/>
          </a:xfrm>
          <a:prstGeom prst="rect"/>
        </p:spPr>
      </p:pic>
      <p:sp>
        <p:nvSpPr>
          <p:cNvPr id="1048641" name=""/>
          <p:cNvSpPr>
            <a:spLocks noGrp="1"/>
          </p:cNvSpPr>
          <p:nvPr>
            <p:ph sz="half" idx="1"/>
          </p:nvPr>
        </p:nvSpPr>
        <p:spPr/>
        <p:txBody>
          <a:bodyPr>
            <a:normAutofit/>
          </a:bodyPr>
          <a:p>
            <a:r>
              <a:rPr sz="3100" lang="en-US"/>
              <a:t>Gender mainstreaming has been embraced internationally as a strategy towards realising gender equality.</a:t>
            </a:r>
            <a:endParaRPr sz="3100" lang="en-US"/>
          </a:p>
        </p:txBody>
      </p:sp>
      <p:sp>
        <p:nvSpPr>
          <p:cNvPr id="1048642" name=""/>
          <p:cNvSpPr>
            <a:spLocks noGrp="1"/>
          </p:cNvSpPr>
          <p:nvPr>
            <p:ph sz="half" idx="2"/>
          </p:nvPr>
        </p:nvSpPr>
        <p:spPr/>
        <p:txBody>
          <a:bodyPr>
            <a:noAutofit/>
          </a:bodyPr>
          <a:p>
            <a:r>
              <a:rPr sz="3000" lang="en-US"/>
              <a:t>Gender mainstreaming ensures that policy-making and legislative work is of higher quality and has a greater relevance for society</a:t>
            </a:r>
            <a:r>
              <a:rPr sz="3000" lang="en-US"/>
              <a:t>.</a:t>
            </a:r>
            <a:endParaRPr sz="3000" lang="en-US"/>
          </a:p>
          <a:p>
            <a:r>
              <a:rPr sz="3000" lang="en-US"/>
              <a:t>A</a:t>
            </a:r>
            <a:r>
              <a:rPr sz="3000" lang="en-US"/>
              <a:t>im to avoid the creation or reinforcement of inequalities</a:t>
            </a:r>
            <a:r>
              <a:rPr sz="3000" lang="en-US"/>
              <a:t>.</a:t>
            </a:r>
            <a:endParaRPr sz="3000" lang="en-US"/>
          </a:p>
          <a:p>
            <a:r>
              <a:rPr sz="3000" lang="en-US"/>
              <a:t>U</a:t>
            </a:r>
            <a:r>
              <a:rPr sz="3000" lang="en-US"/>
              <a:t>ndo the mechanisms that ca</a:t>
            </a:r>
            <a:r>
              <a:rPr sz="3000" lang="en-US"/>
              <a:t>u</a:t>
            </a:r>
            <a:r>
              <a:rPr sz="3000" lang="en-US"/>
              <a:t>s</a:t>
            </a:r>
            <a:r>
              <a:rPr sz="3000" lang="en-US"/>
              <a:t>e</a:t>
            </a:r>
            <a:r>
              <a:rPr sz="3000" lang="en-US"/>
              <a:t>d</a:t>
            </a:r>
            <a:r>
              <a:rPr sz="3000" lang="en-US"/>
              <a:t> </a:t>
            </a:r>
            <a:r>
              <a:rPr sz="3000" lang="en-US"/>
              <a:t>i</a:t>
            </a:r>
            <a:r>
              <a:rPr sz="3000" lang="en-US"/>
              <a:t>n</a:t>
            </a:r>
            <a:r>
              <a:rPr sz="3000" lang="en-US"/>
              <a:t>e</a:t>
            </a:r>
            <a:r>
              <a:rPr sz="3000" lang="en-US"/>
              <a:t>q</a:t>
            </a:r>
            <a:r>
              <a:rPr sz="3000" lang="en-US"/>
              <a:t>uality</a:t>
            </a:r>
            <a:r>
              <a:rPr sz="3000" lang="en-US"/>
              <a:t> </a:t>
            </a:r>
            <a:r>
              <a:rPr sz="3000" lang="en-US"/>
              <a:t>in</a:t>
            </a:r>
            <a:r>
              <a:rPr sz="3000" lang="en-US"/>
              <a:t> </a:t>
            </a:r>
            <a:r>
              <a:rPr sz="3000" lang="en-US"/>
              <a:t>s</a:t>
            </a:r>
            <a:r>
              <a:rPr sz="3000" lang="en-US"/>
              <a:t>o</a:t>
            </a:r>
            <a:r>
              <a:rPr sz="3000" lang="en-US"/>
              <a:t>c</a:t>
            </a:r>
            <a:r>
              <a:rPr sz="3000" lang="en-US"/>
              <a:t>iety</a:t>
            </a:r>
            <a:r>
              <a:rPr sz="3000" lang="en-US"/>
              <a:t>. </a:t>
            </a:r>
            <a:endParaRPr sz="30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75" name=""/>
        <p:cNvGrpSpPr/>
        <p:nvPr/>
      </p:nvGrpSpPr>
      <p:grpSpPr>
        <a:xfrm>
          <a:off x="0" y="0"/>
          <a:ext cx="0" cy="0"/>
          <a:chOff x="0" y="0"/>
          <a:chExt cx="0" cy="0"/>
        </a:xfrm>
      </p:grpSpPr>
      <p:sp>
        <p:nvSpPr>
          <p:cNvPr id="1048644" name=""/>
          <p:cNvSpPr txBox="1"/>
          <p:nvPr/>
        </p:nvSpPr>
        <p:spPr>
          <a:xfrm>
            <a:off x="9393030" y="5528310"/>
            <a:ext cx="2563126" cy="1513840"/>
          </a:xfrm>
          <a:prstGeom prst="rect"/>
        </p:spPr>
        <p:txBody>
          <a:bodyPr rtlCol="0" wrap="square">
            <a:spAutoFit/>
          </a:bodyPr>
          <a:p>
            <a:r>
              <a:rPr b="1" sz="9600" i="1" lang="en-US" u="none">
                <a:solidFill>
                  <a:srgbClr val="000000"/>
                </a:solidFill>
                <a:effectLst>
                  <a:outerShdw algn="br" blurRad="38100" dir="2700000" dist="38100" rotWithShape="0">
                    <a:srgbClr val="000000"/>
                  </a:outerShdw>
                </a:effectLst>
              </a:rPr>
              <a:t>🇮🇳</a:t>
            </a:r>
            <a:endParaRPr b="1" sz="9600" i="1" lang="en-US" u="none">
              <a:solidFill>
                <a:srgbClr val="000000"/>
              </a:solidFill>
              <a:effectLst>
                <a:outerShdw algn="br" blurRad="38100" dir="2700000" dist="38100" rotWithShape="0">
                  <a:srgbClr val="000000"/>
                </a:outerShdw>
              </a:effectLst>
            </a:endParaRPr>
          </a:p>
        </p:txBody>
      </p:sp>
      <p:sp>
        <p:nvSpPr>
          <p:cNvPr id="1048645" name=""/>
          <p:cNvSpPr txBox="1"/>
          <p:nvPr/>
        </p:nvSpPr>
        <p:spPr>
          <a:xfrm>
            <a:off x="8348024" y="5712460"/>
            <a:ext cx="4653138" cy="1145540"/>
          </a:xfrm>
          <a:prstGeom prst="rect"/>
        </p:spPr>
        <p:txBody>
          <a:bodyPr rtlCol="0" wrap="square">
            <a:spAutoFit/>
          </a:bodyPr>
          <a:p>
            <a:r>
              <a:rPr b="1" sz="7100" i="1" lang="en-US" u="none">
                <a:solidFill>
                  <a:srgbClr val="F46D43"/>
                </a:solidFill>
                <a:effectLst>
                  <a:outerShdw algn="br" blurRad="38100" dir="2700000" dist="38100" rotWithShape="0">
                    <a:srgbClr val="000000"/>
                  </a:outerShdw>
                </a:effectLst>
              </a:rPr>
              <a:t>JAI</a:t>
            </a:r>
            <a:r>
              <a:rPr b="1" sz="7100" i="1" lang="en-US" u="none">
                <a:solidFill>
                  <a:srgbClr val="F46D43"/>
                </a:solidFill>
                <a:effectLst>
                  <a:outerShdw algn="br" blurRad="38100" dir="2700000" dist="38100" rotWithShape="0">
                    <a:srgbClr val="000000"/>
                  </a:outerShdw>
                </a:effectLst>
              </a:rPr>
              <a:t> </a:t>
            </a:r>
            <a:r>
              <a:rPr b="1" sz="7100" i="1" lang="en-US" u="none">
                <a:solidFill>
                  <a:srgbClr val="FFFFFF"/>
                </a:solidFill>
                <a:effectLst>
                  <a:outerShdw algn="br" blurRad="38100" dir="2700000" dist="38100" rotWithShape="0">
                    <a:srgbClr val="000000"/>
                  </a:outerShdw>
                </a:effectLst>
              </a:rPr>
              <a:t>H</a:t>
            </a:r>
            <a:r>
              <a:rPr b="1" sz="7100" i="1" lang="en-US" u="none">
                <a:solidFill>
                  <a:srgbClr val="008000"/>
                </a:solidFill>
                <a:effectLst>
                  <a:outerShdw algn="br" blurRad="38100" dir="2700000" dist="38100" rotWithShape="0">
                    <a:srgbClr val="000000"/>
                  </a:outerShdw>
                </a:effectLst>
              </a:rPr>
              <a:t>I</a:t>
            </a:r>
            <a:r>
              <a:rPr b="1" sz="7100" i="1" lang="en-US" u="none">
                <a:solidFill>
                  <a:srgbClr val="008000"/>
                </a:solidFill>
                <a:effectLst>
                  <a:outerShdw algn="br" blurRad="38100" dir="2700000" dist="38100" rotWithShape="0">
                    <a:srgbClr val="000000"/>
                  </a:outerShdw>
                </a:effectLst>
              </a:rPr>
              <a:t>N</a:t>
            </a:r>
            <a:r>
              <a:rPr b="1" sz="7100" i="1" lang="en-US" u="none">
                <a:solidFill>
                  <a:srgbClr val="008000"/>
                </a:solidFill>
                <a:effectLst>
                  <a:outerShdw algn="br" blurRad="38100" dir="2700000" dist="38100" rotWithShape="0">
                    <a:srgbClr val="000000"/>
                  </a:outerShdw>
                </a:effectLst>
              </a:rPr>
              <a:t>D</a:t>
            </a:r>
            <a:endParaRPr b="1" sz="7100" i="1" lang="en-US" u="none">
              <a:solidFill>
                <a:srgbClr val="008000"/>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5310910" y="2165667"/>
            <a:ext cx="6881090" cy="5142086"/>
          </a:xfrm>
          <a:prstGeom prst="rect"/>
        </p:spPr>
      </p:pic>
      <p:sp>
        <p:nvSpPr>
          <p:cNvPr id="1048594" name=""/>
          <p:cNvSpPr>
            <a:spLocks noGrp="1"/>
          </p:cNvSpPr>
          <p:nvPr>
            <p:ph type="title"/>
          </p:nvPr>
        </p:nvSpPr>
        <p:spPr/>
        <p:txBody>
          <a:bodyPr>
            <a:normAutofit/>
          </a:bodyPr>
          <a:p>
            <a:r>
              <a:rPr b="1" lang="en-US"/>
              <a:t>Division and Valuation of Labour</a:t>
            </a:r>
            <a:endParaRPr b="1" lang="en-US"/>
          </a:p>
        </p:txBody>
      </p:sp>
      <p:sp>
        <p:nvSpPr>
          <p:cNvPr id="1048595" name=""/>
          <p:cNvSpPr>
            <a:spLocks noGrp="1"/>
          </p:cNvSpPr>
          <p:nvPr>
            <p:ph idx="1"/>
          </p:nvPr>
        </p:nvSpPr>
        <p:spPr/>
        <p:txBody>
          <a:bodyPr/>
          <a:p>
            <a:r>
              <a:rPr lang="en-US"/>
              <a:t>The division of labor refers to the way each society divides work among men and women, boys and girls, according to socially-established gender roles or what is considered suitable and valuable for each sex.</a:t>
            </a:r>
            <a:endParaRPr lang="en-US"/>
          </a:p>
          <a:p>
            <a:r>
              <a:rPr lang="en-US"/>
              <a:t>V</a:t>
            </a:r>
            <a:r>
              <a:rPr lang="en-US"/>
              <a:t>a</a:t>
            </a:r>
            <a:r>
              <a:rPr lang="en-US"/>
              <a:t>l</a:t>
            </a:r>
            <a:r>
              <a:rPr lang="en-US"/>
              <a:t>u</a:t>
            </a:r>
            <a:r>
              <a:rPr lang="en-US"/>
              <a:t>a</a:t>
            </a:r>
            <a:r>
              <a:rPr lang="en-US"/>
              <a:t>tion</a:t>
            </a:r>
            <a:r>
              <a:rPr lang="en-US"/>
              <a:t> of</a:t>
            </a:r>
            <a:r>
              <a:rPr lang="en-US"/>
              <a:t> </a:t>
            </a:r>
            <a:r>
              <a:rPr lang="en-US"/>
              <a:t>l</a:t>
            </a:r>
            <a:r>
              <a:rPr lang="en-US"/>
              <a:t>a</a:t>
            </a:r>
            <a:r>
              <a:rPr lang="en-US"/>
              <a:t>b</a:t>
            </a:r>
            <a:r>
              <a:rPr lang="en-US"/>
              <a:t>o</a:t>
            </a:r>
            <a:r>
              <a:rPr lang="en-US"/>
              <a:t>ur</a:t>
            </a:r>
            <a:endParaRPr lang="en-US"/>
          </a:p>
          <a:p>
            <a:pPr indent="-514350" marL="514350">
              <a:buFont typeface="+mj-lt"/>
              <a:buAutoNum type="alphaLcPeriod" startAt="1"/>
            </a:pPr>
            <a:r>
              <a:rPr lang="en-US"/>
              <a:t>I</a:t>
            </a:r>
            <a:r>
              <a:rPr lang="en-US"/>
              <a:t>n</a:t>
            </a:r>
            <a:r>
              <a:rPr lang="en-US"/>
              <a:t> </a:t>
            </a:r>
            <a:r>
              <a:rPr lang="en-US"/>
              <a:t>j</a:t>
            </a:r>
            <a:r>
              <a:rPr lang="en-US"/>
              <a:t>o</a:t>
            </a:r>
            <a:r>
              <a:rPr lang="en-US"/>
              <a:t>b</a:t>
            </a:r>
            <a:r>
              <a:rPr lang="en-US"/>
              <a:t>s</a:t>
            </a:r>
            <a:endParaRPr lang="en-US"/>
          </a:p>
          <a:p>
            <a:pPr indent="-514350" marL="514350">
              <a:buFont typeface="+mj-lt"/>
              <a:buAutoNum type="alphaLcPeriod" startAt="1"/>
            </a:pPr>
            <a:r>
              <a:rPr lang="en-US"/>
              <a:t>I</a:t>
            </a:r>
            <a:r>
              <a:rPr lang="en-US"/>
              <a:t>n</a:t>
            </a:r>
            <a:r>
              <a:rPr lang="en-US"/>
              <a:t> </a:t>
            </a:r>
            <a:r>
              <a:rPr lang="en-US"/>
              <a:t>l</a:t>
            </a:r>
            <a:r>
              <a:rPr lang="en-US"/>
              <a:t>a</a:t>
            </a:r>
            <a:r>
              <a:rPr lang="en-US"/>
              <a:t>b</a:t>
            </a:r>
            <a:r>
              <a:rPr lang="en-US"/>
              <a:t>o</a:t>
            </a:r>
            <a:r>
              <a:rPr lang="en-US"/>
              <a:t>ur</a:t>
            </a:r>
            <a:r>
              <a:rPr lang="en-US"/>
              <a:t> </a:t>
            </a:r>
            <a:r>
              <a:rPr lang="en-US"/>
              <a:t>w</a:t>
            </a:r>
            <a:r>
              <a:rPr lang="en-US"/>
              <a:t>o</a:t>
            </a:r>
            <a:r>
              <a:rPr lang="en-US"/>
              <a:t>r</a:t>
            </a:r>
            <a:r>
              <a:rPr lang="en-US"/>
              <a:t>k</a:t>
            </a:r>
            <a:endParaRPr lang="en-US"/>
          </a:p>
          <a:p>
            <a:pPr indent="-514350" marL="514350">
              <a:buFont typeface="+mj-lt"/>
              <a:buAutoNum type="alphaLcPeriod" startAt="1"/>
            </a:pPr>
            <a:r>
              <a:rPr lang="en-US"/>
              <a:t>I</a:t>
            </a:r>
            <a:r>
              <a:rPr lang="en-US"/>
              <a:t>n</a:t>
            </a:r>
            <a:r>
              <a:rPr lang="en-US"/>
              <a:t> </a:t>
            </a:r>
            <a:r>
              <a:rPr lang="en-US"/>
              <a:t>h</a:t>
            </a:r>
            <a:r>
              <a:rPr lang="en-US"/>
              <a:t>o</a:t>
            </a:r>
            <a:r>
              <a:rPr lang="en-US"/>
              <a:t>u</a:t>
            </a:r>
            <a:r>
              <a:rPr lang="en-US"/>
              <a:t>s</a:t>
            </a:r>
            <a:r>
              <a:rPr lang="en-US"/>
              <a:t>e</a:t>
            </a:r>
            <a:r>
              <a:rPr lang="en-US"/>
              <a:t>h</a:t>
            </a:r>
            <a:r>
              <a:rPr lang="en-US"/>
              <a:t>old</a:t>
            </a:r>
            <a:r>
              <a:rPr lang="en-US"/>
              <a:t> </a:t>
            </a:r>
            <a:r>
              <a:rPr lang="en-US"/>
              <a:t>a</a:t>
            </a:r>
            <a:r>
              <a:rPr lang="en-US"/>
              <a:t>n</a:t>
            </a:r>
            <a:r>
              <a:rPr lang="en-US"/>
              <a:t>d</a:t>
            </a:r>
            <a:r>
              <a:rPr lang="en-US"/>
              <a:t> </a:t>
            </a:r>
            <a:r>
              <a:rPr lang="en-US"/>
              <a:t>Cari</a:t>
            </a:r>
            <a:r>
              <a:rPr lang="en-US"/>
              <a:t>ng</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50">
        <p:pull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
          <p:cNvSpPr>
            <a:spLocks noGrp="1"/>
          </p:cNvSpPr>
          <p:nvPr>
            <p:ph type="title"/>
          </p:nvPr>
        </p:nvSpPr>
        <p:spPr>
          <a:xfrm>
            <a:off x="0" y="0"/>
            <a:ext cx="10515600" cy="1325563"/>
          </a:xfrm>
        </p:spPr>
        <p:txBody>
          <a:bodyPr>
            <a:normAutofit/>
          </a:bodyPr>
          <a:p>
            <a:r>
              <a:rPr b="1" lang="en-US"/>
              <a:t>Housework: The Invisible Labor</a:t>
            </a:r>
            <a:endParaRPr b="1" lang="en-US"/>
          </a:p>
        </p:txBody>
      </p:sp>
      <p:sp>
        <p:nvSpPr>
          <p:cNvPr id="1048597" name=""/>
          <p:cNvSpPr>
            <a:spLocks noGrp="1"/>
          </p:cNvSpPr>
          <p:nvPr>
            <p:ph type="title"/>
          </p:nvPr>
        </p:nvSpPr>
        <p:spPr>
          <a:xfrm>
            <a:off x="5451635" y="1586725"/>
            <a:ext cx="5936638" cy="2376593"/>
          </a:xfrm>
          <a:prstGeom prst="rect"/>
        </p:spPr>
        <p:txBody>
          <a:bodyPr anchor="ctr" bIns="45720" lIns="91440" rIns="91440" rtlCol="0" tIns="45720" vert="horz">
            <a:normAutofit fontScale="90000"/>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indent="-571500" marL="576263">
              <a:buFont typeface="Arial"/>
              <a:buChar char="•"/>
            </a:pPr>
            <a:r>
              <a:rPr b="1" lang="en-US"/>
              <a:t>“My Mother doesn’t Work.” “Share </a:t>
            </a:r>
            <a:r>
              <a:rPr b="1" lang="en-US"/>
              <a:t>the Load.”</a:t>
            </a:r>
            <a:br>
              <a:rPr b="1" lang="en-US"/>
            </a:br>
            <a:endParaRPr b="1" lang="en-US"/>
          </a:p>
        </p:txBody>
      </p:sp>
      <p:sp>
        <p:nvSpPr>
          <p:cNvPr id="1048598" name=""/>
          <p:cNvSpPr txBox="1"/>
          <p:nvPr/>
        </p:nvSpPr>
        <p:spPr>
          <a:xfrm>
            <a:off x="0" y="880605"/>
            <a:ext cx="9546742" cy="1412241"/>
          </a:xfrm>
          <a:prstGeom prst="rect"/>
        </p:spPr>
        <p:txBody>
          <a:bodyPr rtlCol="0" wrap="square">
            <a:spAutoFit/>
          </a:bodyPr>
          <a:p>
            <a:pPr indent="-571500" marL="571500">
              <a:buFont typeface="Arial"/>
              <a:buChar char="•"/>
            </a:pPr>
            <a:r>
              <a:rPr b="1" sz="4400" lang="en-US"/>
              <a:t>Unrecognized and Unaccounted work.</a:t>
            </a:r>
            <a:endParaRPr b="1" sz="2800" lang="en-US">
              <a:solidFill>
                <a:srgbClr val="000000"/>
              </a:solidFill>
            </a:endParaRPr>
          </a:p>
        </p:txBody>
      </p:sp>
      <p:pic>
        <p:nvPicPr>
          <p:cNvPr id="2097155" name=""/>
          <p:cNvPicPr>
            <a:picLocks/>
          </p:cNvPicPr>
          <p:nvPr/>
        </p:nvPicPr>
        <p:blipFill>
          <a:blip xmlns:r="http://schemas.openxmlformats.org/officeDocument/2006/relationships" r:embed="rId1"/>
          <a:stretch>
            <a:fillRect/>
          </a:stretch>
        </p:blipFill>
        <p:spPr>
          <a:xfrm rot="0">
            <a:off x="0" y="1586726"/>
            <a:ext cx="5451635" cy="5271274"/>
          </a:xfrm>
          <a:prstGeom prst="rect"/>
        </p:spPr>
      </p:pic>
      <p:pic>
        <p:nvPicPr>
          <p:cNvPr id="2097156" name=""/>
          <p:cNvPicPr>
            <a:picLocks/>
          </p:cNvPicPr>
          <p:nvPr/>
        </p:nvPicPr>
        <p:blipFill>
          <a:blip xmlns:r="http://schemas.openxmlformats.org/officeDocument/2006/relationships" r:embed="rId2"/>
          <a:stretch>
            <a:fillRect/>
          </a:stretch>
        </p:blipFill>
        <p:spPr>
          <a:xfrm rot="0">
            <a:off x="5767346" y="3058145"/>
            <a:ext cx="6424653" cy="379985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
          <p:cNvSpPr>
            <a:spLocks noGrp="1"/>
          </p:cNvSpPr>
          <p:nvPr>
            <p:ph type="title"/>
          </p:nvPr>
        </p:nvSpPr>
        <p:spPr>
          <a:xfrm>
            <a:off x="838200" y="0"/>
            <a:ext cx="10515600" cy="1325563"/>
          </a:xfrm>
        </p:spPr>
        <p:txBody>
          <a:bodyPr/>
          <a:p>
            <a:pPr algn="ctr"/>
            <a:r>
              <a:rPr b="1" lang="en-US"/>
              <a:t>W</a:t>
            </a:r>
            <a:r>
              <a:rPr b="1" lang="en-US"/>
              <a:t>o</a:t>
            </a:r>
            <a:r>
              <a:rPr b="1" lang="en-US"/>
              <a:t>r</a:t>
            </a:r>
            <a:r>
              <a:rPr b="1" lang="en-US"/>
              <a:t>k</a:t>
            </a:r>
            <a:r>
              <a:rPr b="1" lang="en-US"/>
              <a:t>:</a:t>
            </a:r>
            <a:r>
              <a:rPr b="1" lang="en-US"/>
              <a:t> </a:t>
            </a:r>
            <a:r>
              <a:rPr b="1" lang="en-US"/>
              <a:t>It's</a:t>
            </a:r>
            <a:r>
              <a:rPr b="1" lang="en-US"/>
              <a:t> </a:t>
            </a:r>
            <a:r>
              <a:rPr b="1" lang="en-US"/>
              <a:t>P</a:t>
            </a:r>
            <a:r>
              <a:rPr b="1" lang="en-US"/>
              <a:t>o</a:t>
            </a:r>
            <a:r>
              <a:rPr b="1" lang="en-US"/>
              <a:t>l</a:t>
            </a:r>
            <a:r>
              <a:rPr b="1" lang="en-US"/>
              <a:t>i</a:t>
            </a:r>
            <a:r>
              <a:rPr b="1" lang="en-US"/>
              <a:t>t</a:t>
            </a:r>
            <a:r>
              <a:rPr b="1" lang="en-US"/>
              <a:t>i</a:t>
            </a:r>
            <a:r>
              <a:rPr b="1" lang="en-US"/>
              <a:t>cs</a:t>
            </a:r>
            <a:endParaRPr b="1" lang="en-US"/>
          </a:p>
        </p:txBody>
      </p:sp>
      <p:pic>
        <p:nvPicPr>
          <p:cNvPr id="2097157" name=""/>
          <p:cNvPicPr>
            <a:picLocks/>
          </p:cNvPicPr>
          <p:nvPr/>
        </p:nvPicPr>
        <p:blipFill>
          <a:blip xmlns:r="http://schemas.openxmlformats.org/officeDocument/2006/relationships" r:embed="rId1"/>
          <a:srcRect l="9823" t="37615" r="7506" b="6862"/>
          <a:stretch>
            <a:fillRect/>
          </a:stretch>
        </p:blipFill>
        <p:spPr>
          <a:xfrm>
            <a:off x="9043003" y="4156953"/>
            <a:ext cx="3148995" cy="2701046"/>
          </a:xfrm>
          <a:prstGeom prst="rect"/>
        </p:spPr>
      </p:pic>
      <p:sp>
        <p:nvSpPr>
          <p:cNvPr id="1048606" name=""/>
          <p:cNvSpPr>
            <a:spLocks noGrp="1"/>
          </p:cNvSpPr>
          <p:nvPr>
            <p:ph sz="half" idx="1"/>
          </p:nvPr>
        </p:nvSpPr>
        <p:spPr>
          <a:xfrm>
            <a:off x="415151" y="1034902"/>
            <a:ext cx="11353621" cy="4351338"/>
          </a:xfrm>
        </p:spPr>
        <p:txBody>
          <a:bodyPr>
            <a:noAutofit/>
          </a:bodyPr>
          <a:p>
            <a:r>
              <a:rPr sz="3100" lang="en-US"/>
              <a:t>Women</a:t>
            </a:r>
            <a:r>
              <a:rPr sz="3100" lang="en-US"/>
              <a:t> </a:t>
            </a:r>
            <a:r>
              <a:rPr sz="3100" lang="en-US"/>
              <a:t>d</a:t>
            </a:r>
            <a:r>
              <a:rPr sz="3100" lang="en-US"/>
              <a:t>o</a:t>
            </a:r>
            <a:r>
              <a:rPr sz="3100" lang="en-US"/>
              <a:t> </a:t>
            </a:r>
            <a:r>
              <a:rPr sz="3100" lang="en-US"/>
              <a:t>t</a:t>
            </a:r>
            <a:r>
              <a:rPr sz="3100" lang="en-US"/>
              <a:t>w</a:t>
            </a:r>
            <a:r>
              <a:rPr sz="3100" lang="en-US"/>
              <a:t>o</a:t>
            </a:r>
            <a:r>
              <a:rPr sz="3100" lang="en-US"/>
              <a:t>-</a:t>
            </a:r>
            <a:r>
              <a:rPr sz="3100" lang="en-US"/>
              <a:t>t</a:t>
            </a:r>
            <a:r>
              <a:rPr sz="3100" lang="en-US"/>
              <a:t>h</a:t>
            </a:r>
            <a:r>
              <a:rPr sz="3100" lang="en-US"/>
              <a:t>i</a:t>
            </a:r>
            <a:r>
              <a:rPr sz="3100" lang="en-US"/>
              <a:t>rds</a:t>
            </a:r>
            <a:r>
              <a:rPr sz="3100" lang="en-US"/>
              <a:t> of the world's work</a:t>
            </a:r>
            <a:endParaRPr sz="3100" lang="en-US"/>
          </a:p>
          <a:p>
            <a:pPr indent="0" marL="0">
              <a:buNone/>
            </a:pPr>
            <a:r>
              <a:rPr sz="3100" lang="en-US"/>
              <a:t>✓</a:t>
            </a:r>
            <a:r>
              <a:rPr sz="3100" lang="en-US"/>
              <a:t>receive 10% of the world's income</a:t>
            </a:r>
            <a:r>
              <a:rPr sz="3100" lang="en-US"/>
              <a:t> </a:t>
            </a:r>
            <a:r>
              <a:rPr sz="3100" lang="en-US"/>
              <a:t>✓</a:t>
            </a:r>
            <a:r>
              <a:rPr sz="3100" lang="en-US"/>
              <a:t>own less than 1% of land</a:t>
            </a:r>
            <a:r>
              <a:rPr sz="3100" lang="en-US"/>
              <a:t>.</a:t>
            </a:r>
            <a:endParaRPr sz="3100" lang="en-US"/>
          </a:p>
          <a:p>
            <a:r>
              <a:rPr sz="3100" lang="en-US"/>
              <a:t> </a:t>
            </a:r>
            <a:r>
              <a:rPr sz="3100" lang="en-US"/>
              <a:t>Women in</a:t>
            </a:r>
            <a:r>
              <a:rPr sz="3100" lang="en-US"/>
              <a:t> developing</a:t>
            </a:r>
            <a:r>
              <a:rPr sz="3100" lang="en-US"/>
              <a:t> countries</a:t>
            </a:r>
            <a:r>
              <a:rPr sz="3100" lang="en-US"/>
              <a:t> on</a:t>
            </a:r>
            <a:r>
              <a:rPr sz="3100" lang="en-US"/>
              <a:t> average</a:t>
            </a:r>
            <a:r>
              <a:rPr sz="3100" lang="en-US"/>
              <a:t> carry 20</a:t>
            </a:r>
            <a:r>
              <a:rPr sz="3100" lang="en-US"/>
              <a:t> litres of</a:t>
            </a:r>
            <a:r>
              <a:rPr sz="3100" lang="en-US"/>
              <a:t> water</a:t>
            </a:r>
            <a:r>
              <a:rPr sz="3100" lang="en-US"/>
              <a:t> </a:t>
            </a:r>
            <a:r>
              <a:rPr sz="3100" lang="en-US"/>
              <a:t>p</a:t>
            </a:r>
            <a:r>
              <a:rPr sz="3100" lang="en-US"/>
              <a:t>e</a:t>
            </a:r>
            <a:r>
              <a:rPr sz="3100" lang="en-US"/>
              <a:t>r</a:t>
            </a:r>
            <a:r>
              <a:rPr sz="3100" lang="en-US"/>
              <a:t> </a:t>
            </a:r>
            <a:r>
              <a:rPr sz="3100" lang="en-US"/>
              <a:t>day</a:t>
            </a:r>
            <a:r>
              <a:rPr sz="3100" lang="en-US"/>
              <a:t> over</a:t>
            </a:r>
            <a:r>
              <a:rPr sz="3100" lang="en-US"/>
              <a:t> 6</a:t>
            </a:r>
            <a:r>
              <a:rPr sz="3100" lang="en-US"/>
              <a:t> km</a:t>
            </a:r>
            <a:r>
              <a:rPr sz="3100" lang="en-US"/>
              <a:t> </a:t>
            </a:r>
            <a:endParaRPr sz="3100" lang="en-US"/>
          </a:p>
          <a:p>
            <a:r>
              <a:rPr sz="3100" lang="en-US"/>
              <a:t>women</a:t>
            </a:r>
            <a:r>
              <a:rPr sz="3100" lang="en-US"/>
              <a:t> in</a:t>
            </a:r>
            <a:r>
              <a:rPr sz="3100" lang="en-US"/>
              <a:t> many</a:t>
            </a:r>
            <a:r>
              <a:rPr sz="3100" lang="en-US"/>
              <a:t> cases</a:t>
            </a:r>
            <a:r>
              <a:rPr sz="3100" lang="en-US"/>
              <a:t> </a:t>
            </a:r>
            <a:r>
              <a:rPr sz="3100" lang="en-US"/>
              <a:t>a</a:t>
            </a:r>
            <a:r>
              <a:rPr sz="3100" lang="en-US"/>
              <a:t>r</a:t>
            </a:r>
            <a:r>
              <a:rPr sz="3100" lang="en-US"/>
              <a:t>e</a:t>
            </a:r>
            <a:r>
              <a:rPr sz="3100" lang="en-US"/>
              <a:t> the</a:t>
            </a:r>
            <a:r>
              <a:rPr sz="3100" lang="en-US"/>
              <a:t> primary</a:t>
            </a:r>
            <a:r>
              <a:rPr sz="3100" lang="en-US"/>
              <a:t> care</a:t>
            </a:r>
            <a:r>
              <a:rPr sz="3100" lang="en-US"/>
              <a:t> </a:t>
            </a:r>
            <a:r>
              <a:rPr sz="3100" lang="en-US"/>
              <a:t>givers</a:t>
            </a:r>
            <a:r>
              <a:rPr sz="3100" lang="en-US"/>
              <a:t> </a:t>
            </a:r>
            <a:endParaRPr sz="3100" lang="en-US"/>
          </a:p>
          <a:p>
            <a:pPr>
              <a:buFont typeface="Wingdings" charset="2"/>
              <a:buChar char="u"/>
            </a:pPr>
            <a:r>
              <a:rPr sz="3100" lang="en-US"/>
              <a:t>and balancing the challenges of work and family i</a:t>
            </a:r>
            <a:r>
              <a:rPr sz="3100" lang="en-US"/>
              <a:t>s</a:t>
            </a:r>
            <a:r>
              <a:rPr sz="3100" lang="en-US"/>
              <a:t> complex</a:t>
            </a:r>
            <a:r>
              <a:rPr sz="3100" lang="en-US"/>
              <a:t>.</a:t>
            </a:r>
            <a:endParaRPr sz="3100" lang="en-US"/>
          </a:p>
          <a:p>
            <a:r>
              <a:rPr sz="3100" lang="en-US"/>
              <a:t>Global leader is still a gender pay gap</a:t>
            </a:r>
            <a:r>
              <a:rPr sz="3100" lang="en-US"/>
              <a:t>.</a:t>
            </a:r>
            <a:endParaRPr sz="3100" lang="en-US"/>
          </a:p>
          <a:p>
            <a:r>
              <a:rPr sz="3100" lang="en-US"/>
              <a:t>A lack of</a:t>
            </a:r>
            <a:r>
              <a:rPr sz="3100" lang="en-US"/>
              <a:t> women</a:t>
            </a:r>
            <a:r>
              <a:rPr sz="3100" lang="en-US"/>
              <a:t> parliamentary</a:t>
            </a:r>
            <a:r>
              <a:rPr sz="3100" lang="en-US"/>
              <a:t> </a:t>
            </a:r>
            <a:endParaRPr sz="3100" lang="en-US"/>
          </a:p>
          <a:p>
            <a:r>
              <a:rPr sz="3100" lang="en-US"/>
              <a:t>and</a:t>
            </a:r>
            <a:r>
              <a:rPr sz="3100" lang="en-US"/>
              <a:t> women's health</a:t>
            </a:r>
            <a:r>
              <a:rPr sz="3100" lang="en-US"/>
              <a:t> over all around the </a:t>
            </a:r>
            <a:endParaRPr sz="3100" lang="en-US"/>
          </a:p>
          <a:p>
            <a:pPr indent="0" marL="0">
              <a:buNone/>
            </a:pPr>
            <a:r>
              <a:rPr sz="3100" lang="en-US"/>
              <a:t> </a:t>
            </a:r>
            <a:r>
              <a:rPr sz="3100" lang="en-US"/>
              <a:t> </a:t>
            </a:r>
            <a:r>
              <a:rPr sz="3100" lang="en-US"/>
              <a:t> </a:t>
            </a:r>
            <a:r>
              <a:rPr sz="3100" lang="en-US"/>
              <a:t>world</a:t>
            </a:r>
            <a:r>
              <a:rPr sz="3100" lang="en-US"/>
              <a:t> is</a:t>
            </a:r>
            <a:r>
              <a:rPr sz="3100" lang="en-US"/>
              <a:t> worse</a:t>
            </a:r>
            <a:r>
              <a:rPr sz="3100" lang="en-US"/>
              <a:t> than</a:t>
            </a:r>
            <a:r>
              <a:rPr sz="3100" lang="en-US"/>
              <a:t> that</a:t>
            </a:r>
            <a:r>
              <a:rPr sz="3100" lang="en-US"/>
              <a:t> of</a:t>
            </a:r>
            <a:r>
              <a:rPr sz="3100" lang="en-US"/>
              <a:t> m</a:t>
            </a:r>
            <a:r>
              <a:rPr sz="3100" lang="en-US"/>
              <a:t>e</a:t>
            </a:r>
            <a:r>
              <a:rPr sz="3100" lang="en-US"/>
              <a:t>n</a:t>
            </a:r>
            <a:r>
              <a:rPr sz="3100" lang="en-US"/>
              <a:t>.</a:t>
            </a:r>
            <a:endParaRPr sz="3100" lang="en-US"/>
          </a:p>
          <a:p>
            <a:r>
              <a:rPr sz="3100" lang="en-US"/>
              <a:t>T</a:t>
            </a:r>
            <a:r>
              <a:rPr sz="3100" lang="en-US"/>
              <a:t>h</a:t>
            </a:r>
            <a:r>
              <a:rPr sz="3100" lang="en-US"/>
              <a:t>e</a:t>
            </a:r>
            <a:r>
              <a:rPr sz="3100" lang="en-US"/>
              <a:t>y</a:t>
            </a:r>
            <a:r>
              <a:rPr sz="3100" lang="en-US"/>
              <a:t> </a:t>
            </a:r>
            <a:r>
              <a:rPr sz="3100" lang="en-US"/>
              <a:t>m</a:t>
            </a:r>
            <a:r>
              <a:rPr sz="3100" lang="en-US"/>
              <a:t>o</a:t>
            </a:r>
            <a:r>
              <a:rPr sz="3100" lang="en-US"/>
              <a:t>s</a:t>
            </a:r>
            <a:r>
              <a:rPr sz="3100" lang="en-US"/>
              <a:t>t</a:t>
            </a:r>
            <a:r>
              <a:rPr sz="3100" lang="en-US"/>
              <a:t>ly</a:t>
            </a:r>
            <a:r>
              <a:rPr sz="3100" lang="en-US"/>
              <a:t> </a:t>
            </a:r>
            <a:r>
              <a:rPr sz="3100" lang="en-US"/>
              <a:t>d</a:t>
            </a:r>
            <a:r>
              <a:rPr sz="3100" lang="en-US"/>
              <a:t>o</a:t>
            </a:r>
            <a:r>
              <a:rPr sz="3100" lang="en-US"/>
              <a:t> </a:t>
            </a:r>
            <a:r>
              <a:rPr sz="3100" lang="en-US"/>
              <a:t>U</a:t>
            </a:r>
            <a:r>
              <a:rPr sz="3100" lang="en-US"/>
              <a:t>n</a:t>
            </a:r>
            <a:r>
              <a:rPr sz="3100" lang="en-US"/>
              <a:t>p</a:t>
            </a:r>
            <a:r>
              <a:rPr sz="3100" lang="en-US"/>
              <a:t>a</a:t>
            </a:r>
            <a:r>
              <a:rPr sz="3100" lang="en-US"/>
              <a:t>i</a:t>
            </a:r>
            <a:r>
              <a:rPr sz="3100" lang="en-US"/>
              <a:t>d</a:t>
            </a:r>
            <a:r>
              <a:rPr sz="3100" lang="en-US"/>
              <a:t> </a:t>
            </a:r>
            <a:r>
              <a:rPr sz="3100" lang="en-US"/>
              <a:t>w</a:t>
            </a:r>
            <a:r>
              <a:rPr sz="3100" lang="en-US"/>
              <a:t>o</a:t>
            </a:r>
            <a:r>
              <a:rPr sz="3100" lang="en-US"/>
              <a:t>r</a:t>
            </a:r>
            <a:r>
              <a:rPr sz="3100" lang="en-US"/>
              <a:t>k</a:t>
            </a:r>
            <a:r>
              <a:rPr sz="3100" lang="en-US"/>
              <a:t>.</a:t>
            </a:r>
            <a:r>
              <a:rPr sz="3100" lang="en-US"/>
              <a:t> </a:t>
            </a:r>
            <a:endParaRPr sz="31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rcRect l="0" t="0" r="51324" b="-43"/>
          <a:stretch>
            <a:fillRect/>
          </a:stretch>
        </p:blipFill>
        <p:spPr>
          <a:xfrm>
            <a:off x="7537410" y="-5518"/>
            <a:ext cx="4654590" cy="6863518"/>
          </a:xfrm>
          <a:prstGeom prst="rect"/>
        </p:spPr>
      </p:pic>
      <p:sp>
        <p:nvSpPr>
          <p:cNvPr id="1048611" name=""/>
          <p:cNvSpPr txBox="1"/>
          <p:nvPr/>
        </p:nvSpPr>
        <p:spPr>
          <a:xfrm>
            <a:off x="0" y="541691"/>
            <a:ext cx="7642978" cy="5882640"/>
          </a:xfrm>
          <a:prstGeom prst="rect"/>
        </p:spPr>
        <p:txBody>
          <a:bodyPr anchor="t" rtlCol="0" wrap="square">
            <a:spAutoFit/>
          </a:bodyPr>
          <a:p>
            <a:pPr indent="-457200" marL="457200">
              <a:buFont typeface="Arial"/>
              <a:buChar char="•"/>
            </a:pPr>
            <a:r>
              <a:rPr sz="4800" lang="en-US">
                <a:solidFill>
                  <a:srgbClr val="000000"/>
                </a:solidFill>
              </a:rPr>
              <a:t>Gender</a:t>
            </a:r>
            <a:r>
              <a:rPr sz="4800" lang="en-US">
                <a:solidFill>
                  <a:srgbClr val="000000"/>
                </a:solidFill>
              </a:rPr>
              <a:t> politics</a:t>
            </a:r>
            <a:r>
              <a:rPr sz="4800" lang="en-US">
                <a:solidFill>
                  <a:srgbClr val="000000"/>
                </a:solidFill>
              </a:rPr>
              <a:t> is</a:t>
            </a:r>
            <a:r>
              <a:rPr sz="4800" lang="en-US">
                <a:solidFill>
                  <a:srgbClr val="000000"/>
                </a:solidFill>
              </a:rPr>
              <a:t> an</a:t>
            </a:r>
            <a:r>
              <a:rPr sz="4800" lang="en-US">
                <a:solidFill>
                  <a:srgbClr val="000000"/>
                </a:solidFill>
              </a:rPr>
              <a:t> approach</a:t>
            </a:r>
            <a:r>
              <a:rPr sz="4800" lang="en-US">
                <a:solidFill>
                  <a:srgbClr val="000000"/>
                </a:solidFill>
              </a:rPr>
              <a:t> to</a:t>
            </a:r>
            <a:r>
              <a:rPr sz="4800" lang="en-US">
                <a:solidFill>
                  <a:srgbClr val="000000"/>
                </a:solidFill>
              </a:rPr>
              <a:t> the</a:t>
            </a:r>
            <a:r>
              <a:rPr sz="4800" lang="en-US">
                <a:solidFill>
                  <a:srgbClr val="000000"/>
                </a:solidFill>
              </a:rPr>
              <a:t> study</a:t>
            </a:r>
            <a:r>
              <a:rPr sz="4800" lang="en-US">
                <a:solidFill>
                  <a:srgbClr val="000000"/>
                </a:solidFill>
              </a:rPr>
              <a:t> of</a:t>
            </a:r>
            <a:r>
              <a:rPr sz="4800" lang="en-US">
                <a:solidFill>
                  <a:srgbClr val="000000"/>
                </a:solidFill>
              </a:rPr>
              <a:t> politics</a:t>
            </a:r>
            <a:r>
              <a:rPr sz="4800" lang="en-US">
                <a:solidFill>
                  <a:srgbClr val="000000"/>
                </a:solidFill>
              </a:rPr>
              <a:t> which</a:t>
            </a:r>
            <a:r>
              <a:rPr sz="4800" lang="en-US">
                <a:solidFill>
                  <a:srgbClr val="000000"/>
                </a:solidFill>
              </a:rPr>
              <a:t> </a:t>
            </a:r>
            <a:r>
              <a:rPr sz="4800" lang="en-US">
                <a:solidFill>
                  <a:srgbClr val="000000"/>
                </a:solidFill>
              </a:rPr>
              <a:t>focus</a:t>
            </a:r>
            <a:r>
              <a:rPr sz="4800" lang="en-US">
                <a:solidFill>
                  <a:srgbClr val="000000"/>
                </a:solidFill>
              </a:rPr>
              <a:t>e</a:t>
            </a:r>
            <a:r>
              <a:rPr sz="4800" lang="en-US">
                <a:solidFill>
                  <a:srgbClr val="000000"/>
                </a:solidFill>
              </a:rPr>
              <a:t>s</a:t>
            </a:r>
            <a:r>
              <a:rPr sz="4800" lang="en-US">
                <a:solidFill>
                  <a:srgbClr val="000000"/>
                </a:solidFill>
              </a:rPr>
              <a:t> </a:t>
            </a:r>
            <a:r>
              <a:rPr sz="4800" lang="en-US">
                <a:solidFill>
                  <a:srgbClr val="000000"/>
                </a:solidFill>
              </a:rPr>
              <a:t>on</a:t>
            </a:r>
            <a:r>
              <a:rPr sz="4800" lang="en-US">
                <a:solidFill>
                  <a:srgbClr val="000000"/>
                </a:solidFill>
              </a:rPr>
              <a:t>:</a:t>
            </a:r>
            <a:endParaRPr sz="4800" lang="en-US">
              <a:solidFill>
                <a:srgbClr val="000000"/>
              </a:solidFill>
            </a:endParaRPr>
          </a:p>
          <a:p>
            <a:pPr algn="l" indent="-457200" marL="457200">
              <a:buFont typeface="Wingdings" charset="2"/>
              <a:buChar char="ü"/>
            </a:pPr>
            <a:r>
              <a:rPr sz="4800" lang="en-US">
                <a:solidFill>
                  <a:srgbClr val="000000"/>
                </a:solidFill>
              </a:rPr>
              <a:t>The</a:t>
            </a:r>
            <a:r>
              <a:rPr sz="4800" lang="en-US">
                <a:solidFill>
                  <a:srgbClr val="000000"/>
                </a:solidFill>
              </a:rPr>
              <a:t> social</a:t>
            </a:r>
            <a:r>
              <a:rPr sz="4800" lang="en-US">
                <a:solidFill>
                  <a:srgbClr val="000000"/>
                </a:solidFill>
              </a:rPr>
              <a:t> construction</a:t>
            </a:r>
            <a:r>
              <a:rPr sz="4800" lang="en-US">
                <a:solidFill>
                  <a:srgbClr val="000000"/>
                </a:solidFill>
              </a:rPr>
              <a:t> of</a:t>
            </a:r>
            <a:r>
              <a:rPr sz="4800" lang="en-US">
                <a:solidFill>
                  <a:srgbClr val="000000"/>
                </a:solidFill>
              </a:rPr>
              <a:t> gender</a:t>
            </a:r>
            <a:r>
              <a:rPr sz="4800" lang="en-US">
                <a:solidFill>
                  <a:srgbClr val="000000"/>
                </a:solidFill>
              </a:rPr>
              <a:t>-</a:t>
            </a:r>
            <a:r>
              <a:rPr sz="4800" lang="en-US">
                <a:solidFill>
                  <a:srgbClr val="000000"/>
                </a:solidFill>
              </a:rPr>
              <a:t> </a:t>
            </a:r>
            <a:r>
              <a:rPr sz="4800" lang="en-US">
                <a:solidFill>
                  <a:srgbClr val="000000"/>
                </a:solidFill>
              </a:rPr>
              <a:t>masculinity</a:t>
            </a:r>
            <a:r>
              <a:rPr sz="4800" lang="en-US">
                <a:solidFill>
                  <a:srgbClr val="000000"/>
                </a:solidFill>
              </a:rPr>
              <a:t> and</a:t>
            </a:r>
            <a:r>
              <a:rPr sz="4800" lang="en-US">
                <a:solidFill>
                  <a:srgbClr val="000000"/>
                </a:solidFill>
              </a:rPr>
              <a:t> femininity</a:t>
            </a:r>
            <a:endParaRPr sz="4800" lang="en-US">
              <a:solidFill>
                <a:srgbClr val="000000"/>
              </a:solidFill>
            </a:endParaRPr>
          </a:p>
          <a:p>
            <a:pPr algn="l" indent="-457200" marL="457200">
              <a:buFont typeface="Wingdings" charset="2"/>
              <a:buChar char="ü"/>
            </a:pPr>
            <a:r>
              <a:rPr sz="4800" lang="en-US">
                <a:solidFill>
                  <a:srgbClr val="000000"/>
                </a:solidFill>
              </a:rPr>
              <a:t>The role</a:t>
            </a:r>
            <a:r>
              <a:rPr sz="4800" lang="en-US">
                <a:solidFill>
                  <a:srgbClr val="000000"/>
                </a:solidFill>
              </a:rPr>
              <a:t> of</a:t>
            </a:r>
            <a:r>
              <a:rPr sz="4800" lang="en-US">
                <a:solidFill>
                  <a:srgbClr val="000000"/>
                </a:solidFill>
              </a:rPr>
              <a:t> gender</a:t>
            </a:r>
            <a:r>
              <a:rPr sz="4800" lang="en-US">
                <a:solidFill>
                  <a:srgbClr val="000000"/>
                </a:solidFill>
              </a:rPr>
              <a:t> in</a:t>
            </a:r>
            <a:r>
              <a:rPr sz="4800" lang="en-US">
                <a:solidFill>
                  <a:srgbClr val="000000"/>
                </a:solidFill>
              </a:rPr>
              <a:t> political</a:t>
            </a:r>
            <a:r>
              <a:rPr sz="4800" lang="en-US">
                <a:solidFill>
                  <a:srgbClr val="000000"/>
                </a:solidFill>
              </a:rPr>
              <a:t> and social</a:t>
            </a:r>
            <a:r>
              <a:rPr sz="4800" lang="en-US">
                <a:solidFill>
                  <a:srgbClr val="000000"/>
                </a:solidFill>
              </a:rPr>
              <a:t> life</a:t>
            </a:r>
            <a:r>
              <a:rPr sz="4800" lang="en-US">
                <a:solidFill>
                  <a:srgbClr val="000000"/>
                </a:solidFill>
              </a:rPr>
              <a:t>. </a:t>
            </a:r>
            <a:endParaRPr sz="4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15921" y="0"/>
            <a:ext cx="6189395" cy="7940786"/>
          </a:xfrm>
          <a:prstGeom prst="rect"/>
        </p:spPr>
      </p:pic>
      <p:sp>
        <p:nvSpPr>
          <p:cNvPr id="1048612" name=""/>
          <p:cNvSpPr/>
          <p:nvPr/>
        </p:nvSpPr>
        <p:spPr>
          <a:xfrm>
            <a:off x="0" y="619091"/>
            <a:ext cx="6052054" cy="412895"/>
          </a:xfrm>
          <a:prstGeom prst="rect"/>
          <a:solidFill>
            <a:srgbClr val="000000"/>
          </a:solidFill>
          <a:ln w="25400">
            <a:solidFill>
              <a:srgbClr val="000000"/>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wheel spokes="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1"/>
          <a:stretch>
            <a:fillRect/>
          </a:stretch>
        </p:blipFill>
        <p:spPr>
          <a:xfrm rot="0">
            <a:off x="6018525" y="0"/>
            <a:ext cx="6173475" cy="7704533"/>
          </a:xfrm>
          <a:prstGeom prst="rect"/>
        </p:spPr>
      </p:pic>
      <p:pic>
        <p:nvPicPr>
          <p:cNvPr id="2097161" name=""/>
          <p:cNvPicPr>
            <a:picLocks/>
          </p:cNvPicPr>
          <p:nvPr/>
        </p:nvPicPr>
        <p:blipFill>
          <a:blip xmlns:r="http://schemas.openxmlformats.org/officeDocument/2006/relationships" r:embed="rId2"/>
          <a:stretch>
            <a:fillRect/>
          </a:stretch>
        </p:blipFill>
        <p:spPr>
          <a:xfrm rot="0">
            <a:off x="-15921" y="0"/>
            <a:ext cx="6189395" cy="7940786"/>
          </a:xfrm>
          <a:prstGeom prst="rect"/>
        </p:spPr>
      </p:pic>
      <p:sp>
        <p:nvSpPr>
          <p:cNvPr id="1048613" name=""/>
          <p:cNvSpPr/>
          <p:nvPr/>
        </p:nvSpPr>
        <p:spPr>
          <a:xfrm>
            <a:off x="6173474" y="598819"/>
            <a:ext cx="5948881" cy="433166"/>
          </a:xfrm>
          <a:prstGeom prst="rect"/>
          <a:solidFill>
            <a:srgbClr val="000000"/>
          </a:solidFill>
          <a:ln w="25400">
            <a:solidFill>
              <a:srgbClr val="666666"/>
            </a:solidFill>
          </a:ln>
        </p:spPr>
        <p:txBody>
          <a:bodyPr anchor="ctr"/>
          <a:p>
            <a:pPr algn="ctr"/>
            <a:endParaRPr lang="en-US"/>
          </a:p>
        </p:txBody>
      </p:sp>
      <p:sp>
        <p:nvSpPr>
          <p:cNvPr id="1048614" name=""/>
          <p:cNvSpPr/>
          <p:nvPr/>
        </p:nvSpPr>
        <p:spPr>
          <a:xfrm>
            <a:off x="0" y="619091"/>
            <a:ext cx="6052054" cy="412895"/>
          </a:xfrm>
          <a:prstGeom prst="rect"/>
          <a:solidFill>
            <a:srgbClr val="000000"/>
          </a:solidFill>
          <a:ln w="25400">
            <a:solidFill>
              <a:srgbClr val="000000"/>
            </a:solidFill>
          </a:ln>
        </p:spPr>
        <p:txBody>
          <a:bodyPr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2" name=""/>
          <p:cNvPicPr>
            <a:picLocks/>
          </p:cNvPicPr>
          <p:nvPr/>
        </p:nvPicPr>
        <p:blipFill>
          <a:blip xmlns:r="http://schemas.openxmlformats.org/officeDocument/2006/relationships" r:embed="rId1"/>
          <a:stretch>
            <a:fillRect/>
          </a:stretch>
        </p:blipFill>
        <p:spPr>
          <a:xfrm rot="0">
            <a:off x="666750" y="1076565"/>
            <a:ext cx="10858498" cy="5982746"/>
          </a:xfrm>
          <a:prstGeom prst="rect"/>
        </p:spPr>
      </p:pic>
      <p:sp>
        <p:nvSpPr>
          <p:cNvPr id="1048615" name=""/>
          <p:cNvSpPr txBox="1"/>
          <p:nvPr/>
        </p:nvSpPr>
        <p:spPr>
          <a:xfrm>
            <a:off x="666749" y="232612"/>
            <a:ext cx="6643909" cy="751839"/>
          </a:xfrm>
          <a:prstGeom prst="rect"/>
        </p:spPr>
        <p:txBody>
          <a:bodyPr rtlCol="0" wrap="square">
            <a:spAutoFit/>
          </a:bodyPr>
          <a:p>
            <a:r>
              <a:rPr b="1" sz="4500" lang="en-US">
                <a:solidFill>
                  <a:srgbClr val="000000"/>
                </a:solidFill>
              </a:rPr>
              <a:t>G</a:t>
            </a:r>
            <a:r>
              <a:rPr b="1" sz="4500" lang="en-US">
                <a:solidFill>
                  <a:srgbClr val="000000"/>
                </a:solidFill>
              </a:rPr>
              <a:t>e</a:t>
            </a:r>
            <a:r>
              <a:rPr b="1" sz="4500" lang="en-US">
                <a:solidFill>
                  <a:srgbClr val="000000"/>
                </a:solidFill>
              </a:rPr>
              <a:t>n</a:t>
            </a:r>
            <a:r>
              <a:rPr b="1" sz="4500" lang="en-US">
                <a:solidFill>
                  <a:srgbClr val="000000"/>
                </a:solidFill>
              </a:rPr>
              <a:t>d</a:t>
            </a:r>
            <a:r>
              <a:rPr b="1" sz="4500" lang="en-US">
                <a:solidFill>
                  <a:srgbClr val="000000"/>
                </a:solidFill>
              </a:rPr>
              <a:t>er</a:t>
            </a:r>
            <a:r>
              <a:rPr b="1" sz="4500" lang="en-US">
                <a:solidFill>
                  <a:srgbClr val="000000"/>
                </a:solidFill>
              </a:rPr>
              <a:t>:</a:t>
            </a:r>
            <a:r>
              <a:rPr b="1" sz="4500" lang="en-US">
                <a:solidFill>
                  <a:srgbClr val="000000"/>
                </a:solidFill>
              </a:rPr>
              <a:t> </a:t>
            </a:r>
            <a:r>
              <a:rPr b="1" sz="4500" lang="en-US">
                <a:solidFill>
                  <a:srgbClr val="000000"/>
                </a:solidFill>
              </a:rPr>
              <a:t>It's </a:t>
            </a:r>
            <a:r>
              <a:rPr b="1" sz="4500" lang="en-US">
                <a:solidFill>
                  <a:srgbClr val="000000"/>
                </a:solidFill>
              </a:rPr>
              <a:t>Economic</a:t>
            </a:r>
            <a:endParaRPr b="1" sz="45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dissolve/>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RMX1971</dc:creator>
  <dcterms:created xsi:type="dcterms:W3CDTF">2015-05-01T20:30:45Z</dcterms:created>
  <dcterms:modified xsi:type="dcterms:W3CDTF">2021-06-24T08:39:52Z</dcterms:modified>
</cp:coreProperties>
</file>