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3" r:id="rId14"/>
    <p:sldId id="274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 anchorCtr="1"/>
          <a:p>
            <a:r>
              <a:rPr altLang="zh-CN" b="1" i="1" lang="en-US" u="none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GENDER AND HUMAN RIGHTS </a:t>
            </a:r>
            <a:endParaRPr altLang="zh-CN" b="1" i="1" lang="en-US" u="none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722441" y="0"/>
            <a:ext cx="1421558" cy="1345058"/>
          </a:xfrm>
          <a:prstGeom prst="rect"/>
        </p:spPr>
      </p:pic>
      <p:sp>
        <p:nvSpPr>
          <p:cNvPr id="1048669" name=""/>
          <p:cNvSpPr>
            <a:spLocks noGrp="1"/>
          </p:cNvSpPr>
          <p:nvPr>
            <p:ph type="title"/>
          </p:nvPr>
        </p:nvSpPr>
        <p:spPr>
          <a:xfrm>
            <a:off x="0" y="-220554"/>
            <a:ext cx="8102224" cy="1325563"/>
          </a:xfrm>
        </p:spPr>
        <p:txBody>
          <a:bodyPr/>
          <a:p>
            <a:r>
              <a:rPr b="1" lang="en-US"/>
              <a:t>Schemes</a:t>
            </a:r>
            <a:r>
              <a:rPr b="1" lang="en-US"/>
              <a:t> </a:t>
            </a:r>
            <a:r>
              <a:rPr b="1" lang="en-US"/>
              <a:t>f</a:t>
            </a:r>
            <a:r>
              <a:rPr b="1" lang="en-US"/>
              <a:t>o</a:t>
            </a:r>
            <a:r>
              <a:rPr b="1" lang="en-US"/>
              <a:t>r</a:t>
            </a:r>
            <a:r>
              <a:rPr b="1" lang="en-US"/>
              <a:t> </a:t>
            </a:r>
            <a:r>
              <a:rPr b="1" lang="en-US"/>
              <a:t>W</a:t>
            </a:r>
            <a:r>
              <a:rPr b="1" lang="en-US"/>
              <a:t>e</a:t>
            </a:r>
            <a:r>
              <a:rPr b="1" lang="en-US"/>
              <a:t>l</a:t>
            </a:r>
            <a:r>
              <a:rPr b="1" lang="en-US"/>
              <a:t>f</a:t>
            </a:r>
            <a:r>
              <a:rPr b="1" lang="en-US"/>
              <a:t>are</a:t>
            </a:r>
            <a:r>
              <a:rPr b="1" lang="en-US"/>
              <a:t> of</a:t>
            </a:r>
            <a:r>
              <a:rPr b="1" lang="en-US"/>
              <a:t> </a:t>
            </a:r>
            <a:r>
              <a:rPr b="1" lang="en-US"/>
              <a:t>W</a:t>
            </a:r>
            <a:r>
              <a:rPr b="1" lang="en-US"/>
              <a:t>o</a:t>
            </a:r>
            <a:r>
              <a:rPr b="1" lang="en-US"/>
              <a:t>m</a:t>
            </a:r>
            <a:r>
              <a:rPr b="1" lang="en-US"/>
              <a:t>en</a:t>
            </a:r>
            <a:r>
              <a:rPr b="1" lang="en-US"/>
              <a:t> </a:t>
            </a:r>
            <a:endParaRPr b="1" lang="en-US"/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>
          <a:xfrm>
            <a:off x="215524" y="886420"/>
            <a:ext cx="8587486" cy="4351338"/>
          </a:xfrm>
        </p:spPr>
        <p:txBody>
          <a:bodyPr>
            <a:noAutofit/>
          </a:bodyPr>
          <a:p>
            <a:r>
              <a:rPr b="1" sz="3100" lang="en-US"/>
              <a:t>Short Stay Home For Women and Girls(SSH)</a:t>
            </a:r>
            <a:r>
              <a:rPr b="1" sz="3100" lang="en-US"/>
              <a:t>:</a:t>
            </a:r>
            <a:r>
              <a:rPr sz="3100" lang="en-US"/>
              <a:t> </a:t>
            </a:r>
            <a:r>
              <a:rPr sz="3100" lang="en-US"/>
              <a:t>Aim is to provide temporary accommodation to the girls and women which are homeless. </a:t>
            </a:r>
            <a:endParaRPr sz="3100" lang="en-US"/>
          </a:p>
          <a:p>
            <a:r>
              <a:rPr b="1" sz="3100" lang="en-US"/>
              <a:t>Kishori Shakti Yogana </a:t>
            </a:r>
            <a:r>
              <a:rPr sz="3100" lang="en-US"/>
              <a:t>:</a:t>
            </a:r>
            <a:r>
              <a:rPr sz="3100" lang="en-US"/>
              <a:t> </a:t>
            </a:r>
            <a:r>
              <a:rPr sz="3100" lang="en-US"/>
              <a:t>Aims</a:t>
            </a:r>
            <a:r>
              <a:rPr sz="3100" lang="en-US"/>
              <a:t> to improve the nutritional, health and development status of adolescent </a:t>
            </a:r>
            <a:r>
              <a:rPr sz="3100" lang="en-US"/>
              <a:t>girls.</a:t>
            </a:r>
            <a:r>
              <a:rPr sz="3100" lang="en-US"/>
              <a:t> </a:t>
            </a:r>
            <a:endParaRPr sz="3100" lang="en-US"/>
          </a:p>
          <a:p>
            <a:r>
              <a:rPr b="1" sz="3100" lang="en-US"/>
              <a:t>Support to Training and Employment Program for Women (STEP) </a:t>
            </a:r>
            <a:r>
              <a:rPr sz="3100" lang="en-US"/>
              <a:t>:</a:t>
            </a:r>
            <a:r>
              <a:rPr sz="3100" lang="en-US"/>
              <a:t> Launched by government of India in 1986-87</a:t>
            </a:r>
            <a:r>
              <a:rPr sz="3100" lang="en-US"/>
              <a:t>.</a:t>
            </a:r>
            <a:r>
              <a:rPr sz="3100" lang="en-US"/>
              <a:t> Aim is to upgrade skills of women for self and wage employment </a:t>
            </a:r>
            <a:endParaRPr sz="3100" lang="en-US"/>
          </a:p>
          <a:p>
            <a:r>
              <a:rPr b="1" sz="3100" lang="en-US"/>
              <a:t>Swadhar</a:t>
            </a:r>
            <a:r>
              <a:rPr b="0" sz="3100" lang="en-US"/>
              <a:t> </a:t>
            </a:r>
            <a:r>
              <a:rPr b="0" sz="3100" lang="en-US"/>
              <a:t>:</a:t>
            </a:r>
            <a:r>
              <a:rPr b="0" sz="3100" lang="en-US"/>
              <a:t> </a:t>
            </a:r>
            <a:r>
              <a:rPr b="0" sz="3100" lang="en-US"/>
              <a:t>Provide shelter, food, clothing, and health as well as economic and social security for such women </a:t>
            </a:r>
            <a:endParaRPr sz="31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r>
              <a:rPr b="1" lang="en-US"/>
              <a:t>Women Empowerment </a:t>
            </a:r>
            <a:endParaRPr b="1" lang="en-US"/>
          </a:p>
        </p:txBody>
      </p:sp>
      <p:sp>
        <p:nvSpPr>
          <p:cNvPr id="1048673" name=""/>
          <p:cNvSpPr>
            <a:spLocks noGrp="1"/>
          </p:cNvSpPr>
          <p:nvPr>
            <p:ph idx="1"/>
          </p:nvPr>
        </p:nvSpPr>
        <p:spPr>
          <a:xfrm>
            <a:off x="628648" y="1044667"/>
            <a:ext cx="7886700" cy="5512492"/>
          </a:xfrm>
        </p:spPr>
        <p:txBody>
          <a:bodyPr>
            <a:noAutofit/>
          </a:bodyPr>
          <a:p>
            <a:r>
              <a:rPr sz="2900" lang="en-US"/>
              <a:t>Women Empowerment refers to increasing the spiritual, political, social, educational, gender, or economic strength of individuals and communities of women. </a:t>
            </a:r>
            <a:endParaRPr sz="2900" lang="en-US"/>
          </a:p>
          <a:p>
            <a:r>
              <a:rPr b="1" sz="2900" lang="en-US"/>
              <a:t>Need For Women Empowermnent Women Are Deprived Of: </a:t>
            </a:r>
            <a:endParaRPr b="1" sz="2900" lang="en-US"/>
          </a:p>
          <a:p>
            <a:pPr>
              <a:buFont typeface="Wingdings" charset="2"/>
              <a:buChar char="¡"/>
            </a:pPr>
            <a:r>
              <a:rPr sz="2900" lang="en-US"/>
              <a:t>Decision</a:t>
            </a:r>
            <a:r>
              <a:rPr sz="2900" lang="en-US"/>
              <a:t> Making Power </a:t>
            </a:r>
            <a:endParaRPr sz="2900" lang="en-US"/>
          </a:p>
          <a:p>
            <a:pPr>
              <a:buFont typeface="Wingdings" charset="2"/>
              <a:buChar char="¡"/>
            </a:pPr>
            <a:r>
              <a:rPr sz="2900" lang="en-US"/>
              <a:t>Freedom</a:t>
            </a:r>
            <a:r>
              <a:rPr sz="2900" lang="en-US"/>
              <a:t> of Movement </a:t>
            </a:r>
            <a:endParaRPr sz="2900" lang="en-US"/>
          </a:p>
          <a:p>
            <a:pPr>
              <a:buFont typeface="Wingdings" charset="2"/>
              <a:buChar char="¡"/>
            </a:pPr>
            <a:r>
              <a:rPr sz="2900" lang="en-US"/>
              <a:t>Access</a:t>
            </a:r>
            <a:r>
              <a:rPr sz="2900" lang="en-US"/>
              <a:t> to Education </a:t>
            </a:r>
            <a:endParaRPr sz="2900" lang="en-US"/>
          </a:p>
          <a:p>
            <a:pPr>
              <a:buFont typeface="Wingdings" charset="2"/>
              <a:buChar char="¡"/>
            </a:pPr>
            <a:r>
              <a:rPr sz="2900" lang="en-US"/>
              <a:t>Access</a:t>
            </a:r>
            <a:r>
              <a:rPr sz="2900" lang="en-US"/>
              <a:t> to Employment </a:t>
            </a:r>
            <a:endParaRPr sz="2900" lang="en-US"/>
          </a:p>
          <a:p>
            <a:pPr>
              <a:buFont typeface="Wingdings" charset="2"/>
              <a:buChar char="¡"/>
            </a:pPr>
            <a:r>
              <a:rPr sz="2900" lang="en-US"/>
              <a:t>Exposure</a:t>
            </a:r>
            <a:r>
              <a:rPr sz="2900" lang="en-US"/>
              <a:t> to Media </a:t>
            </a:r>
            <a:endParaRPr sz="2900" lang="en-US"/>
          </a:p>
          <a:p>
            <a:pPr>
              <a:buFont typeface="Wingdings" charset="2"/>
              <a:buChar char="¡"/>
            </a:pPr>
            <a:r>
              <a:rPr sz="2900" lang="en-US"/>
              <a:t>Domestic</a:t>
            </a:r>
            <a:r>
              <a:rPr sz="2900" lang="en-US"/>
              <a:t> Violence</a:t>
            </a:r>
            <a:endParaRPr sz="2900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07990" y="3186266"/>
            <a:ext cx="4036009" cy="368903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ve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lang="en-US"/>
              <a:t> Ways to Empower Women</a:t>
            </a:r>
            <a:endParaRPr b="1" lang="en-US"/>
          </a:p>
        </p:txBody>
      </p:sp>
      <p:sp>
        <p:nvSpPr>
          <p:cNvPr id="1048677" name=""/>
          <p:cNvSpPr>
            <a:spLocks noGrp="1"/>
          </p:cNvSpPr>
          <p:nvPr>
            <p:ph idx="1"/>
          </p:nvPr>
        </p:nvSpPr>
        <p:spPr>
          <a:xfrm>
            <a:off x="0" y="1310961"/>
            <a:ext cx="6348168" cy="5550228"/>
          </a:xfrm>
        </p:spPr>
        <p:txBody>
          <a:bodyPr/>
          <a:p>
            <a:r>
              <a:rPr sz="3500" lang="en-US"/>
              <a:t>Providing</a:t>
            </a:r>
            <a:r>
              <a:rPr sz="3500" lang="en-US"/>
              <a:t> education </a:t>
            </a:r>
            <a:endParaRPr sz="3500" lang="en-US"/>
          </a:p>
          <a:p>
            <a:r>
              <a:rPr sz="3500" lang="en-US"/>
              <a:t>Self</a:t>
            </a:r>
            <a:r>
              <a:rPr sz="3500" lang="en-US"/>
              <a:t> employment and Self help groups </a:t>
            </a:r>
            <a:endParaRPr sz="3500" lang="en-US"/>
          </a:p>
          <a:p>
            <a:r>
              <a:rPr sz="3500" lang="en-US"/>
              <a:t>Providing</a:t>
            </a:r>
            <a:r>
              <a:rPr sz="3500" lang="en-US"/>
              <a:t> minimum needs like nutrition, health, sanitation, housing </a:t>
            </a:r>
            <a:endParaRPr sz="3500" lang="en-US"/>
          </a:p>
          <a:p>
            <a:r>
              <a:rPr sz="3500" lang="en-US"/>
              <a:t>Encouraging</a:t>
            </a:r>
            <a:r>
              <a:rPr sz="3500" lang="en-US"/>
              <a:t> women to develop in their fields they are good at and make a career.</a:t>
            </a:r>
            <a:endParaRPr sz="350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5894" t="21611" r="0" b="31"/>
          <a:stretch>
            <a:fillRect/>
          </a:stretch>
        </p:blipFill>
        <p:spPr>
          <a:xfrm>
            <a:off x="6334986" y="1197143"/>
            <a:ext cx="2839512" cy="526464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2810" r="-2810"/>
          <a:stretch>
            <a:fillRect/>
          </a:stretch>
        </p:blipFill>
        <p:spPr>
          <a:xfrm>
            <a:off x="-182383" y="-171558"/>
            <a:ext cx="9493364" cy="7329980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364546" y="218091"/>
            <a:ext cx="7886700" cy="1325563"/>
          </a:xfrm>
        </p:spPr>
        <p:txBody>
          <a:bodyPr/>
          <a:p>
            <a:r>
              <a:rPr b="1" lang="en-US"/>
              <a:t>HUMAN RIGHTS</a:t>
            </a:r>
            <a:endParaRPr b="1"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7561" t="31781" r="8996" b="13363"/>
          <a:stretch>
            <a:fillRect/>
          </a:stretch>
        </p:blipFill>
        <p:spPr>
          <a:xfrm>
            <a:off x="4522539" y="2208689"/>
            <a:ext cx="4621461" cy="4532165"/>
          </a:xfrm>
          <a:prstGeom prst="ellipse"/>
        </p:spPr>
      </p:pic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364546" y="1543654"/>
            <a:ext cx="5953498" cy="4920696"/>
          </a:xfrm>
        </p:spPr>
        <p:txBody>
          <a:bodyPr>
            <a:noAutofit/>
          </a:bodyPr>
          <a:p>
            <a:r>
              <a:rPr sz="3300" lang="en-US"/>
              <a:t>Human rights are moral principles that set out certain standards of human behavior, and are regularly protected as legal rights in national and international law.</a:t>
            </a:r>
            <a:endParaRPr sz="3300" lang="en-US"/>
          </a:p>
          <a:p>
            <a:r>
              <a:rPr sz="3300" lang="en-US"/>
              <a:t>Human rights are thus conceived as universal (applicable everywhere) and egalitarian (the same for everyone).</a:t>
            </a:r>
            <a:endParaRPr sz="33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169" y="4565165"/>
            <a:ext cx="9162169" cy="2292834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901945" y="171639"/>
            <a:ext cx="5396647" cy="5024995"/>
          </a:xfrm>
          <a:prstGeom prst="rect"/>
        </p:spPr>
      </p:pic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G</a:t>
            </a:r>
            <a:r>
              <a:rPr b="1" lang="en-US"/>
              <a:t>e</a:t>
            </a:r>
            <a:r>
              <a:rPr b="1" lang="en-US"/>
              <a:t>n</a:t>
            </a:r>
            <a:r>
              <a:rPr b="1" lang="en-US"/>
              <a:t>d</a:t>
            </a:r>
            <a:r>
              <a:rPr b="1" lang="en-US"/>
              <a:t>e</a:t>
            </a:r>
            <a:r>
              <a:rPr b="1" lang="en-US"/>
              <a:t>r</a:t>
            </a:r>
            <a:r>
              <a:rPr b="1" lang="en-US"/>
              <a:t> </a:t>
            </a:r>
            <a:r>
              <a:rPr b="1" lang="en-US"/>
              <a:t>and</a:t>
            </a:r>
            <a:r>
              <a:rPr b="1" lang="en-US"/>
              <a:t> </a:t>
            </a:r>
            <a:r>
              <a:rPr b="1" lang="en-US"/>
              <a:t>H</a:t>
            </a:r>
            <a:r>
              <a:rPr b="1" lang="en-US"/>
              <a:t>um</a:t>
            </a:r>
            <a:r>
              <a:rPr b="1" lang="en-US"/>
              <a:t>an</a:t>
            </a:r>
            <a:r>
              <a:rPr b="1" lang="en-US"/>
              <a:t> </a:t>
            </a:r>
            <a:r>
              <a:rPr b="1" lang="en-US"/>
              <a:t>R</a:t>
            </a:r>
            <a:r>
              <a:rPr b="1" lang="en-US"/>
              <a:t>ights</a:t>
            </a:r>
            <a:r>
              <a:rPr b="1" lang="en-US"/>
              <a:t> 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c</a:t>
            </a:r>
            <a:r>
              <a:rPr b="1" lang="en-US"/>
              <a:t>l</a:t>
            </a:r>
            <a:r>
              <a:rPr b="1" lang="en-US"/>
              <a:t>u</a:t>
            </a:r>
            <a:r>
              <a:rPr b="1" lang="en-US"/>
              <a:t>d</a:t>
            </a:r>
            <a:r>
              <a:rPr b="1" lang="en-US"/>
              <a:t>e</a:t>
            </a:r>
            <a:r>
              <a:rPr b="1" lang="en-US"/>
              <a:t>:</a:t>
            </a:r>
            <a:endParaRPr b="1"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40909"/>
          </a:xfrm>
        </p:spPr>
        <p:txBody>
          <a:bodyPr/>
          <a:p>
            <a:r>
              <a:rPr lang="en-US"/>
              <a:t>Right to life </a:t>
            </a:r>
            <a:endParaRPr lang="en-US"/>
          </a:p>
          <a:p>
            <a:r>
              <a:rPr lang="en-US"/>
              <a:t>Right</a:t>
            </a:r>
            <a:r>
              <a:rPr lang="en-US"/>
              <a:t> to property </a:t>
            </a:r>
            <a:endParaRPr lang="en-US"/>
          </a:p>
          <a:p>
            <a:r>
              <a:rPr lang="en-US"/>
              <a:t>Right</a:t>
            </a:r>
            <a:r>
              <a:rPr lang="en-US"/>
              <a:t> to reputation </a:t>
            </a:r>
            <a:endParaRPr lang="en-US"/>
          </a:p>
          <a:p>
            <a:r>
              <a:rPr lang="en-US"/>
              <a:t>Political</a:t>
            </a:r>
            <a:r>
              <a:rPr lang="en-US"/>
              <a:t> rights </a:t>
            </a:r>
            <a:endParaRPr lang="en-US"/>
          </a:p>
          <a:p>
            <a:r>
              <a:rPr lang="en-US"/>
              <a:t>Economic</a:t>
            </a:r>
            <a:r>
              <a:rPr lang="en-US"/>
              <a:t> rights</a:t>
            </a:r>
            <a:endParaRPr lang="en-US"/>
          </a:p>
          <a:p>
            <a:r>
              <a:rPr lang="en-US"/>
              <a:t>Civil rights </a:t>
            </a:r>
            <a:endParaRPr lang="en-US"/>
          </a:p>
          <a:p>
            <a:r>
              <a:rPr lang="en-US"/>
              <a:t>No</a:t>
            </a:r>
            <a:r>
              <a:rPr lang="en-US"/>
              <a:t> discrimination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73130" y="47186"/>
            <a:ext cx="4070869" cy="338181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228153" y="3358695"/>
            <a:ext cx="3915846" cy="3160326"/>
          </a:xfrm>
          <a:prstGeom prst="rect"/>
        </p:spPr>
      </p:pic>
      <p:sp>
        <p:nvSpPr>
          <p:cNvPr id="1048654" name=""/>
          <p:cNvSpPr>
            <a:spLocks noGrp="1"/>
          </p:cNvSpPr>
          <p:nvPr>
            <p:ph idx="1"/>
          </p:nvPr>
        </p:nvSpPr>
        <p:spPr>
          <a:xfrm>
            <a:off x="229243" y="338978"/>
            <a:ext cx="5458657" cy="618004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sz="3100" lang="en-US"/>
              <a:t>Article 1 </a:t>
            </a:r>
            <a:endParaRPr b="1" sz="3100" lang="en-US"/>
          </a:p>
          <a:p>
            <a:r>
              <a:rPr sz="3100" lang="en-US"/>
              <a:t>All</a:t>
            </a:r>
            <a:r>
              <a:rPr sz="3100" lang="en-US"/>
              <a:t> human beings are born free and equal in dignity and rights. </a:t>
            </a:r>
            <a:endParaRPr sz="3100" lang="en-US"/>
          </a:p>
          <a:p>
            <a:pPr indent="0" marL="0">
              <a:buNone/>
            </a:pPr>
            <a:r>
              <a:rPr b="1" sz="3100" lang="en-US"/>
              <a:t>Article</a:t>
            </a:r>
            <a:r>
              <a:rPr b="1" sz="3100" lang="en-US"/>
              <a:t> 23 </a:t>
            </a:r>
            <a:endParaRPr sz="3100" lang="en-US"/>
          </a:p>
          <a:p>
            <a:r>
              <a:rPr sz="3100" lang="en-US"/>
              <a:t>Everyone has the right to work, to free choice of employment, to just and favorable conditions of work and to protection against unemployment. </a:t>
            </a:r>
            <a:endParaRPr sz="3100" lang="en-US"/>
          </a:p>
          <a:p>
            <a:r>
              <a:rPr sz="3100" lang="en-US"/>
              <a:t>T</a:t>
            </a:r>
            <a:r>
              <a:rPr sz="3100" lang="en-US"/>
              <a:t>he</a:t>
            </a:r>
            <a:r>
              <a:rPr sz="3100" lang="en-US"/>
              <a:t> right to equal pay for equal work. </a:t>
            </a:r>
            <a:endParaRPr sz="31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idx="1"/>
          </p:nvPr>
        </p:nvSpPr>
        <p:spPr>
          <a:xfrm>
            <a:off x="1496940" y="0"/>
            <a:ext cx="6176632" cy="1280892"/>
          </a:xfrm>
        </p:spPr>
        <p:txBody>
          <a:bodyPr/>
          <a:p>
            <a:pPr indent="0" marL="0">
              <a:buNone/>
            </a:pPr>
            <a:r>
              <a:rPr b="1" lang="en-US"/>
              <a:t>Gender based discrimination</a:t>
            </a:r>
            <a:r>
              <a:rPr b="1" lang="en-US"/>
              <a:t> 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 </a:t>
            </a:r>
            <a:r>
              <a:rPr b="1" lang="en-US"/>
              <a:t>s</a:t>
            </a:r>
            <a:r>
              <a:rPr b="1" lang="en-US"/>
              <a:t>o</a:t>
            </a:r>
            <a:r>
              <a:rPr b="1" lang="en-US"/>
              <a:t>m</a:t>
            </a:r>
            <a:r>
              <a:rPr b="1" lang="en-US"/>
              <a:t>e</a:t>
            </a:r>
            <a:r>
              <a:rPr b="1" lang="en-US"/>
              <a:t> </a:t>
            </a:r>
            <a:r>
              <a:rPr b="1" lang="en-US"/>
              <a:t>r</a:t>
            </a:r>
            <a:r>
              <a:rPr b="1" lang="en-US"/>
              <a:t>e</a:t>
            </a:r>
            <a:r>
              <a:rPr b="1" lang="en-US"/>
              <a:t>g</a:t>
            </a:r>
            <a:r>
              <a:rPr b="1" lang="en-US"/>
              <a:t>ions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e</a:t>
            </a:r>
            <a:r>
              <a:rPr b="1" lang="en-US"/>
              <a:t>a</a:t>
            </a:r>
            <a:r>
              <a:rPr b="1" lang="en-US"/>
              <a:t>d</a:t>
            </a:r>
            <a:r>
              <a:rPr b="1" lang="en-US"/>
              <a:t> 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o</a:t>
            </a:r>
            <a:r>
              <a:rPr b="1" lang="en-US"/>
              <a:t>n</a:t>
            </a:r>
            <a:r>
              <a:rPr b="1" lang="en-US"/>
              <a:t>e</a:t>
            </a:r>
            <a:r>
              <a:rPr b="1" lang="en-US"/>
              <a:t> </a:t>
            </a:r>
            <a:r>
              <a:rPr b="1" lang="en-US"/>
              <a:t>f</a:t>
            </a:r>
            <a:r>
              <a:rPr b="1" lang="en-US"/>
              <a:t>or</a:t>
            </a:r>
            <a:r>
              <a:rPr b="1" lang="en-US"/>
              <a:t> the</a:t>
            </a:r>
            <a:r>
              <a:rPr b="1" lang="en-US"/>
              <a:t> </a:t>
            </a:r>
            <a:r>
              <a:rPr b="1" lang="en-US"/>
              <a:t>c</a:t>
            </a:r>
            <a:r>
              <a:rPr b="1" lang="en-US"/>
              <a:t>o</a:t>
            </a:r>
            <a:r>
              <a:rPr b="1" lang="en-US"/>
              <a:t>n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r</a:t>
            </a:r>
            <a:r>
              <a:rPr b="1" lang="en-US"/>
              <a:t>uction</a:t>
            </a:r>
            <a:r>
              <a:rPr b="1" lang="en-US"/>
              <a:t> </a:t>
            </a:r>
            <a:r>
              <a:rPr b="1" lang="en-US"/>
              <a:t>o</a:t>
            </a:r>
            <a:r>
              <a:rPr b="1" lang="en-US"/>
              <a:t>f</a:t>
            </a:r>
            <a:r>
              <a:rPr b="1" lang="en-US"/>
              <a:t> </a:t>
            </a:r>
            <a:r>
              <a:rPr b="1" lang="en-US"/>
              <a:t>r</a:t>
            </a:r>
            <a:r>
              <a:rPr b="1" lang="en-US"/>
              <a:t>i</a:t>
            </a:r>
            <a:r>
              <a:rPr b="1" lang="en-US"/>
              <a:t>g</a:t>
            </a:r>
            <a:r>
              <a:rPr b="1" lang="en-US"/>
              <a:t>hts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k</a:t>
            </a:r>
            <a:r>
              <a:rPr b="1" lang="en-US"/>
              <a:t>e</a:t>
            </a:r>
            <a:r>
              <a:rPr b="1" lang="en-US"/>
              <a:t>,</a:t>
            </a:r>
            <a:endParaRPr b="1"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00348" y="1412277"/>
            <a:ext cx="6143303" cy="3723035"/>
          </a:xfrm>
          <a:prstGeom prst="rect"/>
        </p:spPr>
      </p:pic>
      <p:sp>
        <p:nvSpPr>
          <p:cNvPr id="1048679" name=""/>
          <p:cNvSpPr txBox="1"/>
          <p:nvPr/>
        </p:nvSpPr>
        <p:spPr>
          <a:xfrm>
            <a:off x="1496940" y="5204857"/>
            <a:ext cx="5957455" cy="15011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3100" lang="en-US"/>
              <a:t>Women rights </a:t>
            </a:r>
            <a:endParaRPr sz="3100" lang="en-US"/>
          </a:p>
          <a:p>
            <a:pPr indent="-457200" marL="457200">
              <a:buFont typeface="Arial"/>
              <a:buChar char="•"/>
            </a:pPr>
            <a:r>
              <a:rPr sz="3100" lang="en-US"/>
              <a:t>Rights</a:t>
            </a:r>
            <a:r>
              <a:rPr sz="3100" lang="en-US"/>
              <a:t> of homosexuals </a:t>
            </a:r>
            <a:endParaRPr sz="3100" lang="en-US"/>
          </a:p>
          <a:p>
            <a:pPr indent="-457200" marL="457200">
              <a:buFont typeface="Arial"/>
              <a:buChar char="•"/>
            </a:pPr>
            <a:r>
              <a:rPr sz="3100" lang="en-US"/>
              <a:t>Sexual</a:t>
            </a:r>
            <a:r>
              <a:rPr sz="3100" lang="en-US"/>
              <a:t> rights</a:t>
            </a:r>
            <a:endParaRPr sz="31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14:flythrough dir="in" hasBounce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>
          <a:xfrm>
            <a:off x="302283" y="0"/>
            <a:ext cx="8588382" cy="1296937"/>
          </a:xfrm>
        </p:spPr>
        <p:txBody>
          <a:bodyPr/>
          <a:p>
            <a:r>
              <a:rPr b="1" lang="en-US"/>
              <a:t>GENDER BASE DISCRIMINATION</a:t>
            </a:r>
            <a:endParaRPr b="1"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78554" y="1318610"/>
            <a:ext cx="4065444" cy="5293275"/>
          </a:xfrm>
          <a:prstGeom prst="rect"/>
        </p:spPr>
      </p:pic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302282" y="1296936"/>
            <a:ext cx="5619785" cy="5097283"/>
          </a:xfrm>
        </p:spPr>
        <p:txBody>
          <a:bodyPr>
            <a:noAutofit/>
          </a:bodyPr>
          <a:p>
            <a:r>
              <a:rPr sz="3100" lang="en-US"/>
              <a:t>Despite of all the conventions and the work done on gender issue Violence against women continues at breathtaking rates. </a:t>
            </a:r>
            <a:endParaRPr sz="3100" lang="en-US"/>
          </a:p>
          <a:p>
            <a:r>
              <a:rPr sz="3100" lang="en-US"/>
              <a:t>Gender- based discrimination persists in the workplace, and in housing, education, disaster relief, political life, inheritance, health care, access to food, and countless other areas.</a:t>
            </a:r>
            <a:endParaRPr sz="31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mb dir="horz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>
          <a:xfrm>
            <a:off x="628649" y="-214706"/>
            <a:ext cx="7886700" cy="1325563"/>
          </a:xfrm>
        </p:spPr>
        <p:txBody>
          <a:bodyPr/>
          <a:p>
            <a:r>
              <a:rPr b="1" lang="en-US"/>
              <a:t>G</a:t>
            </a:r>
            <a:r>
              <a:rPr b="1" lang="en-US"/>
              <a:t>e</a:t>
            </a:r>
            <a:r>
              <a:rPr b="1" lang="en-US"/>
              <a:t>n</a:t>
            </a:r>
            <a:r>
              <a:rPr b="1" lang="en-US"/>
              <a:t>d</a:t>
            </a:r>
            <a:r>
              <a:rPr b="1" lang="en-US"/>
              <a:t>er</a:t>
            </a:r>
            <a:r>
              <a:rPr b="1" lang="en-US"/>
              <a:t> </a:t>
            </a:r>
            <a:r>
              <a:rPr b="1" lang="en-US"/>
              <a:t>Human</a:t>
            </a:r>
            <a:r>
              <a:rPr b="1" lang="en-US"/>
              <a:t> </a:t>
            </a:r>
            <a:r>
              <a:rPr b="1" lang="en-US"/>
              <a:t>R</a:t>
            </a:r>
            <a:r>
              <a:rPr b="1" lang="en-US"/>
              <a:t>i</a:t>
            </a:r>
            <a:r>
              <a:rPr b="1" lang="en-US"/>
              <a:t>g</a:t>
            </a:r>
            <a:r>
              <a:rPr b="1" lang="en-US"/>
              <a:t>h</a:t>
            </a:r>
            <a:r>
              <a:rPr b="1" lang="en-US"/>
              <a:t>t</a:t>
            </a:r>
            <a:r>
              <a:rPr b="1" lang="en-US"/>
              <a:t>s</a:t>
            </a:r>
            <a:r>
              <a:rPr b="1" lang="en-US"/>
              <a:t> </a:t>
            </a:r>
            <a:endParaRPr b="1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8543" t="20576" r="0" b="47398"/>
          <a:stretch>
            <a:fillRect/>
          </a:stretch>
        </p:blipFill>
        <p:spPr>
          <a:xfrm>
            <a:off x="7406160" y="0"/>
            <a:ext cx="1737840" cy="1326821"/>
          </a:xfrm>
          <a:prstGeom prst="rect"/>
        </p:spPr>
      </p:pic>
      <p:sp>
        <p:nvSpPr>
          <p:cNvPr id="1048664" name=""/>
          <p:cNvSpPr>
            <a:spLocks noGrp="1"/>
          </p:cNvSpPr>
          <p:nvPr>
            <p:ph idx="1"/>
          </p:nvPr>
        </p:nvSpPr>
        <p:spPr>
          <a:xfrm>
            <a:off x="137520" y="846649"/>
            <a:ext cx="7886700" cy="4186519"/>
          </a:xfrm>
        </p:spPr>
        <p:txBody>
          <a:bodyPr>
            <a:noAutofit/>
          </a:bodyPr>
          <a:p>
            <a:r>
              <a:rPr b="1" sz="2900" lang="en-US"/>
              <a:t>Domestic Violence Act, 2005</a:t>
            </a:r>
            <a:r>
              <a:rPr sz="2900" lang="en-US"/>
              <a:t>:</a:t>
            </a:r>
            <a:r>
              <a:rPr sz="2900" lang="en-US"/>
              <a:t> </a:t>
            </a:r>
            <a:r>
              <a:rPr sz="2900" lang="en-US"/>
              <a:t>Punishments for acts include a jail sentence of up to 1 year or rupees 20000 fine. </a:t>
            </a:r>
            <a:endParaRPr sz="2900" lang="en-US"/>
          </a:p>
          <a:p>
            <a:r>
              <a:rPr b="1" sz="2900" lang="en-US"/>
              <a:t>Hindu Succession Act,1956</a:t>
            </a:r>
            <a:r>
              <a:rPr sz="2900" lang="en-US"/>
              <a:t>:</a:t>
            </a:r>
            <a:r>
              <a:rPr sz="2900" lang="en-US"/>
              <a:t> </a:t>
            </a:r>
            <a:r>
              <a:rPr sz="2900" lang="en-US"/>
              <a:t>T</a:t>
            </a:r>
            <a:r>
              <a:rPr sz="2900" lang="en-US"/>
              <a:t>h</a:t>
            </a:r>
            <a:r>
              <a:rPr sz="2900" lang="en-US"/>
              <a:t>i</a:t>
            </a:r>
            <a:r>
              <a:rPr sz="2900" lang="en-US"/>
              <a:t>s</a:t>
            </a:r>
            <a:r>
              <a:rPr sz="2900" lang="en-US"/>
              <a:t> </a:t>
            </a:r>
            <a:r>
              <a:rPr sz="2900" lang="en-US"/>
              <a:t>g</a:t>
            </a:r>
            <a:r>
              <a:rPr sz="2900" lang="en-US"/>
              <a:t>i</a:t>
            </a:r>
            <a:r>
              <a:rPr sz="2900" lang="en-US"/>
              <a:t>v</a:t>
            </a:r>
            <a:r>
              <a:rPr sz="2900" lang="en-US"/>
              <a:t>e</a:t>
            </a:r>
            <a:r>
              <a:rPr sz="2900" lang="en-US"/>
              <a:t>s</a:t>
            </a:r>
            <a:r>
              <a:rPr sz="2900" lang="en-US"/>
              <a:t> </a:t>
            </a:r>
            <a:r>
              <a:rPr sz="2900" lang="en-US"/>
              <a:t>e</a:t>
            </a:r>
            <a:r>
              <a:rPr sz="2900" lang="en-US"/>
              <a:t>q</a:t>
            </a:r>
            <a:r>
              <a:rPr sz="2900" lang="en-US"/>
              <a:t>ual</a:t>
            </a:r>
            <a:r>
              <a:rPr sz="2900" lang="en-US"/>
              <a:t> rights</a:t>
            </a:r>
            <a:r>
              <a:rPr sz="2900" lang="en-US"/>
              <a:t> </a:t>
            </a:r>
            <a:r>
              <a:rPr sz="2900" lang="en-US"/>
              <a:t>t</a:t>
            </a:r>
            <a:r>
              <a:rPr sz="2900" lang="en-US"/>
              <a:t>o</a:t>
            </a:r>
            <a:r>
              <a:rPr sz="2900" lang="en-US"/>
              <a:t> </a:t>
            </a:r>
            <a:r>
              <a:rPr sz="2900" lang="en-US"/>
              <a:t>a</a:t>
            </a:r>
            <a:r>
              <a:rPr sz="2900" lang="en-US"/>
              <a:t>n</a:t>
            </a:r>
            <a:r>
              <a:rPr sz="2900" lang="en-US"/>
              <a:t>c</a:t>
            </a:r>
            <a:r>
              <a:rPr sz="2900" lang="en-US"/>
              <a:t>e</a:t>
            </a:r>
            <a:r>
              <a:rPr sz="2900" lang="en-US"/>
              <a:t>s</a:t>
            </a:r>
            <a:r>
              <a:rPr sz="2900" lang="en-US"/>
              <a:t>t</a:t>
            </a:r>
            <a:r>
              <a:rPr sz="2900" lang="en-US"/>
              <a:t>r</a:t>
            </a:r>
            <a:r>
              <a:rPr sz="2900" lang="en-US"/>
              <a:t>al</a:t>
            </a:r>
            <a:r>
              <a:rPr sz="2900" lang="en-US"/>
              <a:t> property</a:t>
            </a:r>
            <a:r>
              <a:rPr sz="2900" lang="en-US"/>
              <a:t> </a:t>
            </a:r>
            <a:r>
              <a:rPr sz="2900" lang="en-US"/>
              <a:t>t</a:t>
            </a:r>
            <a:r>
              <a:rPr sz="2900" lang="en-US"/>
              <a:t>o</a:t>
            </a:r>
            <a:r>
              <a:rPr sz="2900" lang="en-US"/>
              <a:t> </a:t>
            </a:r>
            <a:r>
              <a:rPr sz="2900" lang="en-US"/>
              <a:t>a</a:t>
            </a:r>
            <a:r>
              <a:rPr sz="2900" lang="en-US"/>
              <a:t>l</a:t>
            </a:r>
            <a:r>
              <a:rPr sz="2900" lang="en-US"/>
              <a:t>l</a:t>
            </a:r>
            <a:r>
              <a:rPr sz="2900" lang="en-US"/>
              <a:t> </a:t>
            </a:r>
            <a:r>
              <a:rPr sz="2900" lang="en-US"/>
              <a:t>g</a:t>
            </a:r>
            <a:r>
              <a:rPr sz="2900" lang="en-US"/>
              <a:t>e</a:t>
            </a:r>
            <a:r>
              <a:rPr sz="2900" lang="en-US"/>
              <a:t>n</a:t>
            </a:r>
            <a:r>
              <a:rPr sz="2900" lang="en-US"/>
              <a:t>d</a:t>
            </a:r>
            <a:r>
              <a:rPr sz="2900" lang="en-US"/>
              <a:t>e</a:t>
            </a:r>
            <a:r>
              <a:rPr sz="2900" lang="en-US"/>
              <a:t>r</a:t>
            </a:r>
            <a:r>
              <a:rPr sz="2900" lang="en-US"/>
              <a:t>.</a:t>
            </a:r>
            <a:endParaRPr sz="2900" lang="en-US"/>
          </a:p>
          <a:p>
            <a:r>
              <a:rPr b="1" sz="2900" lang="en-US"/>
              <a:t>Equal Remuneration Act,1976</a:t>
            </a:r>
            <a:r>
              <a:rPr sz="2900" lang="en-US"/>
              <a:t>:</a:t>
            </a:r>
            <a:r>
              <a:rPr sz="2900" lang="en-US"/>
              <a:t> </a:t>
            </a:r>
            <a:r>
              <a:rPr sz="2900" lang="en-US"/>
              <a:t>Duty of employer to pay equal remuneration to men and women workers for same work or similar nature of work.</a:t>
            </a:r>
            <a:endParaRPr sz="2900"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876" t="67773" r="1766" b="2824"/>
          <a:stretch>
            <a:fillRect/>
          </a:stretch>
        </p:blipFill>
        <p:spPr>
          <a:xfrm>
            <a:off x="1588032" y="4817200"/>
            <a:ext cx="7555968" cy="2050298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64018" t="46145" r="6733" b="3590"/>
          <a:stretch>
            <a:fillRect/>
          </a:stretch>
        </p:blipFill>
        <p:spPr>
          <a:xfrm>
            <a:off x="-27856" y="4775559"/>
            <a:ext cx="1615888" cy="208244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idx="1"/>
          </p:nvPr>
        </p:nvSpPr>
        <p:spPr>
          <a:xfrm>
            <a:off x="221821" y="2686484"/>
            <a:ext cx="8700359" cy="4171515"/>
          </a:xfrm>
        </p:spPr>
        <p:txBody>
          <a:bodyPr>
            <a:normAutofit/>
          </a:bodyPr>
          <a:p>
            <a:r>
              <a:rPr b="1" sz="2900" lang="en-US"/>
              <a:t>Eve Teasing Act, 2011</a:t>
            </a:r>
            <a:r>
              <a:rPr sz="2900" lang="en-US"/>
              <a:t>:</a:t>
            </a:r>
            <a:r>
              <a:rPr sz="2900" lang="en-US"/>
              <a:t> </a:t>
            </a:r>
            <a:r>
              <a:rPr sz="2900" lang="en-US"/>
              <a:t>Eve teasing is a ridiculous form of enjoyment for men and a physical as well as mental torment for women</a:t>
            </a:r>
            <a:r>
              <a:rPr sz="2900" lang="en-US"/>
              <a:t>.</a:t>
            </a:r>
            <a:endParaRPr sz="2900" lang="en-US"/>
          </a:p>
          <a:p>
            <a:pPr indent="0" marL="0">
              <a:buNone/>
            </a:pPr>
            <a:r>
              <a:rPr b="1" sz="2900" lang="en-US"/>
              <a:t>Causes Of Eve Teasing: </a:t>
            </a:r>
            <a:endParaRPr b="1" sz="2900" lang="en-US"/>
          </a:p>
          <a:p>
            <a:pPr>
              <a:buFont typeface="Wingdings" charset="2"/>
              <a:buChar char="n"/>
            </a:pPr>
            <a:r>
              <a:rPr sz="2900" lang="en-US"/>
              <a:t>Lack</a:t>
            </a:r>
            <a:r>
              <a:rPr sz="2900" lang="en-US"/>
              <a:t> of family values</a:t>
            </a:r>
            <a:endParaRPr sz="2900" lang="en-US"/>
          </a:p>
          <a:p>
            <a:pPr>
              <a:buFont typeface="Wingdings" charset="2"/>
              <a:buChar char="n"/>
            </a:pPr>
            <a:r>
              <a:rPr sz="2900" lang="en-US"/>
              <a:t>Stereotypical</a:t>
            </a:r>
            <a:r>
              <a:rPr sz="2900" lang="en-US"/>
              <a:t> beliefs</a:t>
            </a:r>
            <a:endParaRPr sz="2900" lang="en-US"/>
          </a:p>
          <a:p>
            <a:pPr>
              <a:buFont typeface="Wingdings" charset="2"/>
              <a:buChar char="n"/>
            </a:pPr>
            <a:r>
              <a:rPr sz="2900" lang="en-US"/>
              <a:t>Influence by friends</a:t>
            </a:r>
            <a:endParaRPr sz="2900" lang="en-US"/>
          </a:p>
          <a:p>
            <a:pPr>
              <a:buFont typeface="Wingdings" charset="2"/>
              <a:buChar char="n"/>
            </a:pPr>
            <a:r>
              <a:rPr sz="2900" lang="en-US"/>
              <a:t>For</a:t>
            </a:r>
            <a:r>
              <a:rPr sz="2900" lang="en-US"/>
              <a:t> fun and pleasure</a:t>
            </a:r>
            <a:endParaRPr sz="2900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51104" t="19406" r="0" b="46193"/>
          <a:stretch>
            <a:fillRect/>
          </a:stretch>
        </p:blipFill>
        <p:spPr>
          <a:xfrm>
            <a:off x="4100972" y="4351520"/>
            <a:ext cx="4485809" cy="2366758"/>
          </a:xfrm>
          <a:prstGeom prst="rect"/>
        </p:spPr>
      </p:pic>
      <p:sp>
        <p:nvSpPr>
          <p:cNvPr id="1048678" name=""/>
          <p:cNvSpPr txBox="1"/>
          <p:nvPr/>
        </p:nvSpPr>
        <p:spPr>
          <a:xfrm>
            <a:off x="221820" y="0"/>
            <a:ext cx="6760517" cy="22504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900" lang="en-US"/>
              <a:t>Dowry prohibition act 1961</a:t>
            </a:r>
            <a:r>
              <a:rPr sz="2900" lang="en-US"/>
              <a:t>:</a:t>
            </a:r>
            <a:r>
              <a:rPr sz="2900" lang="en-US"/>
              <a:t> </a:t>
            </a:r>
            <a:r>
              <a:rPr sz="2900" lang="en-US"/>
              <a:t>If any person gives or takes dowry, he shall be punishable with imprisonment for not </a:t>
            </a:r>
            <a:r>
              <a:rPr sz="2900" lang="en-US"/>
              <a:t>l</a:t>
            </a:r>
            <a:r>
              <a:rPr sz="2900" lang="en-US"/>
              <a:t>ess than 3 years and with fin</a:t>
            </a:r>
            <a:r>
              <a:rPr sz="2900" lang="en-US"/>
              <a:t>e</a:t>
            </a:r>
            <a:r>
              <a:rPr sz="2900" lang="en-US"/>
              <a:t> </a:t>
            </a:r>
            <a:r>
              <a:rPr sz="2900" lang="en-US"/>
              <a:t>not</a:t>
            </a:r>
            <a:r>
              <a:rPr sz="2900" lang="en-US"/>
              <a:t> be less than 15 thousand.</a:t>
            </a:r>
            <a:endParaRPr sz="290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121" t="51896" r="0" b="31"/>
          <a:stretch>
            <a:fillRect/>
          </a:stretch>
        </p:blipFill>
        <p:spPr>
          <a:xfrm>
            <a:off x="6995311" y="0"/>
            <a:ext cx="1926868" cy="199165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>
            <a:spLocks noGrp="1"/>
          </p:cNvSpPr>
          <p:nvPr>
            <p:ph idx="1"/>
          </p:nvPr>
        </p:nvSpPr>
        <p:spPr>
          <a:xfrm>
            <a:off x="0" y="27912"/>
            <a:ext cx="5830240" cy="4056275"/>
          </a:xfrm>
        </p:spPr>
        <p:txBody>
          <a:bodyPr>
            <a:normAutofit/>
          </a:bodyPr>
          <a:p>
            <a:r>
              <a:rPr b="1" lang="en-US"/>
              <a:t>Maternity Benefit Act, 1961</a:t>
            </a:r>
            <a:endParaRPr b="1" lang="en-US"/>
          </a:p>
          <a:p>
            <a:r>
              <a:rPr b="1" lang="en-US"/>
              <a:t>Immoral</a:t>
            </a:r>
            <a:r>
              <a:rPr b="1" lang="en-US"/>
              <a:t> Traffic(Prevention) Act</a:t>
            </a:r>
            <a:endParaRPr b="1" lang="en-US"/>
          </a:p>
          <a:p>
            <a:r>
              <a:rPr b="1" lang="en-US"/>
              <a:t>CHILD MARRIAGE RESTRAINT ACT,1929</a:t>
            </a:r>
            <a:endParaRPr b="1" lang="en-US"/>
          </a:p>
          <a:p>
            <a:r>
              <a:rPr b="1" lang="en-US"/>
              <a:t>Hindu</a:t>
            </a:r>
            <a:r>
              <a:rPr b="1" lang="en-US"/>
              <a:t> </a:t>
            </a:r>
            <a:r>
              <a:rPr b="1" lang="en-US"/>
              <a:t>Marriage act </a:t>
            </a:r>
            <a:r>
              <a:rPr b="0" lang="en-US"/>
              <a:t>:</a:t>
            </a:r>
            <a:r>
              <a:rPr b="0" lang="en-US"/>
              <a:t> </a:t>
            </a:r>
            <a:r>
              <a:rPr b="0" lang="en-US"/>
              <a:t>The bridegroom should be of 21 years of age and the bride of 18 years</a:t>
            </a:r>
            <a:endParaRPr b="0" lang="en-US"/>
          </a:p>
          <a:p>
            <a:r>
              <a:rPr b="1" lang="en-US"/>
              <a:t>Th</a:t>
            </a:r>
            <a:r>
              <a:rPr b="1" lang="en-US"/>
              <a:t>e</a:t>
            </a:r>
            <a:r>
              <a:rPr b="1" lang="en-US"/>
              <a:t> </a:t>
            </a:r>
            <a:r>
              <a:rPr b="1" lang="en-US"/>
              <a:t>Widow</a:t>
            </a:r>
            <a:r>
              <a:rPr b="1" lang="en-US"/>
              <a:t> Remarriage Act </a:t>
            </a:r>
            <a:r>
              <a:rPr b="1" lang="en-US"/>
              <a:t> </a:t>
            </a:r>
            <a:endParaRPr b="1"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8543" t="19112" r="0" b="10322"/>
          <a:stretch>
            <a:fillRect/>
          </a:stretch>
        </p:blipFill>
        <p:spPr>
          <a:xfrm>
            <a:off x="0" y="3934473"/>
            <a:ext cx="2434787" cy="2923526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56512" t="53660" r="442" b="12527"/>
          <a:stretch>
            <a:fillRect/>
          </a:stretch>
        </p:blipFill>
        <p:spPr>
          <a:xfrm>
            <a:off x="5768696" y="0"/>
            <a:ext cx="3342653" cy="2142536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44986" r="0" b="31"/>
          <a:stretch>
            <a:fillRect/>
          </a:stretch>
        </p:blipFill>
        <p:spPr>
          <a:xfrm>
            <a:off x="3154569" y="4271329"/>
            <a:ext cx="5989429" cy="2586670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55464" t="60570" r="0" b="31"/>
          <a:stretch>
            <a:fillRect/>
          </a:stretch>
        </p:blipFill>
        <p:spPr>
          <a:xfrm>
            <a:off x="5786817" y="2136735"/>
            <a:ext cx="3324533" cy="213459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RMX1971</dc:creator>
  <dcterms:created xsi:type="dcterms:W3CDTF">2015-05-11T11:30:45Z</dcterms:created>
  <dcterms:modified xsi:type="dcterms:W3CDTF">2021-06-23T13:30:27Z</dcterms:modified>
</cp:coreProperties>
</file>