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Libre Franklin"/>
      <p:regular r:id="rId9"/>
      <p:bold r:id="rId10"/>
      <p:italic r:id="rId11"/>
      <p:boldItalic r:id="rId12"/>
    </p:embeddedFont>
    <p:embeddedFont>
      <p:font typeface="Franklin Gothic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XqyKlA61g7vsnmXg9EtpO5DY8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italic.fntdata"/><Relationship Id="rId10" Type="http://schemas.openxmlformats.org/officeDocument/2006/relationships/font" Target="fonts/LibreFranklin-bold.fntdata"/><Relationship Id="rId13" Type="http://schemas.openxmlformats.org/officeDocument/2006/relationships/font" Target="fonts/FranklinGothic-bold.fntdata"/><Relationship Id="rId12" Type="http://schemas.openxmlformats.org/officeDocument/2006/relationships/font" Target="fonts/LibreFrankl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ibreFranklin-regular.fntdata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16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2" type="body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3" type="body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4" type="body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5" type="body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6" type="body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7" type="body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8" type="body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1" name="Google Shape;171;p17"/>
          <p:cNvSpPr txBox="1"/>
          <p:nvPr>
            <p:ph idx="2" type="body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17"/>
          <p:cNvSpPr txBox="1"/>
          <p:nvPr>
            <p:ph idx="3" type="body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idx="4" type="body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17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6" name="Google Shape;186;p18"/>
          <p:cNvSpPr txBox="1"/>
          <p:nvPr>
            <p:ph idx="2" type="body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3" type="body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18"/>
          <p:cNvSpPr txBox="1"/>
          <p:nvPr>
            <p:ph idx="4" type="body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idx="5" type="body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0" name="Google Shape;190;p18"/>
          <p:cNvSpPr txBox="1"/>
          <p:nvPr>
            <p:ph idx="6" type="body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8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idx="1" type="body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0" sz="16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9"/>
          <p:cNvSpPr txBox="1"/>
          <p:nvPr>
            <p:ph idx="2" type="subTitle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9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19"/>
          <p:cNvSpPr/>
          <p:nvPr>
            <p:ph idx="3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/>
          <p:nvPr>
            <p:ph idx="2" type="pic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5" type="body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6" type="body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7" type="body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8" type="body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9" type="body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3" type="body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10"/>
          <p:cNvSpPr txBox="1"/>
          <p:nvPr>
            <p:ph idx="3" type="body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4" type="body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10"/>
          <p:cNvSpPr txBox="1"/>
          <p:nvPr>
            <p:ph idx="5" type="body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6" type="body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10"/>
          <p:cNvSpPr txBox="1"/>
          <p:nvPr>
            <p:ph idx="7" type="body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8" type="body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10"/>
          <p:cNvSpPr txBox="1"/>
          <p:nvPr>
            <p:ph idx="9" type="body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3" type="body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>
            <p:ph idx="2" type="pic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b="1" i="0" sz="4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>
            <p:ph idx="2" type="chart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b="0" i="0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/>
          <p:nvPr>
            <p:ph idx="2" type="pic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15"/>
          <p:cNvSpPr/>
          <p:nvPr>
            <p:ph idx="3" type="pic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4" type="body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5" type="body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6" type="body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7" type="body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8" type="body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9" type="body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3" type="body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/>
          <p:nvPr>
            <p:ph idx="14" type="pic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/>
          <p:nvPr>
            <p:ph idx="15" type="pic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idx="1" type="body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/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b="1" lang="en-US" sz="3600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/>
          <p:nvPr>
            <p:ph idx="1" type="body"/>
          </p:nvPr>
        </p:nvSpPr>
        <p:spPr>
          <a:xfrm>
            <a:off x="5730125" y="1208225"/>
            <a:ext cx="6461700" cy="4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b="1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lang="en-US">
                <a:latin typeface="Franklin Gothic"/>
                <a:ea typeface="Franklin Gothic"/>
                <a:cs typeface="Franklin Gothic"/>
                <a:sym typeface="Franklin Gothic"/>
              </a:rPr>
              <a:t>SMART INDIA HACKATHON 2022</a:t>
            </a:r>
            <a:endParaRPr b="1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b="1" lang="en-US">
                <a:latin typeface="Franklin Gothic"/>
                <a:ea typeface="Franklin Gothic"/>
                <a:cs typeface="Franklin Gothic"/>
                <a:sym typeface="Franklin Gothic"/>
              </a:rPr>
              <a:t>DA1065</a:t>
            </a:r>
            <a:endParaRPr b="1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b="1" lang="en-US">
                <a:latin typeface="Franklin Gothic"/>
                <a:ea typeface="Franklin Gothic"/>
                <a:cs typeface="Franklin Gothic"/>
                <a:sym typeface="Franklin Gothic"/>
              </a:rPr>
              <a:t>SOLAR PANEL WITH SOLAR TRACKING DEVICE WITHOUT POWER CONSUMPTION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b="1" lang="en-US">
                <a:latin typeface="Franklin Gothic"/>
                <a:ea typeface="Franklin Gothic"/>
                <a:cs typeface="Franklin Gothic"/>
                <a:sym typeface="Franklin Gothic"/>
              </a:rPr>
              <a:t>HELIOTROPICS</a:t>
            </a:r>
            <a:endParaRPr b="1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b="1" lang="en-US">
                <a:latin typeface="Franklin Gothic"/>
                <a:ea typeface="Franklin Gothic"/>
                <a:cs typeface="Franklin Gothic"/>
                <a:sym typeface="Franklin Gothic"/>
              </a:rPr>
              <a:t>J SAI MALLIK YADAV</a:t>
            </a:r>
            <a:endParaRPr b="1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Code: </a:t>
            </a:r>
            <a:r>
              <a:rPr b="1" lang="en-US">
                <a:latin typeface="Franklin Gothic"/>
                <a:ea typeface="Franklin Gothic"/>
                <a:cs typeface="Franklin Gothic"/>
                <a:sym typeface="Franklin Gothic"/>
              </a:rPr>
              <a:t>C-19793</a:t>
            </a:r>
            <a:endParaRPr b="1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b="1" lang="en-US">
                <a:latin typeface="Franklin Gothic"/>
                <a:ea typeface="Franklin Gothic"/>
                <a:cs typeface="Franklin Gothic"/>
                <a:sym typeface="Franklin Gothic"/>
              </a:rPr>
              <a:t>MAHATMA GANDHI INSTITUTE OF TECHNOLOGY</a:t>
            </a:r>
            <a:endParaRPr b="1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b="1" lang="en-US">
                <a:latin typeface="Franklin Gothic"/>
                <a:ea typeface="Franklin Gothic"/>
                <a:cs typeface="Franklin Gothic"/>
                <a:sym typeface="Franklin Gothic"/>
              </a:rPr>
              <a:t>RENEWABLE/SUSTAINABLE ENERGY</a:t>
            </a:r>
            <a:endParaRPr b="1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/>
          <p:nvPr>
            <p:ph type="title"/>
          </p:nvPr>
        </p:nvSpPr>
        <p:spPr>
          <a:xfrm>
            <a:off x="971548" y="201413"/>
            <a:ext cx="5534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/>
          <p:nvPr>
            <p:ph idx="1" type="body"/>
          </p:nvPr>
        </p:nvSpPr>
        <p:spPr>
          <a:xfrm>
            <a:off x="952500" y="1417000"/>
            <a:ext cx="6564000" cy="483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★"/>
            </a:pPr>
            <a:r>
              <a:rPr lang="en-US" sz="2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Solar Energy is the best renewable energy source, which is widely being used. 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★"/>
            </a:pPr>
            <a:r>
              <a:rPr lang="en-US" sz="2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 it is the need of </a:t>
            </a:r>
            <a:r>
              <a:rPr lang="en-US" sz="2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hour to improve the efficiency of solar power generation.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★"/>
            </a:pPr>
            <a:r>
              <a:rPr lang="en-US" sz="2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we know that solar energy produced will be maximum when solar panel’s surface is directly perpendicular to the incident sun rays.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★"/>
            </a:pPr>
            <a:r>
              <a:rPr lang="en-US" sz="2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Thus we need a tracking mechanism to make solar panels always face the sun to capture maximum power.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★"/>
            </a:pPr>
            <a:r>
              <a:rPr lang="en-US" sz="2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action is called HELIOTROPISM.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Char char="★"/>
            </a:pPr>
            <a:r>
              <a:rPr b="1" lang="en-US" sz="2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Here we use the principle of Differential Pressure Controlled system, to achieve Heliotropism.</a:t>
            </a:r>
            <a:endParaRPr b="1" sz="2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2"/>
          <p:cNvSpPr txBox="1"/>
          <p:nvPr/>
        </p:nvSpPr>
        <p:spPr>
          <a:xfrm>
            <a:off x="7982925" y="3011825"/>
            <a:ext cx="3996000" cy="368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100"/>
              <a:buChar char="❏"/>
            </a:pP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Here we use PASSIVE TRACKING technology to increase effectiveness of power generation.</a:t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Char char="❏"/>
            </a:pP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Components used :</a:t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Char char="●"/>
            </a:pP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Solar panels</a:t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Char char="●"/>
            </a:pP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Refrigerant: R-134a</a:t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Char char="●"/>
            </a:pP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Aluminium Canisters</a:t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Char char="●"/>
            </a:pP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Copper tube</a:t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Char char="●"/>
            </a:pP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Frame(stand)</a:t>
            </a:r>
            <a:endParaRPr sz="280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21" name="Google Shape;221;p2"/>
          <p:cNvSpPr txBox="1"/>
          <p:nvPr/>
        </p:nvSpPr>
        <p:spPr>
          <a:xfrm>
            <a:off x="952500" y="897575"/>
            <a:ext cx="4572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Idea/Solution/Prototype :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2" name="Google Shape;222;p2"/>
          <p:cNvSpPr txBox="1"/>
          <p:nvPr/>
        </p:nvSpPr>
        <p:spPr>
          <a:xfrm>
            <a:off x="7982925" y="2577725"/>
            <a:ext cx="44139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 :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23" name="Google Shape;2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750" y="94575"/>
            <a:ext cx="3430350" cy="24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"/>
          <p:cNvSpPr txBox="1"/>
          <p:nvPr>
            <p:ph type="title"/>
          </p:nvPr>
        </p:nvSpPr>
        <p:spPr>
          <a:xfrm>
            <a:off x="952499" y="1096346"/>
            <a:ext cx="57807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9" name="Google Shape;229;p3"/>
          <p:cNvSpPr txBox="1"/>
          <p:nvPr>
            <p:ph idx="2" type="body"/>
          </p:nvPr>
        </p:nvSpPr>
        <p:spPr>
          <a:xfrm>
            <a:off x="952500" y="2128038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Use Cases </a:t>
            </a:r>
            <a:r>
              <a:rPr lang="en-US"/>
              <a:t>:</a:t>
            </a:r>
            <a:endParaRPr/>
          </a:p>
        </p:txBody>
      </p:sp>
      <p:sp>
        <p:nvSpPr>
          <p:cNvPr id="230" name="Google Shape;230;p3"/>
          <p:cNvSpPr txBox="1"/>
          <p:nvPr>
            <p:ph idx="1" type="body"/>
          </p:nvPr>
        </p:nvSpPr>
        <p:spPr>
          <a:xfrm>
            <a:off x="859650" y="2508200"/>
            <a:ext cx="5024400" cy="405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❖"/>
            </a:pPr>
            <a:r>
              <a:rPr lang="en-US" sz="2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passive solar tracking technology is used to provide maximum power generation without consumption of electrical energy. And using of complex electronic components and </a:t>
            </a:r>
            <a:r>
              <a:rPr lang="en-US" sz="2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circuitry</a:t>
            </a:r>
            <a:r>
              <a:rPr lang="en-US" sz="2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❖"/>
            </a:pPr>
            <a:r>
              <a:rPr lang="en-US" sz="2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design is robust, easy to construct, doesn’t require a skilled person to construct &amp; assemble.</a:t>
            </a:r>
            <a:endParaRPr sz="2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096000" y="2128050"/>
            <a:ext cx="51435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 / Show stopper </a:t>
            </a: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</a:t>
            </a:r>
            <a:endParaRPr/>
          </a:p>
        </p:txBody>
      </p:sp>
      <p:sp>
        <p:nvSpPr>
          <p:cNvPr id="233" name="Google Shape;233;p3"/>
          <p:cNvSpPr txBox="1"/>
          <p:nvPr/>
        </p:nvSpPr>
        <p:spPr>
          <a:xfrm>
            <a:off x="6248400" y="2494250"/>
            <a:ext cx="5562600" cy="408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92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climate has to be sunny.</a:t>
            </a:r>
            <a:endParaRPr sz="2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19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600"/>
              <a:t>Here the entire tracking system depends on the refrigerant fluid (r-134a) which is the working element.</a:t>
            </a:r>
            <a:endParaRPr sz="2600"/>
          </a:p>
          <a:p>
            <a:pPr indent="-3492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⮚"/>
            </a:pPr>
            <a:r>
              <a:rPr lang="en-US" sz="2600"/>
              <a:t>This element is used to create a tilting effect to track </a:t>
            </a:r>
            <a:r>
              <a:rPr lang="en-US" sz="2600"/>
              <a:t>the</a:t>
            </a:r>
            <a:r>
              <a:rPr lang="en-US" sz="2600"/>
              <a:t> sun.</a:t>
            </a:r>
            <a:endParaRPr sz="2600"/>
          </a:p>
          <a:p>
            <a:pPr indent="-3492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⮚"/>
            </a:pPr>
            <a:r>
              <a:rPr lang="en-US" sz="2600"/>
              <a:t>The panel tilts according to the direction of sunlight due to gravity.</a:t>
            </a:r>
            <a:endParaRPr sz="2600"/>
          </a:p>
          <a:p>
            <a:pPr indent="-3492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⮚"/>
            </a:pPr>
            <a:r>
              <a:rPr lang="en-US" sz="2600"/>
              <a:t>This mechanism enables maximum power generation.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/>
          <p:cNvSpPr txBox="1"/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9" name="Google Shape;239;p4"/>
          <p:cNvSpPr txBox="1"/>
          <p:nvPr>
            <p:ph idx="1" type="body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Leader Name: J SAI MALLIK YADAV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 Btech			Stream (ECE, CSE etc): ECE			Year (I,II,III,IV): III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1 Name: G TEJASHWINI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 </a:t>
            </a:r>
            <a:r>
              <a:rPr lang="en-US" sz="1200"/>
              <a:t>Btech</a:t>
            </a:r>
            <a:r>
              <a:rPr lang="en-US" sz="1200"/>
              <a:t>			Stream (ECE, CSE etc): ECE			Year (I,II,III,IV): III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2 Name: M VINAY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 </a:t>
            </a:r>
            <a:r>
              <a:rPr lang="en-US" sz="1200"/>
              <a:t>Btech</a:t>
            </a:r>
            <a:r>
              <a:rPr lang="en-US" sz="1200"/>
              <a:t>			Stream (ECE, CSE etc): ECE			Year (I,II,III,IV): III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3 Name: G AMARNATH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 </a:t>
            </a:r>
            <a:r>
              <a:rPr lang="en-US" sz="1200"/>
              <a:t>Btech</a:t>
            </a:r>
            <a:r>
              <a:rPr lang="en-US" sz="1200"/>
              <a:t>			Stream (ECE, CSE etc): ECE			Year (I,II,III,IV): III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4 Name: D TEJA VARDHAN REDDY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 </a:t>
            </a:r>
            <a:r>
              <a:rPr lang="en-US" sz="1200"/>
              <a:t>Btech</a:t>
            </a:r>
            <a:r>
              <a:rPr lang="en-US" sz="1200"/>
              <a:t>			Stream (ECE, CSE etc): ECE 			Year (I,II,III,IV): III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5 Name: V REEMA RANI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 </a:t>
            </a:r>
            <a:r>
              <a:rPr lang="en-US" sz="1200"/>
              <a:t>Btech</a:t>
            </a:r>
            <a:r>
              <a:rPr lang="en-US" sz="1200"/>
              <a:t>			Stream (ECE, CSE etc): ECE			Year (I,II,III,IV): III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b="1" lang="en-US" sz="1200">
                <a:solidFill>
                  <a:srgbClr val="804160"/>
                </a:solidFill>
              </a:rPr>
              <a:t>Team Mentor 1 Name:  K.BAPAYYA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 			Expertise (AI/ML/Blockchain etc): 		Domain Experience (in years):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b="1" lang="en-US" sz="1200">
                <a:solidFill>
                  <a:srgbClr val="804160"/>
                </a:solidFill>
              </a:rPr>
              <a:t>Team Mentor 2 Name: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		 	Expertise (AI/ML/Blockchain etc): 		Domain Experience (in years): 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2022-02-11T07:14:46Z</dcterms:created>
  <dc:creator>Sarim Moin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