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2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18.xml" ContentType="application/vnd.openxmlformats-officedocument.presentationml.slide+xml"/>
  <Override PartName="/ppt/slides/slide265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s/slide207.xml" ContentType="application/vnd.openxmlformats-officedocument.presentationml.slide+xml"/>
  <Override PartName="/ppt/slides/slide254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232.xml" ContentType="application/vnd.openxmlformats-officedocument.presentationml.slide+xml"/>
  <Override PartName="/ppt/slides/slide24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69.xml" ContentType="application/vnd.openxmlformats-officedocument.presentationml.slide+xml"/>
  <Override PartName="/ppt/slides/slide221.xml" ContentType="application/vnd.openxmlformats-officedocument.presentationml.slide+xml"/>
  <Override PartName="/ppt/tableStyles.xml" ContentType="application/vnd.openxmlformats-officedocument.presentationml.tableStyles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194.xml" ContentType="application/vnd.openxmlformats-officedocument.presentationml.slide+xml"/>
  <Override PartName="/ppt/slides/slide210.xml" ContentType="application/vnd.openxmlformats-officedocument.presentationml.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slides/slide183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slides/slide259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s/slide2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55.xml" ContentType="application/vnd.openxmlformats-officedocument.presentationml.slide+xml"/>
  <Override PartName="/ppt/slides/slide237.xml" ContentType="application/vnd.openxmlformats-officedocument.presentationml.slide+xml"/>
  <Override PartName="/ppt/theme/theme2.xml" ContentType="application/vnd.openxmlformats-officedocument.them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215.xml" ContentType="application/vnd.openxmlformats-officedocument.presentationml.slide+xml"/>
  <Override PartName="/ppt/slides/slide226.xml" ContentType="application/vnd.openxmlformats-officedocument.presentationml.slide+xml"/>
  <Override PartName="/ppt/slides/slide262.xml" ContentType="application/vnd.openxmlformats-officedocument.presentationml.slide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99.xml" ContentType="application/vnd.openxmlformats-officedocument.presentationml.slide+xml"/>
  <Override PartName="/ppt/slides/slide204.xml" ContentType="application/vnd.openxmlformats-officedocument.presentationml.slide+xml"/>
  <Override PartName="/ppt/slides/slide2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8.xml" ContentType="application/vnd.openxmlformats-officedocument.presentationml.slide+xml"/>
  <Override PartName="/ppt/slides/slide240.xml" ContentType="application/vnd.openxmlformats-officedocument.presentationml.slide+xml"/>
  <Override PartName="/ppt/slides/slide119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08.xml" ContentType="application/vnd.openxmlformats-officedocument.presentationml.slide+xml"/>
  <Override PartName="/ppt/slides/slide155.xml" ContentType="application/vnd.openxmlformats-officedocument.presentationml.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slides/slide191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80.xml" ContentType="application/vnd.openxmlformats-officedocument.presentationml.slide+xml"/>
  <Override PartName="/ppt/slides/slide267.xml" ContentType="application/vnd.openxmlformats-officedocument.presentationml.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s/slide209.xml" ContentType="application/vnd.openxmlformats-officedocument.presentationml.slide+xml"/>
  <Override PartName="/ppt/slides/slide25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s/slide216.xml" ContentType="application/vnd.openxmlformats-officedocument.presentationml.slide+xml"/>
  <Override PartName="/ppt/slides/slide234.xml" ContentType="application/vnd.openxmlformats-officedocument.presentationml.slide+xml"/>
  <Override PartName="/ppt/slides/slide245.xml" ContentType="application/vnd.openxmlformats-officedocument.presentationml.slide+xml"/>
  <Override PartName="/ppt/slides/slide263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89.xml" ContentType="application/vnd.openxmlformats-officedocument.presentationml.slide+xml"/>
  <Override PartName="/ppt/slides/slide205.xml" ContentType="application/vnd.openxmlformats-officedocument.presentationml.slide+xml"/>
  <Override PartName="/ppt/slides/slide223.xml" ContentType="application/vnd.openxmlformats-officedocument.presentationml.slide+xml"/>
  <Override PartName="/ppt/slides/slide241.xml" ContentType="application/vnd.openxmlformats-officedocument.presentationml.slide+xml"/>
  <Override PartName="/ppt/slides/slide252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78.xml" ContentType="application/vnd.openxmlformats-officedocument.presentationml.slide+xml"/>
  <Override PartName="/ppt/slides/slide196.xml" ContentType="application/vnd.openxmlformats-officedocument.presentationml.slide+xml"/>
  <Override PartName="/ppt/slides/slide212.xml" ContentType="application/vnd.openxmlformats-officedocument.presentationml.slide+xml"/>
  <Override PartName="/ppt/slides/slide2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slides/slide185.xml" ContentType="application/vnd.openxmlformats-officedocument.presentationml.slide+xml"/>
  <Override PartName="/ppt/slides/slide201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74.xml" ContentType="application/vnd.openxmlformats-officedocument.presentationml.slide+xml"/>
  <Override PartName="/ppt/slides/slide192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s/slide181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slides/slide239.xml" ContentType="application/vnd.openxmlformats-officedocument.presentationml.slide+xml"/>
  <Override PartName="/ppt/slides/slide25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s/slide217.xml" ContentType="application/vnd.openxmlformats-officedocument.presentationml.slide+xml"/>
  <Override PartName="/ppt/slides/slide228.xml" ContentType="application/vnd.openxmlformats-officedocument.presentationml.slide+xml"/>
  <Override PartName="/ppt/slides/slide246.xml" ContentType="application/vnd.openxmlformats-officedocument.presentationml.slide+xml"/>
  <Override PartName="/ppt/slides/slide264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s/slide206.xml" ContentType="application/vnd.openxmlformats-officedocument.presentationml.slide+xml"/>
  <Override PartName="/ppt/slides/slide235.xml" ContentType="application/vnd.openxmlformats-officedocument.presentationml.slide+xml"/>
  <Override PartName="/ppt/slides/slide253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s/slide213.xml" ContentType="application/vnd.openxmlformats-officedocument.presentationml.slide+xml"/>
  <Override PartName="/ppt/slides/slide224.xml" ContentType="application/vnd.openxmlformats-officedocument.presentationml.slide+xml"/>
  <Override PartName="/ppt/slides/slide242.xml" ContentType="application/vnd.openxmlformats-officedocument.presentationml.slide+xml"/>
  <Override PartName="/ppt/slides/slide2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s/slide197.xml" ContentType="application/vnd.openxmlformats-officedocument.presentationml.slide+xml"/>
  <Override PartName="/ppt/slides/slide202.xml" ContentType="application/vnd.openxmlformats-officedocument.presentationml.slide+xml"/>
  <Override PartName="/ppt/slides/slide231.xml" ContentType="application/vnd.openxmlformats-officedocument.presentationml.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186.xml" ContentType="application/vnd.openxmlformats-officedocument.presentationml.slide+xml"/>
  <Override PartName="/ppt/slides/slide220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193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2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s/slide236.xml" ContentType="application/vnd.openxmlformats-officedocument.presentationml.slide+xml"/>
  <Override PartName="/ppt/slides/slide24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slides/slide225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slides/slide214.xml" ContentType="application/vnd.openxmlformats-officedocument.presentationml.slide+xml"/>
  <Override PartName="/ppt/slides/slide2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87.xml" ContentType="application/vnd.openxmlformats-officedocument.presentationml.slide+xml"/>
  <Override PartName="/ppt/slides/slide198.xml" ContentType="application/vnd.openxmlformats-officedocument.presentationml.slide+xml"/>
  <Override PartName="/ppt/slides/slide203.xml" ContentType="application/vnd.openxmlformats-officedocument.presentationml.slide+xml"/>
  <Override PartName="/ppt/slides/slide250.xml" ContentType="application/vnd.openxmlformats-officedocument.presentationml.slide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90.xml" ContentType="application/vnd.openxmlformats-officedocument.presentationml.slide+xml"/>
  <Override PartName="/ppt/viewProps.xml" ContentType="application/vnd.openxmlformats-officedocument.presentationml.viewProp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slides/slide208.xml" ContentType="application/vnd.openxmlformats-officedocument.presentationml.slide+xml"/>
  <Override PartName="/ppt/slides/slide219.xml" ContentType="application/vnd.openxmlformats-officedocument.presentationml.slide+xml"/>
  <Override PartName="/ppt/slides/slide255.xml" ContentType="application/vnd.openxmlformats-officedocument.presentationml.slide+xml"/>
  <Override PartName="/ppt/slides/slide266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s/slide244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51.xml" ContentType="application/vnd.openxmlformats-officedocument.presentationml.slide+xml"/>
  <Override PartName="/ppt/slides/slide233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211.xml" ContentType="application/vnd.openxmlformats-officedocument.presentationml.slide+xml"/>
  <Override PartName="/ppt/slides/slide222.xml" ContentType="application/vnd.openxmlformats-officedocument.presentationml.slide+xml"/>
  <Override PartName="/ppt/slides/slide148.xml" ContentType="application/vnd.openxmlformats-officedocument.presentationml.slide+xml"/>
  <Override PartName="/ppt/slides/slide195.xml" ContentType="application/vnd.openxmlformats-officedocument.presentationml.slide+xml"/>
  <Override PartName="/ppt/slides/slide200.xml" ContentType="application/vnd.openxmlformats-officedocument.presentationml.slide+xml"/>
  <Default Extension="gif" ContentType="image/gif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slides/slide162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s/slide151.xml" ContentType="application/vnd.openxmlformats-officedocument.presentationml.slide+xml"/>
  <Override PartName="/ppt/slides/slide238.xml" ContentType="application/vnd.openxmlformats-officedocument.presentationml.slide+xml"/>
  <Override PartName="/ppt/slides/slide24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slides/slide22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9"/>
  </p:notesMasterIdLst>
  <p:sldIdLst>
    <p:sldId id="256" r:id="rId2"/>
    <p:sldId id="258" r:id="rId3"/>
    <p:sldId id="257" r:id="rId4"/>
    <p:sldId id="3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7" r:id="rId14"/>
    <p:sldId id="270" r:id="rId15"/>
    <p:sldId id="273" r:id="rId16"/>
    <p:sldId id="272" r:id="rId17"/>
    <p:sldId id="271" r:id="rId18"/>
    <p:sldId id="276" r:id="rId19"/>
    <p:sldId id="274" r:id="rId20"/>
    <p:sldId id="280" r:id="rId21"/>
    <p:sldId id="281" r:id="rId22"/>
    <p:sldId id="278" r:id="rId23"/>
    <p:sldId id="279" r:id="rId24"/>
    <p:sldId id="282" r:id="rId25"/>
    <p:sldId id="291" r:id="rId26"/>
    <p:sldId id="285" r:id="rId27"/>
    <p:sldId id="284" r:id="rId28"/>
    <p:sldId id="290" r:id="rId29"/>
    <p:sldId id="286" r:id="rId30"/>
    <p:sldId id="287" r:id="rId31"/>
    <p:sldId id="288" r:id="rId32"/>
    <p:sldId id="289" r:id="rId33"/>
    <p:sldId id="352" r:id="rId34"/>
    <p:sldId id="353" r:id="rId35"/>
    <p:sldId id="354" r:id="rId36"/>
    <p:sldId id="355" r:id="rId37"/>
    <p:sldId id="356" r:id="rId38"/>
    <p:sldId id="359" r:id="rId39"/>
    <p:sldId id="360" r:id="rId40"/>
    <p:sldId id="349" r:id="rId41"/>
    <p:sldId id="350" r:id="rId42"/>
    <p:sldId id="351" r:id="rId43"/>
    <p:sldId id="362" r:id="rId44"/>
    <p:sldId id="364" r:id="rId45"/>
    <p:sldId id="365" r:id="rId46"/>
    <p:sldId id="366" r:id="rId47"/>
    <p:sldId id="367" r:id="rId48"/>
    <p:sldId id="368" r:id="rId49"/>
    <p:sldId id="369" r:id="rId50"/>
    <p:sldId id="370" r:id="rId51"/>
    <p:sldId id="363" r:id="rId52"/>
    <p:sldId id="371" r:id="rId53"/>
    <p:sldId id="372" r:id="rId54"/>
    <p:sldId id="373" r:id="rId55"/>
    <p:sldId id="405" r:id="rId56"/>
    <p:sldId id="375" r:id="rId57"/>
    <p:sldId id="406" r:id="rId58"/>
    <p:sldId id="407" r:id="rId59"/>
    <p:sldId id="377" r:id="rId60"/>
    <p:sldId id="378" r:id="rId61"/>
    <p:sldId id="383" r:id="rId62"/>
    <p:sldId id="385" r:id="rId63"/>
    <p:sldId id="389" r:id="rId64"/>
    <p:sldId id="390" r:id="rId65"/>
    <p:sldId id="391" r:id="rId66"/>
    <p:sldId id="392" r:id="rId67"/>
    <p:sldId id="394" r:id="rId68"/>
    <p:sldId id="396" r:id="rId69"/>
    <p:sldId id="397" r:id="rId70"/>
    <p:sldId id="398" r:id="rId71"/>
    <p:sldId id="400" r:id="rId72"/>
    <p:sldId id="399" r:id="rId73"/>
    <p:sldId id="408" r:id="rId74"/>
    <p:sldId id="411" r:id="rId75"/>
    <p:sldId id="401" r:id="rId76"/>
    <p:sldId id="403" r:id="rId77"/>
    <p:sldId id="446" r:id="rId78"/>
    <p:sldId id="410" r:id="rId79"/>
    <p:sldId id="404" r:id="rId80"/>
    <p:sldId id="413" r:id="rId81"/>
    <p:sldId id="412" r:id="rId82"/>
    <p:sldId id="425" r:id="rId83"/>
    <p:sldId id="414" r:id="rId84"/>
    <p:sldId id="426" r:id="rId85"/>
    <p:sldId id="427" r:id="rId86"/>
    <p:sldId id="428" r:id="rId87"/>
    <p:sldId id="430" r:id="rId88"/>
    <p:sldId id="415" r:id="rId89"/>
    <p:sldId id="432" r:id="rId90"/>
    <p:sldId id="433" r:id="rId91"/>
    <p:sldId id="434" r:id="rId92"/>
    <p:sldId id="416" r:id="rId93"/>
    <p:sldId id="442" r:id="rId94"/>
    <p:sldId id="435" r:id="rId95"/>
    <p:sldId id="436" r:id="rId96"/>
    <p:sldId id="417" r:id="rId97"/>
    <p:sldId id="437" r:id="rId98"/>
    <p:sldId id="441" r:id="rId99"/>
    <p:sldId id="439" r:id="rId100"/>
    <p:sldId id="440" r:id="rId101"/>
    <p:sldId id="443" r:id="rId102"/>
    <p:sldId id="444" r:id="rId103"/>
    <p:sldId id="445" r:id="rId104"/>
    <p:sldId id="419" r:id="rId105"/>
    <p:sldId id="448" r:id="rId106"/>
    <p:sldId id="447" r:id="rId107"/>
    <p:sldId id="449" r:id="rId108"/>
    <p:sldId id="450" r:id="rId109"/>
    <p:sldId id="421" r:id="rId110"/>
    <p:sldId id="451" r:id="rId111"/>
    <p:sldId id="458" r:id="rId112"/>
    <p:sldId id="455" r:id="rId113"/>
    <p:sldId id="456" r:id="rId114"/>
    <p:sldId id="420" r:id="rId115"/>
    <p:sldId id="453" r:id="rId116"/>
    <p:sldId id="462" r:id="rId117"/>
    <p:sldId id="480" r:id="rId118"/>
    <p:sldId id="476" r:id="rId119"/>
    <p:sldId id="477" r:id="rId120"/>
    <p:sldId id="478" r:id="rId121"/>
    <p:sldId id="479" r:id="rId122"/>
    <p:sldId id="459" r:id="rId123"/>
    <p:sldId id="422" r:id="rId124"/>
    <p:sldId id="457" r:id="rId125"/>
    <p:sldId id="423" r:id="rId126"/>
    <p:sldId id="460" r:id="rId127"/>
    <p:sldId id="461" r:id="rId128"/>
    <p:sldId id="424" r:id="rId129"/>
    <p:sldId id="464" r:id="rId130"/>
    <p:sldId id="474" r:id="rId131"/>
    <p:sldId id="463" r:id="rId132"/>
    <p:sldId id="475" r:id="rId133"/>
    <p:sldId id="465" r:id="rId134"/>
    <p:sldId id="487" r:id="rId135"/>
    <p:sldId id="467" r:id="rId136"/>
    <p:sldId id="481" r:id="rId137"/>
    <p:sldId id="482" r:id="rId138"/>
    <p:sldId id="483" r:id="rId139"/>
    <p:sldId id="468" r:id="rId140"/>
    <p:sldId id="484" r:id="rId141"/>
    <p:sldId id="486" r:id="rId142"/>
    <p:sldId id="466" r:id="rId143"/>
    <p:sldId id="488" r:id="rId144"/>
    <p:sldId id="485" r:id="rId145"/>
    <p:sldId id="469" r:id="rId146"/>
    <p:sldId id="489" r:id="rId147"/>
    <p:sldId id="493" r:id="rId148"/>
    <p:sldId id="470" r:id="rId149"/>
    <p:sldId id="490" r:id="rId150"/>
    <p:sldId id="491" r:id="rId151"/>
    <p:sldId id="494" r:id="rId152"/>
    <p:sldId id="498" r:id="rId153"/>
    <p:sldId id="497" r:id="rId154"/>
    <p:sldId id="471" r:id="rId155"/>
    <p:sldId id="492" r:id="rId156"/>
    <p:sldId id="495" r:id="rId157"/>
    <p:sldId id="496" r:id="rId158"/>
    <p:sldId id="499" r:id="rId159"/>
    <p:sldId id="472" r:id="rId160"/>
    <p:sldId id="501" r:id="rId161"/>
    <p:sldId id="502" r:id="rId162"/>
    <p:sldId id="500" r:id="rId163"/>
    <p:sldId id="503" r:id="rId164"/>
    <p:sldId id="504" r:id="rId165"/>
    <p:sldId id="507" r:id="rId166"/>
    <p:sldId id="506" r:id="rId167"/>
    <p:sldId id="512" r:id="rId168"/>
    <p:sldId id="513" r:id="rId169"/>
    <p:sldId id="511" r:id="rId170"/>
    <p:sldId id="509" r:id="rId171"/>
    <p:sldId id="510" r:id="rId172"/>
    <p:sldId id="508" r:id="rId173"/>
    <p:sldId id="473" r:id="rId174"/>
    <p:sldId id="515" r:id="rId175"/>
    <p:sldId id="534" r:id="rId176"/>
    <p:sldId id="535" r:id="rId177"/>
    <p:sldId id="528" r:id="rId178"/>
    <p:sldId id="537" r:id="rId179"/>
    <p:sldId id="517" r:id="rId180"/>
    <p:sldId id="526" r:id="rId181"/>
    <p:sldId id="525" r:id="rId182"/>
    <p:sldId id="529" r:id="rId183"/>
    <p:sldId id="518" r:id="rId184"/>
    <p:sldId id="519" r:id="rId185"/>
    <p:sldId id="530" r:id="rId186"/>
    <p:sldId id="531" r:id="rId187"/>
    <p:sldId id="532" r:id="rId188"/>
    <p:sldId id="546" r:id="rId189"/>
    <p:sldId id="539" r:id="rId190"/>
    <p:sldId id="520" r:id="rId191"/>
    <p:sldId id="536" r:id="rId192"/>
    <p:sldId id="538" r:id="rId193"/>
    <p:sldId id="521" r:id="rId194"/>
    <p:sldId id="523" r:id="rId195"/>
    <p:sldId id="540" r:id="rId196"/>
    <p:sldId id="524" r:id="rId197"/>
    <p:sldId id="541" r:id="rId198"/>
    <p:sldId id="542" r:id="rId199"/>
    <p:sldId id="543" r:id="rId200"/>
    <p:sldId id="544" r:id="rId201"/>
    <p:sldId id="550" r:id="rId202"/>
    <p:sldId id="547" r:id="rId203"/>
    <p:sldId id="548" r:id="rId204"/>
    <p:sldId id="549" r:id="rId205"/>
    <p:sldId id="545" r:id="rId206"/>
    <p:sldId id="551" r:id="rId207"/>
    <p:sldId id="552" r:id="rId208"/>
    <p:sldId id="559" r:id="rId209"/>
    <p:sldId id="553" r:id="rId210"/>
    <p:sldId id="554" r:id="rId211"/>
    <p:sldId id="555" r:id="rId212"/>
    <p:sldId id="556" r:id="rId213"/>
    <p:sldId id="566" r:id="rId214"/>
    <p:sldId id="560" r:id="rId215"/>
    <p:sldId id="557" r:id="rId216"/>
    <p:sldId id="558" r:id="rId217"/>
    <p:sldId id="561" r:id="rId218"/>
    <p:sldId id="567" r:id="rId219"/>
    <p:sldId id="568" r:id="rId220"/>
    <p:sldId id="562" r:id="rId221"/>
    <p:sldId id="569" r:id="rId222"/>
    <p:sldId id="563" r:id="rId223"/>
    <p:sldId id="564" r:id="rId224"/>
    <p:sldId id="570" r:id="rId225"/>
    <p:sldId id="565" r:id="rId226"/>
    <p:sldId id="571" r:id="rId227"/>
    <p:sldId id="573" r:id="rId228"/>
    <p:sldId id="579" r:id="rId229"/>
    <p:sldId id="580" r:id="rId230"/>
    <p:sldId id="596" r:id="rId231"/>
    <p:sldId id="584" r:id="rId232"/>
    <p:sldId id="586" r:id="rId233"/>
    <p:sldId id="603" r:id="rId234"/>
    <p:sldId id="601" r:id="rId235"/>
    <p:sldId id="602" r:id="rId236"/>
    <p:sldId id="599" r:id="rId237"/>
    <p:sldId id="600" r:id="rId238"/>
    <p:sldId id="587" r:id="rId239"/>
    <p:sldId id="588" r:id="rId240"/>
    <p:sldId id="589" r:id="rId241"/>
    <p:sldId id="590" r:id="rId242"/>
    <p:sldId id="604" r:id="rId243"/>
    <p:sldId id="591" r:id="rId244"/>
    <p:sldId id="593" r:id="rId245"/>
    <p:sldId id="595" r:id="rId246"/>
    <p:sldId id="605" r:id="rId247"/>
    <p:sldId id="578" r:id="rId248"/>
    <p:sldId id="606" r:id="rId249"/>
    <p:sldId id="607" r:id="rId250"/>
    <p:sldId id="608" r:id="rId251"/>
    <p:sldId id="609" r:id="rId252"/>
    <p:sldId id="610" r:id="rId253"/>
    <p:sldId id="611" r:id="rId254"/>
    <p:sldId id="612" r:id="rId255"/>
    <p:sldId id="613" r:id="rId256"/>
    <p:sldId id="614" r:id="rId257"/>
    <p:sldId id="615" r:id="rId258"/>
    <p:sldId id="616" r:id="rId259"/>
    <p:sldId id="617" r:id="rId260"/>
    <p:sldId id="618" r:id="rId261"/>
    <p:sldId id="619" r:id="rId262"/>
    <p:sldId id="620" r:id="rId263"/>
    <p:sldId id="625" r:id="rId264"/>
    <p:sldId id="621" r:id="rId265"/>
    <p:sldId id="624" r:id="rId266"/>
    <p:sldId id="623" r:id="rId267"/>
    <p:sldId id="622" r:id="rId2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FFCCFF"/>
    <a:srgbClr val="023018"/>
    <a:srgbClr val="A7FBC3"/>
    <a:srgbClr val="CFCFC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65" autoAdjust="0"/>
    <p:restoredTop sz="94709" autoAdjust="0"/>
  </p:normalViewPr>
  <p:slideViewPr>
    <p:cSldViewPr>
      <p:cViewPr>
        <p:scale>
          <a:sx n="62" d="100"/>
          <a:sy n="62" d="100"/>
        </p:scale>
        <p:origin x="-1368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6501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1172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65" Type="http://schemas.openxmlformats.org/officeDocument/2006/relationships/slide" Target="slides/slide264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71" Type="http://schemas.openxmlformats.org/officeDocument/2006/relationships/viewProps" Target="viewProps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tableStyles" Target="tableStyle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86F6E-00F9-4D6E-AAD1-206168EE825F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F442D-3655-4085-A331-0C58F00798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1C1425-426C-4E96-A948-D198ED487FDA}" type="slidenum">
              <a:rPr lang="en-US"/>
              <a:pPr/>
              <a:t>46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 the course home page in code/arrays/printarray.cpp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449A2-8BB7-4663-97A4-DD7878AAC15F}" type="slidenum">
              <a:rPr lang="en-US"/>
              <a:pPr/>
              <a:t>50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Available via the course home page in code/arrays/2darray.cpp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2E482C-27E8-4781-8906-ABF9FCA0B75D}" type="slidenum">
              <a:rPr lang="en-US"/>
              <a:pPr/>
              <a:t>68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Available on the course home page in code/functions/blockscope.cpp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F442D-3655-4085-A331-0C58F007980D}" type="slidenum">
              <a:rPr lang="en-US" smtClean="0"/>
              <a:pPr/>
              <a:t>114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94A1-312B-4F2C-900E-4CC26548745B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285D-F47C-4072-933D-8DF2394B6D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94A1-312B-4F2C-900E-4CC26548745B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285D-F47C-4072-933D-8DF2394B6D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94A1-312B-4F2C-900E-4CC26548745B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285D-F47C-4072-933D-8DF2394B6D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94A1-312B-4F2C-900E-4CC26548745B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285D-F47C-4072-933D-8DF2394B6D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94A1-312B-4F2C-900E-4CC26548745B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285D-F47C-4072-933D-8DF2394B6D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94A1-312B-4F2C-900E-4CC26548745B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285D-F47C-4072-933D-8DF2394B6D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94A1-312B-4F2C-900E-4CC26548745B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285D-F47C-4072-933D-8DF2394B6D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94A1-312B-4F2C-900E-4CC26548745B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285D-F47C-4072-933D-8DF2394B6D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94A1-312B-4F2C-900E-4CC26548745B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285D-F47C-4072-933D-8DF2394B6D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94A1-312B-4F2C-900E-4CC26548745B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285D-F47C-4072-933D-8DF2394B6D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94A1-312B-4F2C-900E-4CC26548745B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285D-F47C-4072-933D-8DF2394B6D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094A1-312B-4F2C-900E-4CC26548745B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6285D-F47C-4072-933D-8DF2394B6D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Object Oriented Programming with C++</a:t>
            </a:r>
            <a:endParaRPr lang="en-US" b="1" dirty="0"/>
          </a:p>
        </p:txBody>
      </p:sp>
      <p:sp>
        <p:nvSpPr>
          <p:cNvPr id="4" name="Subtitle 4"/>
          <p:cNvSpPr>
            <a:spLocks noGrp="1"/>
          </p:cNvSpPr>
          <p:nvPr>
            <p:ph type="subTitle" idx="1"/>
          </p:nvPr>
        </p:nvSpPr>
        <p:spPr bwMode="auto">
          <a:xfrm>
            <a:off x="4876800" y="4953000"/>
            <a:ext cx="4038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dirty="0" smtClean="0"/>
              <a:t>Prepared by</a:t>
            </a:r>
          </a:p>
          <a:p>
            <a:r>
              <a:rPr lang="en-US" dirty="0" smtClean="0"/>
              <a:t>ALOK KUMAR</a:t>
            </a:r>
          </a:p>
          <a:p>
            <a:r>
              <a:rPr lang="en-US" dirty="0" smtClean="0"/>
              <a:t>MCA-2012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 </a:t>
            </a:r>
            <a:r>
              <a:rPr lang="en-US" b="1" dirty="0" err="1" smtClean="0"/>
              <a:t>StudentObject</a:t>
            </a:r>
            <a:endParaRPr lang="en-US" dirty="0"/>
          </a:p>
        </p:txBody>
      </p:sp>
      <p:sp>
        <p:nvSpPr>
          <p:cNvPr id="5" name="Flowchart: Connector 4"/>
          <p:cNvSpPr/>
          <p:nvPr/>
        </p:nvSpPr>
        <p:spPr>
          <a:xfrm>
            <a:off x="3048000" y="2514600"/>
            <a:ext cx="3429000" cy="2590800"/>
          </a:xfrm>
          <a:prstGeom prst="flowChartConnector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97000"/>
                </a:schemeClr>
              </a:gs>
              <a:gs pos="0">
                <a:schemeClr val="accent2">
                  <a:lumMod val="60000"/>
                  <a:lumOff val="40000"/>
                  <a:alpha val="97000"/>
                </a:schemeClr>
              </a:gs>
              <a:gs pos="0">
                <a:schemeClr val="accent2">
                  <a:lumMod val="60000"/>
                  <a:lumOff val="40000"/>
                  <a:alpha val="97000"/>
                </a:schemeClr>
              </a:gs>
              <a:gs pos="0">
                <a:schemeClr val="accent2">
                  <a:lumMod val="60000"/>
                  <a:lumOff val="40000"/>
                  <a:alpha val="97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7800000" scaled="0"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886200" y="2514600"/>
            <a:ext cx="3200400" cy="3048000"/>
            <a:chOff x="1371600" y="1371600"/>
            <a:chExt cx="6858000" cy="4724400"/>
          </a:xfrm>
        </p:grpSpPr>
        <p:sp>
          <p:nvSpPr>
            <p:cNvPr id="4" name="Flowchart: Summing Junction 3"/>
            <p:cNvSpPr/>
            <p:nvPr/>
          </p:nvSpPr>
          <p:spPr>
            <a:xfrm>
              <a:off x="1371600" y="1371600"/>
              <a:ext cx="6858000" cy="4724400"/>
            </a:xfrm>
            <a:prstGeom prst="flowChartSummingJunction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52800" y="3048000"/>
              <a:ext cx="2667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/>
                <a:t>st_name</a:t>
              </a:r>
              <a:endParaRPr lang="en-US" sz="1400" b="1" dirty="0" smtClean="0"/>
            </a:p>
            <a:p>
              <a:pPr algn="ctr"/>
              <a:r>
                <a:rPr lang="en-US" sz="1400" b="1" dirty="0" smtClean="0"/>
                <a:t> </a:t>
              </a:r>
              <a:r>
                <a:rPr lang="en-US" sz="1400" b="1" dirty="0" err="1" smtClean="0"/>
                <a:t>st_id</a:t>
              </a:r>
              <a:endParaRPr lang="en-US" sz="1400" b="1" dirty="0" smtClean="0"/>
            </a:p>
            <a:p>
              <a:pPr algn="ctr"/>
              <a:r>
                <a:rPr lang="en-US" sz="1400" b="1" dirty="0" smtClean="0"/>
                <a:t> branch </a:t>
              </a:r>
            </a:p>
            <a:p>
              <a:pPr algn="ctr"/>
              <a:r>
                <a:rPr lang="en-US" sz="1400" b="1" dirty="0" smtClean="0"/>
                <a:t>semester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00" y="19050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Enroll()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0800" y="3576935"/>
              <a:ext cx="1828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/>
                <a:t>Displayinfo</a:t>
              </a:r>
              <a:r>
                <a:rPr lang="en-US" sz="1600" b="1" dirty="0" smtClean="0"/>
                <a:t>()    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47800" y="35814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Performance()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86200" y="52578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Result()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Advantages:</a:t>
            </a:r>
          </a:p>
          <a:p>
            <a:r>
              <a:rPr lang="en-US" dirty="0" smtClean="0"/>
              <a:t>Makes Maintenance of Application Easier</a:t>
            </a:r>
          </a:p>
          <a:p>
            <a:r>
              <a:rPr lang="en-US" dirty="0" smtClean="0"/>
              <a:t>Improves the Understandability of the Application </a:t>
            </a:r>
          </a:p>
          <a:p>
            <a:r>
              <a:rPr lang="en-US" dirty="0" smtClean="0"/>
              <a:t>Enhanced Security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Inline Functions with Class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Syntax :(Inside the class definition)</a:t>
            </a:r>
          </a:p>
          <a:p>
            <a:pPr>
              <a:buNone/>
            </a:pPr>
            <a:r>
              <a:rPr lang="en-US" b="1" dirty="0" smtClean="0"/>
              <a:t>	inline </a:t>
            </a:r>
            <a:r>
              <a:rPr lang="en-US" dirty="0" err="1" smtClean="0"/>
              <a:t>ret_type</a:t>
            </a:r>
            <a:r>
              <a:rPr lang="en-US" dirty="0" smtClean="0"/>
              <a:t> </a:t>
            </a:r>
            <a:r>
              <a:rPr lang="en-US" dirty="0" err="1" smtClean="0"/>
              <a:t>fun_name</a:t>
            </a:r>
            <a:r>
              <a:rPr lang="en-US" dirty="0" smtClean="0"/>
              <a:t>(formal parameters)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function body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Inline Functions with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r>
              <a:rPr lang="en-US" b="1" dirty="0" smtClean="0"/>
              <a:t>Syntax:(Outside the class definition)</a:t>
            </a:r>
          </a:p>
          <a:p>
            <a:pPr>
              <a:buNone/>
            </a:pPr>
            <a:r>
              <a:rPr lang="en-US" b="1" dirty="0" smtClean="0"/>
              <a:t>	inline </a:t>
            </a:r>
            <a:r>
              <a:rPr lang="en-US" dirty="0" err="1" smtClean="0"/>
              <a:t>ret_type</a:t>
            </a:r>
            <a:r>
              <a:rPr lang="en-US" dirty="0" smtClean="0"/>
              <a:t> </a:t>
            </a:r>
            <a:r>
              <a:rPr lang="en-US" b="1" dirty="0" err="1" smtClean="0"/>
              <a:t>class_name</a:t>
            </a:r>
            <a:r>
              <a:rPr lang="en-US" b="1" dirty="0" smtClean="0"/>
              <a:t>::</a:t>
            </a:r>
            <a:r>
              <a:rPr lang="en-US" dirty="0" err="1" smtClean="0"/>
              <a:t>fun_name</a:t>
            </a:r>
            <a:r>
              <a:rPr lang="en-US" dirty="0" smtClean="0"/>
              <a:t> (</a:t>
            </a:r>
            <a:r>
              <a:rPr lang="en-US" sz="2800" dirty="0" smtClean="0"/>
              <a:t>formal parameters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function body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Inline Functions with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When to use Inline Function…..?</a:t>
            </a:r>
          </a:p>
          <a:p>
            <a:r>
              <a:rPr lang="en-US" dirty="0" smtClean="0"/>
              <a:t>If a function is very small.</a:t>
            </a:r>
          </a:p>
          <a:p>
            <a:r>
              <a:rPr lang="en-US" dirty="0" smtClean="0"/>
              <a:t>If the time spent to function call is more than the function body execution time.</a:t>
            </a:r>
          </a:p>
          <a:p>
            <a:r>
              <a:rPr lang="en-US" dirty="0" smtClean="0"/>
              <a:t>If function is called frequently.</a:t>
            </a:r>
          </a:p>
          <a:p>
            <a:r>
              <a:rPr lang="en-US" dirty="0" smtClean="0"/>
              <a:t>If fully developed &amp; tested program is running slowly.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Constructors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“A </a:t>
            </a:r>
            <a:r>
              <a:rPr lang="en-US" b="1" dirty="0" smtClean="0"/>
              <a:t>constructor</a:t>
            </a:r>
            <a:r>
              <a:rPr lang="en-US" dirty="0" smtClean="0"/>
              <a:t> function is a special function that is a </a:t>
            </a:r>
            <a:r>
              <a:rPr lang="en-US" b="1" dirty="0" smtClean="0"/>
              <a:t>member of a class</a:t>
            </a:r>
            <a:r>
              <a:rPr lang="en-US" dirty="0" smtClean="0"/>
              <a:t> and has the </a:t>
            </a:r>
            <a:r>
              <a:rPr lang="en-US" b="1" dirty="0" smtClean="0"/>
              <a:t>same name </a:t>
            </a:r>
            <a:r>
              <a:rPr lang="en-US" dirty="0" smtClean="0"/>
              <a:t>as that </a:t>
            </a:r>
            <a:r>
              <a:rPr lang="en-US" b="1" dirty="0" smtClean="0"/>
              <a:t>class, </a:t>
            </a:r>
            <a:r>
              <a:rPr lang="en-US" dirty="0" smtClean="0"/>
              <a:t>used to </a:t>
            </a:r>
            <a:r>
              <a:rPr lang="en-US" b="1" dirty="0" smtClean="0"/>
              <a:t>create</a:t>
            </a:r>
            <a:r>
              <a:rPr lang="en-US" dirty="0" smtClean="0"/>
              <a:t>, and </a:t>
            </a:r>
            <a:r>
              <a:rPr lang="en-US" b="1" dirty="0" smtClean="0"/>
              <a:t>initialize </a:t>
            </a:r>
            <a:r>
              <a:rPr lang="en-US" dirty="0" smtClean="0"/>
              <a:t>objects of the </a:t>
            </a:r>
            <a:r>
              <a:rPr lang="en-US" b="1" dirty="0" smtClean="0"/>
              <a:t>class</a:t>
            </a:r>
            <a:r>
              <a:rPr lang="en-US" dirty="0" smtClean="0"/>
              <a:t>.”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Constructor  function do </a:t>
            </a:r>
            <a:r>
              <a:rPr lang="en-US" b="1" dirty="0" smtClean="0"/>
              <a:t>not</a:t>
            </a:r>
            <a:r>
              <a:rPr lang="en-US" dirty="0" smtClean="0"/>
              <a:t> have </a:t>
            </a:r>
            <a:r>
              <a:rPr lang="en-US" b="1" dirty="0" smtClean="0"/>
              <a:t>return type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Should be declared in </a:t>
            </a:r>
            <a:r>
              <a:rPr lang="en-US" b="1" dirty="0" smtClean="0"/>
              <a:t>public</a:t>
            </a:r>
            <a:r>
              <a:rPr lang="en-US" dirty="0" smtClean="0"/>
              <a:t> section.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Constructors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371600"/>
            <a:ext cx="3810000" cy="5334000"/>
          </a:xfr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 smtClean="0"/>
              <a:t>Example: </a:t>
            </a:r>
          </a:p>
          <a:p>
            <a:pPr>
              <a:buNone/>
            </a:pPr>
            <a:r>
              <a:rPr lang="en-US" b="1" dirty="0" smtClean="0"/>
              <a:t>class</a:t>
            </a:r>
            <a:r>
              <a:rPr lang="en-US" dirty="0" smtClean="0"/>
              <a:t> student </a:t>
            </a:r>
          </a:p>
          <a:p>
            <a:pPr>
              <a:buNone/>
            </a:pPr>
            <a:r>
              <a:rPr lang="en-US" dirty="0" smtClean="0"/>
              <a:t>{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st_id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 public:</a:t>
            </a:r>
          </a:p>
          <a:p>
            <a:pPr>
              <a:buNone/>
            </a:pPr>
            <a:r>
              <a:rPr lang="en-US" dirty="0" smtClean="0"/>
              <a:t>          student()</a:t>
            </a:r>
          </a:p>
          <a:p>
            <a:pPr>
              <a:buNone/>
            </a:pPr>
            <a:r>
              <a:rPr lang="en-US" dirty="0" smtClean="0"/>
              <a:t>          {</a:t>
            </a:r>
          </a:p>
          <a:p>
            <a:pPr>
              <a:buNone/>
            </a:pPr>
            <a:r>
              <a:rPr lang="en-US" dirty="0" smtClean="0"/>
              <a:t>	           </a:t>
            </a:r>
            <a:r>
              <a:rPr lang="en-US" dirty="0" err="1" smtClean="0"/>
              <a:t>st_id</a:t>
            </a:r>
            <a:r>
              <a:rPr lang="en-US" dirty="0" smtClean="0"/>
              <a:t>=0;</a:t>
            </a:r>
          </a:p>
          <a:p>
            <a:pPr>
              <a:buNone/>
            </a:pPr>
            <a:r>
              <a:rPr lang="en-US" dirty="0" smtClean="0"/>
              <a:t>	      }</a:t>
            </a:r>
          </a:p>
          <a:p>
            <a:pPr>
              <a:buNone/>
            </a:pPr>
            <a:r>
              <a:rPr lang="en-US" dirty="0" smtClean="0"/>
              <a:t>};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524000"/>
            <a:ext cx="3200400" cy="2895600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Synatax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class_name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public: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class_name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Constructors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How to call this special function…?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0" y="3171372"/>
            <a:ext cx="3124200" cy="33056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</a:t>
            </a:r>
            <a:r>
              <a:rPr lang="en-US" sz="2800" dirty="0" smtClean="0"/>
              <a:t>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</a:t>
            </a:r>
            <a:r>
              <a:rPr lang="en-US" sz="2800" dirty="0" err="1" smtClean="0"/>
              <a:t>udent</a:t>
            </a:r>
            <a:r>
              <a:rPr lang="en-US" sz="2800" dirty="0" smtClean="0"/>
              <a:t>    </a:t>
            </a:r>
            <a:r>
              <a:rPr lang="en-US" sz="2800" dirty="0" err="1" smtClean="0"/>
              <a:t>st</a:t>
            </a:r>
            <a:r>
              <a:rPr lang="en-US" sz="2800" dirty="0" smtClean="0"/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800" dirty="0" smtClean="0"/>
              <a:t>…………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…………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38800" y="2133600"/>
            <a:ext cx="3124200" cy="434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student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st_id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 smtClean="0"/>
              <a:t>       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   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st_id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124200" y="4191000"/>
            <a:ext cx="3276600" cy="609600"/>
          </a:xfrm>
          <a:prstGeom prst="rightArrow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Constructors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Pgm</a:t>
            </a:r>
            <a:r>
              <a:rPr lang="en-US" dirty="0" smtClean="0"/>
              <a:t> to create a class </a:t>
            </a:r>
            <a:r>
              <a:rPr lang="en-US" b="1" dirty="0" smtClean="0"/>
              <a:t>Addition </a:t>
            </a:r>
            <a:r>
              <a:rPr lang="en-US" dirty="0" smtClean="0"/>
              <a:t> to add two integer values. Use constructor to initialize values.</a:t>
            </a:r>
          </a:p>
          <a:p>
            <a:r>
              <a:rPr lang="en-US" dirty="0" err="1" smtClean="0"/>
              <a:t>Pgm</a:t>
            </a:r>
            <a:r>
              <a:rPr lang="en-US" dirty="0" smtClean="0"/>
              <a:t> to create a class </a:t>
            </a:r>
            <a:r>
              <a:rPr lang="en-US" b="1" dirty="0" smtClean="0"/>
              <a:t>Circle</a:t>
            </a:r>
            <a:r>
              <a:rPr lang="en-US" dirty="0" smtClean="0"/>
              <a:t> to compute its area. Use constructor to </a:t>
            </a:r>
            <a:r>
              <a:rPr lang="en-US" b="1" dirty="0" smtClean="0"/>
              <a:t>initialize</a:t>
            </a:r>
            <a:r>
              <a:rPr lang="en-US" dirty="0" smtClean="0"/>
              <a:t> the data members.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Constructors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Parameterized constructors</a:t>
            </a:r>
          </a:p>
          <a:p>
            <a:r>
              <a:rPr lang="en-US" dirty="0" smtClean="0"/>
              <a:t>Overloaded constructors</a:t>
            </a:r>
          </a:p>
          <a:p>
            <a:r>
              <a:rPr lang="en-US" dirty="0" smtClean="0"/>
              <a:t>Constructors with default argument</a:t>
            </a:r>
          </a:p>
          <a:p>
            <a:r>
              <a:rPr lang="en-US" dirty="0" smtClean="0"/>
              <a:t>Copy constructors</a:t>
            </a:r>
          </a:p>
          <a:p>
            <a:r>
              <a:rPr lang="en-US" dirty="0" smtClean="0"/>
              <a:t>Dynamic constructors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Parameterized Constructors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196400"/>
            <a:ext cx="8153400" cy="55092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135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class</a:t>
            </a:r>
            <a:r>
              <a:rPr lang="en-US" sz="3200" dirty="0" smtClean="0"/>
              <a:t> Addition</a:t>
            </a:r>
          </a:p>
          <a:p>
            <a:r>
              <a:rPr lang="en-US" sz="3200" dirty="0" smtClean="0"/>
              <a:t>{</a:t>
            </a:r>
          </a:p>
          <a:p>
            <a:r>
              <a:rPr lang="en-US" sz="3200" dirty="0" smtClean="0"/>
              <a:t>	</a:t>
            </a:r>
            <a:r>
              <a:rPr lang="en-US" sz="3200" dirty="0" err="1" smtClean="0"/>
              <a:t>int</a:t>
            </a:r>
            <a:r>
              <a:rPr lang="en-US" sz="3200" dirty="0" smtClean="0"/>
              <a:t> num1;</a:t>
            </a:r>
          </a:p>
          <a:p>
            <a:r>
              <a:rPr lang="en-US" sz="3200" dirty="0" smtClean="0"/>
              <a:t>	</a:t>
            </a:r>
            <a:r>
              <a:rPr lang="en-US" sz="3200" dirty="0" err="1" smtClean="0"/>
              <a:t>int</a:t>
            </a:r>
            <a:r>
              <a:rPr lang="en-US" sz="3200" dirty="0" smtClean="0"/>
              <a:t> num2;</a:t>
            </a:r>
          </a:p>
          <a:p>
            <a:r>
              <a:rPr lang="en-US" sz="3200" dirty="0" smtClean="0"/>
              <a:t>	</a:t>
            </a:r>
            <a:r>
              <a:rPr lang="en-US" sz="3200" dirty="0" err="1" smtClean="0"/>
              <a:t>int</a:t>
            </a:r>
            <a:r>
              <a:rPr lang="en-US" sz="3200" dirty="0" smtClean="0"/>
              <a:t> res;</a:t>
            </a:r>
          </a:p>
          <a:p>
            <a:r>
              <a:rPr lang="en-US" sz="3200" dirty="0" smtClean="0"/>
              <a:t>	</a:t>
            </a:r>
            <a:r>
              <a:rPr lang="en-US" sz="3200" b="1" dirty="0" smtClean="0"/>
              <a:t>public:</a:t>
            </a:r>
          </a:p>
          <a:p>
            <a:r>
              <a:rPr lang="en-US" sz="3200" dirty="0" smtClean="0"/>
              <a:t>	Addition(</a:t>
            </a:r>
            <a:r>
              <a:rPr lang="en-US" sz="3200" dirty="0" err="1" smtClean="0"/>
              <a:t>int</a:t>
            </a:r>
            <a:r>
              <a:rPr lang="en-US" sz="3200" dirty="0" smtClean="0"/>
              <a:t> a, </a:t>
            </a:r>
            <a:r>
              <a:rPr lang="en-US" sz="3200" dirty="0" err="1" smtClean="0"/>
              <a:t>int</a:t>
            </a:r>
            <a:r>
              <a:rPr lang="en-US" sz="3200" dirty="0" smtClean="0"/>
              <a:t> b); // constructor</a:t>
            </a:r>
          </a:p>
          <a:p>
            <a:r>
              <a:rPr lang="en-US" sz="3200" dirty="0" smtClean="0"/>
              <a:t>	void add( );</a:t>
            </a:r>
          </a:p>
          <a:p>
            <a:r>
              <a:rPr lang="en-US" sz="3200" dirty="0" smtClean="0"/>
              <a:t>	void print();</a:t>
            </a:r>
          </a:p>
          <a:p>
            <a:r>
              <a:rPr lang="en-US" sz="3200" dirty="0" smtClean="0"/>
              <a:t>};</a:t>
            </a:r>
          </a:p>
          <a:p>
            <a:endParaRPr lang="en-US" sz="32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21109590">
            <a:off x="4696257" y="2303287"/>
            <a:ext cx="3505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Constructor with parameters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B’Coz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 it’s also a function!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rot="1051069" flipH="1">
            <a:off x="3489099" y="2811799"/>
            <a:ext cx="794202" cy="1534307"/>
          </a:xfrm>
          <a:prstGeom prst="lin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rot="1051069" flipH="1">
            <a:off x="4232692" y="2931264"/>
            <a:ext cx="69015" cy="1300276"/>
          </a:xfrm>
          <a:prstGeom prst="lin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is a collection of </a:t>
            </a:r>
            <a:r>
              <a:rPr lang="en-US" b="1" dirty="0" smtClean="0"/>
              <a:t>similar objects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43000" y="2286000"/>
            <a:ext cx="6705600" cy="4343400"/>
            <a:chOff x="1143000" y="2286000"/>
            <a:chExt cx="6705600" cy="4343400"/>
          </a:xfrm>
        </p:grpSpPr>
        <p:sp>
          <p:nvSpPr>
            <p:cNvPr id="4" name="Oval 3"/>
            <p:cNvSpPr/>
            <p:nvPr/>
          </p:nvSpPr>
          <p:spPr>
            <a:xfrm>
              <a:off x="1143000" y="2286000"/>
              <a:ext cx="6705600" cy="4343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onut 4"/>
            <p:cNvSpPr/>
            <p:nvPr/>
          </p:nvSpPr>
          <p:spPr>
            <a:xfrm>
              <a:off x="3048000" y="3124200"/>
              <a:ext cx="762000" cy="609600"/>
            </a:xfrm>
            <a:prstGeom prst="donut">
              <a:avLst>
                <a:gd name="adj" fmla="val 38207"/>
              </a:avLst>
            </a:prstGeom>
            <a:gradFill flip="none" rotWithShape="1">
              <a:gsLst>
                <a:gs pos="51000">
                  <a:schemeClr val="accent6">
                    <a:lumMod val="75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Donut 5"/>
            <p:cNvSpPr/>
            <p:nvPr/>
          </p:nvSpPr>
          <p:spPr>
            <a:xfrm>
              <a:off x="2438400" y="4343400"/>
              <a:ext cx="762000" cy="609600"/>
            </a:xfrm>
            <a:prstGeom prst="donut">
              <a:avLst>
                <a:gd name="adj" fmla="val 38207"/>
              </a:avLst>
            </a:prstGeom>
            <a:gradFill flip="none" rotWithShape="1">
              <a:gsLst>
                <a:gs pos="51000">
                  <a:schemeClr val="accent6">
                    <a:lumMod val="75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nut 6"/>
            <p:cNvSpPr/>
            <p:nvPr/>
          </p:nvSpPr>
          <p:spPr>
            <a:xfrm>
              <a:off x="4572000" y="3733800"/>
              <a:ext cx="762000" cy="609600"/>
            </a:xfrm>
            <a:prstGeom prst="donut">
              <a:avLst>
                <a:gd name="adj" fmla="val 38207"/>
              </a:avLst>
            </a:prstGeom>
            <a:gradFill flip="none" rotWithShape="1">
              <a:gsLst>
                <a:gs pos="51000">
                  <a:schemeClr val="accent6">
                    <a:lumMod val="75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Donut 7"/>
            <p:cNvSpPr/>
            <p:nvPr/>
          </p:nvSpPr>
          <p:spPr>
            <a:xfrm>
              <a:off x="4343400" y="2438400"/>
              <a:ext cx="762000" cy="609600"/>
            </a:xfrm>
            <a:prstGeom prst="donut">
              <a:avLst>
                <a:gd name="adj" fmla="val 38207"/>
              </a:avLst>
            </a:prstGeom>
            <a:gradFill flip="none" rotWithShape="1">
              <a:gsLst>
                <a:gs pos="51000">
                  <a:schemeClr val="accent6">
                    <a:lumMod val="75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/>
          </p:nvSpPr>
          <p:spPr>
            <a:xfrm>
              <a:off x="5334000" y="4800600"/>
              <a:ext cx="762000" cy="609600"/>
            </a:xfrm>
            <a:prstGeom prst="donut">
              <a:avLst>
                <a:gd name="adj" fmla="val 38207"/>
              </a:avLst>
            </a:prstGeom>
            <a:gradFill flip="none" rotWithShape="1">
              <a:gsLst>
                <a:gs pos="51000">
                  <a:schemeClr val="accent6">
                    <a:lumMod val="75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/>
          </p:nvSpPr>
          <p:spPr>
            <a:xfrm>
              <a:off x="6172200" y="3657600"/>
              <a:ext cx="762000" cy="609600"/>
            </a:xfrm>
            <a:prstGeom prst="donut">
              <a:avLst>
                <a:gd name="adj" fmla="val 38207"/>
              </a:avLst>
            </a:prstGeom>
            <a:gradFill flip="none" rotWithShape="1">
              <a:gsLst>
                <a:gs pos="51000">
                  <a:schemeClr val="accent6">
                    <a:lumMod val="75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/>
          </p:nvSpPr>
          <p:spPr>
            <a:xfrm>
              <a:off x="2971800" y="5486400"/>
              <a:ext cx="762000" cy="609600"/>
            </a:xfrm>
            <a:prstGeom prst="donut">
              <a:avLst>
                <a:gd name="adj" fmla="val 38207"/>
              </a:avLst>
            </a:prstGeom>
            <a:gradFill flip="none" rotWithShape="1">
              <a:gsLst>
                <a:gs pos="51000">
                  <a:schemeClr val="accent6">
                    <a:lumMod val="75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57600" y="5562600"/>
              <a:ext cx="1905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 Class</a:t>
              </a:r>
              <a:endParaRPr lang="en-US" sz="4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Overloaded Constructors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077200" cy="5638800"/>
          </a:xfr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/>
              <a:t>class</a:t>
            </a:r>
            <a:r>
              <a:rPr lang="en-US" sz="2800" dirty="0" smtClean="0"/>
              <a:t> Addition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num1,num2,res;</a:t>
            </a:r>
          </a:p>
          <a:p>
            <a:pPr>
              <a:buNone/>
            </a:pPr>
            <a:r>
              <a:rPr lang="en-US" sz="2800" dirty="0" smtClean="0"/>
              <a:t>	float num3, num4, </a:t>
            </a:r>
            <a:r>
              <a:rPr lang="en-US" sz="2800" dirty="0" err="1" smtClean="0"/>
              <a:t>f_res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b="1" dirty="0" smtClean="0"/>
              <a:t>public:</a:t>
            </a:r>
          </a:p>
          <a:p>
            <a:pPr>
              <a:buNone/>
            </a:pPr>
            <a:r>
              <a:rPr lang="en-US" sz="2800" dirty="0" smtClean="0"/>
              <a:t>	Addition(</a:t>
            </a:r>
            <a:r>
              <a:rPr lang="en-US" sz="2800" dirty="0" err="1" smtClean="0"/>
              <a:t>int</a:t>
            </a:r>
            <a:r>
              <a:rPr lang="en-US" sz="2800" dirty="0" smtClean="0"/>
              <a:t> a, </a:t>
            </a:r>
            <a:r>
              <a:rPr lang="en-US" sz="2800" dirty="0" err="1" smtClean="0"/>
              <a:t>int</a:t>
            </a:r>
            <a:r>
              <a:rPr lang="en-US" sz="2800" dirty="0" smtClean="0"/>
              <a:t> b); // </a:t>
            </a:r>
            <a:r>
              <a:rPr lang="en-US" sz="2800" dirty="0" err="1" smtClean="0"/>
              <a:t>int</a:t>
            </a:r>
            <a:r>
              <a:rPr lang="en-US" sz="2800" dirty="0" smtClean="0"/>
              <a:t> constructor</a:t>
            </a:r>
          </a:p>
          <a:p>
            <a:pPr>
              <a:buNone/>
            </a:pPr>
            <a:r>
              <a:rPr lang="en-US" sz="2800" dirty="0" smtClean="0"/>
              <a:t>    Addition(float m, float n); //float constructor</a:t>
            </a:r>
          </a:p>
          <a:p>
            <a:pPr>
              <a:buNone/>
            </a:pPr>
            <a:r>
              <a:rPr lang="en-US" sz="2800" dirty="0" smtClean="0"/>
              <a:t>	void </a:t>
            </a:r>
            <a:r>
              <a:rPr lang="en-US" sz="2800" dirty="0" err="1" smtClean="0"/>
              <a:t>add_int</a:t>
            </a:r>
            <a:r>
              <a:rPr lang="en-US" sz="2800" dirty="0" smtClean="0"/>
              <a:t>( );</a:t>
            </a:r>
          </a:p>
          <a:p>
            <a:pPr>
              <a:buNone/>
            </a:pPr>
            <a:r>
              <a:rPr lang="en-US" sz="2800" dirty="0" smtClean="0"/>
              <a:t>	void </a:t>
            </a:r>
            <a:r>
              <a:rPr lang="en-US" sz="2800" dirty="0" err="1" smtClean="0"/>
              <a:t>add_float</a:t>
            </a:r>
            <a:r>
              <a:rPr lang="en-US" sz="2800" dirty="0" smtClean="0"/>
              <a:t>();</a:t>
            </a:r>
          </a:p>
          <a:p>
            <a:pPr>
              <a:buNone/>
            </a:pPr>
            <a:r>
              <a:rPr lang="en-US" sz="2800" dirty="0" smtClean="0"/>
              <a:t>	void print();</a:t>
            </a:r>
          </a:p>
          <a:p>
            <a:pPr>
              <a:buNone/>
            </a:pPr>
            <a:r>
              <a:rPr lang="en-US" sz="2800" dirty="0" smtClean="0"/>
              <a:t>};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 rot="21109590">
            <a:off x="4772457" y="2611531"/>
            <a:ext cx="3505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Overloaded Constructor with parameters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B’Coz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 they are also  functions!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rot="1051069" flipH="1">
            <a:off x="1900565" y="3002051"/>
            <a:ext cx="2523470" cy="1371948"/>
          </a:xfrm>
          <a:prstGeom prst="lin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rot="1051069" flipH="1">
            <a:off x="1928608" y="3011267"/>
            <a:ext cx="2391183" cy="2044210"/>
          </a:xfrm>
          <a:prstGeom prst="lin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Constructors with Default Argument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196400"/>
            <a:ext cx="8153400" cy="5509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class</a:t>
            </a:r>
            <a:r>
              <a:rPr lang="en-US" sz="3200" dirty="0" smtClean="0"/>
              <a:t> Addition</a:t>
            </a:r>
          </a:p>
          <a:p>
            <a:r>
              <a:rPr lang="en-US" sz="3200" dirty="0" smtClean="0"/>
              <a:t>{</a:t>
            </a:r>
          </a:p>
          <a:p>
            <a:r>
              <a:rPr lang="en-US" sz="3200" dirty="0" smtClean="0"/>
              <a:t>	</a:t>
            </a:r>
            <a:r>
              <a:rPr lang="en-US" sz="3200" dirty="0" err="1" smtClean="0"/>
              <a:t>int</a:t>
            </a:r>
            <a:r>
              <a:rPr lang="en-US" sz="3200" dirty="0" smtClean="0"/>
              <a:t> num1;</a:t>
            </a:r>
          </a:p>
          <a:p>
            <a:r>
              <a:rPr lang="en-US" sz="3200" dirty="0" smtClean="0"/>
              <a:t>	</a:t>
            </a:r>
            <a:r>
              <a:rPr lang="en-US" sz="3200" dirty="0" err="1" smtClean="0"/>
              <a:t>int</a:t>
            </a:r>
            <a:r>
              <a:rPr lang="en-US" sz="3200" dirty="0" smtClean="0"/>
              <a:t> num2;</a:t>
            </a:r>
          </a:p>
          <a:p>
            <a:r>
              <a:rPr lang="en-US" sz="3200" dirty="0" smtClean="0"/>
              <a:t>	</a:t>
            </a:r>
            <a:r>
              <a:rPr lang="en-US" sz="3200" dirty="0" err="1" smtClean="0"/>
              <a:t>int</a:t>
            </a:r>
            <a:r>
              <a:rPr lang="en-US" sz="3200" dirty="0" smtClean="0"/>
              <a:t> res;</a:t>
            </a:r>
          </a:p>
          <a:p>
            <a:r>
              <a:rPr lang="en-US" sz="3200" dirty="0" smtClean="0"/>
              <a:t>	</a:t>
            </a:r>
            <a:r>
              <a:rPr lang="en-US" sz="3200" b="1" dirty="0" smtClean="0"/>
              <a:t>public:</a:t>
            </a:r>
          </a:p>
          <a:p>
            <a:r>
              <a:rPr lang="en-US" sz="3200" dirty="0" smtClean="0"/>
              <a:t>	Addition(</a:t>
            </a:r>
            <a:r>
              <a:rPr lang="en-US" sz="3200" dirty="0" err="1" smtClean="0"/>
              <a:t>int</a:t>
            </a:r>
            <a:r>
              <a:rPr lang="en-US" sz="3200" dirty="0" smtClean="0"/>
              <a:t> a, </a:t>
            </a:r>
            <a:r>
              <a:rPr lang="en-US" sz="3200" dirty="0" err="1" smtClean="0"/>
              <a:t>int</a:t>
            </a:r>
            <a:r>
              <a:rPr lang="en-US" sz="3200" dirty="0" smtClean="0"/>
              <a:t> b=0); // constructor</a:t>
            </a:r>
          </a:p>
          <a:p>
            <a:r>
              <a:rPr lang="en-US" sz="3200" dirty="0" smtClean="0"/>
              <a:t>	void add( );</a:t>
            </a:r>
          </a:p>
          <a:p>
            <a:r>
              <a:rPr lang="en-US" sz="3200" dirty="0" smtClean="0"/>
              <a:t>	void print();</a:t>
            </a:r>
          </a:p>
          <a:p>
            <a:r>
              <a:rPr lang="en-US" sz="3200" dirty="0" smtClean="0"/>
              <a:t>};</a:t>
            </a:r>
          </a:p>
          <a:p>
            <a:endParaRPr lang="en-US" sz="32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21109590">
            <a:off x="4696257" y="2303287"/>
            <a:ext cx="3505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Constructor with default parameter.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rot="1051069" flipH="1">
            <a:off x="3489099" y="2811799"/>
            <a:ext cx="794202" cy="1534307"/>
          </a:xfrm>
          <a:prstGeom prst="lin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rot="1051069" flipH="1">
            <a:off x="4232692" y="2931264"/>
            <a:ext cx="69015" cy="1300276"/>
          </a:xfrm>
          <a:prstGeom prst="lin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Copy Constructor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66800"/>
            <a:ext cx="8153400" cy="55092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35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class</a:t>
            </a:r>
            <a:r>
              <a:rPr lang="en-US" sz="3200" dirty="0" smtClean="0"/>
              <a:t> code</a:t>
            </a:r>
          </a:p>
          <a:p>
            <a:r>
              <a:rPr lang="en-US" sz="3200" dirty="0" smtClean="0"/>
              <a:t>{</a:t>
            </a:r>
          </a:p>
          <a:p>
            <a:r>
              <a:rPr lang="en-US" sz="3200" dirty="0" smtClean="0"/>
              <a:t>	</a:t>
            </a:r>
            <a:r>
              <a:rPr lang="en-US" sz="3200" dirty="0" err="1" smtClean="0"/>
              <a:t>int</a:t>
            </a:r>
            <a:r>
              <a:rPr lang="en-US" sz="3200" dirty="0" smtClean="0"/>
              <a:t> id;</a:t>
            </a:r>
          </a:p>
          <a:p>
            <a:r>
              <a:rPr lang="en-US" sz="3200" dirty="0" smtClean="0"/>
              <a:t>	</a:t>
            </a:r>
            <a:r>
              <a:rPr lang="en-US" sz="3200" b="1" dirty="0" smtClean="0"/>
              <a:t>public:</a:t>
            </a:r>
          </a:p>
          <a:p>
            <a:r>
              <a:rPr lang="en-US" sz="3200" dirty="0" smtClean="0"/>
              <a:t>  	code()    //constructor</a:t>
            </a:r>
          </a:p>
          <a:p>
            <a:r>
              <a:rPr lang="en-US" sz="3200" dirty="0" smtClean="0"/>
              <a:t>	{ id=100;}</a:t>
            </a:r>
          </a:p>
          <a:p>
            <a:r>
              <a:rPr lang="en-US" sz="3200" dirty="0" smtClean="0"/>
              <a:t>	code(code &amp;</a:t>
            </a:r>
            <a:r>
              <a:rPr lang="en-US" sz="3200" dirty="0" err="1" smtClean="0"/>
              <a:t>obj</a:t>
            </a:r>
            <a:r>
              <a:rPr lang="en-US" sz="3200" dirty="0" smtClean="0"/>
              <a:t>)   // constructor</a:t>
            </a:r>
          </a:p>
          <a:p>
            <a:r>
              <a:rPr lang="en-US" sz="3200" dirty="0" smtClean="0"/>
              <a:t>	{</a:t>
            </a:r>
          </a:p>
          <a:p>
            <a:r>
              <a:rPr lang="en-US" sz="3200" dirty="0" smtClean="0"/>
              <a:t>	id=obj.id;</a:t>
            </a:r>
          </a:p>
          <a:p>
            <a:r>
              <a:rPr lang="en-US" sz="3200" dirty="0" smtClean="0"/>
              <a:t>	}</a:t>
            </a:r>
          </a:p>
          <a:p>
            <a:r>
              <a:rPr lang="en-US" sz="3200" dirty="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Dynamic Constructors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60242"/>
            <a:ext cx="8153400" cy="501675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35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class</a:t>
            </a:r>
            <a:r>
              <a:rPr lang="en-US" sz="3200" dirty="0" smtClean="0"/>
              <a:t> </a:t>
            </a:r>
            <a:r>
              <a:rPr lang="en-US" sz="3200" dirty="0" err="1" smtClean="0"/>
              <a:t>Sum_Array</a:t>
            </a:r>
            <a:endParaRPr lang="en-US" sz="3200" dirty="0" smtClean="0"/>
          </a:p>
          <a:p>
            <a:r>
              <a:rPr lang="en-US" sz="3200" dirty="0" smtClean="0"/>
              <a:t>{</a:t>
            </a:r>
          </a:p>
          <a:p>
            <a:r>
              <a:rPr lang="en-US" sz="3200" dirty="0" smtClean="0"/>
              <a:t>	</a:t>
            </a:r>
            <a:r>
              <a:rPr lang="en-US" sz="3200" dirty="0" err="1" smtClean="0"/>
              <a:t>int</a:t>
            </a:r>
            <a:r>
              <a:rPr lang="en-US" sz="3200" dirty="0" smtClean="0"/>
              <a:t> *p;</a:t>
            </a:r>
          </a:p>
          <a:p>
            <a:r>
              <a:rPr lang="en-US" sz="3200" dirty="0" smtClean="0"/>
              <a:t>	</a:t>
            </a:r>
            <a:r>
              <a:rPr lang="en-US" sz="3200" b="1" dirty="0" smtClean="0"/>
              <a:t>public:</a:t>
            </a:r>
          </a:p>
          <a:p>
            <a:r>
              <a:rPr lang="en-US" sz="3200" dirty="0" smtClean="0"/>
              <a:t>	</a:t>
            </a:r>
            <a:r>
              <a:rPr lang="en-US" sz="3200" dirty="0" err="1" smtClean="0"/>
              <a:t>Sum_Array</a:t>
            </a:r>
            <a:r>
              <a:rPr lang="en-US" sz="3200" dirty="0" smtClean="0"/>
              <a:t>(</a:t>
            </a: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sz</a:t>
            </a:r>
            <a:r>
              <a:rPr lang="en-US" sz="3200" dirty="0" smtClean="0"/>
              <a:t>) // constructor</a:t>
            </a:r>
          </a:p>
          <a:p>
            <a:r>
              <a:rPr lang="en-US" sz="3200" dirty="0" smtClean="0"/>
              <a:t>	{</a:t>
            </a:r>
          </a:p>
          <a:p>
            <a:r>
              <a:rPr lang="en-US" sz="3200" dirty="0" smtClean="0"/>
              <a:t>	p=new </a:t>
            </a:r>
            <a:r>
              <a:rPr lang="en-US" sz="3200" dirty="0" err="1" smtClean="0"/>
              <a:t>int</a:t>
            </a:r>
            <a:r>
              <a:rPr lang="en-US" sz="3200" dirty="0" smtClean="0"/>
              <a:t>[</a:t>
            </a:r>
            <a:r>
              <a:rPr lang="en-US" sz="3200" dirty="0" err="1" smtClean="0"/>
              <a:t>sz</a:t>
            </a:r>
            <a:r>
              <a:rPr lang="en-US" sz="3200" dirty="0" smtClean="0"/>
              <a:t>];</a:t>
            </a:r>
          </a:p>
          <a:p>
            <a:r>
              <a:rPr lang="en-US" sz="3200" dirty="0" smtClean="0"/>
              <a:t>	}</a:t>
            </a:r>
          </a:p>
          <a:p>
            <a:r>
              <a:rPr lang="en-US" sz="3200" dirty="0" smtClean="0"/>
              <a:t>};</a:t>
            </a:r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Destructors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“A </a:t>
            </a:r>
            <a:r>
              <a:rPr lang="en-US" b="1" dirty="0" smtClean="0"/>
              <a:t>destructor</a:t>
            </a:r>
            <a:r>
              <a:rPr lang="en-US" dirty="0" smtClean="0"/>
              <a:t> function is a special function that is a </a:t>
            </a:r>
            <a:r>
              <a:rPr lang="en-US" b="1" dirty="0" smtClean="0"/>
              <a:t>member of a class</a:t>
            </a:r>
            <a:r>
              <a:rPr lang="en-US" dirty="0" smtClean="0"/>
              <a:t> and has the </a:t>
            </a:r>
            <a:r>
              <a:rPr lang="en-US" b="1" dirty="0" smtClean="0"/>
              <a:t>same name </a:t>
            </a:r>
            <a:r>
              <a:rPr lang="en-US" dirty="0" smtClean="0"/>
              <a:t>as that </a:t>
            </a:r>
            <a:r>
              <a:rPr lang="en-US" b="1" dirty="0" smtClean="0"/>
              <a:t>class </a:t>
            </a:r>
            <a:r>
              <a:rPr lang="en-US" dirty="0" smtClean="0"/>
              <a:t>used to</a:t>
            </a:r>
            <a:r>
              <a:rPr lang="en-US" b="1" dirty="0" smtClean="0"/>
              <a:t> destroy </a:t>
            </a:r>
            <a:r>
              <a:rPr lang="en-US" dirty="0" smtClean="0"/>
              <a:t>the</a:t>
            </a:r>
            <a:r>
              <a:rPr lang="en-US" b="1" dirty="0" smtClean="0"/>
              <a:t> objects</a:t>
            </a:r>
            <a:r>
              <a:rPr lang="en-US" dirty="0" smtClean="0"/>
              <a:t>.”</a:t>
            </a:r>
          </a:p>
          <a:p>
            <a:pPr algn="just"/>
            <a:r>
              <a:rPr lang="en-US" dirty="0" smtClean="0"/>
              <a:t>Must be declared in </a:t>
            </a:r>
            <a:r>
              <a:rPr lang="en-US" b="1" dirty="0" smtClean="0"/>
              <a:t>public</a:t>
            </a:r>
            <a:r>
              <a:rPr lang="en-US" dirty="0" smtClean="0"/>
              <a:t> section.</a:t>
            </a:r>
          </a:p>
          <a:p>
            <a:pPr algn="just"/>
            <a:r>
              <a:rPr lang="en-US" dirty="0" smtClean="0"/>
              <a:t>Destructor do </a:t>
            </a:r>
            <a:r>
              <a:rPr lang="en-US" b="1" dirty="0" smtClean="0"/>
              <a:t>not</a:t>
            </a:r>
            <a:r>
              <a:rPr lang="en-US" dirty="0" smtClean="0"/>
              <a:t> have </a:t>
            </a:r>
            <a:r>
              <a:rPr lang="en-US" b="1" dirty="0" smtClean="0"/>
              <a:t>arguments</a:t>
            </a:r>
            <a:r>
              <a:rPr lang="en-US" dirty="0" smtClean="0"/>
              <a:t> &amp; </a:t>
            </a:r>
            <a:r>
              <a:rPr lang="en-US" b="1" dirty="0" smtClean="0"/>
              <a:t>return type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4800600"/>
            <a:ext cx="5715000" cy="152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bliqueBottom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NOTE: </a:t>
            </a: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class can have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ONLY ONE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destructor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Destructors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427015"/>
            <a:ext cx="3200400" cy="2895600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Synatax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class_name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public: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~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class_name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1447800"/>
            <a:ext cx="4343400" cy="4401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b="1" dirty="0" smtClean="0"/>
              <a:t>Example: </a:t>
            </a:r>
          </a:p>
          <a:p>
            <a:pPr>
              <a:buNone/>
            </a:pPr>
            <a:r>
              <a:rPr lang="en-US" sz="2800" b="1" dirty="0" smtClean="0"/>
              <a:t>class</a:t>
            </a:r>
            <a:r>
              <a:rPr lang="en-US" sz="2800" dirty="0" smtClean="0"/>
              <a:t> student </a:t>
            </a:r>
          </a:p>
          <a:p>
            <a:pPr>
              <a:buNone/>
            </a:pPr>
            <a:r>
              <a:rPr lang="en-US" sz="2800" dirty="0" smtClean="0"/>
              <a:t>{ </a:t>
            </a:r>
          </a:p>
          <a:p>
            <a:pPr>
              <a:buNone/>
            </a:pPr>
            <a:r>
              <a:rPr lang="en-US" sz="2800" dirty="0" smtClean="0"/>
              <a:t>          </a:t>
            </a:r>
            <a:r>
              <a:rPr lang="en-US" sz="2800" b="1" dirty="0" smtClean="0"/>
              <a:t>public:</a:t>
            </a:r>
          </a:p>
          <a:p>
            <a:pPr>
              <a:buNone/>
            </a:pPr>
            <a:r>
              <a:rPr lang="en-US" sz="2800" dirty="0" smtClean="0"/>
              <a:t>        </a:t>
            </a:r>
            <a:r>
              <a:rPr lang="en-US" sz="2800" b="1" dirty="0" smtClean="0"/>
              <a:t>~</a:t>
            </a:r>
            <a:r>
              <a:rPr lang="en-US" sz="2800" dirty="0" smtClean="0"/>
              <a:t>student()</a:t>
            </a:r>
          </a:p>
          <a:p>
            <a:pPr>
              <a:buNone/>
            </a:pPr>
            <a:r>
              <a:rPr lang="en-US" sz="2800" dirty="0" smtClean="0"/>
              <a:t>          {</a:t>
            </a:r>
          </a:p>
          <a:p>
            <a:pPr>
              <a:buNone/>
            </a:pPr>
            <a:r>
              <a:rPr lang="en-US" sz="2800" dirty="0" smtClean="0"/>
              <a:t>         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&lt;&lt;“Destructor”;</a:t>
            </a:r>
          </a:p>
          <a:p>
            <a:pPr>
              <a:buNone/>
            </a:pPr>
            <a:r>
              <a:rPr lang="en-US" sz="2800" dirty="0" smtClean="0"/>
              <a:t>          }</a:t>
            </a:r>
          </a:p>
          <a:p>
            <a:pPr>
              <a:buNone/>
            </a:pPr>
            <a:r>
              <a:rPr lang="en-US" sz="2800" dirty="0" smtClean="0"/>
              <a:t>};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Programs for Implementation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Pgm</a:t>
            </a:r>
            <a:r>
              <a:rPr lang="en-US" dirty="0" smtClean="0"/>
              <a:t> to create a class</a:t>
            </a:r>
            <a:r>
              <a:rPr lang="en-US" b="1" dirty="0" smtClean="0"/>
              <a:t> Complex  </a:t>
            </a:r>
            <a:r>
              <a:rPr lang="en-US" dirty="0" smtClean="0"/>
              <a:t>to add two complex numbers using </a:t>
            </a:r>
            <a:r>
              <a:rPr lang="en-US" b="1" dirty="0" err="1" smtClean="0"/>
              <a:t>parmeterized</a:t>
            </a:r>
            <a:r>
              <a:rPr lang="en-US" b="1" dirty="0" smtClean="0"/>
              <a:t> </a:t>
            </a:r>
            <a:r>
              <a:rPr lang="en-US" dirty="0" smtClean="0"/>
              <a:t>constructor.  </a:t>
            </a:r>
          </a:p>
          <a:p>
            <a:r>
              <a:rPr lang="en-US" dirty="0" err="1" smtClean="0"/>
              <a:t>Pgm</a:t>
            </a:r>
            <a:r>
              <a:rPr lang="en-US" dirty="0" smtClean="0"/>
              <a:t> to create a class</a:t>
            </a:r>
            <a:r>
              <a:rPr lang="en-US" b="1" dirty="0" smtClean="0"/>
              <a:t> Complex  </a:t>
            </a:r>
            <a:r>
              <a:rPr lang="en-US" dirty="0" smtClean="0"/>
              <a:t>to add two complex numbers using </a:t>
            </a:r>
            <a:r>
              <a:rPr lang="en-US" b="1" dirty="0" smtClean="0"/>
              <a:t>copy constructor</a:t>
            </a:r>
            <a:r>
              <a:rPr lang="en-US" dirty="0" smtClean="0"/>
              <a:t>.  </a:t>
            </a:r>
          </a:p>
          <a:p>
            <a:r>
              <a:rPr lang="en-US" dirty="0" err="1" smtClean="0"/>
              <a:t>Pgm</a:t>
            </a:r>
            <a:r>
              <a:rPr lang="en-US" dirty="0" smtClean="0"/>
              <a:t> to create a class</a:t>
            </a:r>
            <a:r>
              <a:rPr lang="en-US" b="1" dirty="0" smtClean="0"/>
              <a:t> Complex  </a:t>
            </a:r>
            <a:r>
              <a:rPr lang="en-US" dirty="0" smtClean="0"/>
              <a:t>to add dynamically created integer to a complex number using </a:t>
            </a:r>
            <a:r>
              <a:rPr lang="en-US" b="1" dirty="0" smtClean="0"/>
              <a:t>Dynamic constructor. 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Local Classes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“A class defined </a:t>
            </a:r>
            <a:r>
              <a:rPr lang="en-US" b="1" dirty="0" smtClean="0"/>
              <a:t>within a function </a:t>
            </a:r>
            <a:r>
              <a:rPr lang="en-US" dirty="0" smtClean="0"/>
              <a:t>is called Local Class.”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2025908"/>
            <a:ext cx="4724400" cy="4832092"/>
          </a:xfrm>
          <a:prstGeom prst="rect">
            <a:avLst/>
          </a:prstGeom>
          <a:solidFill>
            <a:srgbClr val="A7FBC3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void fun()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    class </a:t>
            </a:r>
            <a:r>
              <a:rPr lang="en-US" sz="2800" dirty="0" err="1" smtClean="0"/>
              <a:t>myclass</a:t>
            </a:r>
            <a:r>
              <a:rPr lang="en-US" sz="2800" dirty="0" smtClean="0"/>
              <a:t> {</a:t>
            </a:r>
          </a:p>
          <a:p>
            <a:r>
              <a:rPr lang="en-US" sz="2800" dirty="0" smtClean="0"/>
              <a:t>      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       public:</a:t>
            </a:r>
          </a:p>
          <a:p>
            <a:r>
              <a:rPr lang="en-US" sz="2800" dirty="0" smtClean="0"/>
              <a:t>       void </a:t>
            </a:r>
            <a:r>
              <a:rPr lang="en-US" sz="2800" dirty="0" err="1" smtClean="0"/>
              <a:t>put_i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n) { </a:t>
            </a:r>
            <a:r>
              <a:rPr lang="en-US" sz="2800" dirty="0" err="1" smtClean="0"/>
              <a:t>i</a:t>
            </a:r>
            <a:r>
              <a:rPr lang="en-US" sz="2800" dirty="0" smtClean="0"/>
              <a:t>=n; }</a:t>
            </a:r>
          </a:p>
          <a:p>
            <a:r>
              <a:rPr lang="en-US" sz="2800" dirty="0" smtClean="0"/>
              <a:t>      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get_i</a:t>
            </a:r>
            <a:r>
              <a:rPr lang="en-US" sz="2800" dirty="0" smtClean="0"/>
              <a:t>() { return </a:t>
            </a:r>
            <a:r>
              <a:rPr lang="en-US" sz="2800" dirty="0" err="1" smtClean="0"/>
              <a:t>i</a:t>
            </a:r>
            <a:r>
              <a:rPr lang="en-US" sz="2800" dirty="0" smtClean="0"/>
              <a:t>; }</a:t>
            </a:r>
          </a:p>
          <a:p>
            <a:r>
              <a:rPr lang="en-US" sz="2800" dirty="0" smtClean="0"/>
              <a:t>       } ob;</a:t>
            </a:r>
          </a:p>
          <a:p>
            <a:r>
              <a:rPr lang="en-US" sz="2800" dirty="0" err="1" smtClean="0"/>
              <a:t>ob.put_i</a:t>
            </a:r>
            <a:r>
              <a:rPr lang="en-US" sz="2800" dirty="0" smtClean="0"/>
              <a:t>(10);</a:t>
            </a:r>
          </a:p>
          <a:p>
            <a:r>
              <a:rPr lang="en-US" sz="2800" dirty="0" err="1" smtClean="0"/>
              <a:t>cout</a:t>
            </a:r>
            <a:r>
              <a:rPr lang="en-US" sz="2800" dirty="0" smtClean="0"/>
              <a:t> &lt;&lt; </a:t>
            </a:r>
            <a:r>
              <a:rPr lang="en-US" sz="2800" dirty="0" err="1" smtClean="0"/>
              <a:t>ob.get_i</a:t>
            </a:r>
            <a:r>
              <a:rPr lang="en-US" sz="2800" dirty="0" smtClean="0"/>
              <a:t>();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2286000"/>
            <a:ext cx="3886200" cy="39703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Syntax:</a:t>
            </a:r>
          </a:p>
          <a:p>
            <a:r>
              <a:rPr lang="en-US" sz="2800" dirty="0" smtClean="0"/>
              <a:t>void function()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    class </a:t>
            </a:r>
            <a:r>
              <a:rPr lang="en-US" sz="2800" dirty="0" err="1" smtClean="0"/>
              <a:t>class_name</a:t>
            </a:r>
            <a:endParaRPr lang="en-US" sz="2800" dirty="0" smtClean="0"/>
          </a:p>
          <a:p>
            <a:r>
              <a:rPr lang="en-US" sz="2800" dirty="0" smtClean="0"/>
              <a:t>    {</a:t>
            </a:r>
          </a:p>
          <a:p>
            <a:r>
              <a:rPr lang="en-US" sz="2800" dirty="0" smtClean="0"/>
              <a:t>         // class definition</a:t>
            </a:r>
          </a:p>
          <a:p>
            <a:r>
              <a:rPr lang="en-US" sz="2800" dirty="0" smtClean="0"/>
              <a:t>     } </a:t>
            </a:r>
            <a:r>
              <a:rPr lang="en-US" sz="2800" dirty="0" err="1" smtClean="0"/>
              <a:t>obj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    //function body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Multiple Classes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427014"/>
            <a:ext cx="3200400" cy="520238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Synatax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class_name1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//class definition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b="1" dirty="0" smtClean="0"/>
              <a:t>class</a:t>
            </a:r>
            <a:r>
              <a:rPr lang="en-US" sz="3200" dirty="0" smtClean="0"/>
              <a:t>  class_name2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 smtClean="0"/>
              <a:t>{  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 smtClean="0"/>
              <a:t>//class definition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 smtClean="0"/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8400" y="1447800"/>
            <a:ext cx="2667000" cy="52629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b="1" dirty="0" smtClean="0"/>
              <a:t>Example: </a:t>
            </a:r>
          </a:p>
          <a:p>
            <a:pPr>
              <a:buNone/>
            </a:pPr>
            <a:r>
              <a:rPr lang="en-US" sz="2800" b="1" dirty="0" smtClean="0"/>
              <a:t>class</a:t>
            </a:r>
            <a:r>
              <a:rPr lang="en-US" sz="2800" dirty="0" smtClean="0"/>
              <a:t> student </a:t>
            </a:r>
          </a:p>
          <a:p>
            <a:pPr>
              <a:buNone/>
            </a:pPr>
            <a:r>
              <a:rPr lang="en-US" sz="2800" dirty="0" smtClean="0"/>
              <a:t>{        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st_id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          test m</a:t>
            </a:r>
            <a:r>
              <a:rPr lang="en-US" sz="2800" b="1" dirty="0" smtClean="0"/>
              <a:t>;</a:t>
            </a:r>
          </a:p>
          <a:p>
            <a:pPr>
              <a:buNone/>
            </a:pPr>
            <a:r>
              <a:rPr lang="en-US" sz="2800" b="1" dirty="0" smtClean="0"/>
              <a:t>          public:</a:t>
            </a:r>
          </a:p>
          <a:p>
            <a:pPr>
              <a:buNone/>
            </a:pPr>
            <a:r>
              <a:rPr lang="en-US" sz="2800" dirty="0" smtClean="0"/>
              <a:t>   </a:t>
            </a:r>
            <a:r>
              <a:rPr lang="en-US" sz="2800" dirty="0" err="1" smtClean="0"/>
              <a:t>viod</a:t>
            </a:r>
            <a:r>
              <a:rPr lang="en-US" sz="2800" dirty="0" smtClean="0"/>
              <a:t> </a:t>
            </a:r>
            <a:r>
              <a:rPr lang="en-US" sz="2800" dirty="0" err="1" smtClean="0"/>
              <a:t>init_test</a:t>
            </a:r>
            <a:r>
              <a:rPr lang="en-US" sz="2800" dirty="0" smtClean="0"/>
              <a:t>()</a:t>
            </a:r>
          </a:p>
          <a:p>
            <a:pPr>
              <a:buNone/>
            </a:pPr>
            <a:r>
              <a:rPr lang="en-US" sz="2800" dirty="0" smtClean="0"/>
              <a:t>          {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m.t</a:t>
            </a:r>
            <a:r>
              <a:rPr lang="en-US" sz="2800" dirty="0" smtClean="0"/>
              <a:t>[0]=25;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m.t</a:t>
            </a:r>
            <a:r>
              <a:rPr lang="en-US" sz="2800" dirty="0" smtClean="0"/>
              <a:t>[1]=22;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m.t</a:t>
            </a:r>
            <a:r>
              <a:rPr lang="en-US" sz="2800" dirty="0" smtClean="0"/>
              <a:t>[2]=24;</a:t>
            </a:r>
          </a:p>
          <a:p>
            <a:pPr>
              <a:buNone/>
            </a:pPr>
            <a:r>
              <a:rPr lang="en-US" sz="2800" dirty="0" smtClean="0"/>
              <a:t>          }</a:t>
            </a:r>
          </a:p>
          <a:p>
            <a:pPr>
              <a:buNone/>
            </a:pPr>
            <a:r>
              <a:rPr lang="en-US" sz="2800" dirty="0" smtClean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5200" y="1447800"/>
            <a:ext cx="2667000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b="1" dirty="0" smtClean="0"/>
              <a:t>Example: </a:t>
            </a:r>
          </a:p>
          <a:p>
            <a:pPr>
              <a:buNone/>
            </a:pPr>
            <a:r>
              <a:rPr lang="en-US" sz="2800" b="1" dirty="0" smtClean="0"/>
              <a:t>class</a:t>
            </a:r>
            <a:r>
              <a:rPr lang="en-US" sz="2800" dirty="0" smtClean="0"/>
              <a:t> test </a:t>
            </a:r>
          </a:p>
          <a:p>
            <a:pPr>
              <a:buNone/>
            </a:pPr>
            <a:r>
              <a:rPr lang="en-US" sz="2800" dirty="0" smtClean="0"/>
              <a:t>{       </a:t>
            </a:r>
          </a:p>
          <a:p>
            <a:pPr>
              <a:buNone/>
            </a:pPr>
            <a:r>
              <a:rPr lang="en-US" sz="2800" dirty="0" smtClean="0"/>
              <a:t>  public:</a:t>
            </a:r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en-US" sz="2800" dirty="0" err="1" smtClean="0"/>
              <a:t>int</a:t>
            </a:r>
            <a:r>
              <a:rPr lang="en-US" sz="2800" dirty="0" smtClean="0"/>
              <a:t>  t[3]</a:t>
            </a:r>
            <a:r>
              <a:rPr lang="en-US" sz="2800" b="1" dirty="0" smtClean="0"/>
              <a:t>;</a:t>
            </a:r>
          </a:p>
          <a:p>
            <a:pPr>
              <a:buNone/>
            </a:pPr>
            <a:r>
              <a:rPr lang="en-US" sz="2800" dirty="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Nested Classes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1143000"/>
            <a:ext cx="3886200" cy="520238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Synatax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sz="3200" dirty="0" smtClean="0"/>
              <a:t>outer_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//class definition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b="1" dirty="0" smtClean="0"/>
              <a:t>      class</a:t>
            </a:r>
            <a:r>
              <a:rPr lang="en-US" sz="3200" dirty="0" smtClean="0"/>
              <a:t>  </a:t>
            </a:r>
            <a:r>
              <a:rPr lang="en-US" sz="3200" dirty="0" err="1" smtClean="0"/>
              <a:t>inner_class</a:t>
            </a:r>
            <a:r>
              <a:rPr lang="en-US" sz="3200" dirty="0" smtClean="0"/>
              <a:t>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 smtClean="0"/>
              <a:t>      {  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 smtClean="0"/>
              <a:t>         //class definition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 smtClean="0"/>
              <a:t>       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5800" y="1190446"/>
            <a:ext cx="4648200" cy="52629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/>
              <a:t>Example: </a:t>
            </a:r>
          </a:p>
          <a:p>
            <a:pPr>
              <a:buNone/>
            </a:pPr>
            <a:r>
              <a:rPr lang="en-US" sz="2400" b="1" dirty="0" smtClean="0"/>
              <a:t>class</a:t>
            </a:r>
            <a:r>
              <a:rPr lang="en-US" sz="2400" dirty="0" smtClean="0"/>
              <a:t> student </a:t>
            </a:r>
          </a:p>
          <a:p>
            <a:pPr>
              <a:buNone/>
            </a:pPr>
            <a:r>
              <a:rPr lang="en-US" sz="2400" dirty="0" smtClean="0"/>
              <a:t>{  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st_id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          </a:t>
            </a:r>
            <a:r>
              <a:rPr lang="en-US" sz="2400" b="1" dirty="0" smtClean="0"/>
              <a:t>public:</a:t>
            </a:r>
          </a:p>
          <a:p>
            <a:pPr>
              <a:buNone/>
            </a:pPr>
            <a:r>
              <a:rPr lang="en-US" sz="2400" b="1" dirty="0" smtClean="0"/>
              <a:t>          class </a:t>
            </a:r>
            <a:r>
              <a:rPr lang="en-US" sz="2400" dirty="0" smtClean="0"/>
              <a:t>dob</a:t>
            </a:r>
          </a:p>
          <a:p>
            <a:pPr>
              <a:buNone/>
            </a:pPr>
            <a:r>
              <a:rPr lang="en-US" sz="2400" dirty="0" smtClean="0"/>
              <a:t>	{ public:</a:t>
            </a:r>
          </a:p>
          <a:p>
            <a:pPr>
              <a:buNone/>
            </a:pPr>
            <a:r>
              <a:rPr lang="en-US" sz="2400" dirty="0" smtClean="0"/>
              <a:t>       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dd,mm,yy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            }</a:t>
            </a:r>
            <a:r>
              <a:rPr lang="en-US" sz="2400" dirty="0" err="1" smtClean="0"/>
              <a:t>dt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         void read()</a:t>
            </a:r>
          </a:p>
          <a:p>
            <a:pPr>
              <a:buNone/>
            </a:pPr>
            <a:r>
              <a:rPr lang="en-US" sz="2400" dirty="0" smtClean="0"/>
              <a:t>          {</a:t>
            </a:r>
          </a:p>
          <a:p>
            <a:pPr>
              <a:buNone/>
            </a:pPr>
            <a:r>
              <a:rPr lang="en-US" sz="2400" dirty="0" smtClean="0"/>
              <a:t>	dt.dd=25;</a:t>
            </a:r>
          </a:p>
          <a:p>
            <a:pPr>
              <a:buNone/>
            </a:pPr>
            <a:r>
              <a:rPr lang="en-US" sz="2400" dirty="0" smtClean="0"/>
              <a:t>            dt.mm=2;</a:t>
            </a:r>
          </a:p>
          <a:p>
            <a:pPr>
              <a:buNone/>
            </a:pPr>
            <a:r>
              <a:rPr lang="en-US" sz="2400" dirty="0" smtClean="0"/>
              <a:t>	 </a:t>
            </a:r>
            <a:r>
              <a:rPr lang="en-US" sz="2400" dirty="0" err="1" smtClean="0"/>
              <a:t>dt.yy</a:t>
            </a:r>
            <a:r>
              <a:rPr lang="en-US" sz="2400" dirty="0" smtClean="0"/>
              <a:t>=1988;}</a:t>
            </a:r>
          </a:p>
          <a:p>
            <a:pPr>
              <a:buNone/>
            </a:pPr>
            <a:r>
              <a:rPr lang="en-US" sz="2400" dirty="0" smtClean="0"/>
              <a:t>};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Encapsulation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“Mechanism that associates the </a:t>
            </a:r>
            <a:r>
              <a:rPr lang="en-US" b="1" dirty="0" smtClean="0"/>
              <a:t>code</a:t>
            </a:r>
            <a:r>
              <a:rPr lang="en-US" dirty="0" smtClean="0"/>
              <a:t> and the </a:t>
            </a:r>
            <a:r>
              <a:rPr lang="en-US" b="1" dirty="0" smtClean="0"/>
              <a:t>data</a:t>
            </a:r>
            <a:r>
              <a:rPr lang="en-US" dirty="0" smtClean="0"/>
              <a:t> it manipulates into a single unit and keeps them safe from external interference and misuse.”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 for </a:t>
            </a:r>
            <a:r>
              <a:rPr lang="en-US" b="1" dirty="0" err="1" smtClean="0"/>
              <a:t>Implemention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Pgm</a:t>
            </a:r>
            <a:r>
              <a:rPr lang="en-US" dirty="0" smtClean="0"/>
              <a:t> to create a class STUDENT with properties: id, name, semester &amp; three TEST marks(which should be defined as a separate  class suitable properties) . The behaviors of the STUDENT should  include:</a:t>
            </a:r>
          </a:p>
          <a:p>
            <a:pPr algn="just">
              <a:buNone/>
            </a:pPr>
            <a:r>
              <a:rPr lang="en-US" dirty="0" smtClean="0"/>
              <a:t>                  1. To read the data</a:t>
            </a:r>
          </a:p>
          <a:p>
            <a:pPr algn="just">
              <a:buNone/>
            </a:pPr>
            <a:r>
              <a:rPr lang="en-US" dirty="0" smtClean="0"/>
              <a:t>                  2. To Calculate average of best two</a:t>
            </a:r>
          </a:p>
          <a:p>
            <a:pPr algn="just">
              <a:buNone/>
            </a:pPr>
            <a:r>
              <a:rPr lang="en-US" dirty="0" smtClean="0"/>
              <a:t>                       test marks</a:t>
            </a:r>
          </a:p>
          <a:p>
            <a:pPr algn="just">
              <a:buNone/>
            </a:pPr>
            <a:r>
              <a:rPr lang="en-US" dirty="0" smtClean="0"/>
              <a:t>		        3. To print the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 for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Pgm</a:t>
            </a:r>
            <a:r>
              <a:rPr lang="en-US" dirty="0" smtClean="0"/>
              <a:t> to create a class EMPLOYEE with properties: id, name, designation &amp; date of birth as DOB (which should be defined as inner  class with suitable properties) . The behaviors of  EMPLOYEE should  include:</a:t>
            </a:r>
          </a:p>
          <a:p>
            <a:pPr algn="just">
              <a:buNone/>
            </a:pPr>
            <a:r>
              <a:rPr lang="en-US" dirty="0" smtClean="0"/>
              <a:t>                  1. To read the data</a:t>
            </a:r>
          </a:p>
          <a:p>
            <a:pPr algn="just">
              <a:buNone/>
            </a:pPr>
            <a:r>
              <a:rPr lang="en-US" dirty="0" smtClean="0"/>
              <a:t>                  2. To Calculate age</a:t>
            </a:r>
          </a:p>
          <a:p>
            <a:pPr algn="just">
              <a:buNone/>
            </a:pPr>
            <a:r>
              <a:rPr lang="en-US" dirty="0" smtClean="0"/>
              <a:t>                  3. To print the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Static Data Members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Static data members</a:t>
            </a:r>
            <a:r>
              <a:rPr lang="en-US" dirty="0" smtClean="0"/>
              <a:t> of a class are also known as </a:t>
            </a:r>
            <a:r>
              <a:rPr lang="en-US" b="1" dirty="0" smtClean="0"/>
              <a:t>"class variables“.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Because their </a:t>
            </a:r>
            <a:r>
              <a:rPr lang="en-US" b="1" dirty="0" smtClean="0"/>
              <a:t>content</a:t>
            </a:r>
            <a:r>
              <a:rPr lang="en-US" dirty="0" smtClean="0"/>
              <a:t> does </a:t>
            </a:r>
            <a:r>
              <a:rPr lang="en-US" b="1" dirty="0" smtClean="0"/>
              <a:t>not depend</a:t>
            </a:r>
            <a:r>
              <a:rPr lang="en-US" dirty="0" smtClean="0"/>
              <a:t> on </a:t>
            </a:r>
            <a:r>
              <a:rPr lang="en-US" b="1" dirty="0" smtClean="0"/>
              <a:t>any object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They have only </a:t>
            </a:r>
            <a:r>
              <a:rPr lang="en-US" b="1" dirty="0" smtClean="0"/>
              <a:t>one unique</a:t>
            </a:r>
            <a:r>
              <a:rPr lang="en-US" dirty="0" smtClean="0"/>
              <a:t> value for </a:t>
            </a:r>
            <a:r>
              <a:rPr lang="en-US" b="1" dirty="0" smtClean="0"/>
              <a:t>all</a:t>
            </a:r>
            <a:r>
              <a:rPr lang="en-US" dirty="0" smtClean="0"/>
              <a:t> the objects of that same class.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Static Data Members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Tells the compiler that </a:t>
            </a:r>
            <a:r>
              <a:rPr lang="en-US" b="1" dirty="0" smtClean="0"/>
              <a:t>only one copy </a:t>
            </a:r>
            <a:r>
              <a:rPr lang="en-US" dirty="0" smtClean="0"/>
              <a:t>of the variable will exist and </a:t>
            </a:r>
            <a:r>
              <a:rPr lang="en-US" b="1" dirty="0" smtClean="0"/>
              <a:t>all objects</a:t>
            </a:r>
            <a:r>
              <a:rPr lang="en-US" dirty="0" smtClean="0"/>
              <a:t> of the class will </a:t>
            </a:r>
            <a:r>
              <a:rPr lang="en-US" b="1" dirty="0" smtClean="0"/>
              <a:t>share</a:t>
            </a:r>
            <a:r>
              <a:rPr lang="en-US" dirty="0" smtClean="0"/>
              <a:t> that variable.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Static variables are </a:t>
            </a:r>
            <a:r>
              <a:rPr lang="en-US" b="1" dirty="0" smtClean="0"/>
              <a:t>initialized to zero</a:t>
            </a:r>
            <a:r>
              <a:rPr lang="en-US" dirty="0" smtClean="0"/>
              <a:t> before the </a:t>
            </a:r>
            <a:r>
              <a:rPr lang="en-US" b="1" dirty="0" smtClean="0"/>
              <a:t>first object</a:t>
            </a:r>
            <a:r>
              <a:rPr lang="en-US" dirty="0" smtClean="0"/>
              <a:t> is created.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Static members have the </a:t>
            </a:r>
            <a:r>
              <a:rPr lang="en-US" b="1" dirty="0" smtClean="0"/>
              <a:t>same properties</a:t>
            </a:r>
            <a:r>
              <a:rPr lang="en-US" dirty="0" smtClean="0"/>
              <a:t> as </a:t>
            </a:r>
            <a:r>
              <a:rPr lang="en-US" b="1" dirty="0" smtClean="0"/>
              <a:t>global variables</a:t>
            </a:r>
            <a:r>
              <a:rPr lang="en-US" dirty="0" smtClean="0"/>
              <a:t> but they </a:t>
            </a:r>
            <a:r>
              <a:rPr lang="en-US" b="1" dirty="0" smtClean="0"/>
              <a:t>enjoy class scope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Static Data Member</a:t>
            </a:r>
            <a:endParaRPr lang="en-US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1524000"/>
            <a:ext cx="3505200" cy="2642175"/>
            <a:chOff x="533400" y="1676400"/>
            <a:chExt cx="3505200" cy="2642175"/>
          </a:xfrm>
        </p:grpSpPr>
        <p:grpSp>
          <p:nvGrpSpPr>
            <p:cNvPr id="6" name="Group 3"/>
            <p:cNvGrpSpPr/>
            <p:nvPr/>
          </p:nvGrpSpPr>
          <p:grpSpPr>
            <a:xfrm>
              <a:off x="533400" y="1676400"/>
              <a:ext cx="3505200" cy="1981200"/>
              <a:chOff x="1523144" y="1752600"/>
              <a:chExt cx="1624123" cy="16764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133600" y="1752600"/>
                <a:ext cx="1013667" cy="1676400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558451" y="1946031"/>
                <a:ext cx="1141974" cy="304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10, John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23144" y="2438400"/>
                <a:ext cx="12192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void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read_data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( )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523144" y="2895600"/>
                <a:ext cx="12192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void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print_data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( )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828800" y="37338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emp1</a:t>
              </a:r>
              <a:endParaRPr lang="en-US" sz="32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410200" y="1524000"/>
            <a:ext cx="3505200" cy="2642175"/>
            <a:chOff x="533400" y="1676400"/>
            <a:chExt cx="3505200" cy="2642175"/>
          </a:xfrm>
        </p:grpSpPr>
        <p:grpSp>
          <p:nvGrpSpPr>
            <p:cNvPr id="13" name="Group 3"/>
            <p:cNvGrpSpPr/>
            <p:nvPr/>
          </p:nvGrpSpPr>
          <p:grpSpPr>
            <a:xfrm>
              <a:off x="533400" y="1676400"/>
              <a:ext cx="3505200" cy="1981200"/>
              <a:chOff x="1523144" y="1752600"/>
              <a:chExt cx="1624123" cy="16764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133600" y="1752600"/>
                <a:ext cx="1013667" cy="1676400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558451" y="1946031"/>
                <a:ext cx="1141974" cy="3048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20,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Shilpa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523144" y="2438400"/>
                <a:ext cx="1219200" cy="3048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void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read_data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( )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523144" y="2895600"/>
                <a:ext cx="1219200" cy="3048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void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print_data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( )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905000" y="37338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emp2</a:t>
              </a:r>
              <a:endParaRPr lang="en-US" sz="32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57800" y="4215825"/>
            <a:ext cx="3505200" cy="2642175"/>
            <a:chOff x="533400" y="1676400"/>
            <a:chExt cx="3505200" cy="2642175"/>
          </a:xfrm>
        </p:grpSpPr>
        <p:grpSp>
          <p:nvGrpSpPr>
            <p:cNvPr id="20" name="Group 3"/>
            <p:cNvGrpSpPr/>
            <p:nvPr/>
          </p:nvGrpSpPr>
          <p:grpSpPr>
            <a:xfrm>
              <a:off x="533400" y="1676400"/>
              <a:ext cx="3505200" cy="1981200"/>
              <a:chOff x="1523144" y="1752600"/>
              <a:chExt cx="1624123" cy="16764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133600" y="1752600"/>
                <a:ext cx="1013667" cy="1676400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558451" y="1946031"/>
                <a:ext cx="1141974" cy="3048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55,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Mohn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523144" y="2438400"/>
                <a:ext cx="1219200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void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read_data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( )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523144" y="2895600"/>
                <a:ext cx="1219200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void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print_data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( )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828800" y="37338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emp3</a:t>
              </a:r>
              <a:endParaRPr lang="en-US" sz="3200" b="1" dirty="0"/>
            </a:p>
          </p:txBody>
        </p:sp>
      </p:grpSp>
      <p:sp>
        <p:nvSpPr>
          <p:cNvPr id="4" name="Oval 3"/>
          <p:cNvSpPr/>
          <p:nvPr/>
        </p:nvSpPr>
        <p:spPr>
          <a:xfrm>
            <a:off x="304800" y="4191000"/>
            <a:ext cx="4953000" cy="1295400"/>
          </a:xfrm>
          <a:prstGeom prst="ellipse">
            <a:avLst/>
          </a:prstGeom>
          <a:solidFill>
            <a:schemeClr val="tx2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static </a:t>
            </a:r>
            <a:r>
              <a:rPr lang="en-US" sz="3200" b="1" dirty="0" err="1" smtClean="0"/>
              <a:t>int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emp_seq</a:t>
            </a:r>
            <a:r>
              <a:rPr lang="en-US" sz="3200" b="1" dirty="0" smtClean="0"/>
              <a:t>;</a:t>
            </a:r>
            <a:endParaRPr lang="en-US" sz="3200" b="1" dirty="0"/>
          </a:p>
        </p:txBody>
      </p:sp>
      <p:cxnSp>
        <p:nvCxnSpPr>
          <p:cNvPr id="28" name="Straight Arrow Connector 27"/>
          <p:cNvCxnSpPr/>
          <p:nvPr/>
        </p:nvCxnSpPr>
        <p:spPr>
          <a:xfrm rot="10800000" flipV="1">
            <a:off x="4419600" y="3873788"/>
            <a:ext cx="2286000" cy="469612"/>
          </a:xfrm>
          <a:prstGeom prst="straightConnector1">
            <a:avLst/>
          </a:prstGeom>
          <a:ln w="3492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3886200"/>
            <a:ext cx="342900" cy="304800"/>
          </a:xfrm>
          <a:prstGeom prst="straightConnector1">
            <a:avLst/>
          </a:prstGeom>
          <a:ln w="3492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>
            <a:off x="3886200" y="5410200"/>
            <a:ext cx="2362200" cy="1066800"/>
          </a:xfrm>
          <a:prstGeom prst="straightConnector1">
            <a:avLst/>
          </a:prstGeom>
          <a:ln w="3492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Static Member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 functions that are declared with </a:t>
            </a:r>
            <a:r>
              <a:rPr lang="en-US" b="1" dirty="0" smtClean="0"/>
              <a:t>static </a:t>
            </a:r>
            <a:r>
              <a:rPr lang="en-US" dirty="0" err="1" smtClean="0"/>
              <a:t>specifier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3200400"/>
            <a:ext cx="7543800" cy="2895600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Synatax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class_name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public: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ret_dt</a:t>
            </a: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32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_name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(formal parameters);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Static Member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Special  features:</a:t>
            </a:r>
          </a:p>
          <a:p>
            <a:r>
              <a:rPr lang="en-US" dirty="0" smtClean="0"/>
              <a:t>They can directly refer to </a:t>
            </a:r>
            <a:r>
              <a:rPr lang="en-US" b="1" dirty="0" smtClean="0"/>
              <a:t>static members </a:t>
            </a:r>
            <a:r>
              <a:rPr lang="en-US" dirty="0" smtClean="0"/>
              <a:t>of the class.</a:t>
            </a:r>
          </a:p>
          <a:p>
            <a:r>
              <a:rPr lang="en-US" dirty="0" smtClean="0"/>
              <a:t>They does not have  </a:t>
            </a:r>
            <a:r>
              <a:rPr lang="en-US" b="1" dirty="0" smtClean="0"/>
              <a:t>this pointer.</a:t>
            </a:r>
          </a:p>
          <a:p>
            <a:r>
              <a:rPr lang="en-US" dirty="0" smtClean="0"/>
              <a:t>They cannot be a static and a non-static version of the</a:t>
            </a:r>
            <a:r>
              <a:rPr lang="en-US" b="1" dirty="0" smtClean="0"/>
              <a:t> same </a:t>
            </a:r>
            <a:r>
              <a:rPr lang="en-US" dirty="0" smtClean="0"/>
              <a:t>function. </a:t>
            </a:r>
          </a:p>
          <a:p>
            <a:r>
              <a:rPr lang="en-US" dirty="0" smtClean="0"/>
              <a:t>The  may not be </a:t>
            </a:r>
            <a:r>
              <a:rPr lang="en-US" b="1" dirty="0" smtClean="0"/>
              <a:t>virtual. </a:t>
            </a:r>
          </a:p>
          <a:p>
            <a:r>
              <a:rPr lang="en-US" dirty="0" smtClean="0"/>
              <a:t>Finally, they cannot be declared as </a:t>
            </a:r>
            <a:r>
              <a:rPr lang="en-US" b="1" dirty="0" smtClean="0"/>
              <a:t>const </a:t>
            </a:r>
            <a:r>
              <a:rPr lang="en-US" dirty="0" smtClean="0"/>
              <a:t>or </a:t>
            </a:r>
            <a:r>
              <a:rPr lang="en-US" b="1" dirty="0" smtClean="0"/>
              <a:t>volatile.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Scope Resolution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5181600" cy="5257800"/>
          </a:xfr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 // global </a:t>
            </a:r>
            <a:r>
              <a:rPr lang="en-US" dirty="0" err="1" smtClean="0"/>
              <a:t>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void f()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 // local </a:t>
            </a:r>
            <a:r>
              <a:rPr lang="en-US" dirty="0" err="1" smtClean="0"/>
              <a:t>i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 = 10; // uses local </a:t>
            </a:r>
            <a:r>
              <a:rPr lang="en-US" dirty="0" err="1" smtClean="0"/>
              <a:t>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2887682"/>
            <a:ext cx="5334000" cy="3970318"/>
          </a:xfrm>
          <a:prstGeom prst="rect">
            <a:avLst/>
          </a:prstGeom>
          <a:solidFill>
            <a:srgbClr val="CFCFCF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; // global </a:t>
            </a:r>
            <a:r>
              <a:rPr lang="en-US" sz="2800" dirty="0" err="1" smtClean="0"/>
              <a:t>i</a:t>
            </a:r>
            <a:endParaRPr lang="en-US" sz="2800" dirty="0" smtClean="0"/>
          </a:p>
          <a:p>
            <a:r>
              <a:rPr lang="en-US" sz="2800" dirty="0" smtClean="0"/>
              <a:t>void f()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; // local </a:t>
            </a:r>
            <a:r>
              <a:rPr lang="en-US" sz="2800" dirty="0" err="1" smtClean="0"/>
              <a:t>i</a:t>
            </a:r>
            <a:endParaRPr lang="en-US" sz="2800" dirty="0" smtClean="0"/>
          </a:p>
          <a:p>
            <a:r>
              <a:rPr lang="en-US" sz="2800" dirty="0" smtClean="0"/>
              <a:t>::</a:t>
            </a:r>
            <a:r>
              <a:rPr lang="en-US" sz="2800" dirty="0" err="1" smtClean="0"/>
              <a:t>i</a:t>
            </a:r>
            <a:r>
              <a:rPr lang="en-US" sz="2800" dirty="0" smtClean="0"/>
              <a:t> = 10; // now refers to global </a:t>
            </a:r>
            <a:r>
              <a:rPr lang="en-US" sz="2800" dirty="0" err="1" smtClean="0"/>
              <a:t>i</a:t>
            </a:r>
            <a:endParaRPr lang="en-US" sz="2800" dirty="0" smtClean="0"/>
          </a:p>
          <a:p>
            <a:r>
              <a:rPr lang="en-US" sz="2800" dirty="0" smtClean="0"/>
              <a:t>.</a:t>
            </a:r>
          </a:p>
          <a:p>
            <a:r>
              <a:rPr lang="en-US" sz="2800" dirty="0" smtClean="0"/>
              <a:t>.</a:t>
            </a:r>
          </a:p>
          <a:p>
            <a:r>
              <a:rPr lang="en-US" sz="2800" dirty="0" smtClean="0"/>
              <a:t>.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6" name="Text Box 66"/>
          <p:cNvSpPr txBox="1">
            <a:spLocks noChangeArrowheads="1"/>
          </p:cNvSpPr>
          <p:nvPr/>
        </p:nvSpPr>
        <p:spPr bwMode="auto">
          <a:xfrm>
            <a:off x="8062912" y="2711450"/>
            <a:ext cx="928688" cy="15557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600" b="1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6400" y="3352800"/>
            <a:ext cx="32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Solution…..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rev="1"/>
      <p:bldP spid="4" grpId="0" animBg="1"/>
      <p:bldP spid="6" grpId="0"/>
      <p:bldP spid="6" grpId="1"/>
      <p:bldP spid="8" grpId="0"/>
      <p:bldP spid="8" grpId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Scope Resolution 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b="1" dirty="0" smtClean="0"/>
              <a:t>:: operator</a:t>
            </a:r>
            <a:r>
              <a:rPr lang="en-US" dirty="0" smtClean="0"/>
              <a:t> links a class name with a member name in order to</a:t>
            </a:r>
            <a:r>
              <a:rPr lang="en-US" b="1" dirty="0" smtClean="0"/>
              <a:t> </a:t>
            </a:r>
            <a:r>
              <a:rPr lang="en-US" dirty="0" smtClean="0"/>
              <a:t>tell the compiler </a:t>
            </a:r>
            <a:r>
              <a:rPr lang="en-US" b="1" dirty="0" smtClean="0"/>
              <a:t>what class the member belongs to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b="1" dirty="0" smtClean="0"/>
              <a:t>Has another related use:</a:t>
            </a:r>
          </a:p>
          <a:p>
            <a:pPr algn="just">
              <a:buNone/>
            </a:pPr>
            <a:r>
              <a:rPr lang="en-US" b="1" dirty="0" smtClean="0"/>
              <a:t>    </a:t>
            </a:r>
            <a:r>
              <a:rPr lang="en-US" dirty="0" smtClean="0"/>
              <a:t>Allows to access to a name in an enclosing scope that is </a:t>
            </a:r>
            <a:r>
              <a:rPr lang="en-US" b="1" dirty="0" smtClean="0"/>
              <a:t>"hidden" </a:t>
            </a:r>
            <a:r>
              <a:rPr lang="en-US" dirty="0" smtClean="0"/>
              <a:t>by </a:t>
            </a:r>
            <a:r>
              <a:rPr lang="en-US" b="1" dirty="0" smtClean="0"/>
              <a:t>a local declaration</a:t>
            </a:r>
            <a:r>
              <a:rPr lang="en-US" dirty="0" smtClean="0"/>
              <a:t> of the same name.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5.  Objects with Functions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Encapsulation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4397" y="1524000"/>
            <a:ext cx="8077204" cy="4876800"/>
            <a:chOff x="914398" y="3581399"/>
            <a:chExt cx="5902571" cy="3276599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grpSpPr>
        <p:grpSp>
          <p:nvGrpSpPr>
            <p:cNvPr id="5" name="Group 8"/>
            <p:cNvGrpSpPr/>
            <p:nvPr/>
          </p:nvGrpSpPr>
          <p:grpSpPr>
            <a:xfrm>
              <a:off x="914398" y="3581399"/>
              <a:ext cx="5768152" cy="3276599"/>
              <a:chOff x="889536" y="3657599"/>
              <a:chExt cx="3467719" cy="274319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901711" y="3657599"/>
                <a:ext cx="3429000" cy="2743199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889537" y="4343399"/>
                <a:ext cx="3435764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889536" y="5029200"/>
                <a:ext cx="3467719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2590800" y="3810000"/>
              <a:ext cx="3048000" cy="39289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FFC000"/>
                  </a:solidFill>
                </a:rPr>
                <a:t>Class: </a:t>
              </a:r>
              <a:r>
                <a:rPr lang="en-US" sz="3200" dirty="0" smtClean="0"/>
                <a:t>student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01970" y="4451747"/>
              <a:ext cx="5714999" cy="72375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FFC000"/>
                  </a:solidFill>
                </a:rPr>
                <a:t>Attributes: </a:t>
              </a:r>
              <a:r>
                <a:rPr lang="en-US" sz="3200" dirty="0" err="1" smtClean="0"/>
                <a:t>st_name</a:t>
              </a:r>
              <a:r>
                <a:rPr lang="en-US" sz="3200" dirty="0" smtClean="0"/>
                <a:t>, </a:t>
              </a:r>
              <a:r>
                <a:rPr lang="en-US" sz="3200" dirty="0" err="1" smtClean="0"/>
                <a:t>st_id</a:t>
              </a:r>
              <a:r>
                <a:rPr lang="en-US" sz="3200" dirty="0" smtClean="0"/>
                <a:t>, </a:t>
              </a:r>
            </a:p>
            <a:p>
              <a:r>
                <a:rPr lang="en-US" sz="3200" dirty="0" smtClean="0"/>
                <a:t>                     branch, semester</a:t>
              </a:r>
              <a:endParaRPr lang="en-US" sz="3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0085" y="5373290"/>
              <a:ext cx="5715000" cy="138547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FFC000"/>
                  </a:solidFill>
                </a:rPr>
                <a:t>Functions: </a:t>
              </a:r>
              <a:r>
                <a:rPr lang="en-US" sz="3200" dirty="0" smtClean="0"/>
                <a:t>Enroll()</a:t>
              </a:r>
            </a:p>
            <a:p>
              <a:r>
                <a:rPr lang="en-US" sz="3200" dirty="0" smtClean="0"/>
                <a:t>	          </a:t>
              </a:r>
              <a:r>
                <a:rPr lang="en-US" sz="3200" dirty="0" err="1" smtClean="0"/>
                <a:t>Displayinfo</a:t>
              </a:r>
              <a:r>
                <a:rPr lang="en-US" sz="3200" dirty="0" smtClean="0"/>
                <a:t>()</a:t>
              </a:r>
            </a:p>
            <a:p>
              <a:r>
                <a:rPr lang="en-US" sz="3200" dirty="0" smtClean="0"/>
                <a:t>	          Result()</a:t>
              </a:r>
            </a:p>
            <a:p>
              <a:r>
                <a:rPr lang="en-US" sz="3200" dirty="0" smtClean="0"/>
                <a:t>	          Performance()</a:t>
              </a:r>
              <a:endParaRPr lang="en-US" sz="3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Passing Objects as Arguments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are passed to functions through the use of the standard </a:t>
            </a:r>
            <a:r>
              <a:rPr lang="en-US" b="1" dirty="0" smtClean="0"/>
              <a:t>call-by-value</a:t>
            </a:r>
            <a:r>
              <a:rPr lang="en-US" dirty="0" smtClean="0"/>
              <a:t> mechanism.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Means that a </a:t>
            </a:r>
            <a:r>
              <a:rPr lang="en-US" b="1" dirty="0" smtClean="0"/>
              <a:t>copy of an object</a:t>
            </a:r>
            <a:r>
              <a:rPr lang="en-US" dirty="0" smtClean="0"/>
              <a:t> is </a:t>
            </a:r>
            <a:r>
              <a:rPr lang="en-US" b="1" dirty="0" smtClean="0"/>
              <a:t>made</a:t>
            </a:r>
            <a:r>
              <a:rPr lang="en-US" dirty="0" smtClean="0"/>
              <a:t> when it is passed to a function.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Assignment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432057" y="2438400"/>
            <a:ext cx="2377943" cy="33713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3122" y="2819400"/>
            <a:ext cx="2678936" cy="61297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20, </a:t>
            </a:r>
            <a:r>
              <a:rPr lang="en-US" b="1" dirty="0" err="1" smtClean="0">
                <a:solidFill>
                  <a:schemeClr val="tx1"/>
                </a:solidFill>
              </a:rPr>
              <a:t>Shilpa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33800"/>
            <a:ext cx="2860099" cy="6129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void </a:t>
            </a:r>
            <a:r>
              <a:rPr lang="en-US" b="1" dirty="0" err="1" smtClean="0">
                <a:solidFill>
                  <a:schemeClr val="tx1"/>
                </a:solidFill>
              </a:rPr>
              <a:t>read_data</a:t>
            </a:r>
            <a:r>
              <a:rPr lang="en-US" b="1" dirty="0" smtClean="0">
                <a:solidFill>
                  <a:schemeClr val="tx1"/>
                </a:solidFill>
              </a:rPr>
              <a:t>( 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800600"/>
            <a:ext cx="2860099" cy="6129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void </a:t>
            </a:r>
            <a:r>
              <a:rPr lang="en-US" b="1" dirty="0" err="1" smtClean="0">
                <a:solidFill>
                  <a:schemeClr val="tx1"/>
                </a:solidFill>
              </a:rPr>
              <a:t>print_data</a:t>
            </a:r>
            <a:r>
              <a:rPr lang="en-US" b="1" dirty="0" smtClean="0">
                <a:solidFill>
                  <a:schemeClr val="tx1"/>
                </a:solidFill>
              </a:rPr>
              <a:t>(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5816025"/>
            <a:ext cx="157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emp1</a:t>
            </a:r>
            <a:endParaRPr lang="en-US" sz="32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5486400" y="2514600"/>
            <a:ext cx="3505200" cy="4419600"/>
            <a:chOff x="533400" y="1676400"/>
            <a:chExt cx="3505200" cy="2642175"/>
          </a:xfrm>
        </p:grpSpPr>
        <p:grpSp>
          <p:nvGrpSpPr>
            <p:cNvPr id="12" name="Group 3"/>
            <p:cNvGrpSpPr/>
            <p:nvPr/>
          </p:nvGrpSpPr>
          <p:grpSpPr>
            <a:xfrm>
              <a:off x="533400" y="1676400"/>
              <a:ext cx="3505200" cy="1981200"/>
              <a:chOff x="1523144" y="1752600"/>
              <a:chExt cx="1624123" cy="16764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133600" y="1752600"/>
                <a:ext cx="1013667" cy="1676400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558451" y="1946031"/>
                <a:ext cx="1141974" cy="3048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20,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Shilpa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23144" y="2438400"/>
                <a:ext cx="1219200" cy="3048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void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read_data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( )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523144" y="2895600"/>
                <a:ext cx="1219200" cy="3048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void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print_data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( )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905000" y="37338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emp2</a:t>
              </a:r>
              <a:endParaRPr lang="en-US" sz="3200" b="1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114800" y="3276600"/>
            <a:ext cx="914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smtClean="0"/>
              <a:t>=</a:t>
            </a:r>
            <a:endParaRPr lang="en-US" sz="11500" b="1" dirty="0"/>
          </a:p>
        </p:txBody>
      </p:sp>
      <p:sp>
        <p:nvSpPr>
          <p:cNvPr id="19" name="Curved Up Arrow 18"/>
          <p:cNvSpPr/>
          <p:nvPr/>
        </p:nvSpPr>
        <p:spPr>
          <a:xfrm rot="10800000">
            <a:off x="1066800" y="1371600"/>
            <a:ext cx="5934288" cy="1676400"/>
          </a:xfrm>
          <a:prstGeom prst="curvedUpArrow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16-Point Star 20"/>
          <p:cNvSpPr/>
          <p:nvPr/>
        </p:nvSpPr>
        <p:spPr>
          <a:xfrm>
            <a:off x="990600" y="1752600"/>
            <a:ext cx="6477000" cy="4419600"/>
          </a:xfrm>
          <a:prstGeom prst="star16">
            <a:avLst>
              <a:gd name="adj" fmla="val 32437"/>
            </a:avLst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</a:rPr>
              <a:t>Only </a:t>
            </a:r>
          </a:p>
          <a:p>
            <a:pPr algn="ctr"/>
            <a:r>
              <a:rPr lang="en-US" sz="3600" b="1" dirty="0" smtClean="0">
                <a:solidFill>
                  <a:srgbClr val="002060"/>
                </a:solidFill>
              </a:rPr>
              <a:t>If Instances of same</a:t>
            </a:r>
          </a:p>
          <a:p>
            <a:pPr algn="ctr"/>
            <a:r>
              <a:rPr lang="en-US" sz="3600" b="1" dirty="0" smtClean="0">
                <a:solidFill>
                  <a:srgbClr val="002060"/>
                </a:solidFill>
              </a:rPr>
              <a:t>Class!!</a:t>
            </a:r>
            <a:endParaRPr lang="en-US" sz="36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animBg="1"/>
      <p:bldP spid="21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Passing Objects as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4800600" cy="4525963"/>
          </a:xfrm>
          <a:solidFill>
            <a:schemeClr val="bg1">
              <a:lumMod val="85000"/>
            </a:schemeClr>
          </a:solidFill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class complex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……</a:t>
            </a:r>
          </a:p>
          <a:p>
            <a:pPr>
              <a:buNone/>
            </a:pPr>
            <a:r>
              <a:rPr lang="en-US" dirty="0" smtClean="0"/>
              <a:t>    .…..</a:t>
            </a:r>
          </a:p>
          <a:p>
            <a:pPr>
              <a:buNone/>
            </a:pPr>
            <a:r>
              <a:rPr lang="en-US" dirty="0" smtClean="0"/>
              <a:t>  void Add(</a:t>
            </a:r>
            <a:r>
              <a:rPr lang="en-US" dirty="0" err="1" smtClean="0"/>
              <a:t>int</a:t>
            </a:r>
            <a:r>
              <a:rPr lang="en-US" dirty="0" smtClean="0"/>
              <a:t> x, complex c);</a:t>
            </a:r>
          </a:p>
          <a:p>
            <a:pPr>
              <a:buNone/>
            </a:pPr>
            <a:r>
              <a:rPr lang="en-US" dirty="0" smtClean="0"/>
              <a:t>    ……</a:t>
            </a:r>
          </a:p>
          <a:p>
            <a:pPr>
              <a:buNone/>
            </a:pPr>
            <a:r>
              <a:rPr lang="en-US" dirty="0" smtClean="0"/>
              <a:t>    ……</a:t>
            </a:r>
          </a:p>
          <a:p>
            <a:pPr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8800" y="2362200"/>
            <a:ext cx="2743200" cy="41549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void main()</a:t>
            </a:r>
          </a:p>
          <a:p>
            <a:r>
              <a:rPr lang="en-US" sz="2400" dirty="0" smtClean="0"/>
              <a:t>{</a:t>
            </a:r>
          </a:p>
          <a:p>
            <a:endParaRPr lang="en-US" sz="2400" dirty="0" smtClean="0"/>
          </a:p>
          <a:p>
            <a:r>
              <a:rPr lang="en-US" sz="2400" dirty="0" smtClean="0"/>
              <a:t>      complex  </a:t>
            </a:r>
            <a:r>
              <a:rPr lang="en-US" sz="2400" dirty="0" err="1" smtClean="0"/>
              <a:t>obj</a:t>
            </a:r>
            <a:r>
              <a:rPr lang="en-US" sz="2400" dirty="0" smtClean="0"/>
              <a:t>,  s1;</a:t>
            </a:r>
          </a:p>
          <a:p>
            <a:r>
              <a:rPr lang="en-US" sz="2400" dirty="0" smtClean="0"/>
              <a:t>	……</a:t>
            </a:r>
          </a:p>
          <a:p>
            <a:r>
              <a:rPr lang="en-US" sz="2400" dirty="0" smtClean="0"/>
              <a:t>	……</a:t>
            </a:r>
          </a:p>
          <a:p>
            <a:r>
              <a:rPr lang="en-US" sz="2400" dirty="0" smtClean="0"/>
              <a:t>	……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obj.Add</a:t>
            </a:r>
            <a:r>
              <a:rPr lang="en-US" sz="2400" dirty="0" smtClean="0"/>
              <a:t>(6,   s1) ;</a:t>
            </a:r>
          </a:p>
          <a:p>
            <a:r>
              <a:rPr lang="en-US" sz="2400" dirty="0" smtClean="0"/>
              <a:t>	……</a:t>
            </a:r>
          </a:p>
          <a:p>
            <a:r>
              <a:rPr lang="en-US" sz="2400" dirty="0" smtClean="0"/>
              <a:t>	……</a:t>
            </a:r>
          </a:p>
          <a:p>
            <a:r>
              <a:rPr lang="en-US" sz="2400" dirty="0" smtClean="0"/>
              <a:t>}</a:t>
            </a:r>
          </a:p>
        </p:txBody>
      </p:sp>
      <p:sp>
        <p:nvSpPr>
          <p:cNvPr id="5" name="Down Arrow 4"/>
          <p:cNvSpPr/>
          <p:nvPr/>
        </p:nvSpPr>
        <p:spPr>
          <a:xfrm rot="7047342">
            <a:off x="5292177" y="4466195"/>
            <a:ext cx="464646" cy="874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Returning Objects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may return an object to the caller.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255837"/>
            <a:ext cx="4800600" cy="45259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 complex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……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.…..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complex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x, complex c);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……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……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8800" y="2408237"/>
            <a:ext cx="3352800" cy="41549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void main()</a:t>
            </a:r>
          </a:p>
          <a:p>
            <a:r>
              <a:rPr lang="en-US" sz="2400" dirty="0" smtClean="0"/>
              <a:t>{</a:t>
            </a:r>
          </a:p>
          <a:p>
            <a:endParaRPr lang="en-US" sz="2400" dirty="0" smtClean="0"/>
          </a:p>
          <a:p>
            <a:r>
              <a:rPr lang="en-US" sz="2400" dirty="0" smtClean="0"/>
              <a:t>      complex  </a:t>
            </a:r>
            <a:r>
              <a:rPr lang="en-US" sz="2400" dirty="0" err="1" smtClean="0"/>
              <a:t>obj</a:t>
            </a:r>
            <a:r>
              <a:rPr lang="en-US" sz="2400" dirty="0" smtClean="0"/>
              <a:t>,  s1;</a:t>
            </a:r>
          </a:p>
          <a:p>
            <a:r>
              <a:rPr lang="en-US" sz="2400" dirty="0" smtClean="0"/>
              <a:t>	……</a:t>
            </a:r>
          </a:p>
          <a:p>
            <a:r>
              <a:rPr lang="en-US" sz="2400" dirty="0" smtClean="0"/>
              <a:t>	……</a:t>
            </a:r>
          </a:p>
          <a:p>
            <a:r>
              <a:rPr lang="en-US" sz="2400" dirty="0" smtClean="0"/>
              <a:t>	……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obj</a:t>
            </a:r>
            <a:r>
              <a:rPr lang="en-US" sz="2400" dirty="0" smtClean="0"/>
              <a:t>=</a:t>
            </a:r>
            <a:r>
              <a:rPr lang="en-US" sz="2400" dirty="0" err="1" smtClean="0"/>
              <a:t>obj.Add</a:t>
            </a:r>
            <a:r>
              <a:rPr lang="en-US" sz="2400" dirty="0" smtClean="0"/>
              <a:t>(6,   s1) ;</a:t>
            </a:r>
          </a:p>
          <a:p>
            <a:r>
              <a:rPr lang="en-US" sz="2400" dirty="0" smtClean="0"/>
              <a:t>	……</a:t>
            </a:r>
          </a:p>
          <a:p>
            <a:r>
              <a:rPr lang="en-US" sz="2400" dirty="0" smtClean="0"/>
              <a:t>	……</a:t>
            </a:r>
          </a:p>
          <a:p>
            <a:r>
              <a:rPr lang="en-US" sz="2400" dirty="0" smtClean="0"/>
              <a:t>}</a:t>
            </a:r>
          </a:p>
        </p:txBody>
      </p:sp>
      <p:sp>
        <p:nvSpPr>
          <p:cNvPr id="6" name="Down Arrow 5"/>
          <p:cNvSpPr/>
          <p:nvPr/>
        </p:nvSpPr>
        <p:spPr>
          <a:xfrm rot="7047342">
            <a:off x="5292177" y="4512232"/>
            <a:ext cx="464646" cy="874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 for Implementation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</a:t>
            </a:r>
            <a:r>
              <a:rPr lang="en-US" dirty="0" err="1" smtClean="0"/>
              <a:t>Pgm</a:t>
            </a:r>
            <a:r>
              <a:rPr lang="en-US" dirty="0" smtClean="0"/>
              <a:t> to create class PAPER with its properties: width &amp; height. Find the characteristics of a </a:t>
            </a:r>
            <a:r>
              <a:rPr lang="en-US" dirty="0" err="1" smtClean="0"/>
              <a:t>magzine</a:t>
            </a:r>
            <a:r>
              <a:rPr lang="en-US" dirty="0" smtClean="0"/>
              <a:t> Cover: width, height, perimeter and Area using passing object as argument(s)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Friend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“Friend function is a </a:t>
            </a:r>
            <a:r>
              <a:rPr lang="en-US" b="1" dirty="0" smtClean="0"/>
              <a:t>non-member function </a:t>
            </a:r>
            <a:r>
              <a:rPr lang="en-US" dirty="0" smtClean="0"/>
              <a:t>which can </a:t>
            </a:r>
            <a:r>
              <a:rPr lang="en-US" b="1" dirty="0" smtClean="0"/>
              <a:t>access </a:t>
            </a:r>
            <a:r>
              <a:rPr lang="en-US" dirty="0" smtClean="0"/>
              <a:t> the </a:t>
            </a:r>
            <a:r>
              <a:rPr lang="en-US" b="1" dirty="0" smtClean="0"/>
              <a:t>private</a:t>
            </a:r>
            <a:r>
              <a:rPr lang="en-US" dirty="0" smtClean="0"/>
              <a:t> </a:t>
            </a:r>
            <a:r>
              <a:rPr lang="en-US" b="1" dirty="0" smtClean="0"/>
              <a:t>members</a:t>
            </a:r>
            <a:r>
              <a:rPr lang="en-US" dirty="0" smtClean="0"/>
              <a:t> of a class”.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To declare a </a:t>
            </a:r>
            <a:r>
              <a:rPr lang="en-US" b="1" dirty="0" smtClean="0"/>
              <a:t>friend function, </a:t>
            </a:r>
            <a:r>
              <a:rPr lang="en-US" dirty="0" smtClean="0"/>
              <a:t>its</a:t>
            </a:r>
            <a:r>
              <a:rPr lang="en-US" b="1" dirty="0" smtClean="0"/>
              <a:t> prototype </a:t>
            </a:r>
            <a:r>
              <a:rPr lang="en-US" dirty="0" smtClean="0"/>
              <a:t>should be included within the class, preceding it with the keyword </a:t>
            </a:r>
            <a:r>
              <a:rPr lang="en-US" b="1" dirty="0" smtClean="0"/>
              <a:t>friend.</a:t>
            </a: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Friend Functions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013770"/>
            <a:ext cx="8458200" cy="3539430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Syntax:</a:t>
            </a:r>
          </a:p>
          <a:p>
            <a:r>
              <a:rPr lang="en-US" sz="3200" dirty="0" smtClean="0"/>
              <a:t>class </a:t>
            </a:r>
            <a:r>
              <a:rPr lang="en-US" sz="3200" dirty="0" err="1" smtClean="0"/>
              <a:t>class_name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{</a:t>
            </a:r>
          </a:p>
          <a:p>
            <a:r>
              <a:rPr lang="en-US" sz="3200" dirty="0" smtClean="0"/>
              <a:t>//class definition</a:t>
            </a:r>
          </a:p>
          <a:p>
            <a:r>
              <a:rPr lang="en-US" sz="3200" dirty="0" smtClean="0"/>
              <a:t>public:</a:t>
            </a:r>
          </a:p>
          <a:p>
            <a:r>
              <a:rPr lang="en-US" sz="3200" dirty="0" smtClean="0"/>
              <a:t>friend </a:t>
            </a:r>
            <a:r>
              <a:rPr lang="en-US" sz="3200" dirty="0" err="1" smtClean="0"/>
              <a:t>rdt</a:t>
            </a:r>
            <a:r>
              <a:rPr lang="en-US" sz="3200" dirty="0" smtClean="0"/>
              <a:t> </a:t>
            </a:r>
            <a:r>
              <a:rPr lang="en-US" sz="3200" dirty="0" err="1" smtClean="0"/>
              <a:t>fun_name</a:t>
            </a:r>
            <a:r>
              <a:rPr lang="en-US" sz="3200" dirty="0" smtClean="0"/>
              <a:t>(formal parameters);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1295400"/>
            <a:ext cx="5105400" cy="4031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Example:</a:t>
            </a:r>
          </a:p>
          <a:p>
            <a:r>
              <a:rPr lang="en-US" sz="3200" dirty="0" smtClean="0"/>
              <a:t>class </a:t>
            </a:r>
            <a:r>
              <a:rPr lang="en-US" sz="3200" dirty="0" err="1" smtClean="0"/>
              <a:t>myclass</a:t>
            </a:r>
            <a:endParaRPr lang="en-US" sz="3200" dirty="0" smtClean="0"/>
          </a:p>
          <a:p>
            <a:r>
              <a:rPr lang="en-US" sz="3200" dirty="0" smtClean="0"/>
              <a:t> {</a:t>
            </a:r>
          </a:p>
          <a:p>
            <a:r>
              <a:rPr lang="en-US" sz="3200" dirty="0" smtClean="0"/>
              <a:t>    </a:t>
            </a:r>
            <a:r>
              <a:rPr lang="en-US" sz="3200" dirty="0" err="1" smtClean="0"/>
              <a:t>int</a:t>
            </a:r>
            <a:r>
              <a:rPr lang="en-US" sz="3200" dirty="0" smtClean="0"/>
              <a:t> a, b;</a:t>
            </a:r>
          </a:p>
          <a:p>
            <a:r>
              <a:rPr lang="en-US" sz="3200" dirty="0" smtClean="0"/>
              <a:t>    public:</a:t>
            </a:r>
          </a:p>
          <a:p>
            <a:r>
              <a:rPr lang="en-US" sz="3200" dirty="0" smtClean="0"/>
              <a:t>    friend </a:t>
            </a:r>
            <a:r>
              <a:rPr lang="en-US" sz="3200" dirty="0" err="1" smtClean="0"/>
              <a:t>int</a:t>
            </a:r>
            <a:r>
              <a:rPr lang="en-US" sz="3200" dirty="0" smtClean="0"/>
              <a:t> sum(</a:t>
            </a:r>
            <a:r>
              <a:rPr lang="en-US" sz="3200" dirty="0" err="1" smtClean="0"/>
              <a:t>myclass</a:t>
            </a:r>
            <a:r>
              <a:rPr lang="en-US" sz="3200" dirty="0" smtClean="0"/>
              <a:t> x);</a:t>
            </a:r>
          </a:p>
          <a:p>
            <a:r>
              <a:rPr lang="en-US" sz="3200" dirty="0" smtClean="0"/>
              <a:t>    void </a:t>
            </a:r>
            <a:r>
              <a:rPr lang="en-US" sz="3200" dirty="0" err="1" smtClean="0"/>
              <a:t>set_val</a:t>
            </a:r>
            <a:r>
              <a:rPr lang="en-US" sz="3200" dirty="0" smtClean="0"/>
              <a:t>(</a:t>
            </a: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i</a:t>
            </a:r>
            <a:r>
              <a:rPr lang="en-US" sz="3200" dirty="0" smtClean="0"/>
              <a:t>, </a:t>
            </a:r>
            <a:r>
              <a:rPr lang="en-US" sz="3200" dirty="0" err="1" smtClean="0"/>
              <a:t>int</a:t>
            </a:r>
            <a:r>
              <a:rPr lang="en-US" sz="3200" dirty="0" smtClean="0"/>
              <a:t> j);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Friend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b="1" dirty="0" smtClean="0"/>
              <a:t>Advantages…?</a:t>
            </a:r>
          </a:p>
          <a:p>
            <a:pPr algn="just"/>
            <a:r>
              <a:rPr lang="en-US" dirty="0" smtClean="0"/>
              <a:t>When we overload operators.</a:t>
            </a:r>
          </a:p>
          <a:p>
            <a:pPr algn="just"/>
            <a:r>
              <a:rPr lang="en-US" dirty="0" smtClean="0"/>
              <a:t>When we create I/O  overloaded functions.</a:t>
            </a:r>
          </a:p>
          <a:p>
            <a:pPr algn="just"/>
            <a:r>
              <a:rPr lang="en-US" dirty="0" smtClean="0"/>
              <a:t>When two or more classes members are interrelated and to carry out the  communication to other parts of the program.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  for Implementation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</a:t>
            </a:r>
            <a:r>
              <a:rPr lang="en-US" dirty="0" err="1" smtClean="0"/>
              <a:t>Pgm</a:t>
            </a:r>
            <a:r>
              <a:rPr lang="en-US" dirty="0" smtClean="0"/>
              <a:t> to create a class ACCOUNTS with function read() to input sales and purchase details. Create a Friend function to print total tax to pay. Assume 4% of profit is tax.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Friend Classes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“A class can be a friend of another class, allowing access to the </a:t>
            </a:r>
            <a:r>
              <a:rPr lang="en-US" b="1" dirty="0" smtClean="0"/>
              <a:t>protected </a:t>
            </a:r>
            <a:r>
              <a:rPr lang="en-US" dirty="0" smtClean="0"/>
              <a:t>and</a:t>
            </a:r>
            <a:r>
              <a:rPr lang="en-US" b="1" dirty="0" smtClean="0"/>
              <a:t> private </a:t>
            </a:r>
            <a:r>
              <a:rPr lang="en-US" dirty="0" smtClean="0"/>
              <a:t>members of the class in which is defined.” 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    Friend class and all of its member functions have access to the private members defined within the that class.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Abstraction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“A data abstraction is a </a:t>
            </a:r>
            <a:r>
              <a:rPr lang="en-US" b="1" dirty="0" smtClean="0"/>
              <a:t>simplified view </a:t>
            </a:r>
            <a:r>
              <a:rPr lang="en-US" dirty="0" smtClean="0"/>
              <a:t>of an object that includes only features one is </a:t>
            </a:r>
            <a:r>
              <a:rPr lang="en-US" b="1" dirty="0" smtClean="0"/>
              <a:t>interested</a:t>
            </a:r>
            <a:r>
              <a:rPr lang="en-US" dirty="0" smtClean="0"/>
              <a:t> in while </a:t>
            </a:r>
            <a:r>
              <a:rPr lang="en-US" b="1" dirty="0" smtClean="0"/>
              <a:t>hides</a:t>
            </a:r>
            <a:r>
              <a:rPr lang="en-US" dirty="0" smtClean="0"/>
              <a:t> away the </a:t>
            </a:r>
            <a:r>
              <a:rPr lang="en-US" b="1" dirty="0" smtClean="0"/>
              <a:t>unnecessary</a:t>
            </a:r>
            <a:r>
              <a:rPr lang="en-US" dirty="0" smtClean="0"/>
              <a:t> details.”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“Data abstraction becomes an </a:t>
            </a:r>
            <a:r>
              <a:rPr lang="en-US" b="1" dirty="0" smtClean="0"/>
              <a:t>abstract data type</a:t>
            </a:r>
            <a:r>
              <a:rPr lang="en-US" dirty="0" smtClean="0"/>
              <a:t> (ADT)or a user-defined type.”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Friend Classes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447800"/>
            <a:ext cx="3200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class </a:t>
            </a:r>
            <a:r>
              <a:rPr lang="en-US" sz="2800" dirty="0" err="1" smtClean="0"/>
              <a:t>Aclass</a:t>
            </a:r>
            <a:endParaRPr lang="en-US" sz="2800" dirty="0" smtClean="0"/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public :</a:t>
            </a:r>
          </a:p>
          <a:p>
            <a:r>
              <a:rPr lang="en-US" sz="2800" dirty="0" smtClean="0"/>
              <a:t>	:</a:t>
            </a:r>
          </a:p>
          <a:p>
            <a:r>
              <a:rPr lang="en-US" sz="2800" dirty="0" smtClean="0"/>
              <a:t>friend class </a:t>
            </a:r>
            <a:r>
              <a:rPr lang="en-US" sz="2800" dirty="0" err="1" smtClean="0"/>
              <a:t>Bclass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private :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Avar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1371600"/>
            <a:ext cx="3810000" cy="914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Friend class Declaration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2819400" y="2362200"/>
            <a:ext cx="1143000" cy="9906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67400" y="1240334"/>
            <a:ext cx="3276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class </a:t>
            </a:r>
            <a:r>
              <a:rPr lang="en-US" sz="2800" dirty="0" err="1" smtClean="0"/>
              <a:t>Bclass</a:t>
            </a:r>
            <a:endParaRPr lang="en-US" sz="2800" dirty="0" smtClean="0"/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public :</a:t>
            </a:r>
          </a:p>
          <a:p>
            <a:r>
              <a:rPr lang="en-US" sz="2800" dirty="0" smtClean="0"/>
              <a:t>	:</a:t>
            </a:r>
          </a:p>
          <a:p>
            <a:r>
              <a:rPr lang="en-US" sz="2800" dirty="0" smtClean="0"/>
              <a:t>   void fn1(</a:t>
            </a:r>
            <a:r>
              <a:rPr lang="en-US" sz="2800" dirty="0" err="1" smtClean="0"/>
              <a:t>Aclass</a:t>
            </a:r>
            <a:r>
              <a:rPr lang="en-US" sz="2800" dirty="0" smtClean="0"/>
              <a:t> ac)</a:t>
            </a:r>
          </a:p>
          <a:p>
            <a:r>
              <a:rPr lang="en-US" sz="2800" dirty="0" smtClean="0"/>
              <a:t>   {</a:t>
            </a:r>
          </a:p>
          <a:p>
            <a:r>
              <a:rPr lang="en-US" sz="2800" dirty="0" smtClean="0"/>
              <a:t>      </a:t>
            </a:r>
            <a:r>
              <a:rPr lang="en-US" sz="2800" dirty="0" err="1" smtClean="0"/>
              <a:t>Bvar</a:t>
            </a:r>
            <a:r>
              <a:rPr lang="en-US" sz="2800" dirty="0" smtClean="0"/>
              <a:t> = ac. </a:t>
            </a:r>
            <a:r>
              <a:rPr lang="en-US" sz="2800" dirty="0" err="1" smtClean="0"/>
              <a:t>Avar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   }</a:t>
            </a:r>
          </a:p>
          <a:p>
            <a:r>
              <a:rPr lang="en-US" sz="2800" dirty="0" smtClean="0"/>
              <a:t>   private :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Bvar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};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6" grpId="0" animBg="1"/>
      <p:bldP spid="5" grpId="0" build="allAtOnce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 for Implementation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    Program to create a class </a:t>
            </a:r>
            <a:r>
              <a:rPr lang="en-US" b="1" dirty="0" err="1" smtClean="0"/>
              <a:t>MinValue</a:t>
            </a:r>
            <a:r>
              <a:rPr lang="en-US" b="1" dirty="0" smtClean="0"/>
              <a:t>, </a:t>
            </a:r>
            <a:r>
              <a:rPr lang="en-US" dirty="0" smtClean="0"/>
              <a:t>is a </a:t>
            </a:r>
            <a:r>
              <a:rPr lang="en-US" b="1" dirty="0" smtClean="0"/>
              <a:t>friend </a:t>
            </a:r>
            <a:r>
              <a:rPr lang="en-US" dirty="0" smtClean="0"/>
              <a:t>of class </a:t>
            </a:r>
            <a:r>
              <a:rPr lang="en-US" b="1" dirty="0" err="1" smtClean="0"/>
              <a:t>TwoVaules</a:t>
            </a:r>
            <a:r>
              <a:rPr lang="en-US" dirty="0" smtClean="0"/>
              <a:t> contains two private members </a:t>
            </a:r>
            <a:r>
              <a:rPr lang="en-US" b="1" dirty="0" smtClean="0"/>
              <a:t>a </a:t>
            </a:r>
            <a:r>
              <a:rPr lang="en-US" dirty="0" smtClean="0"/>
              <a:t>and </a:t>
            </a:r>
            <a:r>
              <a:rPr lang="en-US" b="1" dirty="0" smtClean="0"/>
              <a:t>b</a:t>
            </a:r>
            <a:r>
              <a:rPr lang="en-US" dirty="0" smtClean="0"/>
              <a:t>.  Where </a:t>
            </a:r>
            <a:r>
              <a:rPr lang="en-US" b="1" dirty="0" smtClean="0"/>
              <a:t>minimum() </a:t>
            </a:r>
            <a:r>
              <a:rPr lang="en-US" dirty="0" smtClean="0"/>
              <a:t>is a member function of </a:t>
            </a:r>
            <a:r>
              <a:rPr lang="en-US" dirty="0" err="1" smtClean="0"/>
              <a:t>MinValue</a:t>
            </a:r>
            <a:r>
              <a:rPr lang="en-US" dirty="0" smtClean="0"/>
              <a:t> that finds out the minimum of two values by </a:t>
            </a:r>
            <a:r>
              <a:rPr lang="en-US" b="1" dirty="0" smtClean="0"/>
              <a:t>accessing data members </a:t>
            </a:r>
            <a:r>
              <a:rPr lang="en-US" dirty="0" smtClean="0"/>
              <a:t>of class </a:t>
            </a:r>
            <a:r>
              <a:rPr lang="en-US" dirty="0" err="1" smtClean="0"/>
              <a:t>TwoValue</a:t>
            </a:r>
            <a:r>
              <a:rPr lang="en-US" dirty="0" smtClean="0"/>
              <a:t>. Initialize the values for two integer numbers through </a:t>
            </a:r>
            <a:r>
              <a:rPr lang="en-US" b="1" dirty="0" smtClean="0"/>
              <a:t>constructor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Arrays of Objects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Several</a:t>
            </a:r>
            <a:r>
              <a:rPr lang="en-US" dirty="0" smtClean="0"/>
              <a:t> objects of the </a:t>
            </a:r>
            <a:r>
              <a:rPr lang="en-US" b="1" dirty="0" smtClean="0"/>
              <a:t>same class</a:t>
            </a:r>
            <a:r>
              <a:rPr lang="en-US" dirty="0" smtClean="0"/>
              <a:t> can be declared as an array and used just like an array of any other data type.</a:t>
            </a:r>
          </a:p>
          <a:p>
            <a:pPr algn="just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syntax</a:t>
            </a:r>
            <a:r>
              <a:rPr lang="en-US" dirty="0" smtClean="0"/>
              <a:t> for declaring and using an object array is </a:t>
            </a:r>
            <a:r>
              <a:rPr lang="en-US" b="1" dirty="0" smtClean="0"/>
              <a:t>exactly</a:t>
            </a:r>
            <a:r>
              <a:rPr lang="en-US" dirty="0" smtClean="0"/>
              <a:t> the </a:t>
            </a:r>
            <a:r>
              <a:rPr lang="en-US" b="1" dirty="0" smtClean="0"/>
              <a:t>same</a:t>
            </a:r>
            <a:r>
              <a:rPr lang="en-US" dirty="0" smtClean="0"/>
              <a:t> as it is for any other type of array.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Objects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b="1" dirty="0" smtClean="0"/>
              <a:t>Array of Objects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dirty="0" smtClean="0"/>
              <a:t>ex: </a:t>
            </a:r>
            <a:r>
              <a:rPr lang="en-US" smtClean="0"/>
              <a:t>Student s[8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en-US" dirty="0" smtClean="0"/>
              <a:t>		 </a:t>
            </a:r>
          </a:p>
          <a:p>
            <a:pPr>
              <a:buNone/>
            </a:pPr>
            <a:r>
              <a:rPr lang="en-US" dirty="0" smtClean="0"/>
              <a:t>	      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72200" y="1447800"/>
          <a:ext cx="2362200" cy="4800603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{69CF1AB2-1976-4502-BF36-3FF5EA218861}</a:tableStyleId>
              </a:tblPr>
              <a:tblGrid>
                <a:gridCol w="2362200"/>
              </a:tblGrid>
              <a:tr h="59957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S[0]</a:t>
                      </a:r>
                      <a:endParaRPr lang="en-US" sz="3200" b="1" dirty="0"/>
                    </a:p>
                  </a:txBody>
                  <a:tcPr/>
                </a:tc>
              </a:tr>
              <a:tr h="59957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S[1]</a:t>
                      </a:r>
                      <a:endParaRPr lang="en-US" sz="3200" b="1" dirty="0"/>
                    </a:p>
                  </a:txBody>
                  <a:tcPr/>
                </a:tc>
              </a:tr>
              <a:tr h="59957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S[2]</a:t>
                      </a:r>
                      <a:endParaRPr lang="en-US" sz="3200" b="1" dirty="0"/>
                    </a:p>
                  </a:txBody>
                  <a:tcPr/>
                </a:tc>
              </a:tr>
              <a:tr h="60357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S[3]</a:t>
                      </a:r>
                      <a:endParaRPr lang="en-US" sz="3200" b="1" dirty="0"/>
                    </a:p>
                  </a:txBody>
                  <a:tcPr/>
                </a:tc>
              </a:tr>
              <a:tr h="59957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S[4]</a:t>
                      </a:r>
                      <a:endParaRPr lang="en-US" sz="3200" b="1" dirty="0"/>
                    </a:p>
                  </a:txBody>
                  <a:tcPr/>
                </a:tc>
              </a:tr>
              <a:tr h="59957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S[5]</a:t>
                      </a:r>
                      <a:endParaRPr lang="en-US" sz="3200" b="1" dirty="0"/>
                    </a:p>
                  </a:txBody>
                  <a:tcPr/>
                </a:tc>
              </a:tr>
              <a:tr h="59957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S[6]</a:t>
                      </a:r>
                      <a:endParaRPr lang="en-US" sz="3200" b="1" dirty="0"/>
                    </a:p>
                  </a:txBody>
                  <a:tcPr/>
                </a:tc>
              </a:tr>
              <a:tr h="59957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S[7]</a:t>
                      </a:r>
                      <a:endParaRPr lang="en-US" sz="3200" b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22"/>
          <p:cNvGrpSpPr/>
          <p:nvPr/>
        </p:nvGrpSpPr>
        <p:grpSpPr>
          <a:xfrm>
            <a:off x="381000" y="3124200"/>
            <a:ext cx="5715000" cy="3195522"/>
            <a:chOff x="381000" y="3124200"/>
            <a:chExt cx="5715000" cy="3195522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3962400" y="3124200"/>
              <a:ext cx="21336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0800000" flipV="1">
              <a:off x="3962400" y="4419600"/>
              <a:ext cx="21336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5"/>
            <p:cNvGrpSpPr/>
            <p:nvPr/>
          </p:nvGrpSpPr>
          <p:grpSpPr>
            <a:xfrm>
              <a:off x="381000" y="3124200"/>
              <a:ext cx="3505200" cy="3195522"/>
              <a:chOff x="533400" y="1676400"/>
              <a:chExt cx="3505200" cy="2518232"/>
            </a:xfrm>
          </p:grpSpPr>
          <p:grpSp>
            <p:nvGrpSpPr>
              <p:cNvPr id="7" name="Group 3"/>
              <p:cNvGrpSpPr/>
              <p:nvPr/>
            </p:nvGrpSpPr>
            <p:grpSpPr>
              <a:xfrm>
                <a:off x="533400" y="1676400"/>
                <a:ext cx="3505200" cy="1981200"/>
                <a:chOff x="1523144" y="1752600"/>
                <a:chExt cx="1624123" cy="16764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133600" y="1752600"/>
                  <a:ext cx="1013667" cy="1676400"/>
                </a:xfrm>
                <a:prstGeom prst="rect">
                  <a:avLst/>
                </a:prstGeom>
                <a:noFill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1558451" y="1946031"/>
                  <a:ext cx="1141974" cy="3048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24, </a:t>
                  </a:r>
                  <a:r>
                    <a:rPr lang="en-US" b="1" dirty="0" err="1" smtClean="0">
                      <a:solidFill>
                        <a:schemeClr val="tx1"/>
                      </a:solidFill>
                    </a:rPr>
                    <a:t>Sakshi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1523144" y="2438400"/>
                  <a:ext cx="1219200" cy="3048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void </a:t>
                  </a:r>
                  <a:r>
                    <a:rPr lang="en-US" b="1" dirty="0" err="1" smtClean="0">
                      <a:solidFill>
                        <a:schemeClr val="tx1"/>
                      </a:solidFill>
                    </a:rPr>
                    <a:t>read_data</a:t>
                  </a:r>
                  <a:r>
                    <a:rPr lang="en-US" b="1" dirty="0" smtClean="0">
                      <a:solidFill>
                        <a:schemeClr val="tx1"/>
                      </a:solidFill>
                    </a:rPr>
                    <a:t>( )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1523144" y="2895600"/>
                  <a:ext cx="1219200" cy="3048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void </a:t>
                  </a:r>
                  <a:r>
                    <a:rPr lang="en-US" b="1" dirty="0" err="1" smtClean="0">
                      <a:solidFill>
                        <a:schemeClr val="tx1"/>
                      </a:solidFill>
                    </a:rPr>
                    <a:t>print_data</a:t>
                  </a:r>
                  <a:r>
                    <a:rPr lang="en-US" b="1" dirty="0" smtClean="0">
                      <a:solidFill>
                        <a:schemeClr val="tx1"/>
                      </a:solidFill>
                    </a:rPr>
                    <a:t>( )</a:t>
                  </a:r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1828800" y="3733800"/>
                <a:ext cx="1066800" cy="46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/>
                  <a:t>St[4]</a:t>
                </a:r>
                <a:endParaRPr lang="en-US" sz="3200" b="1" dirty="0"/>
              </a:p>
            </p:txBody>
          </p:sp>
        </p:grpSp>
      </p:grpSp>
      <p:grpSp>
        <p:nvGrpSpPr>
          <p:cNvPr id="9" name="Group 23"/>
          <p:cNvGrpSpPr/>
          <p:nvPr/>
        </p:nvGrpSpPr>
        <p:grpSpPr>
          <a:xfrm>
            <a:off x="457200" y="685800"/>
            <a:ext cx="5715000" cy="3195522"/>
            <a:chOff x="381000" y="3124200"/>
            <a:chExt cx="5715000" cy="3195522"/>
          </a:xfrm>
        </p:grpSpPr>
        <p:cxnSp>
          <p:nvCxnSpPr>
            <p:cNvPr id="25" name="Straight Connector 24"/>
            <p:cNvCxnSpPr/>
            <p:nvPr/>
          </p:nvCxnSpPr>
          <p:spPr>
            <a:xfrm rot="10800000">
              <a:off x="3962400" y="3124200"/>
              <a:ext cx="21336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0800000" flipV="1">
              <a:off x="3962400" y="4419600"/>
              <a:ext cx="21336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5"/>
            <p:cNvGrpSpPr/>
            <p:nvPr/>
          </p:nvGrpSpPr>
          <p:grpSpPr>
            <a:xfrm>
              <a:off x="381000" y="3124200"/>
              <a:ext cx="3505200" cy="3195522"/>
              <a:chOff x="533400" y="1676400"/>
              <a:chExt cx="3505200" cy="2518232"/>
            </a:xfrm>
          </p:grpSpPr>
          <p:grpSp>
            <p:nvGrpSpPr>
              <p:cNvPr id="12" name="Group 3"/>
              <p:cNvGrpSpPr/>
              <p:nvPr/>
            </p:nvGrpSpPr>
            <p:grpSpPr>
              <a:xfrm>
                <a:off x="533400" y="1676400"/>
                <a:ext cx="3505200" cy="1981200"/>
                <a:chOff x="1523144" y="1752600"/>
                <a:chExt cx="1624123" cy="16764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2133600" y="1752600"/>
                  <a:ext cx="1013667" cy="1676400"/>
                </a:xfrm>
                <a:prstGeom prst="rect">
                  <a:avLst/>
                </a:prstGeom>
                <a:noFill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558451" y="1946031"/>
                  <a:ext cx="1141974" cy="3048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33, Joseph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1523144" y="2438400"/>
                  <a:ext cx="1219200" cy="3048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void </a:t>
                  </a:r>
                  <a:r>
                    <a:rPr lang="en-US" b="1" dirty="0" err="1" smtClean="0">
                      <a:solidFill>
                        <a:schemeClr val="tx1"/>
                      </a:solidFill>
                    </a:rPr>
                    <a:t>read_data</a:t>
                  </a:r>
                  <a:r>
                    <a:rPr lang="en-US" b="1" dirty="0" smtClean="0">
                      <a:solidFill>
                        <a:schemeClr val="tx1"/>
                      </a:solidFill>
                    </a:rPr>
                    <a:t>( )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1523144" y="2895600"/>
                  <a:ext cx="1219200" cy="3048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void </a:t>
                  </a:r>
                  <a:r>
                    <a:rPr lang="en-US" b="1" dirty="0" err="1" smtClean="0">
                      <a:solidFill>
                        <a:schemeClr val="tx1"/>
                      </a:solidFill>
                    </a:rPr>
                    <a:t>print_data</a:t>
                  </a:r>
                  <a:r>
                    <a:rPr lang="en-US" b="1" dirty="0" smtClean="0">
                      <a:solidFill>
                        <a:schemeClr val="tx1"/>
                      </a:solidFill>
                    </a:rPr>
                    <a:t>( )</a:t>
                  </a:r>
                </a:p>
              </p:txBody>
            </p:sp>
          </p:grpSp>
          <p:sp>
            <p:nvSpPr>
              <p:cNvPr id="29" name="TextBox 28"/>
              <p:cNvSpPr txBox="1"/>
              <p:nvPr/>
            </p:nvSpPr>
            <p:spPr>
              <a:xfrm>
                <a:off x="1828800" y="3733800"/>
                <a:ext cx="1066800" cy="46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/>
                  <a:t>St[0]</a:t>
                </a:r>
                <a:endParaRPr lang="en-US" sz="32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 for Implementation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Pgm</a:t>
            </a:r>
            <a:r>
              <a:rPr lang="en-US" dirty="0" smtClean="0"/>
              <a:t> to create a class </a:t>
            </a:r>
            <a:r>
              <a:rPr lang="en-US" b="1" dirty="0" smtClean="0"/>
              <a:t>STUDENT</a:t>
            </a:r>
            <a:r>
              <a:rPr lang="en-US" dirty="0" smtClean="0"/>
              <a:t> with properties: </a:t>
            </a:r>
            <a:r>
              <a:rPr lang="en-US" dirty="0" err="1" smtClean="0"/>
              <a:t>rollno</a:t>
            </a:r>
            <a:r>
              <a:rPr lang="en-US" dirty="0" smtClean="0"/>
              <a:t>, name, </a:t>
            </a:r>
            <a:r>
              <a:rPr lang="en-US" dirty="0" err="1" smtClean="0"/>
              <a:t>IAmarks</a:t>
            </a:r>
            <a:r>
              <a:rPr lang="en-US" dirty="0" smtClean="0"/>
              <a:t> for 6 subjects, </a:t>
            </a:r>
            <a:r>
              <a:rPr lang="en-US" dirty="0" err="1" smtClean="0"/>
              <a:t>EndExamMarks</a:t>
            </a:r>
            <a:r>
              <a:rPr lang="en-US" dirty="0" smtClean="0"/>
              <a:t> for 6 subjects. Create function </a:t>
            </a:r>
            <a:r>
              <a:rPr lang="en-US" b="1" dirty="0" smtClean="0"/>
              <a:t>read()  </a:t>
            </a:r>
            <a:r>
              <a:rPr lang="en-US" dirty="0" smtClean="0"/>
              <a:t>to read the details of student, </a:t>
            </a:r>
            <a:r>
              <a:rPr lang="en-US" b="1" dirty="0" err="1" smtClean="0"/>
              <a:t>calc_percent</a:t>
            </a:r>
            <a:r>
              <a:rPr lang="en-US" b="1" dirty="0" smtClean="0"/>
              <a:t>() </a:t>
            </a:r>
            <a:r>
              <a:rPr lang="en-US" dirty="0" smtClean="0"/>
              <a:t>to calculate the percentage marks for each student and </a:t>
            </a:r>
            <a:r>
              <a:rPr lang="en-US" b="1" dirty="0" smtClean="0"/>
              <a:t>show() </a:t>
            </a:r>
            <a:r>
              <a:rPr lang="en-US" dirty="0" smtClean="0"/>
              <a:t>to display the details of all students. Assume the  following things to calculate percentage: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 </a:t>
            </a:r>
            <a:r>
              <a:rPr lang="en-US" b="1" dirty="0" err="1" smtClean="0"/>
              <a:t>Total_sub_marks</a:t>
            </a:r>
            <a:r>
              <a:rPr lang="en-US" b="1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IAmarks</a:t>
            </a:r>
            <a:r>
              <a:rPr lang="en-US" dirty="0" smtClean="0"/>
              <a:t> + </a:t>
            </a:r>
            <a:r>
              <a:rPr lang="en-US" dirty="0" err="1" smtClean="0"/>
              <a:t>EndExamMarks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&amp; </a:t>
            </a:r>
            <a:r>
              <a:rPr lang="en-US" b="1" dirty="0" err="1" smtClean="0"/>
              <a:t>Total_marks</a:t>
            </a:r>
            <a:r>
              <a:rPr lang="en-US" dirty="0" smtClean="0"/>
              <a:t> = Addition of </a:t>
            </a:r>
            <a:r>
              <a:rPr lang="en-US" b="1" dirty="0" err="1" smtClean="0"/>
              <a:t>Total_sub_marks</a:t>
            </a:r>
            <a:r>
              <a:rPr lang="en-US" dirty="0" smtClean="0"/>
              <a:t> of 6 subjects.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Dynamic Objects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“ Dynamic objects are objects that are </a:t>
            </a:r>
            <a:r>
              <a:rPr lang="en-US" b="1" dirty="0" smtClean="0"/>
              <a:t>created</a:t>
            </a:r>
            <a:r>
              <a:rPr lang="en-US" dirty="0" smtClean="0"/>
              <a:t> / </a:t>
            </a:r>
            <a:r>
              <a:rPr lang="en-US" b="1" dirty="0" smtClean="0"/>
              <a:t>Instantiated</a:t>
            </a:r>
            <a:r>
              <a:rPr lang="en-US" dirty="0" smtClean="0"/>
              <a:t> at the </a:t>
            </a:r>
            <a:r>
              <a:rPr lang="en-US" b="1" dirty="0" smtClean="0"/>
              <a:t>run time </a:t>
            </a:r>
            <a:r>
              <a:rPr lang="en-US" dirty="0" smtClean="0"/>
              <a:t>by the class”.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They are </a:t>
            </a:r>
            <a:r>
              <a:rPr lang="en-US" b="1" dirty="0" smtClean="0"/>
              <a:t>Live Objects</a:t>
            </a:r>
            <a:r>
              <a:rPr lang="en-US" dirty="0" smtClean="0"/>
              <a:t>, initialized with necessary data at run time.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Its life time is explicitly managed by the program(should be handled by programmer).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Dynamic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new</a:t>
            </a:r>
            <a:r>
              <a:rPr lang="en-US" dirty="0" smtClean="0"/>
              <a:t> operator is used to create dynamic objects.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delete</a:t>
            </a:r>
            <a:r>
              <a:rPr lang="en-US" dirty="0" smtClean="0"/>
              <a:t> operator is used to release the memory allocated to the dynamic objects.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5105400"/>
            <a:ext cx="8077200" cy="1143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bliqueBottom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NOTE: </a:t>
            </a:r>
          </a:p>
          <a:p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C++ does not have 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Default  Garbage Collector.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b="1" dirty="0" smtClean="0"/>
              <a:t>Pointers to Objects</a:t>
            </a:r>
            <a:endParaRPr lang="en-US" dirty="0"/>
          </a:p>
        </p:txBody>
      </p:sp>
      <p:grpSp>
        <p:nvGrpSpPr>
          <p:cNvPr id="5" name="Group 3"/>
          <p:cNvGrpSpPr/>
          <p:nvPr/>
        </p:nvGrpSpPr>
        <p:grpSpPr>
          <a:xfrm>
            <a:off x="4640872" y="1219200"/>
            <a:ext cx="4126390" cy="3636141"/>
            <a:chOff x="1696594" y="1752600"/>
            <a:chExt cx="944245" cy="1676400"/>
          </a:xfrm>
        </p:grpSpPr>
        <p:sp>
          <p:nvSpPr>
            <p:cNvPr id="7" name="Rectangle 6"/>
            <p:cNvSpPr/>
            <p:nvPr/>
          </p:nvSpPr>
          <p:spPr>
            <a:xfrm>
              <a:off x="2082858" y="1752600"/>
              <a:ext cx="557981" cy="1676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8" name="Oval 7"/>
            <p:cNvSpPr/>
            <p:nvPr/>
          </p:nvSpPr>
          <p:spPr>
            <a:xfrm>
              <a:off x="1775436" y="1946031"/>
              <a:ext cx="662264" cy="304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51, Rajesh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12362" y="2438400"/>
              <a:ext cx="725337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void </a:t>
              </a:r>
              <a:r>
                <a:rPr lang="en-US" sz="3200" b="1" dirty="0" err="1" smtClean="0">
                  <a:solidFill>
                    <a:schemeClr val="tx1"/>
                  </a:solidFill>
                </a:rPr>
                <a:t>read_data</a:t>
              </a:r>
              <a:r>
                <a:rPr lang="en-US" sz="3200" b="1" dirty="0" smtClean="0">
                  <a:solidFill>
                    <a:schemeClr val="tx1"/>
                  </a:solidFill>
                </a:rPr>
                <a:t>( )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96594" y="2895600"/>
              <a:ext cx="772641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void </a:t>
              </a:r>
              <a:r>
                <a:rPr lang="en-US" sz="3200" b="1" dirty="0" err="1" smtClean="0">
                  <a:solidFill>
                    <a:schemeClr val="tx1"/>
                  </a:solidFill>
                </a:rPr>
                <a:t>print_data</a:t>
              </a:r>
              <a:r>
                <a:rPr lang="en-US" sz="3200" b="1" dirty="0" smtClean="0">
                  <a:solidFill>
                    <a:schemeClr val="tx1"/>
                  </a:solidFill>
                </a:rPr>
                <a:t>( 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572000" y="4995191"/>
            <a:ext cx="3581400" cy="1569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/>
              <a:t>st</a:t>
            </a:r>
            <a:r>
              <a:rPr lang="en-US" sz="4800" b="1" dirty="0" smtClean="0"/>
              <a:t> </a:t>
            </a:r>
          </a:p>
          <a:p>
            <a:pPr algn="ctr"/>
            <a:r>
              <a:rPr lang="en-US" sz="4800" b="1" dirty="0" smtClean="0"/>
              <a:t>2FCD54</a:t>
            </a:r>
            <a:endParaRPr lang="en-US" sz="4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1600200"/>
            <a:ext cx="32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student    </a:t>
            </a:r>
            <a:r>
              <a:rPr lang="en-US" sz="4400" dirty="0" err="1" smtClean="0"/>
              <a:t>st</a:t>
            </a:r>
            <a:r>
              <a:rPr lang="en-US" sz="4400" dirty="0" smtClean="0"/>
              <a:t>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0600" y="2514600"/>
            <a:ext cx="388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student  *</a:t>
            </a:r>
            <a:r>
              <a:rPr lang="en-US" sz="4400" dirty="0" err="1" smtClean="0"/>
              <a:t>ptr</a:t>
            </a:r>
            <a:r>
              <a:rPr lang="en-US" sz="4400" dirty="0" smtClean="0"/>
              <a:t>;</a:t>
            </a:r>
            <a:endParaRPr lang="en-US" sz="4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66800" y="3497759"/>
            <a:ext cx="388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ptr</a:t>
            </a:r>
            <a:r>
              <a:rPr lang="en-US" sz="4400" dirty="0" smtClean="0"/>
              <a:t>   =   &amp; </a:t>
            </a:r>
            <a:r>
              <a:rPr lang="en-US" sz="4400" dirty="0" err="1" smtClean="0"/>
              <a:t>st</a:t>
            </a:r>
            <a:r>
              <a:rPr lang="en-US" sz="4400" dirty="0" smtClean="0"/>
              <a:t>;   </a:t>
            </a:r>
            <a:endParaRPr lang="en-US" sz="4400" dirty="0"/>
          </a:p>
        </p:txBody>
      </p:sp>
      <p:sp>
        <p:nvSpPr>
          <p:cNvPr id="14" name="Right Arrow 13"/>
          <p:cNvSpPr/>
          <p:nvPr/>
        </p:nvSpPr>
        <p:spPr>
          <a:xfrm>
            <a:off x="1371600" y="5410200"/>
            <a:ext cx="3810000" cy="121920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/>
              <a:t>ptr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Times New Roman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3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7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38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3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3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1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11" grpId="0"/>
      <p:bldP spid="12" grpId="0" build="allAtOnce"/>
      <p:bldP spid="13" grpId="0" build="allAtOnce"/>
      <p:bldP spid="1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Pointers to Objects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“</a:t>
            </a:r>
            <a:r>
              <a:rPr lang="en-US" b="1" dirty="0" smtClean="0"/>
              <a:t>Pointers</a:t>
            </a:r>
            <a:r>
              <a:rPr lang="en-US" dirty="0" smtClean="0"/>
              <a:t> can be defined to </a:t>
            </a:r>
            <a:r>
              <a:rPr lang="en-US" b="1" dirty="0" smtClean="0"/>
              <a:t>hold</a:t>
            </a:r>
            <a:r>
              <a:rPr lang="en-US" dirty="0" smtClean="0"/>
              <a:t> the </a:t>
            </a:r>
            <a:r>
              <a:rPr lang="en-US" b="1" dirty="0" smtClean="0"/>
              <a:t>address</a:t>
            </a:r>
            <a:r>
              <a:rPr lang="en-US" dirty="0" smtClean="0"/>
              <a:t> of an </a:t>
            </a:r>
            <a:r>
              <a:rPr lang="en-US" b="1" dirty="0" smtClean="0"/>
              <a:t>object</a:t>
            </a:r>
            <a:r>
              <a:rPr lang="en-US" dirty="0" smtClean="0"/>
              <a:t>, which is created statically or dynamically”.</a:t>
            </a:r>
            <a:endParaRPr lang="en-US" dirty="0"/>
          </a:p>
        </p:txBody>
      </p:sp>
      <p:grpSp>
        <p:nvGrpSpPr>
          <p:cNvPr id="7" name="Group 15"/>
          <p:cNvGrpSpPr/>
          <p:nvPr/>
        </p:nvGrpSpPr>
        <p:grpSpPr>
          <a:xfrm>
            <a:off x="381000" y="3170035"/>
            <a:ext cx="3505200" cy="3687965"/>
            <a:chOff x="533400" y="1676400"/>
            <a:chExt cx="3505200" cy="2906302"/>
          </a:xfrm>
        </p:grpSpPr>
        <p:grpSp>
          <p:nvGrpSpPr>
            <p:cNvPr id="8" name="Group 3"/>
            <p:cNvGrpSpPr/>
            <p:nvPr/>
          </p:nvGrpSpPr>
          <p:grpSpPr>
            <a:xfrm>
              <a:off x="533400" y="1676400"/>
              <a:ext cx="3505200" cy="1981200"/>
              <a:chOff x="1523144" y="1752600"/>
              <a:chExt cx="1624123" cy="16764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133600" y="1752600"/>
                <a:ext cx="1013667" cy="1676400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558451" y="1946031"/>
                <a:ext cx="1141974" cy="304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33, Joseph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23144" y="2438400"/>
                <a:ext cx="12192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void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read_data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( )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23144" y="2895600"/>
                <a:ext cx="12192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void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print_data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( )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838200" y="3733800"/>
              <a:ext cx="2895600" cy="848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 smtClean="0"/>
                <a:t>st</a:t>
              </a:r>
              <a:r>
                <a:rPr lang="en-US" sz="3200" b="1" dirty="0" smtClean="0"/>
                <a:t> </a:t>
              </a:r>
            </a:p>
            <a:p>
              <a:pPr algn="ctr"/>
              <a:r>
                <a:rPr lang="en-US" sz="3200" b="1" dirty="0" smtClean="0"/>
                <a:t>2FCDA4</a:t>
              </a:r>
              <a:endParaRPr lang="en-US" sz="3200" b="1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343400" y="5105400"/>
            <a:ext cx="449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Dynamically created object:</a:t>
            </a:r>
          </a:p>
          <a:p>
            <a:r>
              <a:rPr lang="en-US" sz="2800" dirty="0" smtClean="0"/>
              <a:t>student    *</a:t>
            </a:r>
            <a:r>
              <a:rPr lang="en-US" sz="2800" dirty="0" err="1" smtClean="0"/>
              <a:t>stp</a:t>
            </a:r>
            <a:r>
              <a:rPr lang="en-US" sz="2800" dirty="0" smtClean="0"/>
              <a:t>;</a:t>
            </a:r>
          </a:p>
          <a:p>
            <a:r>
              <a:rPr lang="en-US" sz="2800" dirty="0" err="1" smtClean="0"/>
              <a:t>stp</a:t>
            </a:r>
            <a:r>
              <a:rPr lang="en-US" sz="2800" dirty="0" smtClean="0"/>
              <a:t>      =      new student;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43400" y="3429000"/>
            <a:ext cx="449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Statically created object:</a:t>
            </a:r>
          </a:p>
          <a:p>
            <a:r>
              <a:rPr lang="en-US" sz="2800" dirty="0" smtClean="0"/>
              <a:t>student       *</a:t>
            </a:r>
            <a:r>
              <a:rPr lang="en-US" sz="2800" dirty="0" err="1" smtClean="0"/>
              <a:t>stp</a:t>
            </a:r>
            <a:r>
              <a:rPr lang="en-US" sz="2800" dirty="0" smtClean="0"/>
              <a:t>;</a:t>
            </a:r>
          </a:p>
          <a:p>
            <a:r>
              <a:rPr lang="en-US" sz="2800" dirty="0" err="1" smtClean="0"/>
              <a:t>stp</a:t>
            </a:r>
            <a:r>
              <a:rPr lang="en-US" sz="2800" dirty="0" smtClean="0"/>
              <a:t>  =   &amp;</a:t>
            </a:r>
            <a:r>
              <a:rPr lang="en-US" sz="2800" dirty="0" err="1" smtClean="0"/>
              <a:t>st</a:t>
            </a:r>
            <a:r>
              <a:rPr lang="en-US" sz="2800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Pointers to Objects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US" b="1" dirty="0" smtClean="0"/>
              <a:t>Accessing Members of objects:</a:t>
            </a:r>
          </a:p>
          <a:p>
            <a:pPr>
              <a:buNone/>
            </a:pPr>
            <a:r>
              <a:rPr lang="en-US" b="1" dirty="0" smtClean="0"/>
              <a:t>      Syntax: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ptr_ob</a:t>
            </a:r>
            <a:r>
              <a:rPr lang="en-US" dirty="0" smtClean="0"/>
              <a:t> j     </a:t>
            </a:r>
            <a:r>
              <a:rPr lang="en-US" sz="3600" b="1" dirty="0" smtClean="0"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     </a:t>
            </a:r>
            <a:r>
              <a:rPr lang="en-US" dirty="0" err="1" smtClean="0">
                <a:sym typeface="Wingdings" pitchFamily="2" charset="2"/>
              </a:rPr>
              <a:t>member_name</a:t>
            </a:r>
            <a:r>
              <a:rPr lang="en-US" dirty="0" smtClean="0">
                <a:sym typeface="Wingdings" pitchFamily="2" charset="2"/>
              </a:rPr>
              <a:t>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   </a:t>
            </a:r>
            <a:r>
              <a:rPr lang="en-US" dirty="0" err="1" smtClean="0">
                <a:sym typeface="Wingdings" pitchFamily="2" charset="2"/>
              </a:rPr>
              <a:t>ptr_obj</a:t>
            </a:r>
            <a:r>
              <a:rPr lang="en-US" dirty="0" smtClean="0">
                <a:sym typeface="Wingdings" pitchFamily="2" charset="2"/>
              </a:rPr>
              <a:t>      </a:t>
            </a:r>
            <a:r>
              <a:rPr lang="en-US" sz="3600" b="1" dirty="0" smtClean="0"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    </a:t>
            </a:r>
            <a:r>
              <a:rPr lang="en-US" dirty="0" err="1" smtClean="0">
                <a:sym typeface="Wingdings" pitchFamily="2" charset="2"/>
              </a:rPr>
              <a:t>memberfunction_name</a:t>
            </a:r>
            <a:r>
              <a:rPr lang="en-US" dirty="0" smtClean="0">
                <a:sym typeface="Wingdings" pitchFamily="2" charset="2"/>
              </a:rPr>
              <a:t>(  );</a:t>
            </a:r>
          </a:p>
          <a:p>
            <a:pPr>
              <a:buNone/>
            </a:pPr>
            <a:endParaRPr lang="en-US" b="1" dirty="0" smtClean="0">
              <a:sym typeface="Wingdings" pitchFamily="2" charset="2"/>
            </a:endParaRPr>
          </a:p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      Example: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stp</a:t>
            </a:r>
            <a:r>
              <a:rPr lang="en-US" dirty="0" smtClean="0"/>
              <a:t>     </a:t>
            </a:r>
            <a:r>
              <a:rPr lang="en-US" sz="3600" b="1" dirty="0" smtClean="0"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     </a:t>
            </a:r>
            <a:r>
              <a:rPr lang="en-US" dirty="0" err="1" smtClean="0">
                <a:sym typeface="Wingdings" pitchFamily="2" charset="2"/>
              </a:rPr>
              <a:t>st_name</a:t>
            </a:r>
            <a:r>
              <a:rPr lang="en-US" dirty="0" smtClean="0">
                <a:sym typeface="Wingdings" pitchFamily="2" charset="2"/>
              </a:rPr>
              <a:t>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   </a:t>
            </a:r>
            <a:r>
              <a:rPr lang="en-US" dirty="0" err="1" smtClean="0">
                <a:sym typeface="Wingdings" pitchFamily="2" charset="2"/>
              </a:rPr>
              <a:t>stp</a:t>
            </a:r>
            <a:r>
              <a:rPr lang="en-US" dirty="0" smtClean="0">
                <a:sym typeface="Wingdings" pitchFamily="2" charset="2"/>
              </a:rPr>
              <a:t>     </a:t>
            </a:r>
            <a:r>
              <a:rPr lang="en-US" sz="3600" b="1" dirty="0" smtClean="0"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    </a:t>
            </a:r>
            <a:r>
              <a:rPr lang="en-US" dirty="0" err="1" smtClean="0">
                <a:sym typeface="Wingdings" pitchFamily="2" charset="2"/>
              </a:rPr>
              <a:t>read_data</a:t>
            </a:r>
            <a:r>
              <a:rPr lang="en-US" dirty="0" smtClean="0">
                <a:sym typeface="Wingdings" pitchFamily="2" charset="2"/>
              </a:rPr>
              <a:t> (  );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endParaRPr lang="en-US" b="1" dirty="0" smtClean="0">
              <a:sym typeface="Wingdings" pitchFamily="2" charset="2"/>
            </a:endParaRPr>
          </a:p>
          <a:p>
            <a:pPr>
              <a:buNone/>
            </a:pPr>
            <a:endParaRPr lang="en-US" b="1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C++ Implementation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 err="1" smtClean="0"/>
              <a:t>class_name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{</a:t>
            </a:r>
          </a:p>
          <a:p>
            <a:pPr>
              <a:buNone/>
            </a:pPr>
            <a:r>
              <a:rPr lang="en-US" b="1" dirty="0" smtClean="0"/>
              <a:t>Attributes</a:t>
            </a:r>
            <a:r>
              <a:rPr lang="en-US" dirty="0" smtClean="0"/>
              <a:t>;//Properties</a:t>
            </a:r>
          </a:p>
          <a:p>
            <a:pPr>
              <a:buNone/>
            </a:pPr>
            <a:r>
              <a:rPr lang="en-US" b="1" dirty="0" smtClean="0"/>
              <a:t>Operations</a:t>
            </a:r>
            <a:r>
              <a:rPr lang="en-US" dirty="0" smtClean="0"/>
              <a:t>;//</a:t>
            </a:r>
            <a:r>
              <a:rPr lang="en-US" dirty="0" err="1" smtClean="0"/>
              <a:t>Behaviours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b="1" dirty="0" smtClean="0"/>
              <a:t>The </a:t>
            </a:r>
            <a:r>
              <a:rPr lang="en-US" b="1" i="1" dirty="0" smtClean="0"/>
              <a:t>this</a:t>
            </a:r>
            <a:r>
              <a:rPr lang="en-US" b="1" dirty="0" smtClean="0"/>
              <a:t> Pointer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“The </a:t>
            </a:r>
            <a:r>
              <a:rPr lang="en-US" b="1" dirty="0" smtClean="0"/>
              <a:t>this</a:t>
            </a:r>
            <a:r>
              <a:rPr lang="en-US" dirty="0" smtClean="0"/>
              <a:t> pointer points to the object that invoked the function”.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When a member function is called </a:t>
            </a:r>
            <a:r>
              <a:rPr lang="en-US" b="1" dirty="0" smtClean="0"/>
              <a:t>with</a:t>
            </a:r>
            <a:r>
              <a:rPr lang="en-US" dirty="0" smtClean="0"/>
              <a:t> an </a:t>
            </a:r>
            <a:r>
              <a:rPr lang="en-US" b="1" dirty="0" smtClean="0"/>
              <a:t>object</a:t>
            </a:r>
            <a:r>
              <a:rPr lang="en-US" dirty="0" smtClean="0"/>
              <a:t>,  it is </a:t>
            </a:r>
            <a:r>
              <a:rPr lang="en-US" b="1" dirty="0" smtClean="0"/>
              <a:t>automatically passed </a:t>
            </a:r>
            <a:r>
              <a:rPr lang="en-US" dirty="0" smtClean="0"/>
              <a:t>an implicit argument that is a </a:t>
            </a:r>
            <a:r>
              <a:rPr lang="en-US" b="1" dirty="0" smtClean="0"/>
              <a:t>pointer</a:t>
            </a:r>
            <a:r>
              <a:rPr lang="en-US" dirty="0" smtClean="0"/>
              <a:t> to the invoking object (that is, the object on which the function is called).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i="1" dirty="0" smtClean="0"/>
              <a:t>this</a:t>
            </a:r>
            <a:r>
              <a:rPr lang="en-US" b="1" dirty="0" smtClean="0"/>
              <a:t> Pointer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Accessing Members of objects:</a:t>
            </a:r>
          </a:p>
          <a:p>
            <a:pPr>
              <a:buNone/>
            </a:pPr>
            <a:r>
              <a:rPr lang="en-US" b="1" dirty="0" smtClean="0"/>
              <a:t>      Syntax: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   </a:t>
            </a:r>
            <a:r>
              <a:rPr lang="en-US" dirty="0" err="1" smtClean="0">
                <a:sym typeface="Wingdings" pitchFamily="2" charset="2"/>
              </a:rPr>
              <a:t>obj</a:t>
            </a:r>
            <a:r>
              <a:rPr lang="en-US" dirty="0" smtClean="0">
                <a:sym typeface="Wingdings" pitchFamily="2" charset="2"/>
              </a:rPr>
              <a:t> . </a:t>
            </a:r>
            <a:r>
              <a:rPr lang="en-US" dirty="0" err="1" smtClean="0">
                <a:sym typeface="Wingdings" pitchFamily="2" charset="2"/>
              </a:rPr>
              <a:t>memberfunction_name</a:t>
            </a:r>
            <a:r>
              <a:rPr lang="en-US" dirty="0" smtClean="0">
                <a:sym typeface="Wingdings" pitchFamily="2" charset="2"/>
              </a:rPr>
              <a:t>(  );</a:t>
            </a:r>
          </a:p>
          <a:p>
            <a:pPr>
              <a:buNone/>
            </a:pPr>
            <a:endParaRPr lang="en-US" b="1" dirty="0" smtClean="0">
              <a:sym typeface="Wingdings" pitchFamily="2" charset="2"/>
            </a:endParaRPr>
          </a:p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      Example: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>
                <a:sym typeface="Wingdings" pitchFamily="2" charset="2"/>
              </a:rPr>
              <a:t>st</a:t>
            </a:r>
            <a:r>
              <a:rPr lang="en-US" dirty="0" smtClean="0">
                <a:sym typeface="Wingdings" pitchFamily="2" charset="2"/>
              </a:rPr>
              <a:t> . </a:t>
            </a:r>
            <a:r>
              <a:rPr lang="en-US" dirty="0" err="1" smtClean="0">
                <a:sym typeface="Wingdings" pitchFamily="2" charset="2"/>
              </a:rPr>
              <a:t>read_data</a:t>
            </a:r>
            <a:r>
              <a:rPr lang="en-US" dirty="0" smtClean="0">
                <a:sym typeface="Wingdings" pitchFamily="2" charset="2"/>
              </a:rPr>
              <a:t> (  );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endParaRPr lang="en-US" b="1" dirty="0" smtClean="0">
              <a:sym typeface="Wingdings" pitchFamily="2" charset="2"/>
            </a:endParaRPr>
          </a:p>
          <a:p>
            <a:pPr>
              <a:buNone/>
            </a:pPr>
            <a:endParaRPr lang="en-US" b="1" dirty="0" smtClean="0"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2400" y="3682425"/>
            <a:ext cx="4876800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this</a:t>
            </a:r>
            <a:r>
              <a:rPr lang="en-US" sz="2800" dirty="0" smtClean="0"/>
              <a:t> pointer points to </a:t>
            </a:r>
            <a:r>
              <a:rPr lang="en-US" sz="3200" b="1" dirty="0" err="1" smtClean="0"/>
              <a:t>st</a:t>
            </a:r>
            <a:r>
              <a:rPr lang="en-US" sz="2800" dirty="0" smtClean="0"/>
              <a:t> object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1447800" y="4038600"/>
            <a:ext cx="2514600" cy="685800"/>
          </a:xfrm>
          <a:prstGeom prst="straightConnector1">
            <a:avLst/>
          </a:prstGeom>
          <a:ln w="539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 for Implementation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Pgm</a:t>
            </a:r>
            <a:r>
              <a:rPr lang="en-US" dirty="0" smtClean="0"/>
              <a:t> to find factorial of a number using </a:t>
            </a:r>
            <a:r>
              <a:rPr lang="en-US" b="1" i="1" dirty="0" smtClean="0"/>
              <a:t>this</a:t>
            </a:r>
            <a:r>
              <a:rPr lang="en-US" i="1" dirty="0" smtClean="0"/>
              <a:t> </a:t>
            </a:r>
            <a:r>
              <a:rPr lang="en-US" dirty="0" smtClean="0"/>
              <a:t>pointer.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Pgm</a:t>
            </a:r>
            <a:r>
              <a:rPr lang="en-US" dirty="0" smtClean="0"/>
              <a:t> to generate Fibonacci sequence </a:t>
            </a:r>
            <a:r>
              <a:rPr lang="en-US" dirty="0" err="1" smtClean="0"/>
              <a:t>upto</a:t>
            </a:r>
            <a:r>
              <a:rPr lang="en-US" dirty="0" smtClean="0"/>
              <a:t> nth value using </a:t>
            </a:r>
            <a:r>
              <a:rPr lang="en-US" b="1" i="1" dirty="0" smtClean="0"/>
              <a:t>this</a:t>
            </a:r>
            <a:r>
              <a:rPr lang="en-US" dirty="0" smtClean="0"/>
              <a:t> pointer.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 to Class Member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40872" y="1219200"/>
            <a:ext cx="4126390" cy="3636141"/>
            <a:chOff x="1696594" y="1752600"/>
            <a:chExt cx="944245" cy="1676400"/>
          </a:xfrm>
        </p:grpSpPr>
        <p:sp>
          <p:nvSpPr>
            <p:cNvPr id="5" name="Rectangle 4"/>
            <p:cNvSpPr/>
            <p:nvPr/>
          </p:nvSpPr>
          <p:spPr>
            <a:xfrm>
              <a:off x="2082858" y="1752600"/>
              <a:ext cx="557981" cy="1676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" name="Oval 5"/>
            <p:cNvSpPr/>
            <p:nvPr/>
          </p:nvSpPr>
          <p:spPr>
            <a:xfrm>
              <a:off x="1775436" y="1946031"/>
              <a:ext cx="662264" cy="304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51, Rajesh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12362" y="2438400"/>
              <a:ext cx="725337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void </a:t>
              </a:r>
              <a:r>
                <a:rPr lang="en-US" sz="3200" b="1" dirty="0" err="1" smtClean="0">
                  <a:solidFill>
                    <a:schemeClr val="tx1"/>
                  </a:solidFill>
                </a:rPr>
                <a:t>read_data</a:t>
              </a:r>
              <a:r>
                <a:rPr lang="en-US" sz="3200" b="1" dirty="0" smtClean="0">
                  <a:solidFill>
                    <a:schemeClr val="tx1"/>
                  </a:solidFill>
                </a:rPr>
                <a:t>( )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96594" y="2895600"/>
              <a:ext cx="772641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void </a:t>
              </a:r>
              <a:r>
                <a:rPr lang="en-US" sz="3200" b="1" dirty="0" err="1" smtClean="0">
                  <a:solidFill>
                    <a:schemeClr val="tx1"/>
                  </a:solidFill>
                </a:rPr>
                <a:t>print_data</a:t>
              </a:r>
              <a:r>
                <a:rPr lang="en-US" sz="3200" b="1" dirty="0" smtClean="0">
                  <a:solidFill>
                    <a:schemeClr val="tx1"/>
                  </a:solidFill>
                </a:rPr>
                <a:t>( )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572000" y="4995191"/>
            <a:ext cx="3581400" cy="1569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/>
              <a:t>st</a:t>
            </a:r>
            <a:r>
              <a:rPr lang="en-US" sz="4800" b="1" dirty="0" smtClean="0"/>
              <a:t> </a:t>
            </a:r>
          </a:p>
          <a:p>
            <a:pPr algn="ctr"/>
            <a:r>
              <a:rPr lang="en-US" sz="4800" b="1" dirty="0" smtClean="0"/>
              <a:t>2FCD54</a:t>
            </a:r>
            <a:endParaRPr lang="en-US" sz="4800" b="1" dirty="0"/>
          </a:p>
        </p:txBody>
      </p:sp>
      <p:sp>
        <p:nvSpPr>
          <p:cNvPr id="10" name="Right Arrow 9"/>
          <p:cNvSpPr/>
          <p:nvPr/>
        </p:nvSpPr>
        <p:spPr>
          <a:xfrm>
            <a:off x="1066800" y="1371600"/>
            <a:ext cx="3810000" cy="121920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/>
              <a:t>d_ptr</a:t>
            </a:r>
            <a:endParaRPr lang="en-US" sz="4800" dirty="0"/>
          </a:p>
        </p:txBody>
      </p:sp>
      <p:sp>
        <p:nvSpPr>
          <p:cNvPr id="11" name="Right Arrow 10"/>
          <p:cNvSpPr/>
          <p:nvPr/>
        </p:nvSpPr>
        <p:spPr>
          <a:xfrm>
            <a:off x="838200" y="3429000"/>
            <a:ext cx="3810000" cy="121920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/>
              <a:t>f_ptr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 animBg="1"/>
      <p:bldP spid="11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 to Class Member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“A special type of pointer that "points" generically to a </a:t>
            </a:r>
            <a:r>
              <a:rPr lang="en-US" b="1" dirty="0" smtClean="0"/>
              <a:t>member of a class</a:t>
            </a:r>
            <a:r>
              <a:rPr lang="en-US" dirty="0" smtClean="0"/>
              <a:t>, not to a </a:t>
            </a:r>
            <a:r>
              <a:rPr lang="en-US" b="1" dirty="0" smtClean="0"/>
              <a:t>specific</a:t>
            </a:r>
            <a:r>
              <a:rPr lang="en-US" dirty="0" smtClean="0"/>
              <a:t> </a:t>
            </a:r>
            <a:r>
              <a:rPr lang="en-US" b="1" dirty="0" smtClean="0"/>
              <a:t>instance</a:t>
            </a:r>
            <a:r>
              <a:rPr lang="en-US" dirty="0" smtClean="0"/>
              <a:t> of that </a:t>
            </a:r>
            <a:r>
              <a:rPr lang="en-US" b="1" dirty="0" smtClean="0"/>
              <a:t>member</a:t>
            </a:r>
            <a:r>
              <a:rPr lang="en-US" dirty="0" smtClean="0"/>
              <a:t> in an object”.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    Pointer to a class member is also called  </a:t>
            </a:r>
            <a:r>
              <a:rPr lang="en-US" b="1" dirty="0" smtClean="0"/>
              <a:t>pointer-to-member.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 to Class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It provides only an </a:t>
            </a:r>
            <a:r>
              <a:rPr lang="en-US" b="1" dirty="0" smtClean="0"/>
              <a:t>offset</a:t>
            </a:r>
            <a:r>
              <a:rPr lang="en-US" dirty="0" smtClean="0"/>
              <a:t> into an </a:t>
            </a:r>
            <a:r>
              <a:rPr lang="en-US" b="1" dirty="0" smtClean="0"/>
              <a:t>object</a:t>
            </a:r>
            <a:r>
              <a:rPr lang="en-US" dirty="0" smtClean="0"/>
              <a:t> of the member's class at which that member can be found.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Member pointers are not </a:t>
            </a:r>
            <a:r>
              <a:rPr lang="en-US" b="1" dirty="0" smtClean="0"/>
              <a:t>true</a:t>
            </a:r>
            <a:r>
              <a:rPr lang="en-US" dirty="0" smtClean="0"/>
              <a:t> pointers, the </a:t>
            </a:r>
            <a:r>
              <a:rPr lang="en-US" b="1" dirty="0" smtClean="0"/>
              <a:t>. </a:t>
            </a:r>
            <a:r>
              <a:rPr lang="en-US" dirty="0" smtClean="0"/>
              <a:t>and</a:t>
            </a:r>
            <a:r>
              <a:rPr lang="en-US" b="1" dirty="0" smtClean="0"/>
              <a:t> -&gt;</a:t>
            </a:r>
            <a:r>
              <a:rPr lang="en-US" dirty="0" smtClean="0"/>
              <a:t> cannot be applied to them.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A pointer to a member is </a:t>
            </a:r>
            <a:r>
              <a:rPr lang="en-US" b="1" dirty="0" smtClean="0"/>
              <a:t>not</a:t>
            </a:r>
            <a:r>
              <a:rPr lang="en-US" dirty="0" smtClean="0"/>
              <a:t> the same as a normal </a:t>
            </a:r>
            <a:r>
              <a:rPr lang="en-US" b="1" dirty="0" smtClean="0"/>
              <a:t>C++ pointer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 to Class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To access a member of a class:</a:t>
            </a:r>
          </a:p>
          <a:p>
            <a:pPr>
              <a:buNone/>
            </a:pPr>
            <a:r>
              <a:rPr lang="en-US" dirty="0" smtClean="0"/>
              <a:t>      special pointer-to-member operators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  </a:t>
            </a:r>
            <a:r>
              <a:rPr lang="en-US" b="1" dirty="0" smtClean="0"/>
              <a:t>.*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b="1" dirty="0" smtClean="0"/>
              <a:t>–&gt;*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b="1" dirty="0" smtClean="0"/>
              <a:t>Pointer to Class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9067800" cy="4525963"/>
          </a:xfrm>
        </p:spPr>
        <p:txBody>
          <a:bodyPr>
            <a:noAutofit/>
          </a:bodyPr>
          <a:lstStyle/>
          <a:p>
            <a:r>
              <a:rPr lang="en-US" b="1" dirty="0" smtClean="0"/>
              <a:t>Syntax to create pointer to  data member </a:t>
            </a:r>
          </a:p>
          <a:p>
            <a:pPr>
              <a:buNone/>
            </a:pPr>
            <a:r>
              <a:rPr lang="en-US" b="1" dirty="0" smtClean="0"/>
              <a:t>    of a class: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Data_type</a:t>
            </a:r>
            <a:r>
              <a:rPr lang="en-US" dirty="0" smtClean="0"/>
              <a:t> </a:t>
            </a:r>
            <a:r>
              <a:rPr lang="en-US" dirty="0" err="1" smtClean="0"/>
              <a:t>class_name</a:t>
            </a:r>
            <a:r>
              <a:rPr lang="en-US" dirty="0" smtClean="0"/>
              <a:t> ::* </a:t>
            </a:r>
            <a:r>
              <a:rPr lang="en-US" dirty="0" err="1" smtClean="0"/>
              <a:t>data_member_ptr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student::*</a:t>
            </a:r>
            <a:r>
              <a:rPr lang="en-US" dirty="0" err="1" smtClean="0"/>
              <a:t>d_ptr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Syntax to create pointer to member function</a:t>
            </a:r>
          </a:p>
          <a:p>
            <a:pPr>
              <a:buNone/>
            </a:pPr>
            <a:r>
              <a:rPr lang="en-US" b="1" dirty="0" smtClean="0"/>
              <a:t>    of a class: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rtn_dt</a:t>
            </a:r>
            <a:r>
              <a:rPr lang="en-US" dirty="0" smtClean="0"/>
              <a:t>  (</a:t>
            </a:r>
            <a:r>
              <a:rPr lang="en-US" dirty="0" err="1" smtClean="0"/>
              <a:t>class_name</a:t>
            </a:r>
            <a:r>
              <a:rPr lang="en-US" dirty="0" smtClean="0"/>
              <a:t>::* </a:t>
            </a:r>
            <a:r>
              <a:rPr lang="en-US" dirty="0" err="1" smtClean="0"/>
              <a:t>mem_func_ptr</a:t>
            </a:r>
            <a:r>
              <a:rPr lang="en-US" dirty="0" smtClean="0"/>
              <a:t>)(arguments); 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(student::*</a:t>
            </a:r>
            <a:r>
              <a:rPr lang="en-US" dirty="0" err="1" smtClean="0"/>
              <a:t>f_ptr</a:t>
            </a:r>
            <a:r>
              <a:rPr lang="en-US" dirty="0" smtClean="0"/>
              <a:t>)();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Programs for Implementation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Pgm</a:t>
            </a:r>
            <a:r>
              <a:rPr lang="en-US" dirty="0" smtClean="0"/>
              <a:t> to find number of vowels in a given string using pointer to class members.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Pgm</a:t>
            </a:r>
            <a:r>
              <a:rPr lang="en-US" dirty="0" smtClean="0"/>
              <a:t> to find square of a given number if it is even else compute its cube, using pointer to class members.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Operator Overloading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“Operator overloading is the </a:t>
            </a:r>
            <a:r>
              <a:rPr lang="en-US" b="1" dirty="0" smtClean="0"/>
              <a:t>ability</a:t>
            </a:r>
            <a:r>
              <a:rPr lang="en-US" dirty="0" smtClean="0"/>
              <a:t> to </a:t>
            </a:r>
            <a:r>
              <a:rPr lang="en-US" b="1" dirty="0" smtClean="0"/>
              <a:t>tell</a:t>
            </a:r>
            <a:r>
              <a:rPr lang="en-US" dirty="0" smtClean="0"/>
              <a:t> the </a:t>
            </a:r>
            <a:r>
              <a:rPr lang="en-US" b="1" dirty="0" smtClean="0"/>
              <a:t>compiler</a:t>
            </a:r>
            <a:r>
              <a:rPr lang="en-US" dirty="0" smtClean="0"/>
              <a:t> how to perform a certain </a:t>
            </a:r>
            <a:r>
              <a:rPr lang="en-US" b="1" dirty="0" smtClean="0"/>
              <a:t>operation </a:t>
            </a:r>
            <a:r>
              <a:rPr lang="en-US" dirty="0" smtClean="0"/>
              <a:t>when its corresponding </a:t>
            </a:r>
            <a:r>
              <a:rPr lang="en-US" b="1" dirty="0" smtClean="0"/>
              <a:t>operator </a:t>
            </a:r>
            <a:r>
              <a:rPr lang="en-US" dirty="0" smtClean="0"/>
              <a:t>is used on one or more variables.”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Operator overloading is </a:t>
            </a:r>
            <a:r>
              <a:rPr lang="en-US" b="1" dirty="0" smtClean="0"/>
              <a:t>closely</a:t>
            </a:r>
            <a:r>
              <a:rPr lang="en-US" dirty="0" smtClean="0"/>
              <a:t> related to </a:t>
            </a:r>
            <a:r>
              <a:rPr lang="en-US" b="1" dirty="0" smtClean="0"/>
              <a:t>function overloading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Allows the full </a:t>
            </a:r>
            <a:r>
              <a:rPr lang="en-US" b="1" dirty="0" smtClean="0"/>
              <a:t>integration</a:t>
            </a:r>
            <a:r>
              <a:rPr lang="en-US" dirty="0" smtClean="0"/>
              <a:t> of </a:t>
            </a:r>
            <a:r>
              <a:rPr lang="en-US" b="1" dirty="0" smtClean="0"/>
              <a:t>new class types </a:t>
            </a:r>
            <a:r>
              <a:rPr lang="en-US" dirty="0" smtClean="0"/>
              <a:t>into the programming environment.</a:t>
            </a:r>
          </a:p>
          <a:p>
            <a:pPr algn="just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C++ Implementation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35052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class</a:t>
            </a:r>
            <a:r>
              <a:rPr lang="en-US" sz="2800" b="1" dirty="0" smtClean="0"/>
              <a:t> student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char </a:t>
            </a:r>
            <a:r>
              <a:rPr lang="en-US" sz="2800" dirty="0" err="1" smtClean="0"/>
              <a:t>st_name</a:t>
            </a:r>
            <a:r>
              <a:rPr lang="en-US" sz="2800" dirty="0" smtClean="0"/>
              <a:t>[30];</a:t>
            </a:r>
          </a:p>
          <a:p>
            <a:pPr>
              <a:buNone/>
            </a:pPr>
            <a:r>
              <a:rPr lang="en-US" sz="2800" dirty="0" smtClean="0"/>
              <a:t>char </a:t>
            </a:r>
            <a:r>
              <a:rPr lang="en-US" sz="2800" dirty="0" err="1" smtClean="0"/>
              <a:t>st_id</a:t>
            </a:r>
            <a:r>
              <a:rPr lang="en-US" sz="2800" dirty="0" smtClean="0"/>
              <a:t>[10];</a:t>
            </a:r>
          </a:p>
          <a:p>
            <a:pPr>
              <a:buNone/>
            </a:pPr>
            <a:r>
              <a:rPr lang="en-US" sz="2800" dirty="0" smtClean="0"/>
              <a:t>char branch[10];</a:t>
            </a:r>
          </a:p>
          <a:p>
            <a:pPr>
              <a:buNone/>
            </a:pPr>
            <a:r>
              <a:rPr lang="en-US" sz="2800" dirty="0" smtClean="0"/>
              <a:t>char semester[10];</a:t>
            </a:r>
          </a:p>
          <a:p>
            <a:pPr>
              <a:buNone/>
            </a:pPr>
            <a:r>
              <a:rPr lang="en-US" sz="2800" dirty="0" smtClean="0"/>
              <a:t>Void Enroll( );</a:t>
            </a:r>
          </a:p>
          <a:p>
            <a:pPr>
              <a:buNone/>
            </a:pPr>
            <a:r>
              <a:rPr lang="en-US" sz="2800" dirty="0" smtClean="0"/>
              <a:t>Void </a:t>
            </a:r>
            <a:r>
              <a:rPr lang="en-US" sz="2800" dirty="0" err="1" smtClean="0"/>
              <a:t>Displayinfo</a:t>
            </a:r>
            <a:r>
              <a:rPr lang="en-US" sz="2800" dirty="0" smtClean="0"/>
              <a:t>( );</a:t>
            </a:r>
          </a:p>
          <a:p>
            <a:pPr>
              <a:buNone/>
            </a:pPr>
            <a:r>
              <a:rPr lang="en-US" sz="2800" dirty="0" err="1" smtClean="0"/>
              <a:t>Voide</a:t>
            </a:r>
            <a:r>
              <a:rPr lang="en-US" sz="2800" dirty="0" smtClean="0"/>
              <a:t> Result( );</a:t>
            </a:r>
          </a:p>
          <a:p>
            <a:pPr>
              <a:buNone/>
            </a:pPr>
            <a:r>
              <a:rPr lang="en-US" sz="2800" dirty="0" smtClean="0"/>
              <a:t>Void Performance( );</a:t>
            </a:r>
          </a:p>
          <a:p>
            <a:pPr>
              <a:buNone/>
            </a:pPr>
            <a:r>
              <a:rPr lang="en-US" sz="2800" dirty="0" smtClean="0"/>
              <a:t>};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410200" y="1219200"/>
            <a:ext cx="3581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class </a:t>
            </a:r>
            <a:r>
              <a:rPr lang="en-US" sz="2800" b="1" dirty="0" smtClean="0"/>
              <a:t>stack</a:t>
            </a:r>
          </a:p>
          <a:p>
            <a:r>
              <a:rPr lang="en-US" sz="2800" dirty="0" smtClean="0"/>
              <a:t> {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stck</a:t>
            </a:r>
            <a:r>
              <a:rPr lang="en-US" sz="2800" dirty="0" smtClean="0"/>
              <a:t>[SIZE];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tos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void init();</a:t>
            </a:r>
          </a:p>
          <a:p>
            <a:r>
              <a:rPr lang="en-US" sz="2800" dirty="0" smtClean="0"/>
              <a:t>void push(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pop();</a:t>
            </a:r>
          </a:p>
          <a:p>
            <a:r>
              <a:rPr lang="en-US" sz="2800" dirty="0" smtClean="0"/>
              <a:t>};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Operator Overloading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Overloading of  operators are achieved  by creating </a:t>
            </a:r>
            <a:r>
              <a:rPr lang="en-US" b="1" dirty="0" smtClean="0"/>
              <a:t>operator function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“An </a:t>
            </a:r>
            <a:r>
              <a:rPr lang="en-US" b="1" i="1" dirty="0" smtClean="0"/>
              <a:t>operator function </a:t>
            </a:r>
            <a:r>
              <a:rPr lang="en-US" dirty="0" smtClean="0"/>
              <a:t>defines</a:t>
            </a:r>
            <a:r>
              <a:rPr lang="en-US" i="1" dirty="0" smtClean="0"/>
              <a:t> </a:t>
            </a:r>
            <a:r>
              <a:rPr lang="en-US" dirty="0" smtClean="0"/>
              <a:t>the operations that the overloaded operator can perform relative to the class”.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 operator function is created using the keyword </a:t>
            </a:r>
            <a:r>
              <a:rPr lang="en-US" b="1" dirty="0" smtClean="0"/>
              <a:t>operator.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 functions can be either </a:t>
            </a:r>
            <a:r>
              <a:rPr lang="en-US" b="1" dirty="0" smtClean="0"/>
              <a:t>members</a:t>
            </a:r>
            <a:r>
              <a:rPr lang="en-US" dirty="0" smtClean="0"/>
              <a:t> or </a:t>
            </a:r>
            <a:r>
              <a:rPr lang="en-US" b="1" dirty="0" smtClean="0"/>
              <a:t>nonmembers</a:t>
            </a:r>
            <a:r>
              <a:rPr lang="en-US" dirty="0" smtClean="0"/>
              <a:t> of a class.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Non-member</a:t>
            </a:r>
            <a:r>
              <a:rPr lang="en-US" dirty="0" smtClean="0"/>
              <a:t> operator functions are always </a:t>
            </a:r>
            <a:r>
              <a:rPr lang="en-US" b="1" dirty="0" smtClean="0"/>
              <a:t>friend functions </a:t>
            </a:r>
            <a:r>
              <a:rPr lang="en-US" dirty="0" smtClean="0"/>
              <a:t>of the class.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Overloadable</a:t>
            </a:r>
            <a:r>
              <a:rPr lang="en-US" b="1" dirty="0" smtClean="0"/>
              <a:t> operators are:</a:t>
            </a:r>
          </a:p>
          <a:p>
            <a:pPr>
              <a:buNone/>
            </a:pPr>
            <a:r>
              <a:rPr lang="en-US" dirty="0" smtClean="0"/>
              <a:t>     +    -    *   /  =   &lt;   &gt;   +=   -=   *=   /=   &lt;&lt;  &gt;&gt;</a:t>
            </a:r>
          </a:p>
          <a:p>
            <a:pPr>
              <a:buNone/>
            </a:pPr>
            <a:r>
              <a:rPr lang="en-US" dirty="0" smtClean="0"/>
              <a:t>      &lt;&lt;=   &gt;&gt;=   ==   !=    &lt;=   &gt;=   ++   --   %   &amp;  ^  </a:t>
            </a:r>
          </a:p>
          <a:p>
            <a:pPr>
              <a:buNone/>
            </a:pPr>
            <a:r>
              <a:rPr lang="en-US" dirty="0" smtClean="0"/>
              <a:t>      !   |  ~   &amp;=    ^=   |=    &amp;&amp;    ||    %=   []    () </a:t>
            </a:r>
          </a:p>
          <a:p>
            <a:pPr>
              <a:buNone/>
            </a:pPr>
            <a:r>
              <a:rPr lang="en-US" dirty="0" smtClean="0"/>
              <a:t>      new       delete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Creating a Member Operator Function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581400"/>
            <a:ext cx="8153400" cy="28623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635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Outside Class:</a:t>
            </a:r>
          </a:p>
          <a:p>
            <a:r>
              <a:rPr lang="en-US" sz="3600" i="1" dirty="0" smtClean="0"/>
              <a:t>ret-type class-name::operator</a:t>
            </a:r>
            <a:r>
              <a:rPr lang="en-US" sz="3600" b="1" i="1" dirty="0" smtClean="0"/>
              <a:t>#</a:t>
            </a:r>
            <a:r>
              <a:rPr lang="en-US" sz="3600" i="1" dirty="0" smtClean="0"/>
              <a:t>(</a:t>
            </a:r>
            <a:r>
              <a:rPr lang="en-US" sz="3600" i="1" dirty="0" err="1" smtClean="0"/>
              <a:t>arg</a:t>
            </a:r>
            <a:r>
              <a:rPr lang="en-US" sz="3600" i="1" dirty="0" smtClean="0"/>
              <a:t>-list)</a:t>
            </a:r>
          </a:p>
          <a:p>
            <a:r>
              <a:rPr lang="en-US" sz="3600" dirty="0" smtClean="0"/>
              <a:t>{</a:t>
            </a:r>
          </a:p>
          <a:p>
            <a:r>
              <a:rPr lang="en-US" sz="3600" dirty="0" smtClean="0"/>
              <a:t>// operations</a:t>
            </a:r>
          </a:p>
          <a:p>
            <a:r>
              <a:rPr lang="en-US" sz="3600" dirty="0" smtClean="0"/>
              <a:t>}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903274"/>
            <a:ext cx="8153400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635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Within Class:</a:t>
            </a:r>
          </a:p>
          <a:p>
            <a:r>
              <a:rPr lang="en-US" sz="3600" i="1" dirty="0" smtClean="0"/>
              <a:t>ret-type operator</a:t>
            </a:r>
            <a:r>
              <a:rPr lang="en-US" sz="3600" b="1" i="1" dirty="0" smtClean="0"/>
              <a:t>#</a:t>
            </a:r>
            <a:r>
              <a:rPr lang="en-US" sz="3600" i="1" dirty="0" smtClean="0"/>
              <a:t>(argument-list);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Operator Overloading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571685"/>
            <a:ext cx="8534400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softEdge rad="635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Example:</a:t>
            </a:r>
          </a:p>
          <a:p>
            <a:r>
              <a:rPr lang="en-US" sz="3600" dirty="0" smtClean="0"/>
              <a:t>comp    </a:t>
            </a:r>
            <a:r>
              <a:rPr lang="en-US" sz="3600" dirty="0" err="1" smtClean="0"/>
              <a:t>comp</a:t>
            </a:r>
            <a:r>
              <a:rPr lang="en-US" sz="3600" dirty="0" smtClean="0"/>
              <a:t>::operator+(comp      op2  )</a:t>
            </a:r>
          </a:p>
          <a:p>
            <a:r>
              <a:rPr lang="en-US" sz="3600" dirty="0" smtClean="0"/>
              <a:t>{</a:t>
            </a:r>
          </a:p>
          <a:p>
            <a:r>
              <a:rPr lang="en-US" sz="3600" dirty="0" smtClean="0"/>
              <a:t>comp temp;</a:t>
            </a:r>
          </a:p>
          <a:p>
            <a:r>
              <a:rPr lang="en-US" sz="3600" dirty="0" err="1" smtClean="0"/>
              <a:t>temp.real</a:t>
            </a:r>
            <a:r>
              <a:rPr lang="en-US" sz="3600" dirty="0" smtClean="0"/>
              <a:t> = op2.real + real;</a:t>
            </a:r>
          </a:p>
          <a:p>
            <a:r>
              <a:rPr lang="en-US" sz="3600" dirty="0" smtClean="0"/>
              <a:t>temp.img = op2.img + </a:t>
            </a:r>
            <a:r>
              <a:rPr lang="en-US" sz="3600" dirty="0" err="1" smtClean="0"/>
              <a:t>img</a:t>
            </a:r>
            <a:r>
              <a:rPr lang="en-US" sz="3600" dirty="0" smtClean="0"/>
              <a:t>;</a:t>
            </a:r>
          </a:p>
          <a:p>
            <a:r>
              <a:rPr lang="en-US" sz="3600" dirty="0" smtClean="0"/>
              <a:t>return     temp;</a:t>
            </a:r>
          </a:p>
          <a:p>
            <a:r>
              <a:rPr lang="en-US" sz="36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Operator Overloading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2743200"/>
            <a:ext cx="33528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softEdge rad="635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ob1 = ob1 + ob2;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1295400"/>
            <a:ext cx="2895600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Implicitly passed by </a:t>
            </a:r>
            <a:r>
              <a:rPr lang="en-US" sz="2800" b="1" i="1" dirty="0" smtClean="0"/>
              <a:t>this</a:t>
            </a:r>
            <a:r>
              <a:rPr lang="en-US" sz="2800" dirty="0" smtClean="0"/>
              <a:t> pointer 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 rot="10800000" flipV="1">
            <a:off x="2971800" y="1981199"/>
            <a:ext cx="1295400" cy="889575"/>
          </a:xfrm>
          <a:prstGeom prst="straightConnector1">
            <a:avLst/>
          </a:prstGeom>
          <a:ln w="539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0" y="2246293"/>
            <a:ext cx="2895600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Explicitly passed  </a:t>
            </a:r>
            <a:r>
              <a:rPr lang="en-US" sz="2800" b="1" dirty="0" smtClean="0"/>
              <a:t>argument</a:t>
            </a:r>
            <a:endParaRPr lang="en-US" sz="2800" b="1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4419600" y="2691824"/>
            <a:ext cx="1676400" cy="279975"/>
          </a:xfrm>
          <a:prstGeom prst="straightConnector1">
            <a:avLst/>
          </a:prstGeom>
          <a:ln w="539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71600" y="4001869"/>
            <a:ext cx="54864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softEdge rad="635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ob1 = ob1.operator+ (ob2);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Operator Overloading 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Should not alter the </a:t>
            </a:r>
            <a:r>
              <a:rPr lang="en-US" b="1" dirty="0" smtClean="0"/>
              <a:t>precedence</a:t>
            </a:r>
            <a:r>
              <a:rPr lang="en-US" dirty="0" smtClean="0"/>
              <a:t> of an operator.</a:t>
            </a:r>
          </a:p>
          <a:p>
            <a:pPr algn="just"/>
            <a:r>
              <a:rPr lang="en-US" dirty="0" smtClean="0"/>
              <a:t>Should not change the </a:t>
            </a:r>
            <a:r>
              <a:rPr lang="en-US" b="1" dirty="0" smtClean="0"/>
              <a:t>number of operands </a:t>
            </a:r>
            <a:r>
              <a:rPr lang="en-US" dirty="0" smtClean="0"/>
              <a:t>that an operator  takes.</a:t>
            </a:r>
          </a:p>
          <a:p>
            <a:pPr algn="just"/>
            <a:r>
              <a:rPr lang="en-US" dirty="0" smtClean="0"/>
              <a:t>Operator functions cannot have </a:t>
            </a:r>
            <a:r>
              <a:rPr lang="en-US" b="1" dirty="0" smtClean="0"/>
              <a:t>default arguments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Operators cannot be overloaded are:</a:t>
            </a:r>
          </a:p>
          <a:p>
            <a:pPr algn="just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.  : :   .*  ?:    </a:t>
            </a:r>
            <a:r>
              <a:rPr lang="en-US" b="1" dirty="0" err="1" smtClean="0"/>
              <a:t>sizeof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 Why  not .  : :   .*  ?:    </a:t>
            </a:r>
            <a:r>
              <a:rPr lang="en-US" b="1" dirty="0" err="1" smtClean="0"/>
              <a:t>sizeof</a:t>
            </a:r>
            <a:r>
              <a:rPr lang="en-US" b="1" dirty="0" smtClean="0"/>
              <a:t>() operators?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restriction is for safety. If we overload . operator then we cant access member in normal way.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The :? takes 3 argument rather than 2 or 1. There is no mechanism available by which we can pass 3 parameter during operator overloading.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 Why  not .  : :   .*  ?:    </a:t>
            </a:r>
            <a:r>
              <a:rPr lang="en-US" b="1" dirty="0" err="1" smtClean="0"/>
              <a:t>sizeof</a:t>
            </a:r>
            <a:r>
              <a:rPr lang="en-US" b="1" dirty="0" smtClean="0"/>
              <a:t>() operators?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Example:</a:t>
            </a:r>
          </a:p>
          <a:p>
            <a:pPr algn="just">
              <a:buNone/>
            </a:pPr>
            <a:r>
              <a:rPr lang="en-US" b="1" dirty="0" smtClean="0"/>
              <a:t>   c = </a:t>
            </a:r>
            <a:r>
              <a:rPr lang="en-US" b="1" dirty="0" err="1" smtClean="0"/>
              <a:t>a+b</a:t>
            </a:r>
            <a:r>
              <a:rPr lang="en-US" b="1" dirty="0" smtClean="0"/>
              <a:t> </a:t>
            </a:r>
            <a:r>
              <a:rPr lang="en-US" dirty="0" smtClean="0"/>
              <a:t>- both a &amp; b actually refer to some memory location, so "+" operator can be overloaded,</a:t>
            </a:r>
          </a:p>
          <a:p>
            <a:pPr algn="just">
              <a:buNone/>
            </a:pPr>
            <a:r>
              <a:rPr lang="en-US" dirty="0" smtClean="0"/>
              <a:t>    but the "." operator, like </a:t>
            </a:r>
            <a:r>
              <a:rPr lang="en-US" dirty="0" err="1" smtClean="0"/>
              <a:t>a.i</a:t>
            </a:r>
            <a:r>
              <a:rPr lang="en-US" dirty="0" smtClean="0"/>
              <a:t> actually refers to the name of the variable from whom the memory location has to be resolved at time and thus it cannot be overloaded.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10st001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9144000" cy="5638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I/O Stream Class Hierarchy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Inheritance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“Inheritance is the mechanism to provides the power of </a:t>
            </a:r>
            <a:r>
              <a:rPr lang="en-US" b="1" dirty="0" smtClean="0"/>
              <a:t>reusability</a:t>
            </a:r>
            <a:r>
              <a:rPr lang="en-US" dirty="0" smtClean="0"/>
              <a:t> and </a:t>
            </a:r>
            <a:r>
              <a:rPr lang="en-US" b="1" dirty="0" smtClean="0"/>
              <a:t>extendibility</a:t>
            </a:r>
            <a:r>
              <a:rPr lang="en-US" dirty="0" smtClean="0"/>
              <a:t>.”</a:t>
            </a:r>
          </a:p>
          <a:p>
            <a:pPr algn="just"/>
            <a:r>
              <a:rPr lang="en-US" dirty="0" smtClean="0"/>
              <a:t>“Inheritance is the process by which one </a:t>
            </a:r>
            <a:r>
              <a:rPr lang="en-US" b="1" dirty="0" smtClean="0"/>
              <a:t>object can acquire the properties of another</a:t>
            </a:r>
          </a:p>
          <a:p>
            <a:pPr algn="just">
              <a:buNone/>
            </a:pPr>
            <a:r>
              <a:rPr lang="en-US" b="1" dirty="0" smtClean="0"/>
              <a:t>    object</a:t>
            </a:r>
            <a:r>
              <a:rPr lang="en-US" dirty="0" smtClean="0"/>
              <a:t>.”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Overloading &gt;&gt;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Prototype:</a:t>
            </a:r>
          </a:p>
          <a:p>
            <a:pPr>
              <a:buNone/>
            </a:pPr>
            <a:r>
              <a:rPr lang="en-US" dirty="0" smtClean="0"/>
              <a:t>  friend </a:t>
            </a:r>
            <a:r>
              <a:rPr lang="en-US" dirty="0" err="1" smtClean="0"/>
              <a:t>istream</a:t>
            </a:r>
            <a:r>
              <a:rPr lang="en-US" dirty="0" smtClean="0"/>
              <a:t>&amp; operator &gt;&gt;(</a:t>
            </a:r>
            <a:r>
              <a:rPr lang="en-US" dirty="0" err="1" smtClean="0"/>
              <a:t>istream</a:t>
            </a:r>
            <a:r>
              <a:rPr lang="en-US" dirty="0" smtClean="0"/>
              <a:t>&amp;, Matrix&amp;);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dirty="0" err="1" smtClean="0">
                <a:latin typeface="Gill Sans" pitchFamily="1" charset="0"/>
                <a:sym typeface="Gill Sans" pitchFamily="1" charset="0"/>
              </a:rPr>
              <a:t>istream</a:t>
            </a:r>
            <a:r>
              <a:rPr lang="en-US" dirty="0" smtClean="0">
                <a:latin typeface="Gill Sans" pitchFamily="1" charset="0"/>
                <a:sym typeface="Gill Sans" pitchFamily="1" charset="0"/>
              </a:rPr>
              <a:t>&amp; operator &gt;&gt;(</a:t>
            </a:r>
            <a:r>
              <a:rPr lang="en-US" dirty="0" err="1" smtClean="0">
                <a:latin typeface="Gill Sans" pitchFamily="1" charset="0"/>
                <a:sym typeface="Gill Sans" pitchFamily="1" charset="0"/>
              </a:rPr>
              <a:t>istream</a:t>
            </a:r>
            <a:r>
              <a:rPr lang="en-US" dirty="0" smtClean="0">
                <a:latin typeface="Gill Sans" pitchFamily="1" charset="0"/>
                <a:sym typeface="Gill Sans" pitchFamily="1" charset="0"/>
              </a:rPr>
              <a:t>&amp; in, Matrix&amp; m)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dirty="0" smtClean="0">
                <a:latin typeface="Gill Sans" pitchFamily="1" charset="0"/>
                <a:sym typeface="Gill Sans" pitchFamily="1" charset="0"/>
              </a:rPr>
              <a:t>{	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dirty="0" smtClean="0">
                <a:latin typeface="Gill Sans" pitchFamily="1" charset="0"/>
                <a:sym typeface="Gill Sans" pitchFamily="1" charset="0"/>
              </a:rPr>
              <a:t>   for(</a:t>
            </a:r>
            <a:r>
              <a:rPr lang="en-US" dirty="0" err="1" smtClean="0">
                <a:latin typeface="Gill Sans" pitchFamily="1" charset="0"/>
                <a:sym typeface="Gill Sans" pitchFamily="1" charset="0"/>
              </a:rPr>
              <a:t>int</a:t>
            </a:r>
            <a:r>
              <a:rPr lang="en-US" dirty="0" smtClean="0">
                <a:latin typeface="Gill Sans" pitchFamily="1" charset="0"/>
                <a:sym typeface="Gill Sans" pitchFamily="1" charset="0"/>
              </a:rPr>
              <a:t> </a:t>
            </a:r>
            <a:r>
              <a:rPr lang="en-US" dirty="0" err="1" smtClean="0">
                <a:latin typeface="Gill Sans" pitchFamily="1" charset="0"/>
                <a:sym typeface="Gill Sans" pitchFamily="1" charset="0"/>
              </a:rPr>
              <a:t>i</a:t>
            </a:r>
            <a:r>
              <a:rPr lang="en-US" dirty="0" smtClean="0">
                <a:latin typeface="Gill Sans" pitchFamily="1" charset="0"/>
                <a:sym typeface="Gill Sans" pitchFamily="1" charset="0"/>
              </a:rPr>
              <a:t>=0; </a:t>
            </a:r>
            <a:r>
              <a:rPr lang="en-US" dirty="0" err="1" smtClean="0">
                <a:latin typeface="Gill Sans" pitchFamily="1" charset="0"/>
                <a:sym typeface="Gill Sans" pitchFamily="1" charset="0"/>
              </a:rPr>
              <a:t>i</a:t>
            </a:r>
            <a:r>
              <a:rPr lang="en-US" dirty="0" smtClean="0">
                <a:latin typeface="Gill Sans" pitchFamily="1" charset="0"/>
                <a:sym typeface="Gill Sans" pitchFamily="1" charset="0"/>
              </a:rPr>
              <a:t>&lt;row*</a:t>
            </a:r>
            <a:r>
              <a:rPr lang="en-US" dirty="0" err="1" smtClean="0">
                <a:latin typeface="Gill Sans" pitchFamily="1" charset="0"/>
                <a:sym typeface="Gill Sans" pitchFamily="1" charset="0"/>
              </a:rPr>
              <a:t>col</a:t>
            </a:r>
            <a:r>
              <a:rPr lang="en-US" dirty="0" smtClean="0">
                <a:latin typeface="Gill Sans" pitchFamily="1" charset="0"/>
                <a:sym typeface="Gill Sans" pitchFamily="1" charset="0"/>
              </a:rPr>
              <a:t>; </a:t>
            </a:r>
            <a:r>
              <a:rPr lang="en-US" dirty="0" err="1" smtClean="0">
                <a:latin typeface="Gill Sans" pitchFamily="1" charset="0"/>
                <a:sym typeface="Gill Sans" pitchFamily="1" charset="0"/>
              </a:rPr>
              <a:t>i</a:t>
            </a:r>
            <a:r>
              <a:rPr lang="en-US" dirty="0" smtClean="0">
                <a:latin typeface="Gill Sans" pitchFamily="1" charset="0"/>
                <a:sym typeface="Gill Sans" pitchFamily="1" charset="0"/>
              </a:rPr>
              <a:t>++) 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dirty="0" smtClean="0">
                <a:latin typeface="Gill Sans" pitchFamily="1" charset="0"/>
                <a:sym typeface="Gill Sans" pitchFamily="1" charset="0"/>
              </a:rPr>
              <a:t>   {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latin typeface="Gill Sans" pitchFamily="1" charset="0"/>
                <a:sym typeface="Gill Sans" pitchFamily="1" charset="0"/>
              </a:rPr>
              <a:t>          in &gt;&gt; Mat[</a:t>
            </a:r>
            <a:r>
              <a:rPr lang="en-US" dirty="0" err="1" smtClean="0">
                <a:latin typeface="Gill Sans" pitchFamily="1" charset="0"/>
                <a:sym typeface="Gill Sans" pitchFamily="1" charset="0"/>
              </a:rPr>
              <a:t>i</a:t>
            </a:r>
            <a:r>
              <a:rPr lang="en-US" dirty="0" smtClean="0">
                <a:latin typeface="Gill Sans" pitchFamily="1" charset="0"/>
                <a:sym typeface="Gill Sans" pitchFamily="1" charset="0"/>
              </a:rPr>
              <a:t>];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latin typeface="Gill Sans" pitchFamily="1" charset="0"/>
                <a:sym typeface="Gill Sans" pitchFamily="1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dirty="0" smtClean="0">
                <a:latin typeface="Gill Sans" pitchFamily="1" charset="0"/>
                <a:sym typeface="Gill Sans" pitchFamily="1" charset="0"/>
              </a:rPr>
              <a:t>    return in;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dirty="0" smtClean="0">
                <a:latin typeface="Gill Sans" pitchFamily="1" charset="0"/>
                <a:sym typeface="Gill Sans" pitchFamily="1" charset="0"/>
              </a:rPr>
              <a:t>}</a:t>
            </a:r>
          </a:p>
          <a:p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324600" y="4191000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void main()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:</a:t>
            </a:r>
          </a:p>
          <a:p>
            <a:r>
              <a:rPr lang="en-US" sz="2400" dirty="0" err="1" smtClean="0"/>
              <a:t>Cin</a:t>
            </a:r>
            <a:r>
              <a:rPr lang="en-US" sz="2400" dirty="0" smtClean="0"/>
              <a:t>&gt;&gt;</a:t>
            </a:r>
            <a:r>
              <a:rPr lang="en-US" sz="2400" dirty="0" err="1" smtClean="0"/>
              <a:t>mobj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: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Overloading &lt;&lt;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924800" cy="4525963"/>
          </a:xfrm>
        </p:spPr>
        <p:txBody>
          <a:bodyPr>
            <a:noAutofit/>
          </a:bodyPr>
          <a:lstStyle/>
          <a:p>
            <a:r>
              <a:rPr lang="en-US" sz="2500" b="1" dirty="0" smtClean="0"/>
              <a:t>Prototype:</a:t>
            </a:r>
          </a:p>
          <a:p>
            <a:pPr>
              <a:buNone/>
            </a:pPr>
            <a:r>
              <a:rPr lang="en-US" sz="2500" dirty="0" smtClean="0"/>
              <a:t>   friend </a:t>
            </a:r>
            <a:r>
              <a:rPr lang="en-US" sz="2500" dirty="0" err="1" smtClean="0"/>
              <a:t>ostream</a:t>
            </a:r>
            <a:r>
              <a:rPr lang="en-US" sz="2500" dirty="0" smtClean="0"/>
              <a:t>&amp; operator &lt;&lt;(</a:t>
            </a:r>
            <a:r>
              <a:rPr lang="en-US" sz="2500" dirty="0" err="1" smtClean="0"/>
              <a:t>ostream</a:t>
            </a:r>
            <a:r>
              <a:rPr lang="en-US" sz="2500" dirty="0" smtClean="0"/>
              <a:t>&amp;, Matrix&amp;);</a:t>
            </a:r>
          </a:p>
          <a:p>
            <a:pPr>
              <a:buNone/>
            </a:pPr>
            <a:endParaRPr lang="en-US" sz="2500" dirty="0" smtClean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500" b="1" dirty="0" smtClean="0">
                <a:latin typeface="Gill Sans" pitchFamily="1" charset="0"/>
                <a:sym typeface="Gill Sans" pitchFamily="1" charset="0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2500" dirty="0" err="1" smtClean="0">
                <a:latin typeface="Gill Sans" pitchFamily="1" charset="0"/>
                <a:sym typeface="Gill Sans" pitchFamily="1" charset="0"/>
              </a:rPr>
              <a:t>ostream</a:t>
            </a:r>
            <a:r>
              <a:rPr lang="en-US" sz="2500" dirty="0" smtClean="0">
                <a:latin typeface="Gill Sans" pitchFamily="1" charset="0"/>
                <a:sym typeface="Gill Sans" pitchFamily="1" charset="0"/>
              </a:rPr>
              <a:t>&amp; operator &lt;&lt;(</a:t>
            </a:r>
            <a:r>
              <a:rPr lang="en-US" sz="2500" dirty="0" err="1" smtClean="0">
                <a:latin typeface="Gill Sans" pitchFamily="1" charset="0"/>
                <a:sym typeface="Gill Sans" pitchFamily="1" charset="0"/>
              </a:rPr>
              <a:t>ostream</a:t>
            </a:r>
            <a:r>
              <a:rPr lang="en-US" sz="2500" dirty="0" smtClean="0">
                <a:latin typeface="Gill Sans" pitchFamily="1" charset="0"/>
                <a:sym typeface="Gill Sans" pitchFamily="1" charset="0"/>
              </a:rPr>
              <a:t>&amp; out, Matrix&amp; m)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2500" dirty="0" smtClean="0">
                <a:latin typeface="Gill Sans" pitchFamily="1" charset="0"/>
                <a:sym typeface="Gill Sans" pitchFamily="1" charset="0"/>
              </a:rPr>
              <a:t>{	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2500" dirty="0" smtClean="0">
                <a:latin typeface="Gill Sans" pitchFamily="1" charset="0"/>
                <a:sym typeface="Gill Sans" pitchFamily="1" charset="0"/>
              </a:rPr>
              <a:t>   for(</a:t>
            </a:r>
            <a:r>
              <a:rPr lang="en-US" sz="2500" dirty="0" err="1" smtClean="0">
                <a:latin typeface="Gill Sans" pitchFamily="1" charset="0"/>
                <a:sym typeface="Gill Sans" pitchFamily="1" charset="0"/>
              </a:rPr>
              <a:t>int</a:t>
            </a:r>
            <a:r>
              <a:rPr lang="en-US" sz="2500" dirty="0" smtClean="0">
                <a:latin typeface="Gill Sans" pitchFamily="1" charset="0"/>
                <a:sym typeface="Gill Sans" pitchFamily="1" charset="0"/>
              </a:rPr>
              <a:t> </a:t>
            </a:r>
            <a:r>
              <a:rPr lang="en-US" sz="2500" dirty="0" err="1" smtClean="0">
                <a:latin typeface="Gill Sans" pitchFamily="1" charset="0"/>
                <a:sym typeface="Gill Sans" pitchFamily="1" charset="0"/>
              </a:rPr>
              <a:t>i</a:t>
            </a:r>
            <a:r>
              <a:rPr lang="en-US" sz="2500" dirty="0" smtClean="0">
                <a:latin typeface="Gill Sans" pitchFamily="1" charset="0"/>
                <a:sym typeface="Gill Sans" pitchFamily="1" charset="0"/>
              </a:rPr>
              <a:t>=0; </a:t>
            </a:r>
            <a:r>
              <a:rPr lang="en-US" sz="2500" dirty="0" err="1" smtClean="0">
                <a:latin typeface="Gill Sans" pitchFamily="1" charset="0"/>
                <a:sym typeface="Gill Sans" pitchFamily="1" charset="0"/>
              </a:rPr>
              <a:t>i</a:t>
            </a:r>
            <a:r>
              <a:rPr lang="en-US" sz="2500" dirty="0" smtClean="0">
                <a:latin typeface="Gill Sans" pitchFamily="1" charset="0"/>
                <a:sym typeface="Gill Sans" pitchFamily="1" charset="0"/>
              </a:rPr>
              <a:t>&lt;row; ++</a:t>
            </a:r>
            <a:r>
              <a:rPr lang="en-US" sz="2500" dirty="0" err="1" smtClean="0">
                <a:latin typeface="Gill Sans" pitchFamily="1" charset="0"/>
                <a:sym typeface="Gill Sans" pitchFamily="1" charset="0"/>
              </a:rPr>
              <a:t>i</a:t>
            </a:r>
            <a:r>
              <a:rPr lang="en-US" sz="2500" dirty="0" smtClean="0">
                <a:latin typeface="Gill Sans" pitchFamily="1" charset="0"/>
                <a:sym typeface="Gill Sans" pitchFamily="1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2500" dirty="0" smtClean="0">
                <a:latin typeface="Gill Sans" pitchFamily="1" charset="0"/>
                <a:sym typeface="Gill Sans" pitchFamily="1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2500" dirty="0" smtClean="0">
                <a:latin typeface="Gill Sans" pitchFamily="1" charset="0"/>
                <a:sym typeface="Gill Sans" pitchFamily="1" charset="0"/>
              </a:rPr>
              <a:t>    for(</a:t>
            </a:r>
            <a:r>
              <a:rPr lang="en-US" sz="2500" dirty="0" err="1" smtClean="0">
                <a:latin typeface="Gill Sans" pitchFamily="1" charset="0"/>
                <a:sym typeface="Gill Sans" pitchFamily="1" charset="0"/>
              </a:rPr>
              <a:t>int</a:t>
            </a:r>
            <a:r>
              <a:rPr lang="en-US" sz="2500" dirty="0" smtClean="0">
                <a:latin typeface="Gill Sans" pitchFamily="1" charset="0"/>
                <a:sym typeface="Gill Sans" pitchFamily="1" charset="0"/>
              </a:rPr>
              <a:t> j=0; j&lt;</a:t>
            </a:r>
            <a:r>
              <a:rPr lang="en-US" sz="2500" dirty="0" err="1" smtClean="0">
                <a:latin typeface="Gill Sans" pitchFamily="1" charset="0"/>
                <a:sym typeface="Gill Sans" pitchFamily="1" charset="0"/>
              </a:rPr>
              <a:t>col</a:t>
            </a:r>
            <a:r>
              <a:rPr lang="en-US" sz="2500" dirty="0" smtClean="0">
                <a:latin typeface="Gill Sans" pitchFamily="1" charset="0"/>
                <a:sym typeface="Gill Sans" pitchFamily="1" charset="0"/>
              </a:rPr>
              <a:t>; j++)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2500" dirty="0" smtClean="0">
                <a:latin typeface="Gill Sans" pitchFamily="1" charset="0"/>
                <a:sym typeface="Gill Sans" pitchFamily="1" charset="0"/>
              </a:rPr>
              <a:t>    {  out&gt;&gt; Mat[</a:t>
            </a:r>
            <a:r>
              <a:rPr lang="en-US" sz="2500" dirty="0" err="1" smtClean="0">
                <a:latin typeface="Gill Sans" pitchFamily="1" charset="0"/>
                <a:sym typeface="Gill Sans" pitchFamily="1" charset="0"/>
              </a:rPr>
              <a:t>i</a:t>
            </a:r>
            <a:r>
              <a:rPr lang="en-US" sz="2500" dirty="0" smtClean="0">
                <a:latin typeface="Gill Sans" pitchFamily="1" charset="0"/>
                <a:sym typeface="Gill Sans" pitchFamily="1" charset="0"/>
              </a:rPr>
              <a:t>][j] &gt;&gt; “\t” ;  }</a:t>
            </a:r>
          </a:p>
          <a:p>
            <a:pPr>
              <a:lnSpc>
                <a:spcPct val="80000"/>
              </a:lnSpc>
              <a:buNone/>
            </a:pPr>
            <a:r>
              <a:rPr lang="en-US" sz="2500" dirty="0" smtClean="0">
                <a:latin typeface="Gill Sans" pitchFamily="1" charset="0"/>
                <a:sym typeface="Gill Sans" pitchFamily="1" charset="0"/>
              </a:rPr>
              <a:t>    out &lt;&lt; </a:t>
            </a:r>
            <a:r>
              <a:rPr lang="en-US" sz="2500" dirty="0" err="1" smtClean="0">
                <a:latin typeface="Gill Sans" pitchFamily="1" charset="0"/>
                <a:sym typeface="Gill Sans" pitchFamily="1" charset="0"/>
              </a:rPr>
              <a:t>endl</a:t>
            </a:r>
            <a:r>
              <a:rPr lang="en-US" sz="2500" dirty="0" smtClean="0">
                <a:latin typeface="Gill Sans" pitchFamily="1" charset="0"/>
                <a:sym typeface="Gill Sans" pitchFamily="1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2500" dirty="0" smtClean="0">
                <a:latin typeface="Gill Sans" pitchFamily="1" charset="0"/>
                <a:sym typeface="Gill Sans" pitchFamily="1" charset="0"/>
              </a:rPr>
              <a:t> }</a:t>
            </a:r>
          </a:p>
          <a:p>
            <a:pPr>
              <a:buNone/>
            </a:pPr>
            <a:endParaRPr lang="en-US" sz="2500" dirty="0" smtClean="0"/>
          </a:p>
          <a:p>
            <a:pPr>
              <a:buNone/>
            </a:pPr>
            <a:endParaRPr lang="en-US" sz="2500" dirty="0" smtClean="0"/>
          </a:p>
          <a:p>
            <a:pPr>
              <a:buNone/>
            </a:pPr>
            <a:endParaRPr lang="en-US" sz="2500" dirty="0" smtClean="0"/>
          </a:p>
          <a:p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6553200" y="4343400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void main()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 :</a:t>
            </a:r>
          </a:p>
          <a:p>
            <a:r>
              <a:rPr lang="en-US" sz="2400" dirty="0" err="1" smtClean="0"/>
              <a:t>cout</a:t>
            </a:r>
            <a:r>
              <a:rPr lang="en-US" sz="2400" dirty="0" smtClean="0"/>
              <a:t>&lt;&lt;</a:t>
            </a:r>
            <a:r>
              <a:rPr lang="en-US" sz="2400" dirty="0" err="1" smtClean="0"/>
              <a:t>mobj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 :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 for Implementation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Pgm</a:t>
            </a:r>
            <a:r>
              <a:rPr lang="en-US" sz="2800" dirty="0" smtClean="0"/>
              <a:t> to create a class Matrix assuming its properties and add two matrices by overloading + operator. Read and display the matrices by overloading  input(&gt;&gt;) &amp; output(&lt;&lt;) operators respectively.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err="1" smtClean="0"/>
              <a:t>Pgm</a:t>
            </a:r>
            <a:r>
              <a:rPr lang="en-US" sz="2800" dirty="0" smtClean="0"/>
              <a:t> to create a class RATIONAL  with numerator and denominator  as properties and perform following operations on rational numbers.</a:t>
            </a:r>
          </a:p>
          <a:p>
            <a:pPr>
              <a:buNone/>
            </a:pPr>
            <a:r>
              <a:rPr lang="en-US" sz="2800" dirty="0" smtClean="0"/>
              <a:t>        -  </a:t>
            </a:r>
            <a:r>
              <a:rPr lang="en-US" sz="2800" b="1" dirty="0" smtClean="0"/>
              <a:t>r</a:t>
            </a:r>
            <a:r>
              <a:rPr lang="en-US" sz="2800" dirty="0" smtClean="0"/>
              <a:t> = </a:t>
            </a:r>
            <a:r>
              <a:rPr lang="en-US" sz="2800" b="1" dirty="0" smtClean="0"/>
              <a:t>r1</a:t>
            </a:r>
            <a:r>
              <a:rPr lang="en-US" sz="2800" dirty="0" smtClean="0"/>
              <a:t> * </a:t>
            </a:r>
            <a:r>
              <a:rPr lang="en-US" sz="2800" b="1" dirty="0" smtClean="0"/>
              <a:t>r2</a:t>
            </a:r>
            <a:r>
              <a:rPr lang="en-US" sz="2800" dirty="0" smtClean="0"/>
              <a:t>; (by overloading * operator)</a:t>
            </a:r>
          </a:p>
          <a:p>
            <a:pPr>
              <a:buNone/>
            </a:pPr>
            <a:r>
              <a:rPr lang="en-US" sz="2800" dirty="0" smtClean="0"/>
              <a:t>	    -  To check equality of </a:t>
            </a:r>
            <a:r>
              <a:rPr lang="en-US" sz="2800" b="1" dirty="0" smtClean="0"/>
              <a:t>r1</a:t>
            </a:r>
            <a:r>
              <a:rPr lang="en-US" sz="2800" dirty="0" smtClean="0"/>
              <a:t> and </a:t>
            </a:r>
            <a:r>
              <a:rPr lang="en-US" sz="2800" b="1" dirty="0" smtClean="0"/>
              <a:t>r2 </a:t>
            </a:r>
            <a:r>
              <a:rPr lang="en-US" sz="2800" dirty="0" smtClean="0"/>
              <a:t>(by overloading == operator)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6.  Inheritance </a:t>
            </a:r>
            <a:br>
              <a:rPr lang="en-US" sz="4800" b="1" dirty="0" smtClean="0"/>
            </a:br>
            <a:r>
              <a:rPr lang="en-US" sz="4800" b="1" dirty="0" smtClean="0"/>
              <a:t>&amp; </a:t>
            </a:r>
            <a:br>
              <a:rPr lang="en-US" sz="4800" b="1" dirty="0" smtClean="0"/>
            </a:br>
            <a:r>
              <a:rPr lang="en-US" sz="4800" b="1" dirty="0" smtClean="0"/>
              <a:t>Virtual Functions</a:t>
            </a:r>
            <a:endParaRPr 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229600" cy="1143000"/>
          </a:xfrm>
        </p:spPr>
        <p:txBody>
          <a:bodyPr/>
          <a:lstStyle/>
          <a:p>
            <a:r>
              <a:rPr lang="en-US" b="1" dirty="0" smtClean="0"/>
              <a:t>Inheritance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“Inheritance is the mechanism to provides the power of </a:t>
            </a:r>
            <a:r>
              <a:rPr lang="en-US" b="1" dirty="0" smtClean="0"/>
              <a:t>reusability</a:t>
            </a:r>
            <a:r>
              <a:rPr lang="en-US" dirty="0" smtClean="0"/>
              <a:t> and </a:t>
            </a:r>
            <a:r>
              <a:rPr lang="en-US" b="1" dirty="0" smtClean="0"/>
              <a:t>extendibility</a:t>
            </a:r>
            <a:r>
              <a:rPr lang="en-US" dirty="0" smtClean="0"/>
              <a:t>.”</a:t>
            </a:r>
          </a:p>
          <a:p>
            <a:pPr algn="just"/>
            <a:r>
              <a:rPr lang="en-US" dirty="0" smtClean="0"/>
              <a:t>“Inheritance is the process by which one </a:t>
            </a:r>
            <a:r>
              <a:rPr lang="en-US" b="1" dirty="0" smtClean="0"/>
              <a:t>object can acquire the properties of another    object</a:t>
            </a:r>
            <a:r>
              <a:rPr lang="en-US" dirty="0" smtClean="0"/>
              <a:t>.”</a:t>
            </a:r>
          </a:p>
          <a:p>
            <a:pPr algn="just"/>
            <a:r>
              <a:rPr lang="en-US" dirty="0" smtClean="0"/>
              <a:t>“Inheritance is the process by which </a:t>
            </a:r>
            <a:r>
              <a:rPr lang="en-US" b="1" dirty="0" smtClean="0"/>
              <a:t>new</a:t>
            </a:r>
            <a:r>
              <a:rPr lang="en-US" dirty="0" smtClean="0"/>
              <a:t> classes called </a:t>
            </a:r>
            <a:r>
              <a:rPr lang="en-US" b="1" i="1" dirty="0" smtClean="0"/>
              <a:t>derived</a:t>
            </a:r>
            <a:r>
              <a:rPr lang="en-US" b="1" dirty="0" smtClean="0"/>
              <a:t> classes</a:t>
            </a:r>
            <a:r>
              <a:rPr lang="en-US" dirty="0" smtClean="0"/>
              <a:t> are created from </a:t>
            </a:r>
            <a:r>
              <a:rPr lang="en-US" b="1" dirty="0" smtClean="0"/>
              <a:t>existing</a:t>
            </a:r>
            <a:r>
              <a:rPr lang="en-US" dirty="0" smtClean="0"/>
              <a:t> classes called </a:t>
            </a:r>
            <a:r>
              <a:rPr lang="en-US" b="1" i="1" dirty="0" smtClean="0"/>
              <a:t>base </a:t>
            </a:r>
            <a:r>
              <a:rPr lang="en-US" b="1" dirty="0" smtClean="0"/>
              <a:t>classes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Allows the creation of </a:t>
            </a:r>
            <a:r>
              <a:rPr lang="en-US" b="1" dirty="0" smtClean="0"/>
              <a:t>hierarchical</a:t>
            </a:r>
            <a:r>
              <a:rPr lang="en-US" dirty="0" smtClean="0"/>
              <a:t> classifications.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Inheritance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2209800"/>
            <a:ext cx="2286000" cy="1219200"/>
          </a:xfrm>
          <a:prstGeom prst="rect">
            <a:avLst/>
          </a:prstGeom>
          <a:gradFill flip="none" rotWithShape="0">
            <a:gsLst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  <a:effectLst>
            <a:softEdge rad="635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Point</a:t>
            </a:r>
            <a:endParaRPr lang="en-US" sz="4400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6" idx="0"/>
          </p:cNvCxnSpPr>
          <p:nvPr/>
        </p:nvCxnSpPr>
        <p:spPr>
          <a:xfrm rot="5400000" flipH="1" flipV="1">
            <a:off x="3924300" y="4076700"/>
            <a:ext cx="1295400" cy="1588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429000" y="4724400"/>
            <a:ext cx="2286000" cy="1219200"/>
          </a:xfrm>
          <a:prstGeom prst="rect">
            <a:avLst/>
          </a:prstGeom>
          <a:gradFill flip="none" rotWithShape="0">
            <a:gsLst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  <a:effectLst>
            <a:softEdge rad="635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Line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6477000" y="1295400"/>
            <a:ext cx="2438400" cy="1676400"/>
          </a:xfrm>
          <a:prstGeom prst="wedgeEllipseCallout">
            <a:avLst>
              <a:gd name="adj1" fmla="val -89676"/>
              <a:gd name="adj2" fmla="val 56985"/>
            </a:avLst>
          </a:prstGeom>
          <a:solidFill>
            <a:schemeClr val="accent2">
              <a:lumMod val="60000"/>
              <a:lumOff val="40000"/>
            </a:schemeClr>
          </a:solidFill>
          <a:scene3d>
            <a:camera prst="perspectiveLef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Parent class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Or 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Base </a:t>
            </a:r>
            <a:r>
              <a:rPr lang="en-US" sz="2400" b="1" dirty="0" err="1" smtClean="0">
                <a:solidFill>
                  <a:schemeClr val="tx1"/>
                </a:solidFill>
              </a:rPr>
              <a:t>classc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304800" y="3962400"/>
            <a:ext cx="2438400" cy="1676400"/>
          </a:xfrm>
          <a:prstGeom prst="wedgeEllipseCallout">
            <a:avLst>
              <a:gd name="adj1" fmla="val 79201"/>
              <a:gd name="adj2" fmla="val 45498"/>
            </a:avLst>
          </a:prstGeom>
          <a:solidFill>
            <a:schemeClr val="accent4">
              <a:lumMod val="20000"/>
              <a:lumOff val="80000"/>
            </a:schemeClr>
          </a:solidFill>
          <a:scene3d>
            <a:camera prst="perspectiveLef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Child class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Or 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Derived class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Inheritance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2209800"/>
            <a:ext cx="2286000" cy="1219200"/>
          </a:xfrm>
          <a:prstGeom prst="rect">
            <a:avLst/>
          </a:prstGeom>
          <a:gradFill flip="none" rotWithShape="0">
            <a:gsLst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  <a:effectLst>
            <a:softEdge rad="635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Fruit</a:t>
            </a:r>
            <a:endParaRPr lang="en-US" sz="4400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1676400" y="3429000"/>
            <a:ext cx="2819400" cy="1524000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33400" y="4876800"/>
            <a:ext cx="2286000" cy="1219200"/>
          </a:xfrm>
          <a:prstGeom prst="rect">
            <a:avLst/>
          </a:prstGeom>
          <a:gradFill flip="none" rotWithShape="0">
            <a:gsLst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  <a:effectLst>
            <a:softEdge rad="635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Orange</a:t>
            </a:r>
            <a:endParaRPr lang="en-US" sz="44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10" idx="0"/>
            <a:endCxn id="4" idx="2"/>
          </p:cNvCxnSpPr>
          <p:nvPr/>
        </p:nvCxnSpPr>
        <p:spPr>
          <a:xfrm rot="5400000" flipH="1" flipV="1">
            <a:off x="3771900" y="4152900"/>
            <a:ext cx="1447800" cy="1588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352800" y="4876800"/>
            <a:ext cx="2286000" cy="1219200"/>
          </a:xfrm>
          <a:prstGeom prst="rect">
            <a:avLst/>
          </a:prstGeom>
          <a:gradFill flip="none" rotWithShape="0">
            <a:gsLst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  <a:effectLst>
            <a:softEdge rad="635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Mango</a:t>
            </a:r>
            <a:endParaRPr lang="en-US" sz="44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2" idx="0"/>
            <a:endCxn id="4" idx="2"/>
          </p:cNvCxnSpPr>
          <p:nvPr/>
        </p:nvCxnSpPr>
        <p:spPr>
          <a:xfrm rot="16200000" flipV="1">
            <a:off x="5156887" y="2767914"/>
            <a:ext cx="1433385" cy="2755557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08357" y="4862385"/>
            <a:ext cx="2286000" cy="1219200"/>
          </a:xfrm>
          <a:prstGeom prst="rect">
            <a:avLst/>
          </a:prstGeom>
          <a:gradFill flip="none" rotWithShape="0">
            <a:gsLst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  <a:effectLst>
            <a:softEdge rad="635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Banana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  <p:bldP spid="12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 smtClean="0"/>
              <a:t>Inheritance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971800" y="1828800"/>
            <a:ext cx="2743200" cy="1295400"/>
          </a:xfrm>
          <a:prstGeom prst="rect">
            <a:avLst/>
          </a:prstGeom>
          <a:solidFill>
            <a:schemeClr val="bg1"/>
          </a:solidFill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Polygon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0" y="3886200"/>
            <a:ext cx="3733800" cy="2286000"/>
          </a:xfrm>
          <a:prstGeom prst="triangl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Triangle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5562600" y="4953000"/>
            <a:ext cx="3429000" cy="12192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Rectangle</a:t>
            </a:r>
            <a:endParaRPr lang="en-US" sz="3600" b="1" dirty="0"/>
          </a:p>
        </p:txBody>
      </p:sp>
      <p:cxnSp>
        <p:nvCxnSpPr>
          <p:cNvPr id="8" name="Straight Arrow Connector 7"/>
          <p:cNvCxnSpPr>
            <a:endCxn id="5" idx="5"/>
          </p:cNvCxnSpPr>
          <p:nvPr/>
        </p:nvCxnSpPr>
        <p:spPr>
          <a:xfrm rot="5400000">
            <a:off x="2619375" y="3305175"/>
            <a:ext cx="1905000" cy="154305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</p:cNvCxnSpPr>
          <p:nvPr/>
        </p:nvCxnSpPr>
        <p:spPr>
          <a:xfrm rot="16200000" flipH="1">
            <a:off x="4114800" y="3352800"/>
            <a:ext cx="1828800" cy="13716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Callout 8"/>
          <p:cNvSpPr/>
          <p:nvPr/>
        </p:nvSpPr>
        <p:spPr>
          <a:xfrm>
            <a:off x="6172200" y="609600"/>
            <a:ext cx="2667000" cy="1295400"/>
          </a:xfrm>
          <a:prstGeom prst="wedgeEllipseCallout">
            <a:avLst>
              <a:gd name="adj1" fmla="val -65459"/>
              <a:gd name="adj2" fmla="val 93022"/>
            </a:avLst>
          </a:prstGeom>
          <a:solidFill>
            <a:schemeClr val="accent2">
              <a:lumMod val="60000"/>
              <a:lumOff val="40000"/>
            </a:schemeClr>
          </a:solidFill>
          <a:scene3d>
            <a:camera prst="perspectiveLef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Super class</a:t>
            </a:r>
          </a:p>
        </p:txBody>
      </p:sp>
      <p:sp>
        <p:nvSpPr>
          <p:cNvPr id="11" name="Oval Callout 10"/>
          <p:cNvSpPr/>
          <p:nvPr/>
        </p:nvSpPr>
        <p:spPr>
          <a:xfrm>
            <a:off x="5943600" y="3657600"/>
            <a:ext cx="2971800" cy="990600"/>
          </a:xfrm>
          <a:prstGeom prst="wedgeEllipseCallout">
            <a:avLst>
              <a:gd name="adj1" fmla="val -43299"/>
              <a:gd name="adj2" fmla="val 75270"/>
            </a:avLst>
          </a:prstGeom>
          <a:solidFill>
            <a:schemeClr val="accent4">
              <a:lumMod val="40000"/>
              <a:lumOff val="60000"/>
            </a:schemeClr>
          </a:solidFill>
          <a:scene3d>
            <a:camera prst="perspectiveLef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Subclass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0" y="2438400"/>
            <a:ext cx="2895600" cy="990600"/>
          </a:xfrm>
          <a:prstGeom prst="wedgeEllipseCallout">
            <a:avLst>
              <a:gd name="adj1" fmla="val 7491"/>
              <a:gd name="adj2" fmla="val 124133"/>
            </a:avLst>
          </a:prstGeom>
          <a:solidFill>
            <a:schemeClr val="accent4">
              <a:lumMod val="20000"/>
              <a:lumOff val="80000"/>
            </a:schemeClr>
          </a:solidFill>
          <a:scene3d>
            <a:camera prst="perspectiveLef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Subclass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 smtClean="0"/>
              <a:t>Inheritance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4800" y="457200"/>
            <a:ext cx="2743200" cy="1295400"/>
          </a:xfrm>
          <a:prstGeom prst="rect">
            <a:avLst/>
          </a:prstGeom>
          <a:solidFill>
            <a:schemeClr val="bg1"/>
          </a:solidFill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Polygon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304800" y="2590800"/>
            <a:ext cx="3733800" cy="2286000"/>
          </a:xfrm>
          <a:prstGeom prst="triangl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Triangle</a:t>
            </a:r>
            <a:endParaRPr lang="en-US" sz="3600" b="1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914400" y="2513806"/>
            <a:ext cx="15240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Callout 8"/>
          <p:cNvSpPr/>
          <p:nvPr/>
        </p:nvSpPr>
        <p:spPr>
          <a:xfrm>
            <a:off x="6096000" y="1219200"/>
            <a:ext cx="2667000" cy="1295400"/>
          </a:xfrm>
          <a:prstGeom prst="wedgeEllipseCallout">
            <a:avLst>
              <a:gd name="adj1" fmla="val -218355"/>
              <a:gd name="adj2" fmla="val -31939"/>
            </a:avLst>
          </a:prstGeom>
          <a:solidFill>
            <a:schemeClr val="accent2">
              <a:lumMod val="60000"/>
              <a:lumOff val="40000"/>
            </a:schemeClr>
          </a:solidFill>
          <a:scene3d>
            <a:camera prst="perspectiveLef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Super class</a:t>
            </a:r>
          </a:p>
        </p:txBody>
      </p:sp>
      <p:cxnSp>
        <p:nvCxnSpPr>
          <p:cNvPr id="16" name="Straight Arrow Connector 15"/>
          <p:cNvCxnSpPr>
            <a:stCxn id="5" idx="5"/>
          </p:cNvCxnSpPr>
          <p:nvPr/>
        </p:nvCxnSpPr>
        <p:spPr>
          <a:xfrm>
            <a:off x="3105150" y="3733800"/>
            <a:ext cx="184785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Triangle 18"/>
          <p:cNvSpPr/>
          <p:nvPr/>
        </p:nvSpPr>
        <p:spPr>
          <a:xfrm>
            <a:off x="4953000" y="2895600"/>
            <a:ext cx="3962400" cy="2011680"/>
          </a:xfrm>
          <a:prstGeom prst="rtTriangle">
            <a:avLst/>
          </a:prstGeom>
          <a:ln w="603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RightAngle</a:t>
            </a:r>
            <a:endParaRPr lang="en-US" sz="2800" b="1" dirty="0" smtClean="0"/>
          </a:p>
          <a:p>
            <a:pPr algn="ctr"/>
            <a:r>
              <a:rPr lang="en-US" sz="2800" b="1" dirty="0" smtClean="0"/>
              <a:t>Triangle</a:t>
            </a:r>
            <a:endParaRPr lang="en-US" sz="2800" b="1" dirty="0"/>
          </a:p>
        </p:txBody>
      </p:sp>
      <p:sp>
        <p:nvSpPr>
          <p:cNvPr id="20" name="Oval Callout 19"/>
          <p:cNvSpPr/>
          <p:nvPr/>
        </p:nvSpPr>
        <p:spPr>
          <a:xfrm>
            <a:off x="2057400" y="1905000"/>
            <a:ext cx="2895600" cy="990600"/>
          </a:xfrm>
          <a:prstGeom prst="wedgeEllipseCallout">
            <a:avLst>
              <a:gd name="adj1" fmla="val -52680"/>
              <a:gd name="adj2" fmla="val 171534"/>
            </a:avLst>
          </a:prstGeom>
          <a:solidFill>
            <a:schemeClr val="accent4">
              <a:lumMod val="20000"/>
              <a:lumOff val="80000"/>
            </a:schemeClr>
          </a:solidFill>
          <a:scene3d>
            <a:camera prst="perspectiveLef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Subclass1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1981200" y="5486400"/>
            <a:ext cx="2895600" cy="990600"/>
          </a:xfrm>
          <a:prstGeom prst="wedgeEllipseCallout">
            <a:avLst>
              <a:gd name="adj1" fmla="val 62114"/>
              <a:gd name="adj2" fmla="val -164017"/>
            </a:avLst>
          </a:prstGeom>
          <a:solidFill>
            <a:schemeClr val="accent4">
              <a:lumMod val="20000"/>
              <a:lumOff val="80000"/>
            </a:schemeClr>
          </a:solidFill>
          <a:scene3d>
            <a:camera prst="perspectiveLef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Subclass2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  <p:bldP spid="21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Base 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/>
              <a:t>“Base class</a:t>
            </a:r>
            <a:r>
              <a:rPr lang="en-US" dirty="0" smtClean="0"/>
              <a:t> is a class which defines those </a:t>
            </a:r>
            <a:r>
              <a:rPr lang="en-US" b="1" dirty="0" smtClean="0"/>
              <a:t>qualities common to all objects </a:t>
            </a:r>
            <a:r>
              <a:rPr lang="en-US" dirty="0" smtClean="0"/>
              <a:t>to be derived from the base.”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The base class represents the most </a:t>
            </a:r>
            <a:r>
              <a:rPr lang="en-US" b="1" dirty="0" smtClean="0"/>
              <a:t>general description.</a:t>
            </a:r>
          </a:p>
          <a:p>
            <a:pPr algn="just">
              <a:buNone/>
            </a:pPr>
            <a:endParaRPr lang="en-US" b="1" dirty="0" smtClean="0"/>
          </a:p>
          <a:p>
            <a:pPr algn="just"/>
            <a:r>
              <a:rPr lang="en-US" dirty="0" smtClean="0"/>
              <a:t>A class that is </a:t>
            </a:r>
            <a:r>
              <a:rPr lang="en-US" b="1" dirty="0" smtClean="0"/>
              <a:t>inherited</a:t>
            </a:r>
            <a:r>
              <a:rPr lang="en-US" dirty="0" smtClean="0"/>
              <a:t> is referred to as a base class.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Inheritance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524000" y="2133600"/>
            <a:ext cx="6324600" cy="3886200"/>
            <a:chOff x="304800" y="1295400"/>
            <a:chExt cx="8610600" cy="4648200"/>
          </a:xfrm>
        </p:grpSpPr>
        <p:sp>
          <p:nvSpPr>
            <p:cNvPr id="4" name="Rectangle 3"/>
            <p:cNvSpPr/>
            <p:nvPr/>
          </p:nvSpPr>
          <p:spPr>
            <a:xfrm>
              <a:off x="3352800" y="2209800"/>
              <a:ext cx="2286000" cy="1219200"/>
            </a:xfrm>
            <a:prstGeom prst="rect">
              <a:avLst/>
            </a:prstGeom>
            <a:gradFill flip="none" rotWithShape="0">
              <a:gsLst>
                <a:gs pos="90000">
                  <a:schemeClr val="accent1">
                    <a:lumMod val="60000"/>
                    <a:lumOff val="40000"/>
                    <a:alpha val="78000"/>
                  </a:schemeClr>
                </a:gs>
                <a:gs pos="90000">
                  <a:schemeClr val="accent1">
                    <a:lumMod val="60000"/>
                    <a:lumOff val="40000"/>
                    <a:alpha val="78000"/>
                  </a:schemeClr>
                </a:gs>
                <a:gs pos="90000">
                  <a:schemeClr val="accent1">
                    <a:lumMod val="60000"/>
                    <a:lumOff val="40000"/>
                    <a:alpha val="78000"/>
                  </a:schemeClr>
                </a:gs>
                <a:gs pos="90000">
                  <a:schemeClr val="accent1">
                    <a:lumMod val="60000"/>
                    <a:lumOff val="40000"/>
                    <a:alpha val="78000"/>
                  </a:schemeClr>
                </a:gs>
                <a:gs pos="90000">
                  <a:schemeClr val="accent1">
                    <a:lumMod val="60000"/>
                    <a:lumOff val="40000"/>
                    <a:alpha val="78000"/>
                  </a:schemeClr>
                </a:gs>
                <a:gs pos="90000">
                  <a:schemeClr val="accent1">
                    <a:lumMod val="60000"/>
                    <a:lumOff val="40000"/>
                    <a:alpha val="78000"/>
                  </a:schemeClr>
                </a:gs>
                <a:gs pos="90000">
                  <a:schemeClr val="accent1">
                    <a:lumMod val="60000"/>
                    <a:lumOff val="40000"/>
                    <a:alpha val="78000"/>
                  </a:schemeClr>
                </a:gs>
                <a:gs pos="90000">
                  <a:schemeClr val="accent1">
                    <a:lumMod val="60000"/>
                    <a:lumOff val="40000"/>
                    <a:alpha val="78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tx1"/>
              </a:solidFill>
            </a:ln>
            <a:effectLst>
              <a:softEdge rad="6350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solidFill>
                    <a:schemeClr val="tx1"/>
                  </a:solidFill>
                </a:rPr>
                <a:t>Point</a:t>
              </a:r>
              <a:endParaRPr lang="en-US" sz="4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4" idx="2"/>
            </p:cNvCxnSpPr>
            <p:nvPr/>
          </p:nvCxnSpPr>
          <p:spPr>
            <a:xfrm rot="5400000">
              <a:off x="3848100" y="4076700"/>
              <a:ext cx="1295400" cy="1588"/>
            </a:xfrm>
            <a:prstGeom prst="straightConnector1">
              <a:avLst/>
            </a:prstGeom>
            <a:ln w="508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429000" y="4724400"/>
              <a:ext cx="2286000" cy="1219200"/>
            </a:xfrm>
            <a:prstGeom prst="rect">
              <a:avLst/>
            </a:prstGeom>
            <a:gradFill flip="none" rotWithShape="0">
              <a:gsLst>
                <a:gs pos="90000">
                  <a:schemeClr val="accent1">
                    <a:lumMod val="60000"/>
                    <a:lumOff val="40000"/>
                    <a:alpha val="78000"/>
                  </a:schemeClr>
                </a:gs>
                <a:gs pos="90000">
                  <a:schemeClr val="accent1">
                    <a:lumMod val="60000"/>
                    <a:lumOff val="40000"/>
                    <a:alpha val="78000"/>
                  </a:schemeClr>
                </a:gs>
                <a:gs pos="90000">
                  <a:schemeClr val="accent1">
                    <a:lumMod val="60000"/>
                    <a:lumOff val="40000"/>
                    <a:alpha val="78000"/>
                  </a:schemeClr>
                </a:gs>
                <a:gs pos="90000">
                  <a:schemeClr val="accent1">
                    <a:lumMod val="60000"/>
                    <a:lumOff val="40000"/>
                    <a:alpha val="78000"/>
                  </a:schemeClr>
                </a:gs>
                <a:gs pos="90000">
                  <a:schemeClr val="accent1">
                    <a:lumMod val="60000"/>
                    <a:lumOff val="40000"/>
                    <a:alpha val="78000"/>
                  </a:schemeClr>
                </a:gs>
                <a:gs pos="90000">
                  <a:schemeClr val="accent1">
                    <a:lumMod val="60000"/>
                    <a:lumOff val="40000"/>
                    <a:alpha val="78000"/>
                  </a:schemeClr>
                </a:gs>
                <a:gs pos="90000">
                  <a:schemeClr val="accent1">
                    <a:lumMod val="60000"/>
                    <a:lumOff val="40000"/>
                    <a:alpha val="78000"/>
                  </a:schemeClr>
                </a:gs>
                <a:gs pos="90000">
                  <a:schemeClr val="accent1">
                    <a:lumMod val="60000"/>
                    <a:lumOff val="40000"/>
                    <a:alpha val="78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tx1"/>
              </a:solidFill>
            </a:ln>
            <a:effectLst>
              <a:softEdge rad="6350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solidFill>
                    <a:schemeClr val="tx1"/>
                  </a:solidFill>
                </a:rPr>
                <a:t>Line</a:t>
              </a:r>
              <a:endParaRPr lang="en-US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Oval Callout 6"/>
            <p:cNvSpPr/>
            <p:nvPr/>
          </p:nvSpPr>
          <p:spPr>
            <a:xfrm>
              <a:off x="6477000" y="1295400"/>
              <a:ext cx="2438400" cy="1676400"/>
            </a:xfrm>
            <a:prstGeom prst="wedgeEllipseCallout">
              <a:avLst>
                <a:gd name="adj1" fmla="val -83088"/>
                <a:gd name="adj2" fmla="val 58459"/>
              </a:avLst>
            </a:prstGeom>
            <a:solidFill>
              <a:schemeClr val="accent2">
                <a:lumMod val="60000"/>
                <a:lumOff val="40000"/>
              </a:schemeClr>
            </a:solidFill>
            <a:scene3d>
              <a:camera prst="perspectiveLef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Parent class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Or 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Base class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Callout 7"/>
            <p:cNvSpPr/>
            <p:nvPr/>
          </p:nvSpPr>
          <p:spPr>
            <a:xfrm>
              <a:off x="304800" y="3962400"/>
              <a:ext cx="2438400" cy="1676400"/>
            </a:xfrm>
            <a:prstGeom prst="wedgeEllipseCallout">
              <a:avLst>
                <a:gd name="adj1" fmla="val 71600"/>
                <a:gd name="adj2" fmla="val 42550"/>
              </a:avLst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perspectiveLef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Child class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Or 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Derived class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Derived 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“The classes derived from the base class are usually referred to as </a:t>
            </a:r>
            <a:r>
              <a:rPr lang="en-US" b="1" dirty="0" smtClean="0"/>
              <a:t>derived classes</a:t>
            </a:r>
            <a:r>
              <a:rPr lang="en-US" dirty="0" smtClean="0"/>
              <a:t>.”</a:t>
            </a:r>
          </a:p>
          <a:p>
            <a:pPr algn="just">
              <a:buNone/>
            </a:pPr>
            <a:endParaRPr lang="en-US" i="1" dirty="0" smtClean="0"/>
          </a:p>
          <a:p>
            <a:pPr algn="just"/>
            <a:r>
              <a:rPr lang="en-US" i="1" dirty="0" smtClean="0"/>
              <a:t> “</a:t>
            </a:r>
            <a:r>
              <a:rPr lang="en-US" dirty="0" smtClean="0"/>
              <a:t>A </a:t>
            </a:r>
            <a:r>
              <a:rPr lang="en-US" b="1" dirty="0" smtClean="0"/>
              <a:t>derived class </a:t>
            </a:r>
            <a:r>
              <a:rPr lang="en-US" dirty="0" smtClean="0"/>
              <a:t>includes </a:t>
            </a:r>
            <a:r>
              <a:rPr lang="en-US" b="1" dirty="0" smtClean="0"/>
              <a:t>all</a:t>
            </a:r>
            <a:r>
              <a:rPr lang="en-US" dirty="0" smtClean="0"/>
              <a:t> features of the generic base class and then adds </a:t>
            </a:r>
            <a:r>
              <a:rPr lang="en-US" b="1" dirty="0" smtClean="0"/>
              <a:t>qualities specific</a:t>
            </a:r>
            <a:r>
              <a:rPr lang="en-US" dirty="0" smtClean="0"/>
              <a:t> to the derived class.”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The class that does the </a:t>
            </a:r>
            <a:r>
              <a:rPr lang="en-US" b="1" dirty="0" smtClean="0"/>
              <a:t>inheriting</a:t>
            </a:r>
            <a:r>
              <a:rPr lang="en-US" dirty="0" smtClean="0"/>
              <a:t> is called the derived class.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/>
              <a:t>    Note:</a:t>
            </a:r>
          </a:p>
          <a:p>
            <a:pPr algn="just">
              <a:buNone/>
            </a:pPr>
            <a:r>
              <a:rPr lang="en-US" b="1" dirty="0" smtClean="0"/>
              <a:t>    Derived class </a:t>
            </a:r>
            <a:r>
              <a:rPr lang="en-US" dirty="0" smtClean="0"/>
              <a:t>can be used as a </a:t>
            </a:r>
            <a:r>
              <a:rPr lang="en-US" b="1" dirty="0" smtClean="0"/>
              <a:t>base class</a:t>
            </a:r>
            <a:r>
              <a:rPr lang="en-US" dirty="0" smtClean="0"/>
              <a:t> for another derived class.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In C++, inheritance is achieved by allowing one class to incorporate another class into its declaration.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Syntax:</a:t>
            </a:r>
          </a:p>
          <a:p>
            <a:pPr>
              <a:buNone/>
            </a:pPr>
            <a:r>
              <a:rPr lang="en-US" b="1" dirty="0" smtClean="0"/>
              <a:t>    class </a:t>
            </a:r>
            <a:r>
              <a:rPr lang="en-US" dirty="0" err="1" smtClean="0"/>
              <a:t>derived_class</a:t>
            </a:r>
            <a:r>
              <a:rPr lang="en-US" b="1" dirty="0" smtClean="0"/>
              <a:t>: </a:t>
            </a:r>
            <a:r>
              <a:rPr lang="en-US" b="1" dirty="0" err="1" smtClean="0"/>
              <a:t>Acesss_specifier</a:t>
            </a:r>
            <a:r>
              <a:rPr lang="en-US" dirty="0" smtClean="0"/>
              <a:t> </a:t>
            </a:r>
            <a:r>
              <a:rPr lang="en-US" dirty="0" err="1" smtClean="0"/>
              <a:t>base_class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{		};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Example:</a:t>
            </a:r>
          </a:p>
          <a:p>
            <a:pPr>
              <a:buNone/>
            </a:pPr>
            <a:r>
              <a:rPr lang="en-US" b="1" dirty="0" smtClean="0"/>
              <a:t>   class </a:t>
            </a:r>
            <a:r>
              <a:rPr lang="en-US" dirty="0" err="1" smtClean="0"/>
              <a:t>CRectangle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dirty="0" err="1" smtClean="0"/>
              <a:t>Cpolygon</a:t>
            </a:r>
            <a:r>
              <a:rPr lang="en-US" dirty="0" smtClean="0"/>
              <a:t>{  	};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 class </a:t>
            </a:r>
            <a:r>
              <a:rPr lang="en-US" dirty="0" err="1" smtClean="0"/>
              <a:t>CTriangle</a:t>
            </a:r>
            <a:r>
              <a:rPr lang="en-US" b="1" dirty="0" smtClean="0"/>
              <a:t>: public </a:t>
            </a:r>
            <a:r>
              <a:rPr lang="en-US" dirty="0" err="1" smtClean="0"/>
              <a:t>Cpolygon</a:t>
            </a:r>
            <a:r>
              <a:rPr lang="en-US" dirty="0" smtClean="0"/>
              <a:t>{		};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Inheritance &amp; Access </a:t>
            </a:r>
            <a:r>
              <a:rPr lang="en-US" b="1" dirty="0" err="1" smtClean="0"/>
              <a:t>Specifier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2194560"/>
          <a:ext cx="86868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7333"/>
                <a:gridCol w="1447800"/>
                <a:gridCol w="2171700"/>
                <a:gridCol w="1849967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3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Access</a:t>
                      </a:r>
                      <a:endParaRPr lang="en-US" sz="4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baseline="0" dirty="0" smtClean="0">
                          <a:latin typeface="Courier"/>
                        </a:rPr>
                        <a:t>public</a:t>
                      </a:r>
                      <a:endParaRPr lang="en-US" sz="4000" b="1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baseline="0" dirty="0" smtClean="0">
                          <a:latin typeface="Courier"/>
                        </a:rPr>
                        <a:t>protected</a:t>
                      </a:r>
                      <a:endParaRPr lang="en-US" sz="4000" b="1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baseline="0" dirty="0" smtClean="0">
                          <a:latin typeface="Courier"/>
                        </a:rPr>
                        <a:t>private</a:t>
                      </a:r>
                      <a:endParaRPr lang="en-US" sz="4000" b="1" dirty="0">
                        <a:latin typeface="Courier"/>
                      </a:endParaRPr>
                    </a:p>
                  </a:txBody>
                  <a:tcPr/>
                </a:tc>
              </a:tr>
              <a:tr h="238760">
                <a:tc>
                  <a:txBody>
                    <a:bodyPr/>
                    <a:lstStyle/>
                    <a:p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Members of the same class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Members of derived classes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Non-members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3505200" y="2819400"/>
            <a:ext cx="5410200" cy="23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Public base class Inheritance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All </a:t>
            </a:r>
            <a:r>
              <a:rPr lang="en-US" b="1" dirty="0" smtClean="0"/>
              <a:t>public</a:t>
            </a:r>
            <a:r>
              <a:rPr lang="en-US" dirty="0" smtClean="0"/>
              <a:t> members of the base class become </a:t>
            </a:r>
            <a:r>
              <a:rPr lang="en-US" b="1" dirty="0" smtClean="0"/>
              <a:t>public </a:t>
            </a:r>
            <a:r>
              <a:rPr lang="en-US" dirty="0" smtClean="0"/>
              <a:t>members of the derived class.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All </a:t>
            </a:r>
            <a:r>
              <a:rPr lang="en-US" b="1" dirty="0" smtClean="0"/>
              <a:t>protected</a:t>
            </a:r>
            <a:r>
              <a:rPr lang="en-US" dirty="0" smtClean="0"/>
              <a:t> members of the base class become </a:t>
            </a:r>
            <a:r>
              <a:rPr lang="en-US" b="1" dirty="0" smtClean="0"/>
              <a:t>protected</a:t>
            </a:r>
            <a:r>
              <a:rPr lang="en-US" dirty="0" smtClean="0"/>
              <a:t> members of the derived class.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Private base class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algn="just"/>
            <a:r>
              <a:rPr lang="en-US" dirty="0" smtClean="0"/>
              <a:t>All </a:t>
            </a:r>
            <a:r>
              <a:rPr lang="en-US" b="1" dirty="0" smtClean="0"/>
              <a:t>public</a:t>
            </a:r>
            <a:r>
              <a:rPr lang="en-US" dirty="0" smtClean="0"/>
              <a:t> and </a:t>
            </a:r>
            <a:r>
              <a:rPr lang="en-US" b="1" dirty="0" smtClean="0"/>
              <a:t>protected</a:t>
            </a:r>
            <a:r>
              <a:rPr lang="en-US" dirty="0" smtClean="0"/>
              <a:t> members of the base class become </a:t>
            </a:r>
            <a:r>
              <a:rPr lang="en-US" b="1" dirty="0" smtClean="0"/>
              <a:t>private</a:t>
            </a:r>
            <a:r>
              <a:rPr lang="en-US" dirty="0" smtClean="0"/>
              <a:t> members of the derived class.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But </a:t>
            </a:r>
            <a:r>
              <a:rPr lang="en-US" b="1" dirty="0" smtClean="0"/>
              <a:t>private</a:t>
            </a:r>
            <a:r>
              <a:rPr lang="en-US" dirty="0" smtClean="0"/>
              <a:t> members of the base class remain </a:t>
            </a:r>
            <a:r>
              <a:rPr lang="en-US" b="1" dirty="0" smtClean="0"/>
              <a:t>private to base class</a:t>
            </a:r>
            <a:r>
              <a:rPr lang="en-US" dirty="0" smtClean="0"/>
              <a:t> only, </a:t>
            </a:r>
            <a:r>
              <a:rPr lang="en-US" b="1" dirty="0" smtClean="0"/>
              <a:t>not accessible </a:t>
            </a:r>
            <a:r>
              <a:rPr lang="en-US" dirty="0" smtClean="0"/>
              <a:t>to the derived class.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Protected Members of Base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Member is not accessible by other </a:t>
            </a:r>
            <a:r>
              <a:rPr lang="en-US" b="1" dirty="0" smtClean="0"/>
              <a:t>non member </a:t>
            </a:r>
            <a:r>
              <a:rPr lang="en-US" dirty="0" smtClean="0"/>
              <a:t>elements of the program.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The base class' </a:t>
            </a:r>
            <a:r>
              <a:rPr lang="en-US" b="1" dirty="0" smtClean="0"/>
              <a:t>protected members </a:t>
            </a:r>
            <a:r>
              <a:rPr lang="en-US" dirty="0" smtClean="0"/>
              <a:t>become </a:t>
            </a:r>
            <a:r>
              <a:rPr lang="en-US" b="1" dirty="0" smtClean="0"/>
              <a:t>protected members </a:t>
            </a:r>
            <a:r>
              <a:rPr lang="en-US" dirty="0" smtClean="0"/>
              <a:t>of the derived class and are, therefore, accessible by the derived class.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Protected Base-Class Inheritance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All </a:t>
            </a:r>
            <a:r>
              <a:rPr lang="en-US" b="1" dirty="0" smtClean="0"/>
              <a:t>public</a:t>
            </a:r>
            <a:r>
              <a:rPr lang="en-US" dirty="0" smtClean="0"/>
              <a:t> and </a:t>
            </a:r>
            <a:r>
              <a:rPr lang="en-US" b="1" dirty="0" smtClean="0"/>
              <a:t>protected</a:t>
            </a:r>
            <a:r>
              <a:rPr lang="en-US" dirty="0" smtClean="0"/>
              <a:t> members of the base class become </a:t>
            </a:r>
            <a:r>
              <a:rPr lang="en-US" b="1" dirty="0" smtClean="0"/>
              <a:t>protected</a:t>
            </a:r>
            <a:r>
              <a:rPr lang="en-US" dirty="0" smtClean="0"/>
              <a:t> members of the derived class.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All </a:t>
            </a:r>
            <a:r>
              <a:rPr lang="en-US" b="1" dirty="0" smtClean="0"/>
              <a:t>public</a:t>
            </a:r>
            <a:r>
              <a:rPr lang="en-US" dirty="0" smtClean="0"/>
              <a:t> members of the base class become </a:t>
            </a:r>
            <a:r>
              <a:rPr lang="en-US" b="1" dirty="0" smtClean="0"/>
              <a:t>unavailable</a:t>
            </a:r>
            <a:r>
              <a:rPr lang="en-US" dirty="0" smtClean="0"/>
              <a:t> to </a:t>
            </a:r>
            <a:r>
              <a:rPr lang="en-US" b="1" dirty="0" smtClean="0"/>
              <a:t>main()</a:t>
            </a:r>
            <a:r>
              <a:rPr lang="en-US" dirty="0" smtClean="0"/>
              <a:t> function.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All </a:t>
            </a:r>
            <a:r>
              <a:rPr lang="en-US" b="1" dirty="0" smtClean="0"/>
              <a:t>private</a:t>
            </a:r>
            <a:r>
              <a:rPr lang="en-US" dirty="0" smtClean="0"/>
              <a:t> members of the base class become </a:t>
            </a:r>
            <a:r>
              <a:rPr lang="en-US" b="1" dirty="0" smtClean="0"/>
              <a:t>unavailable</a:t>
            </a:r>
            <a:r>
              <a:rPr lang="en-US" dirty="0" smtClean="0"/>
              <a:t> to the derived class.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Inheritance &amp; Access </a:t>
            </a:r>
            <a:r>
              <a:rPr lang="en-US" b="1" dirty="0" err="1" smtClean="0"/>
              <a:t>Specifier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2194560"/>
          <a:ext cx="86868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7333"/>
                <a:gridCol w="1447800"/>
                <a:gridCol w="2171700"/>
                <a:gridCol w="1849967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3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Access</a:t>
                      </a:r>
                      <a:endParaRPr lang="en-US" sz="4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baseline="0" dirty="0" smtClean="0">
                          <a:latin typeface="Courier"/>
                        </a:rPr>
                        <a:t>public</a:t>
                      </a:r>
                      <a:endParaRPr lang="en-US" sz="4000" b="1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baseline="0" dirty="0" smtClean="0">
                          <a:latin typeface="Courier"/>
                        </a:rPr>
                        <a:t>protected</a:t>
                      </a:r>
                      <a:endParaRPr lang="en-US" sz="4000" b="1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baseline="0" dirty="0" smtClean="0">
                          <a:latin typeface="Courier"/>
                        </a:rPr>
                        <a:t>private</a:t>
                      </a:r>
                      <a:endParaRPr lang="en-US" sz="4000" b="1" dirty="0">
                        <a:latin typeface="Courier"/>
                      </a:endParaRPr>
                    </a:p>
                  </a:txBody>
                  <a:tcPr/>
                </a:tc>
              </a:tr>
              <a:tr h="238760">
                <a:tc>
                  <a:txBody>
                    <a:bodyPr/>
                    <a:lstStyle/>
                    <a:p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Members of the same class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Members of derived classes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Non-members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3505200" y="2819400"/>
            <a:ext cx="5410200" cy="23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Syntax:</a:t>
            </a:r>
          </a:p>
          <a:p>
            <a:pPr>
              <a:buNone/>
            </a:pPr>
            <a:r>
              <a:rPr lang="en-US" dirty="0" smtClean="0"/>
              <a:t>    class derived: </a:t>
            </a:r>
            <a:r>
              <a:rPr lang="en-US" dirty="0" err="1" smtClean="0"/>
              <a:t>Acess_specifier</a:t>
            </a:r>
            <a:r>
              <a:rPr lang="en-US" dirty="0" smtClean="0"/>
              <a:t> base1,</a:t>
            </a:r>
          </a:p>
          <a:p>
            <a:pPr>
              <a:buNone/>
            </a:pPr>
            <a:r>
              <a:rPr lang="en-US" dirty="0" smtClean="0"/>
              <a:t>                             </a:t>
            </a:r>
            <a:r>
              <a:rPr lang="en-US" dirty="0" err="1" smtClean="0"/>
              <a:t>Acess_specifier</a:t>
            </a:r>
            <a:r>
              <a:rPr lang="en-US" dirty="0" smtClean="0"/>
              <a:t> base2</a:t>
            </a:r>
          </a:p>
          <a:p>
            <a:pPr>
              <a:buNone/>
            </a:pPr>
            <a:r>
              <a:rPr lang="en-US" dirty="0" smtClean="0"/>
              <a:t>    {                 };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Example:</a:t>
            </a:r>
          </a:p>
          <a:p>
            <a:pPr>
              <a:buNone/>
            </a:pPr>
            <a:r>
              <a:rPr lang="en-US" dirty="0" smtClean="0"/>
              <a:t>    class Orange: </a:t>
            </a:r>
            <a:r>
              <a:rPr lang="en-US" dirty="0" err="1" smtClean="0"/>
              <a:t>Acess_specifier</a:t>
            </a:r>
            <a:r>
              <a:rPr lang="en-US" dirty="0" smtClean="0"/>
              <a:t> Yellow,</a:t>
            </a:r>
          </a:p>
          <a:p>
            <a:pPr>
              <a:buNone/>
            </a:pPr>
            <a:r>
              <a:rPr lang="en-US" dirty="0" smtClean="0"/>
              <a:t>                             </a:t>
            </a:r>
            <a:r>
              <a:rPr lang="en-US" dirty="0" err="1" smtClean="0"/>
              <a:t>Acess_specifier</a:t>
            </a:r>
            <a:r>
              <a:rPr lang="en-US" dirty="0" smtClean="0"/>
              <a:t> Red</a:t>
            </a:r>
          </a:p>
          <a:p>
            <a:pPr>
              <a:buNone/>
            </a:pPr>
            <a:r>
              <a:rPr lang="en-US" dirty="0" smtClean="0"/>
              <a:t>    {                 };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Inheriting Multiple Base Classes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Polymorphism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Polymorphism means that the </a:t>
            </a:r>
            <a:r>
              <a:rPr lang="en-US" b="1" dirty="0" smtClean="0"/>
              <a:t>same thing </a:t>
            </a:r>
            <a:r>
              <a:rPr lang="en-US" dirty="0" smtClean="0"/>
              <a:t>can exist in </a:t>
            </a:r>
            <a:r>
              <a:rPr lang="en-US" b="1" dirty="0" smtClean="0"/>
              <a:t>two forms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“Polymorphism is in short the ability to call </a:t>
            </a:r>
            <a:r>
              <a:rPr lang="en-US" b="1" dirty="0" smtClean="0"/>
              <a:t>different functions</a:t>
            </a:r>
            <a:r>
              <a:rPr lang="en-US" dirty="0" smtClean="0"/>
              <a:t> by just using </a:t>
            </a:r>
            <a:r>
              <a:rPr lang="en-US" b="1" dirty="0" smtClean="0"/>
              <a:t>one</a:t>
            </a:r>
            <a:r>
              <a:rPr lang="en-US" dirty="0" smtClean="0"/>
              <a:t> type of </a:t>
            </a:r>
            <a:r>
              <a:rPr lang="en-US" b="1" dirty="0" smtClean="0"/>
              <a:t>function call</a:t>
            </a:r>
            <a:r>
              <a:rPr lang="en-US" dirty="0" smtClean="0"/>
              <a:t>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Inheriting Multiple Base Classes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352800" y="4876800"/>
            <a:ext cx="2667000" cy="12192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Orange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5334000" y="1981200"/>
            <a:ext cx="2590800" cy="12192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Red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1143000" y="1981200"/>
            <a:ext cx="2743200" cy="12192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Yellow </a:t>
            </a:r>
            <a:endParaRPr lang="en-US" sz="3600" b="1" dirty="0"/>
          </a:p>
        </p:txBody>
      </p:sp>
      <p:cxnSp>
        <p:nvCxnSpPr>
          <p:cNvPr id="10" name="Elbow Connector 9"/>
          <p:cNvCxnSpPr>
            <a:stCxn id="4" idx="0"/>
            <a:endCxn id="5" idx="2"/>
          </p:cNvCxnSpPr>
          <p:nvPr/>
        </p:nvCxnSpPr>
        <p:spPr>
          <a:xfrm rot="5400000" flipH="1" flipV="1">
            <a:off x="4819650" y="3067050"/>
            <a:ext cx="1676400" cy="19431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4" idx="0"/>
            <a:endCxn id="6" idx="2"/>
          </p:cNvCxnSpPr>
          <p:nvPr/>
        </p:nvCxnSpPr>
        <p:spPr>
          <a:xfrm rot="16200000" flipV="1">
            <a:off x="2762250" y="2952750"/>
            <a:ext cx="1676400" cy="21717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Callout 18"/>
          <p:cNvSpPr/>
          <p:nvPr/>
        </p:nvSpPr>
        <p:spPr>
          <a:xfrm>
            <a:off x="6477000" y="533400"/>
            <a:ext cx="2667000" cy="1295400"/>
          </a:xfrm>
          <a:prstGeom prst="wedgeEllipseCallout">
            <a:avLst>
              <a:gd name="adj1" fmla="val -62679"/>
              <a:gd name="adj2" fmla="val 60590"/>
            </a:avLst>
          </a:prstGeom>
          <a:solidFill>
            <a:schemeClr val="accent2">
              <a:lumMod val="60000"/>
              <a:lumOff val="40000"/>
            </a:schemeClr>
          </a:solidFill>
          <a:scene3d>
            <a:camera prst="perspectiveLef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Base class2</a:t>
            </a:r>
          </a:p>
        </p:txBody>
      </p:sp>
      <p:sp>
        <p:nvSpPr>
          <p:cNvPr id="20" name="Oval Callout 19"/>
          <p:cNvSpPr/>
          <p:nvPr/>
        </p:nvSpPr>
        <p:spPr>
          <a:xfrm>
            <a:off x="5638800" y="4114800"/>
            <a:ext cx="2971800" cy="990600"/>
          </a:xfrm>
          <a:prstGeom prst="wedgeEllipseCallout">
            <a:avLst>
              <a:gd name="adj1" fmla="val -43299"/>
              <a:gd name="adj2" fmla="val 75270"/>
            </a:avLst>
          </a:prstGeom>
          <a:solidFill>
            <a:schemeClr val="accent4">
              <a:lumMod val="40000"/>
              <a:lumOff val="60000"/>
            </a:schemeClr>
          </a:solidFill>
          <a:scene3d>
            <a:camera prst="perspectiveLef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Subclass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0" y="381000"/>
            <a:ext cx="2667000" cy="1295400"/>
          </a:xfrm>
          <a:prstGeom prst="wedgeEllipseCallout">
            <a:avLst>
              <a:gd name="adj1" fmla="val 45275"/>
              <a:gd name="adj2" fmla="val 70129"/>
            </a:avLst>
          </a:prstGeom>
          <a:solidFill>
            <a:schemeClr val="accent2">
              <a:lumMod val="60000"/>
              <a:lumOff val="40000"/>
            </a:schemeClr>
          </a:solidFill>
          <a:scene3d>
            <a:camera prst="perspectiveLef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Base class1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Constructors, Destructors &amp;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Constructor functions are executed in their </a:t>
            </a:r>
            <a:r>
              <a:rPr lang="en-US" b="1" dirty="0" smtClean="0"/>
              <a:t>order of derivation</a:t>
            </a:r>
            <a:r>
              <a:rPr lang="en-US" dirty="0" smtClean="0"/>
              <a:t>. 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Destructor functions are executed in </a:t>
            </a:r>
            <a:r>
              <a:rPr lang="en-US" b="1" dirty="0" smtClean="0"/>
              <a:t>reverse order of derivation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Inheritance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1219200"/>
            <a:ext cx="2286000" cy="1219200"/>
          </a:xfrm>
          <a:prstGeom prst="rect">
            <a:avLst/>
          </a:prstGeom>
          <a:gradFill flip="none" rotWithShape="0">
            <a:gsLst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90000">
                <a:schemeClr val="accent1">
                  <a:lumMod val="60000"/>
                  <a:lumOff val="40000"/>
                  <a:alpha val="78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  <a:effectLst>
            <a:softEdge rad="635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Fruit</a:t>
            </a:r>
            <a:endParaRPr lang="en-US" sz="44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10" idx="0"/>
            <a:endCxn id="4" idx="2"/>
          </p:cNvCxnSpPr>
          <p:nvPr/>
        </p:nvCxnSpPr>
        <p:spPr>
          <a:xfrm rot="5400000" flipH="1" flipV="1">
            <a:off x="4152900" y="2781300"/>
            <a:ext cx="685800" cy="1588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352800" y="3124200"/>
            <a:ext cx="2286000" cy="1219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softEdge rad="635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Mango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5334000"/>
            <a:ext cx="2971800" cy="1295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635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err="1" smtClean="0">
                <a:solidFill>
                  <a:schemeClr val="tx1"/>
                </a:solidFill>
              </a:rPr>
              <a:t>Malgoba</a:t>
            </a:r>
            <a:endParaRPr lang="en-US" sz="4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Mango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0" y="5334000"/>
            <a:ext cx="3048000" cy="1295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>
            <a:softEdge rad="635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err="1" smtClean="0">
                <a:solidFill>
                  <a:schemeClr val="tx1"/>
                </a:solidFill>
              </a:rPr>
              <a:t>Mallika</a:t>
            </a:r>
            <a:endParaRPr lang="en-US" sz="4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Mango</a:t>
            </a:r>
            <a:endParaRPr lang="en-US" sz="44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3" idx="0"/>
            <a:endCxn id="10" idx="2"/>
          </p:cNvCxnSpPr>
          <p:nvPr/>
        </p:nvCxnSpPr>
        <p:spPr>
          <a:xfrm rot="5400000" flipH="1" flipV="1">
            <a:off x="2876550" y="3714750"/>
            <a:ext cx="990600" cy="2247900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0"/>
            <a:endCxn id="10" idx="2"/>
          </p:cNvCxnSpPr>
          <p:nvPr/>
        </p:nvCxnSpPr>
        <p:spPr>
          <a:xfrm rot="16200000" flipV="1">
            <a:off x="5181600" y="3657600"/>
            <a:ext cx="990600" cy="2362200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3" grpId="0" animBg="1"/>
      <p:bldP spid="14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Constructors, Destructors &amp; Inheritance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When an object of a derived class is created, </a:t>
            </a:r>
          </a:p>
          <a:p>
            <a:pPr algn="just">
              <a:buNone/>
            </a:pPr>
            <a:r>
              <a:rPr lang="en-US" dirty="0" smtClean="0"/>
              <a:t>    if the base class contains a constructor, it will be called first, followed by the derived class' constructor.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When a derived object is destroyed, its destructor is called first, followed by the base class' destructor.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Passing Parameters to Base-Class Constructors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Making use of an expanded form of the </a:t>
            </a:r>
            <a:r>
              <a:rPr lang="en-US" b="1" dirty="0" smtClean="0"/>
              <a:t>derived class's constructor</a:t>
            </a:r>
            <a:r>
              <a:rPr lang="en-US" dirty="0" smtClean="0"/>
              <a:t> declaration, we can pass arguments to one or more base-class constructors.</a:t>
            </a:r>
          </a:p>
          <a:p>
            <a:pPr algn="just">
              <a:buNone/>
            </a:pPr>
            <a:endParaRPr lang="en-US" dirty="0" smtClean="0"/>
          </a:p>
          <a:p>
            <a:r>
              <a:rPr lang="en-US" b="1" dirty="0" smtClean="0"/>
              <a:t>Syntax:</a:t>
            </a:r>
          </a:p>
          <a:p>
            <a:pPr>
              <a:buNone/>
            </a:pPr>
            <a:r>
              <a:rPr lang="en-US" dirty="0" smtClean="0"/>
              <a:t>     derived-constructor(</a:t>
            </a:r>
            <a:r>
              <a:rPr lang="en-US" dirty="0" err="1" smtClean="0"/>
              <a:t>arg</a:t>
            </a:r>
            <a:r>
              <a:rPr lang="en-US" dirty="0" smtClean="0"/>
              <a:t>-list) : base1(</a:t>
            </a:r>
            <a:r>
              <a:rPr lang="en-US" dirty="0" err="1" smtClean="0"/>
              <a:t>arg</a:t>
            </a:r>
            <a:r>
              <a:rPr lang="en-US" dirty="0" smtClean="0"/>
              <a:t>-list),</a:t>
            </a:r>
          </a:p>
          <a:p>
            <a:pPr>
              <a:buNone/>
            </a:pPr>
            <a:r>
              <a:rPr lang="en-US" dirty="0" smtClean="0"/>
              <a:t>                           base2(</a:t>
            </a:r>
            <a:r>
              <a:rPr lang="en-US" dirty="0" err="1" smtClean="0"/>
              <a:t>arg</a:t>
            </a:r>
            <a:r>
              <a:rPr lang="en-US" dirty="0" smtClean="0"/>
              <a:t>-list), … </a:t>
            </a:r>
            <a:r>
              <a:rPr lang="en-US" dirty="0" err="1" smtClean="0"/>
              <a:t>baseN</a:t>
            </a:r>
            <a:r>
              <a:rPr lang="en-US" dirty="0" smtClean="0"/>
              <a:t>(</a:t>
            </a:r>
            <a:r>
              <a:rPr lang="en-US" dirty="0" err="1" smtClean="0"/>
              <a:t>arg</a:t>
            </a:r>
            <a:r>
              <a:rPr lang="en-US" dirty="0" smtClean="0"/>
              <a:t>-list)</a:t>
            </a:r>
          </a:p>
          <a:p>
            <a:pPr>
              <a:buNone/>
            </a:pPr>
            <a:r>
              <a:rPr lang="en-US" dirty="0" smtClean="0"/>
              <a:t>      {   // body of derived constructor  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915400" cy="4525963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As we are </a:t>
            </a:r>
            <a:r>
              <a:rPr lang="en-US" b="1" dirty="0" smtClean="0"/>
              <a:t>arguments</a:t>
            </a:r>
            <a:r>
              <a:rPr lang="en-US" dirty="0" smtClean="0"/>
              <a:t> to a </a:t>
            </a:r>
            <a:r>
              <a:rPr lang="en-US" b="1" dirty="0" smtClean="0"/>
              <a:t>base-class</a:t>
            </a:r>
            <a:r>
              <a:rPr lang="en-US" dirty="0" smtClean="0"/>
              <a:t> constructor are passed via </a:t>
            </a:r>
            <a:r>
              <a:rPr lang="en-US" b="1" dirty="0" smtClean="0"/>
              <a:t>arguments</a:t>
            </a:r>
            <a:r>
              <a:rPr lang="en-US" dirty="0" smtClean="0"/>
              <a:t> of the </a:t>
            </a:r>
            <a:r>
              <a:rPr lang="en-US" b="1" dirty="0" smtClean="0"/>
              <a:t>derived class</a:t>
            </a:r>
            <a:r>
              <a:rPr lang="en-US" dirty="0" smtClean="0"/>
              <a:t>' constructor. 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Even if a </a:t>
            </a:r>
            <a:r>
              <a:rPr lang="en-US" b="1" dirty="0" smtClean="0"/>
              <a:t>derived class</a:t>
            </a:r>
            <a:r>
              <a:rPr lang="en-US" dirty="0" smtClean="0"/>
              <a:t>‘ constructor does </a:t>
            </a:r>
            <a:r>
              <a:rPr lang="en-US" b="1" dirty="0" smtClean="0"/>
              <a:t>not</a:t>
            </a:r>
            <a:r>
              <a:rPr lang="en-US" dirty="0" smtClean="0"/>
              <a:t> use any </a:t>
            </a:r>
            <a:r>
              <a:rPr lang="en-US" b="1" dirty="0" smtClean="0"/>
              <a:t>arguments</a:t>
            </a:r>
            <a:r>
              <a:rPr lang="en-US" dirty="0" smtClean="0"/>
              <a:t>, we need to </a:t>
            </a:r>
            <a:r>
              <a:rPr lang="en-US" b="1" dirty="0" smtClean="0"/>
              <a:t>declare</a:t>
            </a:r>
            <a:r>
              <a:rPr lang="en-US" dirty="0" smtClean="0"/>
              <a:t> a </a:t>
            </a:r>
            <a:r>
              <a:rPr lang="en-US" b="1" dirty="0" smtClean="0"/>
              <a:t>constructor </a:t>
            </a:r>
            <a:r>
              <a:rPr lang="en-US" dirty="0" smtClean="0"/>
              <a:t> as if the base class requires it.</a:t>
            </a:r>
          </a:p>
          <a:p>
            <a:pPr algn="just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arguments passed </a:t>
            </a:r>
            <a:r>
              <a:rPr lang="en-US" dirty="0" smtClean="0"/>
              <a:t>to the </a:t>
            </a:r>
            <a:r>
              <a:rPr lang="en-US" b="1" dirty="0" smtClean="0"/>
              <a:t>derived class </a:t>
            </a:r>
            <a:r>
              <a:rPr lang="en-US" dirty="0" smtClean="0"/>
              <a:t>are simply passed along to the </a:t>
            </a:r>
            <a:r>
              <a:rPr lang="en-US" b="1" dirty="0" smtClean="0"/>
              <a:t>base class constructor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286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Passing Parameters to Base-Class Constructors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Granting Access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When a base class is inherited as </a:t>
            </a:r>
            <a:r>
              <a:rPr lang="en-US" b="1" dirty="0" smtClean="0"/>
              <a:t>private:</a:t>
            </a:r>
          </a:p>
          <a:p>
            <a:pPr algn="just">
              <a:buNone/>
            </a:pPr>
            <a:r>
              <a:rPr lang="en-US" dirty="0" smtClean="0"/>
              <a:t>	-  all </a:t>
            </a:r>
            <a:r>
              <a:rPr lang="en-US" b="1" dirty="0" smtClean="0"/>
              <a:t>public</a:t>
            </a:r>
            <a:r>
              <a:rPr lang="en-US" dirty="0" smtClean="0"/>
              <a:t> and </a:t>
            </a:r>
            <a:r>
              <a:rPr lang="en-US" b="1" dirty="0" smtClean="0"/>
              <a:t>protected</a:t>
            </a:r>
            <a:r>
              <a:rPr lang="en-US" dirty="0" smtClean="0"/>
              <a:t> members of that class become </a:t>
            </a:r>
            <a:r>
              <a:rPr lang="en-US" b="1" dirty="0" smtClean="0"/>
              <a:t>private members </a:t>
            </a:r>
            <a:r>
              <a:rPr lang="en-US" dirty="0" smtClean="0"/>
              <a:t>of the derived class.</a:t>
            </a:r>
          </a:p>
          <a:p>
            <a:pPr algn="just">
              <a:buNone/>
            </a:pPr>
            <a:endParaRPr lang="en-US" b="1" dirty="0" smtClean="0"/>
          </a:p>
          <a:p>
            <a:pPr algn="just"/>
            <a:r>
              <a:rPr lang="en-US" dirty="0" smtClean="0"/>
              <a:t>But in some certain circumstances, we want to </a:t>
            </a:r>
            <a:r>
              <a:rPr lang="en-US" b="1" dirty="0" smtClean="0"/>
              <a:t>restore</a:t>
            </a:r>
            <a:r>
              <a:rPr lang="en-US" dirty="0" smtClean="0"/>
              <a:t> one or more inherited members to their </a:t>
            </a:r>
            <a:r>
              <a:rPr lang="en-US" b="1" dirty="0" smtClean="0"/>
              <a:t>original access</a:t>
            </a:r>
            <a:r>
              <a:rPr lang="en-US" dirty="0" smtClean="0"/>
              <a:t> specification.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Granting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accomplish this : </a:t>
            </a:r>
            <a:endParaRPr lang="en-US" dirty="0"/>
          </a:p>
        </p:txBody>
      </p:sp>
      <p:sp>
        <p:nvSpPr>
          <p:cNvPr id="4" name="Flowchart: Internal Storage 3"/>
          <p:cNvSpPr/>
          <p:nvPr/>
        </p:nvSpPr>
        <p:spPr>
          <a:xfrm>
            <a:off x="2438400" y="2819400"/>
            <a:ext cx="4038600" cy="1219200"/>
          </a:xfrm>
          <a:prstGeom prst="flowChartInternalStorag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using</a:t>
            </a:r>
            <a:endParaRPr lang="en-US" sz="3600" dirty="0"/>
          </a:p>
        </p:txBody>
      </p:sp>
      <p:sp>
        <p:nvSpPr>
          <p:cNvPr id="5" name="Flowchart: Internal Storage 4"/>
          <p:cNvSpPr/>
          <p:nvPr/>
        </p:nvSpPr>
        <p:spPr>
          <a:xfrm>
            <a:off x="685800" y="4343400"/>
            <a:ext cx="5791200" cy="1219200"/>
          </a:xfrm>
          <a:prstGeom prst="flowChartInternalStorag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access declaratio</a:t>
            </a:r>
            <a:r>
              <a:rPr lang="en-US" sz="3600" dirty="0" smtClean="0"/>
              <a:t>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Granting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>
            <a:noAutofit/>
          </a:bodyPr>
          <a:lstStyle/>
          <a:p>
            <a:pPr algn="just"/>
            <a:r>
              <a:rPr lang="en-US" b="1" dirty="0" smtClean="0"/>
              <a:t>using </a:t>
            </a:r>
            <a:r>
              <a:rPr lang="en-US" dirty="0" smtClean="0"/>
              <a:t>statement</a:t>
            </a:r>
            <a:r>
              <a:rPr lang="en-US" b="1" dirty="0" smtClean="0"/>
              <a:t>:</a:t>
            </a:r>
          </a:p>
          <a:p>
            <a:pPr algn="just">
              <a:buNone/>
            </a:pPr>
            <a:r>
              <a:rPr lang="en-US" b="1" dirty="0" smtClean="0"/>
              <a:t>     </a:t>
            </a:r>
            <a:r>
              <a:rPr lang="en-US" dirty="0" smtClean="0"/>
              <a:t>is designed primarily to support namespaces.</a:t>
            </a:r>
          </a:p>
          <a:p>
            <a:pPr algn="just">
              <a:buNone/>
            </a:pPr>
            <a:endParaRPr lang="en-US" b="1" dirty="0" smtClean="0"/>
          </a:p>
          <a:p>
            <a:pPr algn="just"/>
            <a:r>
              <a:rPr lang="en-US" b="1" dirty="0" smtClean="0"/>
              <a:t>Access declaration:</a:t>
            </a:r>
          </a:p>
          <a:p>
            <a:pPr algn="just">
              <a:buNone/>
            </a:pPr>
            <a:r>
              <a:rPr lang="en-US" dirty="0" smtClean="0"/>
              <a:t>    restores an inherited member's access specification</a:t>
            </a:r>
          </a:p>
          <a:p>
            <a:pPr algn="just">
              <a:buNone/>
            </a:pPr>
            <a:r>
              <a:rPr lang="en-US" b="1" dirty="0" smtClean="0"/>
              <a:t>    Syntax:</a:t>
            </a:r>
          </a:p>
          <a:p>
            <a:pPr algn="just">
              <a:buNone/>
            </a:pPr>
            <a:r>
              <a:rPr lang="en-US" b="1" dirty="0" smtClean="0"/>
              <a:t>     </a:t>
            </a:r>
            <a:r>
              <a:rPr lang="en-US" dirty="0" err="1" smtClean="0"/>
              <a:t>base_class_name</a:t>
            </a:r>
            <a:r>
              <a:rPr lang="en-US" dirty="0" smtClean="0"/>
              <a:t>::member;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Granting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Access declaration is done under the appropriate </a:t>
            </a:r>
            <a:r>
              <a:rPr lang="en-US" b="1" dirty="0" smtClean="0"/>
              <a:t>access heading </a:t>
            </a:r>
            <a:r>
              <a:rPr lang="en-US" dirty="0" smtClean="0"/>
              <a:t>in the </a:t>
            </a:r>
            <a:r>
              <a:rPr lang="en-US" b="1" dirty="0" smtClean="0"/>
              <a:t>derived class’ </a:t>
            </a:r>
            <a:r>
              <a:rPr lang="en-US" dirty="0" smtClean="0"/>
              <a:t>declaration.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b="1" dirty="0" smtClean="0"/>
              <a:t> Note:</a:t>
            </a:r>
          </a:p>
          <a:p>
            <a:pPr algn="just">
              <a:buNone/>
            </a:pPr>
            <a:r>
              <a:rPr lang="en-US" dirty="0" smtClean="0"/>
              <a:t>     No type declaration is required.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Part – A </a:t>
            </a:r>
            <a:br>
              <a:rPr lang="en-US" b="1" dirty="0" smtClean="0"/>
            </a:br>
            <a:r>
              <a:rPr lang="en-US" b="1" dirty="0" smtClean="0"/>
              <a:t>1.  Overview of OOP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Polymorphism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286000" y="2667001"/>
            <a:ext cx="5943600" cy="3810000"/>
            <a:chOff x="304800" y="1143000"/>
            <a:chExt cx="8839200" cy="5495925"/>
          </a:xfrm>
        </p:grpSpPr>
        <p:sp>
          <p:nvSpPr>
            <p:cNvPr id="4" name="Oval 3"/>
            <p:cNvSpPr/>
            <p:nvPr/>
          </p:nvSpPr>
          <p:spPr>
            <a:xfrm>
              <a:off x="3581400" y="2438400"/>
              <a:ext cx="1905000" cy="17526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600" dirty="0" smtClean="0"/>
                <a:t>+</a:t>
              </a:r>
              <a:endParaRPr lang="en-US" sz="166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09600" y="1143000"/>
              <a:ext cx="2133600" cy="1143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scene3d>
              <a:camera prst="perspectiveRelaxed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</a:rPr>
                <a:t>5+9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096000" y="1143000"/>
              <a:ext cx="3048000" cy="1219200"/>
            </a:xfrm>
            <a:prstGeom prst="roundRect">
              <a:avLst/>
            </a:prstGeom>
            <a:scene3d>
              <a:camera prst="perspectiveRelaxed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chemeClr val="tx1"/>
                  </a:solidFill>
                </a:rPr>
                <a:t>Str</a:t>
              </a:r>
              <a:r>
                <a:rPr lang="en-US" sz="2400" dirty="0" smtClean="0">
                  <a:solidFill>
                    <a:schemeClr val="tx1"/>
                  </a:solidFill>
                </a:rPr>
                <a:t> + </a:t>
              </a:r>
              <a:r>
                <a:rPr lang="en-US" sz="2400" dirty="0" err="1" smtClean="0">
                  <a:solidFill>
                    <a:schemeClr val="tx1"/>
                  </a:solidFill>
                </a:rPr>
                <a:t>ing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04800" y="3962400"/>
              <a:ext cx="2667000" cy="2590800"/>
              <a:chOff x="457200" y="3810000"/>
              <a:chExt cx="2667000" cy="2590800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3810000"/>
                <a:ext cx="2667000" cy="25908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90600" y="4191000"/>
                <a:ext cx="1990725" cy="199072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6324600" y="4419600"/>
              <a:ext cx="2514600" cy="2219325"/>
              <a:chOff x="6019800" y="4038600"/>
              <a:chExt cx="2514600" cy="2219325"/>
            </a:xfrm>
            <a:solidFill>
              <a:schemeClr val="accent6">
                <a:lumMod val="40000"/>
                <a:lumOff val="60000"/>
              </a:schemeClr>
            </a:solidFill>
            <a:scene3d>
              <a:camera prst="isometricOffAxis2Left"/>
              <a:lightRig rig="threePt" dir="t"/>
            </a:scene3d>
          </p:grpSpPr>
          <p:sp>
            <p:nvSpPr>
              <p:cNvPr id="9" name="Rounded Rectangle 8"/>
              <p:cNvSpPr/>
              <p:nvPr/>
            </p:nvSpPr>
            <p:spPr>
              <a:xfrm>
                <a:off x="6019800" y="4038600"/>
                <a:ext cx="2514600" cy="2209800"/>
              </a:xfrm>
              <a:prstGeom prst="roundRect">
                <a:avLst/>
              </a:prstGeom>
              <a:grpFill/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315075" y="4267200"/>
                <a:ext cx="1990725" cy="19907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sp3d>
                <a:bevelT prst="relaxedInset"/>
              </a:sp3d>
            </p:spPr>
          </p:pic>
        </p:grpSp>
        <p:cxnSp>
          <p:nvCxnSpPr>
            <p:cNvPr id="14" name="Straight Arrow Connector 13"/>
            <p:cNvCxnSpPr>
              <a:stCxn id="4" idx="7"/>
              <a:endCxn id="6" idx="1"/>
            </p:cNvCxnSpPr>
            <p:nvPr/>
          </p:nvCxnSpPr>
          <p:spPr>
            <a:xfrm rot="5400000" flipH="1" flipV="1">
              <a:off x="5180478" y="1779541"/>
              <a:ext cx="942462" cy="888581"/>
            </a:xfrm>
            <a:prstGeom prst="straightConnector1">
              <a:avLst/>
            </a:prstGeom>
            <a:ln w="825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4" idx="1"/>
              <a:endCxn id="5" idx="3"/>
            </p:cNvCxnSpPr>
            <p:nvPr/>
          </p:nvCxnSpPr>
          <p:spPr>
            <a:xfrm rot="16200000" flipV="1">
              <a:off x="2811510" y="1646190"/>
              <a:ext cx="980562" cy="1117181"/>
            </a:xfrm>
            <a:prstGeom prst="straightConnector1">
              <a:avLst/>
            </a:prstGeom>
            <a:ln w="825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4" idx="3"/>
              <a:endCxn id="7" idx="3"/>
            </p:cNvCxnSpPr>
            <p:nvPr/>
          </p:nvCxnSpPr>
          <p:spPr>
            <a:xfrm rot="5400000">
              <a:off x="2754360" y="4151779"/>
              <a:ext cx="1323462" cy="888581"/>
            </a:xfrm>
            <a:prstGeom prst="straightConnector1">
              <a:avLst/>
            </a:prstGeom>
            <a:ln w="825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4" idx="5"/>
              <a:endCxn id="9" idx="1"/>
            </p:cNvCxnSpPr>
            <p:nvPr/>
          </p:nvCxnSpPr>
          <p:spPr>
            <a:xfrm rot="16200000" flipH="1">
              <a:off x="4970928" y="4170828"/>
              <a:ext cx="1590162" cy="1117181"/>
            </a:xfrm>
            <a:prstGeom prst="straightConnector1">
              <a:avLst/>
            </a:prstGeom>
            <a:ln w="825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Granting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447800"/>
            <a:ext cx="4495800" cy="4678363"/>
          </a:xfr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	class base {</a:t>
            </a:r>
          </a:p>
          <a:p>
            <a:pPr>
              <a:buNone/>
            </a:pPr>
            <a:r>
              <a:rPr lang="en-US" sz="2400" dirty="0" smtClean="0"/>
              <a:t>	public: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j; </a:t>
            </a:r>
          </a:p>
          <a:p>
            <a:pPr>
              <a:buNone/>
            </a:pPr>
            <a:r>
              <a:rPr lang="en-US" sz="2400" dirty="0" smtClean="0"/>
              <a:t>	};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class derived: private base {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public:</a:t>
            </a:r>
          </a:p>
          <a:p>
            <a:pPr>
              <a:buNone/>
            </a:pPr>
            <a:r>
              <a:rPr lang="en-US" sz="2400" dirty="0" smtClean="0"/>
              <a:t>	// here is access declaration</a:t>
            </a:r>
          </a:p>
          <a:p>
            <a:pPr>
              <a:buNone/>
            </a:pPr>
            <a:r>
              <a:rPr lang="en-US" sz="2400" dirty="0" smtClean="0"/>
              <a:t>	base::j; </a:t>
            </a:r>
          </a:p>
          <a:p>
            <a:pPr>
              <a:buNone/>
            </a:pPr>
            <a:r>
              <a:rPr lang="en-US" sz="2400" dirty="0" smtClean="0"/>
              <a:t>	};</a:t>
            </a:r>
            <a:endParaRPr lang="en-US" sz="2400" dirty="0"/>
          </a:p>
        </p:txBody>
      </p:sp>
      <p:sp>
        <p:nvSpPr>
          <p:cNvPr id="4" name="Right Arrow 3"/>
          <p:cNvSpPr/>
          <p:nvPr/>
        </p:nvSpPr>
        <p:spPr>
          <a:xfrm>
            <a:off x="1219200" y="1752600"/>
            <a:ext cx="1828800" cy="1219200"/>
          </a:xfrm>
          <a:prstGeom prst="rightArrow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/>
              <a:t>public</a:t>
            </a:r>
            <a:endParaRPr lang="en-US" sz="2800" b="1" i="1" dirty="0"/>
          </a:p>
        </p:txBody>
      </p:sp>
      <p:sp>
        <p:nvSpPr>
          <p:cNvPr id="6" name="Right Arrow 5"/>
          <p:cNvSpPr/>
          <p:nvPr/>
        </p:nvSpPr>
        <p:spPr>
          <a:xfrm>
            <a:off x="1219200" y="4419600"/>
            <a:ext cx="1828800" cy="1219200"/>
          </a:xfrm>
          <a:prstGeom prst="rightArrow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/>
              <a:t>public</a:t>
            </a:r>
            <a:endParaRPr lang="en-US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 for Implementation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0" y="1294606"/>
            <a:ext cx="1905000" cy="1219200"/>
          </a:xfr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	      </a:t>
            </a:r>
            <a:r>
              <a:rPr lang="en-US" sz="2800" b="1" dirty="0" smtClean="0"/>
              <a:t>student</a:t>
            </a:r>
            <a:endParaRPr lang="en-US" sz="24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67400" y="4724400"/>
            <a:ext cx="2743200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/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err="1" smtClean="0"/>
              <a:t>Result_on_Web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>
            <a:endCxn id="5" idx="2"/>
          </p:cNvCxnSpPr>
          <p:nvPr/>
        </p:nvCxnSpPr>
        <p:spPr>
          <a:xfrm rot="5400000" flipH="1" flipV="1">
            <a:off x="6781800" y="2780506"/>
            <a:ext cx="533400" cy="1588"/>
          </a:xfrm>
          <a:prstGeom prst="straightConnector1">
            <a:avLst/>
          </a:prstGeom>
          <a:ln w="508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67600" y="24384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private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1371600"/>
            <a:ext cx="487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Program to implement the given hierarchy assuming proper properties for </a:t>
            </a:r>
            <a:r>
              <a:rPr lang="en-US" sz="3200" b="1" dirty="0" smtClean="0"/>
              <a:t>student</a:t>
            </a:r>
            <a:r>
              <a:rPr lang="en-US" sz="3200" dirty="0" smtClean="0"/>
              <a:t> class. The </a:t>
            </a:r>
            <a:r>
              <a:rPr lang="en-US" sz="3200" b="1" dirty="0" smtClean="0"/>
              <a:t>Result</a:t>
            </a:r>
            <a:r>
              <a:rPr lang="en-US" sz="3200" dirty="0" smtClean="0"/>
              <a:t> class computes the result of every student. The </a:t>
            </a:r>
            <a:r>
              <a:rPr lang="en-US" sz="3200" b="1" dirty="0" err="1" smtClean="0"/>
              <a:t>Result_on_Web</a:t>
            </a:r>
            <a:r>
              <a:rPr lang="en-US" sz="3200" dirty="0" smtClean="0"/>
              <a:t> class displays the result upon getting the</a:t>
            </a:r>
            <a:r>
              <a:rPr lang="en-US" sz="3200" b="1" dirty="0" smtClean="0"/>
              <a:t> grant </a:t>
            </a:r>
            <a:r>
              <a:rPr lang="en-US" sz="3200" dirty="0" smtClean="0"/>
              <a:t>for </a:t>
            </a:r>
            <a:r>
              <a:rPr lang="en-US" sz="3200" b="1" dirty="0" smtClean="0"/>
              <a:t>USN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096000" y="2971800"/>
            <a:ext cx="1905000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6895306" y="4456906"/>
            <a:ext cx="533400" cy="1588"/>
          </a:xfrm>
          <a:prstGeom prst="straightConnector1">
            <a:avLst/>
          </a:prstGeom>
          <a:ln w="508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1400" y="41910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protected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14" grpId="0" build="p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143000"/>
          </a:xfrm>
        </p:spPr>
        <p:txBody>
          <a:bodyPr/>
          <a:lstStyle/>
          <a:p>
            <a:r>
              <a:rPr lang="en-US" b="1" dirty="0" smtClean="0"/>
              <a:t>Hierarchy of Classes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57600" y="1219200"/>
            <a:ext cx="1905000" cy="1219200"/>
          </a:xfr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	      </a:t>
            </a:r>
            <a:r>
              <a:rPr lang="en-US" sz="4800" dirty="0" err="1" smtClean="0"/>
              <a:t>i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429000" y="5334000"/>
            <a:ext cx="2590800" cy="1371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dirty="0" smtClean="0"/>
              <a:t> </a:t>
            </a:r>
            <a:r>
              <a:rPr lang="en-US" sz="3200" b="1" dirty="0" err="1" smtClean="0"/>
              <a:t>i</a:t>
            </a:r>
            <a:endParaRPr lang="en-US" sz="3200" b="1" dirty="0" smtClean="0"/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dirty="0" smtClean="0"/>
              <a:t> j &amp; 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38400" y="3200400"/>
            <a:ext cx="1905000" cy="1219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76800" y="3276600"/>
            <a:ext cx="1905000" cy="1219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" name="Elbow Connector 9"/>
          <p:cNvCxnSpPr>
            <a:stCxn id="7" idx="0"/>
          </p:cNvCxnSpPr>
          <p:nvPr/>
        </p:nvCxnSpPr>
        <p:spPr>
          <a:xfrm rot="5400000" flipH="1" flipV="1">
            <a:off x="3371850" y="2457450"/>
            <a:ext cx="762000" cy="7239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16200000" flipV="1">
            <a:off x="5257800" y="2438400"/>
            <a:ext cx="838200" cy="8382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5400000" flipH="1" flipV="1">
            <a:off x="5029200" y="4419600"/>
            <a:ext cx="914400" cy="9144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6200000" flipV="1">
            <a:off x="3276600" y="4495800"/>
            <a:ext cx="914400" cy="7620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/>
          <p:cNvSpPr/>
          <p:nvPr/>
        </p:nvSpPr>
        <p:spPr>
          <a:xfrm>
            <a:off x="1905000" y="914400"/>
            <a:ext cx="1828800" cy="1219200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/>
              <a:t>base</a:t>
            </a:r>
            <a:endParaRPr lang="en-US" sz="2800" b="1" i="1" dirty="0"/>
          </a:p>
        </p:txBody>
      </p:sp>
      <p:sp>
        <p:nvSpPr>
          <p:cNvPr id="33" name="Right Arrow 32"/>
          <p:cNvSpPr/>
          <p:nvPr/>
        </p:nvSpPr>
        <p:spPr>
          <a:xfrm>
            <a:off x="1524000" y="5029200"/>
            <a:ext cx="2133600" cy="1219200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/>
              <a:t>derived12</a:t>
            </a:r>
            <a:endParaRPr lang="en-US" sz="2800" b="1" i="1" dirty="0"/>
          </a:p>
        </p:txBody>
      </p:sp>
      <p:sp>
        <p:nvSpPr>
          <p:cNvPr id="34" name="Right Arrow 33"/>
          <p:cNvSpPr/>
          <p:nvPr/>
        </p:nvSpPr>
        <p:spPr>
          <a:xfrm>
            <a:off x="533400" y="2667000"/>
            <a:ext cx="1828800" cy="1219200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/>
              <a:t>derived1</a:t>
            </a:r>
            <a:endParaRPr lang="en-US" sz="2800" b="1" i="1" dirty="0"/>
          </a:p>
        </p:txBody>
      </p:sp>
      <p:sp>
        <p:nvSpPr>
          <p:cNvPr id="36" name="Left Arrow 35"/>
          <p:cNvSpPr/>
          <p:nvPr/>
        </p:nvSpPr>
        <p:spPr>
          <a:xfrm rot="19394731">
            <a:off x="6557129" y="2786237"/>
            <a:ext cx="1904996" cy="1169466"/>
          </a:xfrm>
          <a:prstGeom prst="leftArrow">
            <a:avLst>
              <a:gd name="adj1" fmla="val 50000"/>
              <a:gd name="adj2" fmla="val 56803"/>
            </a:avLst>
          </a:prstGeom>
          <a:solidFill>
            <a:schemeClr val="tx1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/>
              <a:t>deriv</a:t>
            </a:r>
            <a:r>
              <a:rPr lang="en-US" sz="2800" i="1" dirty="0" smtClean="0"/>
              <a:t>e</a:t>
            </a:r>
            <a:r>
              <a:rPr lang="en-US" sz="2800" b="1" i="1" dirty="0" smtClean="0"/>
              <a:t>d2</a:t>
            </a:r>
            <a:endParaRPr lang="en-US" sz="2800" b="1" i="1" dirty="0"/>
          </a:p>
        </p:txBody>
      </p:sp>
      <p:sp>
        <p:nvSpPr>
          <p:cNvPr id="43" name="Oval Callout 42"/>
          <p:cNvSpPr/>
          <p:nvPr/>
        </p:nvSpPr>
        <p:spPr>
          <a:xfrm>
            <a:off x="6019800" y="4572000"/>
            <a:ext cx="2667000" cy="1143000"/>
          </a:xfrm>
          <a:prstGeom prst="wedgeEllipseCallout">
            <a:avLst>
              <a:gd name="adj1" fmla="val -90794"/>
              <a:gd name="adj2" fmla="val 54392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copies  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  <p:bldP spid="7" grpId="0" animBg="1"/>
      <p:bldP spid="8" grpId="0" animBg="1"/>
      <p:bldP spid="31" grpId="0" animBg="1"/>
      <p:bldP spid="33" grpId="0" animBg="1"/>
      <p:bldP spid="34" grpId="0" animBg="1"/>
      <p:bldP spid="36" grpId="0" animBg="1"/>
      <p:bldP spid="43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Hierarchy of Classes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895600" y="1447800"/>
            <a:ext cx="3124200" cy="1295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extrusionH="190500" contourW="101600" prstMaterial="metal">
            <a:bevelT w="279400"/>
            <a:bevelB w="292100" h="0"/>
            <a:extrusionClr>
              <a:schemeClr val="accent5">
                <a:lumMod val="75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Remedy…..?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81000" y="3352800"/>
            <a:ext cx="3429000" cy="304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scope resolution operator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334000" y="3352800"/>
            <a:ext cx="3505200" cy="30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virtual base class</a:t>
            </a:r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7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770" decel="100000"/>
                                        <p:tgtEl>
                                          <p:spTgt spid="1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8" dur="77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0" dur="77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Virtual Base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Used to </a:t>
            </a:r>
            <a:r>
              <a:rPr lang="en-US" b="1" dirty="0" smtClean="0"/>
              <a:t>prevent</a:t>
            </a:r>
            <a:r>
              <a:rPr lang="en-US" dirty="0" smtClean="0"/>
              <a:t> multiple copies of the base class from being present in an object derived from those objects by declaring the base class as </a:t>
            </a:r>
            <a:r>
              <a:rPr lang="en-US" b="1" dirty="0" smtClean="0"/>
              <a:t>virtual when it is inherited.</a:t>
            </a:r>
          </a:p>
          <a:p>
            <a:pPr algn="just">
              <a:buNone/>
            </a:pPr>
            <a:endParaRPr lang="en-US" b="1" dirty="0" smtClean="0"/>
          </a:p>
          <a:p>
            <a:pPr algn="just"/>
            <a:r>
              <a:rPr lang="en-US" b="1" dirty="0" smtClean="0"/>
              <a:t>Syntax:</a:t>
            </a:r>
          </a:p>
          <a:p>
            <a:pPr algn="just">
              <a:buNone/>
            </a:pPr>
            <a:r>
              <a:rPr lang="en-US" dirty="0" smtClean="0"/>
              <a:t>        class derived : </a:t>
            </a:r>
            <a:r>
              <a:rPr lang="en-US" b="1" dirty="0" smtClean="0"/>
              <a:t>virtual</a:t>
            </a:r>
            <a:r>
              <a:rPr lang="en-US" dirty="0" smtClean="0"/>
              <a:t> public base </a:t>
            </a:r>
          </a:p>
          <a:p>
            <a:pPr algn="just">
              <a:buNone/>
            </a:pPr>
            <a:r>
              <a:rPr lang="en-US" dirty="0" smtClean="0"/>
              <a:t>         {     .   .   .      };</a:t>
            </a:r>
            <a:endParaRPr lang="en-US" b="1" dirty="0" smtClean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Virtual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“A virtual function is a member function that is declared </a:t>
            </a:r>
            <a:r>
              <a:rPr lang="en-US" b="1" dirty="0" smtClean="0"/>
              <a:t>within</a:t>
            </a:r>
            <a:r>
              <a:rPr lang="en-US" dirty="0" smtClean="0"/>
              <a:t> a </a:t>
            </a:r>
            <a:r>
              <a:rPr lang="en-US" b="1" dirty="0" smtClean="0"/>
              <a:t>base class </a:t>
            </a:r>
            <a:r>
              <a:rPr lang="en-US" dirty="0" smtClean="0"/>
              <a:t>and </a:t>
            </a:r>
            <a:r>
              <a:rPr lang="en-US" b="1" dirty="0" smtClean="0"/>
              <a:t>redefined</a:t>
            </a:r>
            <a:r>
              <a:rPr lang="en-US" dirty="0" smtClean="0"/>
              <a:t> by a </a:t>
            </a:r>
            <a:r>
              <a:rPr lang="en-US" b="1" dirty="0" smtClean="0"/>
              <a:t>derived class</a:t>
            </a:r>
            <a:r>
              <a:rPr lang="en-US" dirty="0" smtClean="0"/>
              <a:t>.”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Virtual functions implements the </a:t>
            </a:r>
            <a:r>
              <a:rPr lang="en-US" b="1" dirty="0" smtClean="0"/>
              <a:t>"one interface, multiple methods"</a:t>
            </a:r>
            <a:r>
              <a:rPr lang="en-US" dirty="0" smtClean="0"/>
              <a:t> philosophy under polymorphism.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Virtual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virtual function within the base class defines the form of the </a:t>
            </a:r>
            <a:r>
              <a:rPr lang="en-US" b="1" dirty="0" smtClean="0"/>
              <a:t>interface</a:t>
            </a:r>
            <a:r>
              <a:rPr lang="en-US" dirty="0" smtClean="0"/>
              <a:t> to that function.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Each </a:t>
            </a:r>
            <a:r>
              <a:rPr lang="en-US" b="1" dirty="0" smtClean="0"/>
              <a:t>redefinition</a:t>
            </a:r>
            <a:r>
              <a:rPr lang="en-US" dirty="0" smtClean="0"/>
              <a:t> of the virtual function by a derived class implements </a:t>
            </a:r>
            <a:r>
              <a:rPr lang="en-US" b="1" dirty="0" smtClean="0"/>
              <a:t>its operation </a:t>
            </a:r>
            <a:r>
              <a:rPr lang="en-US" dirty="0" smtClean="0"/>
              <a:t>as it relates specifically to the derived class. That is, the redefinition creates a </a:t>
            </a:r>
            <a:r>
              <a:rPr lang="en-US" b="1" dirty="0" smtClean="0"/>
              <a:t>specific</a:t>
            </a:r>
            <a:r>
              <a:rPr lang="en-US" dirty="0" smtClean="0"/>
              <a:t> method.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Virtual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To create a virtual function, precede the function‘s declaration in the base class with the keyword </a:t>
            </a:r>
            <a:r>
              <a:rPr lang="en-US" b="1" dirty="0" smtClean="0"/>
              <a:t>virtual.</a:t>
            </a:r>
          </a:p>
          <a:p>
            <a:pPr algn="just">
              <a:buNone/>
            </a:pPr>
            <a:endParaRPr lang="en-US" b="1" dirty="0" smtClean="0"/>
          </a:p>
          <a:p>
            <a:pPr algn="just"/>
            <a:r>
              <a:rPr lang="en-US" b="1" dirty="0" smtClean="0"/>
              <a:t>Example:</a:t>
            </a:r>
          </a:p>
          <a:p>
            <a:pPr algn="just">
              <a:buNone/>
            </a:pPr>
            <a:r>
              <a:rPr lang="en-US" dirty="0" smtClean="0"/>
              <a:t>                 class base {</a:t>
            </a:r>
          </a:p>
          <a:p>
            <a:pPr algn="just">
              <a:buNone/>
            </a:pPr>
            <a:r>
              <a:rPr lang="en-US" dirty="0" smtClean="0"/>
              <a:t>                      public:</a:t>
            </a:r>
          </a:p>
          <a:p>
            <a:pPr algn="just">
              <a:buNone/>
            </a:pPr>
            <a:r>
              <a:rPr lang="en-US" dirty="0" smtClean="0"/>
              <a:t>                          </a:t>
            </a:r>
            <a:r>
              <a:rPr lang="en-US" b="1" dirty="0" smtClean="0"/>
              <a:t>virtual</a:t>
            </a:r>
            <a:r>
              <a:rPr lang="en-US" dirty="0" smtClean="0"/>
              <a:t> void </a:t>
            </a:r>
            <a:r>
              <a:rPr lang="en-US" dirty="0" err="1" smtClean="0"/>
              <a:t>member_func</a:t>
            </a:r>
            <a:r>
              <a:rPr lang="en-US" dirty="0" smtClean="0"/>
              <a:t>(){   }</a:t>
            </a:r>
          </a:p>
          <a:p>
            <a:pPr algn="just">
              <a:buNone/>
            </a:pPr>
            <a:r>
              <a:rPr lang="en-US" dirty="0" smtClean="0"/>
              <a:t>                    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Virtual 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57600" y="1600200"/>
            <a:ext cx="1905000" cy="609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Base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524000" y="3352800"/>
            <a:ext cx="1905000" cy="609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Derived1</a:t>
            </a:r>
            <a:endParaRPr lang="en-US" sz="3200" dirty="0"/>
          </a:p>
        </p:txBody>
      </p:sp>
      <p:cxnSp>
        <p:nvCxnSpPr>
          <p:cNvPr id="6" name="Straight Arrow Connector 5"/>
          <p:cNvCxnSpPr>
            <a:stCxn id="5" idx="0"/>
            <a:endCxn id="4" idx="2"/>
          </p:cNvCxnSpPr>
          <p:nvPr/>
        </p:nvCxnSpPr>
        <p:spPr>
          <a:xfrm rot="5400000" flipH="1" flipV="1">
            <a:off x="2971800" y="1714500"/>
            <a:ext cx="1143000" cy="2133600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Arrow 6"/>
          <p:cNvSpPr/>
          <p:nvPr/>
        </p:nvSpPr>
        <p:spPr>
          <a:xfrm>
            <a:off x="5562600" y="1524000"/>
            <a:ext cx="1905000" cy="914400"/>
          </a:xfrm>
          <a:prstGeom prst="left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Virtual function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Flowchart: Punched Tape 7"/>
          <p:cNvSpPr/>
          <p:nvPr/>
        </p:nvSpPr>
        <p:spPr>
          <a:xfrm>
            <a:off x="1524000" y="4419600"/>
            <a:ext cx="1828800" cy="914400"/>
          </a:xfrm>
          <a:prstGeom prst="flowChartPunchedTap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override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638800" y="3505200"/>
            <a:ext cx="1905000" cy="609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Derived2</a:t>
            </a:r>
            <a:endParaRPr lang="en-US" sz="3200" dirty="0"/>
          </a:p>
        </p:txBody>
      </p:sp>
      <p:cxnSp>
        <p:nvCxnSpPr>
          <p:cNvPr id="11" name="Straight Arrow Connector 10"/>
          <p:cNvCxnSpPr>
            <a:stCxn id="10" idx="0"/>
            <a:endCxn id="4" idx="2"/>
          </p:cNvCxnSpPr>
          <p:nvPr/>
        </p:nvCxnSpPr>
        <p:spPr>
          <a:xfrm rot="16200000" flipV="1">
            <a:off x="4953000" y="1866900"/>
            <a:ext cx="1295400" cy="1981200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unched Tape 14"/>
          <p:cNvSpPr/>
          <p:nvPr/>
        </p:nvSpPr>
        <p:spPr>
          <a:xfrm>
            <a:off x="5715000" y="4343400"/>
            <a:ext cx="1828800" cy="914400"/>
          </a:xfrm>
          <a:prstGeom prst="flowChartPunchedTap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override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0" grpId="0" animBg="1"/>
      <p:bldP spid="15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Virtual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When accessed </a:t>
            </a:r>
            <a:r>
              <a:rPr lang="en-US" b="1" dirty="0" smtClean="0"/>
              <a:t>"normally" </a:t>
            </a:r>
            <a:r>
              <a:rPr lang="en-US" dirty="0" smtClean="0"/>
              <a:t>virtual functions behave just like any other type of class member function.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But virtual functions’ importance and capacity lies in supporting the </a:t>
            </a:r>
            <a:r>
              <a:rPr lang="en-US" b="1" dirty="0" smtClean="0"/>
              <a:t>run-time polymorphism </a:t>
            </a:r>
            <a:r>
              <a:rPr lang="en-US" dirty="0" smtClean="0"/>
              <a:t>when they accessed via a pointer.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Dynamic Binding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“ Dynamic Binding is the process of </a:t>
            </a:r>
            <a:r>
              <a:rPr lang="en-US" b="1" dirty="0" smtClean="0"/>
              <a:t>linking</a:t>
            </a:r>
            <a:r>
              <a:rPr lang="en-US" dirty="0" smtClean="0"/>
              <a:t> of the </a:t>
            </a:r>
            <a:r>
              <a:rPr lang="en-US" b="1" dirty="0" smtClean="0"/>
              <a:t>code</a:t>
            </a:r>
            <a:r>
              <a:rPr lang="en-US" dirty="0" smtClean="0"/>
              <a:t> associated with a </a:t>
            </a:r>
            <a:r>
              <a:rPr lang="en-US" b="1" dirty="0" smtClean="0"/>
              <a:t>procedure call</a:t>
            </a:r>
            <a:r>
              <a:rPr lang="en-US" dirty="0" smtClean="0"/>
              <a:t> at the </a:t>
            </a:r>
            <a:r>
              <a:rPr lang="en-US" b="1" dirty="0" smtClean="0"/>
              <a:t>run-time</a:t>
            </a:r>
            <a:r>
              <a:rPr lang="en-US" dirty="0" smtClean="0"/>
              <a:t>”.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Virtual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 smtClean="0"/>
              <a:t>How to implement run-time polymorphism?</a:t>
            </a:r>
          </a:p>
          <a:p>
            <a:pPr algn="just">
              <a:buNone/>
            </a:pPr>
            <a:r>
              <a:rPr lang="en-US" dirty="0" smtClean="0"/>
              <a:t>      - create base-class pointer can be used to point</a:t>
            </a:r>
          </a:p>
          <a:p>
            <a:pPr algn="just">
              <a:buNone/>
            </a:pPr>
            <a:r>
              <a:rPr lang="en-US" dirty="0" smtClean="0"/>
              <a:t>        to an object of any class derived from that base </a:t>
            </a:r>
          </a:p>
          <a:p>
            <a:pPr algn="just">
              <a:buNone/>
            </a:pPr>
            <a:r>
              <a:rPr lang="en-US" dirty="0" smtClean="0"/>
              <a:t>      - initialize derived object(s) to base class object.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Based upon which derived class objects’  assignment to the base class pointer,  c++ determines which version of the virtual  function to be called. And this determination is made at run time.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Virtual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b="1" dirty="0" smtClean="0"/>
              <a:t>redefinition of a virtual function </a:t>
            </a:r>
            <a:r>
              <a:rPr lang="en-US" dirty="0" smtClean="0"/>
              <a:t>by a derived class appears similar to </a:t>
            </a:r>
            <a:r>
              <a:rPr lang="en-US" b="1" dirty="0" smtClean="0"/>
              <a:t>function overloading</a:t>
            </a:r>
            <a:r>
              <a:rPr lang="en-US" dirty="0" smtClean="0"/>
              <a:t>?</a:t>
            </a:r>
          </a:p>
          <a:p>
            <a:pPr algn="just"/>
            <a:r>
              <a:rPr lang="en-US" dirty="0" smtClean="0"/>
              <a:t>No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The prototype for a redefined virtual function must match exactly the prototype specified in the base class.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Virtual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 smtClean="0"/>
              <a:t>Restrictions:</a:t>
            </a:r>
          </a:p>
          <a:p>
            <a:r>
              <a:rPr lang="en-US" sz="2800" dirty="0" smtClean="0"/>
              <a:t>All aspects of its prototype must be the </a:t>
            </a:r>
            <a:r>
              <a:rPr lang="en-US" sz="2800" b="1" dirty="0" smtClean="0"/>
              <a:t>same</a:t>
            </a:r>
            <a:r>
              <a:rPr lang="en-US" sz="2800" dirty="0" smtClean="0"/>
              <a:t> as base class virtual function.</a:t>
            </a:r>
          </a:p>
          <a:p>
            <a:r>
              <a:rPr lang="en-US" sz="2800" dirty="0" smtClean="0"/>
              <a:t>Virtual functions are of </a:t>
            </a:r>
            <a:r>
              <a:rPr lang="en-US" sz="2800" b="1" dirty="0" smtClean="0"/>
              <a:t>non-static</a:t>
            </a:r>
            <a:r>
              <a:rPr lang="en-US" sz="2800" dirty="0" smtClean="0"/>
              <a:t> members.</a:t>
            </a:r>
          </a:p>
          <a:p>
            <a:r>
              <a:rPr lang="en-US" sz="2800" dirty="0" smtClean="0"/>
              <a:t>Virtual functions can not be </a:t>
            </a:r>
            <a:r>
              <a:rPr lang="en-US" sz="2800" b="1" dirty="0" smtClean="0"/>
              <a:t>friends</a:t>
            </a:r>
            <a:r>
              <a:rPr lang="en-US" sz="2800" dirty="0" smtClean="0"/>
              <a:t>.</a:t>
            </a:r>
          </a:p>
          <a:p>
            <a:r>
              <a:rPr lang="en-US" sz="2800" b="1" dirty="0" smtClean="0"/>
              <a:t>Constructor</a:t>
            </a:r>
            <a:r>
              <a:rPr lang="en-US" sz="2800" dirty="0" smtClean="0"/>
              <a:t> functions can</a:t>
            </a:r>
            <a:r>
              <a:rPr lang="en-US" sz="2800" b="1" dirty="0" smtClean="0"/>
              <a:t>not</a:t>
            </a:r>
            <a:r>
              <a:rPr lang="en-US" sz="2800" dirty="0" smtClean="0"/>
              <a:t> be </a:t>
            </a:r>
            <a:r>
              <a:rPr lang="en-US" sz="2800" b="1" dirty="0" smtClean="0"/>
              <a:t>virtual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But </a:t>
            </a:r>
            <a:r>
              <a:rPr lang="en-US" sz="2800" b="1" dirty="0" smtClean="0"/>
              <a:t>destructor</a:t>
            </a:r>
            <a:r>
              <a:rPr lang="en-US" sz="2800" dirty="0" smtClean="0"/>
              <a:t> functions </a:t>
            </a:r>
            <a:r>
              <a:rPr lang="en-US" sz="2800" b="1" dirty="0" smtClean="0"/>
              <a:t>can</a:t>
            </a:r>
            <a:r>
              <a:rPr lang="en-US" sz="2800" dirty="0" smtClean="0"/>
              <a:t> be </a:t>
            </a:r>
            <a:r>
              <a:rPr lang="en-US" sz="2800" b="1" dirty="0" smtClean="0"/>
              <a:t>virtual</a:t>
            </a:r>
            <a:r>
              <a:rPr lang="en-US" sz="2800" dirty="0" smtClean="0"/>
              <a:t>.</a:t>
            </a:r>
          </a:p>
          <a:p>
            <a:pPr>
              <a:buNone/>
            </a:pPr>
            <a:r>
              <a:rPr lang="en-US" sz="2800" b="1" dirty="0" smtClean="0"/>
              <a:t>NOTE:</a:t>
            </a:r>
          </a:p>
          <a:p>
            <a:pPr>
              <a:buNone/>
            </a:pPr>
            <a:r>
              <a:rPr lang="en-US" sz="2800" b="1" dirty="0" smtClean="0"/>
              <a:t>Function overriding </a:t>
            </a:r>
            <a:r>
              <a:rPr lang="en-US" sz="2800" dirty="0" smtClean="0"/>
              <a:t>is used to describe virtual function</a:t>
            </a:r>
          </a:p>
          <a:p>
            <a:pPr>
              <a:buNone/>
            </a:pPr>
            <a:r>
              <a:rPr lang="en-US" sz="2800" dirty="0" smtClean="0"/>
              <a:t> redefinition by a derived class.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Destructor functions can be virtual?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Yes.</a:t>
            </a:r>
          </a:p>
          <a:p>
            <a:pPr algn="just"/>
            <a:r>
              <a:rPr lang="en-US" dirty="0" smtClean="0"/>
              <a:t>In large projects, the destructor of the derived class was not called at all.</a:t>
            </a:r>
          </a:p>
          <a:p>
            <a:pPr algn="just"/>
            <a:r>
              <a:rPr lang="en-US" dirty="0" smtClean="0"/>
              <a:t>This is where the virtual mechanism comes into our rescue. By making the Base class Destructor virtual, both the destructors will be called in order.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 overriding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“A </a:t>
            </a:r>
            <a:r>
              <a:rPr lang="en-US" b="1" dirty="0" smtClean="0"/>
              <a:t>function overriding </a:t>
            </a:r>
            <a:r>
              <a:rPr lang="en-US" dirty="0" smtClean="0"/>
              <a:t>is a process in which a member function that is declared </a:t>
            </a:r>
            <a:r>
              <a:rPr lang="en-US" b="1" dirty="0" smtClean="0"/>
              <a:t>within</a:t>
            </a:r>
            <a:r>
              <a:rPr lang="en-US" dirty="0" smtClean="0"/>
              <a:t> a </a:t>
            </a:r>
            <a:r>
              <a:rPr lang="en-US" b="1" dirty="0" smtClean="0"/>
              <a:t>base class </a:t>
            </a:r>
            <a:r>
              <a:rPr lang="en-US" dirty="0" smtClean="0"/>
              <a:t>and </a:t>
            </a:r>
            <a:r>
              <a:rPr lang="en-US" b="1" dirty="0" smtClean="0"/>
              <a:t>redefined</a:t>
            </a:r>
            <a:r>
              <a:rPr lang="en-US" dirty="0" smtClean="0"/>
              <a:t> by a </a:t>
            </a:r>
            <a:r>
              <a:rPr lang="en-US" b="1" dirty="0" smtClean="0"/>
              <a:t>derived class </a:t>
            </a:r>
            <a:r>
              <a:rPr lang="en-US" dirty="0" smtClean="0"/>
              <a:t>to implement the </a:t>
            </a:r>
            <a:r>
              <a:rPr lang="en-US" b="1" dirty="0" smtClean="0"/>
              <a:t>"one interface, multiple methods"</a:t>
            </a:r>
            <a:r>
              <a:rPr lang="en-US" dirty="0" smtClean="0"/>
              <a:t> philosophy under polymorphism.”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Calling a Virtual Function Through a</a:t>
            </a:r>
            <a:br>
              <a:rPr lang="en-US" b="1" dirty="0" smtClean="0"/>
            </a:br>
            <a:r>
              <a:rPr lang="en-US" b="1" dirty="0" smtClean="0"/>
              <a:t>Base Class Reference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Since </a:t>
            </a:r>
            <a:r>
              <a:rPr lang="en-US" b="1" dirty="0" smtClean="0"/>
              <a:t>reference is an implicit pointer</a:t>
            </a:r>
            <a:r>
              <a:rPr lang="en-US" dirty="0" smtClean="0"/>
              <a:t>, it can be used to access virtual function.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When a virtual function is called through a </a:t>
            </a:r>
            <a:r>
              <a:rPr lang="en-US" b="1" dirty="0" smtClean="0"/>
              <a:t>base-class reference</a:t>
            </a:r>
            <a:r>
              <a:rPr lang="en-US" dirty="0" smtClean="0"/>
              <a:t>, the version of the function executed is determined by the </a:t>
            </a:r>
            <a:r>
              <a:rPr lang="en-US" b="1" dirty="0" smtClean="0"/>
              <a:t>object</a:t>
            </a:r>
            <a:r>
              <a:rPr lang="en-US" dirty="0" smtClean="0"/>
              <a:t> being </a:t>
            </a:r>
            <a:r>
              <a:rPr lang="en-US" b="1" dirty="0" smtClean="0"/>
              <a:t>referred</a:t>
            </a:r>
            <a:r>
              <a:rPr lang="en-US" dirty="0" smtClean="0"/>
              <a:t> to at the time of the call.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Virtual Attribute Is Inherited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virtual function is inherited, its virtual nature is also inherited.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2895600"/>
            <a:ext cx="1905000" cy="609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Base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3200400" y="4191000"/>
            <a:ext cx="1905000" cy="609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Derived1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200400" y="5486400"/>
            <a:ext cx="1905000" cy="685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Derived2</a:t>
            </a:r>
            <a:endParaRPr lang="en-US" sz="3200" dirty="0"/>
          </a:p>
        </p:txBody>
      </p:sp>
      <p:cxnSp>
        <p:nvCxnSpPr>
          <p:cNvPr id="10" name="Straight Arrow Connector 9"/>
          <p:cNvCxnSpPr>
            <a:stCxn id="6" idx="0"/>
            <a:endCxn id="5" idx="2"/>
          </p:cNvCxnSpPr>
          <p:nvPr/>
        </p:nvCxnSpPr>
        <p:spPr>
          <a:xfrm rot="5400000" flipH="1" flipV="1">
            <a:off x="3810000" y="5143500"/>
            <a:ext cx="685800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rot="5400000" flipH="1" flipV="1">
            <a:off x="3810000" y="3848100"/>
            <a:ext cx="685800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Arrow 13"/>
          <p:cNvSpPr/>
          <p:nvPr/>
        </p:nvSpPr>
        <p:spPr>
          <a:xfrm>
            <a:off x="5105400" y="2819400"/>
            <a:ext cx="1905000" cy="914400"/>
          </a:xfrm>
          <a:prstGeom prst="left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Virtual function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Flowchart: Punched Tape 14"/>
          <p:cNvSpPr/>
          <p:nvPr/>
        </p:nvSpPr>
        <p:spPr>
          <a:xfrm>
            <a:off x="5410200" y="4191000"/>
            <a:ext cx="1828800" cy="914400"/>
          </a:xfrm>
          <a:prstGeom prst="flowChartPunchedTap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override</a:t>
            </a:r>
            <a:endParaRPr lang="en-US" sz="2400" dirty="0"/>
          </a:p>
        </p:txBody>
      </p:sp>
      <p:sp>
        <p:nvSpPr>
          <p:cNvPr id="16" name="Flowchart: Punched Tape 15"/>
          <p:cNvSpPr/>
          <p:nvPr/>
        </p:nvSpPr>
        <p:spPr>
          <a:xfrm>
            <a:off x="5410200" y="5334000"/>
            <a:ext cx="1828800" cy="914400"/>
          </a:xfrm>
          <a:prstGeom prst="flowChartPunchedTap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override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4" grpId="0" animBg="1"/>
      <p:bldP spid="15" grpId="0" animBg="1"/>
      <p:bldP spid="16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Virtual Functions Are Hierarchical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Virtual functions are also </a:t>
            </a:r>
            <a:r>
              <a:rPr lang="en-US" b="1" dirty="0" smtClean="0"/>
              <a:t>hierarchical in nature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 This means that when a </a:t>
            </a:r>
            <a:r>
              <a:rPr lang="en-US" b="1" dirty="0" smtClean="0"/>
              <a:t>derived class fails </a:t>
            </a:r>
            <a:r>
              <a:rPr lang="en-US" dirty="0" smtClean="0"/>
              <a:t>to override a virtual function, then </a:t>
            </a:r>
            <a:r>
              <a:rPr lang="en-US" b="1" dirty="0" smtClean="0"/>
              <a:t>first redefinition</a:t>
            </a:r>
            <a:r>
              <a:rPr lang="en-US" dirty="0" smtClean="0"/>
              <a:t> found in </a:t>
            </a:r>
            <a:r>
              <a:rPr lang="en-US" b="1" dirty="0" smtClean="0"/>
              <a:t>reverse</a:t>
            </a:r>
            <a:r>
              <a:rPr lang="en-US" dirty="0" smtClean="0"/>
              <a:t> order of derivation is used.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Virtual Functions Are Hierarchical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1981200"/>
            <a:ext cx="1905000" cy="609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Base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3124200" y="3276600"/>
            <a:ext cx="1905000" cy="609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Derived1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124200" y="4572000"/>
            <a:ext cx="1905000" cy="685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Derived2</a:t>
            </a:r>
            <a:endParaRPr lang="en-US" sz="3200" dirty="0"/>
          </a:p>
        </p:txBody>
      </p:sp>
      <p:cxnSp>
        <p:nvCxnSpPr>
          <p:cNvPr id="7" name="Straight Arrow Connector 6"/>
          <p:cNvCxnSpPr>
            <a:stCxn id="6" idx="0"/>
            <a:endCxn id="5" idx="2"/>
          </p:cNvCxnSpPr>
          <p:nvPr/>
        </p:nvCxnSpPr>
        <p:spPr>
          <a:xfrm rot="5400000" flipH="1" flipV="1">
            <a:off x="3733800" y="4229100"/>
            <a:ext cx="685800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rot="5400000" flipH="1" flipV="1">
            <a:off x="3733800" y="2933700"/>
            <a:ext cx="685800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Arrow 8"/>
          <p:cNvSpPr/>
          <p:nvPr/>
        </p:nvSpPr>
        <p:spPr>
          <a:xfrm>
            <a:off x="5181600" y="1828800"/>
            <a:ext cx="2133600" cy="1143000"/>
          </a:xfrm>
          <a:prstGeom prst="left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Virtual function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Flowchart: Punched Tape 9"/>
          <p:cNvSpPr/>
          <p:nvPr/>
        </p:nvSpPr>
        <p:spPr>
          <a:xfrm>
            <a:off x="5334000" y="3276600"/>
            <a:ext cx="1828800" cy="914400"/>
          </a:xfrm>
          <a:prstGeom prst="flowChartPunchedTap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override</a:t>
            </a:r>
            <a:endParaRPr lang="en-US" sz="2400" dirty="0"/>
          </a:p>
        </p:txBody>
      </p:sp>
      <p:sp>
        <p:nvSpPr>
          <p:cNvPr id="11" name="Flowchart: Punched Tape 10"/>
          <p:cNvSpPr/>
          <p:nvPr/>
        </p:nvSpPr>
        <p:spPr>
          <a:xfrm>
            <a:off x="4876800" y="4419600"/>
            <a:ext cx="2743200" cy="914400"/>
          </a:xfrm>
          <a:prstGeom prst="flowChartPunchedTap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NOT overrides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1067594" y="3656806"/>
            <a:ext cx="3199606" cy="794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Callout 17"/>
          <p:cNvSpPr/>
          <p:nvPr/>
        </p:nvSpPr>
        <p:spPr>
          <a:xfrm>
            <a:off x="-228600" y="2209800"/>
            <a:ext cx="2286000" cy="1447800"/>
          </a:xfrm>
          <a:prstGeom prst="wedgeEllipseCallout">
            <a:avLst>
              <a:gd name="adj1" fmla="val 107108"/>
              <a:gd name="adj2" fmla="val 28046"/>
            </a:avLst>
          </a:prstGeom>
          <a:solidFill>
            <a:srgbClr val="C000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First </a:t>
            </a:r>
            <a:r>
              <a:rPr lang="en-US" sz="2400" b="1" dirty="0" err="1" smtClean="0"/>
              <a:t>redefintion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8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Virtual Functions Are Hierarchical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57600" y="1600200"/>
            <a:ext cx="1905000" cy="609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Base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524000" y="3352800"/>
            <a:ext cx="1905000" cy="609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Derived1</a:t>
            </a:r>
            <a:endParaRPr lang="en-US" sz="3200" dirty="0"/>
          </a:p>
        </p:txBody>
      </p:sp>
      <p:cxnSp>
        <p:nvCxnSpPr>
          <p:cNvPr id="6" name="Straight Arrow Connector 5"/>
          <p:cNvCxnSpPr>
            <a:stCxn id="5" idx="0"/>
            <a:endCxn id="4" idx="2"/>
          </p:cNvCxnSpPr>
          <p:nvPr/>
        </p:nvCxnSpPr>
        <p:spPr>
          <a:xfrm rot="5400000" flipH="1" flipV="1">
            <a:off x="2971800" y="1714500"/>
            <a:ext cx="1143000" cy="2133600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Arrow 6"/>
          <p:cNvSpPr/>
          <p:nvPr/>
        </p:nvSpPr>
        <p:spPr>
          <a:xfrm>
            <a:off x="5562600" y="1524000"/>
            <a:ext cx="1905000" cy="914400"/>
          </a:xfrm>
          <a:prstGeom prst="left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Virtual function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Flowchart: Punched Tape 7"/>
          <p:cNvSpPr/>
          <p:nvPr/>
        </p:nvSpPr>
        <p:spPr>
          <a:xfrm>
            <a:off x="1524000" y="4419600"/>
            <a:ext cx="1828800" cy="914400"/>
          </a:xfrm>
          <a:prstGeom prst="flowChartPunchedTap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override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638800" y="3505200"/>
            <a:ext cx="1905000" cy="609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Derived2</a:t>
            </a:r>
            <a:endParaRPr lang="en-US" sz="3200" dirty="0"/>
          </a:p>
        </p:txBody>
      </p:sp>
      <p:cxnSp>
        <p:nvCxnSpPr>
          <p:cNvPr id="11" name="Straight Arrow Connector 10"/>
          <p:cNvCxnSpPr>
            <a:stCxn id="10" idx="0"/>
            <a:endCxn id="4" idx="2"/>
          </p:cNvCxnSpPr>
          <p:nvPr/>
        </p:nvCxnSpPr>
        <p:spPr>
          <a:xfrm rot="16200000" flipV="1">
            <a:off x="4953000" y="1866900"/>
            <a:ext cx="1295400" cy="1981200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unched Tape 12"/>
          <p:cNvSpPr/>
          <p:nvPr/>
        </p:nvSpPr>
        <p:spPr>
          <a:xfrm>
            <a:off x="5029200" y="4419600"/>
            <a:ext cx="2743200" cy="914400"/>
          </a:xfrm>
          <a:prstGeom prst="flowChartPunchedTap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NOT overrides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-227806" y="3809206"/>
            <a:ext cx="3199606" cy="794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Callout 15"/>
          <p:cNvSpPr/>
          <p:nvPr/>
        </p:nvSpPr>
        <p:spPr>
          <a:xfrm>
            <a:off x="685800" y="914400"/>
            <a:ext cx="2286000" cy="1447800"/>
          </a:xfrm>
          <a:prstGeom prst="wedgeEllipseCallout">
            <a:avLst>
              <a:gd name="adj1" fmla="val 81814"/>
              <a:gd name="adj2" fmla="val 15971"/>
            </a:avLst>
          </a:prstGeom>
          <a:solidFill>
            <a:srgbClr val="C000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First </a:t>
            </a:r>
            <a:r>
              <a:rPr lang="en-US" sz="2400" b="1" dirty="0" err="1" smtClean="0"/>
              <a:t>redefintion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0" grpId="0" animBg="1"/>
      <p:bldP spid="13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Message Passing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“The process of </a:t>
            </a:r>
            <a:r>
              <a:rPr lang="en-US" b="1" dirty="0" smtClean="0"/>
              <a:t>invoking</a:t>
            </a:r>
            <a:r>
              <a:rPr lang="en-US" dirty="0" smtClean="0"/>
              <a:t> an operation on an object. In response to a message the </a:t>
            </a:r>
            <a:r>
              <a:rPr lang="en-US" b="1" dirty="0" smtClean="0"/>
              <a:t>corresponding</a:t>
            </a:r>
            <a:r>
              <a:rPr lang="en-US" dirty="0" smtClean="0"/>
              <a:t> method is executed in the object”.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 smtClean="0"/>
              <a:t>Pure Virtual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 pure virtual function is a virtual function that has </a:t>
            </a:r>
            <a:r>
              <a:rPr lang="en-US" b="1" dirty="0" smtClean="0"/>
              <a:t>no definition </a:t>
            </a:r>
            <a:r>
              <a:rPr lang="en-US" dirty="0" smtClean="0"/>
              <a:t>within the base class.”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To declare a pure virtual function: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 Syntax:</a:t>
            </a:r>
          </a:p>
          <a:p>
            <a:pPr>
              <a:buNone/>
            </a:pPr>
            <a:r>
              <a:rPr lang="en-US" b="1" dirty="0" smtClean="0"/>
              <a:t>      virtual</a:t>
            </a:r>
            <a:r>
              <a:rPr lang="en-US" dirty="0" smtClean="0"/>
              <a:t> </a:t>
            </a:r>
            <a:r>
              <a:rPr lang="en-US" dirty="0" err="1" smtClean="0"/>
              <a:t>rtype</a:t>
            </a:r>
            <a:r>
              <a:rPr lang="en-US" dirty="0" smtClean="0"/>
              <a:t> </a:t>
            </a:r>
            <a:r>
              <a:rPr lang="en-US" dirty="0" err="1" smtClean="0"/>
              <a:t>func</a:t>
            </a:r>
            <a:r>
              <a:rPr lang="en-US" dirty="0" smtClean="0"/>
              <a:t>-name(parameter-list) = 0;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Pure Virtual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</a:t>
            </a:r>
            <a:r>
              <a:rPr lang="en-US" b="1" dirty="0" smtClean="0"/>
              <a:t>virtual function </a:t>
            </a:r>
            <a:r>
              <a:rPr lang="en-US" dirty="0" smtClean="0"/>
              <a:t>is made </a:t>
            </a:r>
            <a:r>
              <a:rPr lang="en-US" b="1" dirty="0" smtClean="0"/>
              <a:t>pure</a:t>
            </a:r>
            <a:r>
              <a:rPr lang="en-US" dirty="0" smtClean="0"/>
              <a:t>, any </a:t>
            </a:r>
            <a:r>
              <a:rPr lang="en-US" b="1" dirty="0" smtClean="0"/>
              <a:t>derived</a:t>
            </a:r>
            <a:r>
              <a:rPr lang="en-US" dirty="0" smtClean="0"/>
              <a:t> class must </a:t>
            </a:r>
            <a:r>
              <a:rPr lang="en-US" b="1" dirty="0" smtClean="0"/>
              <a:t>provide</a:t>
            </a:r>
            <a:r>
              <a:rPr lang="en-US" dirty="0" smtClean="0"/>
              <a:t> its </a:t>
            </a:r>
            <a:r>
              <a:rPr lang="en-US" b="1" dirty="0" smtClean="0"/>
              <a:t>definition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If the </a:t>
            </a:r>
            <a:r>
              <a:rPr lang="en-US" b="1" dirty="0" smtClean="0"/>
              <a:t>derived</a:t>
            </a:r>
            <a:r>
              <a:rPr lang="en-US" dirty="0" smtClean="0"/>
              <a:t> class </a:t>
            </a:r>
            <a:r>
              <a:rPr lang="en-US" b="1" dirty="0" smtClean="0"/>
              <a:t>fails</a:t>
            </a:r>
            <a:r>
              <a:rPr lang="en-US" dirty="0" smtClean="0"/>
              <a:t> to override the pure virtual function, a </a:t>
            </a:r>
            <a:r>
              <a:rPr lang="en-US" b="1" dirty="0" smtClean="0"/>
              <a:t>compile-time error </a:t>
            </a:r>
            <a:r>
              <a:rPr lang="en-US" dirty="0" smtClean="0"/>
              <a:t>will result.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5092005"/>
            <a:ext cx="8534400" cy="13849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r>
              <a:rPr lang="en-US" sz="2800" b="1" dirty="0" smtClean="0"/>
              <a:t>NOTE:</a:t>
            </a:r>
          </a:p>
          <a:p>
            <a:r>
              <a:rPr lang="en-US" sz="2800" dirty="0" smtClean="0"/>
              <a:t>When a virtual function is declared as pure, then all derived classes must override it.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Abstract Classes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 class that contains</a:t>
            </a:r>
            <a:r>
              <a:rPr lang="en-US" b="1" dirty="0" smtClean="0"/>
              <a:t> at least </a:t>
            </a:r>
            <a:r>
              <a:rPr lang="en-US" dirty="0" smtClean="0"/>
              <a:t>one </a:t>
            </a:r>
            <a:r>
              <a:rPr lang="en-US" b="1" dirty="0" smtClean="0"/>
              <a:t>pure virtual </a:t>
            </a:r>
            <a:r>
              <a:rPr lang="en-US" dirty="0" smtClean="0"/>
              <a:t>function then it is said to be abstract class.”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No objects </a:t>
            </a:r>
            <a:r>
              <a:rPr lang="en-US" dirty="0" smtClean="0"/>
              <a:t>of an abstract class  be </a:t>
            </a:r>
            <a:r>
              <a:rPr lang="en-US" b="1" dirty="0" smtClean="0"/>
              <a:t>created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Abstract class </a:t>
            </a:r>
            <a:r>
              <a:rPr lang="en-US" b="1" dirty="0" smtClean="0"/>
              <a:t>constitutes</a:t>
            </a:r>
            <a:r>
              <a:rPr lang="en-US" dirty="0" smtClean="0"/>
              <a:t> an </a:t>
            </a:r>
            <a:r>
              <a:rPr lang="en-US" b="1" dirty="0" smtClean="0"/>
              <a:t>incomplete type </a:t>
            </a:r>
            <a:r>
              <a:rPr lang="en-US" dirty="0" smtClean="0"/>
              <a:t>that is </a:t>
            </a:r>
            <a:r>
              <a:rPr lang="en-US" b="1" dirty="0" smtClean="0"/>
              <a:t>used</a:t>
            </a:r>
            <a:r>
              <a:rPr lang="en-US" dirty="0" smtClean="0"/>
              <a:t> as a </a:t>
            </a:r>
            <a:r>
              <a:rPr lang="en-US" b="1" dirty="0" smtClean="0"/>
              <a:t>foundation</a:t>
            </a:r>
            <a:r>
              <a:rPr lang="en-US" dirty="0" smtClean="0"/>
              <a:t> for </a:t>
            </a:r>
            <a:r>
              <a:rPr lang="en-US" b="1" dirty="0" smtClean="0"/>
              <a:t>derived</a:t>
            </a:r>
            <a:r>
              <a:rPr lang="en-US" dirty="0" smtClean="0"/>
              <a:t>.</a:t>
            </a:r>
            <a:r>
              <a:rPr lang="en-US" b="1" dirty="0" smtClean="0"/>
              <a:t> classes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Virtual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achieve the most powerful and flexible ways to implement the </a:t>
            </a:r>
            <a:r>
              <a:rPr lang="en-US" b="1" dirty="0" smtClean="0"/>
              <a:t>"one interface, multiple methods“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 can create a class hierarchy that moves from </a:t>
            </a:r>
            <a:r>
              <a:rPr lang="en-US" b="1" dirty="0" smtClean="0"/>
              <a:t>general to specific </a:t>
            </a:r>
            <a:r>
              <a:rPr lang="en-US" dirty="0" smtClean="0"/>
              <a:t>(base to derived).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Virtual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define all </a:t>
            </a:r>
            <a:r>
              <a:rPr lang="en-US" b="1" dirty="0" smtClean="0"/>
              <a:t>common</a:t>
            </a:r>
            <a:r>
              <a:rPr lang="en-US" dirty="0" smtClean="0"/>
              <a:t> features and interfaces in a base class.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Specific</a:t>
            </a:r>
            <a:r>
              <a:rPr lang="en-US" dirty="0" smtClean="0"/>
              <a:t> actions can be implemented only by the derived class.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 can </a:t>
            </a:r>
            <a:r>
              <a:rPr lang="en-US" b="1" dirty="0" smtClean="0"/>
              <a:t>add new </a:t>
            </a:r>
            <a:r>
              <a:rPr lang="en-US" dirty="0" smtClean="0"/>
              <a:t>case easily.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Early vs. Late Binding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“Early binding refers to events that occur at </a:t>
            </a:r>
            <a:r>
              <a:rPr lang="en-US" b="1" dirty="0" smtClean="0"/>
              <a:t>compile time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Early binding occurs when all information needed to call a function is known at compile time.</a:t>
            </a:r>
          </a:p>
          <a:p>
            <a:r>
              <a:rPr lang="en-US" b="1" dirty="0" smtClean="0"/>
              <a:t>Examples :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dirty="0" smtClean="0"/>
              <a:t>function calls ,overloaded function calls, and overloaded operators.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Early vs. Late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“Late binding refers to function calls that are </a:t>
            </a:r>
            <a:r>
              <a:rPr lang="en-US" b="1" dirty="0" smtClean="0"/>
              <a:t>not resolved until run time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Late binding can make for somewhat </a:t>
            </a:r>
            <a:r>
              <a:rPr lang="en-US" b="1" dirty="0" smtClean="0"/>
              <a:t>slower </a:t>
            </a:r>
            <a:r>
              <a:rPr lang="en-US" dirty="0" smtClean="0"/>
              <a:t>execution times.</a:t>
            </a:r>
          </a:p>
          <a:p>
            <a:r>
              <a:rPr lang="en-US" b="1" dirty="0" smtClean="0"/>
              <a:t>Example:</a:t>
            </a:r>
          </a:p>
          <a:p>
            <a:pPr>
              <a:buNone/>
            </a:pPr>
            <a:r>
              <a:rPr lang="en-US" dirty="0" smtClean="0"/>
              <a:t>    virtual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7.  IO Stream Library</a:t>
            </a:r>
            <a:endParaRPr 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C++  I/O system operates through </a:t>
            </a:r>
            <a:r>
              <a:rPr lang="en-US" b="1" dirty="0" smtClean="0"/>
              <a:t>streams.</a:t>
            </a:r>
          </a:p>
          <a:p>
            <a:endParaRPr lang="en-US" b="1" dirty="0" smtClean="0"/>
          </a:p>
          <a:p>
            <a:r>
              <a:rPr lang="en-US" dirty="0" smtClean="0"/>
              <a:t>I/O system provides a level of </a:t>
            </a:r>
            <a:r>
              <a:rPr lang="en-US" b="1" dirty="0" smtClean="0"/>
              <a:t>abstraction</a:t>
            </a:r>
            <a:r>
              <a:rPr lang="en-US" dirty="0" smtClean="0"/>
              <a:t> between the </a:t>
            </a:r>
            <a:r>
              <a:rPr lang="en-US" b="1" dirty="0" smtClean="0"/>
              <a:t>programmer</a:t>
            </a:r>
            <a:r>
              <a:rPr lang="en-US" dirty="0" smtClean="0"/>
              <a:t> and the </a:t>
            </a:r>
            <a:r>
              <a:rPr lang="en-US" b="1" dirty="0" smtClean="0"/>
              <a:t>device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b="1" dirty="0" smtClean="0"/>
              <a:t>abstraction</a:t>
            </a:r>
            <a:r>
              <a:rPr lang="en-US" dirty="0" smtClean="0"/>
              <a:t> is called a </a:t>
            </a:r>
            <a:r>
              <a:rPr lang="en-US" b="1" i="1" dirty="0" smtClean="0"/>
              <a:t>stream</a:t>
            </a:r>
            <a:r>
              <a:rPr lang="en-US" i="1" dirty="0" smtClean="0"/>
              <a:t> and the </a:t>
            </a:r>
            <a:r>
              <a:rPr lang="en-US" b="1" i="1" dirty="0" smtClean="0"/>
              <a:t>actual device </a:t>
            </a:r>
            <a:r>
              <a:rPr lang="en-US" i="1" dirty="0" smtClean="0"/>
              <a:t>is called a </a:t>
            </a:r>
            <a:r>
              <a:rPr lang="en-US" b="1" i="1" dirty="0" smtClean="0"/>
              <a:t>file.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stream is a </a:t>
            </a:r>
            <a:r>
              <a:rPr lang="en-US" b="1" dirty="0" smtClean="0"/>
              <a:t>logical device </a:t>
            </a:r>
            <a:r>
              <a:rPr lang="en-US" dirty="0" smtClean="0"/>
              <a:t>that either produces or consumes information.</a:t>
            </a:r>
          </a:p>
          <a:p>
            <a:endParaRPr lang="en-US" dirty="0" smtClean="0"/>
          </a:p>
          <a:p>
            <a:r>
              <a:rPr lang="en-US" dirty="0" smtClean="0"/>
              <a:t>A stream is </a:t>
            </a:r>
            <a:r>
              <a:rPr lang="en-US" b="1" dirty="0" smtClean="0"/>
              <a:t>linked</a:t>
            </a:r>
            <a:r>
              <a:rPr lang="en-US" dirty="0" smtClean="0"/>
              <a:t> to a </a:t>
            </a:r>
            <a:r>
              <a:rPr lang="en-US" b="1" dirty="0" smtClean="0"/>
              <a:t>physical device </a:t>
            </a:r>
            <a:r>
              <a:rPr lang="en-US" dirty="0" smtClean="0"/>
              <a:t>by the I/O system.</a:t>
            </a:r>
          </a:p>
          <a:p>
            <a:endParaRPr lang="en-US" dirty="0" smtClean="0"/>
          </a:p>
          <a:p>
            <a:r>
              <a:rPr lang="en-US" dirty="0" smtClean="0"/>
              <a:t>Standard C++ provides support for its I/O system in </a:t>
            </a:r>
            <a:r>
              <a:rPr lang="en-US" b="1" dirty="0" smtClean="0"/>
              <a:t>&lt;</a:t>
            </a:r>
            <a:r>
              <a:rPr lang="en-US" b="1" dirty="0" err="1" smtClean="0"/>
              <a:t>iostream.h</a:t>
            </a:r>
            <a:r>
              <a:rPr lang="en-US" b="1" dirty="0" smtClean="0"/>
              <a:t>&gt;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Message Passing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362200" y="1600200"/>
            <a:ext cx="5867400" cy="4343400"/>
            <a:chOff x="1447800" y="1143000"/>
            <a:chExt cx="6248400" cy="5181600"/>
          </a:xfrm>
        </p:grpSpPr>
        <p:grpSp>
          <p:nvGrpSpPr>
            <p:cNvPr id="11" name="Group 10"/>
            <p:cNvGrpSpPr/>
            <p:nvPr/>
          </p:nvGrpSpPr>
          <p:grpSpPr>
            <a:xfrm>
              <a:off x="1447800" y="1752600"/>
              <a:ext cx="2133600" cy="1676400"/>
              <a:chOff x="1447800" y="1752600"/>
              <a:chExt cx="2133600" cy="16764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133600" y="1752600"/>
                <a:ext cx="1447800" cy="1676400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1676400" y="1981200"/>
                <a:ext cx="914400" cy="304800"/>
              </a:xfrm>
              <a:prstGeom prst="ellipse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447800" y="2438400"/>
                <a:ext cx="1219200" cy="30480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447800" y="2895600"/>
                <a:ext cx="1219200" cy="30480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562600" y="1828800"/>
              <a:ext cx="2133600" cy="1676400"/>
              <a:chOff x="1447800" y="1752600"/>
              <a:chExt cx="2133600" cy="16764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133600" y="1752600"/>
                <a:ext cx="1447800" cy="1676400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676400" y="1981200"/>
                <a:ext cx="914400" cy="304800"/>
              </a:xfrm>
              <a:prstGeom prst="ellipse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447800" y="2438400"/>
                <a:ext cx="1219200" cy="30480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447800" y="2895600"/>
                <a:ext cx="1219200" cy="30480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352800" y="4648200"/>
              <a:ext cx="2133600" cy="1676400"/>
              <a:chOff x="1447800" y="1752600"/>
              <a:chExt cx="2133600" cy="1676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33600" y="1752600"/>
                <a:ext cx="1447800" cy="1676400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676400" y="1981200"/>
                <a:ext cx="914400" cy="304800"/>
              </a:xfrm>
              <a:prstGeom prst="ellipse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447800" y="2438400"/>
                <a:ext cx="1219200" cy="30480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447800" y="2895600"/>
                <a:ext cx="1219200" cy="30480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Straight Arrow Connector 22"/>
            <p:cNvCxnSpPr>
              <a:stCxn id="15" idx="1"/>
            </p:cNvCxnSpPr>
            <p:nvPr/>
          </p:nvCxnSpPr>
          <p:spPr>
            <a:xfrm rot="10800000">
              <a:off x="2590800" y="2133600"/>
              <a:ext cx="2971800" cy="53340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6" idx="2"/>
            </p:cNvCxnSpPr>
            <p:nvPr/>
          </p:nvCxnSpPr>
          <p:spPr>
            <a:xfrm rot="16200000" flipH="1">
              <a:off x="1524000" y="3733800"/>
              <a:ext cx="2286000" cy="121920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1" idx="3"/>
              <a:endCxn id="16" idx="2"/>
            </p:cNvCxnSpPr>
            <p:nvPr/>
          </p:nvCxnSpPr>
          <p:spPr>
            <a:xfrm flipV="1">
              <a:off x="4572000" y="3276600"/>
              <a:ext cx="1600200" cy="266700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791200" y="1219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FacultyObject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24000" y="11430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StudentObject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05200" y="40386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MgmtObject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91200" y="40386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Performance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76400" y="44196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Result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62400" y="20574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Performance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097280"/>
            <a:ext cx="1371600" cy="114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Input 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device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4693920"/>
            <a:ext cx="1371600" cy="114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0" y="2743200"/>
            <a:ext cx="1371600" cy="114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Program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124200" y="1295400"/>
            <a:ext cx="3124200" cy="762794"/>
            <a:chOff x="3124200" y="1295400"/>
            <a:chExt cx="3124200" cy="762794"/>
          </a:xfrm>
        </p:grpSpPr>
        <p:sp>
          <p:nvSpPr>
            <p:cNvPr id="7" name="Rectangle 6"/>
            <p:cNvSpPr/>
            <p:nvPr/>
          </p:nvSpPr>
          <p:spPr>
            <a:xfrm>
              <a:off x="3124200" y="1295400"/>
              <a:ext cx="31242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>
              <a:off x="3199606" y="1676400"/>
              <a:ext cx="762794" cy="79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3810000" y="1676400"/>
              <a:ext cx="762794" cy="79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4495800" y="1676400"/>
              <a:ext cx="762794" cy="79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5180806" y="1676400"/>
              <a:ext cx="762794" cy="79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3276600" y="4876006"/>
            <a:ext cx="3124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3352006" y="5257006"/>
            <a:ext cx="762794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3962400" y="5257006"/>
            <a:ext cx="762794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4648200" y="5257006"/>
            <a:ext cx="762794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5333206" y="5257006"/>
            <a:ext cx="762794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7" idx="1"/>
          </p:cNvCxnSpPr>
          <p:nvPr/>
        </p:nvCxnSpPr>
        <p:spPr>
          <a:xfrm>
            <a:off x="2209800" y="1668780"/>
            <a:ext cx="914400" cy="76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7" idx="3"/>
            <a:endCxn id="6" idx="0"/>
          </p:cNvCxnSpPr>
          <p:nvPr/>
        </p:nvCxnSpPr>
        <p:spPr>
          <a:xfrm>
            <a:off x="6248400" y="1676400"/>
            <a:ext cx="1295400" cy="10668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6" idx="2"/>
            <a:endCxn id="17" idx="3"/>
          </p:cNvCxnSpPr>
          <p:nvPr/>
        </p:nvCxnSpPr>
        <p:spPr>
          <a:xfrm rot="5400000">
            <a:off x="6286897" y="4000103"/>
            <a:ext cx="1370806" cy="11430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1"/>
            <a:endCxn id="5" idx="3"/>
          </p:cNvCxnSpPr>
          <p:nvPr/>
        </p:nvCxnSpPr>
        <p:spPr>
          <a:xfrm rot="10800000" flipV="1">
            <a:off x="2438400" y="5257006"/>
            <a:ext cx="838200" cy="84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05200" y="7620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Input Streams</a:t>
            </a:r>
            <a:endParaRPr 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657600" y="4278868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Output Streams</a:t>
            </a:r>
            <a:endParaRPr 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743200" y="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C++ Streams</a:t>
            </a:r>
            <a:endParaRPr lang="en-US" sz="4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696200" y="914400"/>
            <a:ext cx="175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Extracts from</a:t>
            </a:r>
          </a:p>
          <a:p>
            <a:r>
              <a:rPr lang="en-US" sz="2400" b="1" dirty="0" smtClean="0"/>
              <a:t>Input stream</a:t>
            </a:r>
            <a:endParaRPr lang="en-US" sz="2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620000" y="4038600"/>
            <a:ext cx="175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Inserts</a:t>
            </a:r>
          </a:p>
          <a:p>
            <a:r>
              <a:rPr lang="en-US" sz="2400" b="1" dirty="0" smtClean="0"/>
              <a:t>Into</a:t>
            </a:r>
          </a:p>
          <a:p>
            <a:r>
              <a:rPr lang="en-US" sz="2400" b="1" dirty="0" smtClean="0"/>
              <a:t>output stream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696200" y="990600"/>
            <a:ext cx="175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Extracts from</a:t>
            </a:r>
          </a:p>
          <a:p>
            <a:r>
              <a:rPr lang="en-US" sz="2400" b="1" dirty="0" smtClean="0"/>
              <a:t>Input stream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76200"/>
            <a:ext cx="9677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I/O Stream Classes for console Operations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599" y="2590800"/>
            <a:ext cx="1905001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streambuf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0"/>
            <a:endCxn id="22" idx="2"/>
          </p:cNvCxnSpPr>
          <p:nvPr/>
        </p:nvCxnSpPr>
        <p:spPr>
          <a:xfrm rot="16200000" flipV="1">
            <a:off x="4253593" y="2234293"/>
            <a:ext cx="685800" cy="27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352800" y="3657600"/>
            <a:ext cx="2612571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iostream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67400" y="5181600"/>
            <a:ext cx="32766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ostream_withassign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31429" y="2362200"/>
            <a:ext cx="2383971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ostream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4800" y="2286000"/>
            <a:ext cx="2307771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istream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76600" y="1143000"/>
            <a:ext cx="2612571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ios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5181600"/>
            <a:ext cx="32766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istream_withassign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95600" y="6096000"/>
            <a:ext cx="35052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iostream_withassign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8" name="Elbow Connector 27"/>
          <p:cNvCxnSpPr>
            <a:stCxn id="21" idx="0"/>
            <a:endCxn id="22" idx="1"/>
          </p:cNvCxnSpPr>
          <p:nvPr/>
        </p:nvCxnSpPr>
        <p:spPr>
          <a:xfrm rot="5400000" flipH="1" flipV="1">
            <a:off x="1986643" y="996043"/>
            <a:ext cx="762000" cy="18179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27"/>
          <p:cNvCxnSpPr>
            <a:stCxn id="20" idx="0"/>
            <a:endCxn id="22" idx="3"/>
          </p:cNvCxnSpPr>
          <p:nvPr/>
        </p:nvCxnSpPr>
        <p:spPr>
          <a:xfrm rot="16200000" flipV="1">
            <a:off x="6387193" y="1025978"/>
            <a:ext cx="838200" cy="183424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7049294" y="4152106"/>
            <a:ext cx="2057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27"/>
          <p:cNvCxnSpPr>
            <a:endCxn id="21" idx="2"/>
          </p:cNvCxnSpPr>
          <p:nvPr/>
        </p:nvCxnSpPr>
        <p:spPr>
          <a:xfrm rot="10800000">
            <a:off x="1458686" y="3048001"/>
            <a:ext cx="1894114" cy="9905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27"/>
          <p:cNvCxnSpPr>
            <a:endCxn id="20" idx="2"/>
          </p:cNvCxnSpPr>
          <p:nvPr/>
        </p:nvCxnSpPr>
        <p:spPr>
          <a:xfrm flipV="1">
            <a:off x="5965371" y="3124200"/>
            <a:ext cx="1758044" cy="9144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 flipH="1" flipV="1">
            <a:off x="-76200" y="4114800"/>
            <a:ext cx="2133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4" idx="0"/>
            <a:endCxn id="15" idx="2"/>
          </p:cNvCxnSpPr>
          <p:nvPr/>
        </p:nvCxnSpPr>
        <p:spPr>
          <a:xfrm rot="5400000" flipH="1" flipV="1">
            <a:off x="3815443" y="5252357"/>
            <a:ext cx="1676400" cy="10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505200"/>
            <a:ext cx="8001000" cy="1981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C++'s Predefined Streams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 When a C++ program begins execution, four built-in streams are automatically opened.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Stream                    Meaning              Default Device</a:t>
            </a:r>
          </a:p>
          <a:p>
            <a:pPr>
              <a:buNone/>
            </a:pPr>
            <a:r>
              <a:rPr lang="en-US" dirty="0" err="1" smtClean="0"/>
              <a:t>cin</a:t>
            </a:r>
            <a:r>
              <a:rPr lang="en-US" dirty="0" smtClean="0"/>
              <a:t>                     Standard input              Keyboard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                Standard output              Screen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915194" y="4495800"/>
            <a:ext cx="1980406" cy="79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4876800" y="4495006"/>
            <a:ext cx="1981200" cy="158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4265612"/>
            <a:ext cx="8001000" cy="158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Unformatted I/O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operator</a:t>
            </a:r>
          </a:p>
          <a:p>
            <a:r>
              <a:rPr lang="en-US" dirty="0" smtClean="0"/>
              <a:t>Output operator</a:t>
            </a:r>
          </a:p>
          <a:p>
            <a:r>
              <a:rPr lang="en-US" dirty="0" smtClean="0"/>
              <a:t>Overloading I/O Operator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Input 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Extraction operator:(&gt;&gt;)</a:t>
            </a:r>
          </a:p>
          <a:p>
            <a:r>
              <a:rPr lang="en-US" dirty="0" smtClean="0"/>
              <a:t>float </a:t>
            </a:r>
            <a:r>
              <a:rPr lang="en-US" dirty="0" err="1" smtClean="0"/>
              <a:t>var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cin</a:t>
            </a:r>
            <a:r>
              <a:rPr lang="en-US" dirty="0" smtClean="0"/>
              <a:t> &gt;&gt;</a:t>
            </a:r>
            <a:r>
              <a:rPr lang="en-US" dirty="0" err="1" smtClean="0"/>
              <a:t>var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char line[20];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cin</a:t>
            </a:r>
            <a:r>
              <a:rPr lang="en-US" dirty="0" smtClean="0"/>
              <a:t>&gt;&gt;line;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get(), </a:t>
            </a:r>
            <a:r>
              <a:rPr lang="en-US" dirty="0" err="1" smtClean="0"/>
              <a:t>getline</a:t>
            </a:r>
            <a:r>
              <a:rPr lang="en-US" dirty="0" smtClean="0"/>
              <a:t>(),read()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 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 Operator:(&lt;&lt;)</a:t>
            </a:r>
          </a:p>
          <a:p>
            <a:r>
              <a:rPr lang="en-US" dirty="0" smtClean="0"/>
              <a:t>float </a:t>
            </a:r>
            <a:r>
              <a:rPr lang="en-US" dirty="0" err="1" smtClean="0"/>
              <a:t>var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char line[20];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 </a:t>
            </a:r>
            <a:r>
              <a:rPr lang="en-US" dirty="0" err="1" smtClean="0"/>
              <a:t>var</a:t>
            </a:r>
            <a:r>
              <a:rPr lang="en-US" dirty="0" smtClean="0"/>
              <a:t>&lt;&lt;line;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put(),</a:t>
            </a:r>
            <a:r>
              <a:rPr lang="en-US" dirty="0" err="1" smtClean="0"/>
              <a:t>putline</a:t>
            </a:r>
            <a:r>
              <a:rPr lang="en-US" dirty="0" smtClean="0"/>
              <a:t>(),write()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Overloading &gt;&gt; 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Prototype:</a:t>
            </a:r>
          </a:p>
          <a:p>
            <a:pPr>
              <a:buNone/>
            </a:pPr>
            <a:r>
              <a:rPr lang="en-US" dirty="0" smtClean="0"/>
              <a:t>  friend </a:t>
            </a:r>
            <a:r>
              <a:rPr lang="en-US" dirty="0" err="1" smtClean="0"/>
              <a:t>istream</a:t>
            </a:r>
            <a:r>
              <a:rPr lang="en-US" dirty="0" smtClean="0"/>
              <a:t>&amp; operator &gt;&gt;(</a:t>
            </a:r>
            <a:r>
              <a:rPr lang="en-US" dirty="0" err="1" smtClean="0"/>
              <a:t>istream</a:t>
            </a:r>
            <a:r>
              <a:rPr lang="en-US" dirty="0" smtClean="0"/>
              <a:t>&amp;, Matrix&amp;);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dirty="0" err="1" smtClean="0">
                <a:latin typeface="Gill Sans" pitchFamily="1" charset="0"/>
                <a:sym typeface="Gill Sans" pitchFamily="1" charset="0"/>
              </a:rPr>
              <a:t>istream</a:t>
            </a:r>
            <a:r>
              <a:rPr lang="en-US" dirty="0" smtClean="0">
                <a:latin typeface="Gill Sans" pitchFamily="1" charset="0"/>
                <a:sym typeface="Gill Sans" pitchFamily="1" charset="0"/>
              </a:rPr>
              <a:t>&amp; operator &gt;&gt;(</a:t>
            </a:r>
            <a:r>
              <a:rPr lang="en-US" dirty="0" err="1" smtClean="0">
                <a:latin typeface="Gill Sans" pitchFamily="1" charset="0"/>
                <a:sym typeface="Gill Sans" pitchFamily="1" charset="0"/>
              </a:rPr>
              <a:t>istream</a:t>
            </a:r>
            <a:r>
              <a:rPr lang="en-US" dirty="0" smtClean="0">
                <a:latin typeface="Gill Sans" pitchFamily="1" charset="0"/>
                <a:sym typeface="Gill Sans" pitchFamily="1" charset="0"/>
              </a:rPr>
              <a:t>&amp; in, Matrix&amp; m)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dirty="0" smtClean="0">
                <a:latin typeface="Gill Sans" pitchFamily="1" charset="0"/>
                <a:sym typeface="Gill Sans" pitchFamily="1" charset="0"/>
              </a:rPr>
              <a:t>{	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dirty="0" smtClean="0">
                <a:latin typeface="Gill Sans" pitchFamily="1" charset="0"/>
                <a:sym typeface="Gill Sans" pitchFamily="1" charset="0"/>
              </a:rPr>
              <a:t>   for(</a:t>
            </a:r>
            <a:r>
              <a:rPr lang="en-US" dirty="0" err="1" smtClean="0">
                <a:latin typeface="Gill Sans" pitchFamily="1" charset="0"/>
                <a:sym typeface="Gill Sans" pitchFamily="1" charset="0"/>
              </a:rPr>
              <a:t>int</a:t>
            </a:r>
            <a:r>
              <a:rPr lang="en-US" dirty="0" smtClean="0">
                <a:latin typeface="Gill Sans" pitchFamily="1" charset="0"/>
                <a:sym typeface="Gill Sans" pitchFamily="1" charset="0"/>
              </a:rPr>
              <a:t> </a:t>
            </a:r>
            <a:r>
              <a:rPr lang="en-US" dirty="0" err="1" smtClean="0">
                <a:latin typeface="Gill Sans" pitchFamily="1" charset="0"/>
                <a:sym typeface="Gill Sans" pitchFamily="1" charset="0"/>
              </a:rPr>
              <a:t>i</a:t>
            </a:r>
            <a:r>
              <a:rPr lang="en-US" dirty="0" smtClean="0">
                <a:latin typeface="Gill Sans" pitchFamily="1" charset="0"/>
                <a:sym typeface="Gill Sans" pitchFamily="1" charset="0"/>
              </a:rPr>
              <a:t>=0; </a:t>
            </a:r>
            <a:r>
              <a:rPr lang="en-US" dirty="0" err="1" smtClean="0">
                <a:latin typeface="Gill Sans" pitchFamily="1" charset="0"/>
                <a:sym typeface="Gill Sans" pitchFamily="1" charset="0"/>
              </a:rPr>
              <a:t>i</a:t>
            </a:r>
            <a:r>
              <a:rPr lang="en-US" dirty="0" smtClean="0">
                <a:latin typeface="Gill Sans" pitchFamily="1" charset="0"/>
                <a:sym typeface="Gill Sans" pitchFamily="1" charset="0"/>
              </a:rPr>
              <a:t>&lt;row*</a:t>
            </a:r>
            <a:r>
              <a:rPr lang="en-US" dirty="0" err="1" smtClean="0">
                <a:latin typeface="Gill Sans" pitchFamily="1" charset="0"/>
                <a:sym typeface="Gill Sans" pitchFamily="1" charset="0"/>
              </a:rPr>
              <a:t>col</a:t>
            </a:r>
            <a:r>
              <a:rPr lang="en-US" dirty="0" smtClean="0">
                <a:latin typeface="Gill Sans" pitchFamily="1" charset="0"/>
                <a:sym typeface="Gill Sans" pitchFamily="1" charset="0"/>
              </a:rPr>
              <a:t>; </a:t>
            </a:r>
            <a:r>
              <a:rPr lang="en-US" dirty="0" err="1" smtClean="0">
                <a:latin typeface="Gill Sans" pitchFamily="1" charset="0"/>
                <a:sym typeface="Gill Sans" pitchFamily="1" charset="0"/>
              </a:rPr>
              <a:t>i</a:t>
            </a:r>
            <a:r>
              <a:rPr lang="en-US" dirty="0" smtClean="0">
                <a:latin typeface="Gill Sans" pitchFamily="1" charset="0"/>
                <a:sym typeface="Gill Sans" pitchFamily="1" charset="0"/>
              </a:rPr>
              <a:t>++) 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dirty="0" smtClean="0">
                <a:latin typeface="Gill Sans" pitchFamily="1" charset="0"/>
                <a:sym typeface="Gill Sans" pitchFamily="1" charset="0"/>
              </a:rPr>
              <a:t>   {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latin typeface="Gill Sans" pitchFamily="1" charset="0"/>
                <a:sym typeface="Gill Sans" pitchFamily="1" charset="0"/>
              </a:rPr>
              <a:t>          in &gt;&gt; Mat[</a:t>
            </a:r>
            <a:r>
              <a:rPr lang="en-US" dirty="0" err="1" smtClean="0">
                <a:latin typeface="Gill Sans" pitchFamily="1" charset="0"/>
                <a:sym typeface="Gill Sans" pitchFamily="1" charset="0"/>
              </a:rPr>
              <a:t>i</a:t>
            </a:r>
            <a:r>
              <a:rPr lang="en-US" dirty="0" smtClean="0">
                <a:latin typeface="Gill Sans" pitchFamily="1" charset="0"/>
                <a:sym typeface="Gill Sans" pitchFamily="1" charset="0"/>
              </a:rPr>
              <a:t>];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latin typeface="Gill Sans" pitchFamily="1" charset="0"/>
                <a:sym typeface="Gill Sans" pitchFamily="1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dirty="0" smtClean="0">
                <a:latin typeface="Gill Sans" pitchFamily="1" charset="0"/>
                <a:sym typeface="Gill Sans" pitchFamily="1" charset="0"/>
              </a:rPr>
              <a:t>    return in;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dirty="0" smtClean="0">
                <a:latin typeface="Gill Sans" pitchFamily="1" charset="0"/>
                <a:sym typeface="Gill Sans" pitchFamily="1" charset="0"/>
              </a:rPr>
              <a:t>}</a:t>
            </a:r>
          </a:p>
          <a:p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324600" y="4191000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void main()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:</a:t>
            </a:r>
          </a:p>
          <a:p>
            <a:r>
              <a:rPr lang="en-US" sz="2400" dirty="0" err="1" smtClean="0"/>
              <a:t>Cin</a:t>
            </a:r>
            <a:r>
              <a:rPr lang="en-US" sz="2400" dirty="0" smtClean="0"/>
              <a:t>&gt;&gt;</a:t>
            </a:r>
            <a:r>
              <a:rPr lang="en-US" sz="2400" dirty="0" err="1" smtClean="0"/>
              <a:t>mobj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: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Overloading &lt;&lt; 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924800" cy="4525963"/>
          </a:xfrm>
        </p:spPr>
        <p:txBody>
          <a:bodyPr>
            <a:noAutofit/>
          </a:bodyPr>
          <a:lstStyle/>
          <a:p>
            <a:r>
              <a:rPr lang="en-US" sz="2500" b="1" dirty="0" smtClean="0"/>
              <a:t>Prototype:</a:t>
            </a:r>
          </a:p>
          <a:p>
            <a:pPr>
              <a:buNone/>
            </a:pPr>
            <a:r>
              <a:rPr lang="en-US" sz="2500" dirty="0" smtClean="0"/>
              <a:t>   friend </a:t>
            </a:r>
            <a:r>
              <a:rPr lang="en-US" sz="2500" dirty="0" err="1" smtClean="0"/>
              <a:t>ostream</a:t>
            </a:r>
            <a:r>
              <a:rPr lang="en-US" sz="2500" dirty="0" smtClean="0"/>
              <a:t>&amp; operator &lt;&lt;(</a:t>
            </a:r>
            <a:r>
              <a:rPr lang="en-US" sz="2500" dirty="0" err="1" smtClean="0"/>
              <a:t>ostream</a:t>
            </a:r>
            <a:r>
              <a:rPr lang="en-US" sz="2500" dirty="0" smtClean="0"/>
              <a:t>&amp;, Matrix&amp;);</a:t>
            </a:r>
          </a:p>
          <a:p>
            <a:pPr>
              <a:buNone/>
            </a:pPr>
            <a:endParaRPr lang="en-US" sz="2500" dirty="0" smtClean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500" b="1" dirty="0" smtClean="0">
                <a:latin typeface="Gill Sans" pitchFamily="1" charset="0"/>
                <a:sym typeface="Gill Sans" pitchFamily="1" charset="0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2500" dirty="0" err="1" smtClean="0">
                <a:latin typeface="Gill Sans" pitchFamily="1" charset="0"/>
                <a:sym typeface="Gill Sans" pitchFamily="1" charset="0"/>
              </a:rPr>
              <a:t>ostream</a:t>
            </a:r>
            <a:r>
              <a:rPr lang="en-US" sz="2500" dirty="0" smtClean="0">
                <a:latin typeface="Gill Sans" pitchFamily="1" charset="0"/>
                <a:sym typeface="Gill Sans" pitchFamily="1" charset="0"/>
              </a:rPr>
              <a:t>&amp; operator &lt;&lt;(</a:t>
            </a:r>
            <a:r>
              <a:rPr lang="en-US" sz="2500" dirty="0" err="1" smtClean="0">
                <a:latin typeface="Gill Sans" pitchFamily="1" charset="0"/>
                <a:sym typeface="Gill Sans" pitchFamily="1" charset="0"/>
              </a:rPr>
              <a:t>ostream</a:t>
            </a:r>
            <a:r>
              <a:rPr lang="en-US" sz="2500" dirty="0" smtClean="0">
                <a:latin typeface="Gill Sans" pitchFamily="1" charset="0"/>
                <a:sym typeface="Gill Sans" pitchFamily="1" charset="0"/>
              </a:rPr>
              <a:t>&amp; out, Matrix&amp; m)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2500" dirty="0" smtClean="0">
                <a:latin typeface="Gill Sans" pitchFamily="1" charset="0"/>
                <a:sym typeface="Gill Sans" pitchFamily="1" charset="0"/>
              </a:rPr>
              <a:t>{	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2500" dirty="0" smtClean="0">
                <a:latin typeface="Gill Sans" pitchFamily="1" charset="0"/>
                <a:sym typeface="Gill Sans" pitchFamily="1" charset="0"/>
              </a:rPr>
              <a:t>   for(</a:t>
            </a:r>
            <a:r>
              <a:rPr lang="en-US" sz="2500" dirty="0" err="1" smtClean="0">
                <a:latin typeface="Gill Sans" pitchFamily="1" charset="0"/>
                <a:sym typeface="Gill Sans" pitchFamily="1" charset="0"/>
              </a:rPr>
              <a:t>int</a:t>
            </a:r>
            <a:r>
              <a:rPr lang="en-US" sz="2500" dirty="0" smtClean="0">
                <a:latin typeface="Gill Sans" pitchFamily="1" charset="0"/>
                <a:sym typeface="Gill Sans" pitchFamily="1" charset="0"/>
              </a:rPr>
              <a:t> </a:t>
            </a:r>
            <a:r>
              <a:rPr lang="en-US" sz="2500" dirty="0" err="1" smtClean="0">
                <a:latin typeface="Gill Sans" pitchFamily="1" charset="0"/>
                <a:sym typeface="Gill Sans" pitchFamily="1" charset="0"/>
              </a:rPr>
              <a:t>i</a:t>
            </a:r>
            <a:r>
              <a:rPr lang="en-US" sz="2500" dirty="0" smtClean="0">
                <a:latin typeface="Gill Sans" pitchFamily="1" charset="0"/>
                <a:sym typeface="Gill Sans" pitchFamily="1" charset="0"/>
              </a:rPr>
              <a:t>=0; </a:t>
            </a:r>
            <a:r>
              <a:rPr lang="en-US" sz="2500" dirty="0" err="1" smtClean="0">
                <a:latin typeface="Gill Sans" pitchFamily="1" charset="0"/>
                <a:sym typeface="Gill Sans" pitchFamily="1" charset="0"/>
              </a:rPr>
              <a:t>i</a:t>
            </a:r>
            <a:r>
              <a:rPr lang="en-US" sz="2500" dirty="0" smtClean="0">
                <a:latin typeface="Gill Sans" pitchFamily="1" charset="0"/>
                <a:sym typeface="Gill Sans" pitchFamily="1" charset="0"/>
              </a:rPr>
              <a:t>&lt;row; ++</a:t>
            </a:r>
            <a:r>
              <a:rPr lang="en-US" sz="2500" dirty="0" err="1" smtClean="0">
                <a:latin typeface="Gill Sans" pitchFamily="1" charset="0"/>
                <a:sym typeface="Gill Sans" pitchFamily="1" charset="0"/>
              </a:rPr>
              <a:t>i</a:t>
            </a:r>
            <a:r>
              <a:rPr lang="en-US" sz="2500" dirty="0" smtClean="0">
                <a:latin typeface="Gill Sans" pitchFamily="1" charset="0"/>
                <a:sym typeface="Gill Sans" pitchFamily="1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2500" dirty="0" smtClean="0">
                <a:latin typeface="Gill Sans" pitchFamily="1" charset="0"/>
                <a:sym typeface="Gill Sans" pitchFamily="1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2500" dirty="0" smtClean="0">
                <a:latin typeface="Gill Sans" pitchFamily="1" charset="0"/>
                <a:sym typeface="Gill Sans" pitchFamily="1" charset="0"/>
              </a:rPr>
              <a:t>    for(</a:t>
            </a:r>
            <a:r>
              <a:rPr lang="en-US" sz="2500" dirty="0" err="1" smtClean="0">
                <a:latin typeface="Gill Sans" pitchFamily="1" charset="0"/>
                <a:sym typeface="Gill Sans" pitchFamily="1" charset="0"/>
              </a:rPr>
              <a:t>int</a:t>
            </a:r>
            <a:r>
              <a:rPr lang="en-US" sz="2500" dirty="0" smtClean="0">
                <a:latin typeface="Gill Sans" pitchFamily="1" charset="0"/>
                <a:sym typeface="Gill Sans" pitchFamily="1" charset="0"/>
              </a:rPr>
              <a:t> j=0; j&lt;</a:t>
            </a:r>
            <a:r>
              <a:rPr lang="en-US" sz="2500" dirty="0" err="1" smtClean="0">
                <a:latin typeface="Gill Sans" pitchFamily="1" charset="0"/>
                <a:sym typeface="Gill Sans" pitchFamily="1" charset="0"/>
              </a:rPr>
              <a:t>col</a:t>
            </a:r>
            <a:r>
              <a:rPr lang="en-US" sz="2500" dirty="0" smtClean="0">
                <a:latin typeface="Gill Sans" pitchFamily="1" charset="0"/>
                <a:sym typeface="Gill Sans" pitchFamily="1" charset="0"/>
              </a:rPr>
              <a:t>; j++)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2500" dirty="0" smtClean="0">
                <a:latin typeface="Gill Sans" pitchFamily="1" charset="0"/>
                <a:sym typeface="Gill Sans" pitchFamily="1" charset="0"/>
              </a:rPr>
              <a:t>    {  out&gt;&gt; Mat[</a:t>
            </a:r>
            <a:r>
              <a:rPr lang="en-US" sz="2500" dirty="0" err="1" smtClean="0">
                <a:latin typeface="Gill Sans" pitchFamily="1" charset="0"/>
                <a:sym typeface="Gill Sans" pitchFamily="1" charset="0"/>
              </a:rPr>
              <a:t>i</a:t>
            </a:r>
            <a:r>
              <a:rPr lang="en-US" sz="2500" dirty="0" smtClean="0">
                <a:latin typeface="Gill Sans" pitchFamily="1" charset="0"/>
                <a:sym typeface="Gill Sans" pitchFamily="1" charset="0"/>
              </a:rPr>
              <a:t>][j] &gt;&gt; “\t” ;  }</a:t>
            </a:r>
          </a:p>
          <a:p>
            <a:pPr>
              <a:lnSpc>
                <a:spcPct val="80000"/>
              </a:lnSpc>
              <a:buNone/>
            </a:pPr>
            <a:r>
              <a:rPr lang="en-US" sz="2500" dirty="0" smtClean="0">
                <a:latin typeface="Gill Sans" pitchFamily="1" charset="0"/>
                <a:sym typeface="Gill Sans" pitchFamily="1" charset="0"/>
              </a:rPr>
              <a:t>    out &lt;&lt; </a:t>
            </a:r>
            <a:r>
              <a:rPr lang="en-US" sz="2500" dirty="0" err="1" smtClean="0">
                <a:latin typeface="Gill Sans" pitchFamily="1" charset="0"/>
                <a:sym typeface="Gill Sans" pitchFamily="1" charset="0"/>
              </a:rPr>
              <a:t>endl</a:t>
            </a:r>
            <a:r>
              <a:rPr lang="en-US" sz="2500" dirty="0" smtClean="0">
                <a:latin typeface="Gill Sans" pitchFamily="1" charset="0"/>
                <a:sym typeface="Gill Sans" pitchFamily="1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2500" dirty="0" smtClean="0">
                <a:latin typeface="Gill Sans" pitchFamily="1" charset="0"/>
                <a:sym typeface="Gill Sans" pitchFamily="1" charset="0"/>
              </a:rPr>
              <a:t> }</a:t>
            </a:r>
          </a:p>
          <a:p>
            <a:pPr>
              <a:buNone/>
            </a:pPr>
            <a:endParaRPr lang="en-US" sz="2500" dirty="0" smtClean="0"/>
          </a:p>
          <a:p>
            <a:pPr>
              <a:buNone/>
            </a:pPr>
            <a:endParaRPr lang="en-US" sz="2500" dirty="0" smtClean="0"/>
          </a:p>
          <a:p>
            <a:pPr>
              <a:buNone/>
            </a:pPr>
            <a:endParaRPr lang="en-US" sz="2500" dirty="0" smtClean="0"/>
          </a:p>
          <a:p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6553200" y="4343400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void main()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 :</a:t>
            </a:r>
          </a:p>
          <a:p>
            <a:r>
              <a:rPr lang="en-US" sz="2400" dirty="0" err="1" smtClean="0"/>
              <a:t>cout</a:t>
            </a:r>
            <a:r>
              <a:rPr lang="en-US" sz="2400" dirty="0" smtClean="0"/>
              <a:t>&lt;&lt;</a:t>
            </a:r>
            <a:r>
              <a:rPr lang="en-US" sz="2400" dirty="0" err="1" smtClean="0"/>
              <a:t>mobj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 :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Formatted I/O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There are three related but conceptually different ways that we can format data.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   -  directly accessing members of the </a:t>
            </a:r>
            <a:r>
              <a:rPr lang="en-US" b="1" dirty="0" err="1" smtClean="0"/>
              <a:t>ios</a:t>
            </a:r>
            <a:r>
              <a:rPr lang="en-US" b="1" dirty="0" smtClean="0"/>
              <a:t> </a:t>
            </a:r>
            <a:r>
              <a:rPr lang="en-US" dirty="0" smtClean="0"/>
              <a:t>class.</a:t>
            </a:r>
          </a:p>
          <a:p>
            <a:pPr algn="just">
              <a:buNone/>
            </a:pPr>
            <a:r>
              <a:rPr lang="en-US" dirty="0" smtClean="0"/>
              <a:t>   -  using special functions called </a:t>
            </a:r>
            <a:r>
              <a:rPr lang="en-US" b="1" dirty="0" smtClean="0"/>
              <a:t>manipulators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dirty="0" smtClean="0"/>
              <a:t>   -  user defined output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Formatting Using the </a:t>
            </a:r>
            <a:r>
              <a:rPr lang="en-US" b="1" dirty="0" err="1" smtClean="0"/>
              <a:t>ios</a:t>
            </a:r>
            <a:r>
              <a:rPr lang="en-US" b="1" dirty="0" smtClean="0"/>
              <a:t> Members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="1" dirty="0" smtClean="0"/>
              <a:t> </a:t>
            </a:r>
            <a:r>
              <a:rPr lang="en-US" b="1" dirty="0" err="1" smtClean="0"/>
              <a:t>ios</a:t>
            </a:r>
            <a:r>
              <a:rPr lang="en-US" dirty="0" smtClean="0"/>
              <a:t> class declares a bitmask enumeration called </a:t>
            </a:r>
            <a:r>
              <a:rPr lang="en-US" b="1" dirty="0" err="1" smtClean="0"/>
              <a:t>fmtflags</a:t>
            </a:r>
            <a:r>
              <a:rPr lang="en-US" dirty="0" smtClean="0"/>
              <a:t> in which the following set of format flags are defined.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 set a flag, the </a:t>
            </a:r>
            <a:r>
              <a:rPr lang="en-US" dirty="0" err="1" smtClean="0"/>
              <a:t>setf</a:t>
            </a:r>
            <a:r>
              <a:rPr lang="en-US" dirty="0" smtClean="0"/>
              <a:t>() function is used. This function is a member of </a:t>
            </a:r>
            <a:r>
              <a:rPr lang="en-US" dirty="0" err="1" smtClean="0"/>
              <a:t>ios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 Syntax:</a:t>
            </a:r>
            <a:r>
              <a:rPr lang="en-US" dirty="0" smtClean="0"/>
              <a:t>    </a:t>
            </a:r>
            <a:r>
              <a:rPr lang="en-US" dirty="0" err="1" smtClean="0"/>
              <a:t>fmtflags</a:t>
            </a:r>
            <a:r>
              <a:rPr lang="en-US" dirty="0" smtClean="0"/>
              <a:t> </a:t>
            </a:r>
            <a:r>
              <a:rPr lang="en-US" dirty="0" err="1" smtClean="0"/>
              <a:t>setf</a:t>
            </a:r>
            <a:r>
              <a:rPr lang="en-US" dirty="0" smtClean="0"/>
              <a:t>(</a:t>
            </a:r>
            <a:r>
              <a:rPr lang="en-US" dirty="0" err="1" smtClean="0"/>
              <a:t>fmtflags</a:t>
            </a:r>
            <a:r>
              <a:rPr lang="en-US" dirty="0" smtClean="0"/>
              <a:t> flags);</a:t>
            </a:r>
          </a:p>
          <a:p>
            <a:pPr>
              <a:buNone/>
            </a:pPr>
            <a:r>
              <a:rPr lang="en-US" b="1" dirty="0" smtClean="0"/>
              <a:t>    example: </a:t>
            </a:r>
            <a:r>
              <a:rPr lang="en-US" dirty="0" err="1" smtClean="0"/>
              <a:t>stream.setf</a:t>
            </a:r>
            <a:r>
              <a:rPr lang="en-US" dirty="0" smtClean="0"/>
              <a:t>(</a:t>
            </a:r>
            <a:r>
              <a:rPr lang="en-US" dirty="0" err="1" smtClean="0"/>
              <a:t>ios</a:t>
            </a:r>
            <a:r>
              <a:rPr lang="en-US" dirty="0" smtClean="0"/>
              <a:t>::</a:t>
            </a:r>
            <a:r>
              <a:rPr lang="en-US" dirty="0" err="1" smtClean="0"/>
              <a:t>showpos</a:t>
            </a:r>
            <a:r>
              <a:rPr lang="en-US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Oriented Languages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 smtClean="0"/>
              <a:t>Object-Based programming Languages</a:t>
            </a:r>
          </a:p>
          <a:p>
            <a:pPr marL="514350" indent="-514350">
              <a:buNone/>
            </a:pPr>
            <a:r>
              <a:rPr lang="en-US" dirty="0" smtClean="0"/>
              <a:t>	Not support Inheritance &amp; Dynamic Binding </a:t>
            </a:r>
          </a:p>
          <a:p>
            <a:pPr marL="514350" indent="-514350">
              <a:buNone/>
            </a:pPr>
            <a:r>
              <a:rPr lang="en-US" dirty="0" smtClean="0"/>
              <a:t>      Example: </a:t>
            </a:r>
            <a:r>
              <a:rPr lang="en-US" dirty="0" err="1" smtClean="0"/>
              <a:t>Ada</a:t>
            </a: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AutoNum type="arabicPeriod" startAt="2"/>
            </a:pPr>
            <a:r>
              <a:rPr lang="en-US" b="1" dirty="0" smtClean="0"/>
              <a:t>Object-Oriented programming Languages</a:t>
            </a:r>
          </a:p>
          <a:p>
            <a:pPr marL="514350" indent="-514350">
              <a:buNone/>
            </a:pPr>
            <a:r>
              <a:rPr lang="en-US" dirty="0" smtClean="0"/>
              <a:t>      Examples: </a:t>
            </a:r>
            <a:r>
              <a:rPr lang="en-US" dirty="0" err="1" smtClean="0"/>
              <a:t>Simula</a:t>
            </a:r>
            <a:r>
              <a:rPr lang="en-US" dirty="0" smtClean="0"/>
              <a:t>, Smalltalk80, Objective C, C++, Eiffel etc.,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533400"/>
          <a:ext cx="8839200" cy="552567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600200"/>
                <a:gridCol w="7239000"/>
              </a:tblGrid>
              <a:tr h="50772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Flag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Meaning</a:t>
                      </a:r>
                      <a:endParaRPr lang="en-US" sz="2800" dirty="0"/>
                    </a:p>
                  </a:txBody>
                  <a:tcPr/>
                </a:tc>
              </a:tr>
              <a:tr h="787671">
                <a:tc>
                  <a:txBody>
                    <a:bodyPr/>
                    <a:lstStyle/>
                    <a:p>
                      <a:r>
                        <a:rPr lang="en-US" sz="24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skipws</a:t>
                      </a:r>
                      <a:r>
                        <a:rPr lang="en-US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leading white-space characters 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discarded when performing input on a stream</a:t>
                      </a:r>
                      <a:endParaRPr lang="en-US" sz="2400" dirty="0"/>
                    </a:p>
                  </a:txBody>
                  <a:tcPr/>
                </a:tc>
              </a:tr>
              <a:tr h="507727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left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output is left justified.</a:t>
                      </a:r>
                      <a:endParaRPr lang="en-US" sz="2400" b="0" dirty="0"/>
                    </a:p>
                  </a:txBody>
                  <a:tcPr/>
                </a:tc>
              </a:tr>
              <a:tr h="507727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right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output is right justified. Default is right justified.</a:t>
                      </a:r>
                      <a:endParaRPr lang="en-US" sz="2400" b="0" dirty="0" smtClean="0"/>
                    </a:p>
                  </a:txBody>
                  <a:tcPr/>
                </a:tc>
              </a:tr>
              <a:tr h="507727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internal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numeric value is padded to fill a field by</a:t>
                      </a:r>
                    </a:p>
                    <a:p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inserting spaces between any sign or base character.</a:t>
                      </a:r>
                      <a:endParaRPr lang="en-US" sz="2400" dirty="0"/>
                    </a:p>
                  </a:txBody>
                  <a:tcPr/>
                </a:tc>
              </a:tr>
              <a:tr h="507727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oct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flag causes output to be displayed in octal.</a:t>
                      </a:r>
                      <a:endParaRPr lang="en-US" sz="2400" b="0" dirty="0"/>
                    </a:p>
                  </a:txBody>
                  <a:tcPr/>
                </a:tc>
              </a:tr>
              <a:tr h="507727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hex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flag causes output to be displayed in hexadecimal.</a:t>
                      </a:r>
                      <a:endParaRPr lang="en-US" sz="2400" b="0" dirty="0" smtClean="0"/>
                    </a:p>
                  </a:txBody>
                  <a:tcPr/>
                </a:tc>
              </a:tr>
              <a:tr h="507727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dec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flag causes output to be displayed in decimal. Default is decimal output.</a:t>
                      </a:r>
                      <a:endParaRPr lang="en-US" sz="2400" b="0" dirty="0" smtClean="0"/>
                    </a:p>
                  </a:txBody>
                  <a:tcPr/>
                </a:tc>
              </a:tr>
              <a:tr h="507727">
                <a:tc>
                  <a:txBody>
                    <a:bodyPr/>
                    <a:lstStyle/>
                    <a:p>
                      <a:r>
                        <a:rPr lang="en-US" sz="24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showbase</a:t>
                      </a:r>
                      <a:r>
                        <a:rPr lang="en-US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Shows  the base of numeric values</a:t>
                      </a:r>
                      <a:endParaRPr lang="en-US" sz="2400" b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0"/>
          <a:ext cx="8839200" cy="645449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828800"/>
                <a:gridCol w="7010400"/>
              </a:tblGrid>
              <a:tr h="50772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Flag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Meaning</a:t>
                      </a:r>
                      <a:endParaRPr lang="en-US" sz="2800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showpos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causes a leading plus sign to be displayed before positive values.</a:t>
                      </a:r>
                      <a:endParaRPr lang="en-US" sz="2400" b="0" dirty="0" smtClean="0"/>
                    </a:p>
                  </a:txBody>
                  <a:tcPr/>
                </a:tc>
              </a:tr>
              <a:tr h="787671">
                <a:tc>
                  <a:txBody>
                    <a:bodyPr/>
                    <a:lstStyle/>
                    <a:p>
                      <a:r>
                        <a:rPr lang="en-US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scientific 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floating-point numeric values are displayed using scientific notation.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By default, when scientific notation is displayed, the</a:t>
                      </a:r>
                      <a:r>
                        <a:rPr lang="en-US" sz="2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</a:t>
                      </a:r>
                      <a:r>
                        <a:rPr lang="en-US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in lowercase.</a:t>
                      </a:r>
                      <a:endParaRPr lang="en-US" sz="2400" b="0" dirty="0"/>
                    </a:p>
                  </a:txBody>
                  <a:tcPr/>
                </a:tc>
              </a:tr>
              <a:tr h="490849">
                <a:tc>
                  <a:txBody>
                    <a:bodyPr/>
                    <a:lstStyle/>
                    <a:p>
                      <a:r>
                        <a:rPr lang="en-US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uppercase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characters are displayed in uppercase.</a:t>
                      </a:r>
                      <a:endParaRPr lang="en-US" sz="2400" b="0" dirty="0"/>
                    </a:p>
                  </a:txBody>
                  <a:tcPr/>
                </a:tc>
              </a:tr>
              <a:tr h="490849">
                <a:tc>
                  <a:txBody>
                    <a:bodyPr/>
                    <a:lstStyle/>
                    <a:p>
                      <a:r>
                        <a:rPr lang="en-US" sz="24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showpoint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causes a decimal point and trailing zeros to be displayed for all floating-point output</a:t>
                      </a:r>
                      <a:endParaRPr lang="en-US" sz="2400" b="0" dirty="0" smtClean="0"/>
                    </a:p>
                  </a:txBody>
                  <a:tcPr/>
                </a:tc>
              </a:tr>
              <a:tr h="507727">
                <a:tc>
                  <a:txBody>
                    <a:bodyPr/>
                    <a:lstStyle/>
                    <a:p>
                      <a:r>
                        <a:rPr lang="en-US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fixed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floating-point values are displayed using normal notation.</a:t>
                      </a:r>
                      <a:endParaRPr lang="en-US" sz="2400" b="0" dirty="0"/>
                    </a:p>
                  </a:txBody>
                  <a:tcPr/>
                </a:tc>
              </a:tr>
              <a:tr h="393073">
                <a:tc>
                  <a:txBody>
                    <a:bodyPr/>
                    <a:lstStyle/>
                    <a:p>
                      <a:r>
                        <a:rPr lang="en-US" sz="24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unitbuf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buffer is flushed after each insertion operation.</a:t>
                      </a:r>
                      <a:endParaRPr lang="en-US" sz="2400" b="0" dirty="0" smtClean="0"/>
                    </a:p>
                  </a:txBody>
                  <a:tcPr/>
                </a:tc>
              </a:tr>
              <a:tr h="507727">
                <a:tc>
                  <a:txBody>
                    <a:bodyPr/>
                    <a:lstStyle/>
                    <a:p>
                      <a:r>
                        <a:rPr lang="en-US" sz="24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boolalpha</a:t>
                      </a:r>
                      <a:r>
                        <a:rPr lang="en-US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Booleans can be input or output using the keywords true and false.</a:t>
                      </a:r>
                      <a:endParaRPr lang="en-US" sz="2400" b="0" dirty="0"/>
                    </a:p>
                  </a:txBody>
                  <a:tcPr/>
                </a:tc>
              </a:tr>
              <a:tr h="507727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838200"/>
          <a:ext cx="8839200" cy="480857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828800"/>
                <a:gridCol w="7010400"/>
              </a:tblGrid>
              <a:tr h="50772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Function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Meaning</a:t>
                      </a:r>
                      <a:endParaRPr lang="en-US" sz="2800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width( 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specify required field size for displaying an output value.</a:t>
                      </a:r>
                      <a:endParaRPr lang="en-US" sz="2400" b="0" dirty="0" smtClean="0"/>
                    </a:p>
                  </a:txBody>
                  <a:tcPr/>
                </a:tc>
              </a:tr>
              <a:tr h="787671">
                <a:tc>
                  <a:txBody>
                    <a:bodyPr/>
                    <a:lstStyle/>
                    <a:p>
                      <a:r>
                        <a:rPr lang="en-US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precision( 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specify the number of digits to displayed after the decimal point of a float value value.</a:t>
                      </a:r>
                      <a:endParaRPr lang="en-US" sz="2400" b="0" dirty="0" smtClean="0"/>
                    </a:p>
                  </a:txBody>
                  <a:tcPr/>
                </a:tc>
              </a:tr>
              <a:tr h="490849">
                <a:tc>
                  <a:txBody>
                    <a:bodyPr/>
                    <a:lstStyle/>
                    <a:p>
                      <a:r>
                        <a:rPr lang="en-US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fill( 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specify a character to used to fill the unused portion of a field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dirty="0"/>
                    </a:p>
                  </a:txBody>
                  <a:tcPr/>
                </a:tc>
              </a:tr>
              <a:tr h="490849">
                <a:tc>
                  <a:txBody>
                    <a:bodyPr/>
                    <a:lstStyle/>
                    <a:p>
                      <a:r>
                        <a:rPr lang="en-US" sz="24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setf</a:t>
                      </a:r>
                      <a:r>
                        <a:rPr lang="en-US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Sets the format</a:t>
                      </a:r>
                      <a:r>
                        <a:rPr lang="en-US" sz="2400" b="0" baseline="0" dirty="0" smtClean="0"/>
                        <a:t> flags</a:t>
                      </a:r>
                      <a:endParaRPr lang="en-US" sz="2400" b="0" dirty="0" smtClean="0"/>
                    </a:p>
                  </a:txBody>
                  <a:tcPr/>
                </a:tc>
              </a:tr>
              <a:tr h="507727">
                <a:tc>
                  <a:txBody>
                    <a:bodyPr/>
                    <a:lstStyle/>
                    <a:p>
                      <a:r>
                        <a:rPr lang="en-US" sz="24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unsetf</a:t>
                      </a:r>
                      <a:r>
                        <a:rPr lang="en-US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/>
                        <a:t>Un-Sets the format</a:t>
                      </a:r>
                      <a:r>
                        <a:rPr lang="en-US" sz="2400" b="0" baseline="0" dirty="0" smtClean="0"/>
                        <a:t> flags</a:t>
                      </a:r>
                      <a:endParaRPr lang="en-US" sz="2400" b="0" dirty="0" smtClean="0"/>
                    </a:p>
                    <a:p>
                      <a:endParaRPr lang="en-US" sz="2400" b="0" dirty="0"/>
                    </a:p>
                  </a:txBody>
                  <a:tcPr/>
                </a:tc>
              </a:tr>
              <a:tr h="507727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906426"/>
          <a:ext cx="8839200" cy="5875374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209800"/>
                <a:gridCol w="6629400"/>
              </a:tblGrid>
              <a:tr h="50772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Manipulators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Meaning</a:t>
                      </a:r>
                      <a:endParaRPr lang="en-US" sz="2800" dirty="0"/>
                    </a:p>
                  </a:txBody>
                  <a:tcPr/>
                </a:tc>
              </a:tr>
              <a:tr h="787671">
                <a:tc>
                  <a:txBody>
                    <a:bodyPr/>
                    <a:lstStyle/>
                    <a:p>
                      <a:r>
                        <a:rPr lang="en-US" sz="24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boolalpha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Turns on </a:t>
                      </a:r>
                      <a:r>
                        <a:rPr lang="en-US" sz="24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boolapha</a:t>
                      </a:r>
                      <a:r>
                        <a:rPr lang="en-US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flag.</a:t>
                      </a:r>
                      <a:endParaRPr lang="en-US" sz="2400" dirty="0"/>
                    </a:p>
                  </a:txBody>
                  <a:tcPr/>
                </a:tc>
              </a:tr>
              <a:tr h="507727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dec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Turns on </a:t>
                      </a:r>
                      <a:r>
                        <a:rPr lang="en-US" sz="24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</a:t>
                      </a:r>
                      <a:r>
                        <a:rPr lang="en-US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flag.</a:t>
                      </a:r>
                      <a:endParaRPr lang="en-US" sz="2400" b="0" dirty="0"/>
                    </a:p>
                  </a:txBody>
                  <a:tcPr/>
                </a:tc>
              </a:tr>
              <a:tr h="507727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endl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 a newline character and flush the stream.</a:t>
                      </a:r>
                      <a:endParaRPr lang="en-US" sz="2400" b="0" dirty="0" smtClean="0"/>
                    </a:p>
                  </a:txBody>
                  <a:tcPr/>
                </a:tc>
              </a:tr>
              <a:tr h="507727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ends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 a null.</a:t>
                      </a:r>
                      <a:endParaRPr lang="en-US" sz="2400" dirty="0"/>
                    </a:p>
                  </a:txBody>
                  <a:tcPr/>
                </a:tc>
              </a:tr>
              <a:tr h="507727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fixed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Turns on </a:t>
                      </a:r>
                      <a:r>
                        <a:rPr lang="en-US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fixed flag.</a:t>
                      </a:r>
                      <a:endParaRPr lang="en-US" sz="2400" b="0" dirty="0"/>
                    </a:p>
                  </a:txBody>
                  <a:tcPr/>
                </a:tc>
              </a:tr>
              <a:tr h="507727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flush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Flush a stream.</a:t>
                      </a:r>
                      <a:endParaRPr lang="en-US" sz="2400" b="0" dirty="0" smtClean="0"/>
                    </a:p>
                  </a:txBody>
                  <a:tcPr/>
                </a:tc>
              </a:tr>
              <a:tr h="507727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hex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Turns on </a:t>
                      </a:r>
                      <a:r>
                        <a:rPr lang="en-US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hex flag.</a:t>
                      </a:r>
                      <a:endParaRPr lang="en-US" sz="2400" b="0" dirty="0" smtClean="0"/>
                    </a:p>
                  </a:txBody>
                  <a:tcPr/>
                </a:tc>
              </a:tr>
              <a:tr h="507727">
                <a:tc>
                  <a:txBody>
                    <a:bodyPr/>
                    <a:lstStyle/>
                    <a:p>
                      <a:r>
                        <a:rPr lang="en-US" sz="2400" b="1" baseline="0" dirty="0" smtClean="0">
                          <a:latin typeface="Palatino-Bold"/>
                        </a:rPr>
                        <a:t>internal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>
                          <a:latin typeface="Palatino-Roman"/>
                        </a:rPr>
                        <a:t>Turns on </a:t>
                      </a:r>
                      <a:r>
                        <a:rPr lang="en-US" sz="2400" b="1" baseline="0" dirty="0" smtClean="0">
                          <a:latin typeface="Palatino-Bold"/>
                        </a:rPr>
                        <a:t>internal </a:t>
                      </a:r>
                      <a:r>
                        <a:rPr lang="en-US" sz="2400" b="1" baseline="0" dirty="0" smtClean="0">
                          <a:latin typeface="Palatino-Roman"/>
                        </a:rPr>
                        <a:t>flag.</a:t>
                      </a:r>
                      <a:endParaRPr lang="en-US" sz="2400" dirty="0"/>
                    </a:p>
                  </a:txBody>
                  <a:tcPr/>
                </a:tc>
              </a:tr>
              <a:tr h="507727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left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Turns on </a:t>
                      </a:r>
                      <a:r>
                        <a:rPr lang="en-US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left flag.</a:t>
                      </a:r>
                      <a:endParaRPr lang="en-US" sz="2400" b="0" dirty="0"/>
                    </a:p>
                  </a:txBody>
                  <a:tcPr/>
                </a:tc>
              </a:tr>
              <a:tr h="507727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noboolalpha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Turns off </a:t>
                      </a:r>
                      <a:r>
                        <a:rPr lang="en-US" sz="24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boolalpha</a:t>
                      </a:r>
                      <a:r>
                        <a:rPr lang="en-US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flag.</a:t>
                      </a:r>
                      <a:endParaRPr lang="en-US" sz="2400" b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19200" y="228600"/>
            <a:ext cx="73773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Using Manipulators to Format I/O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533400"/>
          <a:ext cx="8839200" cy="576307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657600"/>
                <a:gridCol w="51816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Manipulators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Meaning</a:t>
                      </a:r>
                      <a:endParaRPr lang="en-US" sz="2800" dirty="0"/>
                    </a:p>
                  </a:txBody>
                  <a:tcPr/>
                </a:tc>
              </a:tr>
              <a:tr h="507727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noshowbase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Turns off </a:t>
                      </a:r>
                      <a:r>
                        <a:rPr lang="en-US" sz="24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showbase</a:t>
                      </a:r>
                      <a:r>
                        <a:rPr lang="en-US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flag.</a:t>
                      </a:r>
                      <a:endParaRPr lang="en-US" sz="2400" dirty="0"/>
                    </a:p>
                  </a:txBody>
                  <a:tcPr/>
                </a:tc>
              </a:tr>
              <a:tr h="507727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noshowpoint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Turns off </a:t>
                      </a:r>
                      <a:r>
                        <a:rPr lang="en-US" sz="24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showpoint</a:t>
                      </a:r>
                      <a:r>
                        <a:rPr lang="en-US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flag.</a:t>
                      </a:r>
                      <a:endParaRPr lang="en-US" sz="2400" b="0" dirty="0"/>
                    </a:p>
                  </a:txBody>
                  <a:tcPr/>
                </a:tc>
              </a:tr>
              <a:tr h="507727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no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showpos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Turns off </a:t>
                      </a:r>
                      <a:r>
                        <a:rPr lang="en-US" sz="24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showpos</a:t>
                      </a:r>
                      <a:r>
                        <a:rPr lang="en-US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flag.</a:t>
                      </a:r>
                      <a:endParaRPr lang="en-US" sz="2400" b="0" dirty="0" smtClean="0"/>
                    </a:p>
                  </a:txBody>
                  <a:tcPr/>
                </a:tc>
              </a:tr>
              <a:tr h="507727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noskipws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Turns off </a:t>
                      </a:r>
                      <a:r>
                        <a:rPr lang="en-US" sz="24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skipws</a:t>
                      </a:r>
                      <a:r>
                        <a:rPr lang="en-US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flag.</a:t>
                      </a:r>
                      <a:endParaRPr lang="en-US" sz="2400" b="0" dirty="0" smtClean="0"/>
                    </a:p>
                  </a:txBody>
                  <a:tcPr/>
                </a:tc>
              </a:tr>
              <a:tr h="507727">
                <a:tc>
                  <a:txBody>
                    <a:bodyPr/>
                    <a:lstStyle/>
                    <a:p>
                      <a:r>
                        <a:rPr lang="en-US" sz="24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nounitbuf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Turns off </a:t>
                      </a:r>
                      <a:r>
                        <a:rPr lang="en-US" sz="24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unitbuf</a:t>
                      </a:r>
                      <a:r>
                        <a:rPr lang="en-US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flag.</a:t>
                      </a:r>
                      <a:endParaRPr lang="en-US" sz="2400" dirty="0"/>
                    </a:p>
                  </a:txBody>
                  <a:tcPr/>
                </a:tc>
              </a:tr>
              <a:tr h="507727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nouppercase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Turns off </a:t>
                      </a:r>
                      <a:r>
                        <a:rPr lang="en-US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uppercase flag.</a:t>
                      </a:r>
                      <a:endParaRPr lang="en-US" sz="2400" b="0" dirty="0"/>
                    </a:p>
                  </a:txBody>
                  <a:tcPr/>
                </a:tc>
              </a:tr>
              <a:tr h="507727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oct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Turns on </a:t>
                      </a:r>
                      <a:r>
                        <a:rPr lang="en-US" sz="24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flag.</a:t>
                      </a:r>
                      <a:endParaRPr lang="en-US" sz="2400" b="0" dirty="0" smtClean="0"/>
                    </a:p>
                  </a:txBody>
                  <a:tcPr/>
                </a:tc>
              </a:tr>
              <a:tr h="507727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right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Turns on </a:t>
                      </a:r>
                      <a:r>
                        <a:rPr lang="en-US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 flag.</a:t>
                      </a:r>
                      <a:endParaRPr lang="en-US" sz="2400" b="0" dirty="0"/>
                    </a:p>
                  </a:txBody>
                  <a:tcPr/>
                </a:tc>
              </a:tr>
              <a:tr h="507727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scientfic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Turns on </a:t>
                      </a:r>
                      <a:r>
                        <a:rPr lang="en-US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scientific flag.</a:t>
                      </a:r>
                      <a:endParaRPr lang="en-US" sz="2400" b="0" dirty="0" smtClean="0"/>
                    </a:p>
                  </a:txBody>
                  <a:tcPr/>
                </a:tc>
              </a:tr>
              <a:tr h="507727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setbase</a:t>
                      </a:r>
                      <a:r>
                        <a:rPr lang="en-US" sz="2400" b="1" dirty="0" smtClean="0"/>
                        <a:t>(</a:t>
                      </a:r>
                      <a:r>
                        <a:rPr lang="en-US" sz="2400" b="1" dirty="0" err="1" smtClean="0"/>
                        <a:t>int</a:t>
                      </a:r>
                      <a:r>
                        <a:rPr lang="en-US" sz="2400" b="1" baseline="0" dirty="0" smtClean="0"/>
                        <a:t> base)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the number base to </a:t>
                      </a:r>
                      <a:r>
                        <a:rPr lang="en-US" sz="24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base.</a:t>
                      </a:r>
                      <a:endParaRPr lang="en-US" sz="2400" b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228600"/>
          <a:ext cx="8839200" cy="6383101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733800"/>
                <a:gridCol w="5105400"/>
              </a:tblGrid>
              <a:tr h="50772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Manipulators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Meaning</a:t>
                      </a:r>
                      <a:endParaRPr lang="en-US" sz="2800" dirty="0"/>
                    </a:p>
                  </a:txBody>
                  <a:tcPr/>
                </a:tc>
              </a:tr>
              <a:tr h="787671">
                <a:tc>
                  <a:txBody>
                    <a:bodyPr/>
                    <a:lstStyle/>
                    <a:p>
                      <a:r>
                        <a:rPr lang="en-US" sz="24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setfill</a:t>
                      </a:r>
                      <a:r>
                        <a:rPr lang="en-US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the fill character to </a:t>
                      </a:r>
                      <a:r>
                        <a:rPr lang="en-US" sz="2400" i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sz="24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dirty="0"/>
                    </a:p>
                  </a:txBody>
                  <a:tcPr/>
                </a:tc>
              </a:tr>
              <a:tr h="507727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setiosflags</a:t>
                      </a:r>
                      <a:r>
                        <a:rPr lang="en-US" sz="2400" b="1" dirty="0" smtClean="0"/>
                        <a:t>(</a:t>
                      </a:r>
                      <a:r>
                        <a:rPr lang="en-US" sz="2400" b="1" dirty="0" err="1" smtClean="0"/>
                        <a:t>fmtflags</a:t>
                      </a:r>
                      <a:r>
                        <a:rPr lang="en-US" sz="2400" b="1" baseline="0" dirty="0" smtClean="0"/>
                        <a:t> f)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 on the flags specified in </a:t>
                      </a:r>
                      <a:r>
                        <a:rPr lang="en-US" sz="24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f.</a:t>
                      </a:r>
                      <a:endParaRPr lang="en-US" sz="2400" b="0" dirty="0"/>
                    </a:p>
                  </a:txBody>
                  <a:tcPr/>
                </a:tc>
              </a:tr>
              <a:tr h="507727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set</a:t>
                      </a:r>
                      <a:r>
                        <a:rPr lang="en-US" sz="2400" b="1" baseline="0" dirty="0" err="1" smtClean="0"/>
                        <a:t>precision</a:t>
                      </a:r>
                      <a:r>
                        <a:rPr lang="en-US" sz="2400" b="1" baseline="0" dirty="0" smtClean="0"/>
                        <a:t>(</a:t>
                      </a:r>
                      <a:r>
                        <a:rPr lang="en-US" sz="2400" b="1" baseline="0" dirty="0" err="1" smtClean="0"/>
                        <a:t>int</a:t>
                      </a:r>
                      <a:r>
                        <a:rPr lang="en-US" sz="2400" b="1" baseline="0" dirty="0" smtClean="0"/>
                        <a:t> p)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the number of digits of precision.</a:t>
                      </a:r>
                      <a:endParaRPr lang="en-US" sz="2400" b="0" dirty="0" smtClean="0"/>
                    </a:p>
                  </a:txBody>
                  <a:tcPr/>
                </a:tc>
              </a:tr>
              <a:tr h="507727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setw</a:t>
                      </a:r>
                      <a:r>
                        <a:rPr lang="en-US" sz="2400" b="1" dirty="0" smtClean="0"/>
                        <a:t>(</a:t>
                      </a:r>
                      <a:r>
                        <a:rPr lang="en-US" sz="2400" b="1" dirty="0" err="1" smtClean="0"/>
                        <a:t>int</a:t>
                      </a:r>
                      <a:r>
                        <a:rPr lang="en-US" sz="2400" b="1" baseline="0" dirty="0" smtClean="0"/>
                        <a:t> w)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the field width to </a:t>
                      </a:r>
                      <a:r>
                        <a:rPr lang="en-US" sz="24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w.</a:t>
                      </a:r>
                      <a:endParaRPr lang="en-US" sz="2400" dirty="0"/>
                    </a:p>
                  </a:txBody>
                  <a:tcPr/>
                </a:tc>
              </a:tr>
              <a:tr h="507727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showbase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Turns on </a:t>
                      </a:r>
                      <a:r>
                        <a:rPr lang="en-US" sz="24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showbase</a:t>
                      </a:r>
                      <a:r>
                        <a:rPr lang="en-US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flag.</a:t>
                      </a:r>
                      <a:endParaRPr lang="en-US" sz="2400" b="0" dirty="0"/>
                    </a:p>
                  </a:txBody>
                  <a:tcPr/>
                </a:tc>
              </a:tr>
              <a:tr h="507727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show</a:t>
                      </a:r>
                      <a:r>
                        <a:rPr lang="en-US" sz="2400" b="1" baseline="0" dirty="0" err="1" smtClean="0"/>
                        <a:t>point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Turns on </a:t>
                      </a:r>
                      <a:r>
                        <a:rPr lang="en-US" sz="24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showpoint</a:t>
                      </a:r>
                      <a:r>
                        <a:rPr lang="en-US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flag.</a:t>
                      </a:r>
                      <a:endParaRPr lang="en-US" sz="2400" b="0" dirty="0" smtClean="0"/>
                    </a:p>
                  </a:txBody>
                  <a:tcPr/>
                </a:tc>
              </a:tr>
              <a:tr h="507727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showpos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Turns on </a:t>
                      </a:r>
                      <a:r>
                        <a:rPr lang="en-US" sz="24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showpos</a:t>
                      </a:r>
                      <a:r>
                        <a:rPr lang="en-US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flag.</a:t>
                      </a:r>
                      <a:endParaRPr lang="en-US" sz="2400" b="0" dirty="0" smtClean="0"/>
                    </a:p>
                  </a:txBody>
                  <a:tcPr/>
                </a:tc>
              </a:tr>
              <a:tr h="507727">
                <a:tc>
                  <a:txBody>
                    <a:bodyPr/>
                    <a:lstStyle/>
                    <a:p>
                      <a:r>
                        <a:rPr lang="en-US" sz="24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skipws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Turns on </a:t>
                      </a:r>
                      <a:r>
                        <a:rPr lang="en-US" sz="24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skipws</a:t>
                      </a:r>
                      <a:r>
                        <a:rPr lang="en-US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flag.</a:t>
                      </a:r>
                      <a:endParaRPr lang="en-US" sz="2400" dirty="0"/>
                    </a:p>
                  </a:txBody>
                  <a:tcPr/>
                </a:tc>
              </a:tr>
              <a:tr h="507727">
                <a:tc>
                  <a:txBody>
                    <a:bodyPr/>
                    <a:lstStyle/>
                    <a:p>
                      <a:r>
                        <a:rPr lang="en-US" sz="2400" b="1" smtClean="0"/>
                        <a:t>unitbuf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Turns on </a:t>
                      </a:r>
                      <a:r>
                        <a:rPr lang="en-US" sz="24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unitbuf</a:t>
                      </a:r>
                      <a:r>
                        <a:rPr lang="en-US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flag.</a:t>
                      </a:r>
                      <a:endParaRPr lang="en-US" sz="2400" b="0" dirty="0"/>
                    </a:p>
                  </a:txBody>
                  <a:tcPr/>
                </a:tc>
              </a:tr>
              <a:tr h="507727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uppercase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Turns on </a:t>
                      </a:r>
                      <a:r>
                        <a:rPr lang="en-US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uppercase flag.</a:t>
                      </a:r>
                      <a:endParaRPr lang="en-US" sz="2400" b="0" dirty="0" smtClean="0"/>
                    </a:p>
                  </a:txBody>
                  <a:tcPr/>
                </a:tc>
              </a:tr>
              <a:tr h="507727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ws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Skip leading white space.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File I/O Operations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514600" y="1600200"/>
            <a:ext cx="35052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Files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1800" y="1828800"/>
            <a:ext cx="533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8600" y="1828800"/>
            <a:ext cx="533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29200" y="1828800"/>
            <a:ext cx="533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4600" y="4267200"/>
            <a:ext cx="3505200" cy="15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95600" y="4450080"/>
            <a:ext cx="2743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Program +Data</a:t>
            </a:r>
            <a:endParaRPr lang="en-US" sz="2800" dirty="0"/>
          </a:p>
        </p:txBody>
      </p:sp>
      <p:cxnSp>
        <p:nvCxnSpPr>
          <p:cNvPr id="15" name="Curved Connector 14"/>
          <p:cNvCxnSpPr>
            <a:stCxn id="8" idx="1"/>
            <a:endCxn id="4" idx="1"/>
          </p:cNvCxnSpPr>
          <p:nvPr/>
        </p:nvCxnSpPr>
        <p:spPr>
          <a:xfrm rot="10800000">
            <a:off x="2514600" y="2590800"/>
            <a:ext cx="1588" cy="2438400"/>
          </a:xfrm>
          <a:prstGeom prst="curvedConnector3">
            <a:avLst>
              <a:gd name="adj1" fmla="val 10652648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4" idx="3"/>
            <a:endCxn id="8" idx="3"/>
          </p:cNvCxnSpPr>
          <p:nvPr/>
        </p:nvCxnSpPr>
        <p:spPr>
          <a:xfrm>
            <a:off x="6019800" y="2590800"/>
            <a:ext cx="1588" cy="2438400"/>
          </a:xfrm>
          <a:prstGeom prst="curvedConnector3">
            <a:avLst>
              <a:gd name="adj1" fmla="val 12380104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895600"/>
            <a:ext cx="1219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Write data </a:t>
            </a:r>
          </a:p>
          <a:p>
            <a:r>
              <a:rPr lang="en-US" sz="2800" b="1" dirty="0" smtClean="0"/>
              <a:t>To</a:t>
            </a:r>
          </a:p>
          <a:p>
            <a:r>
              <a:rPr lang="en-US" sz="2800" b="1" dirty="0" smtClean="0"/>
              <a:t>files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077200" y="2895600"/>
            <a:ext cx="1219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Read</a:t>
            </a:r>
          </a:p>
          <a:p>
            <a:r>
              <a:rPr lang="en-US" sz="2800" b="1" dirty="0" smtClean="0"/>
              <a:t>data </a:t>
            </a:r>
          </a:p>
          <a:p>
            <a:r>
              <a:rPr lang="en-US" sz="2800" b="1" dirty="0" smtClean="0"/>
              <a:t>from</a:t>
            </a:r>
          </a:p>
          <a:p>
            <a:r>
              <a:rPr lang="en-US" sz="2800" b="1" dirty="0" smtClean="0"/>
              <a:t>files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File Input &amp; Output streams</a:t>
            </a:r>
            <a:endParaRPr lang="en-US" b="1" dirty="0"/>
          </a:p>
        </p:txBody>
      </p:sp>
      <p:grpSp>
        <p:nvGrpSpPr>
          <p:cNvPr id="55" name="Group 54"/>
          <p:cNvGrpSpPr/>
          <p:nvPr/>
        </p:nvGrpSpPr>
        <p:grpSpPr>
          <a:xfrm>
            <a:off x="228600" y="1478280"/>
            <a:ext cx="8915400" cy="5003185"/>
            <a:chOff x="228600" y="1478280"/>
            <a:chExt cx="8915400" cy="5003185"/>
          </a:xfrm>
        </p:grpSpPr>
        <p:cxnSp>
          <p:nvCxnSpPr>
            <p:cNvPr id="32" name="Shape 31"/>
            <p:cNvCxnSpPr>
              <a:stCxn id="10" idx="0"/>
              <a:endCxn id="13" idx="1"/>
            </p:cNvCxnSpPr>
            <p:nvPr/>
          </p:nvCxnSpPr>
          <p:spPr>
            <a:xfrm rot="5400000" flipH="1" flipV="1">
              <a:off x="1558290" y="2167890"/>
              <a:ext cx="1036320" cy="1485900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228600" y="1478280"/>
              <a:ext cx="8915400" cy="5003185"/>
              <a:chOff x="228600" y="1478280"/>
              <a:chExt cx="8915400" cy="5003185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28600" y="1478280"/>
                <a:ext cx="8915400" cy="4799806"/>
                <a:chOff x="533400" y="838200"/>
                <a:chExt cx="8915400" cy="4799806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3276600" y="4876006"/>
                  <a:ext cx="3124200" cy="762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hape 5"/>
                <p:cNvCxnSpPr>
                  <a:endCxn id="5" idx="3"/>
                </p:cNvCxnSpPr>
                <p:nvPr/>
              </p:nvCxnSpPr>
              <p:spPr>
                <a:xfrm rot="5400000">
                  <a:off x="6286897" y="4000103"/>
                  <a:ext cx="1370806" cy="1143000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3429000" y="4278868"/>
                  <a:ext cx="2743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Output Streams</a:t>
                  </a:r>
                  <a:endParaRPr lang="en-US" sz="2400" b="1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7620000" y="4038600"/>
                  <a:ext cx="1752600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Inserts</a:t>
                  </a:r>
                </a:p>
                <a:p>
                  <a:r>
                    <a:rPr lang="en-US" sz="2400" b="1" dirty="0" smtClean="0"/>
                    <a:t>Into</a:t>
                  </a:r>
                </a:p>
                <a:p>
                  <a:r>
                    <a:rPr lang="en-US" sz="2400" b="1" dirty="0" smtClean="0"/>
                    <a:t>output stream</a:t>
                  </a:r>
                  <a:endParaRPr lang="en-US" sz="2400" b="1" dirty="0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533400" y="2788920"/>
                  <a:ext cx="2209800" cy="1143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tx1"/>
                      </a:solidFill>
                    </a:rPr>
                    <a:t>Files</a:t>
                  </a:r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6858000" y="2819400"/>
                  <a:ext cx="1371600" cy="1143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tx1"/>
                      </a:solidFill>
                    </a:rPr>
                    <a:t>Program</a:t>
                  </a:r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3124200" y="1371600"/>
                  <a:ext cx="3124200" cy="762794"/>
                  <a:chOff x="3124200" y="1295400"/>
                  <a:chExt cx="3124200" cy="762794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3124200" y="1295400"/>
                    <a:ext cx="3124200" cy="762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/>
                  <p:nvPr/>
                </p:nvCxnSpPr>
                <p:spPr>
                  <a:xfrm rot="5400000">
                    <a:off x="3199606" y="1676400"/>
                    <a:ext cx="762794" cy="794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rot="5400000">
                    <a:off x="3810000" y="1676400"/>
                    <a:ext cx="762794" cy="794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rot="5400000">
                    <a:off x="4495800" y="1676400"/>
                    <a:ext cx="762794" cy="794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rot="5400000">
                    <a:off x="5180806" y="1676400"/>
                    <a:ext cx="762794" cy="794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" name="Shape 18"/>
                <p:cNvCxnSpPr>
                  <a:stCxn id="13" idx="3"/>
                  <a:endCxn id="11" idx="0"/>
                </p:cNvCxnSpPr>
                <p:nvPr/>
              </p:nvCxnSpPr>
              <p:spPr>
                <a:xfrm>
                  <a:off x="6248400" y="1752600"/>
                  <a:ext cx="1295400" cy="1066800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>
                <a:xfrm>
                  <a:off x="3505200" y="838200"/>
                  <a:ext cx="281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Input Streams</a:t>
                  </a:r>
                  <a:endParaRPr lang="en-US" sz="2400" b="1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7696200" y="990600"/>
                  <a:ext cx="1752600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Extracts from</a:t>
                  </a:r>
                </a:p>
                <a:p>
                  <a:r>
                    <a:rPr lang="en-US" sz="2400" b="1" dirty="0" smtClean="0"/>
                    <a:t>Input stream</a:t>
                  </a:r>
                  <a:endParaRPr lang="en-US" sz="2400" b="1" dirty="0"/>
                </a:p>
              </p:txBody>
            </p:sp>
          </p:grpSp>
          <p:cxnSp>
            <p:nvCxnSpPr>
              <p:cNvPr id="23" name="Straight Connector 22"/>
              <p:cNvCxnSpPr/>
              <p:nvPr/>
            </p:nvCxnSpPr>
            <p:spPr>
              <a:xfrm rot="5400000">
                <a:off x="3047206" y="5867400"/>
                <a:ext cx="762794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>
                <a:off x="3657600" y="5867400"/>
                <a:ext cx="762794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>
                <a:off x="4343400" y="5867400"/>
                <a:ext cx="762794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>
                <a:off x="4952206" y="5867400"/>
                <a:ext cx="762794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hape 28"/>
              <p:cNvCxnSpPr/>
              <p:nvPr/>
            </p:nvCxnSpPr>
            <p:spPr>
              <a:xfrm rot="10800000">
                <a:off x="1333500" y="4572000"/>
                <a:ext cx="1638300" cy="1325086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381000" y="1828800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Read data</a:t>
                </a:r>
                <a:endParaRPr lang="en-US" sz="2400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33400" y="6019800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Write data</a:t>
                </a:r>
                <a:endParaRPr lang="en-US" sz="24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I/O Stream classes for File operations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581399" y="2057400"/>
            <a:ext cx="1905001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streambuf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4" idx="0"/>
            <a:endCxn id="10" idx="2"/>
          </p:cNvCxnSpPr>
          <p:nvPr/>
        </p:nvCxnSpPr>
        <p:spPr>
          <a:xfrm rot="5400000" flipH="1" flipV="1">
            <a:off x="4381500" y="1905000"/>
            <a:ext cx="3048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352800" y="3733800"/>
            <a:ext cx="2612571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iostream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10400" y="4267200"/>
            <a:ext cx="17526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ofstream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31429" y="2362200"/>
            <a:ext cx="2383971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ostream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2286000"/>
            <a:ext cx="2079171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istream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57601" y="914400"/>
            <a:ext cx="1752600" cy="838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ios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4840" y="4343400"/>
            <a:ext cx="16002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ifstream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79520" y="4724400"/>
            <a:ext cx="17526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fstream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3" name="Elbow Connector 27"/>
          <p:cNvCxnSpPr>
            <a:stCxn id="9" idx="0"/>
          </p:cNvCxnSpPr>
          <p:nvPr/>
        </p:nvCxnSpPr>
        <p:spPr>
          <a:xfrm rot="5400000" flipH="1" flipV="1">
            <a:off x="2234294" y="862692"/>
            <a:ext cx="762000" cy="208461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27"/>
          <p:cNvCxnSpPr>
            <a:stCxn id="8" idx="0"/>
          </p:cNvCxnSpPr>
          <p:nvPr/>
        </p:nvCxnSpPr>
        <p:spPr>
          <a:xfrm rot="16200000" flipV="1">
            <a:off x="6147708" y="786492"/>
            <a:ext cx="838200" cy="231321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7277894" y="3694906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27"/>
          <p:cNvCxnSpPr>
            <a:stCxn id="6" idx="1"/>
            <a:endCxn id="9" idx="2"/>
          </p:cNvCxnSpPr>
          <p:nvPr/>
        </p:nvCxnSpPr>
        <p:spPr>
          <a:xfrm rot="10800000">
            <a:off x="1572986" y="2895600"/>
            <a:ext cx="1779814" cy="11049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27"/>
          <p:cNvCxnSpPr>
            <a:stCxn id="27" idx="3"/>
            <a:endCxn id="7" idx="2"/>
          </p:cNvCxnSpPr>
          <p:nvPr/>
        </p:nvCxnSpPr>
        <p:spPr>
          <a:xfrm flipV="1">
            <a:off x="5791200" y="5029200"/>
            <a:ext cx="2095500" cy="14478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266700" y="3543300"/>
            <a:ext cx="15240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  <a:endCxn id="6" idx="2"/>
          </p:cNvCxnSpPr>
          <p:nvPr/>
        </p:nvCxnSpPr>
        <p:spPr>
          <a:xfrm rot="5400000" flipH="1" flipV="1">
            <a:off x="4428853" y="4494167"/>
            <a:ext cx="457200" cy="3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581400" y="6096000"/>
            <a:ext cx="22098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fstreambase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12" idx="2"/>
            <a:endCxn id="27" idx="0"/>
          </p:cNvCxnSpPr>
          <p:nvPr/>
        </p:nvCxnSpPr>
        <p:spPr>
          <a:xfrm rot="16200000" flipH="1">
            <a:off x="4366260" y="5775960"/>
            <a:ext cx="609600" cy="30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27"/>
          <p:cNvCxnSpPr/>
          <p:nvPr/>
        </p:nvCxnSpPr>
        <p:spPr>
          <a:xfrm rot="10800000">
            <a:off x="1181100" y="5105400"/>
            <a:ext cx="2324100" cy="13716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-2476500" y="3924300"/>
            <a:ext cx="54102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0800000">
            <a:off x="228600" y="6629400"/>
            <a:ext cx="3352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28600" y="1219200"/>
            <a:ext cx="3505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581399" y="2895600"/>
            <a:ext cx="190500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filebuf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65" idx="0"/>
            <a:endCxn id="4" idx="2"/>
          </p:cNvCxnSpPr>
          <p:nvPr/>
        </p:nvCxnSpPr>
        <p:spPr>
          <a:xfrm rot="5400000" flipH="1" flipV="1">
            <a:off x="4343400" y="2705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Elbow Connector 27"/>
          <p:cNvCxnSpPr>
            <a:stCxn id="6" idx="3"/>
            <a:endCxn id="8" idx="2"/>
          </p:cNvCxnSpPr>
          <p:nvPr/>
        </p:nvCxnSpPr>
        <p:spPr>
          <a:xfrm flipV="1">
            <a:off x="5965371" y="3124200"/>
            <a:ext cx="1758044" cy="8763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/>
              <a:t>I/O Stream Class Hierarchy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n10st00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9144000" cy="563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2.  C++ Overview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Opening  &amp; Closing a 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686800" cy="4525963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Opening   (default mode):</a:t>
            </a:r>
          </a:p>
          <a:p>
            <a:pPr lvl="1"/>
            <a:r>
              <a:rPr lang="en-US" sz="3600" dirty="0" smtClean="0"/>
              <a:t>Create a file stream</a:t>
            </a:r>
          </a:p>
          <a:p>
            <a:pPr lvl="1"/>
            <a:r>
              <a:rPr lang="en-US" sz="3600" dirty="0" smtClean="0"/>
              <a:t>Link it to the filename</a:t>
            </a:r>
          </a:p>
          <a:p>
            <a:pPr lvl="1"/>
            <a:r>
              <a:rPr lang="en-US" sz="3600" dirty="0" smtClean="0"/>
              <a:t>Two method to Open a file</a:t>
            </a:r>
          </a:p>
          <a:p>
            <a:pPr lvl="2"/>
            <a:r>
              <a:rPr lang="en-US" sz="3200" dirty="0" smtClean="0"/>
              <a:t>Using  constructor function of the class</a:t>
            </a:r>
          </a:p>
          <a:p>
            <a:pPr lvl="2"/>
            <a:r>
              <a:rPr lang="en-US" sz="3200" dirty="0" smtClean="0"/>
              <a:t>Using  member function </a:t>
            </a:r>
            <a:r>
              <a:rPr lang="en-US" sz="3200" b="1" dirty="0" smtClean="0"/>
              <a:t>open() </a:t>
            </a:r>
            <a:r>
              <a:rPr lang="en-US" sz="3200" dirty="0" smtClean="0"/>
              <a:t>of the class</a:t>
            </a:r>
          </a:p>
          <a:p>
            <a:r>
              <a:rPr lang="en-US" sz="4000" b="1" dirty="0" smtClean="0"/>
              <a:t>Closing </a:t>
            </a:r>
          </a:p>
          <a:p>
            <a:pPr lvl="1"/>
            <a:r>
              <a:rPr lang="en-US" sz="3600" dirty="0" smtClean="0"/>
              <a:t>Delinking  the file stream from filename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constructor of the 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ofstream</a:t>
            </a:r>
            <a:r>
              <a:rPr lang="en-US" dirty="0" smtClean="0"/>
              <a:t>  out(“data.txt”);</a:t>
            </a:r>
          </a:p>
          <a:p>
            <a:r>
              <a:rPr lang="en-US" dirty="0" err="1" smtClean="0"/>
              <a:t>ifstream</a:t>
            </a:r>
            <a:r>
              <a:rPr lang="en-US" dirty="0" smtClean="0"/>
              <a:t> in(“data.txt”);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228600" y="2743200"/>
            <a:ext cx="7696200" cy="3738265"/>
            <a:chOff x="228600" y="1374174"/>
            <a:chExt cx="7696200" cy="5107291"/>
          </a:xfrm>
        </p:grpSpPr>
        <p:cxnSp>
          <p:nvCxnSpPr>
            <p:cNvPr id="45" name="Shape 44"/>
            <p:cNvCxnSpPr>
              <a:stCxn id="59" idx="0"/>
              <a:endCxn id="65" idx="1"/>
            </p:cNvCxnSpPr>
            <p:nvPr/>
          </p:nvCxnSpPr>
          <p:spPr>
            <a:xfrm rot="5400000" flipH="1" flipV="1">
              <a:off x="1558290" y="2167890"/>
              <a:ext cx="1036320" cy="1485900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6" name="Group 37"/>
            <p:cNvGrpSpPr/>
            <p:nvPr/>
          </p:nvGrpSpPr>
          <p:grpSpPr>
            <a:xfrm>
              <a:off x="228600" y="1374174"/>
              <a:ext cx="7696200" cy="5107291"/>
              <a:chOff x="228600" y="1374174"/>
              <a:chExt cx="7696200" cy="5107291"/>
            </a:xfrm>
          </p:grpSpPr>
          <p:grpSp>
            <p:nvGrpSpPr>
              <p:cNvPr id="47" name="Group 21"/>
              <p:cNvGrpSpPr/>
              <p:nvPr/>
            </p:nvGrpSpPr>
            <p:grpSpPr>
              <a:xfrm>
                <a:off x="228600" y="1374174"/>
                <a:ext cx="7696200" cy="4903912"/>
                <a:chOff x="533400" y="734094"/>
                <a:chExt cx="7696200" cy="4903912"/>
              </a:xfrm>
            </p:grpSpPr>
            <p:sp>
              <p:nvSpPr>
                <p:cNvPr id="55" name="Rectangle 4"/>
                <p:cNvSpPr/>
                <p:nvPr/>
              </p:nvSpPr>
              <p:spPr>
                <a:xfrm>
                  <a:off x="3276600" y="4876006"/>
                  <a:ext cx="3124200" cy="762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hape 55"/>
                <p:cNvCxnSpPr/>
                <p:nvPr/>
              </p:nvCxnSpPr>
              <p:spPr>
                <a:xfrm rot="5400000">
                  <a:off x="6286897" y="4000103"/>
                  <a:ext cx="1370806" cy="1143000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/>
                <p:cNvSpPr txBox="1"/>
                <p:nvPr/>
              </p:nvSpPr>
              <p:spPr>
                <a:xfrm>
                  <a:off x="4419600" y="4278867"/>
                  <a:ext cx="914400" cy="630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out</a:t>
                  </a:r>
                  <a:endParaRPr lang="en-US" sz="2400" b="1" dirty="0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533400" y="2788920"/>
                  <a:ext cx="2209800" cy="1143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tx1"/>
                      </a:solidFill>
                    </a:rPr>
                    <a:t>data.txt</a:t>
                  </a:r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6858000" y="2819400"/>
                  <a:ext cx="1371600" cy="1143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tx1"/>
                      </a:solidFill>
                    </a:rPr>
                    <a:t>Program</a:t>
                  </a:r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1" name="Group 11"/>
                <p:cNvGrpSpPr/>
                <p:nvPr/>
              </p:nvGrpSpPr>
              <p:grpSpPr>
                <a:xfrm>
                  <a:off x="3124200" y="1371600"/>
                  <a:ext cx="3124200" cy="762794"/>
                  <a:chOff x="3124200" y="1295400"/>
                  <a:chExt cx="3124200" cy="762794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3124200" y="1295400"/>
                    <a:ext cx="3124200" cy="762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" name="Straight Connector 65"/>
                  <p:cNvCxnSpPr/>
                  <p:nvPr/>
                </p:nvCxnSpPr>
                <p:spPr>
                  <a:xfrm rot="5400000">
                    <a:off x="3199606" y="1676400"/>
                    <a:ext cx="762794" cy="794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rot="5400000">
                    <a:off x="3810000" y="1676400"/>
                    <a:ext cx="762794" cy="794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rot="5400000">
                    <a:off x="4495800" y="1676400"/>
                    <a:ext cx="762794" cy="794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 rot="5400000">
                    <a:off x="5180806" y="1676400"/>
                    <a:ext cx="762794" cy="794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2" name="Shape 18"/>
                <p:cNvCxnSpPr>
                  <a:stCxn id="65" idx="3"/>
                  <a:endCxn id="60" idx="0"/>
                </p:cNvCxnSpPr>
                <p:nvPr/>
              </p:nvCxnSpPr>
              <p:spPr>
                <a:xfrm>
                  <a:off x="6248400" y="1752600"/>
                  <a:ext cx="1295400" cy="1066800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4495800" y="734094"/>
                  <a:ext cx="1066800" cy="630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in</a:t>
                  </a:r>
                  <a:endParaRPr lang="en-US" sz="2400" b="1" dirty="0"/>
                </a:p>
              </p:txBody>
            </p:sp>
          </p:grpSp>
          <p:cxnSp>
            <p:nvCxnSpPr>
              <p:cNvPr id="48" name="Straight Connector 47"/>
              <p:cNvCxnSpPr/>
              <p:nvPr/>
            </p:nvCxnSpPr>
            <p:spPr>
              <a:xfrm rot="5400000">
                <a:off x="3047206" y="5867400"/>
                <a:ext cx="762794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>
                <a:off x="3657600" y="5867400"/>
                <a:ext cx="762794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>
                <a:off x="4343400" y="5867400"/>
                <a:ext cx="762794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>
                <a:off x="4952206" y="5867400"/>
                <a:ext cx="762794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hape 51"/>
              <p:cNvCxnSpPr/>
              <p:nvPr/>
            </p:nvCxnSpPr>
            <p:spPr>
              <a:xfrm rot="10800000">
                <a:off x="1333500" y="4572000"/>
                <a:ext cx="1638300" cy="1325086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381000" y="1828800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Read data</a:t>
                </a:r>
                <a:endParaRPr lang="en-US" sz="2400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33400" y="6019800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Write data</a:t>
                </a:r>
                <a:endParaRPr lang="en-US" sz="2400" b="1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352800" y="639633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Output Streams</a:t>
            </a:r>
            <a:endParaRPr lang="en-US" sz="2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581400" y="37338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Input Stream    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Using member function open()</a:t>
            </a:r>
            <a:br>
              <a:rPr lang="en-US" b="1" dirty="0" smtClean="0"/>
            </a:br>
            <a:r>
              <a:rPr lang="en-US" b="1" dirty="0" smtClean="0"/>
              <a:t> of the 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creating a </a:t>
            </a:r>
            <a:r>
              <a:rPr lang="en-US" b="1" dirty="0" err="1" smtClean="0"/>
              <a:t>filestream</a:t>
            </a:r>
            <a:r>
              <a:rPr lang="en-US" b="1" dirty="0" smtClean="0"/>
              <a:t> for writing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ofstream</a:t>
            </a:r>
            <a:r>
              <a:rPr lang="en-US" dirty="0" smtClean="0"/>
              <a:t>  out;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out.open</a:t>
            </a:r>
            <a:r>
              <a:rPr lang="en-US" dirty="0" smtClean="0"/>
              <a:t>(“</a:t>
            </a:r>
            <a:r>
              <a:rPr lang="en-US" dirty="0" err="1" smtClean="0"/>
              <a:t>result.txt”,ios</a:t>
            </a:r>
            <a:r>
              <a:rPr lang="en-US" dirty="0" smtClean="0"/>
              <a:t>::app);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r>
              <a:rPr lang="en-US" b="1" dirty="0" smtClean="0"/>
              <a:t>creating a </a:t>
            </a:r>
            <a:r>
              <a:rPr lang="en-US" b="1" dirty="0" err="1" smtClean="0"/>
              <a:t>filestream</a:t>
            </a:r>
            <a:r>
              <a:rPr lang="en-US" b="1" dirty="0" smtClean="0"/>
              <a:t> for reading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ifstream</a:t>
            </a:r>
            <a:r>
              <a:rPr lang="en-US" dirty="0" smtClean="0"/>
              <a:t> in;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in.open</a:t>
            </a:r>
            <a:r>
              <a:rPr lang="en-US" dirty="0" smtClean="0"/>
              <a:t>(“</a:t>
            </a:r>
            <a:r>
              <a:rPr lang="en-US" dirty="0" err="1" smtClean="0"/>
              <a:t>inputdata.txt”,ios</a:t>
            </a:r>
            <a:r>
              <a:rPr lang="en-US" dirty="0" smtClean="0"/>
              <a:t>::app);</a:t>
            </a:r>
          </a:p>
          <a:p>
            <a:endParaRPr lang="en-US" dirty="0" smtClean="0"/>
          </a:p>
          <a:p>
            <a:r>
              <a:rPr lang="en-US" b="1" dirty="0" smtClean="0"/>
              <a:t>closing a file</a:t>
            </a:r>
          </a:p>
          <a:p>
            <a:pPr lvl="1"/>
            <a:r>
              <a:rPr lang="en-US" dirty="0" err="1" smtClean="0"/>
              <a:t>out.close</a:t>
            </a:r>
            <a:r>
              <a:rPr lang="en-US" dirty="0" smtClean="0"/>
              <a:t>( );</a:t>
            </a:r>
          </a:p>
          <a:p>
            <a:pPr lvl="1"/>
            <a:r>
              <a:rPr lang="en-US" dirty="0" err="1" smtClean="0"/>
              <a:t>in.close</a:t>
            </a:r>
            <a:r>
              <a:rPr lang="en-US" dirty="0" smtClean="0"/>
              <a:t>( 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Modes of File Opening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8600" y="1481665"/>
          <a:ext cx="8686800" cy="4233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300"/>
                <a:gridCol w="6032500"/>
              </a:tblGrid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Parameter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Meaning</a:t>
                      </a:r>
                      <a:endParaRPr lang="en-US" sz="3200" dirty="0"/>
                    </a:p>
                  </a:txBody>
                  <a:tcPr/>
                </a:tc>
              </a:tr>
              <a:tr h="541867"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 smtClean="0"/>
                        <a:t>ios</a:t>
                      </a:r>
                      <a:r>
                        <a:rPr lang="en-US" sz="2800" dirty="0" smtClean="0"/>
                        <a:t>::in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opens</a:t>
                      </a:r>
                      <a:r>
                        <a:rPr lang="en-US" sz="2800" baseline="0" dirty="0" smtClean="0"/>
                        <a:t> file for reading only</a:t>
                      </a:r>
                      <a:endParaRPr lang="en-US" sz="2800" dirty="0"/>
                    </a:p>
                  </a:txBody>
                  <a:tcPr/>
                </a:tc>
              </a:tr>
              <a:tr h="541867"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 smtClean="0"/>
                        <a:t>ios</a:t>
                      </a:r>
                      <a:r>
                        <a:rPr lang="en-US" sz="2800" dirty="0" smtClean="0"/>
                        <a:t>::out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opens</a:t>
                      </a:r>
                      <a:r>
                        <a:rPr lang="en-US" sz="2800" baseline="0" dirty="0" smtClean="0"/>
                        <a:t> file for writing only</a:t>
                      </a:r>
                      <a:endParaRPr lang="en-US" sz="2800" dirty="0" smtClean="0"/>
                    </a:p>
                  </a:txBody>
                  <a:tcPr/>
                </a:tc>
              </a:tr>
              <a:tr h="541867"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 smtClean="0"/>
                        <a:t>ios</a:t>
                      </a:r>
                      <a:r>
                        <a:rPr lang="en-US" sz="2800" dirty="0" smtClean="0"/>
                        <a:t>::app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opens</a:t>
                      </a:r>
                      <a:r>
                        <a:rPr lang="en-US" sz="2800" baseline="0" dirty="0" smtClean="0"/>
                        <a:t> file for appending at the end only</a:t>
                      </a:r>
                      <a:endParaRPr lang="en-US" sz="2800" dirty="0" smtClean="0"/>
                    </a:p>
                  </a:txBody>
                  <a:tcPr/>
                </a:tc>
              </a:tr>
              <a:tr h="541867"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 smtClean="0"/>
                        <a:t>ios</a:t>
                      </a:r>
                      <a:r>
                        <a:rPr lang="en-US" sz="2800" dirty="0" smtClean="0"/>
                        <a:t>::binary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opens</a:t>
                      </a:r>
                      <a:r>
                        <a:rPr lang="en-US" sz="2800" baseline="0" dirty="0" smtClean="0"/>
                        <a:t> file in binary mode</a:t>
                      </a:r>
                      <a:endParaRPr lang="en-US" sz="2800" dirty="0" smtClean="0"/>
                    </a:p>
                  </a:txBody>
                  <a:tcPr/>
                </a:tc>
              </a:tr>
              <a:tr h="541867"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 smtClean="0"/>
                        <a:t>ios</a:t>
                      </a:r>
                      <a:r>
                        <a:rPr lang="en-US" sz="2800" dirty="0" smtClean="0"/>
                        <a:t>::</a:t>
                      </a:r>
                      <a:r>
                        <a:rPr lang="en-US" sz="2800" dirty="0" err="1" smtClean="0"/>
                        <a:t>trunc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Deletes</a:t>
                      </a:r>
                      <a:r>
                        <a:rPr lang="en-US" sz="2800" baseline="0" dirty="0" smtClean="0"/>
                        <a:t> the content of the file if it exists</a:t>
                      </a:r>
                      <a:endParaRPr lang="en-US" sz="2800" dirty="0"/>
                    </a:p>
                  </a:txBody>
                  <a:tcPr/>
                </a:tc>
              </a:tr>
              <a:tr h="521545"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 smtClean="0"/>
                        <a:t>ios</a:t>
                      </a:r>
                      <a:r>
                        <a:rPr lang="en-US" sz="2800" dirty="0" smtClean="0"/>
                        <a:t>::ate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opens</a:t>
                      </a:r>
                      <a:r>
                        <a:rPr lang="en-US" sz="2800" baseline="0" dirty="0" smtClean="0"/>
                        <a:t> file for appending but at anywhere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File Pointers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file has two associated pointers</a:t>
            </a:r>
          </a:p>
          <a:p>
            <a:pPr lvl="1"/>
            <a:r>
              <a:rPr lang="en-US" b="1" dirty="0" smtClean="0"/>
              <a:t>get pointer </a:t>
            </a:r>
            <a:r>
              <a:rPr lang="en-US" dirty="0" smtClean="0"/>
              <a:t>: to reads from file from given location</a:t>
            </a:r>
          </a:p>
          <a:p>
            <a:pPr lvl="1"/>
            <a:r>
              <a:rPr lang="en-US" b="1" dirty="0" smtClean="0"/>
              <a:t>put pointer </a:t>
            </a:r>
            <a:r>
              <a:rPr lang="en-US" dirty="0" smtClean="0"/>
              <a:t>: to writes to file from given location</a:t>
            </a:r>
          </a:p>
          <a:p>
            <a:r>
              <a:rPr lang="en-US" b="1" dirty="0" smtClean="0"/>
              <a:t>Manipulation of get pointer</a:t>
            </a:r>
          </a:p>
          <a:p>
            <a:pPr lvl="1"/>
            <a:r>
              <a:rPr lang="en-US" b="1" dirty="0" err="1" smtClean="0"/>
              <a:t>seekg</a:t>
            </a:r>
            <a:r>
              <a:rPr lang="en-US" b="1" dirty="0" smtClean="0"/>
              <a:t>: </a:t>
            </a:r>
            <a:r>
              <a:rPr lang="en-US" dirty="0" smtClean="0"/>
              <a:t>moves get pointer to a specified location</a:t>
            </a:r>
          </a:p>
          <a:p>
            <a:pPr lvl="1"/>
            <a:r>
              <a:rPr lang="en-US" b="1" dirty="0" err="1" smtClean="0"/>
              <a:t>tellg</a:t>
            </a:r>
            <a:r>
              <a:rPr lang="en-US" b="1" dirty="0" smtClean="0"/>
              <a:t>: </a:t>
            </a:r>
            <a:r>
              <a:rPr lang="en-US" dirty="0" smtClean="0"/>
              <a:t>gives the current position of the get pointer</a:t>
            </a:r>
          </a:p>
          <a:p>
            <a:r>
              <a:rPr lang="en-US" b="1" dirty="0" smtClean="0"/>
              <a:t>Manipulation of put pointer</a:t>
            </a:r>
          </a:p>
          <a:p>
            <a:pPr lvl="1"/>
            <a:r>
              <a:rPr lang="en-US" b="1" dirty="0" err="1" smtClean="0"/>
              <a:t>seekp</a:t>
            </a:r>
            <a:r>
              <a:rPr lang="en-US" b="1" dirty="0" smtClean="0"/>
              <a:t>: </a:t>
            </a:r>
            <a:r>
              <a:rPr lang="en-US" dirty="0" smtClean="0"/>
              <a:t>moves put pointer to a specified location</a:t>
            </a:r>
          </a:p>
          <a:p>
            <a:pPr lvl="1"/>
            <a:r>
              <a:rPr lang="en-US" b="1" dirty="0" err="1" smtClean="0"/>
              <a:t>tellp</a:t>
            </a:r>
            <a:r>
              <a:rPr lang="en-US" b="1" dirty="0" smtClean="0"/>
              <a:t>: </a:t>
            </a:r>
            <a:r>
              <a:rPr lang="en-US" dirty="0" smtClean="0"/>
              <a:t>gives the current position of the put pointer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Moving to a specified location in 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Syntax:</a:t>
            </a:r>
          </a:p>
          <a:p>
            <a:pPr lvl="1"/>
            <a:r>
              <a:rPr lang="en-US" dirty="0" err="1" smtClean="0"/>
              <a:t>seekg</a:t>
            </a:r>
            <a:r>
              <a:rPr lang="en-US" dirty="0" smtClean="0"/>
              <a:t>(</a:t>
            </a:r>
            <a:r>
              <a:rPr lang="en-US" dirty="0" err="1" smtClean="0"/>
              <a:t>n_bytes</a:t>
            </a:r>
            <a:r>
              <a:rPr lang="en-US" dirty="0" smtClean="0"/>
              <a:t>);          //can be + or – n bytes</a:t>
            </a:r>
          </a:p>
          <a:p>
            <a:pPr lvl="1"/>
            <a:r>
              <a:rPr lang="en-US" dirty="0" err="1" smtClean="0"/>
              <a:t>seekg</a:t>
            </a:r>
            <a:r>
              <a:rPr lang="en-US" dirty="0" smtClean="0"/>
              <a:t>(</a:t>
            </a:r>
            <a:r>
              <a:rPr lang="en-US" dirty="0" err="1" smtClean="0"/>
              <a:t>n_bytes</a:t>
            </a:r>
            <a:r>
              <a:rPr lang="en-US" dirty="0" smtClean="0"/>
              <a:t>, reposition);</a:t>
            </a:r>
          </a:p>
          <a:p>
            <a:r>
              <a:rPr lang="en-US" b="1" dirty="0" err="1" smtClean="0"/>
              <a:t>repostion</a:t>
            </a:r>
            <a:r>
              <a:rPr lang="en-US" b="1" dirty="0" smtClean="0"/>
              <a:t> constants:</a:t>
            </a:r>
          </a:p>
          <a:p>
            <a:pPr lvl="1"/>
            <a:r>
              <a:rPr lang="en-US" b="1" dirty="0" err="1" smtClean="0"/>
              <a:t>ios</a:t>
            </a:r>
            <a:r>
              <a:rPr lang="en-US" b="1" dirty="0" smtClean="0"/>
              <a:t>::beg</a:t>
            </a:r>
          </a:p>
          <a:p>
            <a:pPr lvl="1"/>
            <a:r>
              <a:rPr lang="en-US" b="1" dirty="0" err="1" smtClean="0"/>
              <a:t>ios</a:t>
            </a:r>
            <a:r>
              <a:rPr lang="en-US" b="1" dirty="0" smtClean="0"/>
              <a:t>::cur</a:t>
            </a:r>
          </a:p>
          <a:p>
            <a:pPr lvl="1"/>
            <a:r>
              <a:rPr lang="en-US" b="1" dirty="0" err="1" smtClean="0"/>
              <a:t>ios</a:t>
            </a:r>
            <a:r>
              <a:rPr lang="en-US" b="1" dirty="0" smtClean="0"/>
              <a:t>::end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5288340"/>
            <a:ext cx="556260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NOTE:</a:t>
            </a:r>
            <a:endParaRPr lang="en-US" sz="3200" dirty="0" smtClean="0"/>
          </a:p>
          <a:p>
            <a:r>
              <a:rPr lang="en-US" sz="3200" dirty="0" smtClean="0"/>
              <a:t>+ </a:t>
            </a:r>
            <a:r>
              <a:rPr lang="en-US" sz="3200" dirty="0" smtClean="0">
                <a:sym typeface="Wingdings" pitchFamily="2" charset="2"/>
              </a:rPr>
              <a:t>go forward by n bytes</a:t>
            </a:r>
          </a:p>
          <a:p>
            <a:r>
              <a:rPr lang="en-US" sz="3200" dirty="0" smtClean="0">
                <a:sym typeface="Wingdings" pitchFamily="2" charset="2"/>
              </a:rPr>
              <a:t>-  go backwards by  n bytes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Error Handling with Files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which we are attempting to open for reading does not exist.</a:t>
            </a:r>
          </a:p>
          <a:p>
            <a:r>
              <a:rPr lang="en-US" dirty="0" smtClean="0"/>
              <a:t>The filename used for a new file may already exist.</a:t>
            </a:r>
          </a:p>
          <a:p>
            <a:r>
              <a:rPr lang="en-US" dirty="0" smtClean="0"/>
              <a:t>attempting an invalid operation such as reading past the </a:t>
            </a:r>
            <a:r>
              <a:rPr lang="en-US" dirty="0" err="1" smtClean="0"/>
              <a:t>eof</a:t>
            </a:r>
            <a:r>
              <a:rPr lang="en-US" dirty="0" smtClean="0"/>
              <a:t>.</a:t>
            </a:r>
          </a:p>
          <a:p>
            <a:r>
              <a:rPr lang="en-US" dirty="0" smtClean="0"/>
              <a:t>attempting to perform an operation when a file is not opened for that purpose.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228600"/>
          <a:ext cx="8686800" cy="606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701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Function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Return</a:t>
                      </a:r>
                      <a:r>
                        <a:rPr lang="en-US" sz="3200" baseline="0" dirty="0" smtClean="0"/>
                        <a:t> value &amp; meaning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eof</a:t>
                      </a:r>
                      <a:r>
                        <a:rPr lang="en-US" sz="2800" dirty="0" smtClean="0"/>
                        <a:t>()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returns true (non-zero) if end-of-file </a:t>
                      </a:r>
                      <a:r>
                        <a:rPr lang="en-US" sz="2800" dirty="0" err="1" smtClean="0"/>
                        <a:t>encounterd</a:t>
                      </a:r>
                      <a:r>
                        <a:rPr lang="en-US" sz="2800" baseline="0" dirty="0" smtClean="0"/>
                        <a:t> while reading </a:t>
                      </a:r>
                    </a:p>
                    <a:p>
                      <a:r>
                        <a:rPr lang="en-US" sz="2800" baseline="0" dirty="0" smtClean="0"/>
                        <a:t>otherwise false(zero)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fail()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returns true when an </a:t>
                      </a:r>
                      <a:r>
                        <a:rPr lang="en-US" sz="2800" dirty="0" err="1" smtClean="0"/>
                        <a:t>iput</a:t>
                      </a:r>
                      <a:r>
                        <a:rPr lang="en-US" sz="2800" dirty="0" smtClean="0"/>
                        <a:t> of output operation has failed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bad()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returns true if an invalid operation</a:t>
                      </a:r>
                      <a:r>
                        <a:rPr lang="en-US" sz="2800" baseline="0" dirty="0" smtClean="0"/>
                        <a:t> is attempted of any unrecoverable error as occurred. if it false it may possible to recover from any other error reported and continue operation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good()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returns true if no error has occurred, if</a:t>
                      </a:r>
                      <a:r>
                        <a:rPr lang="en-US" sz="2800" baseline="0" dirty="0" smtClean="0"/>
                        <a:t> it </a:t>
                      </a:r>
                      <a:r>
                        <a:rPr lang="en-US" sz="2800" dirty="0" smtClean="0"/>
                        <a:t>false</a:t>
                      </a:r>
                      <a:r>
                        <a:rPr lang="en-US" sz="2800" baseline="0" dirty="0" smtClean="0"/>
                        <a:t> , no further operations can be carried out.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8.  Exception Handling</a:t>
            </a:r>
            <a:endParaRPr 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Exception:</a:t>
            </a:r>
            <a:r>
              <a:rPr lang="en-US" i="1" dirty="0" smtClean="0"/>
              <a:t>  “</a:t>
            </a:r>
            <a:r>
              <a:rPr lang="en-US" dirty="0" smtClean="0"/>
              <a:t>An</a:t>
            </a:r>
            <a:r>
              <a:rPr lang="en-US" i="1" dirty="0" smtClean="0"/>
              <a:t> </a:t>
            </a:r>
            <a:r>
              <a:rPr lang="en-US" dirty="0" smtClean="0"/>
              <a:t>abnormal condition that arises in a code sequence at run time”.</a:t>
            </a:r>
          </a:p>
          <a:p>
            <a:endParaRPr lang="en-US" dirty="0" smtClean="0"/>
          </a:p>
          <a:p>
            <a:r>
              <a:rPr lang="en-US" dirty="0" smtClean="0"/>
              <a:t>An exception is a run-time error.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Exception handling allows us to manage </a:t>
            </a:r>
          </a:p>
          <a:p>
            <a:pPr>
              <a:buNone/>
            </a:pPr>
            <a:r>
              <a:rPr lang="en-US" dirty="0" smtClean="0"/>
              <a:t>      run-time errors in an orderly fashion.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Structure of C++ Program</a:t>
            </a:r>
            <a:endParaRPr 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47800" y="1752600"/>
            <a:ext cx="6248400" cy="4800600"/>
            <a:chOff x="1447800" y="1752600"/>
            <a:chExt cx="6248400" cy="4800600"/>
          </a:xfrm>
        </p:grpSpPr>
        <p:sp>
          <p:nvSpPr>
            <p:cNvPr id="4" name="Frame 3"/>
            <p:cNvSpPr/>
            <p:nvPr/>
          </p:nvSpPr>
          <p:spPr>
            <a:xfrm>
              <a:off x="1447800" y="1752600"/>
              <a:ext cx="6248400" cy="4800600"/>
            </a:xfrm>
            <a:prstGeom prst="frame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082800" y="3200400"/>
              <a:ext cx="4953000" cy="1588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095500" y="4038600"/>
              <a:ext cx="4953000" cy="1588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082800" y="5002212"/>
              <a:ext cx="4953000" cy="1588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657600" y="2590800"/>
              <a:ext cx="2057400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Include Files</a:t>
              </a:r>
              <a:endParaRPr lang="en-US" sz="2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5200" y="3362980"/>
              <a:ext cx="2667000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Class Definition</a:t>
              </a:r>
              <a:endParaRPr lang="en-US" sz="2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43200" y="4201180"/>
              <a:ext cx="3962400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Class Function Definition</a:t>
              </a:r>
              <a:endParaRPr lang="en-US" sz="2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95600" y="5191780"/>
              <a:ext cx="3962400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Main Function Program </a:t>
              </a:r>
              <a:endParaRPr 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exception handling, our program can automatically invoke an error-handling routine when an error occurs. </a:t>
            </a:r>
          </a:p>
          <a:p>
            <a:endParaRPr lang="en-US" dirty="0" smtClean="0"/>
          </a:p>
          <a:p>
            <a:r>
              <a:rPr lang="en-US" dirty="0" smtClean="0"/>
              <a:t>C++ exception handling is built upon three keywords: </a:t>
            </a:r>
            <a:r>
              <a:rPr lang="en-US" b="1" dirty="0" smtClean="0"/>
              <a:t>try, catch, and throw.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Exception Handling Fundamentals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r>
              <a:rPr lang="en-US" b="1" dirty="0" smtClean="0"/>
              <a:t>Error prone program statements </a:t>
            </a:r>
            <a:r>
              <a:rPr lang="en-US" dirty="0" smtClean="0"/>
              <a:t>that we may want to monitor for generation of exceptions are contained in a </a:t>
            </a:r>
            <a:r>
              <a:rPr lang="en-US" b="1" dirty="0" smtClean="0"/>
              <a:t>try block.</a:t>
            </a:r>
          </a:p>
          <a:p>
            <a:r>
              <a:rPr lang="en-US" b="1" dirty="0" smtClean="0"/>
              <a:t>Syntax:</a:t>
            </a:r>
          </a:p>
          <a:p>
            <a:pPr>
              <a:buNone/>
            </a:pPr>
            <a:r>
              <a:rPr lang="en-US" b="1" dirty="0" smtClean="0"/>
              <a:t>          </a:t>
            </a:r>
            <a:r>
              <a:rPr lang="en-US" dirty="0" smtClean="0"/>
              <a:t> try {</a:t>
            </a:r>
          </a:p>
          <a:p>
            <a:pPr>
              <a:buNone/>
            </a:pPr>
            <a:r>
              <a:rPr lang="en-US" dirty="0" smtClean="0"/>
              <a:t>			// </a:t>
            </a:r>
            <a:r>
              <a:rPr lang="en-US" i="1" dirty="0" smtClean="0"/>
              <a:t>try block</a:t>
            </a:r>
          </a:p>
          <a:p>
            <a:pPr>
              <a:buNone/>
            </a:pPr>
            <a:r>
              <a:rPr lang="en-US" dirty="0" smtClean="0"/>
              <a:t>		     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Exception Handling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>
            <a:noAutofit/>
          </a:bodyPr>
          <a:lstStyle/>
          <a:p>
            <a:r>
              <a:rPr lang="en-US" dirty="0" smtClean="0"/>
              <a:t>If an exception (i.e., an error) occurs within the </a:t>
            </a:r>
            <a:r>
              <a:rPr lang="en-US" b="1" dirty="0" smtClean="0"/>
              <a:t>try block, </a:t>
            </a:r>
            <a:r>
              <a:rPr lang="en-US" dirty="0" smtClean="0"/>
              <a:t> then that exception is thrown using </a:t>
            </a:r>
            <a:r>
              <a:rPr lang="en-US" b="1" dirty="0" smtClean="0"/>
              <a:t>throw.</a:t>
            </a:r>
          </a:p>
          <a:p>
            <a:r>
              <a:rPr lang="en-US" b="1" dirty="0" smtClean="0"/>
              <a:t>Syntax: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 throw </a:t>
            </a:r>
            <a:r>
              <a:rPr lang="en-US" dirty="0" smtClean="0"/>
              <a:t>exception;</a:t>
            </a:r>
          </a:p>
          <a:p>
            <a:r>
              <a:rPr lang="en-US" dirty="0" smtClean="0"/>
              <a:t>If an exception is to be caught, then throw must be executed either from </a:t>
            </a:r>
            <a:r>
              <a:rPr lang="en-US" b="1" dirty="0" smtClean="0"/>
              <a:t>within a try block  </a:t>
            </a:r>
            <a:r>
              <a:rPr lang="en-US" dirty="0" smtClean="0"/>
              <a:t>or from any function called from within the </a:t>
            </a:r>
            <a:r>
              <a:rPr lang="en-US" b="1" dirty="0" smtClean="0"/>
              <a:t>try block (directly or indirectly).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Exception Handling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thrown exception is caught, using </a:t>
            </a:r>
            <a:r>
              <a:rPr lang="en-US" b="1" dirty="0" smtClean="0"/>
              <a:t>catch block </a:t>
            </a:r>
            <a:r>
              <a:rPr lang="en-US" dirty="0" smtClean="0"/>
              <a:t>and processed.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Syntax:</a:t>
            </a:r>
          </a:p>
          <a:p>
            <a:pPr>
              <a:buNone/>
            </a:pPr>
            <a:r>
              <a:rPr lang="en-US" b="1" dirty="0" smtClean="0"/>
              <a:t>             catch </a:t>
            </a:r>
            <a:r>
              <a:rPr lang="en-US" dirty="0" smtClean="0"/>
              <a:t>(type  argument)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          </a:t>
            </a:r>
            <a:r>
              <a:rPr lang="en-US" dirty="0" smtClean="0"/>
              <a:t>   {</a:t>
            </a:r>
          </a:p>
          <a:p>
            <a:pPr>
              <a:buNone/>
            </a:pPr>
            <a:r>
              <a:rPr lang="en-US" dirty="0" smtClean="0"/>
              <a:t>               // catch block</a:t>
            </a:r>
          </a:p>
          <a:p>
            <a:pPr>
              <a:buNone/>
            </a:pPr>
            <a:r>
              <a:rPr lang="en-US" dirty="0" smtClean="0"/>
              <a:t>             }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71600" y="381000"/>
            <a:ext cx="6400800" cy="3048000"/>
            <a:chOff x="2438400" y="2362200"/>
            <a:chExt cx="3657600" cy="30480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" name="Rectangle 4"/>
            <p:cNvSpPr/>
            <p:nvPr/>
          </p:nvSpPr>
          <p:spPr>
            <a:xfrm>
              <a:off x="2438400" y="2362200"/>
              <a:ext cx="3657600" cy="3048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/>
                <a:t>try</a:t>
              </a:r>
            </a:p>
            <a:p>
              <a:r>
                <a:rPr lang="en-US" sz="2800" b="1" dirty="0" smtClean="0"/>
                <a:t>{</a:t>
              </a:r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r>
                <a:rPr lang="en-US" sz="2800" b="1" dirty="0" smtClean="0"/>
                <a:t>}</a:t>
              </a:r>
              <a:endParaRPr lang="en-US" sz="2800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43200" y="3276600"/>
              <a:ext cx="2971800" cy="1371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 smtClean="0">
                  <a:solidFill>
                    <a:schemeClr val="tx1"/>
                  </a:solidFill>
                </a:rPr>
                <a:t>Program statements</a:t>
              </a:r>
            </a:p>
            <a:p>
              <a:r>
                <a:rPr lang="en-US" sz="2400" b="1" dirty="0" smtClean="0">
                  <a:solidFill>
                    <a:schemeClr val="tx1"/>
                  </a:solidFill>
                </a:rPr>
                <a:t>requires monitor for exceptions</a:t>
              </a:r>
              <a:endParaRPr lang="en-US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371600" y="3505200"/>
            <a:ext cx="6400801" cy="3048000"/>
            <a:chOff x="2500392" y="1905000"/>
            <a:chExt cx="5207431" cy="30480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8" name="Rectangle 7"/>
            <p:cNvSpPr/>
            <p:nvPr/>
          </p:nvSpPr>
          <p:spPr>
            <a:xfrm>
              <a:off x="2500392" y="1905000"/>
              <a:ext cx="5207431" cy="3048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/>
                <a:t>catch( type  argument )</a:t>
              </a:r>
            </a:p>
            <a:p>
              <a:r>
                <a:rPr lang="en-US" sz="2800" b="1" dirty="0" smtClean="0"/>
                <a:t>{</a:t>
              </a:r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r>
                <a:rPr lang="en-US" sz="2800" b="1" dirty="0" smtClean="0"/>
                <a:t>}</a:t>
              </a:r>
              <a:endParaRPr lang="en-US" sz="2800" b="1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743200" y="3048000"/>
              <a:ext cx="4158712" cy="1371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solidFill>
                    <a:schemeClr val="tx1"/>
                  </a:solidFill>
                </a:rPr>
                <a:t>Program statements</a:t>
              </a:r>
            </a:p>
            <a:p>
              <a:r>
                <a:rPr lang="en-US" sz="2800" b="1" dirty="0" smtClean="0">
                  <a:solidFill>
                    <a:schemeClr val="tx1"/>
                  </a:solidFill>
                </a:rPr>
                <a:t>handles for </a:t>
              </a:r>
              <a:r>
                <a:rPr lang="en-US" sz="3200" b="1" i="1" dirty="0" smtClean="0">
                  <a:solidFill>
                    <a:schemeClr val="tx1"/>
                  </a:solidFill>
                </a:rPr>
                <a:t>Exception</a:t>
              </a:r>
              <a:endParaRPr lang="en-US" sz="2800" b="1" i="1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0"/>
            <a:ext cx="6400800" cy="2895600"/>
            <a:chOff x="2438400" y="2362200"/>
            <a:chExt cx="3657600" cy="30480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" name="Rectangle 4"/>
            <p:cNvSpPr/>
            <p:nvPr/>
          </p:nvSpPr>
          <p:spPr>
            <a:xfrm>
              <a:off x="2438400" y="2362200"/>
              <a:ext cx="3657600" cy="3048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/>
                <a:t>try</a:t>
              </a:r>
            </a:p>
            <a:p>
              <a:r>
                <a:rPr lang="en-US" sz="2800" b="1" dirty="0" smtClean="0"/>
                <a:t>{</a:t>
              </a:r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r>
                <a:rPr lang="en-US" sz="2800" b="1" dirty="0" smtClean="0"/>
                <a:t>}</a:t>
              </a:r>
              <a:endParaRPr lang="en-US" sz="2800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43200" y="3276600"/>
              <a:ext cx="2971800" cy="1371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 smtClean="0">
                  <a:solidFill>
                    <a:schemeClr val="tx1"/>
                  </a:solidFill>
                </a:rPr>
                <a:t>Program statements</a:t>
              </a:r>
            </a:p>
            <a:p>
              <a:r>
                <a:rPr lang="en-US" sz="2400" b="1" dirty="0" smtClean="0">
                  <a:solidFill>
                    <a:schemeClr val="tx1"/>
                  </a:solidFill>
                </a:rPr>
                <a:t>requires monitor for exceptions</a:t>
              </a:r>
              <a:endParaRPr lang="en-US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6"/>
          <p:cNvGrpSpPr/>
          <p:nvPr/>
        </p:nvGrpSpPr>
        <p:grpSpPr>
          <a:xfrm>
            <a:off x="0" y="2895600"/>
            <a:ext cx="6400801" cy="3048000"/>
            <a:chOff x="2500392" y="1905000"/>
            <a:chExt cx="5207431" cy="30480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8" name="Rectangle 7"/>
            <p:cNvSpPr/>
            <p:nvPr/>
          </p:nvSpPr>
          <p:spPr>
            <a:xfrm>
              <a:off x="2500392" y="1905000"/>
              <a:ext cx="5207431" cy="3048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/>
                <a:t>catch( type1  argument )</a:t>
              </a:r>
            </a:p>
            <a:p>
              <a:r>
                <a:rPr lang="en-US" sz="2800" b="1" dirty="0" smtClean="0"/>
                <a:t>{</a:t>
              </a:r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r>
                <a:rPr lang="en-US" sz="2800" b="1" dirty="0" smtClean="0"/>
                <a:t>}</a:t>
              </a:r>
              <a:endParaRPr lang="en-US" sz="2800" b="1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743200" y="3048000"/>
              <a:ext cx="4158712" cy="1371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solidFill>
                    <a:schemeClr val="tx1"/>
                  </a:solidFill>
                </a:rPr>
                <a:t>Program statements</a:t>
              </a:r>
            </a:p>
            <a:p>
              <a:r>
                <a:rPr lang="en-US" sz="2800" b="1" dirty="0" smtClean="0">
                  <a:solidFill>
                    <a:schemeClr val="tx1"/>
                  </a:solidFill>
                </a:rPr>
                <a:t>handles for </a:t>
              </a:r>
              <a:r>
                <a:rPr lang="en-US" sz="3200" b="1" i="1" dirty="0" smtClean="0">
                  <a:solidFill>
                    <a:schemeClr val="tx1"/>
                  </a:solidFill>
                </a:rPr>
                <a:t>Exception</a:t>
              </a:r>
              <a:endParaRPr lang="en-US" sz="2800" b="1" i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6"/>
          <p:cNvGrpSpPr/>
          <p:nvPr/>
        </p:nvGrpSpPr>
        <p:grpSpPr>
          <a:xfrm>
            <a:off x="838200" y="3352800"/>
            <a:ext cx="6400801" cy="3048000"/>
            <a:chOff x="2500392" y="1905000"/>
            <a:chExt cx="5207431" cy="30480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2" name="Rectangle 11"/>
            <p:cNvSpPr/>
            <p:nvPr/>
          </p:nvSpPr>
          <p:spPr>
            <a:xfrm>
              <a:off x="2500392" y="1905000"/>
              <a:ext cx="5207431" cy="3048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/>
                <a:t>catch( type2  argument )</a:t>
              </a:r>
            </a:p>
            <a:p>
              <a:r>
                <a:rPr lang="en-US" sz="2800" b="1" dirty="0" smtClean="0"/>
                <a:t>{</a:t>
              </a:r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r>
                <a:rPr lang="en-US" sz="2800" b="1" dirty="0" smtClean="0"/>
                <a:t>}</a:t>
              </a:r>
              <a:endParaRPr lang="en-US" sz="2800" b="1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743200" y="3048000"/>
              <a:ext cx="4158712" cy="1371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solidFill>
                    <a:schemeClr val="tx1"/>
                  </a:solidFill>
                </a:rPr>
                <a:t>Program statements</a:t>
              </a:r>
            </a:p>
            <a:p>
              <a:r>
                <a:rPr lang="en-US" sz="2800" b="1" dirty="0" smtClean="0">
                  <a:solidFill>
                    <a:schemeClr val="tx1"/>
                  </a:solidFill>
                </a:rPr>
                <a:t>handles for </a:t>
              </a:r>
              <a:r>
                <a:rPr lang="en-US" sz="3200" b="1" i="1" dirty="0" smtClean="0">
                  <a:solidFill>
                    <a:schemeClr val="tx1"/>
                  </a:solidFill>
                </a:rPr>
                <a:t>Exception</a:t>
              </a:r>
              <a:endParaRPr lang="en-US" sz="2800" b="1" i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6"/>
          <p:cNvGrpSpPr/>
          <p:nvPr/>
        </p:nvGrpSpPr>
        <p:grpSpPr>
          <a:xfrm>
            <a:off x="2743199" y="3810000"/>
            <a:ext cx="6400801" cy="3048000"/>
            <a:chOff x="2500392" y="1905000"/>
            <a:chExt cx="5207431" cy="30480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5" name="Rectangle 14"/>
            <p:cNvSpPr/>
            <p:nvPr/>
          </p:nvSpPr>
          <p:spPr>
            <a:xfrm>
              <a:off x="2500392" y="1905000"/>
              <a:ext cx="5207431" cy="3048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/>
                <a:t>catch( </a:t>
              </a:r>
              <a:r>
                <a:rPr lang="en-US" sz="2800" b="1" dirty="0" err="1" smtClean="0"/>
                <a:t>typen</a:t>
              </a:r>
              <a:r>
                <a:rPr lang="en-US" sz="2800" b="1" dirty="0" smtClean="0"/>
                <a:t>  argument )</a:t>
              </a:r>
            </a:p>
            <a:p>
              <a:r>
                <a:rPr lang="en-US" sz="2800" b="1" dirty="0" smtClean="0"/>
                <a:t>{</a:t>
              </a:r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r>
                <a:rPr lang="en-US" sz="2800" b="1" dirty="0" smtClean="0"/>
                <a:t>}</a:t>
              </a:r>
              <a:endParaRPr lang="en-US" sz="2800" b="1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743200" y="3048000"/>
              <a:ext cx="4158712" cy="1371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solidFill>
                    <a:schemeClr val="tx1"/>
                  </a:solidFill>
                </a:rPr>
                <a:t>Program statements</a:t>
              </a:r>
            </a:p>
            <a:p>
              <a:r>
                <a:rPr lang="en-US" sz="2800" b="1" dirty="0" smtClean="0">
                  <a:solidFill>
                    <a:schemeClr val="tx1"/>
                  </a:solidFill>
                </a:rPr>
                <a:t>handles for </a:t>
              </a:r>
              <a:r>
                <a:rPr lang="en-US" sz="3200" b="1" i="1" dirty="0" smtClean="0">
                  <a:solidFill>
                    <a:schemeClr val="tx1"/>
                  </a:solidFill>
                </a:rPr>
                <a:t>Exception</a:t>
              </a:r>
              <a:endParaRPr lang="en-US" sz="2800" b="1" i="1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Using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try &amp; catch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7086600" cy="2514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try</a:t>
            </a:r>
          </a:p>
          <a:p>
            <a:r>
              <a:rPr lang="en-US" sz="2000" b="1" dirty="0" smtClean="0"/>
              <a:t>{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}</a:t>
            </a:r>
            <a:endParaRPr lang="en-US" sz="2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895350" y="1691640"/>
            <a:ext cx="5757863" cy="17373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</a:rPr>
              <a:t> d = 0;</a:t>
            </a:r>
          </a:p>
          <a:p>
            <a:r>
              <a:rPr lang="en-US" sz="2400" b="1" dirty="0" err="1" smtClean="0">
                <a:solidFill>
                  <a:schemeClr val="tx1"/>
                </a:solidFill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</a:rPr>
              <a:t> a = 30 / d;</a:t>
            </a:r>
          </a:p>
          <a:p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3810000"/>
            <a:ext cx="7391400" cy="2667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catch(</a:t>
            </a:r>
            <a:r>
              <a:rPr lang="en-US" sz="2800" b="1" dirty="0" err="1" smtClean="0"/>
              <a:t>int</a:t>
            </a:r>
            <a:r>
              <a:rPr lang="en-US" sz="2800" dirty="0" smtClean="0"/>
              <a:t> e</a:t>
            </a:r>
            <a:r>
              <a:rPr lang="en-US" sz="2000" dirty="0" smtClean="0"/>
              <a:t> </a:t>
            </a:r>
            <a:r>
              <a:rPr lang="en-US" sz="2800" b="1" dirty="0" smtClean="0"/>
              <a:t>)</a:t>
            </a:r>
            <a:r>
              <a:rPr lang="en-US" sz="2000" b="1" dirty="0" smtClean="0"/>
              <a:t> </a:t>
            </a:r>
          </a:p>
          <a:p>
            <a:r>
              <a:rPr lang="en-US" sz="2000" b="1" dirty="0" smtClean="0"/>
              <a:t>{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}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32632" y="4743450"/>
            <a:ext cx="6806368" cy="12001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schemeClr val="tx1"/>
                </a:solidFill>
              </a:rPr>
              <a:t>printf</a:t>
            </a:r>
            <a:r>
              <a:rPr lang="en-US" sz="2800" b="1" dirty="0" smtClean="0">
                <a:solidFill>
                  <a:schemeClr val="tx1"/>
                </a:solidFill>
              </a:rPr>
              <a:t>("Division by zero.");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2895600" y="2057400"/>
            <a:ext cx="1371600" cy="9144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throws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7-Point Star 11"/>
          <p:cNvSpPr/>
          <p:nvPr/>
        </p:nvSpPr>
        <p:spPr>
          <a:xfrm>
            <a:off x="5867400" y="1371600"/>
            <a:ext cx="3505200" cy="1752600"/>
          </a:xfrm>
          <a:prstGeom prst="star7">
            <a:avLst/>
          </a:prstGeom>
          <a:solidFill>
            <a:srgbClr val="FF0000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Arithmetic Exception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8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2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98 2.22222E-6 C 0.06129 0.05764 0.13455 0.11528 0.11129 0.15741 C 0.08785 0.19907 -0.0302 0.22847 -0.15295 0.25116 C -0.27569 0.27407 -0.54635 0.28727 -0.625 0.29444 " pathEditMode="relative" rAng="0" ptsTypes="aaaA"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" y="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allAtOnce" animBg="1"/>
      <p:bldP spid="9" grpId="0" animBg="1"/>
      <p:bldP spid="10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3600" b="1" dirty="0" smtClean="0"/>
              <a:t>NOTE:</a:t>
            </a:r>
          </a:p>
          <a:p>
            <a:pPr algn="just">
              <a:buNone/>
            </a:pPr>
            <a:r>
              <a:rPr lang="en-US" sz="3600" dirty="0" smtClean="0"/>
              <a:t>   Throwing an unhandled exception causes the standard library function </a:t>
            </a:r>
            <a:r>
              <a:rPr lang="en-US" sz="3600" b="1" dirty="0" smtClean="0"/>
              <a:t>terminate() </a:t>
            </a:r>
            <a:r>
              <a:rPr lang="en-US" sz="3600" dirty="0" smtClean="0"/>
              <a:t>to be invoked</a:t>
            </a:r>
            <a:r>
              <a:rPr lang="en-US" sz="3600" b="1" dirty="0" smtClean="0"/>
              <a:t>. </a:t>
            </a:r>
            <a:r>
              <a:rPr lang="en-US" sz="3600" dirty="0" smtClean="0"/>
              <a:t>By default, </a:t>
            </a:r>
            <a:r>
              <a:rPr lang="en-US" sz="3600" b="1" dirty="0" smtClean="0"/>
              <a:t>terminate() </a:t>
            </a:r>
            <a:r>
              <a:rPr lang="en-US" sz="3600" dirty="0" smtClean="0"/>
              <a:t>calls</a:t>
            </a:r>
            <a:r>
              <a:rPr lang="en-US" sz="3600" b="1" dirty="0" smtClean="0"/>
              <a:t> abort() </a:t>
            </a:r>
            <a:r>
              <a:rPr lang="en-US" sz="3600" dirty="0" smtClean="0"/>
              <a:t>to stop your program.</a:t>
            </a:r>
            <a:endParaRPr lang="en-US" sz="3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Exception Handling Fundamentals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b="1" dirty="0" smtClean="0"/>
              <a:t>Simple C++ Program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39669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// Hello World program</a:t>
            </a:r>
          </a:p>
          <a:p>
            <a:pPr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#include &lt;</a:t>
            </a:r>
            <a:r>
              <a:rPr lang="en-US" sz="2400" b="1" dirty="0" err="1">
                <a:latin typeface="Courier New" pitchFamily="49" charset="0"/>
              </a:rPr>
              <a:t>iostream.h</a:t>
            </a:r>
            <a:r>
              <a:rPr lang="en-US" sz="2400" b="1" dirty="0">
                <a:latin typeface="Courier New" pitchFamily="49" charset="0"/>
              </a:rPr>
              <a:t>&gt;</a:t>
            </a:r>
          </a:p>
          <a:p>
            <a:pPr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main() {</a:t>
            </a:r>
          </a:p>
          <a:p>
            <a:pPr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</a:rPr>
              <a:t>cout</a:t>
            </a:r>
            <a:r>
              <a:rPr lang="en-US" sz="2400" b="1" dirty="0">
                <a:latin typeface="Courier New" pitchFamily="49" charset="0"/>
              </a:rPr>
              <a:t> &lt;&lt; "Hello World\n";</a:t>
            </a:r>
          </a:p>
          <a:p>
            <a:pPr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return 0;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  <a:endParaRPr lang="en-US" dirty="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172200" y="1639669"/>
            <a:ext cx="2378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Helvetica" pitchFamily="34" charset="0"/>
              </a:rPr>
              <a:t>comment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H="1">
            <a:off x="5029200" y="1868269"/>
            <a:ext cx="1066800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6096000" y="2477869"/>
            <a:ext cx="3048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i="1">
                <a:solidFill>
                  <a:schemeClr val="accent6">
                    <a:lumMod val="75000"/>
                  </a:schemeClr>
                </a:solidFill>
                <a:latin typeface="Helvetica" pitchFamily="34" charset="0"/>
              </a:rPr>
              <a:t>Allows access to an I/O library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H="1" flipV="1">
            <a:off x="4724400" y="2782669"/>
            <a:ext cx="1371600" cy="7620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6765925" y="4306669"/>
            <a:ext cx="23780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i="1">
                <a:solidFill>
                  <a:schemeClr val="accent6">
                    <a:lumMod val="75000"/>
                  </a:schemeClr>
                </a:solidFill>
                <a:latin typeface="Helvetica" pitchFamily="34" charset="0"/>
              </a:rPr>
              <a:t>output (print) a string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5622925" y="4535269"/>
            <a:ext cx="1066800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5105400" y="5144869"/>
            <a:ext cx="3429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Helvetica" pitchFamily="34" charset="0"/>
              </a:rPr>
              <a:t>Program returns a status code (0 means OK)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 flipH="1" flipV="1">
            <a:off x="2819400" y="5068669"/>
            <a:ext cx="2133600" cy="53340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4572000" y="3468469"/>
            <a:ext cx="4191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Helvetica" pitchFamily="34" charset="0"/>
              </a:rPr>
              <a:t>Starts definition of special function main()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H="1" flipV="1">
            <a:off x="2971800" y="3620869"/>
            <a:ext cx="1524000" cy="7620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Preprocessing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09600" y="4343400"/>
            <a:ext cx="2057400" cy="1447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000" b="1" i="1">
                <a:latin typeface="Helvetica" pitchFamily="34" charset="0"/>
              </a:rPr>
              <a:t>C++ Program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781800" y="4343400"/>
            <a:ext cx="1905000" cy="13716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000" b="1" i="1">
                <a:latin typeface="Helvetica" pitchFamily="34" charset="0"/>
              </a:rPr>
              <a:t>Executable</a:t>
            </a:r>
          </a:p>
          <a:p>
            <a:pPr algn="ctr"/>
            <a:r>
              <a:rPr lang="en-US" sz="2000" b="1" i="1">
                <a:latin typeface="Helvetica" pitchFamily="34" charset="0"/>
              </a:rPr>
              <a:t>Program</a:t>
            </a: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6248400" y="2133600"/>
            <a:ext cx="2362200" cy="1219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3200" b="1" i="1"/>
              <a:t>C++</a:t>
            </a:r>
          </a:p>
          <a:p>
            <a:pPr algn="ctr"/>
            <a:r>
              <a:rPr lang="en-US" sz="3200" b="1" i="1"/>
              <a:t>Compiler</a:t>
            </a:r>
            <a:endParaRPr 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V="1">
            <a:off x="3048000" y="2057400"/>
            <a:ext cx="6858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7620000" y="3505200"/>
            <a:ext cx="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Oval 10"/>
          <p:cNvSpPr>
            <a:spLocks noChangeArrowheads="1"/>
          </p:cNvSpPr>
          <p:nvPr/>
        </p:nvSpPr>
        <p:spPr bwMode="auto">
          <a:xfrm>
            <a:off x="381000" y="2133600"/>
            <a:ext cx="2971800" cy="1219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3200" b="1" i="1"/>
              <a:t>C++</a:t>
            </a:r>
          </a:p>
          <a:p>
            <a:pPr algn="ctr"/>
            <a:r>
              <a:rPr lang="en-US" sz="3200" b="1" i="1"/>
              <a:t>Preprocessor</a:t>
            </a:r>
            <a:endParaRPr 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1828800" y="3505200"/>
            <a:ext cx="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3810000" y="1600200"/>
            <a:ext cx="2057400" cy="1447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000" b="1" i="1">
                <a:latin typeface="Helvetica" pitchFamily="34" charset="0"/>
              </a:rPr>
              <a:t>Temporary file</a:t>
            </a:r>
          </a:p>
          <a:p>
            <a:pPr algn="ctr"/>
            <a:r>
              <a:rPr lang="en-US" sz="2000" b="1" i="1">
                <a:latin typeface="Helvetica" pitchFamily="34" charset="0"/>
              </a:rPr>
              <a:t>(C++ program)</a:t>
            </a:r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5943600" y="2057400"/>
            <a:ext cx="5334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719138"/>
            <a:ext cx="7056437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Oriented Paradigm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Evolution</a:t>
            </a:r>
          </a:p>
          <a:p>
            <a:r>
              <a:rPr lang="en-US" dirty="0" smtClean="0"/>
              <a:t>Evolution of Programming Paradigm</a:t>
            </a:r>
          </a:p>
          <a:p>
            <a:pPr>
              <a:buNone/>
            </a:pPr>
            <a:r>
              <a:rPr lang="en-US" dirty="0" smtClean="0"/>
              <a:t>	-  Monolithic </a:t>
            </a:r>
          </a:p>
          <a:p>
            <a:pPr>
              <a:buNone/>
            </a:pPr>
            <a:r>
              <a:rPr lang="en-US" dirty="0" smtClean="0"/>
              <a:t>	-  Procedure Oriented Programming </a:t>
            </a:r>
          </a:p>
          <a:p>
            <a:pPr>
              <a:buNone/>
            </a:pPr>
            <a:r>
              <a:rPr lang="en-US" dirty="0" smtClean="0"/>
              <a:t>	-  Structured Oriented Programming </a:t>
            </a:r>
          </a:p>
          <a:p>
            <a:pPr>
              <a:buNone/>
            </a:pPr>
            <a:r>
              <a:rPr lang="en-US" dirty="0" smtClean="0"/>
              <a:t>	-  Object Oriented Programming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40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C++ Program is a collection of</a:t>
            </a:r>
          </a:p>
          <a:p>
            <a:r>
              <a:rPr lang="en-US" dirty="0" smtClean="0"/>
              <a:t>Tokens</a:t>
            </a:r>
          </a:p>
          <a:p>
            <a:r>
              <a:rPr lang="en-US" dirty="0" smtClean="0"/>
              <a:t>Comments </a:t>
            </a:r>
          </a:p>
          <a:p>
            <a:r>
              <a:rPr lang="en-US" dirty="0" smtClean="0"/>
              <a:t>White Space</a:t>
            </a:r>
          </a:p>
          <a:p>
            <a:pPr>
              <a:buNone/>
            </a:pPr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C++ LANGUAGE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C++ TOKENS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485900" y="1295400"/>
            <a:ext cx="5715000" cy="914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RESERVED KEYWORDS</a:t>
            </a:r>
            <a:endParaRPr lang="en-US" sz="28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473200" y="2438400"/>
            <a:ext cx="5715000" cy="914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IDENTIFIERS</a:t>
            </a:r>
            <a:endParaRPr lang="en-US" sz="2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447800" y="3581400"/>
            <a:ext cx="5715000" cy="914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LITERALS</a:t>
            </a:r>
            <a:endParaRPr lang="en-US" sz="28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456765" y="4679576"/>
            <a:ext cx="5715000" cy="914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OPERATORS</a:t>
            </a:r>
            <a:endParaRPr lang="en-US" sz="2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447800" y="5791200"/>
            <a:ext cx="5715000" cy="914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SEPARATORS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predefined functionality</a:t>
            </a:r>
          </a:p>
          <a:p>
            <a:r>
              <a:rPr lang="en-US" dirty="0" smtClean="0"/>
              <a:t>C++ has 48 keywords</a:t>
            </a:r>
          </a:p>
          <a:p>
            <a:r>
              <a:rPr lang="en-US" dirty="0" smtClean="0"/>
              <a:t>Written in only in lower case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00200" y="304800"/>
            <a:ext cx="5715000" cy="914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RESERVED KEYWORDS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00200" y="304800"/>
            <a:ext cx="5715000" cy="914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RESERVED KEYWORDS</a:t>
            </a:r>
            <a:endParaRPr lang="en-US" sz="28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1524000"/>
          <a:ext cx="6705600" cy="497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  <a:gridCol w="1676400"/>
                <a:gridCol w="1676400"/>
              </a:tblGrid>
              <a:tr h="3429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delete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boolean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Break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Enum</a:t>
                      </a:r>
                      <a:endParaRPr lang="en-US" b="1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case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volatile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Catch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Char</a:t>
                      </a:r>
                      <a:endParaRPr lang="en-US" b="1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continue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Default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Do</a:t>
                      </a:r>
                      <a:endParaRPr lang="en-US" b="1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else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asm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Extern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Union</a:t>
                      </a:r>
                      <a:endParaRPr lang="en-US" b="1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float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Auto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Unsigned</a:t>
                      </a:r>
                      <a:endParaRPr lang="en-US" b="1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inline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Register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int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template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Double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virtual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operator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Signed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goto</a:t>
                      </a:r>
                      <a:endParaRPr lang="en-US" b="1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Protected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public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Sizeof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Return</a:t>
                      </a:r>
                      <a:endParaRPr lang="en-US" b="1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Static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Struct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this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Friend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Throw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Typedef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private</a:t>
                      </a:r>
                      <a:endParaRPr lang="en-US" b="1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Switch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while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short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Programmer-designed tokens</a:t>
            </a:r>
          </a:p>
          <a:p>
            <a:r>
              <a:rPr lang="en-US" sz="2800" dirty="0" smtClean="0"/>
              <a:t>Meaningful  &amp; short</a:t>
            </a:r>
          </a:p>
          <a:p>
            <a:r>
              <a:rPr lang="en-US" sz="2800" dirty="0" smtClean="0"/>
              <a:t>Long enough to understand </a:t>
            </a:r>
          </a:p>
          <a:p>
            <a:r>
              <a:rPr lang="en-US" sz="2800" dirty="0" smtClean="0"/>
              <a:t>C++ rules for Identifiers</a:t>
            </a:r>
          </a:p>
          <a:p>
            <a:pPr>
              <a:buNone/>
            </a:pPr>
            <a:r>
              <a:rPr lang="en-US" sz="2800" dirty="0" smtClean="0"/>
              <a:t>	- alphabets, digits, underscore</a:t>
            </a:r>
          </a:p>
          <a:p>
            <a:pPr>
              <a:buNone/>
            </a:pPr>
            <a:r>
              <a:rPr lang="en-US" sz="2800" dirty="0" smtClean="0"/>
              <a:t>	- should not start with digits.</a:t>
            </a:r>
          </a:p>
          <a:p>
            <a:pPr>
              <a:buNone/>
            </a:pPr>
            <a:r>
              <a:rPr lang="en-US" sz="2800" dirty="0" smtClean="0"/>
              <a:t>	- Case sensitive</a:t>
            </a:r>
          </a:p>
          <a:p>
            <a:pPr>
              <a:buNone/>
            </a:pPr>
            <a:r>
              <a:rPr lang="en-US" sz="2800" dirty="0" smtClean="0"/>
              <a:t>	- Unlimited length</a:t>
            </a:r>
          </a:p>
          <a:p>
            <a:pPr>
              <a:buNone/>
            </a:pPr>
            <a:r>
              <a:rPr lang="en-US" sz="2800" dirty="0" smtClean="0"/>
              <a:t>	- Declared anywhere 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1600200" y="228600"/>
            <a:ext cx="5715000" cy="914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IDENTIFIERS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Sequence of char. that represents constant values to be stored in variables</a:t>
            </a:r>
          </a:p>
          <a:p>
            <a:endParaRPr lang="en-US" dirty="0" smtClean="0"/>
          </a:p>
          <a:p>
            <a:r>
              <a:rPr lang="en-US" dirty="0" smtClean="0"/>
              <a:t>C++ literals are:</a:t>
            </a:r>
          </a:p>
          <a:p>
            <a:pPr>
              <a:buNone/>
            </a:pPr>
            <a:r>
              <a:rPr lang="en-US" dirty="0" smtClean="0"/>
              <a:t> - Integer literals: 1,2,456,0xffff</a:t>
            </a:r>
          </a:p>
          <a:p>
            <a:pPr>
              <a:buNone/>
            </a:pPr>
            <a:r>
              <a:rPr lang="en-US" dirty="0" smtClean="0"/>
              <a:t> - </a:t>
            </a:r>
            <a:r>
              <a:rPr lang="en-US" dirty="0" err="1" smtClean="0"/>
              <a:t>Floating_point</a:t>
            </a:r>
            <a:r>
              <a:rPr lang="en-US" dirty="0" smtClean="0"/>
              <a:t> literals: 4.67,3.14E-05</a:t>
            </a:r>
          </a:p>
          <a:p>
            <a:pPr>
              <a:buNone/>
            </a:pPr>
            <a:r>
              <a:rPr lang="en-US" dirty="0" smtClean="0"/>
              <a:t> - </a:t>
            </a:r>
            <a:r>
              <a:rPr lang="en-US" dirty="0" err="1" smtClean="0"/>
              <a:t>Charater</a:t>
            </a:r>
            <a:r>
              <a:rPr lang="en-US" dirty="0" smtClean="0"/>
              <a:t> literals: ‘A’, ‘B’</a:t>
            </a:r>
          </a:p>
          <a:p>
            <a:pPr>
              <a:buNone/>
            </a:pPr>
            <a:r>
              <a:rPr lang="en-US" dirty="0" smtClean="0"/>
              <a:t> - String literals: “ABC”, “TOTAL”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28800" y="228600"/>
            <a:ext cx="5715000" cy="914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LITERALS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 </a:t>
            </a:r>
            <a:r>
              <a:rPr lang="en-US" b="1" dirty="0" smtClean="0"/>
              <a:t>const</a:t>
            </a:r>
            <a:r>
              <a:rPr lang="en-US" dirty="0" smtClean="0"/>
              <a:t> qualifier</a:t>
            </a:r>
          </a:p>
          <a:p>
            <a:pPr>
              <a:buNone/>
            </a:pPr>
            <a:r>
              <a:rPr lang="en-US" dirty="0" smtClean="0"/>
              <a:t>    ex: const </a:t>
            </a:r>
            <a:r>
              <a:rPr lang="en-US" dirty="0" err="1" smtClean="0"/>
              <a:t>int</a:t>
            </a:r>
            <a:r>
              <a:rPr lang="en-US" dirty="0" smtClean="0"/>
              <a:t> size=10;</a:t>
            </a:r>
          </a:p>
          <a:p>
            <a:endParaRPr lang="en-US" dirty="0" smtClean="0"/>
          </a:p>
          <a:p>
            <a:r>
              <a:rPr lang="en-US" dirty="0" smtClean="0"/>
              <a:t>Using </a:t>
            </a:r>
            <a:r>
              <a:rPr lang="en-US" b="1" dirty="0" err="1" smtClean="0"/>
              <a:t>enum</a:t>
            </a:r>
            <a:r>
              <a:rPr lang="en-US" dirty="0" smtClean="0"/>
              <a:t> keyword</a:t>
            </a:r>
          </a:p>
          <a:p>
            <a:pPr>
              <a:buNone/>
            </a:pPr>
            <a:r>
              <a:rPr lang="en-US" dirty="0" smtClean="0"/>
              <a:t>	ex: </a:t>
            </a:r>
            <a:r>
              <a:rPr lang="en-US" dirty="0" err="1" smtClean="0"/>
              <a:t>enum</a:t>
            </a:r>
            <a:r>
              <a:rPr lang="en-US" dirty="0" smtClean="0"/>
              <a:t>{X,Y,Z};</a:t>
            </a:r>
          </a:p>
          <a:p>
            <a:pPr>
              <a:buNone/>
            </a:pPr>
            <a:r>
              <a:rPr lang="en-US" dirty="0" smtClean="0"/>
              <a:t>          defines const X=0;</a:t>
            </a:r>
          </a:p>
          <a:p>
            <a:pPr>
              <a:buNone/>
            </a:pPr>
            <a:r>
              <a:rPr lang="en-US" dirty="0" smtClean="0"/>
              <a:t> 		defines const Y=0;</a:t>
            </a:r>
          </a:p>
          <a:p>
            <a:pPr>
              <a:buNone/>
            </a:pPr>
            <a:r>
              <a:rPr lang="en-US" dirty="0" smtClean="0"/>
              <a:t>	      defines const Z=0;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28800" y="228600"/>
            <a:ext cx="5715000" cy="914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LITERALS (Symbolic Constants)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Structured Vs Object Oriented Programming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372600" cy="5486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Function Oriented	     Object Oriented</a:t>
            </a:r>
          </a:p>
          <a:p>
            <a:pPr>
              <a:buNone/>
            </a:pPr>
            <a:r>
              <a:rPr lang="en-US" dirty="0" smtClean="0"/>
              <a:t>Procedure Abstraction     Procedure &amp; Data abstraction</a:t>
            </a:r>
          </a:p>
          <a:p>
            <a:pPr>
              <a:buNone/>
            </a:pPr>
            <a:r>
              <a:rPr lang="en-US" dirty="0" smtClean="0"/>
              <a:t>Does not support              Supports External Interface External Interface</a:t>
            </a:r>
          </a:p>
          <a:p>
            <a:pPr>
              <a:buNone/>
            </a:pPr>
            <a:r>
              <a:rPr lang="en-US" dirty="0" smtClean="0"/>
              <a:t>Free flow of Data              Secured Data &amp; not freely</a:t>
            </a:r>
          </a:p>
          <a:p>
            <a:pPr>
              <a:buNone/>
            </a:pPr>
            <a:r>
              <a:rPr lang="en-US" dirty="0" smtClean="0"/>
              <a:t>						flows</a:t>
            </a:r>
          </a:p>
          <a:p>
            <a:pPr>
              <a:buNone/>
            </a:pPr>
            <a:r>
              <a:rPr lang="en-US" dirty="0" smtClean="0"/>
              <a:t>Also called FOP		     Also called OOP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rot="5400000">
            <a:off x="1561305" y="3923506"/>
            <a:ext cx="4800600" cy="1588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Is a symbol that takes more than one operands &amp; operates on them to produce a result.</a:t>
            </a:r>
          </a:p>
          <a:p>
            <a:pPr>
              <a:buNone/>
            </a:pPr>
            <a:r>
              <a:rPr lang="en-US" dirty="0" smtClean="0"/>
              <a:t>   - Arithmetic</a:t>
            </a:r>
          </a:p>
          <a:p>
            <a:pPr>
              <a:buNone/>
            </a:pPr>
            <a:r>
              <a:rPr lang="en-US" dirty="0" smtClean="0"/>
              <a:t>   - Relational</a:t>
            </a:r>
          </a:p>
          <a:p>
            <a:pPr>
              <a:buNone/>
            </a:pPr>
            <a:r>
              <a:rPr lang="en-US" dirty="0" smtClean="0"/>
              <a:t>   - Logical</a:t>
            </a:r>
          </a:p>
          <a:p>
            <a:pPr>
              <a:buNone/>
            </a:pPr>
            <a:r>
              <a:rPr lang="en-US" dirty="0" smtClean="0"/>
              <a:t>   - Assignment</a:t>
            </a:r>
          </a:p>
          <a:p>
            <a:pPr>
              <a:buNone/>
            </a:pPr>
            <a:r>
              <a:rPr lang="en-US" dirty="0" smtClean="0"/>
              <a:t>   - increment/Decrement</a:t>
            </a:r>
          </a:p>
          <a:p>
            <a:pPr>
              <a:buNone/>
            </a:pPr>
            <a:r>
              <a:rPr lang="en-US" dirty="0" smtClean="0"/>
              <a:t>   - conditional </a:t>
            </a:r>
          </a:p>
          <a:p>
            <a:pPr>
              <a:buNone/>
            </a:pPr>
            <a:r>
              <a:rPr lang="en-US" dirty="0" smtClean="0"/>
              <a:t>   - scope resolution(::)</a:t>
            </a:r>
          </a:p>
          <a:p>
            <a:pPr>
              <a:buNone/>
            </a:pPr>
            <a:r>
              <a:rPr lang="en-US" dirty="0" smtClean="0"/>
              <a:t>   - special operators: new, delete, </a:t>
            </a:r>
            <a:r>
              <a:rPr lang="en-US" dirty="0" err="1" smtClean="0"/>
              <a:t>endl</a:t>
            </a:r>
            <a:r>
              <a:rPr lang="en-US" dirty="0" smtClean="0"/>
              <a:t>, </a:t>
            </a:r>
            <a:r>
              <a:rPr lang="en-US" dirty="0" err="1" smtClean="0"/>
              <a:t>setw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76400" y="304800"/>
            <a:ext cx="5715000" cy="914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OPERATORS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Symbols used to indicate where groups of code are divided &amp; arranged</a:t>
            </a:r>
          </a:p>
          <a:p>
            <a:r>
              <a:rPr lang="en-US" dirty="0" smtClean="0"/>
              <a:t>C++ separators: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()parentheses </a:t>
            </a:r>
            <a:r>
              <a:rPr lang="en-US" dirty="0" smtClean="0"/>
              <a:t>.. Methods, precedence in exp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{} braces .. </a:t>
            </a:r>
            <a:r>
              <a:rPr lang="en-US" dirty="0" smtClean="0"/>
              <a:t>Arrays </a:t>
            </a:r>
            <a:r>
              <a:rPr lang="en-US" dirty="0" err="1" smtClean="0"/>
              <a:t>init.</a:t>
            </a:r>
            <a:r>
              <a:rPr lang="en-US" dirty="0" smtClean="0"/>
              <a:t>, block of codes, scopes</a:t>
            </a:r>
          </a:p>
          <a:p>
            <a:pPr>
              <a:buNone/>
            </a:pPr>
            <a:r>
              <a:rPr lang="en-US" b="1" dirty="0" smtClean="0"/>
              <a:t>    ; semicolon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,comma.. </a:t>
            </a:r>
            <a:r>
              <a:rPr lang="en-US" dirty="0" smtClean="0"/>
              <a:t>Separate multiple identifiers, chain more than one stmt </a:t>
            </a:r>
          </a:p>
          <a:p>
            <a:pPr>
              <a:buNone/>
            </a:pPr>
            <a:r>
              <a:rPr lang="en-US" b="1" dirty="0" smtClean="0"/>
              <a:t>    . Period..</a:t>
            </a:r>
            <a:r>
              <a:rPr lang="en-US" dirty="0" smtClean="0"/>
              <a:t> Data members,</a:t>
            </a:r>
            <a:r>
              <a:rPr lang="en-US" b="1" dirty="0" smtClean="0"/>
              <a:t> </a:t>
            </a:r>
            <a:r>
              <a:rPr lang="en-US" dirty="0" smtClean="0"/>
              <a:t>methods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 []Brackets.. </a:t>
            </a:r>
            <a:r>
              <a:rPr lang="en-US" dirty="0" smtClean="0"/>
              <a:t>Array referencing/dereferencing 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600200" y="381000"/>
            <a:ext cx="5715000" cy="914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SEPARATORS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C++ STATEMENTS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657600" y="1219200"/>
            <a:ext cx="1828800" cy="381000"/>
          </a:xfrm>
          <a:prstGeom prst="rect">
            <a:avLst/>
          </a:prstGeom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 </a:t>
            </a:r>
            <a:r>
              <a:rPr lang="en-US" dirty="0" err="1" smtClean="0"/>
              <a:t>stmts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0" y="4114800"/>
            <a:ext cx="1828800" cy="381000"/>
          </a:xfrm>
          <a:prstGeom prst="rect">
            <a:avLst/>
          </a:prstGeom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Iteration stmt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4114800"/>
            <a:ext cx="1828800" cy="381000"/>
          </a:xfrm>
          <a:prstGeom prst="rect">
            <a:avLst/>
          </a:prstGeom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Selection stmt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29400" y="4114800"/>
            <a:ext cx="1828800" cy="381000"/>
          </a:xfrm>
          <a:prstGeom prst="rect">
            <a:avLst/>
          </a:prstGeom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Jump stmt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33400" y="2057400"/>
            <a:ext cx="914400" cy="914400"/>
          </a:xfrm>
          <a:prstGeom prst="ellipse">
            <a:avLst/>
          </a:prstGeom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</a:t>
            </a:r>
          </a:p>
          <a:p>
            <a:pPr algn="ctr"/>
            <a:r>
              <a:rPr lang="en-US" dirty="0" smtClean="0"/>
              <a:t>stmt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828800" y="2057400"/>
            <a:ext cx="1447800" cy="914400"/>
          </a:xfrm>
          <a:prstGeom prst="ellipse">
            <a:avLst/>
          </a:prstGeom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Labelledstmt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629400" y="1981200"/>
            <a:ext cx="1524000" cy="914400"/>
          </a:xfrm>
          <a:prstGeom prst="ellipse">
            <a:avLst/>
          </a:prstGeom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Guarding stmt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733800" y="2819400"/>
            <a:ext cx="1676400" cy="914400"/>
          </a:xfrm>
          <a:prstGeom prst="ellipse">
            <a:avLst/>
          </a:prstGeom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stmt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248400" y="5791200"/>
            <a:ext cx="914400" cy="914400"/>
          </a:xfrm>
          <a:prstGeom prst="ellipse">
            <a:avLst/>
          </a:prstGeom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break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7239000" y="5791200"/>
            <a:ext cx="914400" cy="914400"/>
          </a:xfrm>
          <a:prstGeom prst="ellipse">
            <a:avLst/>
          </a:prstGeom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continue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8229600" y="5791200"/>
            <a:ext cx="914400" cy="914400"/>
          </a:xfrm>
          <a:prstGeom prst="ellipse">
            <a:avLst/>
          </a:prstGeom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return</a:t>
            </a:r>
            <a:endParaRPr lang="en-US" sz="1400" dirty="0"/>
          </a:p>
        </p:txBody>
      </p:sp>
      <p:sp>
        <p:nvSpPr>
          <p:cNvPr id="17" name="Oval 16"/>
          <p:cNvSpPr/>
          <p:nvPr/>
        </p:nvSpPr>
        <p:spPr>
          <a:xfrm>
            <a:off x="5257800" y="5791200"/>
            <a:ext cx="914400" cy="914400"/>
          </a:xfrm>
          <a:prstGeom prst="ellipse">
            <a:avLst/>
          </a:prstGeom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287981" y="5777345"/>
            <a:ext cx="914400" cy="914400"/>
          </a:xfrm>
          <a:prstGeom prst="ellipse">
            <a:avLst/>
          </a:prstGeom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276600" y="5791200"/>
            <a:ext cx="914400" cy="914400"/>
          </a:xfrm>
          <a:prstGeom prst="ellipse">
            <a:avLst/>
          </a:prstGeom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while</a:t>
            </a:r>
            <a:endParaRPr lang="en-US" sz="1400" dirty="0"/>
          </a:p>
        </p:txBody>
      </p:sp>
      <p:sp>
        <p:nvSpPr>
          <p:cNvPr id="20" name="Oval 19"/>
          <p:cNvSpPr/>
          <p:nvPr/>
        </p:nvSpPr>
        <p:spPr>
          <a:xfrm>
            <a:off x="2057400" y="5791200"/>
            <a:ext cx="990600" cy="914400"/>
          </a:xfrm>
          <a:prstGeom prst="ellipse">
            <a:avLst/>
          </a:prstGeom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switch</a:t>
            </a:r>
            <a:endParaRPr lang="en-US" sz="1400" dirty="0"/>
          </a:p>
        </p:txBody>
      </p:sp>
      <p:sp>
        <p:nvSpPr>
          <p:cNvPr id="21" name="Oval 20"/>
          <p:cNvSpPr/>
          <p:nvPr/>
        </p:nvSpPr>
        <p:spPr>
          <a:xfrm>
            <a:off x="1066800" y="5791200"/>
            <a:ext cx="914400" cy="914400"/>
          </a:xfrm>
          <a:prstGeom prst="ellipse">
            <a:avLst/>
          </a:prstGeom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else</a:t>
            </a:r>
          </a:p>
        </p:txBody>
      </p:sp>
      <p:sp>
        <p:nvSpPr>
          <p:cNvPr id="22" name="Oval 21"/>
          <p:cNvSpPr/>
          <p:nvPr/>
        </p:nvSpPr>
        <p:spPr>
          <a:xfrm>
            <a:off x="0" y="5791200"/>
            <a:ext cx="914400" cy="914400"/>
          </a:xfrm>
          <a:prstGeom prst="ellipse">
            <a:avLst/>
          </a:prstGeom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</a:t>
            </a:r>
          </a:p>
        </p:txBody>
      </p:sp>
      <p:cxnSp>
        <p:nvCxnSpPr>
          <p:cNvPr id="24" name="Straight Arrow Connector 23"/>
          <p:cNvCxnSpPr>
            <a:stCxn id="4" idx="2"/>
            <a:endCxn id="13" idx="0"/>
          </p:cNvCxnSpPr>
          <p:nvPr/>
        </p:nvCxnSpPr>
        <p:spPr>
          <a:xfrm rot="5400000">
            <a:off x="3962400" y="2209800"/>
            <a:ext cx="1219200" cy="1588"/>
          </a:xfrm>
          <a:prstGeom prst="straightConnector1">
            <a:avLst/>
          </a:prstGeom>
          <a:ln>
            <a:tailEnd type="arrow"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  <a:endCxn id="10" idx="6"/>
          </p:cNvCxnSpPr>
          <p:nvPr/>
        </p:nvCxnSpPr>
        <p:spPr>
          <a:xfrm rot="5400000">
            <a:off x="3467100" y="1409700"/>
            <a:ext cx="914400" cy="1295400"/>
          </a:xfrm>
          <a:prstGeom prst="straightConnector1">
            <a:avLst/>
          </a:prstGeom>
          <a:ln>
            <a:tailEnd type="arrow"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648200" y="1600200"/>
            <a:ext cx="2514600" cy="381000"/>
          </a:xfrm>
          <a:prstGeom prst="straightConnector1">
            <a:avLst/>
          </a:prstGeom>
          <a:ln>
            <a:tailEnd type="arrow"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9" idx="0"/>
          </p:cNvCxnSpPr>
          <p:nvPr/>
        </p:nvCxnSpPr>
        <p:spPr>
          <a:xfrm rot="10800000" flipV="1">
            <a:off x="990600" y="1600200"/>
            <a:ext cx="2667000" cy="457200"/>
          </a:xfrm>
          <a:prstGeom prst="straightConnector1">
            <a:avLst/>
          </a:prstGeom>
          <a:ln>
            <a:tailEnd type="arrow"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4"/>
          </p:cNvCxnSpPr>
          <p:nvPr/>
        </p:nvCxnSpPr>
        <p:spPr>
          <a:xfrm rot="5400000">
            <a:off x="4381500" y="3924300"/>
            <a:ext cx="381000" cy="1588"/>
          </a:xfrm>
          <a:prstGeom prst="straightConnector1">
            <a:avLst/>
          </a:prstGeom>
          <a:ln>
            <a:tailEnd type="arrow"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4"/>
            <a:endCxn id="7" idx="3"/>
          </p:cNvCxnSpPr>
          <p:nvPr/>
        </p:nvCxnSpPr>
        <p:spPr>
          <a:xfrm rot="5400000">
            <a:off x="3333750" y="3067050"/>
            <a:ext cx="571500" cy="1905000"/>
          </a:xfrm>
          <a:prstGeom prst="straightConnector1">
            <a:avLst/>
          </a:prstGeom>
          <a:ln>
            <a:tailEnd type="arrow"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4"/>
            <a:endCxn id="8" idx="1"/>
          </p:cNvCxnSpPr>
          <p:nvPr/>
        </p:nvCxnSpPr>
        <p:spPr>
          <a:xfrm rot="16200000" flipH="1">
            <a:off x="5314950" y="2990850"/>
            <a:ext cx="571500" cy="2057400"/>
          </a:xfrm>
          <a:prstGeom prst="straightConnector1">
            <a:avLst/>
          </a:prstGeom>
          <a:ln>
            <a:tailEnd type="arrow"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2"/>
            <a:endCxn id="18" idx="0"/>
          </p:cNvCxnSpPr>
          <p:nvPr/>
        </p:nvCxnSpPr>
        <p:spPr>
          <a:xfrm rot="16200000" flipH="1">
            <a:off x="4094018" y="5126181"/>
            <a:ext cx="1281545" cy="20781"/>
          </a:xfrm>
          <a:prstGeom prst="straightConnector1">
            <a:avLst/>
          </a:prstGeom>
          <a:ln>
            <a:tailEnd type="arrow"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2"/>
            <a:endCxn id="19" idx="0"/>
          </p:cNvCxnSpPr>
          <p:nvPr/>
        </p:nvCxnSpPr>
        <p:spPr>
          <a:xfrm rot="5400000">
            <a:off x="3581400" y="4648200"/>
            <a:ext cx="1295400" cy="990600"/>
          </a:xfrm>
          <a:prstGeom prst="straightConnector1">
            <a:avLst/>
          </a:prstGeom>
          <a:ln>
            <a:tailEnd type="arrow"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2"/>
            <a:endCxn id="17" idx="0"/>
          </p:cNvCxnSpPr>
          <p:nvPr/>
        </p:nvCxnSpPr>
        <p:spPr>
          <a:xfrm rot="16200000" flipH="1">
            <a:off x="4572000" y="4648200"/>
            <a:ext cx="1295400" cy="990600"/>
          </a:xfrm>
          <a:prstGeom prst="straightConnector1">
            <a:avLst/>
          </a:prstGeom>
          <a:ln>
            <a:tailEnd type="arrow"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2"/>
            <a:endCxn id="15" idx="0"/>
          </p:cNvCxnSpPr>
          <p:nvPr/>
        </p:nvCxnSpPr>
        <p:spPr>
          <a:xfrm rot="16200000" flipH="1">
            <a:off x="6972300" y="5067300"/>
            <a:ext cx="1295400" cy="152400"/>
          </a:xfrm>
          <a:prstGeom prst="straightConnector1">
            <a:avLst/>
          </a:prstGeom>
          <a:ln>
            <a:tailEnd type="arrow"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" idx="2"/>
            <a:endCxn id="14" idx="0"/>
          </p:cNvCxnSpPr>
          <p:nvPr/>
        </p:nvCxnSpPr>
        <p:spPr>
          <a:xfrm rot="5400000">
            <a:off x="6477000" y="4724400"/>
            <a:ext cx="1295400" cy="838200"/>
          </a:xfrm>
          <a:prstGeom prst="straightConnector1">
            <a:avLst/>
          </a:prstGeom>
          <a:ln>
            <a:tailEnd type="arrow"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8" idx="2"/>
            <a:endCxn id="16" idx="0"/>
          </p:cNvCxnSpPr>
          <p:nvPr/>
        </p:nvCxnSpPr>
        <p:spPr>
          <a:xfrm rot="16200000" flipH="1">
            <a:off x="7467600" y="4572000"/>
            <a:ext cx="1295400" cy="1143000"/>
          </a:xfrm>
          <a:prstGeom prst="straightConnector1">
            <a:avLst/>
          </a:prstGeom>
          <a:ln>
            <a:tailEnd type="arrow"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" idx="2"/>
            <a:endCxn id="21" idx="0"/>
          </p:cNvCxnSpPr>
          <p:nvPr/>
        </p:nvCxnSpPr>
        <p:spPr>
          <a:xfrm rot="5400000">
            <a:off x="990600" y="5029200"/>
            <a:ext cx="1295400" cy="228600"/>
          </a:xfrm>
          <a:prstGeom prst="straightConnector1">
            <a:avLst/>
          </a:prstGeom>
          <a:ln>
            <a:tailEnd type="arrow"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2"/>
            <a:endCxn id="20" idx="0"/>
          </p:cNvCxnSpPr>
          <p:nvPr/>
        </p:nvCxnSpPr>
        <p:spPr>
          <a:xfrm rot="16200000" flipH="1">
            <a:off x="1504950" y="4743450"/>
            <a:ext cx="1295400" cy="800100"/>
          </a:xfrm>
          <a:prstGeom prst="straightConnector1">
            <a:avLst/>
          </a:prstGeom>
          <a:ln>
            <a:tailEnd type="arrow"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" idx="2"/>
            <a:endCxn id="22" idx="0"/>
          </p:cNvCxnSpPr>
          <p:nvPr/>
        </p:nvCxnSpPr>
        <p:spPr>
          <a:xfrm rot="5400000">
            <a:off x="457200" y="4495800"/>
            <a:ext cx="1295400" cy="1295400"/>
          </a:xfrm>
          <a:prstGeom prst="straightConnector1">
            <a:avLst/>
          </a:prstGeom>
          <a:ln>
            <a:tailEnd type="arrow"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Arrays in C++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array is a consecutive group of memory locations.</a:t>
            </a:r>
          </a:p>
          <a:p>
            <a:r>
              <a:rPr lang="en-US" dirty="0" smtClean="0"/>
              <a:t>An array is a collection of similar data elements.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4876800" cy="762000"/>
          </a:xfrm>
        </p:spPr>
        <p:txBody>
          <a:bodyPr/>
          <a:lstStyle/>
          <a:p>
            <a:r>
              <a:rPr lang="en-US" b="1" dirty="0"/>
              <a:t>Memory and Arrays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31394" y="914400"/>
            <a:ext cx="7503882" cy="5334000"/>
            <a:chOff x="931394" y="914400"/>
            <a:chExt cx="7503882" cy="5334000"/>
          </a:xfrm>
        </p:grpSpPr>
        <p:grpSp>
          <p:nvGrpSpPr>
            <p:cNvPr id="2" name="Group 24"/>
            <p:cNvGrpSpPr>
              <a:grpSpLocks/>
            </p:cNvGrpSpPr>
            <p:nvPr/>
          </p:nvGrpSpPr>
          <p:grpSpPr bwMode="auto">
            <a:xfrm>
              <a:off x="4495800" y="1524000"/>
              <a:ext cx="2209800" cy="4724400"/>
              <a:chOff x="3504" y="864"/>
              <a:chExt cx="1392" cy="2976"/>
            </a:xfrm>
          </p:grpSpPr>
          <p:sp>
            <p:nvSpPr>
              <p:cNvPr id="145412" name="Rectangle 4"/>
              <p:cNvSpPr>
                <a:spLocks noChangeArrowheads="1"/>
              </p:cNvSpPr>
              <p:nvPr/>
            </p:nvSpPr>
            <p:spPr bwMode="auto">
              <a:xfrm>
                <a:off x="3504" y="1584"/>
                <a:ext cx="1392" cy="19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13" name="Rectangle 5"/>
              <p:cNvSpPr>
                <a:spLocks noChangeArrowheads="1"/>
              </p:cNvSpPr>
              <p:nvPr/>
            </p:nvSpPr>
            <p:spPr bwMode="auto">
              <a:xfrm>
                <a:off x="3504" y="1776"/>
                <a:ext cx="1392" cy="192"/>
              </a:xfrm>
              <a:prstGeom prst="rect">
                <a:avLst/>
              </a:prstGeom>
              <a:solidFill>
                <a:srgbClr val="DDDDDD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14" name="Rectangle 6"/>
              <p:cNvSpPr>
                <a:spLocks noChangeArrowheads="1"/>
              </p:cNvSpPr>
              <p:nvPr/>
            </p:nvSpPr>
            <p:spPr bwMode="auto">
              <a:xfrm>
                <a:off x="3504" y="1968"/>
                <a:ext cx="1392" cy="192"/>
              </a:xfrm>
              <a:prstGeom prst="rect">
                <a:avLst/>
              </a:prstGeom>
              <a:solidFill>
                <a:srgbClr val="DDDDDD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15" name="Rectangle 7"/>
              <p:cNvSpPr>
                <a:spLocks noChangeArrowheads="1"/>
              </p:cNvSpPr>
              <p:nvPr/>
            </p:nvSpPr>
            <p:spPr bwMode="auto">
              <a:xfrm>
                <a:off x="3504" y="2160"/>
                <a:ext cx="1392" cy="192"/>
              </a:xfrm>
              <a:prstGeom prst="rect">
                <a:avLst/>
              </a:prstGeom>
              <a:solidFill>
                <a:srgbClr val="DDDDDD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16" name="Rectangle 8"/>
              <p:cNvSpPr>
                <a:spLocks noChangeArrowheads="1"/>
              </p:cNvSpPr>
              <p:nvPr/>
            </p:nvSpPr>
            <p:spPr bwMode="auto">
              <a:xfrm>
                <a:off x="3504" y="2352"/>
                <a:ext cx="1392" cy="192"/>
              </a:xfrm>
              <a:prstGeom prst="rect">
                <a:avLst/>
              </a:prstGeom>
              <a:solidFill>
                <a:srgbClr val="DDDDDD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17" name="Rectangle 9"/>
              <p:cNvSpPr>
                <a:spLocks noChangeArrowheads="1"/>
              </p:cNvSpPr>
              <p:nvPr/>
            </p:nvSpPr>
            <p:spPr bwMode="auto">
              <a:xfrm>
                <a:off x="3504" y="2544"/>
                <a:ext cx="1392" cy="192"/>
              </a:xfrm>
              <a:prstGeom prst="rect">
                <a:avLst/>
              </a:prstGeom>
              <a:solidFill>
                <a:srgbClr val="DDDDDD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18" name="Rectangle 10"/>
              <p:cNvSpPr>
                <a:spLocks noChangeArrowheads="1"/>
              </p:cNvSpPr>
              <p:nvPr/>
            </p:nvSpPr>
            <p:spPr bwMode="auto">
              <a:xfrm>
                <a:off x="3504" y="2736"/>
                <a:ext cx="1392" cy="192"/>
              </a:xfrm>
              <a:prstGeom prst="rect">
                <a:avLst/>
              </a:prstGeom>
              <a:solidFill>
                <a:srgbClr val="DDDDDD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19" name="Rectangle 11"/>
              <p:cNvSpPr>
                <a:spLocks noChangeArrowheads="1"/>
              </p:cNvSpPr>
              <p:nvPr/>
            </p:nvSpPr>
            <p:spPr bwMode="auto">
              <a:xfrm>
                <a:off x="3504" y="2928"/>
                <a:ext cx="1392" cy="19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" name="Group 15"/>
              <p:cNvGrpSpPr>
                <a:grpSpLocks/>
              </p:cNvGrpSpPr>
              <p:nvPr/>
            </p:nvGrpSpPr>
            <p:grpSpPr bwMode="auto">
              <a:xfrm>
                <a:off x="3504" y="864"/>
                <a:ext cx="1392" cy="384"/>
                <a:chOff x="3504" y="720"/>
                <a:chExt cx="1392" cy="384"/>
              </a:xfrm>
            </p:grpSpPr>
            <p:sp>
              <p:nvSpPr>
                <p:cNvPr id="145420" name="Rectangle 12"/>
                <p:cNvSpPr>
                  <a:spLocks noChangeArrowheads="1"/>
                </p:cNvSpPr>
                <p:nvPr/>
              </p:nvSpPr>
              <p:spPr bwMode="auto">
                <a:xfrm>
                  <a:off x="3504" y="720"/>
                  <a:ext cx="1392" cy="192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421" name="Rectangle 13"/>
                <p:cNvSpPr>
                  <a:spLocks noChangeArrowheads="1"/>
                </p:cNvSpPr>
                <p:nvPr/>
              </p:nvSpPr>
              <p:spPr bwMode="auto">
                <a:xfrm>
                  <a:off x="3504" y="912"/>
                  <a:ext cx="1392" cy="192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" name="Group 16"/>
              <p:cNvGrpSpPr>
                <a:grpSpLocks/>
              </p:cNvGrpSpPr>
              <p:nvPr/>
            </p:nvGrpSpPr>
            <p:grpSpPr bwMode="auto">
              <a:xfrm>
                <a:off x="3504" y="3456"/>
                <a:ext cx="1392" cy="384"/>
                <a:chOff x="3504" y="720"/>
                <a:chExt cx="1392" cy="384"/>
              </a:xfrm>
            </p:grpSpPr>
            <p:sp>
              <p:nvSpPr>
                <p:cNvPr id="145425" name="Rectangle 17"/>
                <p:cNvSpPr>
                  <a:spLocks noChangeArrowheads="1"/>
                </p:cNvSpPr>
                <p:nvPr/>
              </p:nvSpPr>
              <p:spPr bwMode="auto">
                <a:xfrm>
                  <a:off x="3504" y="720"/>
                  <a:ext cx="1392" cy="192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426" name="Rectangle 18"/>
                <p:cNvSpPr>
                  <a:spLocks noChangeArrowheads="1"/>
                </p:cNvSpPr>
                <p:nvPr/>
              </p:nvSpPr>
              <p:spPr bwMode="auto">
                <a:xfrm>
                  <a:off x="3504" y="912"/>
                  <a:ext cx="1392" cy="192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5427" name="Line 19"/>
              <p:cNvSpPr>
                <a:spLocks noChangeShapeType="1"/>
              </p:cNvSpPr>
              <p:nvPr/>
            </p:nvSpPr>
            <p:spPr bwMode="auto">
              <a:xfrm>
                <a:off x="3504" y="3120"/>
                <a:ext cx="0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28" name="Line 20"/>
              <p:cNvSpPr>
                <a:spLocks noChangeShapeType="1"/>
              </p:cNvSpPr>
              <p:nvPr/>
            </p:nvSpPr>
            <p:spPr bwMode="auto">
              <a:xfrm>
                <a:off x="4896" y="3120"/>
                <a:ext cx="0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29" name="Line 21"/>
              <p:cNvSpPr>
                <a:spLocks noChangeShapeType="1"/>
              </p:cNvSpPr>
              <p:nvPr/>
            </p:nvSpPr>
            <p:spPr bwMode="auto">
              <a:xfrm>
                <a:off x="3504" y="1248"/>
                <a:ext cx="0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30" name="Line 22"/>
              <p:cNvSpPr>
                <a:spLocks noChangeShapeType="1"/>
              </p:cNvSpPr>
              <p:nvPr/>
            </p:nvSpPr>
            <p:spPr bwMode="auto">
              <a:xfrm>
                <a:off x="4896" y="1248"/>
                <a:ext cx="0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5431" name="Text Box 23"/>
            <p:cNvSpPr txBox="1">
              <a:spLocks noChangeArrowheads="1"/>
            </p:cNvSpPr>
            <p:nvPr/>
          </p:nvSpPr>
          <p:spPr bwMode="auto">
            <a:xfrm>
              <a:off x="990600" y="3657600"/>
              <a:ext cx="211788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err="1">
                  <a:latin typeface="Courier New" pitchFamily="49" charset="0"/>
                </a:rPr>
                <a:t>int</a:t>
              </a:r>
              <a:r>
                <a:rPr lang="en-US" sz="2800" b="1" dirty="0">
                  <a:latin typeface="Courier New" pitchFamily="49" charset="0"/>
                </a:rPr>
                <a:t> </a:t>
              </a:r>
              <a:r>
                <a:rPr lang="en-US" sz="2800" b="1" dirty="0" smtClean="0">
                  <a:latin typeface="Courier New" pitchFamily="49" charset="0"/>
                </a:rPr>
                <a:t>a[6</a:t>
              </a:r>
              <a:r>
                <a:rPr lang="en-US" sz="2800" b="1" dirty="0">
                  <a:latin typeface="Courier New" pitchFamily="49" charset="0"/>
                </a:rPr>
                <a:t>];</a:t>
              </a:r>
            </a:p>
          </p:txBody>
        </p:sp>
        <p:sp>
          <p:nvSpPr>
            <p:cNvPr id="145435" name="Line 27"/>
            <p:cNvSpPr>
              <a:spLocks noChangeShapeType="1"/>
            </p:cNvSpPr>
            <p:nvPr/>
          </p:nvSpPr>
          <p:spPr bwMode="auto">
            <a:xfrm>
              <a:off x="3962400" y="2971800"/>
              <a:ext cx="0" cy="1828800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5436" name="Line 28"/>
            <p:cNvSpPr>
              <a:spLocks noChangeShapeType="1"/>
            </p:cNvSpPr>
            <p:nvPr/>
          </p:nvSpPr>
          <p:spPr bwMode="auto">
            <a:xfrm>
              <a:off x="3962400" y="4800600"/>
              <a:ext cx="304800" cy="0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5437" name="Line 29"/>
            <p:cNvSpPr>
              <a:spLocks noChangeShapeType="1"/>
            </p:cNvSpPr>
            <p:nvPr/>
          </p:nvSpPr>
          <p:spPr bwMode="auto">
            <a:xfrm>
              <a:off x="3962400" y="2971800"/>
              <a:ext cx="304800" cy="0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5438" name="Text Box 30"/>
            <p:cNvSpPr txBox="1">
              <a:spLocks noChangeArrowheads="1"/>
            </p:cNvSpPr>
            <p:nvPr/>
          </p:nvSpPr>
          <p:spPr bwMode="auto">
            <a:xfrm>
              <a:off x="7086600" y="2392363"/>
              <a:ext cx="104387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latin typeface="Courier New" pitchFamily="49" charset="0"/>
                </a:rPr>
                <a:t>a[0</a:t>
              </a:r>
              <a:r>
                <a:rPr lang="en-US" sz="2800" b="1" dirty="0">
                  <a:latin typeface="Courier New" pitchFamily="49" charset="0"/>
                </a:rPr>
                <a:t>]</a:t>
              </a:r>
            </a:p>
          </p:txBody>
        </p:sp>
        <p:sp>
          <p:nvSpPr>
            <p:cNvPr id="145439" name="Text Box 31"/>
            <p:cNvSpPr txBox="1">
              <a:spLocks noChangeArrowheads="1"/>
            </p:cNvSpPr>
            <p:nvPr/>
          </p:nvSpPr>
          <p:spPr bwMode="auto">
            <a:xfrm>
              <a:off x="7391400" y="3276600"/>
              <a:ext cx="104387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latin typeface="Courier New" pitchFamily="49" charset="0"/>
                </a:rPr>
                <a:t>a[1</a:t>
              </a:r>
              <a:r>
                <a:rPr lang="en-US" sz="2800" b="1" dirty="0">
                  <a:latin typeface="Courier New" pitchFamily="49" charset="0"/>
                </a:rPr>
                <a:t>]</a:t>
              </a:r>
            </a:p>
          </p:txBody>
        </p:sp>
        <p:sp>
          <p:nvSpPr>
            <p:cNvPr id="145440" name="Text Box 32"/>
            <p:cNvSpPr txBox="1">
              <a:spLocks noChangeArrowheads="1"/>
            </p:cNvSpPr>
            <p:nvPr/>
          </p:nvSpPr>
          <p:spPr bwMode="auto">
            <a:xfrm>
              <a:off x="7391400" y="4373563"/>
              <a:ext cx="104387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latin typeface="Courier New" pitchFamily="49" charset="0"/>
                </a:rPr>
                <a:t>a[5</a:t>
              </a:r>
              <a:r>
                <a:rPr lang="en-US" sz="2800" b="1" dirty="0">
                  <a:latin typeface="Courier New" pitchFamily="49" charset="0"/>
                </a:rPr>
                <a:t>]</a:t>
              </a:r>
            </a:p>
          </p:txBody>
        </p:sp>
        <p:sp>
          <p:nvSpPr>
            <p:cNvPr id="145441" name="Line 33"/>
            <p:cNvSpPr>
              <a:spLocks noChangeShapeType="1"/>
            </p:cNvSpPr>
            <p:nvPr/>
          </p:nvSpPr>
          <p:spPr bwMode="auto">
            <a:xfrm>
              <a:off x="6324600" y="4648200"/>
              <a:ext cx="1066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5443" name="Oval 35"/>
            <p:cNvSpPr>
              <a:spLocks noChangeArrowheads="1"/>
            </p:cNvSpPr>
            <p:nvPr/>
          </p:nvSpPr>
          <p:spPr bwMode="auto">
            <a:xfrm>
              <a:off x="6172200" y="4572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4" name="Line 36"/>
            <p:cNvSpPr>
              <a:spLocks noChangeShapeType="1"/>
            </p:cNvSpPr>
            <p:nvPr/>
          </p:nvSpPr>
          <p:spPr bwMode="auto">
            <a:xfrm flipV="1">
              <a:off x="6324600" y="2819400"/>
              <a:ext cx="83820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5445" name="Oval 37"/>
            <p:cNvSpPr>
              <a:spLocks noChangeArrowheads="1"/>
            </p:cNvSpPr>
            <p:nvPr/>
          </p:nvSpPr>
          <p:spPr bwMode="auto">
            <a:xfrm>
              <a:off x="6172200" y="3048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6" name="Line 38"/>
            <p:cNvSpPr>
              <a:spLocks noChangeShapeType="1"/>
            </p:cNvSpPr>
            <p:nvPr/>
          </p:nvSpPr>
          <p:spPr bwMode="auto">
            <a:xfrm>
              <a:off x="6324600" y="3429000"/>
              <a:ext cx="1066800" cy="152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5447" name="Oval 39"/>
            <p:cNvSpPr>
              <a:spLocks noChangeArrowheads="1"/>
            </p:cNvSpPr>
            <p:nvPr/>
          </p:nvSpPr>
          <p:spPr bwMode="auto">
            <a:xfrm>
              <a:off x="6172200" y="3352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8" name="Line 40"/>
            <p:cNvSpPr>
              <a:spLocks noChangeShapeType="1"/>
            </p:cNvSpPr>
            <p:nvPr/>
          </p:nvSpPr>
          <p:spPr bwMode="auto">
            <a:xfrm>
              <a:off x="4495800" y="1066800"/>
              <a:ext cx="0" cy="22860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5449" name="Line 41"/>
            <p:cNvSpPr>
              <a:spLocks noChangeShapeType="1"/>
            </p:cNvSpPr>
            <p:nvPr/>
          </p:nvSpPr>
          <p:spPr bwMode="auto">
            <a:xfrm flipH="1">
              <a:off x="4495800" y="1181100"/>
              <a:ext cx="2209800" cy="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5451" name="Line 43"/>
            <p:cNvSpPr>
              <a:spLocks noChangeShapeType="1"/>
            </p:cNvSpPr>
            <p:nvPr/>
          </p:nvSpPr>
          <p:spPr bwMode="auto">
            <a:xfrm>
              <a:off x="6705600" y="1066800"/>
              <a:ext cx="0" cy="22860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5452" name="Text Box 44"/>
            <p:cNvSpPr txBox="1">
              <a:spLocks noChangeArrowheads="1"/>
            </p:cNvSpPr>
            <p:nvPr/>
          </p:nvSpPr>
          <p:spPr bwMode="auto">
            <a:xfrm>
              <a:off x="5029200" y="914400"/>
              <a:ext cx="813043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16 bits</a:t>
              </a:r>
              <a:endParaRPr lang="en-US" dirty="0"/>
            </a:p>
          </p:txBody>
        </p:sp>
        <p:sp>
          <p:nvSpPr>
            <p:cNvPr id="145453" name="Text Box 45"/>
            <p:cNvSpPr txBox="1">
              <a:spLocks noChangeArrowheads="1"/>
            </p:cNvSpPr>
            <p:nvPr/>
          </p:nvSpPr>
          <p:spPr bwMode="auto">
            <a:xfrm>
              <a:off x="931394" y="990600"/>
              <a:ext cx="219803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777777"/>
                  </a:solidFill>
                  <a:latin typeface="Arial" charset="0"/>
                </a:rPr>
                <a:t>Each </a:t>
              </a:r>
              <a:r>
                <a:rPr lang="en-US" b="1" dirty="0" err="1">
                  <a:solidFill>
                    <a:srgbClr val="777777"/>
                  </a:solidFill>
                  <a:latin typeface="Arial" charset="0"/>
                </a:rPr>
                <a:t>int</a:t>
              </a:r>
              <a:r>
                <a:rPr lang="en-US" b="1" dirty="0">
                  <a:solidFill>
                    <a:srgbClr val="777777"/>
                  </a:solidFill>
                  <a:latin typeface="Arial" charset="0"/>
                </a:rPr>
                <a:t> is </a:t>
              </a:r>
              <a:r>
                <a:rPr lang="en-US" b="1" dirty="0" smtClean="0">
                  <a:solidFill>
                    <a:srgbClr val="777777"/>
                  </a:solidFill>
                  <a:latin typeface="Arial" charset="0"/>
                </a:rPr>
                <a:t>2 </a:t>
              </a:r>
              <a:r>
                <a:rPr lang="en-US" b="1" dirty="0">
                  <a:solidFill>
                    <a:srgbClr val="777777"/>
                  </a:solidFill>
                  <a:latin typeface="Arial" charset="0"/>
                </a:rPr>
                <a:t>bytes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>
              <a:off x="3429000" y="1219200"/>
              <a:ext cx="914400" cy="0"/>
            </a:xfrm>
            <a:prstGeom prst="line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>
            <a:noAutofit/>
          </a:bodyPr>
          <a:lstStyle/>
          <a:p>
            <a:r>
              <a:rPr lang="en-US" b="1" dirty="0" smtClean="0"/>
              <a:t>Array Initialization</a:t>
            </a:r>
            <a:endParaRPr lang="en-US" b="1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We can </a:t>
            </a:r>
            <a:r>
              <a:rPr lang="en-US" dirty="0"/>
              <a:t>initialize an array 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  <a:p>
            <a:pPr>
              <a:buFontTx/>
              <a:buNone/>
            </a:pPr>
            <a:r>
              <a:rPr lang="en-US" sz="2800" b="1" dirty="0" err="1">
                <a:latin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</a:rPr>
              <a:t>a[5</a:t>
            </a:r>
            <a:r>
              <a:rPr lang="en-US" sz="2800" b="1" dirty="0">
                <a:latin typeface="Courier New" pitchFamily="49" charset="0"/>
              </a:rPr>
              <a:t>] = { 1,8,3,6,12};</a:t>
            </a:r>
          </a:p>
          <a:p>
            <a:pPr>
              <a:buFontTx/>
              <a:buNone/>
            </a:pPr>
            <a:endParaRPr lang="en-US" sz="28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double d[2] = { 0.707, 0.707};</a:t>
            </a:r>
          </a:p>
          <a:p>
            <a:pPr>
              <a:buFontTx/>
              <a:buNone/>
            </a:pPr>
            <a:endParaRPr lang="en-US" sz="28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char s[] = { 'R', 'P', 'I' };</a:t>
            </a: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533400" y="5105400"/>
            <a:ext cx="727314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Arial" charset="0"/>
              </a:rPr>
              <a:t>NOTE: 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Arial" charset="0"/>
              </a:rPr>
              <a:t>Need not have to 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</a:rPr>
              <a:t>specify a size when initializing,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Arial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</a:rPr>
              <a:t>compiler will count </a:t>
            </a:r>
            <a:r>
              <a:rPr lang="en-US" sz="2400" b="1" dirty="0" smtClean="0">
                <a:solidFill>
                  <a:srgbClr val="C00000"/>
                </a:solidFill>
                <a:latin typeface="Arial" charset="0"/>
              </a:rPr>
              <a:t>automatically.</a:t>
            </a:r>
            <a:endParaRPr lang="en-US" sz="2400" b="1" dirty="0">
              <a:solidFill>
                <a:srgbClr val="C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b="1" dirty="0"/>
              <a:t>An array printing function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819400"/>
            <a:ext cx="8458200" cy="32766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void </a:t>
            </a:r>
            <a:r>
              <a:rPr lang="en-US" sz="2800" b="1" dirty="0" err="1">
                <a:latin typeface="Courier New" pitchFamily="49" charset="0"/>
              </a:rPr>
              <a:t>print_array</a:t>
            </a:r>
            <a:r>
              <a:rPr lang="en-US" sz="2800" b="1" dirty="0">
                <a:latin typeface="Courier New" pitchFamily="49" charset="0"/>
              </a:rPr>
              <a:t>(</a:t>
            </a:r>
            <a:r>
              <a:rPr lang="en-US" sz="2800" b="1" dirty="0" err="1">
                <a:latin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</a:rPr>
              <a:t> a[], </a:t>
            </a:r>
            <a:r>
              <a:rPr lang="en-US" sz="2800" b="1" dirty="0" err="1">
                <a:latin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</a:rPr>
              <a:t>len</a:t>
            </a:r>
            <a:r>
              <a:rPr lang="en-US" sz="2800" b="1" dirty="0" smtClean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{</a:t>
            </a:r>
            <a:endParaRPr lang="en-US" sz="28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	for (</a:t>
            </a:r>
            <a:r>
              <a:rPr lang="en-US" sz="2800" b="1" dirty="0" err="1">
                <a:latin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</a:rPr>
              <a:t>=0;i&lt;</a:t>
            </a:r>
            <a:r>
              <a:rPr lang="en-US" sz="2800" b="1" dirty="0" err="1">
                <a:latin typeface="Courier New" pitchFamily="49" charset="0"/>
              </a:rPr>
              <a:t>len;i</a:t>
            </a:r>
            <a:r>
              <a:rPr lang="en-US" sz="2800" b="1" dirty="0">
                <a:latin typeface="Courier New" pitchFamily="49" charset="0"/>
              </a:rPr>
              <a:t>++) 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		</a:t>
            </a:r>
            <a:r>
              <a:rPr lang="en-US" sz="2800" b="1" dirty="0" err="1">
                <a:latin typeface="Courier New" pitchFamily="49" charset="0"/>
              </a:rPr>
              <a:t>cout</a:t>
            </a:r>
            <a:r>
              <a:rPr lang="en-US" sz="2800" b="1" dirty="0">
                <a:latin typeface="Courier New" pitchFamily="49" charset="0"/>
              </a:rPr>
              <a:t> &lt;&lt; "[" &lt;&lt; </a:t>
            </a:r>
            <a:r>
              <a:rPr lang="en-US" sz="2800" b="1" dirty="0" err="1">
                <a:latin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</a:rPr>
              <a:t> &lt;&lt; "] = " 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			&lt;&lt; a[</a:t>
            </a:r>
            <a:r>
              <a:rPr lang="en-US" sz="2800" b="1" dirty="0" err="1">
                <a:latin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</a:rPr>
              <a:t>] &lt;&lt; </a:t>
            </a:r>
            <a:r>
              <a:rPr lang="en-US" sz="2800" b="1" dirty="0" err="1">
                <a:latin typeface="Courier New" pitchFamily="49" charset="0"/>
              </a:rPr>
              <a:t>endl</a:t>
            </a:r>
            <a:r>
              <a:rPr lang="en-US" sz="2800" b="1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 rot="-209199">
            <a:off x="2076435" y="1516490"/>
            <a:ext cx="522290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777777"/>
                </a:solidFill>
                <a:latin typeface="Arial" charset="0"/>
              </a:rPr>
              <a:t>Can pass an array as a parameter.</a:t>
            </a:r>
          </a:p>
          <a:p>
            <a:r>
              <a:rPr lang="en-US" sz="2400" b="1" dirty="0" smtClean="0">
                <a:solidFill>
                  <a:srgbClr val="777777"/>
                </a:solidFill>
                <a:latin typeface="Arial" charset="0"/>
              </a:rPr>
              <a:t>Need not </a:t>
            </a:r>
            <a:r>
              <a:rPr lang="en-US" sz="2400" b="1" dirty="0">
                <a:solidFill>
                  <a:srgbClr val="777777"/>
                </a:solidFill>
                <a:latin typeface="Arial" charset="0"/>
              </a:rPr>
              <a:t>have to say how big it is!</a:t>
            </a:r>
          </a:p>
        </p:txBody>
      </p:sp>
      <p:sp>
        <p:nvSpPr>
          <p:cNvPr id="151557" name="Line 5"/>
          <p:cNvSpPr>
            <a:spLocks noChangeShapeType="1"/>
          </p:cNvSpPr>
          <p:nvPr/>
        </p:nvSpPr>
        <p:spPr bwMode="auto">
          <a:xfrm>
            <a:off x="4876800" y="2362200"/>
            <a:ext cx="76200" cy="533400"/>
          </a:xfrm>
          <a:prstGeom prst="lin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/>
      <p:bldP spid="15155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Arrays of </a:t>
            </a:r>
            <a:r>
              <a:rPr lang="en-US" b="1" dirty="0">
                <a:latin typeface="Courier New" pitchFamily="49" charset="0"/>
              </a:rPr>
              <a:t>char</a:t>
            </a:r>
            <a:r>
              <a:rPr lang="en-US" b="1" dirty="0"/>
              <a:t> are special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382000" cy="4114800"/>
          </a:xfrm>
        </p:spPr>
        <p:txBody>
          <a:bodyPr/>
          <a:lstStyle/>
          <a:p>
            <a:r>
              <a:rPr lang="en-US" dirty="0"/>
              <a:t>C++ provides a special way to deal with arrays of characters: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char </a:t>
            </a:r>
            <a:r>
              <a:rPr lang="en-US" sz="2400" b="1" dirty="0" err="1" smtClean="0">
                <a:latin typeface="Courier New" pitchFamily="49" charset="0"/>
              </a:rPr>
              <a:t>str</a:t>
            </a:r>
            <a:r>
              <a:rPr lang="en-US" sz="2400" b="1" dirty="0" smtClean="0">
                <a:latin typeface="Courier New" pitchFamily="49" charset="0"/>
              </a:rPr>
              <a:t>[] </a:t>
            </a:r>
            <a:r>
              <a:rPr lang="en-US" sz="2400" b="1" dirty="0">
                <a:latin typeface="Courier New" pitchFamily="49" charset="0"/>
              </a:rPr>
              <a:t>= </a:t>
            </a:r>
            <a:r>
              <a:rPr lang="en-US" sz="2400" b="1" dirty="0" smtClean="0">
                <a:latin typeface="Courier New" pitchFamily="49" charset="0"/>
              </a:rPr>
              <a:t>“C++ char Arrays";</a:t>
            </a:r>
          </a:p>
          <a:p>
            <a:pPr>
              <a:buFontTx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r>
              <a:rPr lang="en-US" dirty="0" smtClean="0"/>
              <a:t>char arrays can be initialized with string literals.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2-D Array: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A[3][4]</a:t>
            </a:r>
          </a:p>
        </p:txBody>
      </p:sp>
      <p:graphicFrame>
        <p:nvGraphicFramePr>
          <p:cNvPr id="161956" name="Group 164"/>
          <p:cNvGraphicFramePr>
            <a:graphicFrameLocks noGrp="1"/>
          </p:cNvGraphicFramePr>
          <p:nvPr/>
        </p:nvGraphicFramePr>
        <p:xfrm>
          <a:off x="381000" y="2209800"/>
          <a:ext cx="7620000" cy="29718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 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 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Row 0</a:t>
                      </a:r>
                    </a:p>
                  </a:txBody>
                  <a:tcPr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A[0][0]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A[0][1]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A[0][2]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A[0][3]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Row 1</a:t>
                      </a:r>
                    </a:p>
                  </a:txBody>
                  <a:tcPr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A[1][0]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A[1][1]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A[1][2]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A[1][3]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Row 2</a:t>
                      </a:r>
                    </a:p>
                  </a:txBody>
                  <a:tcPr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A[2][0]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A[2][1]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A[2][2]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A[2][3]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914400"/>
          </a:xfrm>
        </p:spPr>
        <p:txBody>
          <a:bodyPr/>
          <a:lstStyle/>
          <a:p>
            <a:r>
              <a:rPr lang="en-US" b="1" dirty="0"/>
              <a:t>2-D Memory Organization</a:t>
            </a:r>
          </a:p>
        </p:txBody>
      </p:sp>
      <p:sp>
        <p:nvSpPr>
          <p:cNvPr id="162852" name="Rectangle 36"/>
          <p:cNvSpPr>
            <a:spLocks noChangeArrowheads="1"/>
          </p:cNvSpPr>
          <p:nvPr/>
        </p:nvSpPr>
        <p:spPr bwMode="auto">
          <a:xfrm>
            <a:off x="5562600" y="1219200"/>
            <a:ext cx="457200" cy="40005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53" name="Rectangle 37"/>
          <p:cNvSpPr>
            <a:spLocks noChangeArrowheads="1"/>
          </p:cNvSpPr>
          <p:nvPr/>
        </p:nvSpPr>
        <p:spPr bwMode="auto">
          <a:xfrm>
            <a:off x="5562600" y="1619250"/>
            <a:ext cx="457200" cy="40005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54" name="Rectangle 38"/>
          <p:cNvSpPr>
            <a:spLocks noChangeArrowheads="1"/>
          </p:cNvSpPr>
          <p:nvPr/>
        </p:nvSpPr>
        <p:spPr bwMode="auto">
          <a:xfrm>
            <a:off x="5562600" y="2019300"/>
            <a:ext cx="457200" cy="40005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55" name="Rectangle 39"/>
          <p:cNvSpPr>
            <a:spLocks noChangeArrowheads="1"/>
          </p:cNvSpPr>
          <p:nvPr/>
        </p:nvSpPr>
        <p:spPr bwMode="auto">
          <a:xfrm>
            <a:off x="5562600" y="2419350"/>
            <a:ext cx="457200" cy="4000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56" name="Rectangle 40"/>
          <p:cNvSpPr>
            <a:spLocks noChangeArrowheads="1"/>
          </p:cNvSpPr>
          <p:nvPr/>
        </p:nvSpPr>
        <p:spPr bwMode="auto">
          <a:xfrm>
            <a:off x="5562600" y="2819400"/>
            <a:ext cx="457200" cy="4000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57" name="Rectangle 41"/>
          <p:cNvSpPr>
            <a:spLocks noChangeArrowheads="1"/>
          </p:cNvSpPr>
          <p:nvPr/>
        </p:nvSpPr>
        <p:spPr bwMode="auto">
          <a:xfrm>
            <a:off x="5562600" y="3219450"/>
            <a:ext cx="457200" cy="4000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58" name="Rectangle 42"/>
          <p:cNvSpPr>
            <a:spLocks noChangeArrowheads="1"/>
          </p:cNvSpPr>
          <p:nvPr/>
        </p:nvSpPr>
        <p:spPr bwMode="auto">
          <a:xfrm>
            <a:off x="5562600" y="3619500"/>
            <a:ext cx="457200" cy="40005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59" name="Rectangle 43"/>
          <p:cNvSpPr>
            <a:spLocks noChangeArrowheads="1"/>
          </p:cNvSpPr>
          <p:nvPr/>
        </p:nvSpPr>
        <p:spPr bwMode="auto">
          <a:xfrm>
            <a:off x="5562600" y="4019550"/>
            <a:ext cx="457200" cy="40005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60" name="Rectangle 44"/>
          <p:cNvSpPr>
            <a:spLocks noChangeArrowheads="1"/>
          </p:cNvSpPr>
          <p:nvPr/>
        </p:nvSpPr>
        <p:spPr bwMode="auto">
          <a:xfrm>
            <a:off x="5562600" y="4419600"/>
            <a:ext cx="457200" cy="40005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61" name="Rectangle 45"/>
          <p:cNvSpPr>
            <a:spLocks noChangeArrowheads="1"/>
          </p:cNvSpPr>
          <p:nvPr/>
        </p:nvSpPr>
        <p:spPr bwMode="auto">
          <a:xfrm>
            <a:off x="5562600" y="4819650"/>
            <a:ext cx="457200" cy="4000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62" name="Rectangle 46"/>
          <p:cNvSpPr>
            <a:spLocks noChangeArrowheads="1"/>
          </p:cNvSpPr>
          <p:nvPr/>
        </p:nvSpPr>
        <p:spPr bwMode="auto">
          <a:xfrm>
            <a:off x="5562600" y="5219700"/>
            <a:ext cx="457200" cy="4000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63" name="Rectangle 47"/>
          <p:cNvSpPr>
            <a:spLocks noChangeArrowheads="1"/>
          </p:cNvSpPr>
          <p:nvPr/>
        </p:nvSpPr>
        <p:spPr bwMode="auto">
          <a:xfrm>
            <a:off x="5562600" y="5619750"/>
            <a:ext cx="457200" cy="4000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64" name="Text Box 48"/>
          <p:cNvSpPr txBox="1">
            <a:spLocks noChangeArrowheads="1"/>
          </p:cNvSpPr>
          <p:nvPr/>
        </p:nvSpPr>
        <p:spPr bwMode="auto">
          <a:xfrm>
            <a:off x="457200" y="1447800"/>
            <a:ext cx="2949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>
                <a:latin typeface="Courier New" pitchFamily="49" charset="0"/>
              </a:rPr>
              <a:t>char A[4][3];</a:t>
            </a:r>
          </a:p>
        </p:txBody>
      </p:sp>
      <p:sp>
        <p:nvSpPr>
          <p:cNvPr id="162871" name="Rectangle 55"/>
          <p:cNvSpPr>
            <a:spLocks noChangeArrowheads="1"/>
          </p:cNvSpPr>
          <p:nvPr/>
        </p:nvSpPr>
        <p:spPr bwMode="auto">
          <a:xfrm>
            <a:off x="6096000" y="1143000"/>
            <a:ext cx="1462088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A[0][0]</a:t>
            </a:r>
          </a:p>
          <a:p>
            <a:pPr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A[0][1]</a:t>
            </a:r>
          </a:p>
          <a:p>
            <a:pPr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A[0][2]</a:t>
            </a:r>
          </a:p>
          <a:p>
            <a:pPr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A[1][0]</a:t>
            </a:r>
          </a:p>
          <a:p>
            <a:pPr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A[1][1]</a:t>
            </a:r>
          </a:p>
          <a:p>
            <a:pPr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A[1][2]</a:t>
            </a:r>
          </a:p>
          <a:p>
            <a:pPr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A[2][0]</a:t>
            </a:r>
          </a:p>
          <a:p>
            <a:pPr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A[2][1]</a:t>
            </a:r>
          </a:p>
          <a:p>
            <a:pPr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A[2][2]</a:t>
            </a:r>
          </a:p>
          <a:p>
            <a:pPr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A[3][0]</a:t>
            </a:r>
          </a:p>
          <a:p>
            <a:pPr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A[3][1]</a:t>
            </a:r>
          </a:p>
          <a:p>
            <a:pPr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A[3][2]</a:t>
            </a:r>
          </a:p>
        </p:txBody>
      </p:sp>
      <p:sp>
        <p:nvSpPr>
          <p:cNvPr id="162877" name="Rectangle 61"/>
          <p:cNvSpPr>
            <a:spLocks noChangeArrowheads="1"/>
          </p:cNvSpPr>
          <p:nvPr/>
        </p:nvSpPr>
        <p:spPr bwMode="auto">
          <a:xfrm>
            <a:off x="4267200" y="1600200"/>
            <a:ext cx="914400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A[0]</a:t>
            </a:r>
          </a:p>
          <a:p>
            <a:pPr>
              <a:lnSpc>
                <a:spcPct val="110000"/>
              </a:lnSpc>
            </a:pPr>
            <a:endParaRPr lang="en-US" b="1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US" b="1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A[1]</a:t>
            </a:r>
          </a:p>
          <a:p>
            <a:pPr>
              <a:lnSpc>
                <a:spcPct val="110000"/>
              </a:lnSpc>
            </a:pPr>
            <a:endParaRPr lang="en-US" b="1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US" b="1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A[2]</a:t>
            </a:r>
          </a:p>
          <a:p>
            <a:pPr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A[3]</a:t>
            </a:r>
          </a:p>
          <a:p>
            <a:pPr>
              <a:lnSpc>
                <a:spcPct val="110000"/>
              </a:lnSpc>
            </a:pPr>
            <a:endParaRPr lang="en-US" b="1">
              <a:latin typeface="Courier New" pitchFamily="49" charset="0"/>
            </a:endParaRPr>
          </a:p>
        </p:txBody>
      </p:sp>
      <p:sp>
        <p:nvSpPr>
          <p:cNvPr id="162878" name="Text Box 62"/>
          <p:cNvSpPr txBox="1">
            <a:spLocks noChangeArrowheads="1"/>
          </p:cNvSpPr>
          <p:nvPr/>
        </p:nvSpPr>
        <p:spPr bwMode="auto">
          <a:xfrm>
            <a:off x="4800600" y="838200"/>
            <a:ext cx="109855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0">
                <a:latin typeface="Courier New" pitchFamily="49" charset="0"/>
              </a:rPr>
              <a:t>{</a:t>
            </a:r>
          </a:p>
        </p:txBody>
      </p:sp>
      <p:sp>
        <p:nvSpPr>
          <p:cNvPr id="162879" name="Text Box 63"/>
          <p:cNvSpPr txBox="1">
            <a:spLocks noChangeArrowheads="1"/>
          </p:cNvSpPr>
          <p:nvPr/>
        </p:nvSpPr>
        <p:spPr bwMode="auto">
          <a:xfrm>
            <a:off x="4800600" y="3225800"/>
            <a:ext cx="109855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0">
                <a:latin typeface="Courier New" pitchFamily="49" charset="0"/>
              </a:rPr>
              <a:t>{</a:t>
            </a:r>
          </a:p>
        </p:txBody>
      </p:sp>
      <p:sp>
        <p:nvSpPr>
          <p:cNvPr id="162880" name="Text Box 64"/>
          <p:cNvSpPr txBox="1">
            <a:spLocks noChangeArrowheads="1"/>
          </p:cNvSpPr>
          <p:nvPr/>
        </p:nvSpPr>
        <p:spPr bwMode="auto">
          <a:xfrm>
            <a:off x="4800600" y="4419600"/>
            <a:ext cx="109855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0">
                <a:latin typeface="Courier New" pitchFamily="49" charset="0"/>
              </a:rPr>
              <a:t>{</a:t>
            </a:r>
          </a:p>
        </p:txBody>
      </p:sp>
      <p:sp>
        <p:nvSpPr>
          <p:cNvPr id="162881" name="Text Box 65"/>
          <p:cNvSpPr txBox="1">
            <a:spLocks noChangeArrowheads="1"/>
          </p:cNvSpPr>
          <p:nvPr/>
        </p:nvSpPr>
        <p:spPr bwMode="auto">
          <a:xfrm>
            <a:off x="4800600" y="2032000"/>
            <a:ext cx="109855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0">
                <a:latin typeface="Courier New" pitchFamily="49" charset="0"/>
              </a:rPr>
              <a:t>{</a:t>
            </a:r>
          </a:p>
        </p:txBody>
      </p:sp>
      <p:sp>
        <p:nvSpPr>
          <p:cNvPr id="162882" name="Text Box 66"/>
          <p:cNvSpPr txBox="1">
            <a:spLocks noChangeArrowheads="1"/>
          </p:cNvSpPr>
          <p:nvPr/>
        </p:nvSpPr>
        <p:spPr bwMode="auto">
          <a:xfrm>
            <a:off x="228600" y="2362200"/>
            <a:ext cx="385445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A is an array of size 4.</a:t>
            </a:r>
          </a:p>
          <a:p>
            <a:endParaRPr lang="en-US" sz="3200" dirty="0"/>
          </a:p>
          <a:p>
            <a:r>
              <a:rPr lang="en-US" sz="3200" dirty="0"/>
              <a:t>Each element of A is</a:t>
            </a:r>
          </a:p>
          <a:p>
            <a:r>
              <a:rPr lang="en-US" sz="3200" dirty="0"/>
              <a:t> an array of 3 chars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Elements of 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Well suited for:</a:t>
            </a:r>
          </a:p>
          <a:p>
            <a:pPr algn="just"/>
            <a:r>
              <a:rPr lang="en-US" dirty="0" smtClean="0"/>
              <a:t>Modeling the real world problem as </a:t>
            </a:r>
            <a:r>
              <a:rPr lang="en-US" b="1" dirty="0" smtClean="0"/>
              <a:t>close</a:t>
            </a:r>
            <a:r>
              <a:rPr lang="en-US" dirty="0" smtClean="0"/>
              <a:t> as possible to the users perspective.</a:t>
            </a:r>
          </a:p>
          <a:p>
            <a:pPr algn="just"/>
            <a:r>
              <a:rPr lang="en-US" b="1" dirty="0" smtClean="0"/>
              <a:t>Interacting</a:t>
            </a:r>
            <a:r>
              <a:rPr lang="en-US" dirty="0" smtClean="0"/>
              <a:t> easily with computational environment.</a:t>
            </a:r>
          </a:p>
          <a:p>
            <a:pPr algn="just"/>
            <a:r>
              <a:rPr lang="en-US" dirty="0" smtClean="0"/>
              <a:t>Constructing </a:t>
            </a:r>
            <a:r>
              <a:rPr lang="en-US" b="1" dirty="0"/>
              <a:t>reusable</a:t>
            </a:r>
            <a:r>
              <a:rPr lang="en-US" dirty="0"/>
              <a:t> software components and easily extendable libraries.</a:t>
            </a:r>
          </a:p>
          <a:p>
            <a:pPr algn="just"/>
            <a:r>
              <a:rPr lang="en-US" dirty="0"/>
              <a:t>Easily </a:t>
            </a:r>
            <a:r>
              <a:rPr lang="en-US" b="1" dirty="0"/>
              <a:t>modifying</a:t>
            </a:r>
            <a:r>
              <a:rPr lang="en-US" dirty="0"/>
              <a:t> and </a:t>
            </a:r>
            <a:r>
              <a:rPr lang="en-US" b="1" dirty="0"/>
              <a:t>extending </a:t>
            </a:r>
            <a:r>
              <a:rPr lang="en-US" dirty="0"/>
              <a:t>implementations of components without having to recode every thing from scratch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>
            <a:noAutofit/>
          </a:bodyPr>
          <a:lstStyle/>
          <a:p>
            <a:r>
              <a:rPr lang="en-US" b="1" dirty="0"/>
              <a:t>2-D Array 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38400"/>
            <a:ext cx="8534400" cy="3429000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double </a:t>
            </a:r>
            <a:r>
              <a:rPr lang="en-US" sz="2400" b="1" dirty="0" err="1">
                <a:latin typeface="Courier New" pitchFamily="49" charset="0"/>
              </a:rPr>
              <a:t>student_average</a:t>
            </a:r>
            <a:r>
              <a:rPr lang="en-US" sz="2400" b="1" dirty="0">
                <a:latin typeface="Courier New" pitchFamily="49" charset="0"/>
              </a:rPr>
              <a:t>( double g[][</a:t>
            </a:r>
            <a:r>
              <a:rPr lang="en-US" sz="2400" b="1" dirty="0" err="1">
                <a:latin typeface="Courier New" pitchFamily="49" charset="0"/>
              </a:rPr>
              <a:t>NumHW</a:t>
            </a:r>
            <a:r>
              <a:rPr lang="en-US" sz="2400" b="1" dirty="0">
                <a:latin typeface="Courier New" pitchFamily="49" charset="0"/>
              </a:rPr>
              <a:t>], </a:t>
            </a: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stu</a:t>
            </a:r>
            <a:r>
              <a:rPr lang="en-US" sz="2400" b="1" dirty="0" smtClean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{</a:t>
            </a:r>
            <a:endParaRPr lang="en-US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double sum = 0.0;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for (</a:t>
            </a: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=0;i&lt;</a:t>
            </a:r>
            <a:r>
              <a:rPr lang="en-US" sz="2400" b="1" dirty="0" err="1">
                <a:latin typeface="Courier New" pitchFamily="49" charset="0"/>
              </a:rPr>
              <a:t>NumHW;i</a:t>
            </a:r>
            <a:r>
              <a:rPr lang="en-US" sz="2400" b="1" dirty="0">
                <a:latin typeface="Courier New" pitchFamily="49" charset="0"/>
              </a:rPr>
              <a:t>++)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	sum += g[</a:t>
            </a:r>
            <a:r>
              <a:rPr lang="en-US" sz="2400" b="1" dirty="0" err="1">
                <a:latin typeface="Courier New" pitchFamily="49" charset="0"/>
              </a:rPr>
              <a:t>stu</a:t>
            </a:r>
            <a:r>
              <a:rPr lang="en-US" sz="2400" b="1" dirty="0">
                <a:latin typeface="Courier New" pitchFamily="49" charset="0"/>
              </a:rPr>
              <a:t>][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];</a:t>
            </a:r>
          </a:p>
          <a:p>
            <a:pPr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return(sum/</a:t>
            </a:r>
            <a:r>
              <a:rPr lang="en-US" sz="2400" b="1" dirty="0" err="1">
                <a:latin typeface="Courier New" pitchFamily="49" charset="0"/>
              </a:rPr>
              <a:t>NumHW</a:t>
            </a:r>
            <a:r>
              <a:rPr lang="en-US" sz="2400" b="1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 rot="-215839">
            <a:off x="280293" y="1367265"/>
            <a:ext cx="831830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Need not have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to specify the size of the first dimension</a:t>
            </a:r>
          </a:p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But must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include all other sizes!</a:t>
            </a:r>
          </a:p>
        </p:txBody>
      </p:sp>
      <p:sp>
        <p:nvSpPr>
          <p:cNvPr id="164869" name="Line 5"/>
          <p:cNvSpPr>
            <a:spLocks noChangeShapeType="1"/>
          </p:cNvSpPr>
          <p:nvPr/>
        </p:nvSpPr>
        <p:spPr bwMode="auto">
          <a:xfrm>
            <a:off x="4724400" y="2209800"/>
            <a:ext cx="533400" cy="838200"/>
          </a:xfrm>
          <a:prstGeom prst="lin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/>
      <p:bldP spid="16486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C++ Strings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</a:t>
            </a:r>
            <a:r>
              <a:rPr lang="en-US" b="1" dirty="0" smtClean="0"/>
              <a:t>C-String</a:t>
            </a:r>
          </a:p>
          <a:p>
            <a:r>
              <a:rPr lang="en-US" dirty="0" smtClean="0"/>
              <a:t>C++ defines a string class called </a:t>
            </a:r>
            <a:r>
              <a:rPr lang="en-US" b="1" dirty="0" smtClean="0"/>
              <a:t>string</a:t>
            </a:r>
          </a:p>
          <a:p>
            <a:r>
              <a:rPr lang="en-US" dirty="0" smtClean="0"/>
              <a:t>The string class supports several constructors. The prototypes of commonly used one is</a:t>
            </a:r>
          </a:p>
          <a:p>
            <a:pPr lvl="1"/>
            <a:r>
              <a:rPr lang="en-US" dirty="0" smtClean="0"/>
              <a:t>string( );</a:t>
            </a:r>
          </a:p>
          <a:p>
            <a:pPr lvl="1">
              <a:buNone/>
            </a:pPr>
            <a:r>
              <a:rPr lang="en-US" dirty="0" smtClean="0"/>
              <a:t>   ex: string </a:t>
            </a:r>
            <a:r>
              <a:rPr lang="en-US" dirty="0" err="1" smtClean="0"/>
              <a:t>str</a:t>
            </a:r>
            <a:r>
              <a:rPr lang="en-US" dirty="0" smtClean="0"/>
              <a:t>("Alpha");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C++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2954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Operator</a:t>
            </a:r>
            <a:r>
              <a:rPr lang="en-US" sz="2400" dirty="0" smtClean="0"/>
              <a:t> 			</a:t>
            </a:r>
            <a:r>
              <a:rPr lang="en-US" sz="2400" b="1" dirty="0" smtClean="0"/>
              <a:t>Meaning</a:t>
            </a:r>
          </a:p>
          <a:p>
            <a:pPr>
              <a:buNone/>
            </a:pPr>
            <a:r>
              <a:rPr lang="en-US" sz="2400" dirty="0" smtClean="0"/>
              <a:t>=				           Assignment</a:t>
            </a:r>
          </a:p>
          <a:p>
            <a:pPr>
              <a:buNone/>
            </a:pPr>
            <a:r>
              <a:rPr lang="en-US" sz="2400" dirty="0" smtClean="0"/>
              <a:t>+				           Concatenation</a:t>
            </a:r>
          </a:p>
          <a:p>
            <a:pPr>
              <a:buNone/>
            </a:pPr>
            <a:r>
              <a:rPr lang="en-US" sz="2400" dirty="0" smtClean="0"/>
              <a:t>+= 			           Concatenation assignment</a:t>
            </a:r>
          </a:p>
          <a:p>
            <a:pPr>
              <a:buNone/>
            </a:pPr>
            <a:r>
              <a:rPr lang="en-US" sz="2400" dirty="0" smtClean="0"/>
              <a:t>== 			           Equality</a:t>
            </a:r>
          </a:p>
          <a:p>
            <a:pPr>
              <a:buNone/>
            </a:pPr>
            <a:r>
              <a:rPr lang="en-US" sz="2400" dirty="0" smtClean="0"/>
              <a:t>!= 				           Inequality</a:t>
            </a:r>
          </a:p>
          <a:p>
            <a:pPr>
              <a:buNone/>
            </a:pPr>
            <a:r>
              <a:rPr lang="en-US" sz="2400" dirty="0" smtClean="0"/>
              <a:t>&lt; 				           Less than</a:t>
            </a:r>
          </a:p>
          <a:p>
            <a:pPr>
              <a:buNone/>
            </a:pPr>
            <a:r>
              <a:rPr lang="en-US" sz="2400" dirty="0" smtClean="0"/>
              <a:t>&lt;= 			           Less than or equal</a:t>
            </a:r>
          </a:p>
          <a:p>
            <a:pPr>
              <a:buNone/>
            </a:pPr>
            <a:r>
              <a:rPr lang="en-US" sz="2400" dirty="0" smtClean="0"/>
              <a:t>&gt; 				           Greater than</a:t>
            </a:r>
          </a:p>
          <a:p>
            <a:pPr>
              <a:buNone/>
            </a:pPr>
            <a:r>
              <a:rPr lang="en-US" sz="2400" dirty="0" smtClean="0"/>
              <a:t>&gt;=			                         Greater than or equal</a:t>
            </a:r>
          </a:p>
          <a:p>
            <a:pPr>
              <a:buNone/>
            </a:pPr>
            <a:r>
              <a:rPr lang="en-US" sz="2400" dirty="0" smtClean="0"/>
              <a:t>&gt;&gt;				           Reads</a:t>
            </a:r>
          </a:p>
          <a:p>
            <a:pPr>
              <a:buNone/>
            </a:pPr>
            <a:r>
              <a:rPr lang="en-US" sz="2400" dirty="0" smtClean="0"/>
              <a:t>&lt;&lt;				           Prints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C++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str2 = str1; // assigning a string</a:t>
            </a:r>
          </a:p>
          <a:p>
            <a:r>
              <a:rPr lang="en-US" dirty="0" smtClean="0"/>
              <a:t>str3 = str1 + str2; //concatenating strings</a:t>
            </a:r>
          </a:p>
          <a:p>
            <a:r>
              <a:rPr lang="en-US" dirty="0" smtClean="0"/>
              <a:t>if(str2 &gt; str1) </a:t>
            </a:r>
            <a:r>
              <a:rPr lang="en-US" dirty="0" err="1" smtClean="0"/>
              <a:t>cout</a:t>
            </a:r>
            <a:r>
              <a:rPr lang="en-US" dirty="0" smtClean="0"/>
              <a:t>&lt;&lt;” str2 is bin“;//compares</a:t>
            </a:r>
          </a:p>
          <a:p>
            <a:r>
              <a:rPr lang="en-US" dirty="0" smtClean="0"/>
              <a:t>str1 = "This is a null-terminated string.\n";</a:t>
            </a:r>
          </a:p>
          <a:p>
            <a:r>
              <a:rPr lang="en-US" dirty="0" err="1" smtClean="0"/>
              <a:t>cin</a:t>
            </a:r>
            <a:r>
              <a:rPr lang="en-US" dirty="0" smtClean="0"/>
              <a:t>&gt;&gt;str1;  //reads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&lt;&lt;str1;  //prints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3.  Modular Programming with Functions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Modular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“The process of </a:t>
            </a:r>
            <a:r>
              <a:rPr lang="en-US" b="1" dirty="0" smtClean="0"/>
              <a:t>splitting</a:t>
            </a:r>
            <a:r>
              <a:rPr lang="en-US" dirty="0" smtClean="0"/>
              <a:t> of a </a:t>
            </a:r>
            <a:r>
              <a:rPr lang="en-US" b="1" dirty="0" smtClean="0"/>
              <a:t>large program</a:t>
            </a:r>
            <a:r>
              <a:rPr lang="en-US" dirty="0" smtClean="0"/>
              <a:t> into </a:t>
            </a:r>
            <a:r>
              <a:rPr lang="en-US" b="1" dirty="0" smtClean="0"/>
              <a:t>small manageable tasks</a:t>
            </a:r>
            <a:r>
              <a:rPr lang="en-US" dirty="0" smtClean="0"/>
              <a:t> and </a:t>
            </a:r>
            <a:r>
              <a:rPr lang="en-US" b="1" dirty="0" smtClean="0"/>
              <a:t>designing</a:t>
            </a:r>
            <a:r>
              <a:rPr lang="en-US" dirty="0" smtClean="0"/>
              <a:t> them </a:t>
            </a:r>
            <a:r>
              <a:rPr lang="en-US" b="1" dirty="0" smtClean="0"/>
              <a:t>independently</a:t>
            </a:r>
            <a:r>
              <a:rPr lang="en-US" dirty="0" smtClean="0"/>
              <a:t> is known as Modular </a:t>
            </a:r>
            <a:r>
              <a:rPr lang="en-US" b="1" dirty="0" smtClean="0"/>
              <a:t>Programming or Divide-&amp;-Conquer Technique.</a:t>
            </a:r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C++ Functions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4525963"/>
          </a:xfrm>
        </p:spPr>
        <p:txBody>
          <a:bodyPr/>
          <a:lstStyle/>
          <a:p>
            <a:r>
              <a:rPr lang="en-US" b="1" dirty="0" smtClean="0"/>
              <a:t>“Set of program statements</a:t>
            </a:r>
            <a:r>
              <a:rPr lang="en-US" dirty="0" smtClean="0"/>
              <a:t> that can be processed independently.</a:t>
            </a:r>
            <a:r>
              <a:rPr lang="en-US" b="1" dirty="0" smtClean="0"/>
              <a:t>”</a:t>
            </a:r>
          </a:p>
          <a:p>
            <a:endParaRPr lang="en-US" b="1" dirty="0" smtClean="0"/>
          </a:p>
          <a:p>
            <a:r>
              <a:rPr lang="en-US" dirty="0" smtClean="0"/>
              <a:t>Like in </a:t>
            </a:r>
            <a:r>
              <a:rPr lang="en-US" dirty="0"/>
              <a:t>other </a:t>
            </a:r>
            <a:r>
              <a:rPr lang="en-US" dirty="0" smtClean="0"/>
              <a:t>languages, </a:t>
            </a:r>
            <a:r>
              <a:rPr lang="en-US" dirty="0"/>
              <a:t>called </a:t>
            </a:r>
            <a:r>
              <a:rPr lang="en-US" b="1" dirty="0"/>
              <a:t>subroutines</a:t>
            </a:r>
            <a:r>
              <a:rPr lang="en-US" dirty="0"/>
              <a:t> or </a:t>
            </a:r>
            <a:r>
              <a:rPr lang="en-US" b="1" dirty="0"/>
              <a:t>procedures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 …?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Elimination of redundant code</a:t>
            </a:r>
          </a:p>
          <a:p>
            <a:r>
              <a:rPr lang="en-US" dirty="0" smtClean="0"/>
              <a:t>Easier debugging</a:t>
            </a:r>
          </a:p>
          <a:p>
            <a:r>
              <a:rPr lang="en-US" dirty="0" smtClean="0"/>
              <a:t>Reduction in the Size of the code</a:t>
            </a:r>
          </a:p>
          <a:p>
            <a:r>
              <a:rPr lang="en-US" dirty="0" smtClean="0"/>
              <a:t>Leads to reusability of the  code</a:t>
            </a:r>
          </a:p>
          <a:p>
            <a:r>
              <a:rPr lang="en-US" dirty="0" smtClean="0"/>
              <a:t>Achievement of Procedure Abstraction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 Components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Prototypes</a:t>
            </a:r>
          </a:p>
          <a:p>
            <a:r>
              <a:rPr lang="en-US" dirty="0" smtClean="0"/>
              <a:t>Function Definition(declaration &amp; body)</a:t>
            </a:r>
          </a:p>
          <a:p>
            <a:r>
              <a:rPr lang="en-US" dirty="0" smtClean="0"/>
              <a:t>Function Parameters(formal parameters)</a:t>
            </a:r>
          </a:p>
          <a:p>
            <a:r>
              <a:rPr lang="en-US" dirty="0" smtClean="0"/>
              <a:t>return statement</a:t>
            </a:r>
          </a:p>
          <a:p>
            <a:r>
              <a:rPr lang="en-US" dirty="0" smtClean="0"/>
              <a:t>Function call(actual parameters)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function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124200"/>
            <a:ext cx="7772400" cy="25908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add_int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a,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b</a:t>
            </a:r>
            <a:r>
              <a:rPr lang="en-US" b="1" dirty="0" smtClean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{</a:t>
            </a:r>
            <a:endParaRPr lang="en-US" b="1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3200" b="1" dirty="0">
                <a:latin typeface="Courier New" pitchFamily="49" charset="0"/>
              </a:rPr>
              <a:t>return(</a:t>
            </a:r>
            <a:r>
              <a:rPr lang="en-US" sz="3200" b="1" dirty="0" err="1">
                <a:latin typeface="Courier New" pitchFamily="49" charset="0"/>
              </a:rPr>
              <a:t>a+b</a:t>
            </a:r>
            <a:r>
              <a:rPr lang="en-US" sz="3200" b="1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3600" b="1" dirty="0">
                <a:latin typeface="Courier New" pitchFamily="49" charset="0"/>
              </a:rPr>
              <a:t>}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 rot="21420207">
            <a:off x="206265" y="2183374"/>
            <a:ext cx="1467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Helvetica" pitchFamily="34" charset="0"/>
              </a:rPr>
              <a:t>Return type</a:t>
            </a:r>
          </a:p>
        </p:txBody>
      </p:sp>
      <p:sp>
        <p:nvSpPr>
          <p:cNvPr id="103429" name="Line 5"/>
          <p:cNvSpPr>
            <a:spLocks noChangeShapeType="1"/>
          </p:cNvSpPr>
          <p:nvPr/>
        </p:nvSpPr>
        <p:spPr bwMode="auto">
          <a:xfrm>
            <a:off x="990600" y="2667000"/>
            <a:ext cx="76200" cy="609600"/>
          </a:xfrm>
          <a:prstGeom prst="lin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 rot="20642271">
            <a:off x="1633279" y="2101334"/>
            <a:ext cx="18261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>
                    <a:lumMod val="50000"/>
                  </a:schemeClr>
                </a:solidFill>
                <a:latin typeface="Helvetica" pitchFamily="34" charset="0"/>
              </a:rPr>
              <a:t>Function name</a:t>
            </a:r>
          </a:p>
        </p:txBody>
      </p:sp>
      <p:sp>
        <p:nvSpPr>
          <p:cNvPr id="103431" name="Line 7"/>
          <p:cNvSpPr>
            <a:spLocks noChangeShapeType="1"/>
          </p:cNvSpPr>
          <p:nvPr/>
        </p:nvSpPr>
        <p:spPr bwMode="auto">
          <a:xfrm>
            <a:off x="2514600" y="2514600"/>
            <a:ext cx="76200" cy="609600"/>
          </a:xfrm>
          <a:prstGeom prst="lin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 flipH="1">
            <a:off x="4800600" y="2438400"/>
            <a:ext cx="228600" cy="762000"/>
          </a:xfrm>
          <a:prstGeom prst="lin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433" name="Text Box 9"/>
          <p:cNvSpPr txBox="1">
            <a:spLocks noChangeArrowheads="1"/>
          </p:cNvSpPr>
          <p:nvPr/>
        </p:nvSpPr>
        <p:spPr bwMode="auto">
          <a:xfrm rot="21463989">
            <a:off x="4441841" y="1944172"/>
            <a:ext cx="22621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Helvetica" pitchFamily="34" charset="0"/>
              </a:rPr>
              <a:t>Formal parameters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Helvetica" pitchFamily="34" charset="0"/>
            </a:endParaRPr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>
            <a:off x="5867400" y="2286000"/>
            <a:ext cx="304800" cy="762000"/>
          </a:xfrm>
          <a:prstGeom prst="lin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 rot="22655182">
            <a:off x="6135635" y="5314770"/>
            <a:ext cx="17748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Helvetica" pitchFamily="34" charset="0"/>
              </a:rPr>
              <a:t>Function body</a:t>
            </a:r>
          </a:p>
        </p:txBody>
      </p:sp>
      <p:sp>
        <p:nvSpPr>
          <p:cNvPr id="103436" name="Line 12"/>
          <p:cNvSpPr>
            <a:spLocks noChangeShapeType="1"/>
          </p:cNvSpPr>
          <p:nvPr/>
        </p:nvSpPr>
        <p:spPr bwMode="auto">
          <a:xfrm flipH="1" flipV="1">
            <a:off x="4283033" y="4661236"/>
            <a:ext cx="1600200" cy="457200"/>
          </a:xfrm>
          <a:prstGeom prst="lin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/>
      <p:bldP spid="103429" grpId="0" animBg="1"/>
      <p:bldP spid="103430" grpId="0"/>
      <p:bldP spid="103431" grpId="0" animBg="1"/>
      <p:bldP spid="103432" grpId="0" animBg="1"/>
      <p:bldP spid="103433" grpId="0"/>
      <p:bldP spid="103434" grpId="0" animBg="1"/>
      <p:bldP spid="103435" grpId="0"/>
      <p:bldP spid="1034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Elements of 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b="1" dirty="0" smtClean="0"/>
              <a:t> Definition of OOP:</a:t>
            </a:r>
            <a:r>
              <a:rPr lang="en-US" dirty="0" smtClean="0"/>
              <a:t>  </a:t>
            </a:r>
          </a:p>
          <a:p>
            <a:pPr algn="just">
              <a:buNone/>
            </a:pPr>
            <a:r>
              <a:rPr lang="en-US" dirty="0" smtClean="0"/>
              <a:t> </a:t>
            </a:r>
            <a:r>
              <a:rPr lang="en-US" dirty="0" smtClean="0"/>
              <a:t>“Object oriented programming is a programming methodology that associates </a:t>
            </a:r>
            <a:r>
              <a:rPr lang="en-US" b="1" dirty="0" smtClean="0"/>
              <a:t>data structures </a:t>
            </a:r>
            <a:r>
              <a:rPr lang="en-US" dirty="0" smtClean="0"/>
              <a:t>with a set of </a:t>
            </a:r>
            <a:r>
              <a:rPr lang="en-US" b="1" dirty="0" smtClean="0"/>
              <a:t>operators</a:t>
            </a:r>
            <a:r>
              <a:rPr lang="en-US" dirty="0" smtClean="0"/>
              <a:t> which act upon it.”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Using Math </a:t>
            </a:r>
            <a:r>
              <a:rPr lang="en-US" b="1" dirty="0"/>
              <a:t>Library functions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C++ includes a library of Math functions </a:t>
            </a:r>
            <a:r>
              <a:rPr lang="en-US" dirty="0" smtClean="0"/>
              <a:t>that we </a:t>
            </a:r>
            <a:r>
              <a:rPr lang="en-US" dirty="0"/>
              <a:t>use.</a:t>
            </a:r>
          </a:p>
          <a:p>
            <a:r>
              <a:rPr lang="en-US" dirty="0" smtClean="0"/>
              <a:t>We have </a:t>
            </a:r>
            <a:r>
              <a:rPr lang="en-US" dirty="0"/>
              <a:t>to know how to </a:t>
            </a:r>
            <a:r>
              <a:rPr lang="en-US" i="1" dirty="0"/>
              <a:t>call</a:t>
            </a:r>
            <a:r>
              <a:rPr lang="en-US" dirty="0"/>
              <a:t> these functions before </a:t>
            </a:r>
            <a:r>
              <a:rPr lang="en-US" dirty="0" smtClean="0"/>
              <a:t>we </a:t>
            </a:r>
            <a:r>
              <a:rPr lang="en-US" dirty="0"/>
              <a:t>use them.</a:t>
            </a:r>
          </a:p>
          <a:p>
            <a:r>
              <a:rPr lang="en-US" dirty="0" smtClean="0"/>
              <a:t>We have </a:t>
            </a:r>
            <a:r>
              <a:rPr lang="en-US" dirty="0"/>
              <a:t>to know what they return.</a:t>
            </a:r>
          </a:p>
          <a:p>
            <a:r>
              <a:rPr lang="en-US" dirty="0" smtClean="0"/>
              <a:t>We don’t </a:t>
            </a:r>
            <a:r>
              <a:rPr lang="en-US" dirty="0"/>
              <a:t>have to know how they work</a:t>
            </a:r>
            <a:r>
              <a:rPr lang="en-US" dirty="0" smtClean="0"/>
              <a:t>!</a:t>
            </a:r>
          </a:p>
          <a:p>
            <a:r>
              <a:rPr lang="en-US" b="1" dirty="0" smtClean="0">
                <a:latin typeface="Courier New" pitchFamily="49" charset="0"/>
              </a:rPr>
              <a:t>#include &lt;</a:t>
            </a:r>
            <a:r>
              <a:rPr lang="en-US" b="1" dirty="0" err="1" smtClean="0">
                <a:latin typeface="Courier New" pitchFamily="49" charset="0"/>
              </a:rPr>
              <a:t>math.h</a:t>
            </a:r>
            <a:r>
              <a:rPr lang="en-US" b="1" dirty="0" smtClean="0">
                <a:latin typeface="Courier New" pitchFamily="49" charset="0"/>
              </a:rPr>
              <a:t>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r>
              <a:rPr lang="en-US" b="1" dirty="0"/>
              <a:t>Math Library Functions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981200"/>
            <a:ext cx="6629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ceil	floor</a:t>
            </a:r>
          </a:p>
          <a:p>
            <a:pPr>
              <a:buFontTx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 err="1">
                <a:latin typeface="Courier New" pitchFamily="49" charset="0"/>
              </a:rPr>
              <a:t>cos</a:t>
            </a:r>
            <a:r>
              <a:rPr lang="en-US" b="1" dirty="0">
                <a:latin typeface="Courier New" pitchFamily="49" charset="0"/>
              </a:rPr>
              <a:t>		sin		tan</a:t>
            </a:r>
          </a:p>
          <a:p>
            <a:pPr>
              <a:buFontTx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exp		log		log10	</a:t>
            </a:r>
            <a:r>
              <a:rPr lang="en-US" b="1" dirty="0" err="1">
                <a:latin typeface="Courier New" pitchFamily="49" charset="0"/>
              </a:rPr>
              <a:t>pow</a:t>
            </a:r>
            <a:endParaRPr lang="en-US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Etc.,</a:t>
            </a:r>
            <a:r>
              <a:rPr lang="en-US" b="1" dirty="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parameters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The Formal parameters are local to </a:t>
            </a:r>
            <a:r>
              <a:rPr lang="en-US" dirty="0"/>
              <a:t>the function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 lvl="1"/>
            <a:r>
              <a:rPr lang="en-US" dirty="0"/>
              <a:t>When the function is called they will have the values </a:t>
            </a:r>
            <a:r>
              <a:rPr lang="en-US" i="1" dirty="0"/>
              <a:t>passed in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The function gets </a:t>
            </a:r>
            <a:r>
              <a:rPr lang="en-US" i="1" dirty="0"/>
              <a:t>a </a:t>
            </a:r>
            <a:r>
              <a:rPr lang="en-US" b="1" i="1" dirty="0"/>
              <a:t>copy</a:t>
            </a:r>
            <a:r>
              <a:rPr lang="en-US" dirty="0"/>
              <a:t> of the values passed </a:t>
            </a:r>
            <a:r>
              <a:rPr lang="en-US" dirty="0" smtClean="0"/>
              <a:t>in.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/>
              <a:t>Local variables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Parameters and variables declared </a:t>
            </a:r>
            <a:r>
              <a:rPr lang="en-US" b="1" dirty="0"/>
              <a:t>inside</a:t>
            </a:r>
            <a:r>
              <a:rPr lang="en-US" dirty="0"/>
              <a:t> the definition of a function are </a:t>
            </a:r>
            <a:r>
              <a:rPr lang="en-US" i="1" dirty="0"/>
              <a:t>local</a:t>
            </a:r>
            <a:r>
              <a:rPr lang="en-US" dirty="0"/>
              <a:t>.</a:t>
            </a:r>
          </a:p>
          <a:p>
            <a:r>
              <a:rPr lang="en-US" dirty="0"/>
              <a:t>They only exist inside the function body.</a:t>
            </a:r>
          </a:p>
          <a:p>
            <a:r>
              <a:rPr lang="en-US" dirty="0"/>
              <a:t>Once the function returns, the variables no longer exist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Block Variables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We </a:t>
            </a:r>
            <a:r>
              <a:rPr lang="en-US" dirty="0"/>
              <a:t>can also declare variables that exist only within the </a:t>
            </a:r>
            <a:r>
              <a:rPr lang="en-US" i="1" dirty="0"/>
              <a:t>body</a:t>
            </a:r>
            <a:r>
              <a:rPr lang="en-US" dirty="0"/>
              <a:t> of a compound </a:t>
            </a:r>
            <a:r>
              <a:rPr lang="en-US" dirty="0" smtClean="0"/>
              <a:t>statement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     </a:t>
            </a:r>
            <a:r>
              <a:rPr lang="en-US" i="1" dirty="0"/>
              <a:t>(a block</a:t>
            </a:r>
            <a:r>
              <a:rPr lang="en-US" dirty="0"/>
              <a:t>)</a:t>
            </a:r>
            <a:r>
              <a:rPr lang="en-US" i="1" dirty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	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res;</a:t>
            </a:r>
            <a:endParaRPr lang="en-US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			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			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	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/>
              <a:t>Global variables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can declare variables</a:t>
            </a:r>
            <a:r>
              <a:rPr lang="en-US" b="1" dirty="0"/>
              <a:t> outside</a:t>
            </a:r>
            <a:r>
              <a:rPr lang="en-US" dirty="0"/>
              <a:t> of any function definition – these variables are  </a:t>
            </a:r>
            <a:r>
              <a:rPr lang="en-US" b="1" i="1" dirty="0"/>
              <a:t>global variables</a:t>
            </a:r>
            <a:r>
              <a:rPr lang="en-US" b="1" dirty="0"/>
              <a:t>.</a:t>
            </a:r>
          </a:p>
          <a:p>
            <a:r>
              <a:rPr lang="en-US" dirty="0"/>
              <a:t>Any function can access/change global variables.</a:t>
            </a:r>
          </a:p>
          <a:p>
            <a:r>
              <a:rPr lang="en-US" dirty="0"/>
              <a:t>Example: flag that indicates whether debugging information should be printed.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Scope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scope</a:t>
            </a:r>
            <a:r>
              <a:rPr lang="en-US" i="1" dirty="0"/>
              <a:t> </a:t>
            </a:r>
            <a:r>
              <a:rPr lang="en-US" dirty="0"/>
              <a:t> of a variable is the portion of a program where the variable has meaning (where it exists).</a:t>
            </a:r>
          </a:p>
          <a:p>
            <a:r>
              <a:rPr lang="en-US" dirty="0"/>
              <a:t>A </a:t>
            </a:r>
            <a:r>
              <a:rPr lang="en-US" b="1" dirty="0"/>
              <a:t>global</a:t>
            </a:r>
            <a:r>
              <a:rPr lang="en-US" dirty="0"/>
              <a:t> variable has global (unlimited) scope.</a:t>
            </a:r>
          </a:p>
          <a:p>
            <a:r>
              <a:rPr lang="en-US" dirty="0"/>
              <a:t>A </a:t>
            </a:r>
            <a:r>
              <a:rPr lang="en-US" b="1" dirty="0"/>
              <a:t>local</a:t>
            </a:r>
            <a:r>
              <a:rPr lang="en-US" dirty="0"/>
              <a:t> variable’s scope is restricted to the function that declares the variable. </a:t>
            </a:r>
          </a:p>
          <a:p>
            <a:r>
              <a:rPr lang="en-US" dirty="0"/>
              <a:t>A </a:t>
            </a:r>
            <a:r>
              <a:rPr lang="en-US" b="1" dirty="0"/>
              <a:t>block</a:t>
            </a:r>
            <a:r>
              <a:rPr lang="en-US" dirty="0"/>
              <a:t> variable’s scope is restricted to the block in which the variable is declared.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>
            <a:noAutofit/>
          </a:bodyPr>
          <a:lstStyle/>
          <a:p>
            <a:r>
              <a:rPr lang="en-US" b="1" dirty="0"/>
              <a:t>Block Scope</a:t>
            </a:r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main(void</a:t>
            </a:r>
            <a:r>
              <a:rPr lang="en-US" b="1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{</a:t>
            </a:r>
            <a:endParaRPr lang="en-US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a = 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</a:rPr>
              <a:t> &lt;&lt; a &lt;&lt; </a:t>
            </a:r>
            <a:r>
              <a:rPr lang="en-US" b="1" dirty="0" err="1">
                <a:latin typeface="Courier New" pitchFamily="49" charset="0"/>
              </a:rPr>
              <a:t>endl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</a:rPr>
              <a:t> &lt;&lt; a &lt;&lt; </a:t>
            </a:r>
            <a:r>
              <a:rPr lang="en-US" b="1" dirty="0" err="1">
                <a:latin typeface="Courier New" pitchFamily="49" charset="0"/>
              </a:rPr>
              <a:t>endl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 rot="-2290130">
            <a:off x="5943600" y="3528579"/>
            <a:ext cx="3505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Error – a doesn’t exist outside the block!</a:t>
            </a:r>
          </a:p>
        </p:txBody>
      </p:sp>
      <p:sp>
        <p:nvSpPr>
          <p:cNvPr id="113671" name="Line 7"/>
          <p:cNvSpPr>
            <a:spLocks noChangeShapeType="1"/>
          </p:cNvSpPr>
          <p:nvPr/>
        </p:nvSpPr>
        <p:spPr bwMode="auto">
          <a:xfrm flipH="1">
            <a:off x="5486400" y="4888382"/>
            <a:ext cx="533400" cy="228600"/>
          </a:xfrm>
          <a:prstGeom prst="lin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0" grpId="0"/>
      <p:bldP spid="11367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Nested Blocks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228600" y="990600"/>
            <a:ext cx="853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latin typeface="Courier New" pitchFamily="49" charset="0"/>
              </a:rPr>
              <a:t>void </a:t>
            </a:r>
            <a:r>
              <a:rPr lang="en-US" sz="2400" b="1" dirty="0" smtClean="0">
                <a:latin typeface="Courier New" pitchFamily="49" charset="0"/>
              </a:rPr>
              <a:t>example()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latin typeface="Courier New" pitchFamily="49" charset="0"/>
              </a:rPr>
              <a:t>	for (</a:t>
            </a: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j=0;j&lt;10;j++) </a:t>
            </a:r>
            <a:endParaRPr lang="en-US" sz="2400" b="1" dirty="0" smtClean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dirty="0" smtClean="0">
                <a:latin typeface="Courier New" pitchFamily="49" charset="0"/>
              </a:rPr>
              <a:t>	{</a:t>
            </a:r>
            <a:endParaRPr lang="en-US" sz="2400" b="1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latin typeface="Courier New" pitchFamily="49" charset="0"/>
              </a:rPr>
              <a:t>		</a:t>
            </a:r>
            <a:r>
              <a:rPr lang="en-US" sz="2400" b="1" dirty="0" err="1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 k = j*10;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		</a:t>
            </a:r>
            <a:r>
              <a:rPr lang="en-US" sz="2400" b="1" dirty="0" err="1">
                <a:solidFill>
                  <a:schemeClr val="accent1"/>
                </a:solidFill>
                <a:latin typeface="Courier New" pitchFamily="49" charset="0"/>
              </a:rPr>
              <a:t>cout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 &lt;&lt; j &lt;&lt; “,” &lt;&lt; k &lt;&lt; </a:t>
            </a:r>
            <a:r>
              <a:rPr lang="en-US" sz="2400" b="1" dirty="0" err="1">
                <a:solidFill>
                  <a:schemeClr val="accent1"/>
                </a:solidFill>
                <a:latin typeface="Courier New" pitchFamily="49" charset="0"/>
              </a:rPr>
              <a:t>endl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		{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latin typeface="Courier New" pitchFamily="49" charset="0"/>
              </a:rPr>
              <a:t>		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m = 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j+k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		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cout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&lt;&lt; m &lt;&lt; “,” &lt;&lt; j &lt;&lt; 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endl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</a:rPr>
              <a:t>}</a:t>
            </a:r>
            <a:endParaRPr lang="en-US" sz="2400" b="1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latin typeface="Courier New" pitchFamily="49" charset="0"/>
              </a:rPr>
              <a:t>}</a:t>
            </a:r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6858000" y="4038600"/>
            <a:ext cx="457200" cy="9906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Courier New" pitchFamily="49" charset="0"/>
              </a:rPr>
              <a:t>m</a:t>
            </a:r>
          </a:p>
        </p:txBody>
      </p:sp>
      <p:sp>
        <p:nvSpPr>
          <p:cNvPr id="118792" name="Rectangle 8"/>
          <p:cNvSpPr>
            <a:spLocks noChangeArrowheads="1"/>
          </p:cNvSpPr>
          <p:nvPr/>
        </p:nvSpPr>
        <p:spPr bwMode="auto">
          <a:xfrm>
            <a:off x="7467600" y="3124200"/>
            <a:ext cx="457200" cy="2209801"/>
          </a:xfrm>
          <a:prstGeom prst="rect">
            <a:avLst/>
          </a:prstGeom>
          <a:solidFill>
            <a:srgbClr val="DDDDDD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>
                <a:solidFill>
                  <a:schemeClr val="accent1"/>
                </a:solidFill>
                <a:latin typeface="Courier New" pitchFamily="49" charset="0"/>
              </a:rPr>
              <a:t>k</a:t>
            </a:r>
          </a:p>
        </p:txBody>
      </p:sp>
      <p:sp>
        <p:nvSpPr>
          <p:cNvPr id="118793" name="Rectangle 9"/>
          <p:cNvSpPr>
            <a:spLocks noChangeArrowheads="1"/>
          </p:cNvSpPr>
          <p:nvPr/>
        </p:nvSpPr>
        <p:spPr bwMode="auto">
          <a:xfrm>
            <a:off x="8077200" y="2438400"/>
            <a:ext cx="457200" cy="34290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>
                <a:latin typeface="Courier New" pitchFamily="49" charset="0"/>
              </a:rPr>
              <a:t>j</a:t>
            </a:r>
          </a:p>
        </p:txBody>
      </p:sp>
      <p:sp>
        <p:nvSpPr>
          <p:cNvPr id="118794" name="Line 10"/>
          <p:cNvSpPr>
            <a:spLocks noChangeShapeType="1"/>
          </p:cNvSpPr>
          <p:nvPr/>
        </p:nvSpPr>
        <p:spPr bwMode="auto">
          <a:xfrm flipV="1">
            <a:off x="914400" y="5867400"/>
            <a:ext cx="7467600" cy="45719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795" name="Line 11"/>
          <p:cNvSpPr>
            <a:spLocks noChangeShapeType="1"/>
          </p:cNvSpPr>
          <p:nvPr/>
        </p:nvSpPr>
        <p:spPr bwMode="auto">
          <a:xfrm flipV="1">
            <a:off x="1295400" y="5334000"/>
            <a:ext cx="6477000" cy="45719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796" name="Line 12"/>
          <p:cNvSpPr>
            <a:spLocks noChangeShapeType="1"/>
          </p:cNvSpPr>
          <p:nvPr/>
        </p:nvSpPr>
        <p:spPr bwMode="auto">
          <a:xfrm>
            <a:off x="1524000" y="5029200"/>
            <a:ext cx="52578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797" name="Line 13"/>
          <p:cNvSpPr>
            <a:spLocks noChangeShapeType="1"/>
          </p:cNvSpPr>
          <p:nvPr/>
        </p:nvSpPr>
        <p:spPr bwMode="auto">
          <a:xfrm>
            <a:off x="1524000" y="4038600"/>
            <a:ext cx="52578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798" name="Line 14"/>
          <p:cNvSpPr>
            <a:spLocks noChangeShapeType="1"/>
          </p:cNvSpPr>
          <p:nvPr/>
        </p:nvSpPr>
        <p:spPr bwMode="auto">
          <a:xfrm flipV="1">
            <a:off x="1295400" y="3154680"/>
            <a:ext cx="6172200" cy="45719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799" name="Line 15"/>
          <p:cNvSpPr>
            <a:spLocks noChangeShapeType="1"/>
          </p:cNvSpPr>
          <p:nvPr/>
        </p:nvSpPr>
        <p:spPr bwMode="auto">
          <a:xfrm>
            <a:off x="990600" y="2438400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1" grpId="0" animBg="1"/>
      <p:bldP spid="118792" grpId="0" animBg="1"/>
      <p:bldP spid="118793" grpId="0" animBg="1"/>
      <p:bldP spid="118794" grpId="0" animBg="1"/>
      <p:bldP spid="118795" grpId="0" animBg="1"/>
      <p:bldP spid="118796" grpId="0" animBg="1"/>
      <p:bldP spid="118797" grpId="0" animBg="1"/>
      <p:bldP spid="118798" grpId="0" animBg="1"/>
      <p:bldP spid="11879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Storage Class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953000"/>
          </a:xfrm>
        </p:spPr>
        <p:txBody>
          <a:bodyPr>
            <a:noAutofit/>
          </a:bodyPr>
          <a:lstStyle/>
          <a:p>
            <a:r>
              <a:rPr lang="en-US" sz="3600" dirty="0"/>
              <a:t>Each variable has a </a:t>
            </a:r>
            <a:r>
              <a:rPr lang="en-US" sz="3600" i="1" dirty="0"/>
              <a:t>storage class</a:t>
            </a:r>
            <a:r>
              <a:rPr lang="en-US" sz="3600" dirty="0"/>
              <a:t>.</a:t>
            </a:r>
          </a:p>
          <a:p>
            <a:pPr lvl="1"/>
            <a:r>
              <a:rPr lang="en-US" sz="3200" dirty="0"/>
              <a:t>Determines the </a:t>
            </a:r>
            <a:r>
              <a:rPr lang="en-US" sz="3200" b="1" dirty="0" smtClean="0"/>
              <a:t>life time</a:t>
            </a:r>
            <a:r>
              <a:rPr lang="en-US" sz="3200" dirty="0" smtClean="0"/>
              <a:t> during </a:t>
            </a:r>
            <a:r>
              <a:rPr lang="en-US" sz="3200" dirty="0"/>
              <a:t>which the variable exists </a:t>
            </a:r>
            <a:r>
              <a:rPr lang="en-US" sz="3200" i="1" dirty="0"/>
              <a:t>in memory</a:t>
            </a:r>
            <a:r>
              <a:rPr lang="en-US" sz="3200" dirty="0"/>
              <a:t>.</a:t>
            </a:r>
          </a:p>
          <a:p>
            <a:pPr lvl="1"/>
            <a:r>
              <a:rPr lang="en-US" sz="3200" dirty="0"/>
              <a:t>Some variables are </a:t>
            </a:r>
            <a:r>
              <a:rPr lang="en-US" sz="3200" b="1" dirty="0"/>
              <a:t>created</a:t>
            </a:r>
            <a:r>
              <a:rPr lang="en-US" sz="3200" dirty="0"/>
              <a:t> </a:t>
            </a:r>
            <a:r>
              <a:rPr lang="en-US" sz="3200" b="1" dirty="0"/>
              <a:t>only </a:t>
            </a:r>
            <a:r>
              <a:rPr lang="en-US" sz="3200" b="1" dirty="0" smtClean="0"/>
              <a:t>once</a:t>
            </a:r>
          </a:p>
          <a:p>
            <a:pPr lvl="2"/>
            <a:r>
              <a:rPr lang="en-US" sz="2800" dirty="0" smtClean="0"/>
              <a:t>Global variables are created only once.</a:t>
            </a:r>
          </a:p>
          <a:p>
            <a:pPr lvl="1"/>
            <a:r>
              <a:rPr lang="en-US" sz="3200" dirty="0" smtClean="0"/>
              <a:t>Some </a:t>
            </a:r>
            <a:r>
              <a:rPr lang="en-US" sz="3200" dirty="0"/>
              <a:t>variables are </a:t>
            </a:r>
            <a:r>
              <a:rPr lang="en-US" sz="3200" b="1" dirty="0"/>
              <a:t>re-created </a:t>
            </a:r>
            <a:r>
              <a:rPr lang="en-US" sz="3200" dirty="0"/>
              <a:t>many times</a:t>
            </a:r>
          </a:p>
          <a:p>
            <a:pPr lvl="2"/>
            <a:r>
              <a:rPr lang="en-US" sz="2800" dirty="0"/>
              <a:t>Local variables are re-created each time a function is called.</a:t>
            </a:r>
          </a:p>
          <a:p>
            <a:pPr lvl="1"/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Elements of 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Objects</a:t>
            </a:r>
          </a:p>
          <a:p>
            <a:r>
              <a:rPr lang="en-US" dirty="0" smtClean="0"/>
              <a:t>Classes</a:t>
            </a:r>
          </a:p>
          <a:p>
            <a:r>
              <a:rPr lang="en-US" dirty="0" smtClean="0"/>
              <a:t>Encapsulation</a:t>
            </a:r>
          </a:p>
          <a:p>
            <a:r>
              <a:rPr lang="en-US" dirty="0" smtClean="0"/>
              <a:t>Data Abstraction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Polymorphism</a:t>
            </a:r>
          </a:p>
          <a:p>
            <a:r>
              <a:rPr lang="en-US" dirty="0" smtClean="0"/>
              <a:t>Dynamic Binding</a:t>
            </a:r>
          </a:p>
          <a:p>
            <a:r>
              <a:rPr lang="en-US" dirty="0" smtClean="0"/>
              <a:t>Message Passing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Storage Classes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auto</a:t>
            </a:r>
            <a:r>
              <a:rPr lang="en-US" dirty="0"/>
              <a:t> – created each time the block in which they exist is </a:t>
            </a:r>
            <a:r>
              <a:rPr lang="en-US" i="1" dirty="0"/>
              <a:t>entered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register</a:t>
            </a:r>
            <a:r>
              <a:rPr lang="en-US" dirty="0"/>
              <a:t> – same as </a:t>
            </a:r>
            <a:r>
              <a:rPr lang="en-US" b="1" dirty="0">
                <a:latin typeface="Courier New" pitchFamily="49" charset="0"/>
              </a:rPr>
              <a:t>auto</a:t>
            </a:r>
            <a:r>
              <a:rPr lang="en-US" dirty="0"/>
              <a:t>, but tells the compiler to make as fast as possible.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static</a:t>
            </a:r>
            <a:r>
              <a:rPr lang="en-US" dirty="0"/>
              <a:t> – created only once, even if it is a local variable.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extern </a:t>
            </a:r>
            <a:r>
              <a:rPr lang="en-US" dirty="0" smtClean="0"/>
              <a:t>– global variable </a:t>
            </a:r>
            <a:r>
              <a:rPr lang="en-US" dirty="0"/>
              <a:t>declared elsewhere.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Argument Passing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</a:t>
            </a:r>
          </a:p>
          <a:p>
            <a:r>
              <a:rPr lang="en-US" dirty="0" smtClean="0"/>
              <a:t>Pass by Reference</a:t>
            </a:r>
          </a:p>
          <a:p>
            <a:r>
              <a:rPr lang="en-US" dirty="0" smtClean="0"/>
              <a:t>Program to swap two numbers </a:t>
            </a:r>
          </a:p>
          <a:p>
            <a:r>
              <a:rPr lang="en-US" dirty="0" smtClean="0"/>
              <a:t>Program to sort list of numbers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Inline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dirty="0" smtClean="0"/>
              <a:t>“ Inline functions are those whose </a:t>
            </a:r>
            <a:r>
              <a:rPr lang="en-US" b="1" dirty="0" smtClean="0"/>
              <a:t>function body </a:t>
            </a:r>
            <a:r>
              <a:rPr lang="en-US" dirty="0" smtClean="0"/>
              <a:t>is inserted </a:t>
            </a:r>
            <a:r>
              <a:rPr lang="en-US" b="1" dirty="0" smtClean="0"/>
              <a:t>in place</a:t>
            </a:r>
            <a:r>
              <a:rPr lang="en-US" dirty="0" smtClean="0"/>
              <a:t> of the </a:t>
            </a:r>
            <a:r>
              <a:rPr lang="en-US" b="1" dirty="0" smtClean="0"/>
              <a:t>function call</a:t>
            </a:r>
            <a:r>
              <a:rPr lang="en-US" dirty="0" smtClean="0"/>
              <a:t> statement during the compilation process.”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b="1" dirty="0" smtClean="0"/>
              <a:t>Syntax:</a:t>
            </a:r>
          </a:p>
          <a:p>
            <a:pPr algn="just">
              <a:buNone/>
            </a:pPr>
            <a:r>
              <a:rPr lang="en-US" b="1" dirty="0" smtClean="0"/>
              <a:t>	inline </a:t>
            </a:r>
            <a:r>
              <a:rPr lang="en-US" dirty="0" err="1" smtClean="0"/>
              <a:t>return_dt</a:t>
            </a:r>
            <a:r>
              <a:rPr lang="en-US" dirty="0" smtClean="0"/>
              <a:t> </a:t>
            </a:r>
            <a:r>
              <a:rPr lang="en-US" dirty="0" err="1" smtClean="0"/>
              <a:t>func_name</a:t>
            </a:r>
            <a:r>
              <a:rPr lang="en-US" dirty="0" smtClean="0"/>
              <a:t>(formal parameters)</a:t>
            </a:r>
          </a:p>
          <a:p>
            <a:pPr algn="just">
              <a:buNone/>
            </a:pPr>
            <a:r>
              <a:rPr lang="en-US" dirty="0" smtClean="0"/>
              <a:t>     {</a:t>
            </a:r>
          </a:p>
          <a:p>
            <a:pPr algn="just">
              <a:buNone/>
            </a:pPr>
            <a:r>
              <a:rPr lang="en-US" dirty="0" smtClean="0"/>
              <a:t>    	function body</a:t>
            </a:r>
          </a:p>
          <a:p>
            <a:pPr algn="just">
              <a:buNone/>
            </a:pPr>
            <a:r>
              <a:rPr lang="en-US" dirty="0" smtClean="0"/>
              <a:t>   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Inline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b="1" dirty="0" smtClean="0"/>
              <a:t>Frequently</a:t>
            </a:r>
            <a:r>
              <a:rPr lang="en-US" dirty="0" smtClean="0"/>
              <a:t> executed interface functions.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Expanding </a:t>
            </a:r>
            <a:r>
              <a:rPr lang="en-US" b="1" dirty="0" smtClean="0"/>
              <a:t>function calls</a:t>
            </a:r>
            <a:r>
              <a:rPr lang="en-US" dirty="0" smtClean="0"/>
              <a:t> inline can produce</a:t>
            </a:r>
            <a:r>
              <a:rPr lang="en-US" b="1" dirty="0" smtClean="0"/>
              <a:t> faster </a:t>
            </a:r>
            <a:r>
              <a:rPr lang="en-US" dirty="0" smtClean="0"/>
              <a:t>run times.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Like the </a:t>
            </a:r>
            <a:r>
              <a:rPr lang="en-US" b="1" dirty="0" smtClean="0"/>
              <a:t>register</a:t>
            </a:r>
            <a:r>
              <a:rPr lang="en-US" dirty="0" smtClean="0"/>
              <a:t> </a:t>
            </a:r>
            <a:r>
              <a:rPr lang="en-US" dirty="0" err="1" smtClean="0"/>
              <a:t>specifier</a:t>
            </a:r>
            <a:r>
              <a:rPr lang="en-US" dirty="0" smtClean="0"/>
              <a:t>, </a:t>
            </a:r>
            <a:r>
              <a:rPr lang="en-US" b="1" dirty="0" smtClean="0"/>
              <a:t>inline</a:t>
            </a:r>
            <a:r>
              <a:rPr lang="en-US" dirty="0" smtClean="0"/>
              <a:t> is actually just a </a:t>
            </a:r>
            <a:r>
              <a:rPr lang="en-US" b="1" i="1" dirty="0" smtClean="0"/>
              <a:t>request</a:t>
            </a:r>
            <a:r>
              <a:rPr lang="en-US" i="1" dirty="0" smtClean="0"/>
              <a:t>, not a </a:t>
            </a:r>
            <a:r>
              <a:rPr lang="en-US" b="1" i="1" dirty="0" smtClean="0"/>
              <a:t>command</a:t>
            </a:r>
            <a:r>
              <a:rPr lang="en-US" i="1" dirty="0" smtClean="0"/>
              <a:t>, </a:t>
            </a:r>
            <a:r>
              <a:rPr lang="en-US" dirty="0" smtClean="0"/>
              <a:t> to the compiler.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Inline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Pgm</a:t>
            </a:r>
            <a:r>
              <a:rPr lang="en-US" dirty="0" smtClean="0"/>
              <a:t> to find square of a given number using inline function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Pgm</a:t>
            </a:r>
            <a:r>
              <a:rPr lang="en-US" dirty="0" smtClean="0"/>
              <a:t> to implement queue with its basic operations: </a:t>
            </a:r>
            <a:r>
              <a:rPr lang="en-US" dirty="0" err="1" smtClean="0"/>
              <a:t>enqueue</a:t>
            </a:r>
            <a:r>
              <a:rPr lang="en-US" dirty="0" smtClean="0"/>
              <a:t>(), </a:t>
            </a:r>
            <a:r>
              <a:rPr lang="en-US" dirty="0" err="1" smtClean="0"/>
              <a:t>dequeue</a:t>
            </a:r>
            <a:r>
              <a:rPr lang="en-US" dirty="0" smtClean="0"/>
              <a:t>(), display() where </a:t>
            </a:r>
            <a:r>
              <a:rPr lang="en-US" dirty="0" err="1" smtClean="0"/>
              <a:t>queue_full</a:t>
            </a:r>
            <a:r>
              <a:rPr lang="en-US" dirty="0" smtClean="0"/>
              <a:t>() and </a:t>
            </a:r>
            <a:r>
              <a:rPr lang="en-US" dirty="0" err="1" smtClean="0"/>
              <a:t>queue_empty</a:t>
            </a:r>
            <a:r>
              <a:rPr lang="en-US" dirty="0" smtClean="0"/>
              <a:t>() are inline functions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 Overloading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“ Multiple functions to share the </a:t>
            </a:r>
            <a:r>
              <a:rPr lang="en-US" b="1" dirty="0" smtClean="0"/>
              <a:t>same name</a:t>
            </a:r>
            <a:r>
              <a:rPr lang="en-US" dirty="0" smtClean="0"/>
              <a:t> with </a:t>
            </a:r>
            <a:r>
              <a:rPr lang="en-US" b="1" dirty="0" smtClean="0"/>
              <a:t>different signatures(types</a:t>
            </a:r>
            <a:r>
              <a:rPr lang="en-US" dirty="0" smtClean="0"/>
              <a:t> or </a:t>
            </a:r>
            <a:r>
              <a:rPr lang="en-US" b="1" dirty="0" smtClean="0"/>
              <a:t>numbers)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3729097"/>
            <a:ext cx="2971800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perspectiveRigh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myfunc</a:t>
            </a:r>
            <a:r>
              <a:rPr lang="en-US" sz="3200" dirty="0" smtClean="0"/>
              <a:t>(</a:t>
            </a: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i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{</a:t>
            </a:r>
          </a:p>
          <a:p>
            <a:r>
              <a:rPr lang="en-US" sz="3200" dirty="0" smtClean="0"/>
              <a:t>return </a:t>
            </a:r>
            <a:r>
              <a:rPr lang="en-US" sz="3200" dirty="0" err="1" smtClean="0"/>
              <a:t>i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3729097"/>
            <a:ext cx="3657600" cy="2062103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perspectiveRigh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myfunc</a:t>
            </a:r>
            <a:r>
              <a:rPr lang="en-US" sz="3200" dirty="0" smtClean="0"/>
              <a:t>(</a:t>
            </a: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i</a:t>
            </a:r>
            <a:r>
              <a:rPr lang="en-US" sz="3200" dirty="0" smtClean="0"/>
              <a:t>, </a:t>
            </a:r>
            <a:r>
              <a:rPr lang="en-US" sz="3200" dirty="0" err="1" smtClean="0"/>
              <a:t>int</a:t>
            </a:r>
            <a:r>
              <a:rPr lang="en-US" sz="3200" dirty="0" smtClean="0"/>
              <a:t> j)</a:t>
            </a:r>
          </a:p>
          <a:p>
            <a:r>
              <a:rPr lang="en-US" sz="3200" dirty="0" smtClean="0"/>
              <a:t>{</a:t>
            </a:r>
          </a:p>
          <a:p>
            <a:r>
              <a:rPr lang="en-US" sz="3200" dirty="0" smtClean="0"/>
              <a:t>return </a:t>
            </a:r>
            <a:r>
              <a:rPr lang="en-US" sz="3200" dirty="0" err="1" smtClean="0"/>
              <a:t>i</a:t>
            </a:r>
            <a:r>
              <a:rPr lang="en-US" sz="3200" dirty="0" smtClean="0"/>
              <a:t>*j;</a:t>
            </a:r>
          </a:p>
          <a:p>
            <a:r>
              <a:rPr lang="en-US" sz="3200" dirty="0" smtClean="0"/>
              <a:t>}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 Templates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“A </a:t>
            </a:r>
            <a:r>
              <a:rPr lang="en-US" sz="3500" b="1" dirty="0" smtClean="0"/>
              <a:t>generic function</a:t>
            </a:r>
            <a:r>
              <a:rPr lang="en-US" dirty="0" smtClean="0"/>
              <a:t> defines a general set of operations that will be applied to various types of data.”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A single general procedure can be applied to a wide range of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 Templates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8768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Syntax:</a:t>
            </a:r>
          </a:p>
          <a:p>
            <a:pPr>
              <a:buNone/>
            </a:pPr>
            <a:r>
              <a:rPr lang="en-US" b="1" dirty="0" smtClean="0"/>
              <a:t> 	template</a:t>
            </a:r>
            <a:r>
              <a:rPr lang="en-US" dirty="0" smtClean="0"/>
              <a:t> &lt;class </a:t>
            </a:r>
            <a:r>
              <a:rPr lang="en-US" i="1" dirty="0" err="1" smtClean="0"/>
              <a:t>Ttype</a:t>
            </a:r>
            <a:r>
              <a:rPr lang="en-US" i="1" dirty="0" smtClean="0"/>
              <a:t>&gt; ret-type </a:t>
            </a:r>
            <a:r>
              <a:rPr lang="en-US" i="1" dirty="0" err="1" smtClean="0"/>
              <a:t>func</a:t>
            </a:r>
            <a:r>
              <a:rPr lang="en-US" i="1" dirty="0" smtClean="0"/>
              <a:t>-name( parameter list)</a:t>
            </a:r>
          </a:p>
          <a:p>
            <a:pPr algn="just">
              <a:buNone/>
            </a:pPr>
            <a:r>
              <a:rPr lang="en-US" dirty="0" smtClean="0"/>
              <a:t>	{</a:t>
            </a:r>
          </a:p>
          <a:p>
            <a:pPr algn="just">
              <a:buNone/>
            </a:pPr>
            <a:r>
              <a:rPr lang="en-US" dirty="0" smtClean="0"/>
              <a:t>      // </a:t>
            </a:r>
            <a:r>
              <a:rPr lang="en-US" i="1" dirty="0" smtClean="0"/>
              <a:t>body of function</a:t>
            </a:r>
          </a:p>
          <a:p>
            <a:pPr algn="just">
              <a:buNone/>
            </a:pPr>
            <a:r>
              <a:rPr lang="en-US" dirty="0" smtClean="0"/>
              <a:t>    }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 Templates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Pgm</a:t>
            </a:r>
            <a:r>
              <a:rPr lang="en-US" dirty="0" smtClean="0"/>
              <a:t> to sort integer list and float list using function template</a:t>
            </a:r>
          </a:p>
          <a:p>
            <a:r>
              <a:rPr lang="en-US" dirty="0" err="1" smtClean="0"/>
              <a:t>Pgm</a:t>
            </a:r>
            <a:r>
              <a:rPr lang="en-US" dirty="0" smtClean="0"/>
              <a:t> to add matrix elements using function template (for both </a:t>
            </a:r>
            <a:r>
              <a:rPr lang="en-US" dirty="0" err="1" smtClean="0"/>
              <a:t>int</a:t>
            </a:r>
            <a:r>
              <a:rPr lang="en-US" dirty="0" smtClean="0"/>
              <a:t> and double matrix)</a:t>
            </a:r>
          </a:p>
          <a:p>
            <a:r>
              <a:rPr lang="en-US" dirty="0" err="1" smtClean="0"/>
              <a:t>Pgm</a:t>
            </a:r>
            <a:r>
              <a:rPr lang="en-US" dirty="0" smtClean="0"/>
              <a:t> to find sum of a given list(</a:t>
            </a:r>
            <a:r>
              <a:rPr lang="en-US" dirty="0" err="1" smtClean="0"/>
              <a:t>int</a:t>
            </a:r>
            <a:r>
              <a:rPr lang="en-US" dirty="0" smtClean="0"/>
              <a:t> and float)using </a:t>
            </a:r>
            <a:r>
              <a:rPr lang="en-US" dirty="0" err="1" smtClean="0"/>
              <a:t>functoin</a:t>
            </a:r>
            <a:r>
              <a:rPr lang="en-US" dirty="0" smtClean="0"/>
              <a:t> template</a:t>
            </a:r>
          </a:p>
          <a:p>
            <a:r>
              <a:rPr lang="en-US" dirty="0" err="1" smtClean="0"/>
              <a:t>Pgm</a:t>
            </a:r>
            <a:r>
              <a:rPr lang="en-US" dirty="0" smtClean="0"/>
              <a:t> to implement integer and float stack using function template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Recursive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Pgm</a:t>
            </a:r>
            <a:r>
              <a:rPr lang="en-US" dirty="0" smtClean="0"/>
              <a:t> to find Fibonacci sequence </a:t>
            </a:r>
            <a:r>
              <a:rPr lang="en-US" dirty="0" err="1" smtClean="0"/>
              <a:t>upto</a:t>
            </a:r>
            <a:r>
              <a:rPr lang="en-US" dirty="0" smtClean="0"/>
              <a:t> n number</a:t>
            </a:r>
          </a:p>
          <a:p>
            <a:r>
              <a:rPr lang="en-US" dirty="0" err="1" smtClean="0"/>
              <a:t>Pgm</a:t>
            </a:r>
            <a:r>
              <a:rPr lang="en-US" dirty="0" smtClean="0"/>
              <a:t> to simulate Tower of Hanoi</a:t>
            </a:r>
          </a:p>
          <a:p>
            <a:r>
              <a:rPr lang="en-US" dirty="0" err="1" smtClean="0"/>
              <a:t>Pgm</a:t>
            </a:r>
            <a:r>
              <a:rPr lang="en-US" dirty="0" smtClean="0"/>
              <a:t> to add array of integers</a:t>
            </a:r>
          </a:p>
          <a:p>
            <a:r>
              <a:rPr lang="en-US" dirty="0" err="1" smtClean="0"/>
              <a:t>Pgm</a:t>
            </a:r>
            <a:r>
              <a:rPr lang="en-US" dirty="0" smtClean="0"/>
              <a:t> to multiply two natural numbers</a:t>
            </a:r>
          </a:p>
          <a:p>
            <a:r>
              <a:rPr lang="en-US" dirty="0" err="1" smtClean="0"/>
              <a:t>Pgm</a:t>
            </a:r>
            <a:r>
              <a:rPr lang="en-US" dirty="0" smtClean="0"/>
              <a:t> to find factorial of a given number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OOP uses objects as its </a:t>
            </a:r>
            <a:r>
              <a:rPr lang="en-US" b="1" dirty="0"/>
              <a:t>fundamental building blocks. </a:t>
            </a:r>
            <a:endParaRPr lang="en-US" b="1" dirty="0" smtClean="0"/>
          </a:p>
          <a:p>
            <a:pPr algn="just"/>
            <a:r>
              <a:rPr lang="en-US" dirty="0" smtClean="0"/>
              <a:t>Objects </a:t>
            </a:r>
            <a:r>
              <a:rPr lang="en-US" dirty="0"/>
              <a:t>are the </a:t>
            </a:r>
            <a:r>
              <a:rPr lang="en-US" b="1" dirty="0"/>
              <a:t>basic run-time entities</a:t>
            </a:r>
            <a:r>
              <a:rPr lang="en-US" dirty="0"/>
              <a:t> in an object-oriented </a:t>
            </a:r>
            <a:r>
              <a:rPr lang="en-US" dirty="0" smtClean="0"/>
              <a:t>system.</a:t>
            </a:r>
          </a:p>
          <a:p>
            <a:pPr algn="just"/>
            <a:r>
              <a:rPr lang="en-US" dirty="0"/>
              <a:t>Every object is associated with </a:t>
            </a:r>
            <a:r>
              <a:rPr lang="en-US" b="1" dirty="0"/>
              <a:t>data</a:t>
            </a:r>
            <a:r>
              <a:rPr lang="en-US" dirty="0"/>
              <a:t> and </a:t>
            </a:r>
            <a:r>
              <a:rPr lang="en-US" b="1" dirty="0"/>
              <a:t>functions</a:t>
            </a:r>
            <a:r>
              <a:rPr lang="en-US" dirty="0"/>
              <a:t> which define meaningful operations on that object. </a:t>
            </a:r>
            <a:endParaRPr lang="en-US" dirty="0" smtClean="0"/>
          </a:p>
          <a:p>
            <a:pPr algn="just"/>
            <a:r>
              <a:rPr lang="en-US" dirty="0" smtClean="0"/>
              <a:t>Object is a real world </a:t>
            </a:r>
            <a:r>
              <a:rPr lang="en-US" b="1" dirty="0" smtClean="0"/>
              <a:t>existing entity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Object is </a:t>
            </a:r>
            <a:r>
              <a:rPr lang="en-US" dirty="0" err="1" smtClean="0"/>
              <a:t>an</a:t>
            </a:r>
            <a:r>
              <a:rPr lang="en-US" b="1" dirty="0" err="1" smtClean="0"/>
              <a:t>Instance</a:t>
            </a:r>
            <a:r>
              <a:rPr lang="en-US" dirty="0" smtClean="0"/>
              <a:t> of a particular class.</a:t>
            </a:r>
          </a:p>
          <a:p>
            <a:pPr>
              <a:buNone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4.  Classes &amp; Objects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New C++ Headers(New style)</a:t>
            </a:r>
          </a:p>
          <a:p>
            <a:pPr lvl="1">
              <a:buNone/>
            </a:pPr>
            <a:r>
              <a:rPr lang="en-US" dirty="0" smtClean="0"/>
              <a:t>     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lvl="1">
              <a:buNone/>
            </a:pPr>
            <a:r>
              <a:rPr lang="en-US" dirty="0" smtClean="0"/>
              <a:t>     using namespace std;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b="1" dirty="0" smtClean="0"/>
              <a:t>The old style Headers</a:t>
            </a:r>
          </a:p>
          <a:p>
            <a:pPr marL="342900" lvl="1" indent="-342900">
              <a:buNone/>
            </a:pPr>
            <a:r>
              <a:rPr lang="en-US" dirty="0" smtClean="0"/>
              <a:t>	      #include&lt;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New C++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i="1" dirty="0" smtClean="0"/>
              <a:t>namespace</a:t>
            </a:r>
            <a:r>
              <a:rPr lang="en-US" i="1" dirty="0" smtClean="0"/>
              <a:t> </a:t>
            </a:r>
            <a:r>
              <a:rPr lang="en-US" dirty="0" smtClean="0"/>
              <a:t>is simply a declarative region.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purpose of a namespace is to localize the names of </a:t>
            </a:r>
            <a:r>
              <a:rPr lang="en-US" b="1" dirty="0" smtClean="0"/>
              <a:t>identifiers</a:t>
            </a:r>
            <a:r>
              <a:rPr lang="en-US" dirty="0" smtClean="0"/>
              <a:t> to avoid name collisions.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iostream</a:t>
            </a:r>
            <a:r>
              <a:rPr lang="en-US" dirty="0" smtClean="0"/>
              <a:t>, math, string, </a:t>
            </a:r>
            <a:r>
              <a:rPr lang="en-US" dirty="0" err="1" smtClean="0"/>
              <a:t>fstream</a:t>
            </a:r>
            <a:r>
              <a:rPr lang="en-US" dirty="0" smtClean="0"/>
              <a:t>  etc., forms the </a:t>
            </a:r>
            <a:r>
              <a:rPr lang="en-US" b="1" dirty="0" smtClean="0"/>
              <a:t>contents</a:t>
            </a:r>
            <a:r>
              <a:rPr lang="en-US" dirty="0" smtClean="0"/>
              <a:t> of the namespace called </a:t>
            </a:r>
            <a:r>
              <a:rPr lang="en-US" b="1" dirty="0" smtClean="0"/>
              <a:t>std. 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Specification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4525963"/>
          </a:xfrm>
        </p:spPr>
        <p:txBody>
          <a:bodyPr>
            <a:noAutofit/>
          </a:bodyPr>
          <a:lstStyle/>
          <a:p>
            <a:r>
              <a:rPr lang="en-US" b="1" dirty="0" smtClean="0"/>
              <a:t>Syntax:</a:t>
            </a:r>
          </a:p>
          <a:p>
            <a:pPr>
              <a:buNone/>
            </a:pPr>
            <a:r>
              <a:rPr lang="en-US" b="1" dirty="0" smtClean="0"/>
              <a:t>   class </a:t>
            </a:r>
            <a:r>
              <a:rPr lang="en-US" dirty="0" err="1" smtClean="0"/>
              <a:t>class_name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{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};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371600" y="3048000"/>
            <a:ext cx="4800600" cy="990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Data members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4495800"/>
            <a:ext cx="4800600" cy="990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Members functions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Specification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class</a:t>
            </a:r>
            <a:r>
              <a:rPr lang="en-US" dirty="0" smtClean="0"/>
              <a:t> Student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st_id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   char </a:t>
            </a:r>
            <a:r>
              <a:rPr lang="en-US" dirty="0" err="1" smtClean="0"/>
              <a:t>st_name</a:t>
            </a:r>
            <a:r>
              <a:rPr lang="en-US" dirty="0" smtClean="0"/>
              <a:t>[];</a:t>
            </a:r>
          </a:p>
          <a:p>
            <a:pPr>
              <a:buNone/>
            </a:pPr>
            <a:r>
              <a:rPr lang="en-US" dirty="0" smtClean="0"/>
              <a:t>	   void </a:t>
            </a:r>
            <a:r>
              <a:rPr lang="en-US" dirty="0" err="1" smtClean="0"/>
              <a:t>read_data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   void </a:t>
            </a:r>
            <a:r>
              <a:rPr lang="en-US" dirty="0" err="1" smtClean="0"/>
              <a:t>print_data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};</a:t>
            </a:r>
            <a:endParaRPr lang="en-US" b="1" dirty="0"/>
          </a:p>
        </p:txBody>
      </p:sp>
      <p:sp>
        <p:nvSpPr>
          <p:cNvPr id="4" name="Right Brace 3"/>
          <p:cNvSpPr/>
          <p:nvPr/>
        </p:nvSpPr>
        <p:spPr>
          <a:xfrm>
            <a:off x="3810000" y="2819400"/>
            <a:ext cx="685800" cy="990600"/>
          </a:xfrm>
          <a:prstGeom prst="rightBrace">
            <a:avLst>
              <a:gd name="adj1" fmla="val 33995"/>
              <a:gd name="adj2" fmla="val 47070"/>
            </a:avLst>
          </a:prstGeom>
          <a:ln w="47625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4038599" y="3962400"/>
            <a:ext cx="745435" cy="1143000"/>
          </a:xfrm>
          <a:prstGeom prst="rightBrace">
            <a:avLst>
              <a:gd name="adj1" fmla="val 36111"/>
              <a:gd name="adj2" fmla="val 50000"/>
            </a:avLst>
          </a:prstGeom>
          <a:ln w="47625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724400" y="3011269"/>
            <a:ext cx="396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  <a:latin typeface="Helvetica" pitchFamily="34" charset="0"/>
              </a:rPr>
              <a:t>Data Members or Properties of  Student Class</a:t>
            </a:r>
            <a:endParaRPr lang="en-US" sz="2000" b="1" dirty="0">
              <a:solidFill>
                <a:srgbClr val="002060"/>
              </a:solidFill>
              <a:latin typeface="Helvetica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876800" y="4191000"/>
            <a:ext cx="3810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Helvetica" pitchFamily="34" charset="0"/>
              </a:rPr>
              <a:t>Members Functions or </a:t>
            </a:r>
            <a:r>
              <a:rPr lang="en-US" sz="2000" b="1" dirty="0" err="1" smtClean="0">
                <a:solidFill>
                  <a:srgbClr val="C00000"/>
                </a:solidFill>
                <a:latin typeface="Helvetica" pitchFamily="34" charset="0"/>
              </a:rPr>
              <a:t>Behaviours</a:t>
            </a:r>
            <a:r>
              <a:rPr lang="en-US" sz="2000" b="1" dirty="0" smtClean="0">
                <a:solidFill>
                  <a:srgbClr val="C00000"/>
                </a:solidFill>
                <a:latin typeface="Helvetica" pitchFamily="34" charset="0"/>
              </a:rPr>
              <a:t> of  Student Class</a:t>
            </a:r>
            <a:endParaRPr lang="en-US" sz="2000" b="1" dirty="0">
              <a:solidFill>
                <a:srgbClr val="C00000"/>
              </a:solidFill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Specification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525963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Visibility of Data members &amp; Member functions</a:t>
            </a:r>
          </a:p>
          <a:p>
            <a:pPr>
              <a:buNone/>
            </a:pPr>
            <a:r>
              <a:rPr lang="en-US" sz="2800" b="1" dirty="0" smtClean="0"/>
              <a:t>	public - </a:t>
            </a:r>
            <a:r>
              <a:rPr lang="en-US" sz="2800" dirty="0" smtClean="0"/>
              <a:t>accessed by member functions and all </a:t>
            </a:r>
          </a:p>
          <a:p>
            <a:pPr>
              <a:buNone/>
            </a:pPr>
            <a:r>
              <a:rPr lang="en-US" sz="2800" dirty="0" smtClean="0"/>
              <a:t>                   other non-member functions in the</a:t>
            </a:r>
          </a:p>
          <a:p>
            <a:pPr>
              <a:buNone/>
            </a:pPr>
            <a:r>
              <a:rPr lang="en-US" sz="2800" dirty="0" smtClean="0"/>
              <a:t>                   program.</a:t>
            </a: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	private - </a:t>
            </a:r>
            <a:r>
              <a:rPr lang="en-US" sz="2800" dirty="0" smtClean="0"/>
              <a:t>accessed by only member functions of the</a:t>
            </a:r>
          </a:p>
          <a:p>
            <a:pPr>
              <a:buNone/>
            </a:pPr>
            <a:r>
              <a:rPr lang="en-US" sz="2800" dirty="0" smtClean="0"/>
              <a:t>                     class.</a:t>
            </a:r>
          </a:p>
          <a:p>
            <a:pPr>
              <a:buNone/>
            </a:pPr>
            <a:r>
              <a:rPr lang="en-US" sz="2800" b="1" dirty="0" smtClean="0"/>
              <a:t>	protected -</a:t>
            </a:r>
            <a:r>
              <a:rPr lang="en-US" sz="2800" dirty="0" smtClean="0"/>
              <a:t> similar to private, but accessed by </a:t>
            </a:r>
          </a:p>
          <a:p>
            <a:pPr>
              <a:buNone/>
            </a:pPr>
            <a:r>
              <a:rPr lang="en-US" sz="2800" dirty="0" smtClean="0"/>
              <a:t>                          all the member functions of </a:t>
            </a:r>
          </a:p>
          <a:p>
            <a:pPr>
              <a:buNone/>
            </a:pPr>
            <a:r>
              <a:rPr lang="en-US" sz="2800" dirty="0" smtClean="0"/>
              <a:t>                          immediate derived class	</a:t>
            </a:r>
          </a:p>
          <a:p>
            <a:pPr>
              <a:buNone/>
            </a:pPr>
            <a:r>
              <a:rPr lang="en-US" sz="2800" b="1" dirty="0" smtClean="0"/>
              <a:t>     default - </a:t>
            </a:r>
            <a:r>
              <a:rPr lang="en-US" sz="2800" dirty="0" smtClean="0"/>
              <a:t>all items defined in the class are private.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specification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class</a:t>
            </a:r>
            <a:r>
              <a:rPr lang="en-US" dirty="0" smtClean="0"/>
              <a:t> Student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st_id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   char </a:t>
            </a:r>
            <a:r>
              <a:rPr lang="en-US" dirty="0" err="1" smtClean="0"/>
              <a:t>st_name</a:t>
            </a:r>
            <a:r>
              <a:rPr lang="en-US" dirty="0" smtClean="0"/>
              <a:t>[];</a:t>
            </a:r>
          </a:p>
          <a:p>
            <a:pPr>
              <a:buNone/>
            </a:pPr>
            <a:r>
              <a:rPr lang="en-US" dirty="0" smtClean="0"/>
              <a:t>	   void </a:t>
            </a:r>
            <a:r>
              <a:rPr lang="en-US" dirty="0" err="1" smtClean="0"/>
              <a:t>read_data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   void </a:t>
            </a:r>
            <a:r>
              <a:rPr lang="en-US" dirty="0" err="1" smtClean="0"/>
              <a:t>print_data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};</a:t>
            </a:r>
            <a:endParaRPr lang="en-US" b="1" dirty="0"/>
          </a:p>
        </p:txBody>
      </p:sp>
      <p:sp>
        <p:nvSpPr>
          <p:cNvPr id="5" name="Right Brace 4"/>
          <p:cNvSpPr/>
          <p:nvPr/>
        </p:nvSpPr>
        <p:spPr>
          <a:xfrm>
            <a:off x="4114800" y="2819400"/>
            <a:ext cx="1219200" cy="2209800"/>
          </a:xfrm>
          <a:prstGeom prst="rightBrace">
            <a:avLst>
              <a:gd name="adj1" fmla="val 33995"/>
              <a:gd name="adj2" fmla="val 47070"/>
            </a:avLst>
          </a:prstGeom>
          <a:ln w="47625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909733" y="3429000"/>
            <a:ext cx="285326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Helvetica" pitchFamily="34" charset="0"/>
              </a:rPr>
              <a:t>private / default</a:t>
            </a:r>
          </a:p>
          <a:p>
            <a:r>
              <a:rPr lang="en-US" sz="2800" b="1" dirty="0" smtClean="0">
                <a:solidFill>
                  <a:srgbClr val="002060"/>
                </a:solidFill>
                <a:latin typeface="Helvetica" pitchFamily="34" charset="0"/>
              </a:rPr>
              <a:t>visibility</a:t>
            </a:r>
            <a:endParaRPr lang="en-US" sz="2800" b="1" dirty="0">
              <a:solidFill>
                <a:srgbClr val="002060"/>
              </a:solidFill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specification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b="1" dirty="0" smtClean="0"/>
              <a:t>class</a:t>
            </a:r>
            <a:r>
              <a:rPr lang="en-US" dirty="0" smtClean="0"/>
              <a:t> Student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       public:</a:t>
            </a:r>
          </a:p>
          <a:p>
            <a:pPr>
              <a:buNone/>
            </a:pPr>
            <a:r>
              <a:rPr lang="en-US" dirty="0" smtClean="0"/>
              <a:t>	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st_id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       char </a:t>
            </a:r>
            <a:r>
              <a:rPr lang="en-US" dirty="0" err="1" smtClean="0"/>
              <a:t>st_name</a:t>
            </a:r>
            <a:r>
              <a:rPr lang="en-US" dirty="0" smtClean="0"/>
              <a:t>[];</a:t>
            </a:r>
          </a:p>
          <a:p>
            <a:pPr>
              <a:buNone/>
            </a:pPr>
            <a:r>
              <a:rPr lang="en-US" b="1" dirty="0" smtClean="0"/>
              <a:t>       public:</a:t>
            </a:r>
          </a:p>
          <a:p>
            <a:pPr>
              <a:buNone/>
            </a:pPr>
            <a:r>
              <a:rPr lang="en-US" dirty="0" smtClean="0"/>
              <a:t>	        void </a:t>
            </a:r>
            <a:r>
              <a:rPr lang="en-US" dirty="0" err="1" smtClean="0"/>
              <a:t>read_data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        void </a:t>
            </a:r>
            <a:r>
              <a:rPr lang="en-US" dirty="0" err="1" smtClean="0"/>
              <a:t>print_data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};</a:t>
            </a:r>
            <a:endParaRPr lang="en-US" b="1" dirty="0"/>
          </a:p>
        </p:txBody>
      </p:sp>
      <p:sp>
        <p:nvSpPr>
          <p:cNvPr id="5" name="Right Brace 4"/>
          <p:cNvSpPr/>
          <p:nvPr/>
        </p:nvSpPr>
        <p:spPr>
          <a:xfrm>
            <a:off x="4495800" y="2514600"/>
            <a:ext cx="1219200" cy="3429000"/>
          </a:xfrm>
          <a:prstGeom prst="rightBrace">
            <a:avLst>
              <a:gd name="adj1" fmla="val 33995"/>
              <a:gd name="adj2" fmla="val 47070"/>
            </a:avLst>
          </a:prstGeom>
          <a:ln w="47625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757333" y="3810000"/>
            <a:ext cx="28532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Helvetica" pitchFamily="34" charset="0"/>
              </a:rPr>
              <a:t>public visibility</a:t>
            </a:r>
            <a:endParaRPr lang="en-US" sz="2800" b="1" dirty="0">
              <a:solidFill>
                <a:srgbClr val="002060"/>
              </a:solidFill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Class Objects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Autofit/>
          </a:bodyPr>
          <a:lstStyle/>
          <a:p>
            <a:r>
              <a:rPr lang="en-US" b="1" dirty="0" smtClean="0"/>
              <a:t>Object Instantiation:</a:t>
            </a:r>
          </a:p>
          <a:p>
            <a:pPr>
              <a:buNone/>
            </a:pPr>
            <a:r>
              <a:rPr lang="en-US" dirty="0" smtClean="0"/>
              <a:t>      The process of creating object of the type class</a:t>
            </a:r>
          </a:p>
          <a:p>
            <a:r>
              <a:rPr lang="en-US" b="1" dirty="0" smtClean="0"/>
              <a:t>Syntax: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class_name</a:t>
            </a:r>
            <a:r>
              <a:rPr lang="en-US" b="1" dirty="0" smtClean="0"/>
              <a:t>  </a:t>
            </a:r>
            <a:r>
              <a:rPr lang="en-US" dirty="0" err="1" smtClean="0"/>
              <a:t>obj_name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ex: Student </a:t>
            </a:r>
            <a:r>
              <a:rPr lang="en-US" dirty="0" err="1" smtClean="0"/>
              <a:t>st</a:t>
            </a:r>
            <a:r>
              <a:rPr lang="en-US" dirty="0" smtClean="0"/>
              <a:t>;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 rot="21109590">
            <a:off x="4570639" y="3832182"/>
            <a:ext cx="3505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Creates a single object of the type Student!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rot="1051069" flipH="1">
            <a:off x="3590951" y="4051587"/>
            <a:ext cx="873262" cy="344426"/>
          </a:xfrm>
          <a:prstGeom prst="lin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687287" y="4724400"/>
            <a:ext cx="4561114" cy="1981200"/>
            <a:chOff x="1523144" y="1752600"/>
            <a:chExt cx="1624123" cy="1676400"/>
          </a:xfrm>
        </p:grpSpPr>
        <p:sp>
          <p:nvSpPr>
            <p:cNvPr id="7" name="Rectangle 6"/>
            <p:cNvSpPr/>
            <p:nvPr/>
          </p:nvSpPr>
          <p:spPr>
            <a:xfrm>
              <a:off x="2133600" y="1752600"/>
              <a:ext cx="1013667" cy="167640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687530" y="2028092"/>
              <a:ext cx="887002" cy="3048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St_id</a:t>
              </a:r>
              <a:r>
                <a:rPr lang="en-US" b="1" dirty="0" smtClean="0">
                  <a:solidFill>
                    <a:schemeClr val="tx1"/>
                  </a:solidFill>
                </a:rPr>
                <a:t>, </a:t>
              </a:r>
              <a:r>
                <a:rPr lang="en-US" b="1" dirty="0" err="1" smtClean="0">
                  <a:solidFill>
                    <a:schemeClr val="tx1"/>
                  </a:solidFill>
                </a:rPr>
                <a:t>St_name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523144" y="2438400"/>
              <a:ext cx="12192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void </a:t>
              </a:r>
              <a:r>
                <a:rPr lang="en-US" b="1" dirty="0" err="1" smtClean="0">
                  <a:solidFill>
                    <a:schemeClr val="tx1"/>
                  </a:solidFill>
                </a:rPr>
                <a:t>read_data</a:t>
              </a:r>
              <a:r>
                <a:rPr lang="en-US" b="1" dirty="0" smtClean="0">
                  <a:solidFill>
                    <a:schemeClr val="tx1"/>
                  </a:solidFill>
                </a:rPr>
                <a:t>( )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23144" y="2895600"/>
              <a:ext cx="12192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void </a:t>
              </a:r>
              <a:r>
                <a:rPr lang="en-US" b="1" dirty="0" err="1" smtClean="0">
                  <a:solidFill>
                    <a:schemeClr val="tx1"/>
                  </a:solidFill>
                </a:rPr>
                <a:t>print_data</a:t>
              </a:r>
              <a:r>
                <a:rPr lang="en-US" b="1" dirty="0" smtClean="0">
                  <a:solidFill>
                    <a:schemeClr val="tx1"/>
                  </a:solidFill>
                </a:rPr>
                <a:t>( 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Object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More of Objects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dirty="0" smtClean="0"/>
              <a:t>ex: Student st1;</a:t>
            </a:r>
          </a:p>
          <a:p>
            <a:pPr>
              <a:buNone/>
            </a:pPr>
            <a:r>
              <a:rPr lang="en-US" dirty="0" smtClean="0"/>
              <a:t>		 Student st2;</a:t>
            </a:r>
          </a:p>
          <a:p>
            <a:pPr>
              <a:buNone/>
            </a:pPr>
            <a:r>
              <a:rPr lang="en-US" dirty="0" smtClean="0"/>
              <a:t>	        Student st3;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429000" y="2133600"/>
            <a:ext cx="4495800" cy="3962400"/>
            <a:chOff x="1371600" y="1371600"/>
            <a:chExt cx="6553200" cy="4724400"/>
          </a:xfrm>
        </p:grpSpPr>
        <p:sp>
          <p:nvSpPr>
            <p:cNvPr id="4" name="Flowchart: Summing Junction 3"/>
            <p:cNvSpPr/>
            <p:nvPr/>
          </p:nvSpPr>
          <p:spPr>
            <a:xfrm>
              <a:off x="1371600" y="1371600"/>
              <a:ext cx="6553200" cy="4724400"/>
            </a:xfrm>
            <a:prstGeom prst="flowChartSummingJunction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2895600" y="2514600"/>
              <a:ext cx="3429000" cy="2590800"/>
            </a:xfrm>
            <a:prstGeom prst="flowChartConnector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</a:gradFill>
            <a:ln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52799" y="3429000"/>
              <a:ext cx="2667000" cy="550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Attributes</a:t>
              </a:r>
              <a:endParaRPr lang="en-US" sz="2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00" y="1905000"/>
              <a:ext cx="198119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Operation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24599" y="3576935"/>
              <a:ext cx="1524000" cy="403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Operation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47800" y="3581400"/>
              <a:ext cx="1524000" cy="403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Operation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86201" y="5257801"/>
              <a:ext cx="1524000" cy="403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Operation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Objects</a:t>
            </a:r>
            <a:endParaRPr lang="en-US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676400"/>
            <a:ext cx="3505200" cy="2642175"/>
            <a:chOff x="533400" y="1676400"/>
            <a:chExt cx="3505200" cy="2642175"/>
          </a:xfrm>
        </p:grpSpPr>
        <p:grpSp>
          <p:nvGrpSpPr>
            <p:cNvPr id="4" name="Group 3"/>
            <p:cNvGrpSpPr/>
            <p:nvPr/>
          </p:nvGrpSpPr>
          <p:grpSpPr>
            <a:xfrm>
              <a:off x="533400" y="1676400"/>
              <a:ext cx="3505200" cy="1981200"/>
              <a:chOff x="1523144" y="1752600"/>
              <a:chExt cx="1624123" cy="16764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133600" y="1752600"/>
                <a:ext cx="1013667" cy="1676400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558451" y="1946031"/>
                <a:ext cx="1141974" cy="304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10,Rama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23144" y="2438400"/>
                <a:ext cx="12192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void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read_data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( )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23144" y="2895600"/>
                <a:ext cx="12192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void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print_data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( )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828800" y="3733800"/>
              <a:ext cx="838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st1</a:t>
              </a:r>
              <a:endParaRPr lang="en-US" sz="32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95800" y="1701225"/>
            <a:ext cx="3505200" cy="2642175"/>
            <a:chOff x="533400" y="1676400"/>
            <a:chExt cx="3505200" cy="2642175"/>
          </a:xfrm>
        </p:grpSpPr>
        <p:grpSp>
          <p:nvGrpSpPr>
            <p:cNvPr id="12" name="Group 3"/>
            <p:cNvGrpSpPr/>
            <p:nvPr/>
          </p:nvGrpSpPr>
          <p:grpSpPr>
            <a:xfrm>
              <a:off x="533400" y="1676400"/>
              <a:ext cx="3505200" cy="1981200"/>
              <a:chOff x="1523144" y="1752600"/>
              <a:chExt cx="1624123" cy="16764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133600" y="1752600"/>
                <a:ext cx="1013667" cy="1676400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558451" y="1946031"/>
                <a:ext cx="1141974" cy="3048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20, Stephen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23144" y="2438400"/>
                <a:ext cx="1219200" cy="3048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void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read_data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( )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523144" y="2895600"/>
                <a:ext cx="1219200" cy="3048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void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print_data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( )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828800" y="3733800"/>
              <a:ext cx="838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st2</a:t>
              </a:r>
              <a:endParaRPr lang="en-US" sz="3200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33600" y="4114800"/>
            <a:ext cx="3505200" cy="2642175"/>
            <a:chOff x="533400" y="1676400"/>
            <a:chExt cx="3505200" cy="2642175"/>
          </a:xfrm>
        </p:grpSpPr>
        <p:grpSp>
          <p:nvGrpSpPr>
            <p:cNvPr id="19" name="Group 3"/>
            <p:cNvGrpSpPr/>
            <p:nvPr/>
          </p:nvGrpSpPr>
          <p:grpSpPr>
            <a:xfrm>
              <a:off x="533400" y="1676400"/>
              <a:ext cx="3505200" cy="1981200"/>
              <a:chOff x="1523144" y="1752600"/>
              <a:chExt cx="1624123" cy="16764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133600" y="1752600"/>
                <a:ext cx="1013667" cy="1676400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558451" y="1946031"/>
                <a:ext cx="1141974" cy="3048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55, Mary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23144" y="2438400"/>
                <a:ext cx="1219200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void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read_data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( )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523144" y="2895600"/>
                <a:ext cx="1219200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void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print_data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( )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828800" y="3733800"/>
              <a:ext cx="838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st3</a:t>
              </a:r>
              <a:endParaRPr lang="en-US" sz="3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Objects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b="1" dirty="0" smtClean="0"/>
              <a:t>Array of Objects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dirty="0" smtClean="0"/>
              <a:t>ex: </a:t>
            </a:r>
            <a:r>
              <a:rPr lang="en-US" smtClean="0"/>
              <a:t>Student s[8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en-US" dirty="0" smtClean="0"/>
              <a:t>		 </a:t>
            </a:r>
          </a:p>
          <a:p>
            <a:pPr>
              <a:buNone/>
            </a:pPr>
            <a:r>
              <a:rPr lang="en-US" dirty="0" smtClean="0"/>
              <a:t>	      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72200" y="1447800"/>
          <a:ext cx="2362200" cy="4800603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{69CF1AB2-1976-4502-BF36-3FF5EA218861}</a:tableStyleId>
              </a:tblPr>
              <a:tblGrid>
                <a:gridCol w="2362200"/>
              </a:tblGrid>
              <a:tr h="59957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S[0]</a:t>
                      </a:r>
                      <a:endParaRPr lang="en-US" sz="3200" b="1" dirty="0"/>
                    </a:p>
                  </a:txBody>
                  <a:tcPr/>
                </a:tc>
              </a:tr>
              <a:tr h="59957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S[1]</a:t>
                      </a:r>
                      <a:endParaRPr lang="en-US" sz="3200" b="1" dirty="0"/>
                    </a:p>
                  </a:txBody>
                  <a:tcPr/>
                </a:tc>
              </a:tr>
              <a:tr h="59957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S[2]</a:t>
                      </a:r>
                      <a:endParaRPr lang="en-US" sz="3200" b="1" dirty="0"/>
                    </a:p>
                  </a:txBody>
                  <a:tcPr/>
                </a:tc>
              </a:tr>
              <a:tr h="60357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S[3]</a:t>
                      </a:r>
                      <a:endParaRPr lang="en-US" sz="3200" b="1" dirty="0"/>
                    </a:p>
                  </a:txBody>
                  <a:tcPr/>
                </a:tc>
              </a:tr>
              <a:tr h="59957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S[4]</a:t>
                      </a:r>
                      <a:endParaRPr lang="en-US" sz="3200" b="1" dirty="0"/>
                    </a:p>
                  </a:txBody>
                  <a:tcPr/>
                </a:tc>
              </a:tr>
              <a:tr h="59957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S[5]</a:t>
                      </a:r>
                      <a:endParaRPr lang="en-US" sz="3200" b="1" dirty="0"/>
                    </a:p>
                  </a:txBody>
                  <a:tcPr/>
                </a:tc>
              </a:tr>
              <a:tr h="59957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S[6]</a:t>
                      </a:r>
                      <a:endParaRPr lang="en-US" sz="3200" b="1" dirty="0"/>
                    </a:p>
                  </a:txBody>
                  <a:tcPr/>
                </a:tc>
              </a:tr>
              <a:tr h="59957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S[7]</a:t>
                      </a:r>
                      <a:endParaRPr lang="en-US" sz="3200" b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381000" y="3124200"/>
            <a:ext cx="5715000" cy="3195522"/>
            <a:chOff x="381000" y="3124200"/>
            <a:chExt cx="5715000" cy="3195522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3962400" y="3124200"/>
              <a:ext cx="21336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0800000" flipV="1">
              <a:off x="3962400" y="4419600"/>
              <a:ext cx="21336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381000" y="3124200"/>
              <a:ext cx="3505200" cy="3195522"/>
              <a:chOff x="533400" y="1676400"/>
              <a:chExt cx="3505200" cy="2518232"/>
            </a:xfrm>
          </p:grpSpPr>
          <p:grpSp>
            <p:nvGrpSpPr>
              <p:cNvPr id="17" name="Group 3"/>
              <p:cNvGrpSpPr/>
              <p:nvPr/>
            </p:nvGrpSpPr>
            <p:grpSpPr>
              <a:xfrm>
                <a:off x="533400" y="1676400"/>
                <a:ext cx="3505200" cy="1981200"/>
                <a:chOff x="1523144" y="1752600"/>
                <a:chExt cx="1624123" cy="16764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133600" y="1752600"/>
                  <a:ext cx="1013667" cy="1676400"/>
                </a:xfrm>
                <a:prstGeom prst="rect">
                  <a:avLst/>
                </a:prstGeom>
                <a:noFill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1558451" y="1946031"/>
                  <a:ext cx="1141974" cy="3048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24, </a:t>
                  </a:r>
                  <a:r>
                    <a:rPr lang="en-US" b="1" dirty="0" err="1" smtClean="0">
                      <a:solidFill>
                        <a:schemeClr val="tx1"/>
                      </a:solidFill>
                    </a:rPr>
                    <a:t>Sakshi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1523144" y="2438400"/>
                  <a:ext cx="1219200" cy="3048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void </a:t>
                  </a:r>
                  <a:r>
                    <a:rPr lang="en-US" b="1" dirty="0" err="1" smtClean="0">
                      <a:solidFill>
                        <a:schemeClr val="tx1"/>
                      </a:solidFill>
                    </a:rPr>
                    <a:t>read_data</a:t>
                  </a:r>
                  <a:r>
                    <a:rPr lang="en-US" b="1" dirty="0" smtClean="0">
                      <a:solidFill>
                        <a:schemeClr val="tx1"/>
                      </a:solidFill>
                    </a:rPr>
                    <a:t>( )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1523144" y="2895600"/>
                  <a:ext cx="1219200" cy="3048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void </a:t>
                  </a:r>
                  <a:r>
                    <a:rPr lang="en-US" b="1" dirty="0" err="1" smtClean="0">
                      <a:solidFill>
                        <a:schemeClr val="tx1"/>
                      </a:solidFill>
                    </a:rPr>
                    <a:t>print_data</a:t>
                  </a:r>
                  <a:r>
                    <a:rPr lang="en-US" b="1" dirty="0" smtClean="0">
                      <a:solidFill>
                        <a:schemeClr val="tx1"/>
                      </a:solidFill>
                    </a:rPr>
                    <a:t>( )</a:t>
                  </a:r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1828800" y="3733800"/>
                <a:ext cx="1066800" cy="46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/>
                  <a:t>St[4]</a:t>
                </a:r>
                <a:endParaRPr lang="en-US" sz="3200" b="1" dirty="0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457200" y="685800"/>
            <a:ext cx="5715000" cy="3195522"/>
            <a:chOff x="381000" y="3124200"/>
            <a:chExt cx="5715000" cy="3195522"/>
          </a:xfrm>
        </p:grpSpPr>
        <p:cxnSp>
          <p:nvCxnSpPr>
            <p:cNvPr id="25" name="Straight Connector 24"/>
            <p:cNvCxnSpPr/>
            <p:nvPr/>
          </p:nvCxnSpPr>
          <p:spPr>
            <a:xfrm rot="10800000">
              <a:off x="3962400" y="3124200"/>
              <a:ext cx="21336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0800000" flipV="1">
              <a:off x="3962400" y="4419600"/>
              <a:ext cx="21336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15"/>
            <p:cNvGrpSpPr/>
            <p:nvPr/>
          </p:nvGrpSpPr>
          <p:grpSpPr>
            <a:xfrm>
              <a:off x="381000" y="3124200"/>
              <a:ext cx="3505200" cy="3195522"/>
              <a:chOff x="533400" y="1676400"/>
              <a:chExt cx="3505200" cy="2518232"/>
            </a:xfrm>
          </p:grpSpPr>
          <p:grpSp>
            <p:nvGrpSpPr>
              <p:cNvPr id="28" name="Group 3"/>
              <p:cNvGrpSpPr/>
              <p:nvPr/>
            </p:nvGrpSpPr>
            <p:grpSpPr>
              <a:xfrm>
                <a:off x="533400" y="1676400"/>
                <a:ext cx="3505200" cy="1981200"/>
                <a:chOff x="1523144" y="1752600"/>
                <a:chExt cx="1624123" cy="16764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2133600" y="1752600"/>
                  <a:ext cx="1013667" cy="1676400"/>
                </a:xfrm>
                <a:prstGeom prst="rect">
                  <a:avLst/>
                </a:prstGeom>
                <a:noFill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558451" y="1946031"/>
                  <a:ext cx="1141974" cy="3048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33, Joseph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1523144" y="2438400"/>
                  <a:ext cx="1219200" cy="3048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void </a:t>
                  </a:r>
                  <a:r>
                    <a:rPr lang="en-US" b="1" dirty="0" err="1" smtClean="0">
                      <a:solidFill>
                        <a:schemeClr val="tx1"/>
                      </a:solidFill>
                    </a:rPr>
                    <a:t>read_data</a:t>
                  </a:r>
                  <a:r>
                    <a:rPr lang="en-US" b="1" dirty="0" smtClean="0">
                      <a:solidFill>
                        <a:schemeClr val="tx1"/>
                      </a:solidFill>
                    </a:rPr>
                    <a:t>( )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1523144" y="2895600"/>
                  <a:ext cx="1219200" cy="3048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void </a:t>
                  </a:r>
                  <a:r>
                    <a:rPr lang="en-US" b="1" dirty="0" err="1" smtClean="0">
                      <a:solidFill>
                        <a:schemeClr val="tx1"/>
                      </a:solidFill>
                    </a:rPr>
                    <a:t>print_data</a:t>
                  </a:r>
                  <a:r>
                    <a:rPr lang="en-US" b="1" dirty="0" smtClean="0">
                      <a:solidFill>
                        <a:schemeClr val="tx1"/>
                      </a:solidFill>
                    </a:rPr>
                    <a:t>( )</a:t>
                  </a:r>
                </a:p>
              </p:txBody>
            </p:sp>
          </p:grpSp>
          <p:sp>
            <p:nvSpPr>
              <p:cNvPr id="29" name="TextBox 28"/>
              <p:cNvSpPr txBox="1"/>
              <p:nvPr/>
            </p:nvSpPr>
            <p:spPr>
              <a:xfrm>
                <a:off x="1828800" y="3733800"/>
                <a:ext cx="1066800" cy="46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/>
                  <a:t>St[0]</a:t>
                </a:r>
                <a:endParaRPr lang="en-US" sz="32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Accessing Data Members</a:t>
            </a:r>
            <a:br>
              <a:rPr lang="en-US" b="1" dirty="0" smtClean="0"/>
            </a:br>
            <a:r>
              <a:rPr lang="en-US" sz="3100" dirty="0" smtClean="0"/>
              <a:t>(outside the class)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Syntax: (single object)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obj_name</a:t>
            </a:r>
            <a:r>
              <a:rPr lang="en-US" dirty="0" smtClean="0"/>
              <a:t>  </a:t>
            </a:r>
            <a:r>
              <a:rPr lang="en-US" sz="6000" dirty="0" smtClean="0"/>
              <a:t>. </a:t>
            </a:r>
            <a:r>
              <a:rPr lang="en-US" dirty="0" err="1" smtClean="0"/>
              <a:t>datamember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ex:  </a:t>
            </a:r>
            <a:r>
              <a:rPr lang="en-US" dirty="0" err="1" smtClean="0"/>
              <a:t>st.st_id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Syntax:(array of objects)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obj_name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 </a:t>
            </a:r>
            <a:r>
              <a:rPr lang="en-US" sz="6000" dirty="0" smtClean="0"/>
              <a:t>. </a:t>
            </a:r>
            <a:r>
              <a:rPr lang="en-US" dirty="0" err="1" smtClean="0"/>
              <a:t>datamember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ex: </a:t>
            </a:r>
            <a:r>
              <a:rPr lang="en-US" dirty="0" err="1" smtClean="0"/>
              <a:t>st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st_id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Accessing Data Members</a:t>
            </a:r>
            <a:br>
              <a:rPr lang="en-US" b="1" dirty="0" smtClean="0"/>
            </a:br>
            <a:r>
              <a:rPr lang="en-US" sz="3600" dirty="0" smtClean="0"/>
              <a:t>(inside the class member function)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Syntax: (single object)</a:t>
            </a:r>
          </a:p>
          <a:p>
            <a:pPr>
              <a:buNone/>
            </a:pPr>
            <a:r>
              <a:rPr lang="en-US" dirty="0" smtClean="0"/>
              <a:t>	       </a:t>
            </a:r>
            <a:r>
              <a:rPr lang="en-US" dirty="0" err="1" smtClean="0"/>
              <a:t>data_member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ex:  </a:t>
            </a:r>
            <a:r>
              <a:rPr lang="en-US" dirty="0" err="1" smtClean="0"/>
              <a:t>st_id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Syntax:(array of objects)</a:t>
            </a:r>
          </a:p>
          <a:p>
            <a:pPr>
              <a:buNone/>
            </a:pPr>
            <a:r>
              <a:rPr lang="en-US" dirty="0" smtClean="0"/>
              <a:t>	      </a:t>
            </a:r>
            <a:r>
              <a:rPr lang="en-US" dirty="0" err="1" smtClean="0"/>
              <a:t>data_member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ex: </a:t>
            </a:r>
            <a:r>
              <a:rPr lang="en-US" dirty="0" err="1" smtClean="0"/>
              <a:t>st_id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Defining Member Functions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Syntax :(Inside the class definition)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ret_type</a:t>
            </a:r>
            <a:r>
              <a:rPr lang="en-US" dirty="0" smtClean="0"/>
              <a:t> </a:t>
            </a:r>
            <a:r>
              <a:rPr lang="en-US" dirty="0" err="1" smtClean="0"/>
              <a:t>fun_name</a:t>
            </a:r>
            <a:r>
              <a:rPr lang="en-US" dirty="0" smtClean="0"/>
              <a:t>(formal parameters)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function body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Defining Member Functions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r>
              <a:rPr lang="en-US" b="1" dirty="0" smtClean="0"/>
              <a:t>Syntax:(Outside the class definition)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ret_type</a:t>
            </a:r>
            <a:r>
              <a:rPr lang="en-US" dirty="0" smtClean="0"/>
              <a:t> </a:t>
            </a:r>
            <a:r>
              <a:rPr lang="en-US" b="1" dirty="0" err="1" smtClean="0"/>
              <a:t>class_name</a:t>
            </a:r>
            <a:r>
              <a:rPr lang="en-US" b="1" dirty="0" smtClean="0"/>
              <a:t>::</a:t>
            </a:r>
            <a:r>
              <a:rPr lang="en-US" dirty="0" err="1" smtClean="0"/>
              <a:t>fun_name</a:t>
            </a:r>
            <a:r>
              <a:rPr lang="en-US" dirty="0" smtClean="0"/>
              <a:t>(</a:t>
            </a:r>
            <a:r>
              <a:rPr lang="en-US" sz="2800" dirty="0" smtClean="0"/>
              <a:t>formal parameters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function body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Accessing Member Functions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Syntax: (single object)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obj_name</a:t>
            </a:r>
            <a:r>
              <a:rPr lang="en-US" dirty="0" smtClean="0"/>
              <a:t>  </a:t>
            </a:r>
            <a:r>
              <a:rPr lang="en-US" sz="6000" dirty="0" smtClean="0"/>
              <a:t>. </a:t>
            </a:r>
            <a:r>
              <a:rPr lang="en-US" dirty="0" err="1" smtClean="0"/>
              <a:t>Memberfunction</a:t>
            </a:r>
            <a:r>
              <a:rPr lang="en-US" dirty="0" smtClean="0"/>
              <a:t>(</a:t>
            </a:r>
            <a:r>
              <a:rPr lang="en-US" dirty="0" err="1" smtClean="0"/>
              <a:t>act_parameters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	ex:  </a:t>
            </a:r>
            <a:r>
              <a:rPr lang="en-US" dirty="0" err="1" smtClean="0"/>
              <a:t>st.read</a:t>
            </a:r>
            <a:r>
              <a:rPr lang="en-US" dirty="0" smtClean="0"/>
              <a:t>( );</a:t>
            </a:r>
          </a:p>
          <a:p>
            <a:r>
              <a:rPr lang="en-US" b="1" dirty="0" smtClean="0"/>
              <a:t>Syntax:(array of objects)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obj_name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 </a:t>
            </a:r>
            <a:r>
              <a:rPr lang="en-US" sz="6000" dirty="0" smtClean="0"/>
              <a:t>. </a:t>
            </a:r>
            <a:r>
              <a:rPr lang="en-US" dirty="0" err="1" smtClean="0"/>
              <a:t>Memberfunction</a:t>
            </a:r>
            <a:r>
              <a:rPr lang="en-US" dirty="0" smtClean="0"/>
              <a:t>(</a:t>
            </a:r>
            <a:r>
              <a:rPr lang="en-US" dirty="0" err="1" smtClean="0"/>
              <a:t>act_parameters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ex: </a:t>
            </a:r>
            <a:r>
              <a:rPr lang="en-US" dirty="0" err="1" smtClean="0"/>
              <a:t>st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].read( 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Hiding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“</a:t>
            </a:r>
            <a:r>
              <a:rPr lang="en-US" b="1" dirty="0" smtClean="0"/>
              <a:t>Data hiding</a:t>
            </a:r>
            <a:r>
              <a:rPr lang="en-US" dirty="0" smtClean="0"/>
              <a:t> is the mechanism of </a:t>
            </a:r>
            <a:r>
              <a:rPr lang="en-US" b="1" dirty="0" smtClean="0"/>
              <a:t>implementation details </a:t>
            </a:r>
            <a:r>
              <a:rPr lang="en-US" dirty="0" smtClean="0"/>
              <a:t>of a class such a way that are </a:t>
            </a:r>
            <a:r>
              <a:rPr lang="en-US" b="1" dirty="0" smtClean="0"/>
              <a:t>hidden</a:t>
            </a:r>
            <a:r>
              <a:rPr lang="en-US" dirty="0" smtClean="0"/>
              <a:t> from the user.”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 The concept of restricted access led programmers to write specialized </a:t>
            </a:r>
            <a:r>
              <a:rPr lang="en-US" b="1" dirty="0" smtClean="0"/>
              <a:t>functions</a:t>
            </a:r>
            <a:r>
              <a:rPr lang="en-US" dirty="0" smtClean="0"/>
              <a:t> for performing the operations on </a:t>
            </a:r>
            <a:r>
              <a:rPr lang="en-US" b="1" dirty="0" smtClean="0"/>
              <a:t>hidden members </a:t>
            </a:r>
            <a:r>
              <a:rPr lang="en-US" dirty="0" smtClean="0"/>
              <a:t>of the class.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Hiding</a:t>
            </a:r>
            <a:endParaRPr lang="en-US" dirty="0"/>
          </a:p>
        </p:txBody>
      </p:sp>
      <p:sp>
        <p:nvSpPr>
          <p:cNvPr id="4" name="Flowchart: Summing Junction 3"/>
          <p:cNvSpPr/>
          <p:nvPr/>
        </p:nvSpPr>
        <p:spPr>
          <a:xfrm>
            <a:off x="1371600" y="1371600"/>
            <a:ext cx="6858000" cy="4724400"/>
          </a:xfrm>
          <a:prstGeom prst="flowChartSummingJunction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3048000" y="2514600"/>
            <a:ext cx="3429000" cy="25908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2861608"/>
            <a:ext cx="266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private:</a:t>
            </a:r>
          </a:p>
          <a:p>
            <a:pPr algn="ctr"/>
            <a:r>
              <a:rPr lang="en-US" sz="2400" b="1" dirty="0" err="1" smtClean="0"/>
              <a:t>st_name</a:t>
            </a:r>
            <a:endParaRPr lang="en-US" sz="2400" b="1" dirty="0" smtClean="0"/>
          </a:p>
          <a:p>
            <a:pPr algn="ctr"/>
            <a:r>
              <a:rPr lang="en-US" sz="2400" b="1" dirty="0" smtClean="0"/>
              <a:t> </a:t>
            </a:r>
            <a:r>
              <a:rPr lang="en-US" sz="2400" b="1" dirty="0" err="1" smtClean="0"/>
              <a:t>st_id</a:t>
            </a:r>
            <a:endParaRPr lang="en-US" sz="2400" b="1" dirty="0" smtClean="0"/>
          </a:p>
          <a:p>
            <a:pPr algn="ctr"/>
            <a:r>
              <a:rPr lang="en-US" sz="2400" b="1" dirty="0" smtClean="0"/>
              <a:t> branch </a:t>
            </a:r>
          </a:p>
          <a:p>
            <a:pPr algn="ctr"/>
            <a:r>
              <a:rPr lang="en-US" sz="2400" b="1" dirty="0" smtClean="0"/>
              <a:t>semester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0" y="1676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Read_data</a:t>
            </a:r>
            <a:r>
              <a:rPr lang="en-US" sz="2400" b="1" dirty="0" smtClean="0"/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0" y="35769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Print_data</a:t>
            </a:r>
            <a:r>
              <a:rPr lang="en-US" sz="2400" b="1" dirty="0" smtClean="0"/>
              <a:t>()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35052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Cal_best</a:t>
            </a:r>
            <a:r>
              <a:rPr lang="en-US" sz="2400" b="1" dirty="0" smtClean="0"/>
              <a:t>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91000" y="54102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Result()</a:t>
            </a:r>
          </a:p>
        </p:txBody>
      </p:sp>
      <p:sp>
        <p:nvSpPr>
          <p:cNvPr id="12" name="Up-Down Arrow 11"/>
          <p:cNvSpPr/>
          <p:nvPr/>
        </p:nvSpPr>
        <p:spPr>
          <a:xfrm>
            <a:off x="4572000" y="2257425"/>
            <a:ext cx="228600" cy="533400"/>
          </a:xfrm>
          <a:prstGeom prst="upDownArrow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/>
          <p:cNvSpPr/>
          <p:nvPr/>
        </p:nvSpPr>
        <p:spPr>
          <a:xfrm>
            <a:off x="4648200" y="4876800"/>
            <a:ext cx="228600" cy="533400"/>
          </a:xfrm>
          <a:prstGeom prst="upDownArrow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>
            <a:off x="2795016" y="3657600"/>
            <a:ext cx="457200" cy="228600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6196584" y="3706368"/>
            <a:ext cx="457200" cy="228600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Hiding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b="1" dirty="0" smtClean="0"/>
              <a:t>access </a:t>
            </a:r>
            <a:r>
              <a:rPr lang="en-US" b="1" dirty="0" err="1" smtClean="0"/>
              <a:t>specifie</a:t>
            </a:r>
            <a:r>
              <a:rPr lang="en-US" dirty="0" err="1" smtClean="0"/>
              <a:t>r</a:t>
            </a:r>
            <a:r>
              <a:rPr lang="en-US" dirty="0" smtClean="0"/>
              <a:t> acts as the key strength </a:t>
            </a:r>
            <a:r>
              <a:rPr lang="en-US" b="1" dirty="0" smtClean="0"/>
              <a:t>behind</a:t>
            </a:r>
            <a:r>
              <a:rPr lang="en-US" dirty="0" smtClean="0"/>
              <a:t> the concept of </a:t>
            </a:r>
            <a:r>
              <a:rPr lang="en-US" b="1" dirty="0" smtClean="0"/>
              <a:t>security.</a:t>
            </a:r>
            <a:r>
              <a:rPr lang="en-US" dirty="0" smtClean="0"/>
              <a:t> 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Provides access to only to the member functions of class. Which prevents </a:t>
            </a:r>
            <a:r>
              <a:rPr lang="en-US" b="1" dirty="0" smtClean="0"/>
              <a:t>unauthorized access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QoSWSN_sora</Template>
  <TotalTime>21997</TotalTime>
  <Words>9034</Words>
  <Application>Microsoft Office PowerPoint</Application>
  <PresentationFormat>On-screen Show (4:3)</PresentationFormat>
  <Paragraphs>2248</Paragraphs>
  <Slides>267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267</vt:i4>
      </vt:variant>
    </vt:vector>
  </HeadingPairs>
  <TitlesOfParts>
    <vt:vector size="268" baseType="lpstr">
      <vt:lpstr>Office Theme</vt:lpstr>
      <vt:lpstr>Object Oriented Programming with C++</vt:lpstr>
      <vt:lpstr>Part – A  1.  Overview of OOP</vt:lpstr>
      <vt:lpstr>Object Oriented Paradigm</vt:lpstr>
      <vt:lpstr>Structured Vs Object Oriented Programming</vt:lpstr>
      <vt:lpstr>Elements of OOP</vt:lpstr>
      <vt:lpstr>Elements of OOP</vt:lpstr>
      <vt:lpstr>Elements of OOP</vt:lpstr>
      <vt:lpstr>Objects</vt:lpstr>
      <vt:lpstr>Object</vt:lpstr>
      <vt:lpstr>Example: StudentObject</vt:lpstr>
      <vt:lpstr>Class</vt:lpstr>
      <vt:lpstr>Encapsulation</vt:lpstr>
      <vt:lpstr>Encapsulation</vt:lpstr>
      <vt:lpstr>Data Abstraction</vt:lpstr>
      <vt:lpstr>C++ Implementation</vt:lpstr>
      <vt:lpstr>C++ Implementation</vt:lpstr>
      <vt:lpstr>Inheritance</vt:lpstr>
      <vt:lpstr>Inheritance</vt:lpstr>
      <vt:lpstr>Polymorphism</vt:lpstr>
      <vt:lpstr>Polymorphism</vt:lpstr>
      <vt:lpstr>Dynamic Binding</vt:lpstr>
      <vt:lpstr>Message Passing</vt:lpstr>
      <vt:lpstr>Message Passing</vt:lpstr>
      <vt:lpstr>Object Oriented Languages</vt:lpstr>
      <vt:lpstr>2.  C++ Overview</vt:lpstr>
      <vt:lpstr>Structure of C++ Program</vt:lpstr>
      <vt:lpstr>Simple C++ Program</vt:lpstr>
      <vt:lpstr>Preprocessing</vt:lpstr>
      <vt:lpstr>Slide 29</vt:lpstr>
      <vt:lpstr>Slide 30</vt:lpstr>
      <vt:lpstr>Slide 31</vt:lpstr>
      <vt:lpstr>Slide 32</vt:lpstr>
      <vt:lpstr>C++ LANGUAGE</vt:lpstr>
      <vt:lpstr>C++ TOKENS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C++ STATEMENTS</vt:lpstr>
      <vt:lpstr>Arrays in C++</vt:lpstr>
      <vt:lpstr>Memory and Arrays</vt:lpstr>
      <vt:lpstr>Array Initialization</vt:lpstr>
      <vt:lpstr>An array printing function</vt:lpstr>
      <vt:lpstr>Arrays of char are special</vt:lpstr>
      <vt:lpstr>2-D Array: int A[3][4]</vt:lpstr>
      <vt:lpstr>2-D Memory Organization</vt:lpstr>
      <vt:lpstr>2-D Array </vt:lpstr>
      <vt:lpstr>C++ Strings</vt:lpstr>
      <vt:lpstr>C++ Strings</vt:lpstr>
      <vt:lpstr>C++ Strings</vt:lpstr>
      <vt:lpstr>3.  Modular Programming with Functions</vt:lpstr>
      <vt:lpstr>Modular Programming</vt:lpstr>
      <vt:lpstr>C++ Functions</vt:lpstr>
      <vt:lpstr>Advantages …?</vt:lpstr>
      <vt:lpstr>Function Components</vt:lpstr>
      <vt:lpstr>Sample function</vt:lpstr>
      <vt:lpstr>Using Math Library functions</vt:lpstr>
      <vt:lpstr> Math Library Functions</vt:lpstr>
      <vt:lpstr>Function parameters</vt:lpstr>
      <vt:lpstr>Local variables</vt:lpstr>
      <vt:lpstr>Block Variables</vt:lpstr>
      <vt:lpstr>Global variables</vt:lpstr>
      <vt:lpstr>Scope</vt:lpstr>
      <vt:lpstr>Block Scope</vt:lpstr>
      <vt:lpstr>Nested Blocks</vt:lpstr>
      <vt:lpstr>Storage Class</vt:lpstr>
      <vt:lpstr>Storage Classes</vt:lpstr>
      <vt:lpstr>Argument Passing</vt:lpstr>
      <vt:lpstr>Inline Functions</vt:lpstr>
      <vt:lpstr>Inline Functions</vt:lpstr>
      <vt:lpstr>Inline Function</vt:lpstr>
      <vt:lpstr>Function Overloading</vt:lpstr>
      <vt:lpstr>Function Templates</vt:lpstr>
      <vt:lpstr>Function Templates</vt:lpstr>
      <vt:lpstr>Function Templates</vt:lpstr>
      <vt:lpstr>Recursive Functions</vt:lpstr>
      <vt:lpstr>4.  Classes &amp; Objects</vt:lpstr>
      <vt:lpstr>Introduction</vt:lpstr>
      <vt:lpstr>The New C++ Headers</vt:lpstr>
      <vt:lpstr>Class Specification</vt:lpstr>
      <vt:lpstr>Class Specification</vt:lpstr>
      <vt:lpstr>Class Specification</vt:lpstr>
      <vt:lpstr>Class specification</vt:lpstr>
      <vt:lpstr>Class specification</vt:lpstr>
      <vt:lpstr>Class Objects</vt:lpstr>
      <vt:lpstr>Class Object</vt:lpstr>
      <vt:lpstr>Class Objects</vt:lpstr>
      <vt:lpstr>Class Objects</vt:lpstr>
      <vt:lpstr>Accessing Data Members (outside the class)</vt:lpstr>
      <vt:lpstr>Accessing Data Members (inside the class member function)</vt:lpstr>
      <vt:lpstr>Defining Member Functions </vt:lpstr>
      <vt:lpstr>Defining Member Functions </vt:lpstr>
      <vt:lpstr>Accessing Member Functions </vt:lpstr>
      <vt:lpstr>Data Hiding</vt:lpstr>
      <vt:lpstr>Data Hiding</vt:lpstr>
      <vt:lpstr>Data Hiding</vt:lpstr>
      <vt:lpstr>Data Hiding</vt:lpstr>
      <vt:lpstr>Inline Functions with Class</vt:lpstr>
      <vt:lpstr>Inline Functions with Class</vt:lpstr>
      <vt:lpstr>Inline Functions with Class</vt:lpstr>
      <vt:lpstr>Constructors</vt:lpstr>
      <vt:lpstr>Constructors</vt:lpstr>
      <vt:lpstr>Constructors</vt:lpstr>
      <vt:lpstr>Constructors</vt:lpstr>
      <vt:lpstr>Types of Constructors</vt:lpstr>
      <vt:lpstr>Parameterized Constructors</vt:lpstr>
      <vt:lpstr>Overloaded Constructors</vt:lpstr>
      <vt:lpstr>Constructors with Default Argument</vt:lpstr>
      <vt:lpstr>Copy Constructor</vt:lpstr>
      <vt:lpstr>Dynamic Constructors</vt:lpstr>
      <vt:lpstr>Destructors</vt:lpstr>
      <vt:lpstr>Destructors</vt:lpstr>
      <vt:lpstr>Programs for Implementation</vt:lpstr>
      <vt:lpstr>Local Classes</vt:lpstr>
      <vt:lpstr>Multiple Classes</vt:lpstr>
      <vt:lpstr>Nested Classes</vt:lpstr>
      <vt:lpstr>Program for Implemention</vt:lpstr>
      <vt:lpstr>Program for Implementation</vt:lpstr>
      <vt:lpstr>Static Data Members</vt:lpstr>
      <vt:lpstr>Static Data Members</vt:lpstr>
      <vt:lpstr>Static Data Member</vt:lpstr>
      <vt:lpstr>Static Member Functions</vt:lpstr>
      <vt:lpstr>Static Member Functions</vt:lpstr>
      <vt:lpstr>Scope Resolution Operator</vt:lpstr>
      <vt:lpstr>Scope Resolution Operator</vt:lpstr>
      <vt:lpstr>5.  Objects with Functions</vt:lpstr>
      <vt:lpstr>Passing Objects as Arguments</vt:lpstr>
      <vt:lpstr>Object Assignment</vt:lpstr>
      <vt:lpstr>Passing Objects as Arguments</vt:lpstr>
      <vt:lpstr>Returning Objects</vt:lpstr>
      <vt:lpstr>Program for Implementation</vt:lpstr>
      <vt:lpstr>Friend Functions</vt:lpstr>
      <vt:lpstr>Friend Functions</vt:lpstr>
      <vt:lpstr>Friend Functions</vt:lpstr>
      <vt:lpstr>Program  for Implementation</vt:lpstr>
      <vt:lpstr>Friend Classes</vt:lpstr>
      <vt:lpstr>Friend Classes</vt:lpstr>
      <vt:lpstr>Program for Implementation</vt:lpstr>
      <vt:lpstr>Arrays of Objects</vt:lpstr>
      <vt:lpstr>Class Objects</vt:lpstr>
      <vt:lpstr>Program for Implementation</vt:lpstr>
      <vt:lpstr>Dynamic Objects</vt:lpstr>
      <vt:lpstr>Dynamic Objects</vt:lpstr>
      <vt:lpstr>Pointers to Objects</vt:lpstr>
      <vt:lpstr>Pointers to Objects</vt:lpstr>
      <vt:lpstr>Pointers to Objects</vt:lpstr>
      <vt:lpstr>The this Pointer</vt:lpstr>
      <vt:lpstr>The this Pointer</vt:lpstr>
      <vt:lpstr>Program for Implementation</vt:lpstr>
      <vt:lpstr>Pointer to Class Member</vt:lpstr>
      <vt:lpstr>Pointer to Class Member</vt:lpstr>
      <vt:lpstr>Pointer to Class Member</vt:lpstr>
      <vt:lpstr>Pointer to Class Member</vt:lpstr>
      <vt:lpstr>Pointer to Class Member</vt:lpstr>
      <vt:lpstr>Programs for Implementation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 Restrictions</vt:lpstr>
      <vt:lpstr> Why  not .  : :   .*  ?:    sizeof() operators?</vt:lpstr>
      <vt:lpstr> Why  not .  : :   .*  ?:    sizeof() operators?</vt:lpstr>
      <vt:lpstr>I/O Stream Class Hierarchy</vt:lpstr>
      <vt:lpstr>Overloading &gt;&gt;</vt:lpstr>
      <vt:lpstr>Overloading &lt;&lt;</vt:lpstr>
      <vt:lpstr>Program for Implementation</vt:lpstr>
      <vt:lpstr>6.  Inheritance  &amp;  Virtual Functions</vt:lpstr>
      <vt:lpstr>Inheritance</vt:lpstr>
      <vt:lpstr>Inheritance</vt:lpstr>
      <vt:lpstr>Inheritance</vt:lpstr>
      <vt:lpstr>Inheritance</vt:lpstr>
      <vt:lpstr>Inheritance</vt:lpstr>
      <vt:lpstr>Base Class</vt:lpstr>
      <vt:lpstr>Derived Class</vt:lpstr>
      <vt:lpstr>Inheritance</vt:lpstr>
      <vt:lpstr>Inheritance</vt:lpstr>
      <vt:lpstr>Inheritance &amp; Access Specifier</vt:lpstr>
      <vt:lpstr>Public base class Inheritance</vt:lpstr>
      <vt:lpstr>Private base class Inheritance</vt:lpstr>
      <vt:lpstr>Protected Members of Base Class</vt:lpstr>
      <vt:lpstr>Protected Base-Class Inheritance</vt:lpstr>
      <vt:lpstr>Inheritance &amp; Access Specifier</vt:lpstr>
      <vt:lpstr>Inheriting Multiple Base Classes</vt:lpstr>
      <vt:lpstr>Inheriting Multiple Base Classes</vt:lpstr>
      <vt:lpstr>Constructors, Destructors &amp; Inheritance</vt:lpstr>
      <vt:lpstr>Inheritance</vt:lpstr>
      <vt:lpstr>Constructors, Destructors &amp; Inheritance</vt:lpstr>
      <vt:lpstr>Passing Parameters to Base-Class Constructors</vt:lpstr>
      <vt:lpstr>Slide 195</vt:lpstr>
      <vt:lpstr>Granting Access</vt:lpstr>
      <vt:lpstr>Granting Access</vt:lpstr>
      <vt:lpstr>Granting Access</vt:lpstr>
      <vt:lpstr>Granting Access</vt:lpstr>
      <vt:lpstr>Granting Access</vt:lpstr>
      <vt:lpstr>Program for Implementation</vt:lpstr>
      <vt:lpstr>Hierarchy of Classes</vt:lpstr>
      <vt:lpstr>Hierarchy of Classes</vt:lpstr>
      <vt:lpstr>Virtual Base Classes</vt:lpstr>
      <vt:lpstr>Virtual Functions</vt:lpstr>
      <vt:lpstr>Virtual Functions</vt:lpstr>
      <vt:lpstr>Virtual Functions</vt:lpstr>
      <vt:lpstr>Virtual Functions</vt:lpstr>
      <vt:lpstr>Virtual Functions</vt:lpstr>
      <vt:lpstr>Virtual Functions</vt:lpstr>
      <vt:lpstr>Virtual Functions</vt:lpstr>
      <vt:lpstr>Virtual Functions</vt:lpstr>
      <vt:lpstr>Destructor functions can be virtual?</vt:lpstr>
      <vt:lpstr>Function overriding</vt:lpstr>
      <vt:lpstr>Calling a Virtual Function Through a Base Class Reference</vt:lpstr>
      <vt:lpstr>The Virtual Attribute Is Inherited</vt:lpstr>
      <vt:lpstr>Virtual Functions Are Hierarchical</vt:lpstr>
      <vt:lpstr>Virtual Functions Are Hierarchical</vt:lpstr>
      <vt:lpstr>Virtual Functions Are Hierarchical</vt:lpstr>
      <vt:lpstr>Pure Virtual Functions</vt:lpstr>
      <vt:lpstr>Pure Virtual Functions</vt:lpstr>
      <vt:lpstr>Abstract Classes</vt:lpstr>
      <vt:lpstr>Using Virtual Functions</vt:lpstr>
      <vt:lpstr>Using Virtual Functions</vt:lpstr>
      <vt:lpstr>Early vs. Late Binding</vt:lpstr>
      <vt:lpstr>Early vs. Late Binding</vt:lpstr>
      <vt:lpstr>7.  IO Stream Library</vt:lpstr>
      <vt:lpstr>Introduction</vt:lpstr>
      <vt:lpstr>Introduction</vt:lpstr>
      <vt:lpstr>Slide 230</vt:lpstr>
      <vt:lpstr>I/O Stream Classes for console Operations</vt:lpstr>
      <vt:lpstr>C++'s Predefined Streams</vt:lpstr>
      <vt:lpstr>Unformatted I/O </vt:lpstr>
      <vt:lpstr>Input Operator</vt:lpstr>
      <vt:lpstr>Output Operator</vt:lpstr>
      <vt:lpstr>Overloading &gt;&gt; operator</vt:lpstr>
      <vt:lpstr>Overloading &lt;&lt; operator</vt:lpstr>
      <vt:lpstr>Formatted I/O</vt:lpstr>
      <vt:lpstr>Formatting Using the ios Members</vt:lpstr>
      <vt:lpstr>Slide 240</vt:lpstr>
      <vt:lpstr>Slide 241</vt:lpstr>
      <vt:lpstr>Slide 242</vt:lpstr>
      <vt:lpstr>Slide 243</vt:lpstr>
      <vt:lpstr>Slide 244</vt:lpstr>
      <vt:lpstr>Slide 245</vt:lpstr>
      <vt:lpstr>File I/O Operations</vt:lpstr>
      <vt:lpstr>File Input &amp; Output streams</vt:lpstr>
      <vt:lpstr>I/O Stream classes for File operations</vt:lpstr>
      <vt:lpstr>I/O Stream Class Hierarchy</vt:lpstr>
      <vt:lpstr>Opening  &amp; Closing a File</vt:lpstr>
      <vt:lpstr>Using constructor of the class</vt:lpstr>
      <vt:lpstr>Using member function open()  of the class</vt:lpstr>
      <vt:lpstr>Modes of File Opening</vt:lpstr>
      <vt:lpstr>File Pointers</vt:lpstr>
      <vt:lpstr>Moving to a specified location in file</vt:lpstr>
      <vt:lpstr>Error Handling with Files</vt:lpstr>
      <vt:lpstr>Slide 257</vt:lpstr>
      <vt:lpstr>8.  Exception Handling</vt:lpstr>
      <vt:lpstr>Introduction</vt:lpstr>
      <vt:lpstr>Introduction</vt:lpstr>
      <vt:lpstr>Exception Handling Fundamentals</vt:lpstr>
      <vt:lpstr>Exception Handling Fundamentals</vt:lpstr>
      <vt:lpstr>Exception Handling Fundamentals</vt:lpstr>
      <vt:lpstr>Slide 264</vt:lpstr>
      <vt:lpstr>Slide 265</vt:lpstr>
      <vt:lpstr>Using try &amp; catch</vt:lpstr>
      <vt:lpstr>Exception Handling Fundamentals</vt:lpstr>
    </vt:vector>
  </TitlesOfParts>
  <Company>nie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with C++</dc:title>
  <dc:creator>nie</dc:creator>
  <cp:lastModifiedBy>Visvakrt_ram</cp:lastModifiedBy>
  <cp:revision>233</cp:revision>
  <dcterms:created xsi:type="dcterms:W3CDTF">2010-08-03T06:44:42Z</dcterms:created>
  <dcterms:modified xsi:type="dcterms:W3CDTF">2016-07-03T14:48:17Z</dcterms:modified>
</cp:coreProperties>
</file>