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74" r:id="rId8"/>
    <p:sldId id="275"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1F7807-1762-4C61-A033-E9319DB77732}" type="datetimeFigureOut">
              <a:rPr lang="en-US" smtClean="0"/>
              <a:t>12/10/2013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8EC378-9C4E-4F98-8884-95AAD46275F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sldNum" sz="quarter" idx="5"/>
          </p:nvPr>
        </p:nvSpPr>
        <p:spPr>
          <a:noFill/>
        </p:spPr>
        <p:txBody>
          <a:bodyPr/>
          <a:lstStyle/>
          <a:p>
            <a:fld id="{E309B714-02E7-4BF1-BA73-953EFFA71D86}" type="slidenum">
              <a:rPr lang="en-US" smtClean="0">
                <a:latin typeface="Times New Roman" pitchFamily="18" charset="0"/>
              </a:rPr>
              <a:pPr/>
              <a:t>2</a:t>
            </a:fld>
            <a:endParaRPr lang="en-US" smtClean="0">
              <a:latin typeface="Times New Roman" pitchFamily="18" charset="0"/>
            </a:endParaRPr>
          </a:p>
        </p:txBody>
      </p:sp>
      <p:sp>
        <p:nvSpPr>
          <p:cNvPr id="66563" name="Rectangle 2"/>
          <p:cNvSpPr>
            <a:spLocks noChangeArrowheads="1" noTextEdit="1"/>
          </p:cNvSpPr>
          <p:nvPr>
            <p:ph type="sldImg"/>
          </p:nvPr>
        </p:nvSpPr>
        <p:spPr>
          <a:ln cap="flat"/>
        </p:spPr>
      </p:sp>
      <p:sp>
        <p:nvSpPr>
          <p:cNvPr id="6656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p:cNvSpPr>
            <a:spLocks noGrp="1" noChangeArrowheads="1"/>
          </p:cNvSpPr>
          <p:nvPr>
            <p:ph type="sldNum" sz="quarter" idx="5"/>
          </p:nvPr>
        </p:nvSpPr>
        <p:spPr>
          <a:noFill/>
        </p:spPr>
        <p:txBody>
          <a:bodyPr/>
          <a:lstStyle/>
          <a:p>
            <a:fld id="{5D4C5849-5E1B-4055-AB44-D695F2D9068B}" type="slidenum">
              <a:rPr lang="en-US" smtClean="0">
                <a:latin typeface="Times New Roman" pitchFamily="18" charset="0"/>
              </a:rPr>
              <a:pPr/>
              <a:t>14</a:t>
            </a:fld>
            <a:endParaRPr lang="en-US" smtClean="0">
              <a:latin typeface="Times New Roman" pitchFamily="18" charset="0"/>
            </a:endParaRPr>
          </a:p>
        </p:txBody>
      </p:sp>
      <p:sp>
        <p:nvSpPr>
          <p:cNvPr id="75779" name="Rectangle 2"/>
          <p:cNvSpPr>
            <a:spLocks noChangeArrowheads="1" noTextEdit="1"/>
          </p:cNvSpPr>
          <p:nvPr>
            <p:ph type="sldImg"/>
          </p:nvPr>
        </p:nvSpPr>
        <p:spPr>
          <a:xfrm>
            <a:off x="1173163" y="703263"/>
            <a:ext cx="4511675" cy="3384550"/>
          </a:xfrm>
          <a:ln cap="flat"/>
        </p:spPr>
      </p:sp>
      <p:sp>
        <p:nvSpPr>
          <p:cNvPr id="7578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p:cNvSpPr>
            <a:spLocks noGrp="1" noChangeArrowheads="1"/>
          </p:cNvSpPr>
          <p:nvPr>
            <p:ph type="sldNum" sz="quarter" idx="5"/>
          </p:nvPr>
        </p:nvSpPr>
        <p:spPr>
          <a:noFill/>
        </p:spPr>
        <p:txBody>
          <a:bodyPr/>
          <a:lstStyle/>
          <a:p>
            <a:fld id="{B130D417-E03D-49FC-BF96-7C9C1DE08867}" type="slidenum">
              <a:rPr lang="en-US" smtClean="0">
                <a:latin typeface="Times New Roman" pitchFamily="18" charset="0"/>
              </a:rPr>
              <a:pPr/>
              <a:t>15</a:t>
            </a:fld>
            <a:endParaRPr lang="en-US" smtClean="0">
              <a:latin typeface="Times New Roman" pitchFamily="18" charset="0"/>
            </a:endParaRPr>
          </a:p>
        </p:txBody>
      </p:sp>
      <p:sp>
        <p:nvSpPr>
          <p:cNvPr id="76803" name="Rectangle 2"/>
          <p:cNvSpPr>
            <a:spLocks noChangeArrowheads="1" noTextEdit="1"/>
          </p:cNvSpPr>
          <p:nvPr>
            <p:ph type="sldImg"/>
          </p:nvPr>
        </p:nvSpPr>
        <p:spPr>
          <a:xfrm>
            <a:off x="1173163" y="703263"/>
            <a:ext cx="4511675" cy="3384550"/>
          </a:xfrm>
          <a:ln cap="flat"/>
        </p:spPr>
      </p:sp>
      <p:sp>
        <p:nvSpPr>
          <p:cNvPr id="76804"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p:spPr>
        <p:txBody>
          <a:bodyPr/>
          <a:lstStyle/>
          <a:p>
            <a:fld id="{366FFEF1-A9EB-4808-A984-E79ADAFB4C55}" type="slidenum">
              <a:rPr lang="en-US" smtClean="0">
                <a:latin typeface="Times New Roman" pitchFamily="18" charset="0"/>
              </a:rPr>
              <a:pPr/>
              <a:t>16</a:t>
            </a:fld>
            <a:endParaRPr lang="en-US" smtClean="0">
              <a:latin typeface="Times New Roman" pitchFamily="18" charset="0"/>
            </a:endParaRPr>
          </a:p>
        </p:txBody>
      </p:sp>
      <p:sp>
        <p:nvSpPr>
          <p:cNvPr id="77827" name="Rectangle 2"/>
          <p:cNvSpPr>
            <a:spLocks noChangeArrowheads="1" noTextEdit="1"/>
          </p:cNvSpPr>
          <p:nvPr>
            <p:ph type="sldImg"/>
          </p:nvPr>
        </p:nvSpPr>
        <p:spPr>
          <a:xfrm>
            <a:off x="1173163" y="703263"/>
            <a:ext cx="4511675" cy="3384550"/>
          </a:xfrm>
          <a:ln cap="flat"/>
        </p:spPr>
      </p:sp>
      <p:sp>
        <p:nvSpPr>
          <p:cNvPr id="778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p:spPr>
        <p:txBody>
          <a:bodyPr/>
          <a:lstStyle/>
          <a:p>
            <a:fld id="{DD553B0B-8DFB-42A1-AAA0-9DEA74604A71}" type="slidenum">
              <a:rPr lang="en-US" smtClean="0">
                <a:latin typeface="Times New Roman" pitchFamily="18" charset="0"/>
              </a:rPr>
              <a:pPr/>
              <a:t>17</a:t>
            </a:fld>
            <a:endParaRPr lang="en-US" smtClean="0">
              <a:latin typeface="Times New Roman" pitchFamily="18" charset="0"/>
            </a:endParaRPr>
          </a:p>
        </p:txBody>
      </p:sp>
      <p:sp>
        <p:nvSpPr>
          <p:cNvPr id="78851" name="Rectangle 2"/>
          <p:cNvSpPr>
            <a:spLocks noChangeArrowheads="1" noTextEdit="1"/>
          </p:cNvSpPr>
          <p:nvPr>
            <p:ph type="sldImg"/>
          </p:nvPr>
        </p:nvSpPr>
        <p:spPr>
          <a:xfrm>
            <a:off x="1173163" y="703263"/>
            <a:ext cx="4511675" cy="3384550"/>
          </a:xfrm>
          <a:ln cap="flat"/>
        </p:spPr>
      </p:sp>
      <p:sp>
        <p:nvSpPr>
          <p:cNvPr id="788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a:noFill/>
        </p:spPr>
        <p:txBody>
          <a:bodyPr/>
          <a:lstStyle/>
          <a:p>
            <a:fld id="{98CB194A-043C-48DC-B9C5-78ACC128B24E}" type="slidenum">
              <a:rPr lang="en-US" smtClean="0">
                <a:latin typeface="Times New Roman" pitchFamily="18" charset="0"/>
              </a:rPr>
              <a:pPr/>
              <a:t>18</a:t>
            </a:fld>
            <a:endParaRPr lang="en-US" smtClean="0">
              <a:latin typeface="Times New Roman" pitchFamily="18" charset="0"/>
            </a:endParaRPr>
          </a:p>
        </p:txBody>
      </p:sp>
      <p:sp>
        <p:nvSpPr>
          <p:cNvPr id="79875" name="Rectangle 2"/>
          <p:cNvSpPr>
            <a:spLocks noChangeArrowheads="1" noTextEdit="1"/>
          </p:cNvSpPr>
          <p:nvPr>
            <p:ph type="sldImg"/>
          </p:nvPr>
        </p:nvSpPr>
        <p:spPr>
          <a:xfrm>
            <a:off x="1173163" y="703263"/>
            <a:ext cx="4511675" cy="3384550"/>
          </a:xfrm>
          <a:ln cap="flat"/>
        </p:spPr>
      </p:sp>
      <p:sp>
        <p:nvSpPr>
          <p:cNvPr id="7987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Grp="1" noChangeArrowheads="1"/>
          </p:cNvSpPr>
          <p:nvPr>
            <p:ph type="sldNum" sz="quarter" idx="5"/>
          </p:nvPr>
        </p:nvSpPr>
        <p:spPr>
          <a:noFill/>
        </p:spPr>
        <p:txBody>
          <a:bodyPr/>
          <a:lstStyle/>
          <a:p>
            <a:fld id="{194B3F4C-603D-4BB4-89BF-79B908FD7EF9}" type="slidenum">
              <a:rPr lang="en-US" smtClean="0">
                <a:latin typeface="Times New Roman" pitchFamily="18" charset="0"/>
              </a:rPr>
              <a:pPr/>
              <a:t>3</a:t>
            </a:fld>
            <a:endParaRPr lang="en-US" smtClean="0">
              <a:latin typeface="Times New Roman" pitchFamily="18" charset="0"/>
            </a:endParaRPr>
          </a:p>
        </p:txBody>
      </p:sp>
      <p:sp>
        <p:nvSpPr>
          <p:cNvPr id="67587" name="Rectangle 1026"/>
          <p:cNvSpPr>
            <a:spLocks noChangeArrowheads="1" noTextEdit="1"/>
          </p:cNvSpPr>
          <p:nvPr>
            <p:ph type="sldImg"/>
          </p:nvPr>
        </p:nvSpPr>
        <p:spPr>
          <a:ln/>
        </p:spPr>
      </p:sp>
      <p:sp>
        <p:nvSpPr>
          <p:cNvPr id="67588"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Grp="1" noChangeArrowheads="1"/>
          </p:cNvSpPr>
          <p:nvPr>
            <p:ph type="sldNum" sz="quarter" idx="5"/>
          </p:nvPr>
        </p:nvSpPr>
        <p:spPr>
          <a:noFill/>
        </p:spPr>
        <p:txBody>
          <a:bodyPr/>
          <a:lstStyle/>
          <a:p>
            <a:fld id="{0A404833-3486-403D-839E-1C7F30DFA577}" type="slidenum">
              <a:rPr lang="en-US" smtClean="0">
                <a:latin typeface="Times New Roman" pitchFamily="18" charset="0"/>
              </a:rPr>
              <a:pPr/>
              <a:t>4</a:t>
            </a:fld>
            <a:endParaRPr lang="en-US" smtClean="0">
              <a:latin typeface="Times New Roman" pitchFamily="18" charset="0"/>
            </a:endParaRPr>
          </a:p>
        </p:txBody>
      </p:sp>
      <p:sp>
        <p:nvSpPr>
          <p:cNvPr id="68611" name="Rectangle 1026"/>
          <p:cNvSpPr>
            <a:spLocks noChangeArrowheads="1" noTextEdit="1"/>
          </p:cNvSpPr>
          <p:nvPr>
            <p:ph type="sldImg"/>
          </p:nvPr>
        </p:nvSpPr>
        <p:spPr>
          <a:ln cap="flat"/>
        </p:spPr>
      </p:sp>
      <p:sp>
        <p:nvSpPr>
          <p:cNvPr id="68612"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5"/>
          <p:cNvSpPr>
            <a:spLocks noGrp="1" noChangeArrowheads="1"/>
          </p:cNvSpPr>
          <p:nvPr>
            <p:ph type="sldNum" sz="quarter" idx="5"/>
          </p:nvPr>
        </p:nvSpPr>
        <p:spPr>
          <a:noFill/>
        </p:spPr>
        <p:txBody>
          <a:bodyPr/>
          <a:lstStyle/>
          <a:p>
            <a:fld id="{8D0DFBF7-0930-4966-A829-8B6181CBB75B}" type="slidenum">
              <a:rPr lang="en-US" smtClean="0">
                <a:latin typeface="Times New Roman" pitchFamily="18" charset="0"/>
              </a:rPr>
              <a:pPr/>
              <a:t>5</a:t>
            </a:fld>
            <a:endParaRPr lang="en-US" smtClean="0">
              <a:latin typeface="Times New Roman" pitchFamily="18" charset="0"/>
            </a:endParaRPr>
          </a:p>
        </p:txBody>
      </p:sp>
      <p:sp>
        <p:nvSpPr>
          <p:cNvPr id="69635" name="Rectangle 1026"/>
          <p:cNvSpPr>
            <a:spLocks noChangeArrowheads="1" noTextEdit="1"/>
          </p:cNvSpPr>
          <p:nvPr>
            <p:ph type="sldImg"/>
          </p:nvPr>
        </p:nvSpPr>
        <p:spPr>
          <a:ln cap="flat"/>
        </p:spPr>
      </p:sp>
      <p:sp>
        <p:nvSpPr>
          <p:cNvPr id="69636"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Grp="1" noChangeArrowheads="1"/>
          </p:cNvSpPr>
          <p:nvPr>
            <p:ph type="sldNum" sz="quarter" idx="5"/>
          </p:nvPr>
        </p:nvSpPr>
        <p:spPr>
          <a:noFill/>
        </p:spPr>
        <p:txBody>
          <a:bodyPr/>
          <a:lstStyle/>
          <a:p>
            <a:fld id="{D4340371-9024-434B-9289-306C1404771C}" type="slidenum">
              <a:rPr lang="en-US" smtClean="0">
                <a:latin typeface="Times New Roman" pitchFamily="18" charset="0"/>
              </a:rPr>
              <a:pPr/>
              <a:t>6</a:t>
            </a:fld>
            <a:endParaRPr lang="en-US" smtClean="0">
              <a:latin typeface="Times New Roman" pitchFamily="18" charset="0"/>
            </a:endParaRPr>
          </a:p>
        </p:txBody>
      </p:sp>
      <p:sp>
        <p:nvSpPr>
          <p:cNvPr id="70659" name="Rectangle 1026"/>
          <p:cNvSpPr>
            <a:spLocks noChangeArrowheads="1" noTextEdit="1"/>
          </p:cNvSpPr>
          <p:nvPr>
            <p:ph type="sldImg"/>
          </p:nvPr>
        </p:nvSpPr>
        <p:spPr>
          <a:ln cap="flat"/>
        </p:spPr>
      </p:sp>
      <p:sp>
        <p:nvSpPr>
          <p:cNvPr id="70660"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Grp="1" noChangeArrowheads="1"/>
          </p:cNvSpPr>
          <p:nvPr>
            <p:ph type="sldNum" sz="quarter" idx="5"/>
          </p:nvPr>
        </p:nvSpPr>
        <p:spPr>
          <a:noFill/>
        </p:spPr>
        <p:txBody>
          <a:bodyPr/>
          <a:lstStyle/>
          <a:p>
            <a:fld id="{B1925980-16AC-492C-8B69-B4DCCE521830}" type="slidenum">
              <a:rPr lang="en-US" smtClean="0">
                <a:latin typeface="Times New Roman" pitchFamily="18" charset="0"/>
              </a:rPr>
              <a:pPr/>
              <a:t>9</a:t>
            </a:fld>
            <a:endParaRPr lang="en-US" smtClean="0">
              <a:latin typeface="Times New Roman" pitchFamily="18" charset="0"/>
            </a:endParaRPr>
          </a:p>
        </p:txBody>
      </p:sp>
      <p:sp>
        <p:nvSpPr>
          <p:cNvPr id="71683" name="Rectangle 1026"/>
          <p:cNvSpPr>
            <a:spLocks noChangeArrowheads="1" noTextEdit="1"/>
          </p:cNvSpPr>
          <p:nvPr>
            <p:ph type="sldImg"/>
          </p:nvPr>
        </p:nvSpPr>
        <p:spPr>
          <a:ln cap="flat"/>
        </p:spPr>
      </p:sp>
      <p:sp>
        <p:nvSpPr>
          <p:cNvPr id="71684"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sldNum" sz="quarter" idx="5"/>
          </p:nvPr>
        </p:nvSpPr>
        <p:spPr>
          <a:noFill/>
        </p:spPr>
        <p:txBody>
          <a:bodyPr/>
          <a:lstStyle/>
          <a:p>
            <a:fld id="{C54D265D-857E-4C29-8DE8-BF3D76F51F8F}" type="slidenum">
              <a:rPr lang="en-US" smtClean="0">
                <a:latin typeface="Times New Roman" pitchFamily="18" charset="0"/>
              </a:rPr>
              <a:pPr/>
              <a:t>10</a:t>
            </a:fld>
            <a:endParaRPr lang="en-US" smtClean="0">
              <a:latin typeface="Times New Roman" pitchFamily="18" charset="0"/>
            </a:endParaRPr>
          </a:p>
        </p:txBody>
      </p:sp>
      <p:sp>
        <p:nvSpPr>
          <p:cNvPr id="72707" name="Rectangle 1026"/>
          <p:cNvSpPr>
            <a:spLocks noChangeArrowheads="1" noTextEdit="1"/>
          </p:cNvSpPr>
          <p:nvPr>
            <p:ph type="sldImg"/>
          </p:nvPr>
        </p:nvSpPr>
        <p:spPr>
          <a:ln cap="flat"/>
        </p:spPr>
      </p:sp>
      <p:sp>
        <p:nvSpPr>
          <p:cNvPr id="72708" name="Rectangle 1027"/>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5"/>
          <p:cNvSpPr>
            <a:spLocks noGrp="1" noChangeArrowheads="1"/>
          </p:cNvSpPr>
          <p:nvPr>
            <p:ph type="sldNum" sz="quarter" idx="5"/>
          </p:nvPr>
        </p:nvSpPr>
        <p:spPr>
          <a:noFill/>
        </p:spPr>
        <p:txBody>
          <a:bodyPr/>
          <a:lstStyle/>
          <a:p>
            <a:fld id="{9A0D2171-8F2D-49B7-BADC-38DDA57CC6DC}" type="slidenum">
              <a:rPr lang="en-US" smtClean="0">
                <a:latin typeface="Times New Roman" pitchFamily="18" charset="0"/>
              </a:rPr>
              <a:pPr/>
              <a:t>12</a:t>
            </a:fld>
            <a:endParaRPr lang="en-US" smtClean="0">
              <a:latin typeface="Times New Roman" pitchFamily="18" charset="0"/>
            </a:endParaRPr>
          </a:p>
        </p:txBody>
      </p:sp>
      <p:sp>
        <p:nvSpPr>
          <p:cNvPr id="73731" name="Rectangle 2"/>
          <p:cNvSpPr>
            <a:spLocks noChangeArrowheads="1" noTextEdit="1"/>
          </p:cNvSpPr>
          <p:nvPr>
            <p:ph type="sldImg"/>
          </p:nvPr>
        </p:nvSpPr>
        <p:spPr>
          <a:xfrm>
            <a:off x="1173163" y="703263"/>
            <a:ext cx="4511675" cy="3384550"/>
          </a:xfrm>
          <a:ln cap="flat"/>
        </p:spPr>
      </p:sp>
      <p:sp>
        <p:nvSpPr>
          <p:cNvPr id="7373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p:spPr>
        <p:txBody>
          <a:bodyPr/>
          <a:lstStyle/>
          <a:p>
            <a:fld id="{4A789DC1-2B3F-4537-BA47-ED3D0225A28E}" type="slidenum">
              <a:rPr lang="en-US" smtClean="0">
                <a:latin typeface="Times New Roman" pitchFamily="18" charset="0"/>
              </a:rPr>
              <a:pPr/>
              <a:t>13</a:t>
            </a:fld>
            <a:endParaRPr lang="en-US" smtClean="0">
              <a:latin typeface="Times New Roman" pitchFamily="18" charset="0"/>
            </a:endParaRPr>
          </a:p>
        </p:txBody>
      </p:sp>
      <p:sp>
        <p:nvSpPr>
          <p:cNvPr id="74755" name="Rectangle 2"/>
          <p:cNvSpPr>
            <a:spLocks noChangeArrowheads="1" noTextEdit="1"/>
          </p:cNvSpPr>
          <p:nvPr>
            <p:ph type="sldImg"/>
          </p:nvPr>
        </p:nvSpPr>
        <p:spPr>
          <a:xfrm>
            <a:off x="1173163" y="703263"/>
            <a:ext cx="4511675" cy="3384550"/>
          </a:xfrm>
          <a:ln cap="flat"/>
        </p:spPr>
      </p:sp>
      <p:sp>
        <p:nvSpPr>
          <p:cNvPr id="7475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D7F06-8646-4E7B-A33E-B590B1C22C50}"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D7F06-8646-4E7B-A33E-B590B1C22C50}"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D7F06-8646-4E7B-A33E-B590B1C22C50}"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
            <a:ext cx="8140700" cy="56673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85850"/>
            <a:ext cx="8001000" cy="2352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8200" y="3590925"/>
            <a:ext cx="8001000" cy="2352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D7F06-8646-4E7B-A33E-B590B1C22C50}"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D7F06-8646-4E7B-A33E-B590B1C22C50}" type="datetimeFigureOut">
              <a:rPr lang="en-US" smtClean="0"/>
              <a:t>12/10/2013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D7F06-8646-4E7B-A33E-B590B1C22C50}"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D7F06-8646-4E7B-A33E-B590B1C22C50}" type="datetimeFigureOut">
              <a:rPr lang="en-US" smtClean="0"/>
              <a:t>12/10/2013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D7F06-8646-4E7B-A33E-B590B1C22C50}" type="datetimeFigureOut">
              <a:rPr lang="en-US" smtClean="0"/>
              <a:t>12/10/2013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D7F06-8646-4E7B-A33E-B590B1C22C50}" type="datetimeFigureOut">
              <a:rPr lang="en-US" smtClean="0"/>
              <a:t>12/10/2013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D7F06-8646-4E7B-A33E-B590B1C22C50}"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D7F06-8646-4E7B-A33E-B590B1C22C50}" type="datetimeFigureOut">
              <a:rPr lang="en-US" smtClean="0"/>
              <a:t>12/10/2013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BB0D2-0EE6-4C79-8A66-016448F7F8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D7F06-8646-4E7B-A33E-B590B1C22C50}" type="datetimeFigureOut">
              <a:rPr lang="en-US" smtClean="0"/>
              <a:t>12/10/2013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BB0D2-0EE6-4C79-8A66-016448F7F8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www.electronics-tutorials.ws/diode/diode_8.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Switching Theory</a:t>
            </a:r>
            <a:endParaRPr lang="en-US" dirty="0"/>
          </a:p>
        </p:txBody>
      </p:sp>
      <p:sp>
        <p:nvSpPr>
          <p:cNvPr id="3" name="Subtitle 2"/>
          <p:cNvSpPr>
            <a:spLocks noGrp="1"/>
          </p:cNvSpPr>
          <p:nvPr>
            <p:ph type="subTitle" idx="1"/>
          </p:nvPr>
        </p:nvSpPr>
        <p:spPr/>
        <p:txBody>
          <a:bodyPr/>
          <a:lstStyle/>
          <a:p>
            <a:r>
              <a:rPr lang="en-US" dirty="0" smtClean="0"/>
              <a:t>Class-1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noFill/>
        </p:spPr>
        <p:txBody>
          <a:bodyPr/>
          <a:lstStyle/>
          <a:p>
            <a:r>
              <a:rPr lang="en-US" smtClean="0"/>
              <a:t>Even more Switch Logic</a:t>
            </a:r>
          </a:p>
        </p:txBody>
      </p:sp>
      <p:sp>
        <p:nvSpPr>
          <p:cNvPr id="38940" name="Rectangle 1052"/>
          <p:cNvSpPr>
            <a:spLocks noChangeArrowheads="1"/>
          </p:cNvSpPr>
          <p:nvPr/>
        </p:nvSpPr>
        <p:spPr bwMode="auto">
          <a:xfrm>
            <a:off x="3657600" y="3429000"/>
            <a:ext cx="2994025" cy="4254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t>C is L if  A  </a:t>
            </a:r>
            <a:r>
              <a:rPr lang="en-US">
                <a:solidFill>
                  <a:srgbClr val="A50021"/>
                </a:solidFill>
              </a:rPr>
              <a:t>OR</a:t>
            </a:r>
            <a:r>
              <a:rPr lang="en-US"/>
              <a:t>  B  is H</a:t>
            </a:r>
          </a:p>
        </p:txBody>
      </p:sp>
      <p:sp>
        <p:nvSpPr>
          <p:cNvPr id="38947" name="Rectangle 1059"/>
          <p:cNvSpPr>
            <a:spLocks noChangeArrowheads="1"/>
          </p:cNvSpPr>
          <p:nvPr/>
        </p:nvSpPr>
        <p:spPr bwMode="auto">
          <a:xfrm>
            <a:off x="6858000" y="2286000"/>
            <a:ext cx="1622425" cy="485775"/>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NOR gate</a:t>
            </a:r>
          </a:p>
        </p:txBody>
      </p:sp>
      <p:grpSp>
        <p:nvGrpSpPr>
          <p:cNvPr id="2" name="Group 1079"/>
          <p:cNvGrpSpPr>
            <a:grpSpLocks/>
          </p:cNvGrpSpPr>
          <p:nvPr/>
        </p:nvGrpSpPr>
        <p:grpSpPr bwMode="auto">
          <a:xfrm>
            <a:off x="381000" y="804863"/>
            <a:ext cx="3581400" cy="2700337"/>
            <a:chOff x="624" y="740"/>
            <a:chExt cx="2256" cy="1701"/>
          </a:xfrm>
        </p:grpSpPr>
        <p:grpSp>
          <p:nvGrpSpPr>
            <p:cNvPr id="3" name="Group 1036"/>
            <p:cNvGrpSpPr>
              <a:grpSpLocks/>
            </p:cNvGrpSpPr>
            <p:nvPr/>
          </p:nvGrpSpPr>
          <p:grpSpPr bwMode="auto">
            <a:xfrm>
              <a:off x="1437" y="1101"/>
              <a:ext cx="144" cy="384"/>
              <a:chOff x="1437" y="1101"/>
              <a:chExt cx="144" cy="384"/>
            </a:xfrm>
          </p:grpSpPr>
          <p:sp>
            <p:nvSpPr>
              <p:cNvPr id="26703" name="Line 1028"/>
              <p:cNvSpPr>
                <a:spLocks noChangeShapeType="1"/>
              </p:cNvSpPr>
              <p:nvPr/>
            </p:nvSpPr>
            <p:spPr bwMode="auto">
              <a:xfrm>
                <a:off x="1485" y="11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4" name="Line 1029"/>
              <p:cNvSpPr>
                <a:spLocks noChangeShapeType="1"/>
              </p:cNvSpPr>
              <p:nvPr/>
            </p:nvSpPr>
            <p:spPr bwMode="auto">
              <a:xfrm flipH="1">
                <a:off x="1437" y="11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5" name="Line 1030"/>
              <p:cNvSpPr>
                <a:spLocks noChangeShapeType="1"/>
              </p:cNvSpPr>
              <p:nvPr/>
            </p:nvSpPr>
            <p:spPr bwMode="auto">
              <a:xfrm>
                <a:off x="1437" y="11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6" name="Line 1031"/>
              <p:cNvSpPr>
                <a:spLocks noChangeShapeType="1"/>
              </p:cNvSpPr>
              <p:nvPr/>
            </p:nvSpPr>
            <p:spPr bwMode="auto">
              <a:xfrm flipH="1">
                <a:off x="1437" y="12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7" name="Line 1032"/>
              <p:cNvSpPr>
                <a:spLocks noChangeShapeType="1"/>
              </p:cNvSpPr>
              <p:nvPr/>
            </p:nvSpPr>
            <p:spPr bwMode="auto">
              <a:xfrm flipH="1">
                <a:off x="1437" y="13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8" name="Line 1033"/>
              <p:cNvSpPr>
                <a:spLocks noChangeShapeType="1"/>
              </p:cNvSpPr>
              <p:nvPr/>
            </p:nvSpPr>
            <p:spPr bwMode="auto">
              <a:xfrm>
                <a:off x="1437" y="13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09" name="Line 1034"/>
              <p:cNvSpPr>
                <a:spLocks noChangeShapeType="1"/>
              </p:cNvSpPr>
              <p:nvPr/>
            </p:nvSpPr>
            <p:spPr bwMode="auto">
              <a:xfrm>
                <a:off x="1437" y="12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6710" name="Line 1035"/>
              <p:cNvSpPr>
                <a:spLocks noChangeShapeType="1"/>
              </p:cNvSpPr>
              <p:nvPr/>
            </p:nvSpPr>
            <p:spPr bwMode="auto">
              <a:xfrm flipH="1">
                <a:off x="1485" y="14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sp>
          <p:nvSpPr>
            <p:cNvPr id="26679" name="Line 1037"/>
            <p:cNvSpPr>
              <a:spLocks noChangeShapeType="1"/>
            </p:cNvSpPr>
            <p:nvPr/>
          </p:nvSpPr>
          <p:spPr bwMode="auto">
            <a:xfrm>
              <a:off x="1163" y="1813"/>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6680" name="Oval 1038"/>
            <p:cNvSpPr>
              <a:spLocks noChangeArrowheads="1"/>
            </p:cNvSpPr>
            <p:nvPr/>
          </p:nvSpPr>
          <p:spPr bwMode="auto">
            <a:xfrm>
              <a:off x="1023" y="1742"/>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6681" name="Line 1039"/>
            <p:cNvSpPr>
              <a:spLocks noChangeShapeType="1"/>
            </p:cNvSpPr>
            <p:nvPr/>
          </p:nvSpPr>
          <p:spPr bwMode="auto">
            <a:xfrm flipV="1">
              <a:off x="1488" y="96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82" name="Line 1040"/>
            <p:cNvSpPr>
              <a:spLocks noChangeShapeType="1"/>
            </p:cNvSpPr>
            <p:nvPr/>
          </p:nvSpPr>
          <p:spPr bwMode="auto">
            <a:xfrm>
              <a:off x="912" y="960"/>
              <a:ext cx="12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83" name="Rectangle 1041"/>
            <p:cNvSpPr>
              <a:spLocks noChangeArrowheads="1"/>
            </p:cNvSpPr>
            <p:nvPr/>
          </p:nvSpPr>
          <p:spPr bwMode="auto">
            <a:xfrm>
              <a:off x="1189" y="740"/>
              <a:ext cx="373" cy="250"/>
            </a:xfrm>
            <a:prstGeom prst="rect">
              <a:avLst/>
            </a:prstGeom>
            <a:noFill/>
            <a:ln w="9525">
              <a:noFill/>
              <a:miter lim="800000"/>
              <a:headEnd/>
              <a:tailEnd/>
            </a:ln>
          </p:spPr>
          <p:txBody>
            <a:bodyPr wrap="none" lIns="92075" tIns="46038" rIns="92075" bIns="46038">
              <a:spAutoFit/>
            </a:bodyPr>
            <a:lstStyle/>
            <a:p>
              <a:r>
                <a:rPr lang="en-US"/>
                <a:t>V</a:t>
              </a:r>
              <a:r>
                <a:rPr lang="en-US" baseline="-25000"/>
                <a:t>CC</a:t>
              </a:r>
            </a:p>
          </p:txBody>
        </p:sp>
        <p:sp>
          <p:nvSpPr>
            <p:cNvPr id="26684" name="Line 1042"/>
            <p:cNvSpPr>
              <a:spLocks noChangeShapeType="1"/>
            </p:cNvSpPr>
            <p:nvPr/>
          </p:nvSpPr>
          <p:spPr bwMode="auto">
            <a:xfrm>
              <a:off x="624" y="1872"/>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6685" name="Rectangle 1043"/>
            <p:cNvSpPr>
              <a:spLocks noChangeArrowheads="1"/>
            </p:cNvSpPr>
            <p:nvPr/>
          </p:nvSpPr>
          <p:spPr bwMode="auto">
            <a:xfrm>
              <a:off x="661" y="1652"/>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6686" name="Line 1046"/>
            <p:cNvSpPr>
              <a:spLocks noChangeShapeType="1"/>
            </p:cNvSpPr>
            <p:nvPr/>
          </p:nvSpPr>
          <p:spPr bwMode="auto">
            <a:xfrm>
              <a:off x="1166" y="1536"/>
              <a:ext cx="1714" cy="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6687" name="Rectangle 1047"/>
            <p:cNvSpPr>
              <a:spLocks noChangeArrowheads="1"/>
            </p:cNvSpPr>
            <p:nvPr/>
          </p:nvSpPr>
          <p:spPr bwMode="auto">
            <a:xfrm>
              <a:off x="2341" y="1364"/>
              <a:ext cx="232" cy="250"/>
            </a:xfrm>
            <a:prstGeom prst="rect">
              <a:avLst/>
            </a:prstGeom>
            <a:noFill/>
            <a:ln w="9525">
              <a:noFill/>
              <a:miter lim="800000"/>
              <a:headEnd/>
              <a:tailEnd/>
            </a:ln>
          </p:spPr>
          <p:txBody>
            <a:bodyPr wrap="none" lIns="92075" tIns="46038" rIns="92075" bIns="46038">
              <a:spAutoFit/>
            </a:bodyPr>
            <a:lstStyle/>
            <a:p>
              <a:r>
                <a:rPr lang="en-US"/>
                <a:t>C</a:t>
              </a:r>
            </a:p>
          </p:txBody>
        </p:sp>
        <p:sp>
          <p:nvSpPr>
            <p:cNvPr id="26688" name="Line 1048"/>
            <p:cNvSpPr>
              <a:spLocks noChangeShapeType="1"/>
            </p:cNvSpPr>
            <p:nvPr/>
          </p:nvSpPr>
          <p:spPr bwMode="auto">
            <a:xfrm>
              <a:off x="1166" y="1968"/>
              <a:ext cx="0" cy="38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89" name="Line 1049"/>
            <p:cNvSpPr>
              <a:spLocks noChangeShapeType="1"/>
            </p:cNvSpPr>
            <p:nvPr/>
          </p:nvSpPr>
          <p:spPr bwMode="auto">
            <a:xfrm>
              <a:off x="1049" y="2345"/>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0" name="Line 1050"/>
            <p:cNvSpPr>
              <a:spLocks noChangeShapeType="1"/>
            </p:cNvSpPr>
            <p:nvPr/>
          </p:nvSpPr>
          <p:spPr bwMode="auto">
            <a:xfrm>
              <a:off x="1097" y="2393"/>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1" name="Line 1051"/>
            <p:cNvSpPr>
              <a:spLocks noChangeShapeType="1"/>
            </p:cNvSpPr>
            <p:nvPr/>
          </p:nvSpPr>
          <p:spPr bwMode="auto">
            <a:xfrm>
              <a:off x="1145" y="2441"/>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2" name="Line 1060"/>
            <p:cNvSpPr>
              <a:spLocks noChangeShapeType="1"/>
            </p:cNvSpPr>
            <p:nvPr/>
          </p:nvSpPr>
          <p:spPr bwMode="auto">
            <a:xfrm flipV="1">
              <a:off x="1166" y="1536"/>
              <a:ext cx="0" cy="27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3" name="Line 1061"/>
            <p:cNvSpPr>
              <a:spLocks noChangeShapeType="1"/>
            </p:cNvSpPr>
            <p:nvPr/>
          </p:nvSpPr>
          <p:spPr bwMode="auto">
            <a:xfrm flipV="1">
              <a:off x="1490" y="1486"/>
              <a:ext cx="0" cy="4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4" name="Line 1062"/>
            <p:cNvSpPr>
              <a:spLocks noChangeShapeType="1"/>
            </p:cNvSpPr>
            <p:nvPr/>
          </p:nvSpPr>
          <p:spPr bwMode="auto">
            <a:xfrm>
              <a:off x="2123" y="1813"/>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6695" name="Oval 1063"/>
            <p:cNvSpPr>
              <a:spLocks noChangeArrowheads="1"/>
            </p:cNvSpPr>
            <p:nvPr/>
          </p:nvSpPr>
          <p:spPr bwMode="auto">
            <a:xfrm>
              <a:off x="1983" y="1742"/>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6696" name="Line 1064"/>
            <p:cNvSpPr>
              <a:spLocks noChangeShapeType="1"/>
            </p:cNvSpPr>
            <p:nvPr/>
          </p:nvSpPr>
          <p:spPr bwMode="auto">
            <a:xfrm>
              <a:off x="1584" y="1872"/>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6697" name="Rectangle 1065"/>
            <p:cNvSpPr>
              <a:spLocks noChangeArrowheads="1"/>
            </p:cNvSpPr>
            <p:nvPr/>
          </p:nvSpPr>
          <p:spPr bwMode="auto">
            <a:xfrm>
              <a:off x="1525" y="1652"/>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6698" name="Line 1066"/>
            <p:cNvSpPr>
              <a:spLocks noChangeShapeType="1"/>
            </p:cNvSpPr>
            <p:nvPr/>
          </p:nvSpPr>
          <p:spPr bwMode="auto">
            <a:xfrm>
              <a:off x="2126" y="1968"/>
              <a:ext cx="0" cy="38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699" name="Line 1067"/>
            <p:cNvSpPr>
              <a:spLocks noChangeShapeType="1"/>
            </p:cNvSpPr>
            <p:nvPr/>
          </p:nvSpPr>
          <p:spPr bwMode="auto">
            <a:xfrm>
              <a:off x="2009" y="2345"/>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700" name="Line 1068"/>
            <p:cNvSpPr>
              <a:spLocks noChangeShapeType="1"/>
            </p:cNvSpPr>
            <p:nvPr/>
          </p:nvSpPr>
          <p:spPr bwMode="auto">
            <a:xfrm>
              <a:off x="2057" y="2393"/>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701" name="Line 1069"/>
            <p:cNvSpPr>
              <a:spLocks noChangeShapeType="1"/>
            </p:cNvSpPr>
            <p:nvPr/>
          </p:nvSpPr>
          <p:spPr bwMode="auto">
            <a:xfrm>
              <a:off x="2105" y="2441"/>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6702" name="Line 1070"/>
            <p:cNvSpPr>
              <a:spLocks noChangeShapeType="1"/>
            </p:cNvSpPr>
            <p:nvPr/>
          </p:nvSpPr>
          <p:spPr bwMode="auto">
            <a:xfrm flipV="1">
              <a:off x="2126" y="1536"/>
              <a:ext cx="0" cy="274"/>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38965" name="Rectangle 1077"/>
          <p:cNvSpPr>
            <a:spLocks noChangeArrowheads="1"/>
          </p:cNvSpPr>
          <p:nvPr/>
        </p:nvSpPr>
        <p:spPr bwMode="auto">
          <a:xfrm>
            <a:off x="4191000" y="914400"/>
            <a:ext cx="2157413" cy="4254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t>L = 0V,   H = 5V</a:t>
            </a:r>
          </a:p>
        </p:txBody>
      </p:sp>
      <p:grpSp>
        <p:nvGrpSpPr>
          <p:cNvPr id="4" name="Group 1080"/>
          <p:cNvGrpSpPr>
            <a:grpSpLocks/>
          </p:cNvGrpSpPr>
          <p:nvPr/>
        </p:nvGrpSpPr>
        <p:grpSpPr bwMode="auto">
          <a:xfrm>
            <a:off x="4343400" y="1600200"/>
            <a:ext cx="2074863" cy="1676400"/>
            <a:chOff x="3637" y="1315"/>
            <a:chExt cx="1307" cy="1056"/>
          </a:xfrm>
        </p:grpSpPr>
        <p:sp>
          <p:nvSpPr>
            <p:cNvPr id="26675" name="Rectangle 1044"/>
            <p:cNvSpPr>
              <a:spLocks noChangeArrowheads="1"/>
            </p:cNvSpPr>
            <p:nvPr/>
          </p:nvSpPr>
          <p:spPr bwMode="auto">
            <a:xfrm>
              <a:off x="3637" y="1315"/>
              <a:ext cx="1136" cy="1056"/>
            </a:xfrm>
            <a:prstGeom prst="rect">
              <a:avLst/>
            </a:prstGeom>
            <a:noFill/>
            <a:ln w="9525">
              <a:noFill/>
              <a:miter lim="800000"/>
              <a:headEnd/>
              <a:tailEnd/>
            </a:ln>
          </p:spPr>
          <p:txBody>
            <a:bodyPr wrap="none" lIns="92075" tIns="46038" rIns="92075" bIns="46038">
              <a:spAutoFit/>
            </a:bodyPr>
            <a:lstStyle/>
            <a:p>
              <a:pPr>
                <a:tabLst>
                  <a:tab pos="684213" algn="l"/>
                  <a:tab pos="1435100" algn="l"/>
                </a:tabLst>
              </a:pPr>
              <a:r>
                <a:rPr lang="en-US" b="1"/>
                <a:t>A</a:t>
              </a:r>
              <a:r>
                <a:rPr lang="en-US" b="1" baseline="-25000"/>
                <a:t>	</a:t>
              </a:r>
              <a:r>
                <a:rPr lang="en-US" b="1"/>
                <a:t>B</a:t>
              </a:r>
              <a:r>
                <a:rPr lang="en-US" b="1" baseline="-25000"/>
                <a:t>	</a:t>
              </a:r>
              <a:r>
                <a:rPr lang="en-US" b="1"/>
                <a:t>C</a:t>
              </a:r>
              <a:endParaRPr lang="en-US"/>
            </a:p>
            <a:p>
              <a:pPr>
                <a:tabLst>
                  <a:tab pos="684213" algn="l"/>
                  <a:tab pos="1435100" algn="l"/>
                </a:tabLst>
              </a:pPr>
              <a:r>
                <a:rPr lang="en-US"/>
                <a:t>L	L	H</a:t>
              </a:r>
            </a:p>
            <a:p>
              <a:pPr>
                <a:tabLst>
                  <a:tab pos="684213" algn="l"/>
                  <a:tab pos="1435100" algn="l"/>
                </a:tabLst>
              </a:pPr>
              <a:r>
                <a:rPr lang="en-US"/>
                <a:t>L	H	L</a:t>
              </a:r>
              <a:br>
                <a:rPr lang="en-US"/>
              </a:br>
              <a:r>
                <a:rPr lang="en-US"/>
                <a:t>H	L	L</a:t>
              </a:r>
              <a:br>
                <a:rPr lang="en-US"/>
              </a:br>
              <a:r>
                <a:rPr lang="en-US"/>
                <a:t>H	H	L</a:t>
              </a:r>
            </a:p>
          </p:txBody>
        </p:sp>
        <p:sp>
          <p:nvSpPr>
            <p:cNvPr id="26676" name="Line 1045"/>
            <p:cNvSpPr>
              <a:spLocks noChangeShapeType="1"/>
            </p:cNvSpPr>
            <p:nvPr/>
          </p:nvSpPr>
          <p:spPr bwMode="auto">
            <a:xfrm>
              <a:off x="3648" y="1536"/>
              <a:ext cx="12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6677" name="Line 1078"/>
            <p:cNvSpPr>
              <a:spLocks noChangeShapeType="1"/>
            </p:cNvSpPr>
            <p:nvPr/>
          </p:nvSpPr>
          <p:spPr bwMode="auto">
            <a:xfrm>
              <a:off x="4416" y="1392"/>
              <a:ext cx="0" cy="912"/>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5" name="Group 1088"/>
          <p:cNvGrpSpPr>
            <a:grpSpLocks/>
          </p:cNvGrpSpPr>
          <p:nvPr/>
        </p:nvGrpSpPr>
        <p:grpSpPr bwMode="auto">
          <a:xfrm>
            <a:off x="6629400" y="1447800"/>
            <a:ext cx="2133600" cy="701675"/>
            <a:chOff x="2112" y="3222"/>
            <a:chExt cx="1344" cy="442"/>
          </a:xfrm>
        </p:grpSpPr>
        <p:sp>
          <p:nvSpPr>
            <p:cNvPr id="26663" name="Line 1089"/>
            <p:cNvSpPr>
              <a:spLocks noChangeShapeType="1"/>
            </p:cNvSpPr>
            <p:nvPr/>
          </p:nvSpPr>
          <p:spPr bwMode="auto">
            <a:xfrm flipH="1">
              <a:off x="2112" y="3408"/>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64" name="Line 1090"/>
            <p:cNvSpPr>
              <a:spLocks noChangeShapeType="1"/>
            </p:cNvSpPr>
            <p:nvPr/>
          </p:nvSpPr>
          <p:spPr bwMode="auto">
            <a:xfrm flipH="1">
              <a:off x="2112" y="3600"/>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65" name="Line 1091"/>
            <p:cNvSpPr>
              <a:spLocks noChangeShapeType="1"/>
            </p:cNvSpPr>
            <p:nvPr/>
          </p:nvSpPr>
          <p:spPr bwMode="auto">
            <a:xfrm flipH="1">
              <a:off x="2976" y="3490"/>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66" name="Rectangle 1092"/>
            <p:cNvSpPr>
              <a:spLocks noChangeArrowheads="1"/>
            </p:cNvSpPr>
            <p:nvPr/>
          </p:nvSpPr>
          <p:spPr bwMode="auto">
            <a:xfrm>
              <a:off x="2198" y="3222"/>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6667" name="Rectangle 1093"/>
            <p:cNvSpPr>
              <a:spLocks noChangeArrowheads="1"/>
            </p:cNvSpPr>
            <p:nvPr/>
          </p:nvSpPr>
          <p:spPr bwMode="auto">
            <a:xfrm>
              <a:off x="2198" y="3414"/>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6668" name="Rectangle 1094"/>
            <p:cNvSpPr>
              <a:spLocks noChangeArrowheads="1"/>
            </p:cNvSpPr>
            <p:nvPr/>
          </p:nvSpPr>
          <p:spPr bwMode="auto">
            <a:xfrm>
              <a:off x="3110" y="3283"/>
              <a:ext cx="232" cy="250"/>
            </a:xfrm>
            <a:prstGeom prst="rect">
              <a:avLst/>
            </a:prstGeom>
            <a:noFill/>
            <a:ln w="9525">
              <a:noFill/>
              <a:miter lim="800000"/>
              <a:headEnd/>
              <a:tailEnd/>
            </a:ln>
          </p:spPr>
          <p:txBody>
            <a:bodyPr wrap="none" lIns="92075" tIns="46038" rIns="92075" bIns="46038">
              <a:spAutoFit/>
            </a:bodyPr>
            <a:lstStyle/>
            <a:p>
              <a:r>
                <a:rPr lang="en-US"/>
                <a:t>C</a:t>
              </a:r>
            </a:p>
          </p:txBody>
        </p:sp>
        <p:grpSp>
          <p:nvGrpSpPr>
            <p:cNvPr id="6" name="Group 1095"/>
            <p:cNvGrpSpPr>
              <a:grpSpLocks/>
            </p:cNvGrpSpPr>
            <p:nvPr/>
          </p:nvGrpSpPr>
          <p:grpSpPr bwMode="auto">
            <a:xfrm>
              <a:off x="2579" y="3352"/>
              <a:ext cx="389" cy="290"/>
              <a:chOff x="2579" y="3352"/>
              <a:chExt cx="389" cy="290"/>
            </a:xfrm>
          </p:grpSpPr>
          <p:grpSp>
            <p:nvGrpSpPr>
              <p:cNvPr id="7" name="Group 1096"/>
              <p:cNvGrpSpPr>
                <a:grpSpLocks/>
              </p:cNvGrpSpPr>
              <p:nvPr/>
            </p:nvGrpSpPr>
            <p:grpSpPr bwMode="auto">
              <a:xfrm>
                <a:off x="2579" y="3352"/>
                <a:ext cx="339" cy="290"/>
                <a:chOff x="2579" y="3352"/>
                <a:chExt cx="339" cy="290"/>
              </a:xfrm>
            </p:grpSpPr>
            <p:sp>
              <p:nvSpPr>
                <p:cNvPr id="26672" name="Arc 1097"/>
                <p:cNvSpPr>
                  <a:spLocks/>
                </p:cNvSpPr>
                <p:nvPr/>
              </p:nvSpPr>
              <p:spPr bwMode="auto">
                <a:xfrm>
                  <a:off x="2585" y="3352"/>
                  <a:ext cx="333" cy="168"/>
                </a:xfrm>
                <a:custGeom>
                  <a:avLst/>
                  <a:gdLst>
                    <a:gd name="T0" fmla="*/ 0 w 21493"/>
                    <a:gd name="T1" fmla="*/ 0 h 21600"/>
                    <a:gd name="T2" fmla="*/ 5 w 21493"/>
                    <a:gd name="T3" fmla="*/ 1 h 21600"/>
                    <a:gd name="T4" fmla="*/ 0 w 21493"/>
                    <a:gd name="T5" fmla="*/ 1 h 21600"/>
                    <a:gd name="T6" fmla="*/ 0 60000 65536"/>
                    <a:gd name="T7" fmla="*/ 0 60000 65536"/>
                    <a:gd name="T8" fmla="*/ 0 60000 65536"/>
                    <a:gd name="T9" fmla="*/ 0 w 21493"/>
                    <a:gd name="T10" fmla="*/ 0 h 21600"/>
                    <a:gd name="T11" fmla="*/ 21493 w 21493"/>
                    <a:gd name="T12" fmla="*/ 21600 h 21600"/>
                  </a:gdLst>
                  <a:ahLst/>
                  <a:cxnLst>
                    <a:cxn ang="T6">
                      <a:pos x="T0" y="T1"/>
                    </a:cxn>
                    <a:cxn ang="T7">
                      <a:pos x="T2" y="T3"/>
                    </a:cxn>
                    <a:cxn ang="T8">
                      <a:pos x="T4" y="T5"/>
                    </a:cxn>
                  </a:cxnLst>
                  <a:rect l="T9" t="T10" r="T11" b="T12"/>
                  <a:pathLst>
                    <a:path w="21493" h="21600" fill="none" extrusionOk="0">
                      <a:moveTo>
                        <a:pt x="0" y="0"/>
                      </a:moveTo>
                      <a:cubicBezTo>
                        <a:pt x="21" y="0"/>
                        <a:pt x="42" y="-1"/>
                        <a:pt x="64" y="0"/>
                      </a:cubicBezTo>
                      <a:cubicBezTo>
                        <a:pt x="10943" y="0"/>
                        <a:pt x="20125" y="8091"/>
                        <a:pt x="21492" y="18885"/>
                      </a:cubicBezTo>
                    </a:path>
                    <a:path w="21493" h="21600" stroke="0" extrusionOk="0">
                      <a:moveTo>
                        <a:pt x="0" y="0"/>
                      </a:moveTo>
                      <a:cubicBezTo>
                        <a:pt x="21" y="0"/>
                        <a:pt x="42" y="-1"/>
                        <a:pt x="64" y="0"/>
                      </a:cubicBezTo>
                      <a:cubicBezTo>
                        <a:pt x="10943" y="0"/>
                        <a:pt x="20125" y="8091"/>
                        <a:pt x="21492" y="18885"/>
                      </a:cubicBezTo>
                      <a:lnTo>
                        <a:pt x="64" y="2160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73" name="Arc 1098"/>
                <p:cNvSpPr>
                  <a:spLocks/>
                </p:cNvSpPr>
                <p:nvPr/>
              </p:nvSpPr>
              <p:spPr bwMode="auto">
                <a:xfrm>
                  <a:off x="2583" y="3474"/>
                  <a:ext cx="334" cy="168"/>
                </a:xfrm>
                <a:custGeom>
                  <a:avLst/>
                  <a:gdLst>
                    <a:gd name="T0" fmla="*/ 5 w 21553"/>
                    <a:gd name="T1" fmla="*/ 0 h 21600"/>
                    <a:gd name="T2" fmla="*/ 0 w 21553"/>
                    <a:gd name="T3" fmla="*/ 1 h 21600"/>
                    <a:gd name="T4" fmla="*/ 0 w 21553"/>
                    <a:gd name="T5" fmla="*/ 0 h 21600"/>
                    <a:gd name="T6" fmla="*/ 0 60000 65536"/>
                    <a:gd name="T7" fmla="*/ 0 60000 65536"/>
                    <a:gd name="T8" fmla="*/ 0 60000 65536"/>
                    <a:gd name="T9" fmla="*/ 0 w 21553"/>
                    <a:gd name="T10" fmla="*/ 0 h 21600"/>
                    <a:gd name="T11" fmla="*/ 21553 w 21553"/>
                    <a:gd name="T12" fmla="*/ 21600 h 21600"/>
                  </a:gdLst>
                  <a:ahLst/>
                  <a:cxnLst>
                    <a:cxn ang="T6">
                      <a:pos x="T0" y="T1"/>
                    </a:cxn>
                    <a:cxn ang="T7">
                      <a:pos x="T2" y="T3"/>
                    </a:cxn>
                    <a:cxn ang="T8">
                      <a:pos x="T4" y="T5"/>
                    </a:cxn>
                  </a:cxnLst>
                  <a:rect l="T9" t="T10" r="T11" b="T12"/>
                  <a:pathLst>
                    <a:path w="21553" h="21600" fill="none" extrusionOk="0">
                      <a:moveTo>
                        <a:pt x="21552" y="2196"/>
                      </a:moveTo>
                      <a:cubicBezTo>
                        <a:pt x="20426" y="13218"/>
                        <a:pt x="11143" y="21599"/>
                        <a:pt x="65" y="21600"/>
                      </a:cubicBezTo>
                      <a:cubicBezTo>
                        <a:pt x="43" y="21600"/>
                        <a:pt x="21" y="21599"/>
                        <a:pt x="0" y="21599"/>
                      </a:cubicBezTo>
                    </a:path>
                    <a:path w="21553" h="21600" stroke="0" extrusionOk="0">
                      <a:moveTo>
                        <a:pt x="21552" y="2196"/>
                      </a:moveTo>
                      <a:cubicBezTo>
                        <a:pt x="20426" y="13218"/>
                        <a:pt x="11143" y="21599"/>
                        <a:pt x="65" y="21600"/>
                      </a:cubicBezTo>
                      <a:cubicBezTo>
                        <a:pt x="43" y="21600"/>
                        <a:pt x="21" y="21599"/>
                        <a:pt x="0" y="21599"/>
                      </a:cubicBezTo>
                      <a:lnTo>
                        <a:pt x="65" y="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74" name="Arc 1099"/>
                <p:cNvSpPr>
                  <a:spLocks/>
                </p:cNvSpPr>
                <p:nvPr/>
              </p:nvSpPr>
              <p:spPr bwMode="auto">
                <a:xfrm>
                  <a:off x="2579" y="3353"/>
                  <a:ext cx="35" cy="289"/>
                </a:xfrm>
                <a:custGeom>
                  <a:avLst/>
                  <a:gdLst>
                    <a:gd name="T0" fmla="*/ 0 w 21600"/>
                    <a:gd name="T1" fmla="*/ 0 h 43200"/>
                    <a:gd name="T2" fmla="*/ 0 w 21600"/>
                    <a:gd name="T3" fmla="*/ 2 h 43200"/>
                    <a:gd name="T4" fmla="*/ 0 w 21600"/>
                    <a:gd name="T5" fmla="*/ 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9050" cap="rnd">
                  <a:solidFill>
                    <a:schemeClr val="tx1"/>
                  </a:solidFill>
                  <a:round/>
                  <a:headEnd type="none" w="sm" len="sm"/>
                  <a:tailEnd type="none" w="sm" len="sm"/>
                </a:ln>
              </p:spPr>
              <p:txBody>
                <a:bodyPr wrap="none" anchor="ctr"/>
                <a:lstStyle/>
                <a:p>
                  <a:endParaRPr lang="en-US"/>
                </a:p>
              </p:txBody>
            </p:sp>
          </p:grpSp>
          <p:sp>
            <p:nvSpPr>
              <p:cNvPr id="26671" name="Oval 1100"/>
              <p:cNvSpPr>
                <a:spLocks noChangeArrowheads="1"/>
              </p:cNvSpPr>
              <p:nvPr/>
            </p:nvSpPr>
            <p:spPr bwMode="auto">
              <a:xfrm>
                <a:off x="2916" y="3468"/>
                <a:ext cx="52" cy="52"/>
              </a:xfrm>
              <a:prstGeom prst="ellipse">
                <a:avLst/>
              </a:prstGeom>
              <a:noFill/>
              <a:ln w="19050">
                <a:solidFill>
                  <a:schemeClr val="tx1"/>
                </a:solidFill>
                <a:round/>
                <a:headEnd/>
                <a:tailEnd/>
              </a:ln>
            </p:spPr>
            <p:txBody>
              <a:bodyPr wrap="none" anchor="ctr"/>
              <a:lstStyle/>
              <a:p>
                <a:endParaRPr lang="en-US"/>
              </a:p>
            </p:txBody>
          </p:sp>
        </p:grpSp>
      </p:grpSp>
      <p:grpSp>
        <p:nvGrpSpPr>
          <p:cNvPr id="8" name="Group 1145"/>
          <p:cNvGrpSpPr>
            <a:grpSpLocks/>
          </p:cNvGrpSpPr>
          <p:nvPr/>
        </p:nvGrpSpPr>
        <p:grpSpPr bwMode="auto">
          <a:xfrm>
            <a:off x="1295400" y="4495800"/>
            <a:ext cx="5638800" cy="1323975"/>
            <a:chOff x="816" y="2832"/>
            <a:chExt cx="3552" cy="834"/>
          </a:xfrm>
        </p:grpSpPr>
        <p:grpSp>
          <p:nvGrpSpPr>
            <p:cNvPr id="9" name="Group 1101"/>
            <p:cNvGrpSpPr>
              <a:grpSpLocks/>
            </p:cNvGrpSpPr>
            <p:nvPr/>
          </p:nvGrpSpPr>
          <p:grpSpPr bwMode="auto">
            <a:xfrm>
              <a:off x="3072" y="2832"/>
              <a:ext cx="1296" cy="442"/>
              <a:chOff x="2112" y="3222"/>
              <a:chExt cx="1296" cy="442"/>
            </a:xfrm>
          </p:grpSpPr>
          <p:sp>
            <p:nvSpPr>
              <p:cNvPr id="26653" name="Line 1053"/>
              <p:cNvSpPr>
                <a:spLocks noChangeShapeType="1"/>
              </p:cNvSpPr>
              <p:nvPr/>
            </p:nvSpPr>
            <p:spPr bwMode="auto">
              <a:xfrm flipH="1">
                <a:off x="2112" y="3408"/>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54" name="Line 1054"/>
              <p:cNvSpPr>
                <a:spLocks noChangeShapeType="1"/>
              </p:cNvSpPr>
              <p:nvPr/>
            </p:nvSpPr>
            <p:spPr bwMode="auto">
              <a:xfrm flipH="1">
                <a:off x="2112" y="3600"/>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55" name="Line 1055"/>
              <p:cNvSpPr>
                <a:spLocks noChangeShapeType="1"/>
              </p:cNvSpPr>
              <p:nvPr/>
            </p:nvSpPr>
            <p:spPr bwMode="auto">
              <a:xfrm flipH="1">
                <a:off x="2928" y="3490"/>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56" name="Rectangle 1056"/>
              <p:cNvSpPr>
                <a:spLocks noChangeArrowheads="1"/>
              </p:cNvSpPr>
              <p:nvPr/>
            </p:nvSpPr>
            <p:spPr bwMode="auto">
              <a:xfrm>
                <a:off x="2198" y="3222"/>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6657" name="Rectangle 1057"/>
              <p:cNvSpPr>
                <a:spLocks noChangeArrowheads="1"/>
              </p:cNvSpPr>
              <p:nvPr/>
            </p:nvSpPr>
            <p:spPr bwMode="auto">
              <a:xfrm>
                <a:off x="2198" y="3414"/>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6658" name="Rectangle 1058"/>
              <p:cNvSpPr>
                <a:spLocks noChangeArrowheads="1"/>
              </p:cNvSpPr>
              <p:nvPr/>
            </p:nvSpPr>
            <p:spPr bwMode="auto">
              <a:xfrm>
                <a:off x="3110" y="3283"/>
                <a:ext cx="232" cy="250"/>
              </a:xfrm>
              <a:prstGeom prst="rect">
                <a:avLst/>
              </a:prstGeom>
              <a:noFill/>
              <a:ln w="9525">
                <a:noFill/>
                <a:miter lim="800000"/>
                <a:headEnd/>
                <a:tailEnd/>
              </a:ln>
            </p:spPr>
            <p:txBody>
              <a:bodyPr wrap="none" lIns="92075" tIns="46038" rIns="92075" bIns="46038">
                <a:spAutoFit/>
              </a:bodyPr>
              <a:lstStyle/>
              <a:p>
                <a:r>
                  <a:rPr lang="en-US"/>
                  <a:t>C</a:t>
                </a:r>
              </a:p>
            </p:txBody>
          </p:sp>
          <p:grpSp>
            <p:nvGrpSpPr>
              <p:cNvPr id="10" name="Group 1074"/>
              <p:cNvGrpSpPr>
                <a:grpSpLocks/>
              </p:cNvGrpSpPr>
              <p:nvPr/>
            </p:nvGrpSpPr>
            <p:grpSpPr bwMode="auto">
              <a:xfrm>
                <a:off x="2579" y="3352"/>
                <a:ext cx="339" cy="290"/>
                <a:chOff x="2579" y="3352"/>
                <a:chExt cx="339" cy="290"/>
              </a:xfrm>
            </p:grpSpPr>
            <p:sp>
              <p:nvSpPr>
                <p:cNvPr id="26660" name="Arc 1071"/>
                <p:cNvSpPr>
                  <a:spLocks/>
                </p:cNvSpPr>
                <p:nvPr/>
              </p:nvSpPr>
              <p:spPr bwMode="auto">
                <a:xfrm>
                  <a:off x="2585" y="3352"/>
                  <a:ext cx="333" cy="168"/>
                </a:xfrm>
                <a:custGeom>
                  <a:avLst/>
                  <a:gdLst>
                    <a:gd name="T0" fmla="*/ 0 w 21493"/>
                    <a:gd name="T1" fmla="*/ 0 h 21600"/>
                    <a:gd name="T2" fmla="*/ 5 w 21493"/>
                    <a:gd name="T3" fmla="*/ 1 h 21600"/>
                    <a:gd name="T4" fmla="*/ 0 w 21493"/>
                    <a:gd name="T5" fmla="*/ 1 h 21600"/>
                    <a:gd name="T6" fmla="*/ 0 60000 65536"/>
                    <a:gd name="T7" fmla="*/ 0 60000 65536"/>
                    <a:gd name="T8" fmla="*/ 0 60000 65536"/>
                    <a:gd name="T9" fmla="*/ 0 w 21493"/>
                    <a:gd name="T10" fmla="*/ 0 h 21600"/>
                    <a:gd name="T11" fmla="*/ 21493 w 21493"/>
                    <a:gd name="T12" fmla="*/ 21600 h 21600"/>
                  </a:gdLst>
                  <a:ahLst/>
                  <a:cxnLst>
                    <a:cxn ang="T6">
                      <a:pos x="T0" y="T1"/>
                    </a:cxn>
                    <a:cxn ang="T7">
                      <a:pos x="T2" y="T3"/>
                    </a:cxn>
                    <a:cxn ang="T8">
                      <a:pos x="T4" y="T5"/>
                    </a:cxn>
                  </a:cxnLst>
                  <a:rect l="T9" t="T10" r="T11" b="T12"/>
                  <a:pathLst>
                    <a:path w="21493" h="21600" fill="none" extrusionOk="0">
                      <a:moveTo>
                        <a:pt x="0" y="0"/>
                      </a:moveTo>
                      <a:cubicBezTo>
                        <a:pt x="21" y="0"/>
                        <a:pt x="42" y="-1"/>
                        <a:pt x="64" y="0"/>
                      </a:cubicBezTo>
                      <a:cubicBezTo>
                        <a:pt x="10943" y="0"/>
                        <a:pt x="20125" y="8091"/>
                        <a:pt x="21492" y="18885"/>
                      </a:cubicBezTo>
                    </a:path>
                    <a:path w="21493" h="21600" stroke="0" extrusionOk="0">
                      <a:moveTo>
                        <a:pt x="0" y="0"/>
                      </a:moveTo>
                      <a:cubicBezTo>
                        <a:pt x="21" y="0"/>
                        <a:pt x="42" y="-1"/>
                        <a:pt x="64" y="0"/>
                      </a:cubicBezTo>
                      <a:cubicBezTo>
                        <a:pt x="10943" y="0"/>
                        <a:pt x="20125" y="8091"/>
                        <a:pt x="21492" y="18885"/>
                      </a:cubicBezTo>
                      <a:lnTo>
                        <a:pt x="64" y="2160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61" name="Arc 1072"/>
                <p:cNvSpPr>
                  <a:spLocks/>
                </p:cNvSpPr>
                <p:nvPr/>
              </p:nvSpPr>
              <p:spPr bwMode="auto">
                <a:xfrm>
                  <a:off x="2583" y="3474"/>
                  <a:ext cx="334" cy="168"/>
                </a:xfrm>
                <a:custGeom>
                  <a:avLst/>
                  <a:gdLst>
                    <a:gd name="T0" fmla="*/ 5 w 21553"/>
                    <a:gd name="T1" fmla="*/ 0 h 21600"/>
                    <a:gd name="T2" fmla="*/ 0 w 21553"/>
                    <a:gd name="T3" fmla="*/ 1 h 21600"/>
                    <a:gd name="T4" fmla="*/ 0 w 21553"/>
                    <a:gd name="T5" fmla="*/ 0 h 21600"/>
                    <a:gd name="T6" fmla="*/ 0 60000 65536"/>
                    <a:gd name="T7" fmla="*/ 0 60000 65536"/>
                    <a:gd name="T8" fmla="*/ 0 60000 65536"/>
                    <a:gd name="T9" fmla="*/ 0 w 21553"/>
                    <a:gd name="T10" fmla="*/ 0 h 21600"/>
                    <a:gd name="T11" fmla="*/ 21553 w 21553"/>
                    <a:gd name="T12" fmla="*/ 21600 h 21600"/>
                  </a:gdLst>
                  <a:ahLst/>
                  <a:cxnLst>
                    <a:cxn ang="T6">
                      <a:pos x="T0" y="T1"/>
                    </a:cxn>
                    <a:cxn ang="T7">
                      <a:pos x="T2" y="T3"/>
                    </a:cxn>
                    <a:cxn ang="T8">
                      <a:pos x="T4" y="T5"/>
                    </a:cxn>
                  </a:cxnLst>
                  <a:rect l="T9" t="T10" r="T11" b="T12"/>
                  <a:pathLst>
                    <a:path w="21553" h="21600" fill="none" extrusionOk="0">
                      <a:moveTo>
                        <a:pt x="21552" y="2196"/>
                      </a:moveTo>
                      <a:cubicBezTo>
                        <a:pt x="20426" y="13218"/>
                        <a:pt x="11143" y="21599"/>
                        <a:pt x="65" y="21600"/>
                      </a:cubicBezTo>
                      <a:cubicBezTo>
                        <a:pt x="43" y="21600"/>
                        <a:pt x="21" y="21599"/>
                        <a:pt x="0" y="21599"/>
                      </a:cubicBezTo>
                    </a:path>
                    <a:path w="21553" h="21600" stroke="0" extrusionOk="0">
                      <a:moveTo>
                        <a:pt x="21552" y="2196"/>
                      </a:moveTo>
                      <a:cubicBezTo>
                        <a:pt x="20426" y="13218"/>
                        <a:pt x="11143" y="21599"/>
                        <a:pt x="65" y="21600"/>
                      </a:cubicBezTo>
                      <a:cubicBezTo>
                        <a:pt x="43" y="21600"/>
                        <a:pt x="21" y="21599"/>
                        <a:pt x="0" y="21599"/>
                      </a:cubicBezTo>
                      <a:lnTo>
                        <a:pt x="65" y="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62" name="Arc 1073"/>
                <p:cNvSpPr>
                  <a:spLocks/>
                </p:cNvSpPr>
                <p:nvPr/>
              </p:nvSpPr>
              <p:spPr bwMode="auto">
                <a:xfrm>
                  <a:off x="2579" y="3353"/>
                  <a:ext cx="35" cy="289"/>
                </a:xfrm>
                <a:custGeom>
                  <a:avLst/>
                  <a:gdLst>
                    <a:gd name="T0" fmla="*/ 0 w 21600"/>
                    <a:gd name="T1" fmla="*/ 0 h 43200"/>
                    <a:gd name="T2" fmla="*/ 0 w 21600"/>
                    <a:gd name="T3" fmla="*/ 2 h 43200"/>
                    <a:gd name="T4" fmla="*/ 0 w 21600"/>
                    <a:gd name="T5" fmla="*/ 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9050" cap="rnd">
                  <a:solidFill>
                    <a:schemeClr val="tx1"/>
                  </a:solidFill>
                  <a:round/>
                  <a:headEnd type="none" w="sm" len="sm"/>
                  <a:tailEnd type="none" w="sm" len="sm"/>
                </a:ln>
              </p:spPr>
              <p:txBody>
                <a:bodyPr wrap="none" anchor="ctr"/>
                <a:lstStyle/>
                <a:p>
                  <a:endParaRPr lang="en-US"/>
                </a:p>
              </p:txBody>
            </p:sp>
          </p:grpSp>
        </p:grpSp>
        <p:grpSp>
          <p:nvGrpSpPr>
            <p:cNvPr id="11" name="Group 1143"/>
            <p:cNvGrpSpPr>
              <a:grpSpLocks/>
            </p:cNvGrpSpPr>
            <p:nvPr/>
          </p:nvGrpSpPr>
          <p:grpSpPr bwMode="auto">
            <a:xfrm>
              <a:off x="816" y="2832"/>
              <a:ext cx="1920" cy="442"/>
              <a:chOff x="816" y="2736"/>
              <a:chExt cx="1920" cy="442"/>
            </a:xfrm>
          </p:grpSpPr>
          <p:sp>
            <p:nvSpPr>
              <p:cNvPr id="26637" name="Line 1103"/>
              <p:cNvSpPr>
                <a:spLocks noChangeShapeType="1"/>
              </p:cNvSpPr>
              <p:nvPr/>
            </p:nvSpPr>
            <p:spPr bwMode="auto">
              <a:xfrm flipH="1">
                <a:off x="816" y="2922"/>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38" name="Line 1104"/>
              <p:cNvSpPr>
                <a:spLocks noChangeShapeType="1"/>
              </p:cNvSpPr>
              <p:nvPr/>
            </p:nvSpPr>
            <p:spPr bwMode="auto">
              <a:xfrm flipH="1">
                <a:off x="816" y="3114"/>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39" name="Line 1105"/>
              <p:cNvSpPr>
                <a:spLocks noChangeShapeType="1"/>
              </p:cNvSpPr>
              <p:nvPr/>
            </p:nvSpPr>
            <p:spPr bwMode="auto">
              <a:xfrm flipH="1">
                <a:off x="2208" y="3004"/>
                <a:ext cx="528"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6640" name="Rectangle 1106"/>
              <p:cNvSpPr>
                <a:spLocks noChangeArrowheads="1"/>
              </p:cNvSpPr>
              <p:nvPr/>
            </p:nvSpPr>
            <p:spPr bwMode="auto">
              <a:xfrm>
                <a:off x="902" y="2736"/>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6641" name="Rectangle 1107"/>
              <p:cNvSpPr>
                <a:spLocks noChangeArrowheads="1"/>
              </p:cNvSpPr>
              <p:nvPr/>
            </p:nvSpPr>
            <p:spPr bwMode="auto">
              <a:xfrm>
                <a:off x="902" y="2928"/>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6642" name="Rectangle 1108"/>
              <p:cNvSpPr>
                <a:spLocks noChangeArrowheads="1"/>
              </p:cNvSpPr>
              <p:nvPr/>
            </p:nvSpPr>
            <p:spPr bwMode="auto">
              <a:xfrm>
                <a:off x="2390" y="2797"/>
                <a:ext cx="232" cy="250"/>
              </a:xfrm>
              <a:prstGeom prst="rect">
                <a:avLst/>
              </a:prstGeom>
              <a:noFill/>
              <a:ln w="9525">
                <a:noFill/>
                <a:miter lim="800000"/>
                <a:headEnd/>
                <a:tailEnd/>
              </a:ln>
            </p:spPr>
            <p:txBody>
              <a:bodyPr wrap="none" lIns="92075" tIns="46038" rIns="92075" bIns="46038">
                <a:spAutoFit/>
              </a:bodyPr>
              <a:lstStyle/>
              <a:p>
                <a:r>
                  <a:rPr lang="en-US"/>
                  <a:t>C</a:t>
                </a:r>
              </a:p>
            </p:txBody>
          </p:sp>
          <p:grpSp>
            <p:nvGrpSpPr>
              <p:cNvPr id="12" name="Group 1109"/>
              <p:cNvGrpSpPr>
                <a:grpSpLocks/>
              </p:cNvGrpSpPr>
              <p:nvPr/>
            </p:nvGrpSpPr>
            <p:grpSpPr bwMode="auto">
              <a:xfrm>
                <a:off x="1283" y="2866"/>
                <a:ext cx="389" cy="290"/>
                <a:chOff x="2579" y="3352"/>
                <a:chExt cx="389" cy="290"/>
              </a:xfrm>
            </p:grpSpPr>
            <p:grpSp>
              <p:nvGrpSpPr>
                <p:cNvPr id="13" name="Group 1110"/>
                <p:cNvGrpSpPr>
                  <a:grpSpLocks/>
                </p:cNvGrpSpPr>
                <p:nvPr/>
              </p:nvGrpSpPr>
              <p:grpSpPr bwMode="auto">
                <a:xfrm>
                  <a:off x="2579" y="3352"/>
                  <a:ext cx="339" cy="290"/>
                  <a:chOff x="2579" y="3352"/>
                  <a:chExt cx="339" cy="290"/>
                </a:xfrm>
              </p:grpSpPr>
              <p:sp>
                <p:nvSpPr>
                  <p:cNvPr id="26650" name="Arc 1111"/>
                  <p:cNvSpPr>
                    <a:spLocks/>
                  </p:cNvSpPr>
                  <p:nvPr/>
                </p:nvSpPr>
                <p:spPr bwMode="auto">
                  <a:xfrm>
                    <a:off x="2585" y="3352"/>
                    <a:ext cx="333" cy="168"/>
                  </a:xfrm>
                  <a:custGeom>
                    <a:avLst/>
                    <a:gdLst>
                      <a:gd name="T0" fmla="*/ 0 w 21493"/>
                      <a:gd name="T1" fmla="*/ 0 h 21600"/>
                      <a:gd name="T2" fmla="*/ 5 w 21493"/>
                      <a:gd name="T3" fmla="*/ 1 h 21600"/>
                      <a:gd name="T4" fmla="*/ 0 w 21493"/>
                      <a:gd name="T5" fmla="*/ 1 h 21600"/>
                      <a:gd name="T6" fmla="*/ 0 60000 65536"/>
                      <a:gd name="T7" fmla="*/ 0 60000 65536"/>
                      <a:gd name="T8" fmla="*/ 0 60000 65536"/>
                      <a:gd name="T9" fmla="*/ 0 w 21493"/>
                      <a:gd name="T10" fmla="*/ 0 h 21600"/>
                      <a:gd name="T11" fmla="*/ 21493 w 21493"/>
                      <a:gd name="T12" fmla="*/ 21600 h 21600"/>
                    </a:gdLst>
                    <a:ahLst/>
                    <a:cxnLst>
                      <a:cxn ang="T6">
                        <a:pos x="T0" y="T1"/>
                      </a:cxn>
                      <a:cxn ang="T7">
                        <a:pos x="T2" y="T3"/>
                      </a:cxn>
                      <a:cxn ang="T8">
                        <a:pos x="T4" y="T5"/>
                      </a:cxn>
                    </a:cxnLst>
                    <a:rect l="T9" t="T10" r="T11" b="T12"/>
                    <a:pathLst>
                      <a:path w="21493" h="21600" fill="none" extrusionOk="0">
                        <a:moveTo>
                          <a:pt x="0" y="0"/>
                        </a:moveTo>
                        <a:cubicBezTo>
                          <a:pt x="21" y="0"/>
                          <a:pt x="42" y="-1"/>
                          <a:pt x="64" y="0"/>
                        </a:cubicBezTo>
                        <a:cubicBezTo>
                          <a:pt x="10943" y="0"/>
                          <a:pt x="20125" y="8091"/>
                          <a:pt x="21492" y="18885"/>
                        </a:cubicBezTo>
                      </a:path>
                      <a:path w="21493" h="21600" stroke="0" extrusionOk="0">
                        <a:moveTo>
                          <a:pt x="0" y="0"/>
                        </a:moveTo>
                        <a:cubicBezTo>
                          <a:pt x="21" y="0"/>
                          <a:pt x="42" y="-1"/>
                          <a:pt x="64" y="0"/>
                        </a:cubicBezTo>
                        <a:cubicBezTo>
                          <a:pt x="10943" y="0"/>
                          <a:pt x="20125" y="8091"/>
                          <a:pt x="21492" y="18885"/>
                        </a:cubicBezTo>
                        <a:lnTo>
                          <a:pt x="64" y="2160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51" name="Arc 1112"/>
                  <p:cNvSpPr>
                    <a:spLocks/>
                  </p:cNvSpPr>
                  <p:nvPr/>
                </p:nvSpPr>
                <p:spPr bwMode="auto">
                  <a:xfrm>
                    <a:off x="2583" y="3474"/>
                    <a:ext cx="334" cy="168"/>
                  </a:xfrm>
                  <a:custGeom>
                    <a:avLst/>
                    <a:gdLst>
                      <a:gd name="T0" fmla="*/ 5 w 21553"/>
                      <a:gd name="T1" fmla="*/ 0 h 21600"/>
                      <a:gd name="T2" fmla="*/ 0 w 21553"/>
                      <a:gd name="T3" fmla="*/ 1 h 21600"/>
                      <a:gd name="T4" fmla="*/ 0 w 21553"/>
                      <a:gd name="T5" fmla="*/ 0 h 21600"/>
                      <a:gd name="T6" fmla="*/ 0 60000 65536"/>
                      <a:gd name="T7" fmla="*/ 0 60000 65536"/>
                      <a:gd name="T8" fmla="*/ 0 60000 65536"/>
                      <a:gd name="T9" fmla="*/ 0 w 21553"/>
                      <a:gd name="T10" fmla="*/ 0 h 21600"/>
                      <a:gd name="T11" fmla="*/ 21553 w 21553"/>
                      <a:gd name="T12" fmla="*/ 21600 h 21600"/>
                    </a:gdLst>
                    <a:ahLst/>
                    <a:cxnLst>
                      <a:cxn ang="T6">
                        <a:pos x="T0" y="T1"/>
                      </a:cxn>
                      <a:cxn ang="T7">
                        <a:pos x="T2" y="T3"/>
                      </a:cxn>
                      <a:cxn ang="T8">
                        <a:pos x="T4" y="T5"/>
                      </a:cxn>
                    </a:cxnLst>
                    <a:rect l="T9" t="T10" r="T11" b="T12"/>
                    <a:pathLst>
                      <a:path w="21553" h="21600" fill="none" extrusionOk="0">
                        <a:moveTo>
                          <a:pt x="21552" y="2196"/>
                        </a:moveTo>
                        <a:cubicBezTo>
                          <a:pt x="20426" y="13218"/>
                          <a:pt x="11143" y="21599"/>
                          <a:pt x="65" y="21600"/>
                        </a:cubicBezTo>
                        <a:cubicBezTo>
                          <a:pt x="43" y="21600"/>
                          <a:pt x="21" y="21599"/>
                          <a:pt x="0" y="21599"/>
                        </a:cubicBezTo>
                      </a:path>
                      <a:path w="21553" h="21600" stroke="0" extrusionOk="0">
                        <a:moveTo>
                          <a:pt x="21552" y="2196"/>
                        </a:moveTo>
                        <a:cubicBezTo>
                          <a:pt x="20426" y="13218"/>
                          <a:pt x="11143" y="21599"/>
                          <a:pt x="65" y="21600"/>
                        </a:cubicBezTo>
                        <a:cubicBezTo>
                          <a:pt x="43" y="21600"/>
                          <a:pt x="21" y="21599"/>
                          <a:pt x="0" y="21599"/>
                        </a:cubicBezTo>
                        <a:lnTo>
                          <a:pt x="65" y="0"/>
                        </a:lnTo>
                        <a:close/>
                      </a:path>
                    </a:pathLst>
                  </a:custGeom>
                  <a:noFill/>
                  <a:ln w="19050" cap="rnd">
                    <a:solidFill>
                      <a:schemeClr val="tx1"/>
                    </a:solidFill>
                    <a:round/>
                    <a:headEnd type="none" w="sm" len="sm"/>
                    <a:tailEnd type="none" w="sm" len="sm"/>
                  </a:ln>
                </p:spPr>
                <p:txBody>
                  <a:bodyPr wrap="none" anchor="ctr"/>
                  <a:lstStyle/>
                  <a:p>
                    <a:endParaRPr lang="en-US"/>
                  </a:p>
                </p:txBody>
              </p:sp>
              <p:sp>
                <p:nvSpPr>
                  <p:cNvPr id="26652" name="Arc 1113"/>
                  <p:cNvSpPr>
                    <a:spLocks/>
                  </p:cNvSpPr>
                  <p:nvPr/>
                </p:nvSpPr>
                <p:spPr bwMode="auto">
                  <a:xfrm>
                    <a:off x="2579" y="3353"/>
                    <a:ext cx="35" cy="289"/>
                  </a:xfrm>
                  <a:custGeom>
                    <a:avLst/>
                    <a:gdLst>
                      <a:gd name="T0" fmla="*/ 0 w 21600"/>
                      <a:gd name="T1" fmla="*/ 0 h 43200"/>
                      <a:gd name="T2" fmla="*/ 0 w 21600"/>
                      <a:gd name="T3" fmla="*/ 2 h 43200"/>
                      <a:gd name="T4" fmla="*/ 0 w 21600"/>
                      <a:gd name="T5" fmla="*/ 1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19050" cap="rnd">
                    <a:solidFill>
                      <a:schemeClr val="tx1"/>
                    </a:solidFill>
                    <a:round/>
                    <a:headEnd type="none" w="sm" len="sm"/>
                    <a:tailEnd type="none" w="sm" len="sm"/>
                  </a:ln>
                </p:spPr>
                <p:txBody>
                  <a:bodyPr wrap="none" anchor="ctr"/>
                  <a:lstStyle/>
                  <a:p>
                    <a:endParaRPr lang="en-US"/>
                  </a:p>
                </p:txBody>
              </p:sp>
            </p:grpSp>
            <p:sp>
              <p:nvSpPr>
                <p:cNvPr id="26649" name="Oval 1114"/>
                <p:cNvSpPr>
                  <a:spLocks noChangeArrowheads="1"/>
                </p:cNvSpPr>
                <p:nvPr/>
              </p:nvSpPr>
              <p:spPr bwMode="auto">
                <a:xfrm>
                  <a:off x="2916" y="3468"/>
                  <a:ext cx="52" cy="52"/>
                </a:xfrm>
                <a:prstGeom prst="ellipse">
                  <a:avLst/>
                </a:prstGeom>
                <a:noFill/>
                <a:ln w="19050">
                  <a:solidFill>
                    <a:schemeClr val="tx1"/>
                  </a:solidFill>
                  <a:round/>
                  <a:headEnd/>
                  <a:tailEnd/>
                </a:ln>
              </p:spPr>
              <p:txBody>
                <a:bodyPr wrap="none" anchor="ctr"/>
                <a:lstStyle/>
                <a:p>
                  <a:endParaRPr lang="en-US"/>
                </a:p>
              </p:txBody>
            </p:sp>
          </p:grpSp>
          <p:sp>
            <p:nvSpPr>
              <p:cNvPr id="26644" name="Line 1116"/>
              <p:cNvSpPr>
                <a:spLocks noChangeShapeType="1"/>
              </p:cNvSpPr>
              <p:nvPr/>
            </p:nvSpPr>
            <p:spPr bwMode="auto">
              <a:xfrm flipH="1">
                <a:off x="1680" y="3016"/>
                <a:ext cx="288" cy="0"/>
              </a:xfrm>
              <a:prstGeom prst="line">
                <a:avLst/>
              </a:prstGeom>
              <a:noFill/>
              <a:ln w="19050">
                <a:solidFill>
                  <a:schemeClr val="tx1"/>
                </a:solidFill>
                <a:round/>
                <a:headEnd type="none" w="sm" len="sm"/>
                <a:tailEnd type="none" w="sm" len="sm"/>
              </a:ln>
            </p:spPr>
            <p:txBody>
              <a:bodyPr wrap="none" anchor="ctr"/>
              <a:lstStyle/>
              <a:p>
                <a:endParaRPr lang="en-US"/>
              </a:p>
            </p:txBody>
          </p:sp>
          <p:grpSp>
            <p:nvGrpSpPr>
              <p:cNvPr id="14" name="Group 1129"/>
              <p:cNvGrpSpPr>
                <a:grpSpLocks/>
              </p:cNvGrpSpPr>
              <p:nvPr/>
            </p:nvGrpSpPr>
            <p:grpSpPr bwMode="auto">
              <a:xfrm>
                <a:off x="1968" y="2880"/>
                <a:ext cx="259" cy="242"/>
                <a:chOff x="4603" y="2512"/>
                <a:chExt cx="259" cy="242"/>
              </a:xfrm>
            </p:grpSpPr>
            <p:sp>
              <p:nvSpPr>
                <p:cNvPr id="26646" name="AutoShape 1130"/>
                <p:cNvSpPr>
                  <a:spLocks noChangeArrowheads="1"/>
                </p:cNvSpPr>
                <p:nvPr/>
              </p:nvSpPr>
              <p:spPr bwMode="auto">
                <a:xfrm rot="5400000">
                  <a:off x="4582" y="2533"/>
                  <a:ext cx="242" cy="200"/>
                </a:xfrm>
                <a:prstGeom prst="triangle">
                  <a:avLst>
                    <a:gd name="adj" fmla="val 49995"/>
                  </a:avLst>
                </a:prstGeom>
                <a:noFill/>
                <a:ln w="19050">
                  <a:solidFill>
                    <a:schemeClr val="tx1"/>
                  </a:solidFill>
                  <a:miter lim="800000"/>
                  <a:headEnd/>
                  <a:tailEnd/>
                </a:ln>
              </p:spPr>
              <p:txBody>
                <a:bodyPr wrap="none" anchor="ctr"/>
                <a:lstStyle/>
                <a:p>
                  <a:endParaRPr lang="en-US"/>
                </a:p>
              </p:txBody>
            </p:sp>
            <p:sp>
              <p:nvSpPr>
                <p:cNvPr id="26647" name="Oval 1131"/>
                <p:cNvSpPr>
                  <a:spLocks noChangeArrowheads="1"/>
                </p:cNvSpPr>
                <p:nvPr/>
              </p:nvSpPr>
              <p:spPr bwMode="auto">
                <a:xfrm>
                  <a:off x="4812" y="2612"/>
                  <a:ext cx="50" cy="50"/>
                </a:xfrm>
                <a:prstGeom prst="ellipse">
                  <a:avLst/>
                </a:prstGeom>
                <a:noFill/>
                <a:ln w="19050">
                  <a:solidFill>
                    <a:schemeClr val="tx1"/>
                  </a:solidFill>
                  <a:round/>
                  <a:headEnd/>
                  <a:tailEnd/>
                </a:ln>
              </p:spPr>
              <p:txBody>
                <a:bodyPr wrap="none" anchor="ctr"/>
                <a:lstStyle/>
                <a:p>
                  <a:endParaRPr lang="en-US"/>
                </a:p>
              </p:txBody>
            </p:sp>
          </p:grpSp>
        </p:grpSp>
        <p:sp>
          <p:nvSpPr>
            <p:cNvPr id="26636" name="Rectangle 1144"/>
            <p:cNvSpPr>
              <a:spLocks noChangeArrowheads="1"/>
            </p:cNvSpPr>
            <p:nvPr/>
          </p:nvSpPr>
          <p:spPr bwMode="auto">
            <a:xfrm>
              <a:off x="2016" y="3360"/>
              <a:ext cx="1022" cy="306"/>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OR gate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65"/>
                                        </p:tgtEl>
                                        <p:attrNameLst>
                                          <p:attrName>style.visibility</p:attrName>
                                        </p:attrNameLst>
                                      </p:cBhvr>
                                      <p:to>
                                        <p:strVal val="visible"/>
                                      </p:to>
                                    </p:set>
                                    <p:animEffect transition="in" filter="wipe(left)">
                                      <p:cBhvr>
                                        <p:cTn id="12" dur="500"/>
                                        <p:tgtEl>
                                          <p:spTgt spid="3896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940"/>
                                        </p:tgtEl>
                                        <p:attrNameLst>
                                          <p:attrName>style.visibility</p:attrName>
                                        </p:attrNameLst>
                                      </p:cBhvr>
                                      <p:to>
                                        <p:strVal val="visible"/>
                                      </p:to>
                                    </p:set>
                                    <p:animEffect transition="in" filter="wipe(left)">
                                      <p:cBhvr>
                                        <p:cTn id="20" dur="500"/>
                                        <p:tgtEl>
                                          <p:spTgt spid="389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38947"/>
                                        </p:tgtEl>
                                        <p:attrNameLst>
                                          <p:attrName>style.visibility</p:attrName>
                                        </p:attrNameLst>
                                      </p:cBhvr>
                                      <p:to>
                                        <p:strVal val="visible"/>
                                      </p:to>
                                    </p:set>
                                    <p:animEffect transition="in" filter="wipe(left)">
                                      <p:cBhvr>
                                        <p:cTn id="29" dur="500"/>
                                        <p:tgtEl>
                                          <p:spTgt spid="389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0" grpId="0" animBg="1" autoUpdateAnimBg="0"/>
      <p:bldP spid="38947" grpId="0" animBg="1" autoUpdateAnimBg="0"/>
      <p:bldP spid="3896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lstStyle/>
          <a:p>
            <a:r>
              <a:rPr lang="en-US" dirty="0" smtClean="0"/>
              <a:t>Voltage-controlled Switches</a:t>
            </a:r>
          </a:p>
        </p:txBody>
      </p:sp>
      <p:sp>
        <p:nvSpPr>
          <p:cNvPr id="1027" name="Rectangle 3"/>
          <p:cNvSpPr>
            <a:spLocks noGrp="1" noChangeArrowheads="1"/>
          </p:cNvSpPr>
          <p:nvPr>
            <p:ph type="body" idx="1"/>
          </p:nvPr>
        </p:nvSpPr>
        <p:spPr>
          <a:xfrm>
            <a:off x="685800" y="1009650"/>
            <a:ext cx="8001000" cy="1962150"/>
          </a:xfrm>
        </p:spPr>
        <p:txBody>
          <a:bodyPr>
            <a:normAutofit lnSpcReduction="10000"/>
          </a:bodyPr>
          <a:lstStyle/>
          <a:p>
            <a:r>
              <a:rPr lang="en-US" dirty="0" smtClean="0"/>
              <a:t>In order to build circuits that implement logic, we need </a:t>
            </a:r>
            <a:r>
              <a:rPr lang="en-US" dirty="0" smtClean="0">
                <a:solidFill>
                  <a:srgbClr val="A50021"/>
                </a:solidFill>
              </a:rPr>
              <a:t>voltage-controlled switches</a:t>
            </a:r>
          </a:p>
          <a:p>
            <a:pPr lvl="1"/>
            <a:r>
              <a:rPr lang="en-US" dirty="0" smtClean="0"/>
              <a:t>Control input = 1 </a:t>
            </a:r>
            <a:r>
              <a:rPr lang="en-US" dirty="0" smtClean="0">
                <a:sym typeface="Wingdings" pitchFamily="2" charset="2"/>
              </a:rPr>
              <a:t> Switch is </a:t>
            </a:r>
            <a:r>
              <a:rPr lang="en-US" dirty="0" smtClean="0">
                <a:solidFill>
                  <a:srgbClr val="000099"/>
                </a:solidFill>
                <a:sym typeface="Wingdings" pitchFamily="2" charset="2"/>
              </a:rPr>
              <a:t>closed</a:t>
            </a:r>
          </a:p>
          <a:p>
            <a:pPr lvl="1"/>
            <a:r>
              <a:rPr lang="en-US" dirty="0" smtClean="0">
                <a:sym typeface="Wingdings" pitchFamily="2" charset="2"/>
              </a:rPr>
              <a:t>Control input = 0  Switch is </a:t>
            </a:r>
            <a:r>
              <a:rPr lang="en-US" dirty="0" smtClean="0">
                <a:solidFill>
                  <a:srgbClr val="A50021"/>
                </a:solidFill>
                <a:sym typeface="Wingdings" pitchFamily="2" charset="2"/>
              </a:rPr>
              <a:t>open</a:t>
            </a:r>
            <a:endParaRPr lang="en-US" dirty="0" smtClean="0">
              <a:solidFill>
                <a:srgbClr val="A50021"/>
              </a:solidFill>
            </a:endParaRPr>
          </a:p>
        </p:txBody>
      </p:sp>
      <p:grpSp>
        <p:nvGrpSpPr>
          <p:cNvPr id="2" name="Group 23"/>
          <p:cNvGrpSpPr>
            <a:grpSpLocks/>
          </p:cNvGrpSpPr>
          <p:nvPr/>
        </p:nvGrpSpPr>
        <p:grpSpPr bwMode="auto">
          <a:xfrm>
            <a:off x="6172200" y="1828800"/>
            <a:ext cx="2182813" cy="1562100"/>
            <a:chOff x="901" y="2088"/>
            <a:chExt cx="1375" cy="984"/>
          </a:xfrm>
        </p:grpSpPr>
        <p:sp>
          <p:nvSpPr>
            <p:cNvPr id="27658" name="Line 14"/>
            <p:cNvSpPr>
              <a:spLocks noChangeShapeType="1"/>
            </p:cNvSpPr>
            <p:nvPr/>
          </p:nvSpPr>
          <p:spPr bwMode="auto">
            <a:xfrm>
              <a:off x="912" y="2850"/>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7659" name="Line 15"/>
            <p:cNvSpPr>
              <a:spLocks noChangeShapeType="1"/>
            </p:cNvSpPr>
            <p:nvPr/>
          </p:nvSpPr>
          <p:spPr bwMode="auto">
            <a:xfrm flipV="1">
              <a:off x="1441" y="2692"/>
              <a:ext cx="239" cy="158"/>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7660" name="Line 16"/>
            <p:cNvSpPr>
              <a:spLocks noChangeShapeType="1"/>
            </p:cNvSpPr>
            <p:nvPr/>
          </p:nvSpPr>
          <p:spPr bwMode="auto">
            <a:xfrm>
              <a:off x="1743" y="2850"/>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7661" name="Oval 17"/>
            <p:cNvSpPr>
              <a:spLocks noChangeArrowheads="1"/>
            </p:cNvSpPr>
            <p:nvPr/>
          </p:nvSpPr>
          <p:spPr bwMode="auto">
            <a:xfrm>
              <a:off x="1369" y="2552"/>
              <a:ext cx="521" cy="520"/>
            </a:xfrm>
            <a:prstGeom prst="ellipse">
              <a:avLst/>
            </a:prstGeom>
            <a:noFill/>
            <a:ln w="12700">
              <a:solidFill>
                <a:srgbClr val="000066"/>
              </a:solidFill>
              <a:prstDash val="dash"/>
              <a:round/>
              <a:headEnd/>
              <a:tailEnd/>
            </a:ln>
          </p:spPr>
          <p:txBody>
            <a:bodyPr wrap="none" anchor="ctr"/>
            <a:lstStyle/>
            <a:p>
              <a:endParaRPr lang="en-US"/>
            </a:p>
          </p:txBody>
        </p:sp>
        <p:sp>
          <p:nvSpPr>
            <p:cNvPr id="27662" name="Rectangle 18"/>
            <p:cNvSpPr>
              <a:spLocks noChangeArrowheads="1"/>
            </p:cNvSpPr>
            <p:nvPr/>
          </p:nvSpPr>
          <p:spPr bwMode="auto">
            <a:xfrm>
              <a:off x="901" y="2664"/>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7663" name="Rectangle 19"/>
            <p:cNvSpPr>
              <a:spLocks noChangeArrowheads="1"/>
            </p:cNvSpPr>
            <p:nvPr/>
          </p:nvSpPr>
          <p:spPr bwMode="auto">
            <a:xfrm>
              <a:off x="2053" y="2664"/>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7664" name="Line 21"/>
            <p:cNvSpPr>
              <a:spLocks noChangeShapeType="1"/>
            </p:cNvSpPr>
            <p:nvPr/>
          </p:nvSpPr>
          <p:spPr bwMode="auto">
            <a:xfrm>
              <a:off x="1632" y="2116"/>
              <a:ext cx="0" cy="576"/>
            </a:xfrm>
            <a:prstGeom prst="line">
              <a:avLst/>
            </a:prstGeom>
            <a:noFill/>
            <a:ln w="19050">
              <a:solidFill>
                <a:srgbClr val="006600"/>
              </a:solidFill>
              <a:round/>
              <a:headEnd type="none" w="sm" len="sm"/>
              <a:tailEnd type="stealth" w="med" len="lg"/>
            </a:ln>
          </p:spPr>
          <p:txBody>
            <a:bodyPr wrap="none" anchor="ctr"/>
            <a:lstStyle/>
            <a:p>
              <a:endParaRPr lang="en-US"/>
            </a:p>
          </p:txBody>
        </p:sp>
        <p:sp>
          <p:nvSpPr>
            <p:cNvPr id="27665" name="Rectangle 22"/>
            <p:cNvSpPr>
              <a:spLocks noChangeArrowheads="1"/>
            </p:cNvSpPr>
            <p:nvPr/>
          </p:nvSpPr>
          <p:spPr bwMode="auto">
            <a:xfrm>
              <a:off x="1621" y="2088"/>
              <a:ext cx="632" cy="250"/>
            </a:xfrm>
            <a:prstGeom prst="rect">
              <a:avLst/>
            </a:prstGeom>
            <a:noFill/>
            <a:ln w="9525">
              <a:noFill/>
              <a:miter lim="800000"/>
              <a:headEnd/>
              <a:tailEnd/>
            </a:ln>
          </p:spPr>
          <p:txBody>
            <a:bodyPr wrap="none" lIns="92075" tIns="46038" rIns="92075" bIns="46038">
              <a:spAutoFit/>
            </a:bodyPr>
            <a:lstStyle/>
            <a:p>
              <a:r>
                <a:rPr lang="en-US"/>
                <a:t>Control</a:t>
              </a:r>
            </a:p>
          </p:txBody>
        </p:sp>
      </p:grpSp>
      <p:sp>
        <p:nvSpPr>
          <p:cNvPr id="1048" name="Rectangle 24"/>
          <p:cNvSpPr>
            <a:spLocks noChangeArrowheads="1"/>
          </p:cNvSpPr>
          <p:nvPr/>
        </p:nvSpPr>
        <p:spPr bwMode="auto">
          <a:xfrm>
            <a:off x="838200" y="3657600"/>
            <a:ext cx="8001000" cy="13716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110000"/>
              <a:buFontTx/>
              <a:buChar char="•"/>
            </a:pPr>
            <a:r>
              <a:rPr lang="en-US" sz="2400" b="1"/>
              <a:t>This can be accomplished with </a:t>
            </a:r>
            <a:r>
              <a:rPr lang="en-US" sz="2400" b="1">
                <a:solidFill>
                  <a:srgbClr val="A50021"/>
                </a:solidFill>
              </a:rPr>
              <a:t>electro-mechanical relays</a:t>
            </a:r>
          </a:p>
          <a:p>
            <a:pPr marL="742950" lvl="1" indent="-285750">
              <a:spcBef>
                <a:spcPct val="20000"/>
              </a:spcBef>
              <a:buClr>
                <a:schemeClr val="tx1"/>
              </a:buClr>
              <a:buSzPct val="110000"/>
              <a:buFontTx/>
              <a:buChar char="•"/>
            </a:pPr>
            <a:r>
              <a:rPr lang="en-US" sz="2400"/>
              <a:t>Large, clunky, power-hungry</a:t>
            </a:r>
          </a:p>
        </p:txBody>
      </p:sp>
      <p:sp>
        <p:nvSpPr>
          <p:cNvPr id="1049" name="Rectangle 25"/>
          <p:cNvSpPr>
            <a:spLocks noChangeArrowheads="1"/>
          </p:cNvSpPr>
          <p:nvPr/>
        </p:nvSpPr>
        <p:spPr bwMode="auto">
          <a:xfrm>
            <a:off x="838200" y="4953000"/>
            <a:ext cx="8001000" cy="137160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SzPct val="110000"/>
              <a:buFontTx/>
              <a:buChar char="•"/>
            </a:pPr>
            <a:r>
              <a:rPr lang="en-US" sz="2400" b="1">
                <a:solidFill>
                  <a:srgbClr val="A50021"/>
                </a:solidFill>
              </a:rPr>
              <a:t>Transistors</a:t>
            </a:r>
            <a:r>
              <a:rPr lang="en-US" sz="2400" b="1"/>
              <a:t> are a better way</a:t>
            </a:r>
          </a:p>
          <a:p>
            <a:pPr marL="742950" lvl="1" indent="-285750">
              <a:spcBef>
                <a:spcPct val="20000"/>
              </a:spcBef>
              <a:buClr>
                <a:schemeClr val="tx1"/>
              </a:buClr>
              <a:buSzPct val="110000"/>
              <a:buFontTx/>
              <a:buChar char="•"/>
            </a:pPr>
            <a:r>
              <a:rPr lang="en-US" sz="2400"/>
              <a:t>Tiny, efficient, fast</a:t>
            </a:r>
          </a:p>
        </p:txBody>
      </p:sp>
      <p:sp>
        <p:nvSpPr>
          <p:cNvPr id="1050" name="Text Box 26"/>
          <p:cNvSpPr txBox="1">
            <a:spLocks noChangeArrowheads="1"/>
          </p:cNvSpPr>
          <p:nvPr/>
        </p:nvSpPr>
        <p:spPr bwMode="auto">
          <a:xfrm>
            <a:off x="6003925" y="3160713"/>
            <a:ext cx="908050" cy="366712"/>
          </a:xfrm>
          <a:prstGeom prst="rect">
            <a:avLst/>
          </a:prstGeom>
          <a:noFill/>
          <a:ln w="12700">
            <a:noFill/>
            <a:miter lim="800000"/>
            <a:headEnd type="none" w="sm" len="sm"/>
            <a:tailEnd type="none" w="sm" len="sm"/>
          </a:ln>
        </p:spPr>
        <p:txBody>
          <a:bodyPr wrap="none">
            <a:spAutoFit/>
          </a:bodyPr>
          <a:lstStyle/>
          <a:p>
            <a:r>
              <a:rPr lang="en-US" sz="1800">
                <a:solidFill>
                  <a:srgbClr val="A50021"/>
                </a:solidFill>
              </a:rPr>
              <a:t>Source</a:t>
            </a:r>
          </a:p>
        </p:txBody>
      </p:sp>
      <p:sp>
        <p:nvSpPr>
          <p:cNvPr id="1051" name="Text Box 27"/>
          <p:cNvSpPr txBox="1">
            <a:spLocks noChangeArrowheads="1"/>
          </p:cNvSpPr>
          <p:nvPr/>
        </p:nvSpPr>
        <p:spPr bwMode="auto">
          <a:xfrm>
            <a:off x="7772400" y="3124200"/>
            <a:ext cx="730250" cy="366713"/>
          </a:xfrm>
          <a:prstGeom prst="rect">
            <a:avLst/>
          </a:prstGeom>
          <a:noFill/>
          <a:ln w="12700">
            <a:noFill/>
            <a:miter lim="800000"/>
            <a:headEnd type="none" w="sm" len="sm"/>
            <a:tailEnd type="none" w="sm" len="sm"/>
          </a:ln>
        </p:spPr>
        <p:txBody>
          <a:bodyPr wrap="none">
            <a:spAutoFit/>
          </a:bodyPr>
          <a:lstStyle/>
          <a:p>
            <a:r>
              <a:rPr lang="en-US" sz="1800">
                <a:solidFill>
                  <a:srgbClr val="A50021"/>
                </a:solidFill>
              </a:rPr>
              <a:t>Drain</a:t>
            </a:r>
          </a:p>
        </p:txBody>
      </p:sp>
      <p:sp>
        <p:nvSpPr>
          <p:cNvPr id="1052" name="Text Box 28"/>
          <p:cNvSpPr txBox="1">
            <a:spLocks noChangeArrowheads="1"/>
          </p:cNvSpPr>
          <p:nvPr/>
        </p:nvSpPr>
        <p:spPr bwMode="auto">
          <a:xfrm>
            <a:off x="7696200" y="2209800"/>
            <a:ext cx="679450" cy="366713"/>
          </a:xfrm>
          <a:prstGeom prst="rect">
            <a:avLst/>
          </a:prstGeom>
          <a:noFill/>
          <a:ln w="12700">
            <a:noFill/>
            <a:miter lim="800000"/>
            <a:headEnd type="none" w="sm" len="sm"/>
            <a:tailEnd type="none" w="sm" len="sm"/>
          </a:ln>
        </p:spPr>
        <p:txBody>
          <a:bodyPr wrap="none">
            <a:spAutoFit/>
          </a:bodyPr>
          <a:lstStyle/>
          <a:p>
            <a:r>
              <a:rPr lang="en-US" sz="1800">
                <a:solidFill>
                  <a:srgbClr val="A50021"/>
                </a:solidFill>
              </a:rPr>
              <a:t>Gate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48"/>
                                        </p:tgtEl>
                                        <p:attrNameLst>
                                          <p:attrName>style.visibility</p:attrName>
                                        </p:attrNameLst>
                                      </p:cBhvr>
                                      <p:to>
                                        <p:strVal val="visible"/>
                                      </p:to>
                                    </p:set>
                                    <p:anim calcmode="lin" valueType="num">
                                      <p:cBhvr additive="base">
                                        <p:cTn id="26" dur="500" fill="hold"/>
                                        <p:tgtEl>
                                          <p:spTgt spid="1048"/>
                                        </p:tgtEl>
                                        <p:attrNameLst>
                                          <p:attrName>ppt_x</p:attrName>
                                        </p:attrNameLst>
                                      </p:cBhvr>
                                      <p:tavLst>
                                        <p:tav tm="0">
                                          <p:val>
                                            <p:strVal val="#ppt_x"/>
                                          </p:val>
                                        </p:tav>
                                        <p:tav tm="100000">
                                          <p:val>
                                            <p:strVal val="#ppt_x"/>
                                          </p:val>
                                        </p:tav>
                                      </p:tavLst>
                                    </p:anim>
                                    <p:anim calcmode="lin" valueType="num">
                                      <p:cBhvr additive="base">
                                        <p:cTn id="27" dur="500" fill="hold"/>
                                        <p:tgtEl>
                                          <p:spTgt spid="104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49"/>
                                        </p:tgtEl>
                                        <p:attrNameLst>
                                          <p:attrName>style.visibility</p:attrName>
                                        </p:attrNameLst>
                                      </p:cBhvr>
                                      <p:to>
                                        <p:strVal val="visible"/>
                                      </p:to>
                                    </p:set>
                                    <p:anim calcmode="lin" valueType="num">
                                      <p:cBhvr additive="base">
                                        <p:cTn id="32" dur="500" fill="hold"/>
                                        <p:tgtEl>
                                          <p:spTgt spid="1049"/>
                                        </p:tgtEl>
                                        <p:attrNameLst>
                                          <p:attrName>ppt_x</p:attrName>
                                        </p:attrNameLst>
                                      </p:cBhvr>
                                      <p:tavLst>
                                        <p:tav tm="0">
                                          <p:val>
                                            <p:strVal val="#ppt_x"/>
                                          </p:val>
                                        </p:tav>
                                        <p:tav tm="100000">
                                          <p:val>
                                            <p:strVal val="#ppt_x"/>
                                          </p:val>
                                        </p:tav>
                                      </p:tavLst>
                                    </p:anim>
                                    <p:anim calcmode="lin" valueType="num">
                                      <p:cBhvr additive="base">
                                        <p:cTn id="33" dur="500" fill="hold"/>
                                        <p:tgtEl>
                                          <p:spTgt spid="1049"/>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050"/>
                                        </p:tgtEl>
                                        <p:attrNameLst>
                                          <p:attrName>style.visibility</p:attrName>
                                        </p:attrNameLst>
                                      </p:cBhvr>
                                      <p:to>
                                        <p:strVal val="visible"/>
                                      </p:to>
                                    </p:set>
                                    <p:animEffect transition="in" filter="dissolve">
                                      <p:cBhvr>
                                        <p:cTn id="37" dur="500"/>
                                        <p:tgtEl>
                                          <p:spTgt spid="1050"/>
                                        </p:tgtEl>
                                      </p:cBhvr>
                                    </p:animEffect>
                                  </p:childTnLst>
                                </p:cTn>
                              </p:par>
                            </p:childTnLst>
                          </p:cTn>
                        </p:par>
                        <p:par>
                          <p:cTn id="38" fill="hold">
                            <p:stCondLst>
                              <p:cond delay="1000"/>
                            </p:stCondLst>
                            <p:childTnLst>
                              <p:par>
                                <p:cTn id="39" presetID="9" presetClass="entr" presetSubtype="0" fill="hold" grpId="0" nodeType="afterEffect">
                                  <p:stCondLst>
                                    <p:cond delay="0"/>
                                  </p:stCondLst>
                                  <p:childTnLst>
                                    <p:set>
                                      <p:cBhvr>
                                        <p:cTn id="40" dur="1" fill="hold">
                                          <p:stCondLst>
                                            <p:cond delay="0"/>
                                          </p:stCondLst>
                                        </p:cTn>
                                        <p:tgtEl>
                                          <p:spTgt spid="1051"/>
                                        </p:tgtEl>
                                        <p:attrNameLst>
                                          <p:attrName>style.visibility</p:attrName>
                                        </p:attrNameLst>
                                      </p:cBhvr>
                                      <p:to>
                                        <p:strVal val="visible"/>
                                      </p:to>
                                    </p:set>
                                    <p:animEffect transition="in" filter="dissolve">
                                      <p:cBhvr>
                                        <p:cTn id="41" dur="500"/>
                                        <p:tgtEl>
                                          <p:spTgt spid="1051"/>
                                        </p:tgtEl>
                                      </p:cBhvr>
                                    </p:animEffect>
                                  </p:childTnLst>
                                </p:cTn>
                              </p:par>
                            </p:childTnLst>
                          </p:cTn>
                        </p:par>
                        <p:par>
                          <p:cTn id="42" fill="hold">
                            <p:stCondLst>
                              <p:cond delay="1500"/>
                            </p:stCondLst>
                            <p:childTnLst>
                              <p:par>
                                <p:cTn id="43" presetID="9" presetClass="entr" presetSubtype="0" fill="hold" grpId="0" nodeType="afterEffect">
                                  <p:stCondLst>
                                    <p:cond delay="0"/>
                                  </p:stCondLst>
                                  <p:childTnLst>
                                    <p:set>
                                      <p:cBhvr>
                                        <p:cTn id="44" dur="1" fill="hold">
                                          <p:stCondLst>
                                            <p:cond delay="0"/>
                                          </p:stCondLst>
                                        </p:cTn>
                                        <p:tgtEl>
                                          <p:spTgt spid="1052"/>
                                        </p:tgtEl>
                                        <p:attrNameLst>
                                          <p:attrName>style.visibility</p:attrName>
                                        </p:attrNameLst>
                                      </p:cBhvr>
                                      <p:to>
                                        <p:strVal val="visible"/>
                                      </p:to>
                                    </p:set>
                                    <p:animEffect transition="in" filter="dissolve">
                                      <p:cBhvr>
                                        <p:cTn id="45" dur="500"/>
                                        <p:tgtEl>
                                          <p:spTgt spid="1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advAuto="0"/>
      <p:bldP spid="1048" grpId="0" autoUpdateAnimBg="0"/>
      <p:bldP spid="1049" grpId="0" autoUpdateAnimBg="0"/>
      <p:bldP spid="1050" grpId="0" autoUpdateAnimBg="0"/>
      <p:bldP spid="1051" grpId="0" autoUpdateAnimBg="0"/>
      <p:bldP spid="10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
          <p:cNvGrpSpPr>
            <a:grpSpLocks/>
          </p:cNvGrpSpPr>
          <p:nvPr/>
        </p:nvGrpSpPr>
        <p:grpSpPr bwMode="auto">
          <a:xfrm>
            <a:off x="2184400" y="1371600"/>
            <a:ext cx="5816600" cy="2354263"/>
            <a:chOff x="1440" y="816"/>
            <a:chExt cx="3664" cy="1483"/>
          </a:xfrm>
        </p:grpSpPr>
        <p:sp>
          <p:nvSpPr>
            <p:cNvPr id="28733" name="AutoShape 2"/>
            <p:cNvSpPr>
              <a:spLocks noChangeArrowheads="1"/>
            </p:cNvSpPr>
            <p:nvPr/>
          </p:nvSpPr>
          <p:spPr bwMode="auto">
            <a:xfrm flipH="1">
              <a:off x="1512" y="875"/>
              <a:ext cx="3592" cy="1384"/>
            </a:xfrm>
            <a:prstGeom prst="cube">
              <a:avLst>
                <a:gd name="adj" fmla="val 75583"/>
              </a:avLst>
            </a:prstGeom>
            <a:solidFill>
              <a:srgbClr val="99FF99"/>
            </a:solidFill>
            <a:ln w="12700">
              <a:solidFill>
                <a:schemeClr val="tx1"/>
              </a:solidFill>
              <a:miter lim="800000"/>
              <a:headEnd/>
              <a:tailEnd/>
            </a:ln>
          </p:spPr>
          <p:txBody>
            <a:bodyPr wrap="none" anchor="ctr"/>
            <a:lstStyle/>
            <a:p>
              <a:endParaRPr lang="en-US"/>
            </a:p>
          </p:txBody>
        </p:sp>
        <p:sp>
          <p:nvSpPr>
            <p:cNvPr id="28734" name="Rectangle 41"/>
            <p:cNvSpPr>
              <a:spLocks noChangeArrowheads="1"/>
            </p:cNvSpPr>
            <p:nvPr/>
          </p:nvSpPr>
          <p:spPr bwMode="auto">
            <a:xfrm>
              <a:off x="3111" y="1886"/>
              <a:ext cx="1274"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Silicon Bulk (p-type)</a:t>
              </a:r>
            </a:p>
          </p:txBody>
        </p:sp>
        <p:sp>
          <p:nvSpPr>
            <p:cNvPr id="28735" name="Rectangle 42"/>
            <p:cNvSpPr>
              <a:spLocks noChangeArrowheads="1"/>
            </p:cNvSpPr>
            <p:nvPr/>
          </p:nvSpPr>
          <p:spPr bwMode="auto">
            <a:xfrm>
              <a:off x="1440" y="86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36" name="Rectangle 43"/>
            <p:cNvSpPr>
              <a:spLocks noChangeArrowheads="1"/>
            </p:cNvSpPr>
            <p:nvPr/>
          </p:nvSpPr>
          <p:spPr bwMode="auto">
            <a:xfrm>
              <a:off x="1680" y="11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37" name="Rectangle 44"/>
            <p:cNvSpPr>
              <a:spLocks noChangeArrowheads="1"/>
            </p:cNvSpPr>
            <p:nvPr/>
          </p:nvSpPr>
          <p:spPr bwMode="auto">
            <a:xfrm>
              <a:off x="1872" y="134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38" name="Rectangle 45"/>
            <p:cNvSpPr>
              <a:spLocks noChangeArrowheads="1"/>
            </p:cNvSpPr>
            <p:nvPr/>
          </p:nvSpPr>
          <p:spPr bwMode="auto">
            <a:xfrm>
              <a:off x="2160" y="16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39" name="Rectangle 46"/>
            <p:cNvSpPr>
              <a:spLocks noChangeArrowheads="1"/>
            </p:cNvSpPr>
            <p:nvPr/>
          </p:nvSpPr>
          <p:spPr bwMode="auto">
            <a:xfrm>
              <a:off x="2688" y="187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0" name="Rectangle 47"/>
            <p:cNvSpPr>
              <a:spLocks noChangeArrowheads="1"/>
            </p:cNvSpPr>
            <p:nvPr/>
          </p:nvSpPr>
          <p:spPr bwMode="auto">
            <a:xfrm>
              <a:off x="3120" y="14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1" name="Rectangle 48"/>
            <p:cNvSpPr>
              <a:spLocks noChangeArrowheads="1"/>
            </p:cNvSpPr>
            <p:nvPr/>
          </p:nvSpPr>
          <p:spPr bwMode="auto">
            <a:xfrm>
              <a:off x="2448" y="81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2" name="Rectangle 49"/>
            <p:cNvSpPr>
              <a:spLocks noChangeArrowheads="1"/>
            </p:cNvSpPr>
            <p:nvPr/>
          </p:nvSpPr>
          <p:spPr bwMode="auto">
            <a:xfrm>
              <a:off x="1920" y="100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3" name="Rectangle 50"/>
            <p:cNvSpPr>
              <a:spLocks noChangeArrowheads="1"/>
            </p:cNvSpPr>
            <p:nvPr/>
          </p:nvSpPr>
          <p:spPr bwMode="auto">
            <a:xfrm>
              <a:off x="4512" y="15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4" name="Rectangle 51"/>
            <p:cNvSpPr>
              <a:spLocks noChangeArrowheads="1"/>
            </p:cNvSpPr>
            <p:nvPr/>
          </p:nvSpPr>
          <p:spPr bwMode="auto">
            <a:xfrm>
              <a:off x="2256" y="81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5" name="Rectangle 52"/>
            <p:cNvSpPr>
              <a:spLocks noChangeArrowheads="1"/>
            </p:cNvSpPr>
            <p:nvPr/>
          </p:nvSpPr>
          <p:spPr bwMode="auto">
            <a:xfrm>
              <a:off x="3888" y="81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6" name="Rectangle 53"/>
            <p:cNvSpPr>
              <a:spLocks noChangeArrowheads="1"/>
            </p:cNvSpPr>
            <p:nvPr/>
          </p:nvSpPr>
          <p:spPr bwMode="auto">
            <a:xfrm>
              <a:off x="4464" y="14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7" name="Rectangle 54"/>
            <p:cNvSpPr>
              <a:spLocks noChangeArrowheads="1"/>
            </p:cNvSpPr>
            <p:nvPr/>
          </p:nvSpPr>
          <p:spPr bwMode="auto">
            <a:xfrm>
              <a:off x="4704" y="182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8" name="Rectangle 55"/>
            <p:cNvSpPr>
              <a:spLocks noChangeArrowheads="1"/>
            </p:cNvSpPr>
            <p:nvPr/>
          </p:nvSpPr>
          <p:spPr bwMode="auto">
            <a:xfrm>
              <a:off x="4416" y="19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49" name="Rectangle 56"/>
            <p:cNvSpPr>
              <a:spLocks noChangeArrowheads="1"/>
            </p:cNvSpPr>
            <p:nvPr/>
          </p:nvSpPr>
          <p:spPr bwMode="auto">
            <a:xfrm>
              <a:off x="2928" y="19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0" name="Rectangle 57"/>
            <p:cNvSpPr>
              <a:spLocks noChangeArrowheads="1"/>
            </p:cNvSpPr>
            <p:nvPr/>
          </p:nvSpPr>
          <p:spPr bwMode="auto">
            <a:xfrm>
              <a:off x="2704" y="158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1" name="Rectangle 58"/>
            <p:cNvSpPr>
              <a:spLocks noChangeArrowheads="1"/>
            </p:cNvSpPr>
            <p:nvPr/>
          </p:nvSpPr>
          <p:spPr bwMode="auto">
            <a:xfrm>
              <a:off x="3552" y="139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2" name="Rectangle 59"/>
            <p:cNvSpPr>
              <a:spLocks noChangeArrowheads="1"/>
            </p:cNvSpPr>
            <p:nvPr/>
          </p:nvSpPr>
          <p:spPr bwMode="auto">
            <a:xfrm>
              <a:off x="3664" y="1011"/>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3" name="Rectangle 78"/>
            <p:cNvSpPr>
              <a:spLocks noChangeArrowheads="1"/>
            </p:cNvSpPr>
            <p:nvPr/>
          </p:nvSpPr>
          <p:spPr bwMode="auto">
            <a:xfrm>
              <a:off x="3280" y="86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4" name="Rectangle 79"/>
            <p:cNvSpPr>
              <a:spLocks noChangeArrowheads="1"/>
            </p:cNvSpPr>
            <p:nvPr/>
          </p:nvSpPr>
          <p:spPr bwMode="auto">
            <a:xfrm>
              <a:off x="3280" y="1539"/>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5" name="Rectangle 80"/>
            <p:cNvSpPr>
              <a:spLocks noChangeArrowheads="1"/>
            </p:cNvSpPr>
            <p:nvPr/>
          </p:nvSpPr>
          <p:spPr bwMode="auto">
            <a:xfrm>
              <a:off x="3376" y="134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6" name="Rectangle 81"/>
            <p:cNvSpPr>
              <a:spLocks noChangeArrowheads="1"/>
            </p:cNvSpPr>
            <p:nvPr/>
          </p:nvSpPr>
          <p:spPr bwMode="auto">
            <a:xfrm>
              <a:off x="2992" y="915"/>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57" name="Rectangle 82"/>
            <p:cNvSpPr>
              <a:spLocks noChangeArrowheads="1"/>
            </p:cNvSpPr>
            <p:nvPr/>
          </p:nvSpPr>
          <p:spPr bwMode="auto">
            <a:xfrm>
              <a:off x="4000" y="1443"/>
              <a:ext cx="200" cy="231"/>
            </a:xfrm>
            <a:prstGeom prst="rect">
              <a:avLst/>
            </a:prstGeom>
            <a:noFill/>
            <a:ln w="9525">
              <a:noFill/>
              <a:miter lim="800000"/>
              <a:headEnd/>
              <a:tailEnd/>
            </a:ln>
          </p:spPr>
          <p:txBody>
            <a:bodyPr wrap="none" lIns="92075" tIns="46038" rIns="92075" bIns="46038">
              <a:spAutoFit/>
            </a:bodyPr>
            <a:lstStyle/>
            <a:p>
              <a:r>
                <a:rPr lang="en-US" sz="1800"/>
                <a:t>+</a:t>
              </a:r>
            </a:p>
          </p:txBody>
        </p:sp>
        <p:grpSp>
          <p:nvGrpSpPr>
            <p:cNvPr id="3" name="Group 93"/>
            <p:cNvGrpSpPr>
              <a:grpSpLocks/>
            </p:cNvGrpSpPr>
            <p:nvPr/>
          </p:nvGrpSpPr>
          <p:grpSpPr bwMode="auto">
            <a:xfrm>
              <a:off x="2784" y="2068"/>
              <a:ext cx="216" cy="212"/>
              <a:chOff x="2980" y="1501"/>
              <a:chExt cx="216" cy="212"/>
            </a:xfrm>
          </p:grpSpPr>
          <p:sp>
            <p:nvSpPr>
              <p:cNvPr id="28831" name="Oval 94"/>
              <p:cNvSpPr>
                <a:spLocks noChangeArrowheads="1"/>
              </p:cNvSpPr>
              <p:nvPr/>
            </p:nvSpPr>
            <p:spPr bwMode="auto">
              <a:xfrm>
                <a:off x="3023"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32" name="Rectangle 95"/>
              <p:cNvSpPr>
                <a:spLocks noChangeArrowheads="1"/>
              </p:cNvSpPr>
              <p:nvPr/>
            </p:nvSpPr>
            <p:spPr bwMode="auto">
              <a:xfrm>
                <a:off x="2980"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4" name="Group 96"/>
            <p:cNvGrpSpPr>
              <a:grpSpLocks/>
            </p:cNvGrpSpPr>
            <p:nvPr/>
          </p:nvGrpSpPr>
          <p:grpSpPr bwMode="auto">
            <a:xfrm>
              <a:off x="2160" y="916"/>
              <a:ext cx="216" cy="212"/>
              <a:chOff x="3172" y="1501"/>
              <a:chExt cx="216" cy="212"/>
            </a:xfrm>
          </p:grpSpPr>
          <p:sp>
            <p:nvSpPr>
              <p:cNvPr id="28829" name="Oval 97"/>
              <p:cNvSpPr>
                <a:spLocks noChangeArrowheads="1"/>
              </p:cNvSpPr>
              <p:nvPr/>
            </p:nvSpPr>
            <p:spPr bwMode="auto">
              <a:xfrm>
                <a:off x="3215"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30" name="Rectangle 98"/>
              <p:cNvSpPr>
                <a:spLocks noChangeArrowheads="1"/>
              </p:cNvSpPr>
              <p:nvPr/>
            </p:nvSpPr>
            <p:spPr bwMode="auto">
              <a:xfrm>
                <a:off x="3172"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5" name="Group 99"/>
            <p:cNvGrpSpPr>
              <a:grpSpLocks/>
            </p:cNvGrpSpPr>
            <p:nvPr/>
          </p:nvGrpSpPr>
          <p:grpSpPr bwMode="auto">
            <a:xfrm>
              <a:off x="3552" y="1732"/>
              <a:ext cx="216" cy="212"/>
              <a:chOff x="3076" y="1501"/>
              <a:chExt cx="216" cy="212"/>
            </a:xfrm>
          </p:grpSpPr>
          <p:sp>
            <p:nvSpPr>
              <p:cNvPr id="28827" name="Oval 100"/>
              <p:cNvSpPr>
                <a:spLocks noChangeArrowheads="1"/>
              </p:cNvSpPr>
              <p:nvPr/>
            </p:nvSpPr>
            <p:spPr bwMode="auto">
              <a:xfrm>
                <a:off x="311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28" name="Rectangle 101"/>
              <p:cNvSpPr>
                <a:spLocks noChangeArrowheads="1"/>
              </p:cNvSpPr>
              <p:nvPr/>
            </p:nvSpPr>
            <p:spPr bwMode="auto">
              <a:xfrm>
                <a:off x="307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6" name="Group 102"/>
            <p:cNvGrpSpPr>
              <a:grpSpLocks/>
            </p:cNvGrpSpPr>
            <p:nvPr/>
          </p:nvGrpSpPr>
          <p:grpSpPr bwMode="auto">
            <a:xfrm>
              <a:off x="3984" y="2068"/>
              <a:ext cx="216" cy="212"/>
              <a:chOff x="3268" y="1501"/>
              <a:chExt cx="216" cy="212"/>
            </a:xfrm>
          </p:grpSpPr>
          <p:sp>
            <p:nvSpPr>
              <p:cNvPr id="28825" name="Oval 103"/>
              <p:cNvSpPr>
                <a:spLocks noChangeArrowheads="1"/>
              </p:cNvSpPr>
              <p:nvPr/>
            </p:nvSpPr>
            <p:spPr bwMode="auto">
              <a:xfrm>
                <a:off x="3311"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26" name="Rectangle 104"/>
              <p:cNvSpPr>
                <a:spLocks noChangeArrowheads="1"/>
              </p:cNvSpPr>
              <p:nvPr/>
            </p:nvSpPr>
            <p:spPr bwMode="auto">
              <a:xfrm>
                <a:off x="3268"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7" name="Group 105"/>
            <p:cNvGrpSpPr>
              <a:grpSpLocks/>
            </p:cNvGrpSpPr>
            <p:nvPr/>
          </p:nvGrpSpPr>
          <p:grpSpPr bwMode="auto">
            <a:xfrm>
              <a:off x="3888" y="964"/>
              <a:ext cx="216" cy="212"/>
              <a:chOff x="3460" y="1501"/>
              <a:chExt cx="216" cy="212"/>
            </a:xfrm>
          </p:grpSpPr>
          <p:sp>
            <p:nvSpPr>
              <p:cNvPr id="28823" name="Oval 106"/>
              <p:cNvSpPr>
                <a:spLocks noChangeArrowheads="1"/>
              </p:cNvSpPr>
              <p:nvPr/>
            </p:nvSpPr>
            <p:spPr bwMode="auto">
              <a:xfrm>
                <a:off x="3503"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24" name="Rectangle 107"/>
              <p:cNvSpPr>
                <a:spLocks noChangeArrowheads="1"/>
              </p:cNvSpPr>
              <p:nvPr/>
            </p:nvSpPr>
            <p:spPr bwMode="auto">
              <a:xfrm>
                <a:off x="3460"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8" name="Group 108"/>
            <p:cNvGrpSpPr>
              <a:grpSpLocks/>
            </p:cNvGrpSpPr>
            <p:nvPr/>
          </p:nvGrpSpPr>
          <p:grpSpPr bwMode="auto">
            <a:xfrm>
              <a:off x="2256" y="1780"/>
              <a:ext cx="216" cy="212"/>
              <a:chOff x="3652" y="1501"/>
              <a:chExt cx="216" cy="212"/>
            </a:xfrm>
          </p:grpSpPr>
          <p:sp>
            <p:nvSpPr>
              <p:cNvPr id="28821" name="Oval 109"/>
              <p:cNvSpPr>
                <a:spLocks noChangeArrowheads="1"/>
              </p:cNvSpPr>
              <p:nvPr/>
            </p:nvSpPr>
            <p:spPr bwMode="auto">
              <a:xfrm>
                <a:off x="3695"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22" name="Rectangle 110"/>
              <p:cNvSpPr>
                <a:spLocks noChangeArrowheads="1"/>
              </p:cNvSpPr>
              <p:nvPr/>
            </p:nvSpPr>
            <p:spPr bwMode="auto">
              <a:xfrm>
                <a:off x="3652"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9" name="Group 111"/>
            <p:cNvGrpSpPr>
              <a:grpSpLocks/>
            </p:cNvGrpSpPr>
            <p:nvPr/>
          </p:nvGrpSpPr>
          <p:grpSpPr bwMode="auto">
            <a:xfrm>
              <a:off x="2880" y="1732"/>
              <a:ext cx="216" cy="212"/>
              <a:chOff x="3364" y="1501"/>
              <a:chExt cx="216" cy="212"/>
            </a:xfrm>
          </p:grpSpPr>
          <p:sp>
            <p:nvSpPr>
              <p:cNvPr id="28819" name="Oval 112"/>
              <p:cNvSpPr>
                <a:spLocks noChangeArrowheads="1"/>
              </p:cNvSpPr>
              <p:nvPr/>
            </p:nvSpPr>
            <p:spPr bwMode="auto">
              <a:xfrm>
                <a:off x="3407"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20" name="Rectangle 113"/>
              <p:cNvSpPr>
                <a:spLocks noChangeArrowheads="1"/>
              </p:cNvSpPr>
              <p:nvPr/>
            </p:nvSpPr>
            <p:spPr bwMode="auto">
              <a:xfrm>
                <a:off x="3364"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0" name="Group 114"/>
            <p:cNvGrpSpPr>
              <a:grpSpLocks/>
            </p:cNvGrpSpPr>
            <p:nvPr/>
          </p:nvGrpSpPr>
          <p:grpSpPr bwMode="auto">
            <a:xfrm>
              <a:off x="4224" y="1732"/>
              <a:ext cx="216" cy="212"/>
              <a:chOff x="3556" y="1501"/>
              <a:chExt cx="216" cy="212"/>
            </a:xfrm>
          </p:grpSpPr>
          <p:sp>
            <p:nvSpPr>
              <p:cNvPr id="28817" name="Oval 115"/>
              <p:cNvSpPr>
                <a:spLocks noChangeArrowheads="1"/>
              </p:cNvSpPr>
              <p:nvPr/>
            </p:nvSpPr>
            <p:spPr bwMode="auto">
              <a:xfrm>
                <a:off x="359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18" name="Rectangle 116"/>
              <p:cNvSpPr>
                <a:spLocks noChangeArrowheads="1"/>
              </p:cNvSpPr>
              <p:nvPr/>
            </p:nvSpPr>
            <p:spPr bwMode="auto">
              <a:xfrm>
                <a:off x="355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1" name="Group 117"/>
            <p:cNvGrpSpPr>
              <a:grpSpLocks/>
            </p:cNvGrpSpPr>
            <p:nvPr/>
          </p:nvGrpSpPr>
          <p:grpSpPr bwMode="auto">
            <a:xfrm>
              <a:off x="4320" y="1396"/>
              <a:ext cx="216" cy="212"/>
              <a:chOff x="3748" y="1501"/>
              <a:chExt cx="216" cy="212"/>
            </a:xfrm>
          </p:grpSpPr>
          <p:sp>
            <p:nvSpPr>
              <p:cNvPr id="28815" name="Oval 118"/>
              <p:cNvSpPr>
                <a:spLocks noChangeArrowheads="1"/>
              </p:cNvSpPr>
              <p:nvPr/>
            </p:nvSpPr>
            <p:spPr bwMode="auto">
              <a:xfrm>
                <a:off x="3791"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816" name="Rectangle 119"/>
              <p:cNvSpPr>
                <a:spLocks noChangeArrowheads="1"/>
              </p:cNvSpPr>
              <p:nvPr/>
            </p:nvSpPr>
            <p:spPr bwMode="auto">
              <a:xfrm>
                <a:off x="3748"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8767" name="Rectangle 146"/>
            <p:cNvSpPr>
              <a:spLocks noChangeArrowheads="1"/>
            </p:cNvSpPr>
            <p:nvPr/>
          </p:nvSpPr>
          <p:spPr bwMode="auto">
            <a:xfrm>
              <a:off x="2448" y="16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68" name="Rectangle 147"/>
            <p:cNvSpPr>
              <a:spLocks noChangeArrowheads="1"/>
            </p:cNvSpPr>
            <p:nvPr/>
          </p:nvSpPr>
          <p:spPr bwMode="auto">
            <a:xfrm>
              <a:off x="3168" y="16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69" name="Rectangle 148"/>
            <p:cNvSpPr>
              <a:spLocks noChangeArrowheads="1"/>
            </p:cNvSpPr>
            <p:nvPr/>
          </p:nvSpPr>
          <p:spPr bwMode="auto">
            <a:xfrm>
              <a:off x="2976" y="15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0" name="Rectangle 149"/>
            <p:cNvSpPr>
              <a:spLocks noChangeArrowheads="1"/>
            </p:cNvSpPr>
            <p:nvPr/>
          </p:nvSpPr>
          <p:spPr bwMode="auto">
            <a:xfrm>
              <a:off x="3936" y="16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1" name="Rectangle 150"/>
            <p:cNvSpPr>
              <a:spLocks noChangeArrowheads="1"/>
            </p:cNvSpPr>
            <p:nvPr/>
          </p:nvSpPr>
          <p:spPr bwMode="auto">
            <a:xfrm>
              <a:off x="3648" y="20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2" name="Rectangle 151"/>
            <p:cNvSpPr>
              <a:spLocks noChangeArrowheads="1"/>
            </p:cNvSpPr>
            <p:nvPr/>
          </p:nvSpPr>
          <p:spPr bwMode="auto">
            <a:xfrm>
              <a:off x="3216" y="20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3" name="Rectangle 152"/>
            <p:cNvSpPr>
              <a:spLocks noChangeArrowheads="1"/>
            </p:cNvSpPr>
            <p:nvPr/>
          </p:nvSpPr>
          <p:spPr bwMode="auto">
            <a:xfrm>
              <a:off x="3456" y="20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4" name="Rectangle 155"/>
            <p:cNvSpPr>
              <a:spLocks noChangeArrowheads="1"/>
            </p:cNvSpPr>
            <p:nvPr/>
          </p:nvSpPr>
          <p:spPr bwMode="auto">
            <a:xfrm>
              <a:off x="4608" y="20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5" name="Rectangle 156"/>
            <p:cNvSpPr>
              <a:spLocks noChangeArrowheads="1"/>
            </p:cNvSpPr>
            <p:nvPr/>
          </p:nvSpPr>
          <p:spPr bwMode="auto">
            <a:xfrm>
              <a:off x="4896" y="20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6" name="Rectangle 157"/>
            <p:cNvSpPr>
              <a:spLocks noChangeArrowheads="1"/>
            </p:cNvSpPr>
            <p:nvPr/>
          </p:nvSpPr>
          <p:spPr bwMode="auto">
            <a:xfrm>
              <a:off x="4512" y="17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7" name="Rectangle 158"/>
            <p:cNvSpPr>
              <a:spLocks noChangeArrowheads="1"/>
            </p:cNvSpPr>
            <p:nvPr/>
          </p:nvSpPr>
          <p:spPr bwMode="auto">
            <a:xfrm>
              <a:off x="4224" y="11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8" name="Rectangle 159"/>
            <p:cNvSpPr>
              <a:spLocks noChangeArrowheads="1"/>
            </p:cNvSpPr>
            <p:nvPr/>
          </p:nvSpPr>
          <p:spPr bwMode="auto">
            <a:xfrm>
              <a:off x="3744" y="8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79" name="Rectangle 160"/>
            <p:cNvSpPr>
              <a:spLocks noChangeArrowheads="1"/>
            </p:cNvSpPr>
            <p:nvPr/>
          </p:nvSpPr>
          <p:spPr bwMode="auto">
            <a:xfrm>
              <a:off x="2400" y="96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0" name="Rectangle 161"/>
            <p:cNvSpPr>
              <a:spLocks noChangeArrowheads="1"/>
            </p:cNvSpPr>
            <p:nvPr/>
          </p:nvSpPr>
          <p:spPr bwMode="auto">
            <a:xfrm>
              <a:off x="1968" y="8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1" name="Rectangle 162"/>
            <p:cNvSpPr>
              <a:spLocks noChangeArrowheads="1"/>
            </p:cNvSpPr>
            <p:nvPr/>
          </p:nvSpPr>
          <p:spPr bwMode="auto">
            <a:xfrm>
              <a:off x="1776" y="101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2" name="Rectangle 163"/>
            <p:cNvSpPr>
              <a:spLocks noChangeArrowheads="1"/>
            </p:cNvSpPr>
            <p:nvPr/>
          </p:nvSpPr>
          <p:spPr bwMode="auto">
            <a:xfrm>
              <a:off x="1536" y="110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3" name="Rectangle 164"/>
            <p:cNvSpPr>
              <a:spLocks noChangeArrowheads="1"/>
            </p:cNvSpPr>
            <p:nvPr/>
          </p:nvSpPr>
          <p:spPr bwMode="auto">
            <a:xfrm>
              <a:off x="2112" y="139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4" name="Rectangle 165"/>
            <p:cNvSpPr>
              <a:spLocks noChangeArrowheads="1"/>
            </p:cNvSpPr>
            <p:nvPr/>
          </p:nvSpPr>
          <p:spPr bwMode="auto">
            <a:xfrm>
              <a:off x="3024" y="139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5" name="Rectangle 166"/>
            <p:cNvSpPr>
              <a:spLocks noChangeArrowheads="1"/>
            </p:cNvSpPr>
            <p:nvPr/>
          </p:nvSpPr>
          <p:spPr bwMode="auto">
            <a:xfrm>
              <a:off x="3744" y="17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6" name="Rectangle 167"/>
            <p:cNvSpPr>
              <a:spLocks noChangeArrowheads="1"/>
            </p:cNvSpPr>
            <p:nvPr/>
          </p:nvSpPr>
          <p:spPr bwMode="auto">
            <a:xfrm>
              <a:off x="3408" y="16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7" name="Rectangle 168"/>
            <p:cNvSpPr>
              <a:spLocks noChangeArrowheads="1"/>
            </p:cNvSpPr>
            <p:nvPr/>
          </p:nvSpPr>
          <p:spPr bwMode="auto">
            <a:xfrm>
              <a:off x="2640" y="17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8" name="Rectangle 169"/>
            <p:cNvSpPr>
              <a:spLocks noChangeArrowheads="1"/>
            </p:cNvSpPr>
            <p:nvPr/>
          </p:nvSpPr>
          <p:spPr bwMode="auto">
            <a:xfrm>
              <a:off x="2592" y="20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89" name="Rectangle 170"/>
            <p:cNvSpPr>
              <a:spLocks noChangeArrowheads="1"/>
            </p:cNvSpPr>
            <p:nvPr/>
          </p:nvSpPr>
          <p:spPr bwMode="auto">
            <a:xfrm>
              <a:off x="2352" y="197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0" name="Rectangle 171"/>
            <p:cNvSpPr>
              <a:spLocks noChangeArrowheads="1"/>
            </p:cNvSpPr>
            <p:nvPr/>
          </p:nvSpPr>
          <p:spPr bwMode="auto">
            <a:xfrm>
              <a:off x="2016" y="15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1" name="Rectangle 172"/>
            <p:cNvSpPr>
              <a:spLocks noChangeArrowheads="1"/>
            </p:cNvSpPr>
            <p:nvPr/>
          </p:nvSpPr>
          <p:spPr bwMode="auto">
            <a:xfrm>
              <a:off x="4368" y="20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2" name="Rectangle 173"/>
            <p:cNvSpPr>
              <a:spLocks noChangeArrowheads="1"/>
            </p:cNvSpPr>
            <p:nvPr/>
          </p:nvSpPr>
          <p:spPr bwMode="auto">
            <a:xfrm>
              <a:off x="4704" y="168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3" name="Rectangle 174"/>
            <p:cNvSpPr>
              <a:spLocks noChangeArrowheads="1"/>
            </p:cNvSpPr>
            <p:nvPr/>
          </p:nvSpPr>
          <p:spPr bwMode="auto">
            <a:xfrm>
              <a:off x="4368" y="15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4" name="Rectangle 175"/>
            <p:cNvSpPr>
              <a:spLocks noChangeArrowheads="1"/>
            </p:cNvSpPr>
            <p:nvPr/>
          </p:nvSpPr>
          <p:spPr bwMode="auto">
            <a:xfrm>
              <a:off x="4608" y="15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5" name="Rectangle 176"/>
            <p:cNvSpPr>
              <a:spLocks noChangeArrowheads="1"/>
            </p:cNvSpPr>
            <p:nvPr/>
          </p:nvSpPr>
          <p:spPr bwMode="auto">
            <a:xfrm>
              <a:off x="4368" y="12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6" name="Rectangle 177"/>
            <p:cNvSpPr>
              <a:spLocks noChangeArrowheads="1"/>
            </p:cNvSpPr>
            <p:nvPr/>
          </p:nvSpPr>
          <p:spPr bwMode="auto">
            <a:xfrm>
              <a:off x="4032" y="91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7" name="Rectangle 178"/>
            <p:cNvSpPr>
              <a:spLocks noChangeArrowheads="1"/>
            </p:cNvSpPr>
            <p:nvPr/>
          </p:nvSpPr>
          <p:spPr bwMode="auto">
            <a:xfrm>
              <a:off x="1728" y="8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8" name="Rectangle 182"/>
            <p:cNvSpPr>
              <a:spLocks noChangeArrowheads="1"/>
            </p:cNvSpPr>
            <p:nvPr/>
          </p:nvSpPr>
          <p:spPr bwMode="auto">
            <a:xfrm>
              <a:off x="2176" y="11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799" name="Rectangle 183"/>
            <p:cNvSpPr>
              <a:spLocks noChangeArrowheads="1"/>
            </p:cNvSpPr>
            <p:nvPr/>
          </p:nvSpPr>
          <p:spPr bwMode="auto">
            <a:xfrm>
              <a:off x="2400" y="1245"/>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0" name="Rectangle 184"/>
            <p:cNvSpPr>
              <a:spLocks noChangeArrowheads="1"/>
            </p:cNvSpPr>
            <p:nvPr/>
          </p:nvSpPr>
          <p:spPr bwMode="auto">
            <a:xfrm>
              <a:off x="2560" y="129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1" name="Rectangle 185"/>
            <p:cNvSpPr>
              <a:spLocks noChangeArrowheads="1"/>
            </p:cNvSpPr>
            <p:nvPr/>
          </p:nvSpPr>
          <p:spPr bwMode="auto">
            <a:xfrm>
              <a:off x="2656" y="11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2" name="Rectangle 186"/>
            <p:cNvSpPr>
              <a:spLocks noChangeArrowheads="1"/>
            </p:cNvSpPr>
            <p:nvPr/>
          </p:nvSpPr>
          <p:spPr bwMode="auto">
            <a:xfrm>
              <a:off x="2256" y="129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3" name="Rectangle 187"/>
            <p:cNvSpPr>
              <a:spLocks noChangeArrowheads="1"/>
            </p:cNvSpPr>
            <p:nvPr/>
          </p:nvSpPr>
          <p:spPr bwMode="auto">
            <a:xfrm>
              <a:off x="3168" y="1101"/>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4" name="Rectangle 188"/>
            <p:cNvSpPr>
              <a:spLocks noChangeArrowheads="1"/>
            </p:cNvSpPr>
            <p:nvPr/>
          </p:nvSpPr>
          <p:spPr bwMode="auto">
            <a:xfrm>
              <a:off x="3328" y="11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5" name="Rectangle 189"/>
            <p:cNvSpPr>
              <a:spLocks noChangeArrowheads="1"/>
            </p:cNvSpPr>
            <p:nvPr/>
          </p:nvSpPr>
          <p:spPr bwMode="auto">
            <a:xfrm>
              <a:off x="3424" y="96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6" name="Rectangle 190"/>
            <p:cNvSpPr>
              <a:spLocks noChangeArrowheads="1"/>
            </p:cNvSpPr>
            <p:nvPr/>
          </p:nvSpPr>
          <p:spPr bwMode="auto">
            <a:xfrm>
              <a:off x="3024" y="115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7" name="Rectangle 191"/>
            <p:cNvSpPr>
              <a:spLocks noChangeArrowheads="1"/>
            </p:cNvSpPr>
            <p:nvPr/>
          </p:nvSpPr>
          <p:spPr bwMode="auto">
            <a:xfrm>
              <a:off x="3744" y="129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8" name="Rectangle 192"/>
            <p:cNvSpPr>
              <a:spLocks noChangeArrowheads="1"/>
            </p:cNvSpPr>
            <p:nvPr/>
          </p:nvSpPr>
          <p:spPr bwMode="auto">
            <a:xfrm>
              <a:off x="3904" y="134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09" name="Rectangle 193"/>
            <p:cNvSpPr>
              <a:spLocks noChangeArrowheads="1"/>
            </p:cNvSpPr>
            <p:nvPr/>
          </p:nvSpPr>
          <p:spPr bwMode="auto">
            <a:xfrm>
              <a:off x="4000" y="11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10" name="Rectangle 194"/>
            <p:cNvSpPr>
              <a:spLocks noChangeArrowheads="1"/>
            </p:cNvSpPr>
            <p:nvPr/>
          </p:nvSpPr>
          <p:spPr bwMode="auto">
            <a:xfrm>
              <a:off x="3712" y="14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11" name="Rectangle 195"/>
            <p:cNvSpPr>
              <a:spLocks noChangeArrowheads="1"/>
            </p:cNvSpPr>
            <p:nvPr/>
          </p:nvSpPr>
          <p:spPr bwMode="auto">
            <a:xfrm>
              <a:off x="2544" y="143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12" name="Rectangle 196"/>
            <p:cNvSpPr>
              <a:spLocks noChangeArrowheads="1"/>
            </p:cNvSpPr>
            <p:nvPr/>
          </p:nvSpPr>
          <p:spPr bwMode="auto">
            <a:xfrm>
              <a:off x="2752" y="864"/>
              <a:ext cx="200" cy="231"/>
            </a:xfrm>
            <a:prstGeom prst="rect">
              <a:avLst/>
            </a:prstGeom>
            <a:noFill/>
            <a:ln w="9525">
              <a:noFill/>
              <a:miter lim="800000"/>
              <a:headEnd/>
              <a:tailEnd/>
            </a:ln>
          </p:spPr>
          <p:txBody>
            <a:bodyPr lIns="92075" tIns="46038" rIns="92075" bIns="46038">
              <a:spAutoFit/>
            </a:bodyPr>
            <a:lstStyle/>
            <a:p>
              <a:r>
                <a:rPr lang="en-US" sz="1800"/>
                <a:t>+</a:t>
              </a:r>
            </a:p>
          </p:txBody>
        </p:sp>
        <p:sp>
          <p:nvSpPr>
            <p:cNvPr id="28813" name="Rectangle 197"/>
            <p:cNvSpPr>
              <a:spLocks noChangeArrowheads="1"/>
            </p:cNvSpPr>
            <p:nvPr/>
          </p:nvSpPr>
          <p:spPr bwMode="auto">
            <a:xfrm>
              <a:off x="2800" y="129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8814" name="Rectangle 198"/>
            <p:cNvSpPr>
              <a:spLocks noChangeArrowheads="1"/>
            </p:cNvSpPr>
            <p:nvPr/>
          </p:nvSpPr>
          <p:spPr bwMode="auto">
            <a:xfrm>
              <a:off x="2400" y="1489"/>
              <a:ext cx="200" cy="231"/>
            </a:xfrm>
            <a:prstGeom prst="rect">
              <a:avLst/>
            </a:prstGeom>
            <a:noFill/>
            <a:ln w="9525">
              <a:noFill/>
              <a:miter lim="800000"/>
              <a:headEnd/>
              <a:tailEnd/>
            </a:ln>
          </p:spPr>
          <p:txBody>
            <a:bodyPr wrap="none" lIns="92075" tIns="46038" rIns="92075" bIns="46038">
              <a:spAutoFit/>
            </a:bodyPr>
            <a:lstStyle/>
            <a:p>
              <a:r>
                <a:rPr lang="en-US" sz="1800"/>
                <a:t>+</a:t>
              </a:r>
            </a:p>
          </p:txBody>
        </p:sp>
      </p:grpSp>
      <p:sp>
        <p:nvSpPr>
          <p:cNvPr id="28675" name="Rectangle 73"/>
          <p:cNvSpPr>
            <a:spLocks noGrp="1" noChangeArrowheads="1"/>
          </p:cNvSpPr>
          <p:nvPr>
            <p:ph type="title"/>
          </p:nvPr>
        </p:nvSpPr>
        <p:spPr>
          <a:xfrm>
            <a:off x="457200" y="-152400"/>
            <a:ext cx="8229600" cy="1143000"/>
          </a:xfrm>
          <a:noFill/>
        </p:spPr>
        <p:txBody>
          <a:bodyPr/>
          <a:lstStyle/>
          <a:p>
            <a:r>
              <a:rPr lang="en-US" dirty="0" smtClean="0"/>
              <a:t>MOS Semiconductor Transistors</a:t>
            </a:r>
          </a:p>
        </p:txBody>
      </p:sp>
      <p:grpSp>
        <p:nvGrpSpPr>
          <p:cNvPr id="12" name="Group 84"/>
          <p:cNvGrpSpPr>
            <a:grpSpLocks/>
          </p:cNvGrpSpPr>
          <p:nvPr/>
        </p:nvGrpSpPr>
        <p:grpSpPr bwMode="auto">
          <a:xfrm>
            <a:off x="3567113" y="1898650"/>
            <a:ext cx="1233487" cy="869950"/>
            <a:chOff x="2280" y="1248"/>
            <a:chExt cx="777" cy="548"/>
          </a:xfrm>
        </p:grpSpPr>
        <p:sp>
          <p:nvSpPr>
            <p:cNvPr id="28716" name="AutoShape 3"/>
            <p:cNvSpPr>
              <a:spLocks noChangeArrowheads="1"/>
            </p:cNvSpPr>
            <p:nvPr/>
          </p:nvSpPr>
          <p:spPr bwMode="auto">
            <a:xfrm flipH="1">
              <a:off x="2308" y="1248"/>
              <a:ext cx="712" cy="520"/>
            </a:xfrm>
            <a:prstGeom prst="cube">
              <a:avLst>
                <a:gd name="adj" fmla="val 50083"/>
              </a:avLst>
            </a:prstGeom>
            <a:solidFill>
              <a:srgbClr val="00CC00"/>
            </a:solidFill>
            <a:ln w="12700">
              <a:solidFill>
                <a:schemeClr val="tx1"/>
              </a:solidFill>
              <a:miter lim="800000"/>
              <a:headEnd/>
              <a:tailEnd/>
            </a:ln>
          </p:spPr>
          <p:txBody>
            <a:bodyPr wrap="none" anchor="ctr"/>
            <a:lstStyle/>
            <a:p>
              <a:endParaRPr lang="en-US"/>
            </a:p>
          </p:txBody>
        </p:sp>
        <p:grpSp>
          <p:nvGrpSpPr>
            <p:cNvPr id="13" name="Group 9"/>
            <p:cNvGrpSpPr>
              <a:grpSpLocks/>
            </p:cNvGrpSpPr>
            <p:nvPr/>
          </p:nvGrpSpPr>
          <p:grpSpPr bwMode="auto">
            <a:xfrm>
              <a:off x="2280" y="1344"/>
              <a:ext cx="216" cy="212"/>
              <a:chOff x="2241" y="1369"/>
              <a:chExt cx="216" cy="212"/>
            </a:xfrm>
          </p:grpSpPr>
          <p:sp>
            <p:nvSpPr>
              <p:cNvPr id="28731" name="Oval 7"/>
              <p:cNvSpPr>
                <a:spLocks noChangeArrowheads="1"/>
              </p:cNvSpPr>
              <p:nvPr/>
            </p:nvSpPr>
            <p:spPr bwMode="auto">
              <a:xfrm>
                <a:off x="2284" y="139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32" name="Rectangle 8"/>
              <p:cNvSpPr>
                <a:spLocks noChangeArrowheads="1"/>
              </p:cNvSpPr>
              <p:nvPr/>
            </p:nvSpPr>
            <p:spPr bwMode="auto">
              <a:xfrm>
                <a:off x="2241" y="136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4" name="Group 12"/>
            <p:cNvGrpSpPr>
              <a:grpSpLocks/>
            </p:cNvGrpSpPr>
            <p:nvPr/>
          </p:nvGrpSpPr>
          <p:grpSpPr bwMode="auto">
            <a:xfrm>
              <a:off x="2434" y="1269"/>
              <a:ext cx="216" cy="212"/>
              <a:chOff x="2434" y="1269"/>
              <a:chExt cx="216" cy="212"/>
            </a:xfrm>
          </p:grpSpPr>
          <p:sp>
            <p:nvSpPr>
              <p:cNvPr id="28729" name="Oval 10"/>
              <p:cNvSpPr>
                <a:spLocks noChangeArrowheads="1"/>
              </p:cNvSpPr>
              <p:nvPr/>
            </p:nvSpPr>
            <p:spPr bwMode="auto">
              <a:xfrm>
                <a:off x="2477" y="129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30" name="Rectangle 11"/>
              <p:cNvSpPr>
                <a:spLocks noChangeArrowheads="1"/>
              </p:cNvSpPr>
              <p:nvPr/>
            </p:nvSpPr>
            <p:spPr bwMode="auto">
              <a:xfrm>
                <a:off x="2434" y="126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5" name="Group 15"/>
            <p:cNvGrpSpPr>
              <a:grpSpLocks/>
            </p:cNvGrpSpPr>
            <p:nvPr/>
          </p:nvGrpSpPr>
          <p:grpSpPr bwMode="auto">
            <a:xfrm>
              <a:off x="2620" y="1298"/>
              <a:ext cx="216" cy="212"/>
              <a:chOff x="2620" y="1298"/>
              <a:chExt cx="216" cy="212"/>
            </a:xfrm>
          </p:grpSpPr>
          <p:sp>
            <p:nvSpPr>
              <p:cNvPr id="28727" name="Oval 13"/>
              <p:cNvSpPr>
                <a:spLocks noChangeArrowheads="1"/>
              </p:cNvSpPr>
              <p:nvPr/>
            </p:nvSpPr>
            <p:spPr bwMode="auto">
              <a:xfrm>
                <a:off x="2663" y="1325"/>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28" name="Rectangle 14"/>
              <p:cNvSpPr>
                <a:spLocks noChangeArrowheads="1"/>
              </p:cNvSpPr>
              <p:nvPr/>
            </p:nvSpPr>
            <p:spPr bwMode="auto">
              <a:xfrm>
                <a:off x="2620" y="1298"/>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6" name="Group 18"/>
            <p:cNvGrpSpPr>
              <a:grpSpLocks/>
            </p:cNvGrpSpPr>
            <p:nvPr/>
          </p:nvGrpSpPr>
          <p:grpSpPr bwMode="auto">
            <a:xfrm>
              <a:off x="2370" y="1476"/>
              <a:ext cx="216" cy="212"/>
              <a:chOff x="2370" y="1476"/>
              <a:chExt cx="216" cy="212"/>
            </a:xfrm>
          </p:grpSpPr>
          <p:sp>
            <p:nvSpPr>
              <p:cNvPr id="28725" name="Oval 16"/>
              <p:cNvSpPr>
                <a:spLocks noChangeArrowheads="1"/>
              </p:cNvSpPr>
              <p:nvPr/>
            </p:nvSpPr>
            <p:spPr bwMode="auto">
              <a:xfrm>
                <a:off x="2413" y="1503"/>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26" name="Rectangle 17"/>
              <p:cNvSpPr>
                <a:spLocks noChangeArrowheads="1"/>
              </p:cNvSpPr>
              <p:nvPr/>
            </p:nvSpPr>
            <p:spPr bwMode="auto">
              <a:xfrm>
                <a:off x="2370" y="1476"/>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7" name="Group 35"/>
            <p:cNvGrpSpPr>
              <a:grpSpLocks/>
            </p:cNvGrpSpPr>
            <p:nvPr/>
          </p:nvGrpSpPr>
          <p:grpSpPr bwMode="auto">
            <a:xfrm>
              <a:off x="2674" y="1584"/>
              <a:ext cx="216" cy="212"/>
              <a:chOff x="2674" y="1609"/>
              <a:chExt cx="216" cy="212"/>
            </a:xfrm>
          </p:grpSpPr>
          <p:sp>
            <p:nvSpPr>
              <p:cNvPr id="28723" name="Oval 33"/>
              <p:cNvSpPr>
                <a:spLocks noChangeArrowheads="1"/>
              </p:cNvSpPr>
              <p:nvPr/>
            </p:nvSpPr>
            <p:spPr bwMode="auto">
              <a:xfrm>
                <a:off x="2717" y="163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24" name="Rectangle 34"/>
              <p:cNvSpPr>
                <a:spLocks noChangeArrowheads="1"/>
              </p:cNvSpPr>
              <p:nvPr/>
            </p:nvSpPr>
            <p:spPr bwMode="auto">
              <a:xfrm>
                <a:off x="2674" y="160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8722" name="Rectangle 38"/>
            <p:cNvSpPr>
              <a:spLocks noChangeArrowheads="1"/>
            </p:cNvSpPr>
            <p:nvPr/>
          </p:nvSpPr>
          <p:spPr bwMode="auto">
            <a:xfrm>
              <a:off x="2534" y="1478"/>
              <a:ext cx="52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Source</a:t>
              </a:r>
            </a:p>
          </p:txBody>
        </p:sp>
      </p:grpSp>
      <p:grpSp>
        <p:nvGrpSpPr>
          <p:cNvPr id="18" name="Group 85"/>
          <p:cNvGrpSpPr>
            <a:grpSpLocks/>
          </p:cNvGrpSpPr>
          <p:nvPr/>
        </p:nvGrpSpPr>
        <p:grpSpPr bwMode="auto">
          <a:xfrm>
            <a:off x="5715000" y="1916113"/>
            <a:ext cx="1138238" cy="896937"/>
            <a:chOff x="3652" y="1252"/>
            <a:chExt cx="717" cy="565"/>
          </a:xfrm>
        </p:grpSpPr>
        <p:sp>
          <p:nvSpPr>
            <p:cNvPr id="28702" name="AutoShape 4"/>
            <p:cNvSpPr>
              <a:spLocks noChangeArrowheads="1"/>
            </p:cNvSpPr>
            <p:nvPr/>
          </p:nvSpPr>
          <p:spPr bwMode="auto">
            <a:xfrm flipH="1">
              <a:off x="3652" y="1252"/>
              <a:ext cx="712" cy="520"/>
            </a:xfrm>
            <a:prstGeom prst="cube">
              <a:avLst>
                <a:gd name="adj" fmla="val 50083"/>
              </a:avLst>
            </a:prstGeom>
            <a:solidFill>
              <a:srgbClr val="00CC00"/>
            </a:solidFill>
            <a:ln w="12700">
              <a:solidFill>
                <a:schemeClr val="tx1"/>
              </a:solidFill>
              <a:miter lim="800000"/>
              <a:headEnd/>
              <a:tailEnd/>
            </a:ln>
          </p:spPr>
          <p:txBody>
            <a:bodyPr wrap="none" anchor="ctr"/>
            <a:lstStyle/>
            <a:p>
              <a:endParaRPr lang="en-US"/>
            </a:p>
          </p:txBody>
        </p:sp>
        <p:grpSp>
          <p:nvGrpSpPr>
            <p:cNvPr id="19" name="Group 21"/>
            <p:cNvGrpSpPr>
              <a:grpSpLocks/>
            </p:cNvGrpSpPr>
            <p:nvPr/>
          </p:nvGrpSpPr>
          <p:grpSpPr bwMode="auto">
            <a:xfrm>
              <a:off x="3867" y="1260"/>
              <a:ext cx="216" cy="212"/>
              <a:chOff x="3867" y="1260"/>
              <a:chExt cx="216" cy="212"/>
            </a:xfrm>
          </p:grpSpPr>
          <p:sp>
            <p:nvSpPr>
              <p:cNvPr id="28714" name="Oval 19"/>
              <p:cNvSpPr>
                <a:spLocks noChangeArrowheads="1"/>
              </p:cNvSpPr>
              <p:nvPr/>
            </p:nvSpPr>
            <p:spPr bwMode="auto">
              <a:xfrm>
                <a:off x="3910" y="128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15" name="Rectangle 20"/>
              <p:cNvSpPr>
                <a:spLocks noChangeArrowheads="1"/>
              </p:cNvSpPr>
              <p:nvPr/>
            </p:nvSpPr>
            <p:spPr bwMode="auto">
              <a:xfrm>
                <a:off x="3867" y="1260"/>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0" name="Group 24"/>
            <p:cNvGrpSpPr>
              <a:grpSpLocks/>
            </p:cNvGrpSpPr>
            <p:nvPr/>
          </p:nvGrpSpPr>
          <p:grpSpPr bwMode="auto">
            <a:xfrm>
              <a:off x="4053" y="1303"/>
              <a:ext cx="216" cy="212"/>
              <a:chOff x="4053" y="1303"/>
              <a:chExt cx="216" cy="212"/>
            </a:xfrm>
          </p:grpSpPr>
          <p:sp>
            <p:nvSpPr>
              <p:cNvPr id="28712" name="Oval 22"/>
              <p:cNvSpPr>
                <a:spLocks noChangeArrowheads="1"/>
              </p:cNvSpPr>
              <p:nvPr/>
            </p:nvSpPr>
            <p:spPr bwMode="auto">
              <a:xfrm>
                <a:off x="4096" y="1331"/>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13" name="Rectangle 23"/>
              <p:cNvSpPr>
                <a:spLocks noChangeArrowheads="1"/>
              </p:cNvSpPr>
              <p:nvPr/>
            </p:nvSpPr>
            <p:spPr bwMode="auto">
              <a:xfrm>
                <a:off x="4053" y="1303"/>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1" name="Group 27"/>
            <p:cNvGrpSpPr>
              <a:grpSpLocks/>
            </p:cNvGrpSpPr>
            <p:nvPr/>
          </p:nvGrpSpPr>
          <p:grpSpPr bwMode="auto">
            <a:xfrm>
              <a:off x="4153" y="1584"/>
              <a:ext cx="216" cy="212"/>
              <a:chOff x="4153" y="1620"/>
              <a:chExt cx="216" cy="212"/>
            </a:xfrm>
          </p:grpSpPr>
          <p:sp>
            <p:nvSpPr>
              <p:cNvPr id="28710" name="Oval 25"/>
              <p:cNvSpPr>
                <a:spLocks noChangeArrowheads="1"/>
              </p:cNvSpPr>
              <p:nvPr/>
            </p:nvSpPr>
            <p:spPr bwMode="auto">
              <a:xfrm>
                <a:off x="4196" y="164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11" name="Rectangle 26"/>
              <p:cNvSpPr>
                <a:spLocks noChangeArrowheads="1"/>
              </p:cNvSpPr>
              <p:nvPr/>
            </p:nvSpPr>
            <p:spPr bwMode="auto">
              <a:xfrm>
                <a:off x="4153" y="1620"/>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2" name="Group 30"/>
            <p:cNvGrpSpPr>
              <a:grpSpLocks/>
            </p:cNvGrpSpPr>
            <p:nvPr/>
          </p:nvGrpSpPr>
          <p:grpSpPr bwMode="auto">
            <a:xfrm>
              <a:off x="3911" y="1605"/>
              <a:ext cx="216" cy="212"/>
              <a:chOff x="3911" y="1605"/>
              <a:chExt cx="216" cy="212"/>
            </a:xfrm>
          </p:grpSpPr>
          <p:sp>
            <p:nvSpPr>
              <p:cNvPr id="28708" name="Oval 28"/>
              <p:cNvSpPr>
                <a:spLocks noChangeArrowheads="1"/>
              </p:cNvSpPr>
              <p:nvPr/>
            </p:nvSpPr>
            <p:spPr bwMode="auto">
              <a:xfrm>
                <a:off x="3954" y="1633"/>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8709" name="Rectangle 29"/>
              <p:cNvSpPr>
                <a:spLocks noChangeArrowheads="1"/>
              </p:cNvSpPr>
              <p:nvPr/>
            </p:nvSpPr>
            <p:spPr bwMode="auto">
              <a:xfrm>
                <a:off x="3911" y="1605"/>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8707" name="Rectangle 39"/>
            <p:cNvSpPr>
              <a:spLocks noChangeArrowheads="1"/>
            </p:cNvSpPr>
            <p:nvPr/>
          </p:nvSpPr>
          <p:spPr bwMode="auto">
            <a:xfrm>
              <a:off x="3927" y="1478"/>
              <a:ext cx="42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Drain</a:t>
              </a:r>
            </a:p>
          </p:txBody>
        </p:sp>
      </p:grpSp>
      <p:sp>
        <p:nvSpPr>
          <p:cNvPr id="6149" name="AutoShape 5"/>
          <p:cNvSpPr>
            <a:spLocks noChangeArrowheads="1"/>
          </p:cNvSpPr>
          <p:nvPr/>
        </p:nvSpPr>
        <p:spPr bwMode="auto">
          <a:xfrm flipH="1">
            <a:off x="4267200" y="1746250"/>
            <a:ext cx="1862138" cy="561975"/>
          </a:xfrm>
          <a:prstGeom prst="cube">
            <a:avLst>
              <a:gd name="adj" fmla="val 80486"/>
            </a:avLst>
          </a:prstGeom>
          <a:solidFill>
            <a:srgbClr val="FFFF00"/>
          </a:solidFill>
          <a:ln w="12700">
            <a:solidFill>
              <a:schemeClr val="tx1"/>
            </a:solidFill>
            <a:miter lim="800000"/>
            <a:headEnd/>
            <a:tailEnd/>
          </a:ln>
        </p:spPr>
        <p:txBody>
          <a:bodyPr wrap="none" anchor="ctr"/>
          <a:lstStyle/>
          <a:p>
            <a:endParaRPr lang="en-US"/>
          </a:p>
        </p:txBody>
      </p:sp>
      <p:grpSp>
        <p:nvGrpSpPr>
          <p:cNvPr id="23" name="Group 87"/>
          <p:cNvGrpSpPr>
            <a:grpSpLocks/>
          </p:cNvGrpSpPr>
          <p:nvPr/>
        </p:nvGrpSpPr>
        <p:grpSpPr bwMode="auto">
          <a:xfrm>
            <a:off x="4267200" y="1365250"/>
            <a:ext cx="1858963" cy="820738"/>
            <a:chOff x="2734" y="935"/>
            <a:chExt cx="1171" cy="517"/>
          </a:xfrm>
        </p:grpSpPr>
        <p:sp>
          <p:nvSpPr>
            <p:cNvPr id="28700" name="AutoShape 6"/>
            <p:cNvSpPr>
              <a:spLocks noChangeArrowheads="1"/>
            </p:cNvSpPr>
            <p:nvPr/>
          </p:nvSpPr>
          <p:spPr bwMode="auto">
            <a:xfrm flipH="1">
              <a:off x="2734" y="935"/>
              <a:ext cx="1171" cy="517"/>
            </a:xfrm>
            <a:prstGeom prst="cube">
              <a:avLst>
                <a:gd name="adj" fmla="val 55782"/>
              </a:avLst>
            </a:prstGeom>
            <a:solidFill>
              <a:srgbClr val="00FFFF"/>
            </a:solidFill>
            <a:ln w="12700">
              <a:solidFill>
                <a:schemeClr val="tx1"/>
              </a:solidFill>
              <a:miter lim="800000"/>
              <a:headEnd/>
              <a:tailEnd/>
            </a:ln>
          </p:spPr>
          <p:txBody>
            <a:bodyPr wrap="none" anchor="ctr"/>
            <a:lstStyle/>
            <a:p>
              <a:endParaRPr lang="en-US"/>
            </a:p>
          </p:txBody>
        </p:sp>
        <p:sp>
          <p:nvSpPr>
            <p:cNvPr id="28701" name="Rectangle 36"/>
            <p:cNvSpPr>
              <a:spLocks noChangeArrowheads="1"/>
            </p:cNvSpPr>
            <p:nvPr/>
          </p:nvSpPr>
          <p:spPr bwMode="auto">
            <a:xfrm>
              <a:off x="3245" y="1216"/>
              <a:ext cx="38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Gate</a:t>
              </a:r>
            </a:p>
          </p:txBody>
        </p:sp>
      </p:grpSp>
      <p:sp>
        <p:nvSpPr>
          <p:cNvPr id="6175" name="Freeform 31"/>
          <p:cNvSpPr>
            <a:spLocks/>
          </p:cNvSpPr>
          <p:nvPr/>
        </p:nvSpPr>
        <p:spPr bwMode="auto">
          <a:xfrm>
            <a:off x="1905000" y="1441450"/>
            <a:ext cx="1971675" cy="631825"/>
          </a:xfrm>
          <a:custGeom>
            <a:avLst/>
            <a:gdLst>
              <a:gd name="T0" fmla="*/ 1970088 w 1242"/>
              <a:gd name="T1" fmla="*/ 630238 h 398"/>
              <a:gd name="T2" fmla="*/ 1920875 w 1242"/>
              <a:gd name="T3" fmla="*/ 582613 h 398"/>
              <a:gd name="T4" fmla="*/ 1849438 w 1242"/>
              <a:gd name="T5" fmla="*/ 550863 h 398"/>
              <a:gd name="T6" fmla="*/ 1800225 w 1242"/>
              <a:gd name="T7" fmla="*/ 504825 h 398"/>
              <a:gd name="T8" fmla="*/ 1749425 w 1242"/>
              <a:gd name="T9" fmla="*/ 457200 h 398"/>
              <a:gd name="T10" fmla="*/ 1700213 w 1242"/>
              <a:gd name="T11" fmla="*/ 411163 h 398"/>
              <a:gd name="T12" fmla="*/ 1628775 w 1242"/>
              <a:gd name="T13" fmla="*/ 379412 h 398"/>
              <a:gd name="T14" fmla="*/ 1555750 w 1242"/>
              <a:gd name="T15" fmla="*/ 330200 h 398"/>
              <a:gd name="T16" fmla="*/ 1484312 w 1242"/>
              <a:gd name="T17" fmla="*/ 314325 h 398"/>
              <a:gd name="T18" fmla="*/ 1411287 w 1242"/>
              <a:gd name="T19" fmla="*/ 282575 h 398"/>
              <a:gd name="T20" fmla="*/ 1335087 w 1242"/>
              <a:gd name="T21" fmla="*/ 282575 h 398"/>
              <a:gd name="T22" fmla="*/ 1263650 w 1242"/>
              <a:gd name="T23" fmla="*/ 252413 h 398"/>
              <a:gd name="T24" fmla="*/ 1166812 w 1242"/>
              <a:gd name="T25" fmla="*/ 220663 h 398"/>
              <a:gd name="T26" fmla="*/ 1093787 w 1242"/>
              <a:gd name="T27" fmla="*/ 204788 h 398"/>
              <a:gd name="T28" fmla="*/ 1022350 w 1242"/>
              <a:gd name="T29" fmla="*/ 188912 h 398"/>
              <a:gd name="T30" fmla="*/ 922338 w 1242"/>
              <a:gd name="T31" fmla="*/ 157163 h 398"/>
              <a:gd name="T32" fmla="*/ 849313 w 1242"/>
              <a:gd name="T33" fmla="*/ 142875 h 398"/>
              <a:gd name="T34" fmla="*/ 777875 w 1242"/>
              <a:gd name="T35" fmla="*/ 127000 h 398"/>
              <a:gd name="T36" fmla="*/ 704850 w 1242"/>
              <a:gd name="T37" fmla="*/ 111125 h 398"/>
              <a:gd name="T38" fmla="*/ 633412 w 1242"/>
              <a:gd name="T39" fmla="*/ 93662 h 398"/>
              <a:gd name="T40" fmla="*/ 533400 w 1242"/>
              <a:gd name="T41" fmla="*/ 77788 h 398"/>
              <a:gd name="T42" fmla="*/ 436563 w 1242"/>
              <a:gd name="T43" fmla="*/ 46037 h 398"/>
              <a:gd name="T44" fmla="*/ 363537 w 1242"/>
              <a:gd name="T45" fmla="*/ 46037 h 398"/>
              <a:gd name="T46" fmla="*/ 292100 w 1242"/>
              <a:gd name="T47" fmla="*/ 30163 h 398"/>
              <a:gd name="T48" fmla="*/ 219075 w 1242"/>
              <a:gd name="T49" fmla="*/ 14288 h 398"/>
              <a:gd name="T50" fmla="*/ 147637 w 1242"/>
              <a:gd name="T51" fmla="*/ 14288 h 398"/>
              <a:gd name="T52" fmla="*/ 71437 w 1242"/>
              <a:gd name="T53" fmla="*/ 14288 h 398"/>
              <a:gd name="T54" fmla="*/ 0 w 1242"/>
              <a:gd name="T55" fmla="*/ 0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42"/>
              <a:gd name="T85" fmla="*/ 0 h 398"/>
              <a:gd name="T86" fmla="*/ 1242 w 1242"/>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42" h="398">
                <a:moveTo>
                  <a:pt x="1241" y="397"/>
                </a:moveTo>
                <a:lnTo>
                  <a:pt x="1210" y="367"/>
                </a:lnTo>
                <a:lnTo>
                  <a:pt x="1165" y="347"/>
                </a:lnTo>
                <a:lnTo>
                  <a:pt x="1134" y="318"/>
                </a:lnTo>
                <a:lnTo>
                  <a:pt x="1102" y="288"/>
                </a:lnTo>
                <a:lnTo>
                  <a:pt x="1071" y="259"/>
                </a:lnTo>
                <a:lnTo>
                  <a:pt x="1026" y="239"/>
                </a:lnTo>
                <a:lnTo>
                  <a:pt x="980" y="208"/>
                </a:lnTo>
                <a:lnTo>
                  <a:pt x="935" y="198"/>
                </a:lnTo>
                <a:lnTo>
                  <a:pt x="889" y="178"/>
                </a:lnTo>
                <a:lnTo>
                  <a:pt x="841" y="178"/>
                </a:lnTo>
                <a:lnTo>
                  <a:pt x="796" y="159"/>
                </a:lnTo>
                <a:lnTo>
                  <a:pt x="735" y="139"/>
                </a:lnTo>
                <a:lnTo>
                  <a:pt x="689" y="129"/>
                </a:lnTo>
                <a:lnTo>
                  <a:pt x="644" y="119"/>
                </a:lnTo>
                <a:lnTo>
                  <a:pt x="581" y="99"/>
                </a:lnTo>
                <a:lnTo>
                  <a:pt x="535" y="90"/>
                </a:lnTo>
                <a:lnTo>
                  <a:pt x="490" y="80"/>
                </a:lnTo>
                <a:lnTo>
                  <a:pt x="444" y="70"/>
                </a:lnTo>
                <a:lnTo>
                  <a:pt x="399" y="59"/>
                </a:lnTo>
                <a:lnTo>
                  <a:pt x="336" y="49"/>
                </a:lnTo>
                <a:lnTo>
                  <a:pt x="275" y="29"/>
                </a:lnTo>
                <a:lnTo>
                  <a:pt x="229" y="29"/>
                </a:lnTo>
                <a:lnTo>
                  <a:pt x="184" y="19"/>
                </a:lnTo>
                <a:lnTo>
                  <a:pt x="138" y="9"/>
                </a:lnTo>
                <a:lnTo>
                  <a:pt x="93" y="9"/>
                </a:lnTo>
                <a:lnTo>
                  <a:pt x="45" y="9"/>
                </a:lnTo>
                <a:lnTo>
                  <a:pt x="0" y="0"/>
                </a:lnTo>
              </a:path>
            </a:pathLst>
          </a:custGeom>
          <a:noFill/>
          <a:ln w="50800" cap="rnd">
            <a:solidFill>
              <a:schemeClr val="tx1"/>
            </a:solidFill>
            <a:round/>
            <a:headEnd type="none" w="sm" len="sm"/>
            <a:tailEnd type="none" w="sm" len="sm"/>
          </a:ln>
        </p:spPr>
        <p:txBody>
          <a:bodyPr/>
          <a:lstStyle/>
          <a:p>
            <a:endParaRPr lang="en-US"/>
          </a:p>
        </p:txBody>
      </p:sp>
      <p:sp>
        <p:nvSpPr>
          <p:cNvPr id="6176" name="Freeform 32"/>
          <p:cNvSpPr>
            <a:spLocks/>
          </p:cNvSpPr>
          <p:nvPr/>
        </p:nvSpPr>
        <p:spPr bwMode="auto">
          <a:xfrm>
            <a:off x="6446838" y="1289050"/>
            <a:ext cx="1479550" cy="795338"/>
          </a:xfrm>
          <a:custGeom>
            <a:avLst/>
            <a:gdLst>
              <a:gd name="T0" fmla="*/ 0 w 932"/>
              <a:gd name="T1" fmla="*/ 793750 h 501"/>
              <a:gd name="T2" fmla="*/ 34925 w 932"/>
              <a:gd name="T3" fmla="*/ 733425 h 501"/>
              <a:gd name="T4" fmla="*/ 88900 w 932"/>
              <a:gd name="T5" fmla="*/ 693738 h 501"/>
              <a:gd name="T6" fmla="*/ 125413 w 932"/>
              <a:gd name="T7" fmla="*/ 635000 h 501"/>
              <a:gd name="T8" fmla="*/ 165100 w 932"/>
              <a:gd name="T9" fmla="*/ 576263 h 501"/>
              <a:gd name="T10" fmla="*/ 200025 w 932"/>
              <a:gd name="T11" fmla="*/ 517525 h 501"/>
              <a:gd name="T12" fmla="*/ 255588 w 932"/>
              <a:gd name="T13" fmla="*/ 477838 h 501"/>
              <a:gd name="T14" fmla="*/ 309563 w 932"/>
              <a:gd name="T15" fmla="*/ 415925 h 501"/>
              <a:gd name="T16" fmla="*/ 363538 w 932"/>
              <a:gd name="T17" fmla="*/ 396875 h 501"/>
              <a:gd name="T18" fmla="*/ 417513 w 932"/>
              <a:gd name="T19" fmla="*/ 357188 h 501"/>
              <a:gd name="T20" fmla="*/ 474663 w 932"/>
              <a:gd name="T21" fmla="*/ 357188 h 501"/>
              <a:gd name="T22" fmla="*/ 528638 w 932"/>
              <a:gd name="T23" fmla="*/ 317500 h 501"/>
              <a:gd name="T24" fmla="*/ 601663 w 932"/>
              <a:gd name="T25" fmla="*/ 277813 h 501"/>
              <a:gd name="T26" fmla="*/ 655638 w 932"/>
              <a:gd name="T27" fmla="*/ 258763 h 501"/>
              <a:gd name="T28" fmla="*/ 709613 w 932"/>
              <a:gd name="T29" fmla="*/ 238125 h 501"/>
              <a:gd name="T30" fmla="*/ 784225 w 932"/>
              <a:gd name="T31" fmla="*/ 198438 h 501"/>
              <a:gd name="T32" fmla="*/ 838200 w 932"/>
              <a:gd name="T33" fmla="*/ 179388 h 501"/>
              <a:gd name="T34" fmla="*/ 893763 w 932"/>
              <a:gd name="T35" fmla="*/ 160338 h 501"/>
              <a:gd name="T36" fmla="*/ 947738 w 932"/>
              <a:gd name="T37" fmla="*/ 139700 h 501"/>
              <a:gd name="T38" fmla="*/ 1001713 w 932"/>
              <a:gd name="T39" fmla="*/ 117475 h 501"/>
              <a:gd name="T40" fmla="*/ 1076325 w 932"/>
              <a:gd name="T41" fmla="*/ 98425 h 501"/>
              <a:gd name="T42" fmla="*/ 1149350 w 932"/>
              <a:gd name="T43" fmla="*/ 58738 h 501"/>
              <a:gd name="T44" fmla="*/ 1203325 w 932"/>
              <a:gd name="T45" fmla="*/ 58738 h 501"/>
              <a:gd name="T46" fmla="*/ 1257300 w 932"/>
              <a:gd name="T47" fmla="*/ 38100 h 501"/>
              <a:gd name="T48" fmla="*/ 1311275 w 932"/>
              <a:gd name="T49" fmla="*/ 19050 h 501"/>
              <a:gd name="T50" fmla="*/ 1366838 w 932"/>
              <a:gd name="T51" fmla="*/ 19050 h 501"/>
              <a:gd name="T52" fmla="*/ 1422400 w 932"/>
              <a:gd name="T53" fmla="*/ 19050 h 501"/>
              <a:gd name="T54" fmla="*/ 1477963 w 932"/>
              <a:gd name="T55" fmla="*/ 0 h 5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32"/>
              <a:gd name="T85" fmla="*/ 0 h 501"/>
              <a:gd name="T86" fmla="*/ 932 w 932"/>
              <a:gd name="T87" fmla="*/ 501 h 5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32" h="501">
                <a:moveTo>
                  <a:pt x="0" y="500"/>
                </a:moveTo>
                <a:lnTo>
                  <a:pt x="22" y="462"/>
                </a:lnTo>
                <a:lnTo>
                  <a:pt x="56" y="437"/>
                </a:lnTo>
                <a:lnTo>
                  <a:pt x="79" y="400"/>
                </a:lnTo>
                <a:lnTo>
                  <a:pt x="104" y="363"/>
                </a:lnTo>
                <a:lnTo>
                  <a:pt x="126" y="326"/>
                </a:lnTo>
                <a:lnTo>
                  <a:pt x="161" y="301"/>
                </a:lnTo>
                <a:lnTo>
                  <a:pt x="195" y="262"/>
                </a:lnTo>
                <a:lnTo>
                  <a:pt x="229" y="250"/>
                </a:lnTo>
                <a:lnTo>
                  <a:pt x="263" y="225"/>
                </a:lnTo>
                <a:lnTo>
                  <a:pt x="299" y="225"/>
                </a:lnTo>
                <a:lnTo>
                  <a:pt x="333" y="200"/>
                </a:lnTo>
                <a:lnTo>
                  <a:pt x="379" y="175"/>
                </a:lnTo>
                <a:lnTo>
                  <a:pt x="413" y="163"/>
                </a:lnTo>
                <a:lnTo>
                  <a:pt x="447" y="150"/>
                </a:lnTo>
                <a:lnTo>
                  <a:pt x="494" y="125"/>
                </a:lnTo>
                <a:lnTo>
                  <a:pt x="528" y="113"/>
                </a:lnTo>
                <a:lnTo>
                  <a:pt x="563" y="101"/>
                </a:lnTo>
                <a:lnTo>
                  <a:pt x="597" y="88"/>
                </a:lnTo>
                <a:lnTo>
                  <a:pt x="631" y="74"/>
                </a:lnTo>
                <a:lnTo>
                  <a:pt x="678" y="62"/>
                </a:lnTo>
                <a:lnTo>
                  <a:pt x="724" y="37"/>
                </a:lnTo>
                <a:lnTo>
                  <a:pt x="758" y="37"/>
                </a:lnTo>
                <a:lnTo>
                  <a:pt x="792" y="24"/>
                </a:lnTo>
                <a:lnTo>
                  <a:pt x="826" y="12"/>
                </a:lnTo>
                <a:lnTo>
                  <a:pt x="861" y="12"/>
                </a:lnTo>
                <a:lnTo>
                  <a:pt x="896" y="12"/>
                </a:lnTo>
                <a:lnTo>
                  <a:pt x="931" y="0"/>
                </a:lnTo>
              </a:path>
            </a:pathLst>
          </a:custGeom>
          <a:noFill/>
          <a:ln w="50800" cap="rnd">
            <a:solidFill>
              <a:schemeClr val="tx1"/>
            </a:solidFill>
            <a:round/>
            <a:headEnd type="none" w="sm" len="sm"/>
            <a:tailEnd type="none" w="sm" len="sm"/>
          </a:ln>
        </p:spPr>
        <p:txBody>
          <a:bodyPr/>
          <a:lstStyle/>
          <a:p>
            <a:endParaRPr lang="en-US"/>
          </a:p>
        </p:txBody>
      </p:sp>
      <p:sp>
        <p:nvSpPr>
          <p:cNvPr id="6204" name="Rectangle 60"/>
          <p:cNvSpPr>
            <a:spLocks noChangeArrowheads="1"/>
          </p:cNvSpPr>
          <p:nvPr/>
        </p:nvSpPr>
        <p:spPr bwMode="auto">
          <a:xfrm>
            <a:off x="7583488" y="1687513"/>
            <a:ext cx="1028700" cy="284162"/>
          </a:xfrm>
          <a:prstGeom prst="rect">
            <a:avLst/>
          </a:prstGeom>
          <a:noFill/>
          <a:ln w="9525">
            <a:noFill/>
            <a:miter lim="800000"/>
            <a:headEnd/>
            <a:tailEnd/>
          </a:ln>
        </p:spPr>
        <p:txBody>
          <a:bodyPr wrap="none" lIns="63500" tIns="25400" rIns="63500" bIns="25400">
            <a:spAutoFit/>
          </a:bodyPr>
          <a:lstStyle/>
          <a:p>
            <a:pPr>
              <a:lnSpc>
                <a:spcPct val="85000"/>
              </a:lnSpc>
            </a:pPr>
            <a:r>
              <a:rPr lang="en-US" sz="1800"/>
              <a:t>n-type Si</a:t>
            </a:r>
          </a:p>
        </p:txBody>
      </p:sp>
      <p:sp>
        <p:nvSpPr>
          <p:cNvPr id="6205" name="Line 61"/>
          <p:cNvSpPr>
            <a:spLocks noChangeShapeType="1"/>
          </p:cNvSpPr>
          <p:nvPr/>
        </p:nvSpPr>
        <p:spPr bwMode="auto">
          <a:xfrm flipH="1">
            <a:off x="6745288" y="1882775"/>
            <a:ext cx="820737" cy="457200"/>
          </a:xfrm>
          <a:prstGeom prst="line">
            <a:avLst/>
          </a:prstGeom>
          <a:noFill/>
          <a:ln w="19050">
            <a:solidFill>
              <a:schemeClr val="tx1"/>
            </a:solidFill>
            <a:round/>
            <a:headEnd type="none" w="sm" len="sm"/>
            <a:tailEnd type="stealth" w="med" len="lg"/>
          </a:ln>
        </p:spPr>
        <p:txBody>
          <a:bodyPr/>
          <a:lstStyle/>
          <a:p>
            <a:endParaRPr lang="en-US"/>
          </a:p>
        </p:txBody>
      </p:sp>
      <p:sp>
        <p:nvSpPr>
          <p:cNvPr id="6206" name="Rectangle 62"/>
          <p:cNvSpPr>
            <a:spLocks noChangeArrowheads="1"/>
          </p:cNvSpPr>
          <p:nvPr/>
        </p:nvSpPr>
        <p:spPr bwMode="auto">
          <a:xfrm>
            <a:off x="1530350" y="2333625"/>
            <a:ext cx="1028700" cy="284163"/>
          </a:xfrm>
          <a:prstGeom prst="rect">
            <a:avLst/>
          </a:prstGeom>
          <a:noFill/>
          <a:ln w="9525">
            <a:noFill/>
            <a:miter lim="800000"/>
            <a:headEnd/>
            <a:tailEnd/>
          </a:ln>
        </p:spPr>
        <p:txBody>
          <a:bodyPr wrap="none" lIns="63500" tIns="25400" rIns="63500" bIns="25400">
            <a:spAutoFit/>
          </a:bodyPr>
          <a:lstStyle/>
          <a:p>
            <a:pPr>
              <a:lnSpc>
                <a:spcPct val="85000"/>
              </a:lnSpc>
            </a:pPr>
            <a:r>
              <a:rPr lang="en-US" sz="1800"/>
              <a:t>n-type Si</a:t>
            </a:r>
          </a:p>
        </p:txBody>
      </p:sp>
      <p:sp>
        <p:nvSpPr>
          <p:cNvPr id="6207" name="Line 63"/>
          <p:cNvSpPr>
            <a:spLocks noChangeShapeType="1"/>
          </p:cNvSpPr>
          <p:nvPr/>
        </p:nvSpPr>
        <p:spPr bwMode="auto">
          <a:xfrm flipV="1">
            <a:off x="2563813" y="2171700"/>
            <a:ext cx="1160462" cy="250825"/>
          </a:xfrm>
          <a:prstGeom prst="line">
            <a:avLst/>
          </a:prstGeom>
          <a:noFill/>
          <a:ln w="19050">
            <a:solidFill>
              <a:schemeClr val="tx1"/>
            </a:solidFill>
            <a:round/>
            <a:headEnd type="none" w="sm" len="sm"/>
            <a:tailEnd type="stealth" w="med" len="lg"/>
          </a:ln>
        </p:spPr>
        <p:txBody>
          <a:bodyPr/>
          <a:lstStyle/>
          <a:p>
            <a:endParaRPr lang="en-US"/>
          </a:p>
        </p:txBody>
      </p:sp>
      <p:sp>
        <p:nvSpPr>
          <p:cNvPr id="6208" name="Rectangle 64"/>
          <p:cNvSpPr>
            <a:spLocks noChangeArrowheads="1"/>
          </p:cNvSpPr>
          <p:nvPr/>
        </p:nvSpPr>
        <p:spPr bwMode="auto">
          <a:xfrm>
            <a:off x="2773363" y="927100"/>
            <a:ext cx="1441450" cy="366713"/>
          </a:xfrm>
          <a:prstGeom prst="rect">
            <a:avLst/>
          </a:prstGeom>
          <a:noFill/>
          <a:ln w="9525">
            <a:noFill/>
            <a:miter lim="800000"/>
            <a:headEnd/>
            <a:tailEnd/>
          </a:ln>
        </p:spPr>
        <p:txBody>
          <a:bodyPr wrap="none" lIns="92075" tIns="46038" rIns="92075" bIns="46038">
            <a:spAutoFit/>
          </a:bodyPr>
          <a:lstStyle/>
          <a:p>
            <a:r>
              <a:rPr lang="en-US" sz="1800"/>
              <a:t>Source Wire</a:t>
            </a:r>
          </a:p>
        </p:txBody>
      </p:sp>
      <p:sp>
        <p:nvSpPr>
          <p:cNvPr id="6209" name="Rectangle 65"/>
          <p:cNvSpPr>
            <a:spLocks noChangeArrowheads="1"/>
          </p:cNvSpPr>
          <p:nvPr/>
        </p:nvSpPr>
        <p:spPr bwMode="auto">
          <a:xfrm>
            <a:off x="7464425" y="685800"/>
            <a:ext cx="1263650" cy="366713"/>
          </a:xfrm>
          <a:prstGeom prst="rect">
            <a:avLst/>
          </a:prstGeom>
          <a:noFill/>
          <a:ln w="9525">
            <a:noFill/>
            <a:miter lim="800000"/>
            <a:headEnd/>
            <a:tailEnd/>
          </a:ln>
        </p:spPr>
        <p:txBody>
          <a:bodyPr wrap="none" lIns="92075" tIns="46038" rIns="92075" bIns="46038">
            <a:spAutoFit/>
          </a:bodyPr>
          <a:lstStyle/>
          <a:p>
            <a:r>
              <a:rPr lang="en-US" sz="1800"/>
              <a:t>Drain Wire</a:t>
            </a:r>
          </a:p>
        </p:txBody>
      </p:sp>
      <p:sp>
        <p:nvSpPr>
          <p:cNvPr id="6210" name="Line 66"/>
          <p:cNvSpPr>
            <a:spLocks noChangeShapeType="1"/>
          </p:cNvSpPr>
          <p:nvPr/>
        </p:nvSpPr>
        <p:spPr bwMode="auto">
          <a:xfrm flipH="1">
            <a:off x="2592388" y="1062038"/>
            <a:ext cx="227012" cy="455612"/>
          </a:xfrm>
          <a:prstGeom prst="line">
            <a:avLst/>
          </a:prstGeom>
          <a:noFill/>
          <a:ln w="19050">
            <a:solidFill>
              <a:schemeClr val="tx1"/>
            </a:solidFill>
            <a:round/>
            <a:headEnd type="none" w="sm" len="sm"/>
            <a:tailEnd type="stealth" w="med" len="lg"/>
          </a:ln>
        </p:spPr>
        <p:txBody>
          <a:bodyPr/>
          <a:lstStyle/>
          <a:p>
            <a:endParaRPr lang="en-US"/>
          </a:p>
        </p:txBody>
      </p:sp>
      <p:sp>
        <p:nvSpPr>
          <p:cNvPr id="6211" name="Line 67"/>
          <p:cNvSpPr>
            <a:spLocks noChangeShapeType="1"/>
          </p:cNvSpPr>
          <p:nvPr/>
        </p:nvSpPr>
        <p:spPr bwMode="auto">
          <a:xfrm flipH="1">
            <a:off x="7164388" y="909638"/>
            <a:ext cx="303212" cy="568325"/>
          </a:xfrm>
          <a:prstGeom prst="line">
            <a:avLst/>
          </a:prstGeom>
          <a:noFill/>
          <a:ln w="19050">
            <a:solidFill>
              <a:schemeClr val="tx1"/>
            </a:solidFill>
            <a:round/>
            <a:headEnd type="none" w="sm" len="sm"/>
            <a:tailEnd type="stealth" w="med" len="lg"/>
          </a:ln>
        </p:spPr>
        <p:txBody>
          <a:bodyPr/>
          <a:lstStyle/>
          <a:p>
            <a:endParaRPr lang="en-US"/>
          </a:p>
        </p:txBody>
      </p:sp>
      <p:sp>
        <p:nvSpPr>
          <p:cNvPr id="6212" name="Freeform 68"/>
          <p:cNvSpPr>
            <a:spLocks/>
          </p:cNvSpPr>
          <p:nvPr/>
        </p:nvSpPr>
        <p:spPr bwMode="auto">
          <a:xfrm>
            <a:off x="5227638" y="760413"/>
            <a:ext cx="563562" cy="866775"/>
          </a:xfrm>
          <a:custGeom>
            <a:avLst/>
            <a:gdLst>
              <a:gd name="T0" fmla="*/ 0 w 548"/>
              <a:gd name="T1" fmla="*/ 865739 h 837"/>
              <a:gd name="T2" fmla="*/ 13369 w 548"/>
              <a:gd name="T3" fmla="*/ 800498 h 837"/>
              <a:gd name="T4" fmla="*/ 33937 w 548"/>
              <a:gd name="T5" fmla="*/ 758040 h 837"/>
              <a:gd name="T6" fmla="*/ 47306 w 548"/>
              <a:gd name="T7" fmla="*/ 692799 h 837"/>
              <a:gd name="T8" fmla="*/ 62732 w 548"/>
              <a:gd name="T9" fmla="*/ 628593 h 837"/>
              <a:gd name="T10" fmla="*/ 76101 w 548"/>
              <a:gd name="T11" fmla="*/ 564388 h 837"/>
              <a:gd name="T12" fmla="*/ 96669 w 548"/>
              <a:gd name="T13" fmla="*/ 520893 h 837"/>
              <a:gd name="T14" fmla="*/ 117237 w 548"/>
              <a:gd name="T15" fmla="*/ 453581 h 837"/>
              <a:gd name="T16" fmla="*/ 137805 w 548"/>
              <a:gd name="T17" fmla="*/ 432870 h 837"/>
              <a:gd name="T18" fmla="*/ 158373 w 548"/>
              <a:gd name="T19" fmla="*/ 389376 h 837"/>
              <a:gd name="T20" fmla="*/ 179970 w 548"/>
              <a:gd name="T21" fmla="*/ 389376 h 837"/>
              <a:gd name="T22" fmla="*/ 201566 w 548"/>
              <a:gd name="T23" fmla="*/ 345882 h 837"/>
              <a:gd name="T24" fmla="*/ 228304 w 548"/>
              <a:gd name="T25" fmla="*/ 303423 h 837"/>
              <a:gd name="T26" fmla="*/ 248872 w 548"/>
              <a:gd name="T27" fmla="*/ 281676 h 837"/>
              <a:gd name="T28" fmla="*/ 269440 w 548"/>
              <a:gd name="T29" fmla="*/ 259929 h 837"/>
              <a:gd name="T30" fmla="*/ 298235 w 548"/>
              <a:gd name="T31" fmla="*/ 217470 h 837"/>
              <a:gd name="T32" fmla="*/ 318803 w 548"/>
              <a:gd name="T33" fmla="*/ 195723 h 837"/>
              <a:gd name="T34" fmla="*/ 339371 w 548"/>
              <a:gd name="T35" fmla="*/ 173976 h 837"/>
              <a:gd name="T36" fmla="*/ 359939 w 548"/>
              <a:gd name="T37" fmla="*/ 153265 h 837"/>
              <a:gd name="T38" fmla="*/ 381536 w 548"/>
              <a:gd name="T39" fmla="*/ 128411 h 837"/>
              <a:gd name="T40" fmla="*/ 409302 w 548"/>
              <a:gd name="T41" fmla="*/ 106664 h 837"/>
              <a:gd name="T42" fmla="*/ 437069 w 548"/>
              <a:gd name="T43" fmla="*/ 64206 h 837"/>
              <a:gd name="T44" fmla="*/ 457637 w 548"/>
              <a:gd name="T45" fmla="*/ 64206 h 837"/>
              <a:gd name="T46" fmla="*/ 478205 w 548"/>
              <a:gd name="T47" fmla="*/ 42459 h 837"/>
              <a:gd name="T48" fmla="*/ 498773 w 548"/>
              <a:gd name="T49" fmla="*/ 20711 h 837"/>
              <a:gd name="T50" fmla="*/ 519341 w 548"/>
              <a:gd name="T51" fmla="*/ 20711 h 837"/>
              <a:gd name="T52" fmla="*/ 540937 w 548"/>
              <a:gd name="T53" fmla="*/ 20711 h 837"/>
              <a:gd name="T54" fmla="*/ 562534 w 548"/>
              <a:gd name="T55" fmla="*/ 0 h 83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48"/>
              <a:gd name="T85" fmla="*/ 0 h 837"/>
              <a:gd name="T86" fmla="*/ 548 w 548"/>
              <a:gd name="T87" fmla="*/ 837 h 83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48" h="837">
                <a:moveTo>
                  <a:pt x="0" y="836"/>
                </a:moveTo>
                <a:lnTo>
                  <a:pt x="13" y="773"/>
                </a:lnTo>
                <a:lnTo>
                  <a:pt x="33" y="732"/>
                </a:lnTo>
                <a:lnTo>
                  <a:pt x="46" y="669"/>
                </a:lnTo>
                <a:lnTo>
                  <a:pt x="61" y="607"/>
                </a:lnTo>
                <a:lnTo>
                  <a:pt x="74" y="545"/>
                </a:lnTo>
                <a:lnTo>
                  <a:pt x="94" y="503"/>
                </a:lnTo>
                <a:lnTo>
                  <a:pt x="114" y="438"/>
                </a:lnTo>
                <a:lnTo>
                  <a:pt x="134" y="418"/>
                </a:lnTo>
                <a:lnTo>
                  <a:pt x="154" y="376"/>
                </a:lnTo>
                <a:lnTo>
                  <a:pt x="175" y="376"/>
                </a:lnTo>
                <a:lnTo>
                  <a:pt x="196" y="334"/>
                </a:lnTo>
                <a:lnTo>
                  <a:pt x="222" y="293"/>
                </a:lnTo>
                <a:lnTo>
                  <a:pt x="242" y="272"/>
                </a:lnTo>
                <a:lnTo>
                  <a:pt x="262" y="251"/>
                </a:lnTo>
                <a:lnTo>
                  <a:pt x="290" y="210"/>
                </a:lnTo>
                <a:lnTo>
                  <a:pt x="310" y="189"/>
                </a:lnTo>
                <a:lnTo>
                  <a:pt x="330" y="168"/>
                </a:lnTo>
                <a:lnTo>
                  <a:pt x="350" y="148"/>
                </a:lnTo>
                <a:lnTo>
                  <a:pt x="371" y="124"/>
                </a:lnTo>
                <a:lnTo>
                  <a:pt x="398" y="103"/>
                </a:lnTo>
                <a:lnTo>
                  <a:pt x="425" y="62"/>
                </a:lnTo>
                <a:lnTo>
                  <a:pt x="445" y="62"/>
                </a:lnTo>
                <a:lnTo>
                  <a:pt x="465" y="41"/>
                </a:lnTo>
                <a:lnTo>
                  <a:pt x="485" y="20"/>
                </a:lnTo>
                <a:lnTo>
                  <a:pt x="505" y="20"/>
                </a:lnTo>
                <a:lnTo>
                  <a:pt x="526" y="20"/>
                </a:lnTo>
                <a:lnTo>
                  <a:pt x="547" y="0"/>
                </a:lnTo>
              </a:path>
            </a:pathLst>
          </a:custGeom>
          <a:noFill/>
          <a:ln w="50800" cap="rnd">
            <a:solidFill>
              <a:schemeClr val="tx1"/>
            </a:solidFill>
            <a:round/>
            <a:headEnd type="none" w="sm" len="sm"/>
            <a:tailEnd type="none" w="sm" len="sm"/>
          </a:ln>
        </p:spPr>
        <p:txBody>
          <a:bodyPr/>
          <a:lstStyle/>
          <a:p>
            <a:endParaRPr lang="en-US"/>
          </a:p>
        </p:txBody>
      </p:sp>
      <p:sp>
        <p:nvSpPr>
          <p:cNvPr id="6213" name="Line 69"/>
          <p:cNvSpPr>
            <a:spLocks noChangeShapeType="1"/>
          </p:cNvSpPr>
          <p:nvPr/>
        </p:nvSpPr>
        <p:spPr bwMode="auto">
          <a:xfrm flipH="1">
            <a:off x="5638800" y="989013"/>
            <a:ext cx="379413" cy="0"/>
          </a:xfrm>
          <a:prstGeom prst="line">
            <a:avLst/>
          </a:prstGeom>
          <a:noFill/>
          <a:ln w="19050">
            <a:solidFill>
              <a:schemeClr val="tx1"/>
            </a:solidFill>
            <a:round/>
            <a:headEnd type="none" w="sm" len="sm"/>
            <a:tailEnd type="stealth" w="med" len="lg"/>
          </a:ln>
        </p:spPr>
        <p:txBody>
          <a:bodyPr/>
          <a:lstStyle/>
          <a:p>
            <a:endParaRPr lang="en-US"/>
          </a:p>
        </p:txBody>
      </p:sp>
      <p:sp>
        <p:nvSpPr>
          <p:cNvPr id="6214" name="Rectangle 70"/>
          <p:cNvSpPr>
            <a:spLocks noChangeArrowheads="1"/>
          </p:cNvSpPr>
          <p:nvPr/>
        </p:nvSpPr>
        <p:spPr bwMode="auto">
          <a:xfrm>
            <a:off x="6019800" y="760413"/>
            <a:ext cx="1212850" cy="366712"/>
          </a:xfrm>
          <a:prstGeom prst="rect">
            <a:avLst/>
          </a:prstGeom>
          <a:noFill/>
          <a:ln w="9525">
            <a:noFill/>
            <a:miter lim="800000"/>
            <a:headEnd/>
            <a:tailEnd/>
          </a:ln>
        </p:spPr>
        <p:txBody>
          <a:bodyPr wrap="none" lIns="92075" tIns="46038" rIns="92075" bIns="46038">
            <a:spAutoFit/>
          </a:bodyPr>
          <a:lstStyle/>
          <a:p>
            <a:r>
              <a:rPr lang="en-US" sz="1800"/>
              <a:t>Gate Wire</a:t>
            </a:r>
          </a:p>
        </p:txBody>
      </p:sp>
      <p:sp>
        <p:nvSpPr>
          <p:cNvPr id="6181" name="Rectangle 37"/>
          <p:cNvSpPr>
            <a:spLocks noChangeArrowheads="1"/>
          </p:cNvSpPr>
          <p:nvPr/>
        </p:nvSpPr>
        <p:spPr bwMode="auto">
          <a:xfrm>
            <a:off x="5416550" y="2498725"/>
            <a:ext cx="712788" cy="320675"/>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Oxide</a:t>
            </a:r>
          </a:p>
        </p:txBody>
      </p:sp>
      <p:sp>
        <p:nvSpPr>
          <p:cNvPr id="6184" name="Line 40"/>
          <p:cNvSpPr>
            <a:spLocks noChangeShapeType="1"/>
          </p:cNvSpPr>
          <p:nvPr/>
        </p:nvSpPr>
        <p:spPr bwMode="auto">
          <a:xfrm flipH="1" flipV="1">
            <a:off x="5487988" y="2209800"/>
            <a:ext cx="227012" cy="303213"/>
          </a:xfrm>
          <a:prstGeom prst="line">
            <a:avLst/>
          </a:prstGeom>
          <a:noFill/>
          <a:ln w="19050">
            <a:solidFill>
              <a:schemeClr val="tx1"/>
            </a:solidFill>
            <a:round/>
            <a:headEnd type="none" w="sm" len="sm"/>
            <a:tailEnd type="stealth" w="med" len="med"/>
          </a:ln>
        </p:spPr>
        <p:txBody>
          <a:bodyPr/>
          <a:lstStyle/>
          <a:p>
            <a:endParaRPr lang="en-US"/>
          </a:p>
        </p:txBody>
      </p:sp>
      <p:sp>
        <p:nvSpPr>
          <p:cNvPr id="6232" name="Text Box 88"/>
          <p:cNvSpPr txBox="1">
            <a:spLocks noChangeArrowheads="1"/>
          </p:cNvSpPr>
          <p:nvPr/>
        </p:nvSpPr>
        <p:spPr bwMode="auto">
          <a:xfrm>
            <a:off x="1050925" y="3886200"/>
            <a:ext cx="6397625"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P-type silicon: Excess positive charges (electron holes)</a:t>
            </a:r>
          </a:p>
        </p:txBody>
      </p:sp>
      <p:sp>
        <p:nvSpPr>
          <p:cNvPr id="6233" name="Text Box 89"/>
          <p:cNvSpPr txBox="1">
            <a:spLocks noChangeArrowheads="1"/>
          </p:cNvSpPr>
          <p:nvPr/>
        </p:nvSpPr>
        <p:spPr bwMode="auto">
          <a:xfrm>
            <a:off x="1050925" y="4343400"/>
            <a:ext cx="5959475"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N-type silicon: Excess negative charges (electrons)</a:t>
            </a:r>
          </a:p>
        </p:txBody>
      </p:sp>
      <p:sp>
        <p:nvSpPr>
          <p:cNvPr id="6234" name="Text Box 90"/>
          <p:cNvSpPr txBox="1">
            <a:spLocks noChangeArrowheads="1"/>
          </p:cNvSpPr>
          <p:nvPr/>
        </p:nvSpPr>
        <p:spPr bwMode="auto">
          <a:xfrm>
            <a:off x="1143000" y="4800600"/>
            <a:ext cx="1979613"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Oxide: Insulator</a:t>
            </a:r>
          </a:p>
        </p:txBody>
      </p:sp>
      <p:sp>
        <p:nvSpPr>
          <p:cNvPr id="6235" name="Text Box 91"/>
          <p:cNvSpPr txBox="1">
            <a:spLocks noChangeArrowheads="1"/>
          </p:cNvSpPr>
          <p:nvPr/>
        </p:nvSpPr>
        <p:spPr bwMode="auto">
          <a:xfrm>
            <a:off x="1066800" y="5334000"/>
            <a:ext cx="2006600"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Gate: Metal pad</a:t>
            </a:r>
          </a:p>
        </p:txBody>
      </p:sp>
      <p:sp>
        <p:nvSpPr>
          <p:cNvPr id="6236" name="Text Box 92"/>
          <p:cNvSpPr txBox="1">
            <a:spLocks noChangeArrowheads="1"/>
          </p:cNvSpPr>
          <p:nvPr/>
        </p:nvSpPr>
        <p:spPr bwMode="auto">
          <a:xfrm>
            <a:off x="3352800" y="5029200"/>
            <a:ext cx="5486400" cy="720725"/>
          </a:xfrm>
          <a:prstGeom prst="rect">
            <a:avLst/>
          </a:prstGeom>
          <a:solidFill>
            <a:srgbClr val="F8ECB2"/>
          </a:solidFill>
          <a:ln w="19050">
            <a:solidFill>
              <a:srgbClr val="000099"/>
            </a:solidFill>
            <a:miter lim="800000"/>
            <a:headEnd type="none" w="sm" len="sm"/>
            <a:tailEnd type="none" w="sm" len="sm"/>
          </a:ln>
        </p:spPr>
        <p:txBody>
          <a:bodyPr>
            <a:spAutoFit/>
          </a:bodyPr>
          <a:lstStyle/>
          <a:p>
            <a:r>
              <a:rPr lang="en-US"/>
              <a:t>In this state, current (electrons) cannot flow between source and drain – </a:t>
            </a:r>
            <a:r>
              <a:rPr lang="en-US">
                <a:solidFill>
                  <a:srgbClr val="A50021"/>
                </a:solidFill>
              </a:rPr>
              <a:t>switch is OPEN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32"/>
                                        </p:tgtEl>
                                        <p:attrNameLst>
                                          <p:attrName>style.visibility</p:attrName>
                                        </p:attrNameLst>
                                      </p:cBhvr>
                                      <p:to>
                                        <p:strVal val="visible"/>
                                      </p:to>
                                    </p:set>
                                    <p:anim calcmode="lin" valueType="num">
                                      <p:cBhvr additive="base">
                                        <p:cTn id="7" dur="500" fill="hold"/>
                                        <p:tgtEl>
                                          <p:spTgt spid="6232"/>
                                        </p:tgtEl>
                                        <p:attrNameLst>
                                          <p:attrName>ppt_x</p:attrName>
                                        </p:attrNameLst>
                                      </p:cBhvr>
                                      <p:tavLst>
                                        <p:tav tm="0">
                                          <p:val>
                                            <p:strVal val="#ppt_x"/>
                                          </p:val>
                                        </p:tav>
                                        <p:tav tm="100000">
                                          <p:val>
                                            <p:strVal val="#ppt_x"/>
                                          </p:val>
                                        </p:tav>
                                      </p:tavLst>
                                    </p:anim>
                                    <p:anim calcmode="lin" valueType="num">
                                      <p:cBhvr additive="base">
                                        <p:cTn id="8" dur="500" fill="hold"/>
                                        <p:tgtEl>
                                          <p:spTgt spid="62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206"/>
                                        </p:tgtEl>
                                        <p:attrNameLst>
                                          <p:attrName>style.visibility</p:attrName>
                                        </p:attrNameLst>
                                      </p:cBhvr>
                                      <p:to>
                                        <p:strVal val="visible"/>
                                      </p:to>
                                    </p:set>
                                    <p:animEffect transition="in" filter="dissolve">
                                      <p:cBhvr>
                                        <p:cTn id="17" dur="500"/>
                                        <p:tgtEl>
                                          <p:spTgt spid="620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6207"/>
                                        </p:tgtEl>
                                        <p:attrNameLst>
                                          <p:attrName>style.visibility</p:attrName>
                                        </p:attrNameLst>
                                      </p:cBhvr>
                                      <p:to>
                                        <p:strVal val="visible"/>
                                      </p:to>
                                    </p:set>
                                    <p:animEffect transition="in" filter="wipe(left)">
                                      <p:cBhvr>
                                        <p:cTn id="21" dur="500"/>
                                        <p:tgtEl>
                                          <p:spTgt spid="6207"/>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6175"/>
                                        </p:tgtEl>
                                        <p:attrNameLst>
                                          <p:attrName>style.visibility</p:attrName>
                                        </p:attrNameLst>
                                      </p:cBhvr>
                                      <p:to>
                                        <p:strVal val="visible"/>
                                      </p:to>
                                    </p:set>
                                    <p:animEffect transition="in" filter="wipe(up)">
                                      <p:cBhvr>
                                        <p:cTn id="25" dur="500"/>
                                        <p:tgtEl>
                                          <p:spTgt spid="6175"/>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6208"/>
                                        </p:tgtEl>
                                        <p:attrNameLst>
                                          <p:attrName>style.visibility</p:attrName>
                                        </p:attrNameLst>
                                      </p:cBhvr>
                                      <p:to>
                                        <p:strVal val="visible"/>
                                      </p:to>
                                    </p:set>
                                    <p:animEffect transition="in" filter="dissolve">
                                      <p:cBhvr>
                                        <p:cTn id="29" dur="500"/>
                                        <p:tgtEl>
                                          <p:spTgt spid="6208"/>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6210"/>
                                        </p:tgtEl>
                                        <p:attrNameLst>
                                          <p:attrName>style.visibility</p:attrName>
                                        </p:attrNameLst>
                                      </p:cBhvr>
                                      <p:to>
                                        <p:strVal val="visible"/>
                                      </p:to>
                                    </p:set>
                                    <p:animEffect transition="in" filter="wipe(up)">
                                      <p:cBhvr>
                                        <p:cTn id="33" dur="500"/>
                                        <p:tgtEl>
                                          <p:spTgt spid="6210"/>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par>
                          <p:cTn id="38" fill="hold">
                            <p:stCondLst>
                              <p:cond delay="3500"/>
                            </p:stCondLst>
                            <p:childTnLst>
                              <p:par>
                                <p:cTn id="39" presetID="9" presetClass="entr" presetSubtype="0" fill="hold" grpId="0" nodeType="afterEffect">
                                  <p:stCondLst>
                                    <p:cond delay="0"/>
                                  </p:stCondLst>
                                  <p:childTnLst>
                                    <p:set>
                                      <p:cBhvr>
                                        <p:cTn id="40" dur="1" fill="hold">
                                          <p:stCondLst>
                                            <p:cond delay="0"/>
                                          </p:stCondLst>
                                        </p:cTn>
                                        <p:tgtEl>
                                          <p:spTgt spid="6204"/>
                                        </p:tgtEl>
                                        <p:attrNameLst>
                                          <p:attrName>style.visibility</p:attrName>
                                        </p:attrNameLst>
                                      </p:cBhvr>
                                      <p:to>
                                        <p:strVal val="visible"/>
                                      </p:to>
                                    </p:set>
                                    <p:animEffect transition="in" filter="dissolve">
                                      <p:cBhvr>
                                        <p:cTn id="41" dur="500"/>
                                        <p:tgtEl>
                                          <p:spTgt spid="6204"/>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6205"/>
                                        </p:tgtEl>
                                        <p:attrNameLst>
                                          <p:attrName>style.visibility</p:attrName>
                                        </p:attrNameLst>
                                      </p:cBhvr>
                                      <p:to>
                                        <p:strVal val="visible"/>
                                      </p:to>
                                    </p:set>
                                    <p:animEffect transition="in" filter="wipe(right)">
                                      <p:cBhvr>
                                        <p:cTn id="45" dur="500"/>
                                        <p:tgtEl>
                                          <p:spTgt spid="6205"/>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6176"/>
                                        </p:tgtEl>
                                        <p:attrNameLst>
                                          <p:attrName>style.visibility</p:attrName>
                                        </p:attrNameLst>
                                      </p:cBhvr>
                                      <p:to>
                                        <p:strVal val="visible"/>
                                      </p:to>
                                    </p:set>
                                    <p:animEffect transition="in" filter="wipe(up)">
                                      <p:cBhvr>
                                        <p:cTn id="49" dur="500"/>
                                        <p:tgtEl>
                                          <p:spTgt spid="6176"/>
                                        </p:tgtEl>
                                      </p:cBhvr>
                                    </p:animEffect>
                                  </p:childTnLst>
                                </p:cTn>
                              </p:par>
                            </p:childTnLst>
                          </p:cTn>
                        </p:par>
                        <p:par>
                          <p:cTn id="50" fill="hold">
                            <p:stCondLst>
                              <p:cond delay="5000"/>
                            </p:stCondLst>
                            <p:childTnLst>
                              <p:par>
                                <p:cTn id="51" presetID="9" presetClass="entr" presetSubtype="0" fill="hold" grpId="0" nodeType="afterEffect">
                                  <p:stCondLst>
                                    <p:cond delay="0"/>
                                  </p:stCondLst>
                                  <p:childTnLst>
                                    <p:set>
                                      <p:cBhvr>
                                        <p:cTn id="52" dur="1" fill="hold">
                                          <p:stCondLst>
                                            <p:cond delay="0"/>
                                          </p:stCondLst>
                                        </p:cTn>
                                        <p:tgtEl>
                                          <p:spTgt spid="6209"/>
                                        </p:tgtEl>
                                        <p:attrNameLst>
                                          <p:attrName>style.visibility</p:attrName>
                                        </p:attrNameLst>
                                      </p:cBhvr>
                                      <p:to>
                                        <p:strVal val="visible"/>
                                      </p:to>
                                    </p:set>
                                    <p:animEffect transition="in" filter="dissolve">
                                      <p:cBhvr>
                                        <p:cTn id="53" dur="500"/>
                                        <p:tgtEl>
                                          <p:spTgt spid="6209"/>
                                        </p:tgtEl>
                                      </p:cBhvr>
                                    </p:animEffect>
                                  </p:childTnLst>
                                </p:cTn>
                              </p:par>
                            </p:childTnLst>
                          </p:cTn>
                        </p:par>
                        <p:par>
                          <p:cTn id="54" fill="hold">
                            <p:stCondLst>
                              <p:cond delay="5500"/>
                            </p:stCondLst>
                            <p:childTnLst>
                              <p:par>
                                <p:cTn id="55" presetID="22" presetClass="entr" presetSubtype="2" fill="hold" grpId="0" nodeType="afterEffect">
                                  <p:stCondLst>
                                    <p:cond delay="0"/>
                                  </p:stCondLst>
                                  <p:childTnLst>
                                    <p:set>
                                      <p:cBhvr>
                                        <p:cTn id="56" dur="1" fill="hold">
                                          <p:stCondLst>
                                            <p:cond delay="0"/>
                                          </p:stCondLst>
                                        </p:cTn>
                                        <p:tgtEl>
                                          <p:spTgt spid="6211"/>
                                        </p:tgtEl>
                                        <p:attrNameLst>
                                          <p:attrName>style.visibility</p:attrName>
                                        </p:attrNameLst>
                                      </p:cBhvr>
                                      <p:to>
                                        <p:strVal val="visible"/>
                                      </p:to>
                                    </p:set>
                                    <p:animEffect transition="in" filter="wipe(right)">
                                      <p:cBhvr>
                                        <p:cTn id="57" dur="500"/>
                                        <p:tgtEl>
                                          <p:spTgt spid="6211"/>
                                        </p:tgtEl>
                                      </p:cBhvr>
                                    </p:animEffect>
                                  </p:childTnLst>
                                </p:cTn>
                              </p:par>
                            </p:childTnLst>
                          </p:cTn>
                        </p:par>
                        <p:par>
                          <p:cTn id="58" fill="hold">
                            <p:stCondLst>
                              <p:cond delay="6000"/>
                            </p:stCondLst>
                            <p:childTnLst>
                              <p:par>
                                <p:cTn id="59" presetID="2" presetClass="entr" presetSubtype="4" fill="hold" grpId="0" nodeType="afterEffect">
                                  <p:stCondLst>
                                    <p:cond delay="0"/>
                                  </p:stCondLst>
                                  <p:childTnLst>
                                    <p:set>
                                      <p:cBhvr>
                                        <p:cTn id="60" dur="1" fill="hold">
                                          <p:stCondLst>
                                            <p:cond delay="0"/>
                                          </p:stCondLst>
                                        </p:cTn>
                                        <p:tgtEl>
                                          <p:spTgt spid="6233"/>
                                        </p:tgtEl>
                                        <p:attrNameLst>
                                          <p:attrName>style.visibility</p:attrName>
                                        </p:attrNameLst>
                                      </p:cBhvr>
                                      <p:to>
                                        <p:strVal val="visible"/>
                                      </p:to>
                                    </p:set>
                                    <p:anim calcmode="lin" valueType="num">
                                      <p:cBhvr additive="base">
                                        <p:cTn id="61" dur="500" fill="hold"/>
                                        <p:tgtEl>
                                          <p:spTgt spid="6233"/>
                                        </p:tgtEl>
                                        <p:attrNameLst>
                                          <p:attrName>ppt_x</p:attrName>
                                        </p:attrNameLst>
                                      </p:cBhvr>
                                      <p:tavLst>
                                        <p:tav tm="0">
                                          <p:val>
                                            <p:strVal val="#ppt_x"/>
                                          </p:val>
                                        </p:tav>
                                        <p:tav tm="100000">
                                          <p:val>
                                            <p:strVal val="#ppt_x"/>
                                          </p:val>
                                        </p:tav>
                                      </p:tavLst>
                                    </p:anim>
                                    <p:anim calcmode="lin" valueType="num">
                                      <p:cBhvr additive="base">
                                        <p:cTn id="62" dur="500" fill="hold"/>
                                        <p:tgtEl>
                                          <p:spTgt spid="623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149"/>
                                        </p:tgtEl>
                                        <p:attrNameLst>
                                          <p:attrName>style.visibility</p:attrName>
                                        </p:attrNameLst>
                                      </p:cBhvr>
                                      <p:to>
                                        <p:strVal val="visible"/>
                                      </p:to>
                                    </p:set>
                                    <p:animEffect transition="in" filter="dissolve">
                                      <p:cBhvr>
                                        <p:cTn id="67" dur="500"/>
                                        <p:tgtEl>
                                          <p:spTgt spid="6149"/>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6181"/>
                                        </p:tgtEl>
                                        <p:attrNameLst>
                                          <p:attrName>style.visibility</p:attrName>
                                        </p:attrNameLst>
                                      </p:cBhvr>
                                      <p:to>
                                        <p:strVal val="visible"/>
                                      </p:to>
                                    </p:set>
                                    <p:animEffect transition="in" filter="dissolve">
                                      <p:cBhvr>
                                        <p:cTn id="71" dur="500"/>
                                        <p:tgtEl>
                                          <p:spTgt spid="6181"/>
                                        </p:tgtEl>
                                      </p:cBhvr>
                                    </p:animEffect>
                                  </p:childTnLst>
                                </p:cTn>
                              </p:par>
                            </p:childTnLst>
                          </p:cTn>
                        </p:par>
                        <p:par>
                          <p:cTn id="72" fill="hold">
                            <p:stCondLst>
                              <p:cond delay="1000"/>
                            </p:stCondLst>
                            <p:childTnLst>
                              <p:par>
                                <p:cTn id="73" presetID="22" presetClass="entr" presetSubtype="4" fill="hold" grpId="0" nodeType="afterEffect">
                                  <p:stCondLst>
                                    <p:cond delay="0"/>
                                  </p:stCondLst>
                                  <p:childTnLst>
                                    <p:set>
                                      <p:cBhvr>
                                        <p:cTn id="74" dur="1" fill="hold">
                                          <p:stCondLst>
                                            <p:cond delay="0"/>
                                          </p:stCondLst>
                                        </p:cTn>
                                        <p:tgtEl>
                                          <p:spTgt spid="6184"/>
                                        </p:tgtEl>
                                        <p:attrNameLst>
                                          <p:attrName>style.visibility</p:attrName>
                                        </p:attrNameLst>
                                      </p:cBhvr>
                                      <p:to>
                                        <p:strVal val="visible"/>
                                      </p:to>
                                    </p:set>
                                    <p:animEffect transition="in" filter="wipe(down)">
                                      <p:cBhvr>
                                        <p:cTn id="75" dur="500"/>
                                        <p:tgtEl>
                                          <p:spTgt spid="6184"/>
                                        </p:tgtEl>
                                      </p:cBhvr>
                                    </p:animEffect>
                                  </p:childTnLst>
                                </p:cTn>
                              </p:par>
                            </p:childTnLst>
                          </p:cTn>
                        </p:par>
                        <p:par>
                          <p:cTn id="76" fill="hold">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6234"/>
                                        </p:tgtEl>
                                        <p:attrNameLst>
                                          <p:attrName>style.visibility</p:attrName>
                                        </p:attrNameLst>
                                      </p:cBhvr>
                                      <p:to>
                                        <p:strVal val="visible"/>
                                      </p:to>
                                    </p:set>
                                    <p:anim calcmode="lin" valueType="num">
                                      <p:cBhvr additive="base">
                                        <p:cTn id="79" dur="500" fill="hold"/>
                                        <p:tgtEl>
                                          <p:spTgt spid="6234"/>
                                        </p:tgtEl>
                                        <p:attrNameLst>
                                          <p:attrName>ppt_x</p:attrName>
                                        </p:attrNameLst>
                                      </p:cBhvr>
                                      <p:tavLst>
                                        <p:tav tm="0">
                                          <p:val>
                                            <p:strVal val="#ppt_x"/>
                                          </p:val>
                                        </p:tav>
                                        <p:tav tm="100000">
                                          <p:val>
                                            <p:strVal val="#ppt_x"/>
                                          </p:val>
                                        </p:tav>
                                      </p:tavLst>
                                    </p:anim>
                                    <p:anim calcmode="lin" valueType="num">
                                      <p:cBhvr additive="base">
                                        <p:cTn id="80" dur="500" fill="hold"/>
                                        <p:tgtEl>
                                          <p:spTgt spid="623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dissolve">
                                      <p:cBhvr>
                                        <p:cTn id="85" dur="500"/>
                                        <p:tgtEl>
                                          <p:spTgt spid="23"/>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6212"/>
                                        </p:tgtEl>
                                        <p:attrNameLst>
                                          <p:attrName>style.visibility</p:attrName>
                                        </p:attrNameLst>
                                      </p:cBhvr>
                                      <p:to>
                                        <p:strVal val="visible"/>
                                      </p:to>
                                    </p:set>
                                    <p:animEffect transition="in" filter="wipe(up)">
                                      <p:cBhvr>
                                        <p:cTn id="89" dur="500"/>
                                        <p:tgtEl>
                                          <p:spTgt spid="6212"/>
                                        </p:tgtEl>
                                      </p:cBhvr>
                                    </p:animEffect>
                                  </p:childTnLst>
                                </p:cTn>
                              </p:par>
                            </p:childTnLst>
                          </p:cTn>
                        </p:par>
                        <p:par>
                          <p:cTn id="90" fill="hold">
                            <p:stCondLst>
                              <p:cond delay="1000"/>
                            </p:stCondLst>
                            <p:childTnLst>
                              <p:par>
                                <p:cTn id="91" presetID="9" presetClass="entr" presetSubtype="0" fill="hold" grpId="0" nodeType="afterEffect">
                                  <p:stCondLst>
                                    <p:cond delay="0"/>
                                  </p:stCondLst>
                                  <p:childTnLst>
                                    <p:set>
                                      <p:cBhvr>
                                        <p:cTn id="92" dur="1" fill="hold">
                                          <p:stCondLst>
                                            <p:cond delay="0"/>
                                          </p:stCondLst>
                                        </p:cTn>
                                        <p:tgtEl>
                                          <p:spTgt spid="6214"/>
                                        </p:tgtEl>
                                        <p:attrNameLst>
                                          <p:attrName>style.visibility</p:attrName>
                                        </p:attrNameLst>
                                      </p:cBhvr>
                                      <p:to>
                                        <p:strVal val="visible"/>
                                      </p:to>
                                    </p:set>
                                    <p:animEffect transition="in" filter="dissolve">
                                      <p:cBhvr>
                                        <p:cTn id="93" dur="500"/>
                                        <p:tgtEl>
                                          <p:spTgt spid="6214"/>
                                        </p:tgtEl>
                                      </p:cBhvr>
                                    </p:animEffect>
                                  </p:childTnLst>
                                </p:cTn>
                              </p:par>
                            </p:childTnLst>
                          </p:cTn>
                        </p:par>
                        <p:par>
                          <p:cTn id="94" fill="hold">
                            <p:stCondLst>
                              <p:cond delay="1500"/>
                            </p:stCondLst>
                            <p:childTnLst>
                              <p:par>
                                <p:cTn id="95" presetID="22" presetClass="entr" presetSubtype="2" fill="hold" grpId="0" nodeType="afterEffect">
                                  <p:stCondLst>
                                    <p:cond delay="0"/>
                                  </p:stCondLst>
                                  <p:childTnLst>
                                    <p:set>
                                      <p:cBhvr>
                                        <p:cTn id="96" dur="1" fill="hold">
                                          <p:stCondLst>
                                            <p:cond delay="0"/>
                                          </p:stCondLst>
                                        </p:cTn>
                                        <p:tgtEl>
                                          <p:spTgt spid="6213"/>
                                        </p:tgtEl>
                                        <p:attrNameLst>
                                          <p:attrName>style.visibility</p:attrName>
                                        </p:attrNameLst>
                                      </p:cBhvr>
                                      <p:to>
                                        <p:strVal val="visible"/>
                                      </p:to>
                                    </p:set>
                                    <p:animEffect transition="in" filter="wipe(right)">
                                      <p:cBhvr>
                                        <p:cTn id="97" dur="500"/>
                                        <p:tgtEl>
                                          <p:spTgt spid="6213"/>
                                        </p:tgtEl>
                                      </p:cBhvr>
                                    </p:animEffect>
                                  </p:childTnLst>
                                </p:cTn>
                              </p:par>
                            </p:childTnLst>
                          </p:cTn>
                        </p:par>
                        <p:par>
                          <p:cTn id="98" fill="hold">
                            <p:stCondLst>
                              <p:cond delay="2000"/>
                            </p:stCondLst>
                            <p:childTnLst>
                              <p:par>
                                <p:cTn id="99" presetID="2" presetClass="entr" presetSubtype="4" fill="hold" grpId="0" nodeType="afterEffect">
                                  <p:stCondLst>
                                    <p:cond delay="0"/>
                                  </p:stCondLst>
                                  <p:childTnLst>
                                    <p:set>
                                      <p:cBhvr>
                                        <p:cTn id="100" dur="1" fill="hold">
                                          <p:stCondLst>
                                            <p:cond delay="0"/>
                                          </p:stCondLst>
                                        </p:cTn>
                                        <p:tgtEl>
                                          <p:spTgt spid="6235"/>
                                        </p:tgtEl>
                                        <p:attrNameLst>
                                          <p:attrName>style.visibility</p:attrName>
                                        </p:attrNameLst>
                                      </p:cBhvr>
                                      <p:to>
                                        <p:strVal val="visible"/>
                                      </p:to>
                                    </p:set>
                                    <p:anim calcmode="lin" valueType="num">
                                      <p:cBhvr additive="base">
                                        <p:cTn id="101" dur="500" fill="hold"/>
                                        <p:tgtEl>
                                          <p:spTgt spid="6235"/>
                                        </p:tgtEl>
                                        <p:attrNameLst>
                                          <p:attrName>ppt_x</p:attrName>
                                        </p:attrNameLst>
                                      </p:cBhvr>
                                      <p:tavLst>
                                        <p:tav tm="0">
                                          <p:val>
                                            <p:strVal val="#ppt_x"/>
                                          </p:val>
                                        </p:tav>
                                        <p:tav tm="100000">
                                          <p:val>
                                            <p:strVal val="#ppt_x"/>
                                          </p:val>
                                        </p:tav>
                                      </p:tavLst>
                                    </p:anim>
                                    <p:anim calcmode="lin" valueType="num">
                                      <p:cBhvr additive="base">
                                        <p:cTn id="102" dur="500" fill="hold"/>
                                        <p:tgtEl>
                                          <p:spTgt spid="623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6236"/>
                                        </p:tgtEl>
                                        <p:attrNameLst>
                                          <p:attrName>style.visibility</p:attrName>
                                        </p:attrNameLst>
                                      </p:cBhvr>
                                      <p:to>
                                        <p:strVal val="visible"/>
                                      </p:to>
                                    </p:set>
                                    <p:anim calcmode="lin" valueType="num">
                                      <p:cBhvr additive="base">
                                        <p:cTn id="107" dur="500" fill="hold"/>
                                        <p:tgtEl>
                                          <p:spTgt spid="6236"/>
                                        </p:tgtEl>
                                        <p:attrNameLst>
                                          <p:attrName>ppt_x</p:attrName>
                                        </p:attrNameLst>
                                      </p:cBhvr>
                                      <p:tavLst>
                                        <p:tav tm="0">
                                          <p:val>
                                            <p:strVal val="#ppt_x"/>
                                          </p:val>
                                        </p:tav>
                                        <p:tav tm="100000">
                                          <p:val>
                                            <p:strVal val="#ppt_x"/>
                                          </p:val>
                                        </p:tav>
                                      </p:tavLst>
                                    </p:anim>
                                    <p:anim calcmode="lin" valueType="num">
                                      <p:cBhvr additive="base">
                                        <p:cTn id="108" dur="500" fill="hold"/>
                                        <p:tgtEl>
                                          <p:spTgt spid="6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75" grpId="0" animBg="1"/>
      <p:bldP spid="6176" grpId="0" animBg="1"/>
      <p:bldP spid="6204" grpId="0" autoUpdateAnimBg="0"/>
      <p:bldP spid="6205" grpId="0" animBg="1"/>
      <p:bldP spid="6206" grpId="0" autoUpdateAnimBg="0"/>
      <p:bldP spid="6207" grpId="0" animBg="1"/>
      <p:bldP spid="6208" grpId="0" autoUpdateAnimBg="0"/>
      <p:bldP spid="6209" grpId="0" autoUpdateAnimBg="0"/>
      <p:bldP spid="6210" grpId="0" animBg="1"/>
      <p:bldP spid="6211" grpId="0" animBg="1"/>
      <p:bldP spid="6212" grpId="0" animBg="1"/>
      <p:bldP spid="6213" grpId="0" animBg="1"/>
      <p:bldP spid="6214" grpId="0" autoUpdateAnimBg="0"/>
      <p:bldP spid="6181" grpId="0" autoUpdateAnimBg="0"/>
      <p:bldP spid="6184" grpId="0" animBg="1"/>
      <p:bldP spid="6232" grpId="0" animBg="1" autoUpdateAnimBg="0"/>
      <p:bldP spid="6233" grpId="0" animBg="1" autoUpdateAnimBg="0"/>
      <p:bldP spid="6234" grpId="0" animBg="1" autoUpdateAnimBg="0"/>
      <p:bldP spid="6235" grpId="0" animBg="1" autoUpdateAnimBg="0"/>
      <p:bldP spid="62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62"/>
          <p:cNvGrpSpPr>
            <a:grpSpLocks/>
          </p:cNvGrpSpPr>
          <p:nvPr/>
        </p:nvGrpSpPr>
        <p:grpSpPr bwMode="auto">
          <a:xfrm>
            <a:off x="2133600" y="1379538"/>
            <a:ext cx="5816600" cy="2354262"/>
            <a:chOff x="1008" y="2352"/>
            <a:chExt cx="3664" cy="1483"/>
          </a:xfrm>
        </p:grpSpPr>
        <p:sp>
          <p:nvSpPr>
            <p:cNvPr id="29800" name="AutoShape 162"/>
            <p:cNvSpPr>
              <a:spLocks noChangeArrowheads="1"/>
            </p:cNvSpPr>
            <p:nvPr/>
          </p:nvSpPr>
          <p:spPr bwMode="auto">
            <a:xfrm flipH="1">
              <a:off x="1080" y="2411"/>
              <a:ext cx="3592" cy="1384"/>
            </a:xfrm>
            <a:prstGeom prst="cube">
              <a:avLst>
                <a:gd name="adj" fmla="val 75583"/>
              </a:avLst>
            </a:prstGeom>
            <a:solidFill>
              <a:srgbClr val="99FF99"/>
            </a:solidFill>
            <a:ln w="12700">
              <a:solidFill>
                <a:schemeClr val="tx1"/>
              </a:solidFill>
              <a:miter lim="800000"/>
              <a:headEnd/>
              <a:tailEnd/>
            </a:ln>
          </p:spPr>
          <p:txBody>
            <a:bodyPr wrap="none" anchor="ctr"/>
            <a:lstStyle/>
            <a:p>
              <a:endParaRPr lang="en-US"/>
            </a:p>
          </p:txBody>
        </p:sp>
        <p:sp>
          <p:nvSpPr>
            <p:cNvPr id="29801" name="Rectangle 163"/>
            <p:cNvSpPr>
              <a:spLocks noChangeArrowheads="1"/>
            </p:cNvSpPr>
            <p:nvPr/>
          </p:nvSpPr>
          <p:spPr bwMode="auto">
            <a:xfrm>
              <a:off x="2679" y="3422"/>
              <a:ext cx="1274"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Silicon Bulk (p-type)</a:t>
              </a:r>
            </a:p>
          </p:txBody>
        </p:sp>
        <p:sp>
          <p:nvSpPr>
            <p:cNvPr id="29802" name="Rectangle 164"/>
            <p:cNvSpPr>
              <a:spLocks noChangeArrowheads="1"/>
            </p:cNvSpPr>
            <p:nvPr/>
          </p:nvSpPr>
          <p:spPr bwMode="auto">
            <a:xfrm>
              <a:off x="1008" y="240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3" name="Rectangle 165"/>
            <p:cNvSpPr>
              <a:spLocks noChangeArrowheads="1"/>
            </p:cNvSpPr>
            <p:nvPr/>
          </p:nvSpPr>
          <p:spPr bwMode="auto">
            <a:xfrm>
              <a:off x="1248" y="26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4" name="Rectangle 166"/>
            <p:cNvSpPr>
              <a:spLocks noChangeArrowheads="1"/>
            </p:cNvSpPr>
            <p:nvPr/>
          </p:nvSpPr>
          <p:spPr bwMode="auto">
            <a:xfrm>
              <a:off x="1440" y="288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5" name="Rectangle 167"/>
            <p:cNvSpPr>
              <a:spLocks noChangeArrowheads="1"/>
            </p:cNvSpPr>
            <p:nvPr/>
          </p:nvSpPr>
          <p:spPr bwMode="auto">
            <a:xfrm>
              <a:off x="1728" y="31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6" name="Rectangle 168"/>
            <p:cNvSpPr>
              <a:spLocks noChangeArrowheads="1"/>
            </p:cNvSpPr>
            <p:nvPr/>
          </p:nvSpPr>
          <p:spPr bwMode="auto">
            <a:xfrm>
              <a:off x="2256" y="340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7" name="Rectangle 169"/>
            <p:cNvSpPr>
              <a:spLocks noChangeArrowheads="1"/>
            </p:cNvSpPr>
            <p:nvPr/>
          </p:nvSpPr>
          <p:spPr bwMode="auto">
            <a:xfrm>
              <a:off x="2688" y="302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8" name="Rectangle 170"/>
            <p:cNvSpPr>
              <a:spLocks noChangeArrowheads="1"/>
            </p:cNvSpPr>
            <p:nvPr/>
          </p:nvSpPr>
          <p:spPr bwMode="auto">
            <a:xfrm>
              <a:off x="2016" y="23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09" name="Rectangle 171"/>
            <p:cNvSpPr>
              <a:spLocks noChangeArrowheads="1"/>
            </p:cNvSpPr>
            <p:nvPr/>
          </p:nvSpPr>
          <p:spPr bwMode="auto">
            <a:xfrm>
              <a:off x="1488" y="254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0" name="Rectangle 172"/>
            <p:cNvSpPr>
              <a:spLocks noChangeArrowheads="1"/>
            </p:cNvSpPr>
            <p:nvPr/>
          </p:nvSpPr>
          <p:spPr bwMode="auto">
            <a:xfrm>
              <a:off x="4080" y="31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1" name="Rectangle 173"/>
            <p:cNvSpPr>
              <a:spLocks noChangeArrowheads="1"/>
            </p:cNvSpPr>
            <p:nvPr/>
          </p:nvSpPr>
          <p:spPr bwMode="auto">
            <a:xfrm>
              <a:off x="1824" y="23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2" name="Rectangle 174"/>
            <p:cNvSpPr>
              <a:spLocks noChangeArrowheads="1"/>
            </p:cNvSpPr>
            <p:nvPr/>
          </p:nvSpPr>
          <p:spPr bwMode="auto">
            <a:xfrm>
              <a:off x="3456" y="23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3" name="Rectangle 175"/>
            <p:cNvSpPr>
              <a:spLocks noChangeArrowheads="1"/>
            </p:cNvSpPr>
            <p:nvPr/>
          </p:nvSpPr>
          <p:spPr bwMode="auto">
            <a:xfrm>
              <a:off x="4032" y="297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4" name="Rectangle 176"/>
            <p:cNvSpPr>
              <a:spLocks noChangeArrowheads="1"/>
            </p:cNvSpPr>
            <p:nvPr/>
          </p:nvSpPr>
          <p:spPr bwMode="auto">
            <a:xfrm>
              <a:off x="4272" y="336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5" name="Rectangle 177"/>
            <p:cNvSpPr>
              <a:spLocks noChangeArrowheads="1"/>
            </p:cNvSpPr>
            <p:nvPr/>
          </p:nvSpPr>
          <p:spPr bwMode="auto">
            <a:xfrm>
              <a:off x="3984" y="34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6" name="Rectangle 178"/>
            <p:cNvSpPr>
              <a:spLocks noChangeArrowheads="1"/>
            </p:cNvSpPr>
            <p:nvPr/>
          </p:nvSpPr>
          <p:spPr bwMode="auto">
            <a:xfrm>
              <a:off x="2496" y="34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7" name="Rectangle 179"/>
            <p:cNvSpPr>
              <a:spLocks noChangeArrowheads="1"/>
            </p:cNvSpPr>
            <p:nvPr/>
          </p:nvSpPr>
          <p:spPr bwMode="auto">
            <a:xfrm>
              <a:off x="2272" y="312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8" name="Rectangle 180"/>
            <p:cNvSpPr>
              <a:spLocks noChangeArrowheads="1"/>
            </p:cNvSpPr>
            <p:nvPr/>
          </p:nvSpPr>
          <p:spPr bwMode="auto">
            <a:xfrm>
              <a:off x="3120" y="292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19" name="Rectangle 181"/>
            <p:cNvSpPr>
              <a:spLocks noChangeArrowheads="1"/>
            </p:cNvSpPr>
            <p:nvPr/>
          </p:nvSpPr>
          <p:spPr bwMode="auto">
            <a:xfrm>
              <a:off x="3232" y="254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0" name="Rectangle 182"/>
            <p:cNvSpPr>
              <a:spLocks noChangeArrowheads="1"/>
            </p:cNvSpPr>
            <p:nvPr/>
          </p:nvSpPr>
          <p:spPr bwMode="auto">
            <a:xfrm>
              <a:off x="2848" y="240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1" name="Rectangle 183"/>
            <p:cNvSpPr>
              <a:spLocks noChangeArrowheads="1"/>
            </p:cNvSpPr>
            <p:nvPr/>
          </p:nvSpPr>
          <p:spPr bwMode="auto">
            <a:xfrm>
              <a:off x="2848" y="3075"/>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2" name="Rectangle 184"/>
            <p:cNvSpPr>
              <a:spLocks noChangeArrowheads="1"/>
            </p:cNvSpPr>
            <p:nvPr/>
          </p:nvSpPr>
          <p:spPr bwMode="auto">
            <a:xfrm>
              <a:off x="2944" y="288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3" name="Rectangle 185"/>
            <p:cNvSpPr>
              <a:spLocks noChangeArrowheads="1"/>
            </p:cNvSpPr>
            <p:nvPr/>
          </p:nvSpPr>
          <p:spPr bwMode="auto">
            <a:xfrm>
              <a:off x="2560" y="2451"/>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4" name="Rectangle 186"/>
            <p:cNvSpPr>
              <a:spLocks noChangeArrowheads="1"/>
            </p:cNvSpPr>
            <p:nvPr/>
          </p:nvSpPr>
          <p:spPr bwMode="auto">
            <a:xfrm>
              <a:off x="3568" y="2979"/>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5" name="Rectangle 214"/>
            <p:cNvSpPr>
              <a:spLocks noChangeArrowheads="1"/>
            </p:cNvSpPr>
            <p:nvPr/>
          </p:nvSpPr>
          <p:spPr bwMode="auto">
            <a:xfrm>
              <a:off x="2016" y="32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6" name="Rectangle 215"/>
            <p:cNvSpPr>
              <a:spLocks noChangeArrowheads="1"/>
            </p:cNvSpPr>
            <p:nvPr/>
          </p:nvSpPr>
          <p:spPr bwMode="auto">
            <a:xfrm>
              <a:off x="2736" y="32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7" name="Rectangle 216"/>
            <p:cNvSpPr>
              <a:spLocks noChangeArrowheads="1"/>
            </p:cNvSpPr>
            <p:nvPr/>
          </p:nvSpPr>
          <p:spPr bwMode="auto">
            <a:xfrm>
              <a:off x="2544" y="307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8" name="Rectangle 217"/>
            <p:cNvSpPr>
              <a:spLocks noChangeArrowheads="1"/>
            </p:cNvSpPr>
            <p:nvPr/>
          </p:nvSpPr>
          <p:spPr bwMode="auto">
            <a:xfrm>
              <a:off x="3504" y="32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29" name="Rectangle 218"/>
            <p:cNvSpPr>
              <a:spLocks noChangeArrowheads="1"/>
            </p:cNvSpPr>
            <p:nvPr/>
          </p:nvSpPr>
          <p:spPr bwMode="auto">
            <a:xfrm>
              <a:off x="3216" y="35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0" name="Rectangle 219"/>
            <p:cNvSpPr>
              <a:spLocks noChangeArrowheads="1"/>
            </p:cNvSpPr>
            <p:nvPr/>
          </p:nvSpPr>
          <p:spPr bwMode="auto">
            <a:xfrm>
              <a:off x="2784" y="36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1" name="Rectangle 220"/>
            <p:cNvSpPr>
              <a:spLocks noChangeArrowheads="1"/>
            </p:cNvSpPr>
            <p:nvPr/>
          </p:nvSpPr>
          <p:spPr bwMode="auto">
            <a:xfrm>
              <a:off x="3024" y="35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2" name="Rectangle 221"/>
            <p:cNvSpPr>
              <a:spLocks noChangeArrowheads="1"/>
            </p:cNvSpPr>
            <p:nvPr/>
          </p:nvSpPr>
          <p:spPr bwMode="auto">
            <a:xfrm>
              <a:off x="4176" y="35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3" name="Rectangle 222"/>
            <p:cNvSpPr>
              <a:spLocks noChangeArrowheads="1"/>
            </p:cNvSpPr>
            <p:nvPr/>
          </p:nvSpPr>
          <p:spPr bwMode="auto">
            <a:xfrm>
              <a:off x="4464" y="35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4" name="Rectangle 223"/>
            <p:cNvSpPr>
              <a:spLocks noChangeArrowheads="1"/>
            </p:cNvSpPr>
            <p:nvPr/>
          </p:nvSpPr>
          <p:spPr bwMode="auto">
            <a:xfrm>
              <a:off x="4080" y="32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5" name="Rectangle 224"/>
            <p:cNvSpPr>
              <a:spLocks noChangeArrowheads="1"/>
            </p:cNvSpPr>
            <p:nvPr/>
          </p:nvSpPr>
          <p:spPr bwMode="auto">
            <a:xfrm>
              <a:off x="3792" y="269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6" name="Rectangle 225"/>
            <p:cNvSpPr>
              <a:spLocks noChangeArrowheads="1"/>
            </p:cNvSpPr>
            <p:nvPr/>
          </p:nvSpPr>
          <p:spPr bwMode="auto">
            <a:xfrm>
              <a:off x="3312" y="24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7" name="Rectangle 226"/>
            <p:cNvSpPr>
              <a:spLocks noChangeArrowheads="1"/>
            </p:cNvSpPr>
            <p:nvPr/>
          </p:nvSpPr>
          <p:spPr bwMode="auto">
            <a:xfrm>
              <a:off x="1968" y="250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8" name="Rectangle 227"/>
            <p:cNvSpPr>
              <a:spLocks noChangeArrowheads="1"/>
            </p:cNvSpPr>
            <p:nvPr/>
          </p:nvSpPr>
          <p:spPr bwMode="auto">
            <a:xfrm>
              <a:off x="1536" y="24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39" name="Rectangle 228"/>
            <p:cNvSpPr>
              <a:spLocks noChangeArrowheads="1"/>
            </p:cNvSpPr>
            <p:nvPr/>
          </p:nvSpPr>
          <p:spPr bwMode="auto">
            <a:xfrm>
              <a:off x="1344" y="254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0" name="Rectangle 229"/>
            <p:cNvSpPr>
              <a:spLocks noChangeArrowheads="1"/>
            </p:cNvSpPr>
            <p:nvPr/>
          </p:nvSpPr>
          <p:spPr bwMode="auto">
            <a:xfrm>
              <a:off x="1104" y="264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 name="Rectangle 230"/>
            <p:cNvSpPr>
              <a:spLocks noChangeArrowheads="1"/>
            </p:cNvSpPr>
            <p:nvPr/>
          </p:nvSpPr>
          <p:spPr bwMode="auto">
            <a:xfrm>
              <a:off x="1680" y="29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2" name="Rectangle 231"/>
            <p:cNvSpPr>
              <a:spLocks noChangeArrowheads="1"/>
            </p:cNvSpPr>
            <p:nvPr/>
          </p:nvSpPr>
          <p:spPr bwMode="auto">
            <a:xfrm>
              <a:off x="2592" y="29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3" name="Rectangle 232"/>
            <p:cNvSpPr>
              <a:spLocks noChangeArrowheads="1"/>
            </p:cNvSpPr>
            <p:nvPr/>
          </p:nvSpPr>
          <p:spPr bwMode="auto">
            <a:xfrm>
              <a:off x="3312" y="32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4" name="Rectangle 233"/>
            <p:cNvSpPr>
              <a:spLocks noChangeArrowheads="1"/>
            </p:cNvSpPr>
            <p:nvPr/>
          </p:nvSpPr>
          <p:spPr bwMode="auto">
            <a:xfrm>
              <a:off x="2976" y="32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5" name="Rectangle 234"/>
            <p:cNvSpPr>
              <a:spLocks noChangeArrowheads="1"/>
            </p:cNvSpPr>
            <p:nvPr/>
          </p:nvSpPr>
          <p:spPr bwMode="auto">
            <a:xfrm>
              <a:off x="2208" y="326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6" name="Rectangle 235"/>
            <p:cNvSpPr>
              <a:spLocks noChangeArrowheads="1"/>
            </p:cNvSpPr>
            <p:nvPr/>
          </p:nvSpPr>
          <p:spPr bwMode="auto">
            <a:xfrm>
              <a:off x="2160" y="36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7" name="Rectangle 236"/>
            <p:cNvSpPr>
              <a:spLocks noChangeArrowheads="1"/>
            </p:cNvSpPr>
            <p:nvPr/>
          </p:nvSpPr>
          <p:spPr bwMode="auto">
            <a:xfrm>
              <a:off x="1920" y="350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8" name="Rectangle 237"/>
            <p:cNvSpPr>
              <a:spLocks noChangeArrowheads="1"/>
            </p:cNvSpPr>
            <p:nvPr/>
          </p:nvSpPr>
          <p:spPr bwMode="auto">
            <a:xfrm>
              <a:off x="1584" y="307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49" name="Rectangle 238"/>
            <p:cNvSpPr>
              <a:spLocks noChangeArrowheads="1"/>
            </p:cNvSpPr>
            <p:nvPr/>
          </p:nvSpPr>
          <p:spPr bwMode="auto">
            <a:xfrm>
              <a:off x="3936" y="360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0" name="Rectangle 239"/>
            <p:cNvSpPr>
              <a:spLocks noChangeArrowheads="1"/>
            </p:cNvSpPr>
            <p:nvPr/>
          </p:nvSpPr>
          <p:spPr bwMode="auto">
            <a:xfrm>
              <a:off x="4272" y="322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1" name="Rectangle 240"/>
            <p:cNvSpPr>
              <a:spLocks noChangeArrowheads="1"/>
            </p:cNvSpPr>
            <p:nvPr/>
          </p:nvSpPr>
          <p:spPr bwMode="auto">
            <a:xfrm>
              <a:off x="3936" y="312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2" name="Rectangle 241"/>
            <p:cNvSpPr>
              <a:spLocks noChangeArrowheads="1"/>
            </p:cNvSpPr>
            <p:nvPr/>
          </p:nvSpPr>
          <p:spPr bwMode="auto">
            <a:xfrm>
              <a:off x="4176" y="307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3" name="Rectangle 242"/>
            <p:cNvSpPr>
              <a:spLocks noChangeArrowheads="1"/>
            </p:cNvSpPr>
            <p:nvPr/>
          </p:nvSpPr>
          <p:spPr bwMode="auto">
            <a:xfrm>
              <a:off x="3936" y="27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4" name="Rectangle 243"/>
            <p:cNvSpPr>
              <a:spLocks noChangeArrowheads="1"/>
            </p:cNvSpPr>
            <p:nvPr/>
          </p:nvSpPr>
          <p:spPr bwMode="auto">
            <a:xfrm>
              <a:off x="3600" y="245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5" name="Rectangle 244"/>
            <p:cNvSpPr>
              <a:spLocks noChangeArrowheads="1"/>
            </p:cNvSpPr>
            <p:nvPr/>
          </p:nvSpPr>
          <p:spPr bwMode="auto">
            <a:xfrm>
              <a:off x="1296" y="235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6" name="Rectangle 245"/>
            <p:cNvSpPr>
              <a:spLocks noChangeArrowheads="1"/>
            </p:cNvSpPr>
            <p:nvPr/>
          </p:nvSpPr>
          <p:spPr bwMode="auto">
            <a:xfrm>
              <a:off x="1744" y="26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7" name="Rectangle 246"/>
            <p:cNvSpPr>
              <a:spLocks noChangeArrowheads="1"/>
            </p:cNvSpPr>
            <p:nvPr/>
          </p:nvSpPr>
          <p:spPr bwMode="auto">
            <a:xfrm>
              <a:off x="1968" y="2781"/>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8" name="Rectangle 247"/>
            <p:cNvSpPr>
              <a:spLocks noChangeArrowheads="1"/>
            </p:cNvSpPr>
            <p:nvPr/>
          </p:nvSpPr>
          <p:spPr bwMode="auto">
            <a:xfrm>
              <a:off x="2128" y="28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59" name="Rectangle 248"/>
            <p:cNvSpPr>
              <a:spLocks noChangeArrowheads="1"/>
            </p:cNvSpPr>
            <p:nvPr/>
          </p:nvSpPr>
          <p:spPr bwMode="auto">
            <a:xfrm>
              <a:off x="2224" y="264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0" name="Rectangle 249"/>
            <p:cNvSpPr>
              <a:spLocks noChangeArrowheads="1"/>
            </p:cNvSpPr>
            <p:nvPr/>
          </p:nvSpPr>
          <p:spPr bwMode="auto">
            <a:xfrm>
              <a:off x="1824" y="283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1" name="Rectangle 250"/>
            <p:cNvSpPr>
              <a:spLocks noChangeArrowheads="1"/>
            </p:cNvSpPr>
            <p:nvPr/>
          </p:nvSpPr>
          <p:spPr bwMode="auto">
            <a:xfrm>
              <a:off x="2736" y="2637"/>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2" name="Rectangle 251"/>
            <p:cNvSpPr>
              <a:spLocks noChangeArrowheads="1"/>
            </p:cNvSpPr>
            <p:nvPr/>
          </p:nvSpPr>
          <p:spPr bwMode="auto">
            <a:xfrm>
              <a:off x="2896" y="26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3" name="Rectangle 252"/>
            <p:cNvSpPr>
              <a:spLocks noChangeArrowheads="1"/>
            </p:cNvSpPr>
            <p:nvPr/>
          </p:nvSpPr>
          <p:spPr bwMode="auto">
            <a:xfrm>
              <a:off x="2992" y="2496"/>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4" name="Rectangle 253"/>
            <p:cNvSpPr>
              <a:spLocks noChangeArrowheads="1"/>
            </p:cNvSpPr>
            <p:nvPr/>
          </p:nvSpPr>
          <p:spPr bwMode="auto">
            <a:xfrm>
              <a:off x="2592" y="2689"/>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5" name="Rectangle 254"/>
            <p:cNvSpPr>
              <a:spLocks noChangeArrowheads="1"/>
            </p:cNvSpPr>
            <p:nvPr/>
          </p:nvSpPr>
          <p:spPr bwMode="auto">
            <a:xfrm>
              <a:off x="3312" y="2829"/>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6" name="Rectangle 255"/>
            <p:cNvSpPr>
              <a:spLocks noChangeArrowheads="1"/>
            </p:cNvSpPr>
            <p:nvPr/>
          </p:nvSpPr>
          <p:spPr bwMode="auto">
            <a:xfrm>
              <a:off x="3472" y="2880"/>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7" name="Rectangle 256"/>
            <p:cNvSpPr>
              <a:spLocks noChangeArrowheads="1"/>
            </p:cNvSpPr>
            <p:nvPr/>
          </p:nvSpPr>
          <p:spPr bwMode="auto">
            <a:xfrm>
              <a:off x="3568" y="2688"/>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8" name="Rectangle 257"/>
            <p:cNvSpPr>
              <a:spLocks noChangeArrowheads="1"/>
            </p:cNvSpPr>
            <p:nvPr/>
          </p:nvSpPr>
          <p:spPr bwMode="auto">
            <a:xfrm>
              <a:off x="3280" y="3024"/>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69" name="Rectangle 258"/>
            <p:cNvSpPr>
              <a:spLocks noChangeArrowheads="1"/>
            </p:cNvSpPr>
            <p:nvPr/>
          </p:nvSpPr>
          <p:spPr bwMode="auto">
            <a:xfrm>
              <a:off x="2112" y="2973"/>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70" name="Rectangle 259"/>
            <p:cNvSpPr>
              <a:spLocks noChangeArrowheads="1"/>
            </p:cNvSpPr>
            <p:nvPr/>
          </p:nvSpPr>
          <p:spPr bwMode="auto">
            <a:xfrm>
              <a:off x="2320" y="2400"/>
              <a:ext cx="200" cy="231"/>
            </a:xfrm>
            <a:prstGeom prst="rect">
              <a:avLst/>
            </a:prstGeom>
            <a:noFill/>
            <a:ln w="9525">
              <a:noFill/>
              <a:miter lim="800000"/>
              <a:headEnd/>
              <a:tailEnd/>
            </a:ln>
          </p:spPr>
          <p:txBody>
            <a:bodyPr lIns="92075" tIns="46038" rIns="92075" bIns="46038">
              <a:spAutoFit/>
            </a:bodyPr>
            <a:lstStyle/>
            <a:p>
              <a:r>
                <a:rPr lang="en-US" sz="1800"/>
                <a:t>+</a:t>
              </a:r>
            </a:p>
          </p:txBody>
        </p:sp>
        <p:sp>
          <p:nvSpPr>
            <p:cNvPr id="29871" name="Rectangle 260"/>
            <p:cNvSpPr>
              <a:spLocks noChangeArrowheads="1"/>
            </p:cNvSpPr>
            <p:nvPr/>
          </p:nvSpPr>
          <p:spPr bwMode="auto">
            <a:xfrm>
              <a:off x="2368" y="2832"/>
              <a:ext cx="200" cy="231"/>
            </a:xfrm>
            <a:prstGeom prst="rect">
              <a:avLst/>
            </a:prstGeom>
            <a:noFill/>
            <a:ln w="9525">
              <a:noFill/>
              <a:miter lim="800000"/>
              <a:headEnd/>
              <a:tailEnd/>
            </a:ln>
          </p:spPr>
          <p:txBody>
            <a:bodyPr wrap="none" lIns="92075" tIns="46038" rIns="92075" bIns="46038">
              <a:spAutoFit/>
            </a:bodyPr>
            <a:lstStyle/>
            <a:p>
              <a:r>
                <a:rPr lang="en-US" sz="1800"/>
                <a:t>+</a:t>
              </a:r>
            </a:p>
          </p:txBody>
        </p:sp>
        <p:sp>
          <p:nvSpPr>
            <p:cNvPr id="29872" name="Rectangle 261"/>
            <p:cNvSpPr>
              <a:spLocks noChangeArrowheads="1"/>
            </p:cNvSpPr>
            <p:nvPr/>
          </p:nvSpPr>
          <p:spPr bwMode="auto">
            <a:xfrm>
              <a:off x="1968" y="3025"/>
              <a:ext cx="200" cy="231"/>
            </a:xfrm>
            <a:prstGeom prst="rect">
              <a:avLst/>
            </a:prstGeom>
            <a:noFill/>
            <a:ln w="9525">
              <a:noFill/>
              <a:miter lim="800000"/>
              <a:headEnd/>
              <a:tailEnd/>
            </a:ln>
          </p:spPr>
          <p:txBody>
            <a:bodyPr wrap="none" lIns="92075" tIns="46038" rIns="92075" bIns="46038">
              <a:spAutoFit/>
            </a:bodyPr>
            <a:lstStyle/>
            <a:p>
              <a:r>
                <a:rPr lang="en-US" sz="1800"/>
                <a:t>+</a:t>
              </a:r>
            </a:p>
          </p:txBody>
        </p:sp>
      </p:grpSp>
      <p:sp>
        <p:nvSpPr>
          <p:cNvPr id="29699" name="Rectangle 2"/>
          <p:cNvSpPr>
            <a:spLocks noGrp="1" noChangeArrowheads="1"/>
          </p:cNvSpPr>
          <p:nvPr>
            <p:ph type="title"/>
          </p:nvPr>
        </p:nvSpPr>
        <p:spPr>
          <a:xfrm>
            <a:off x="457200" y="-304800"/>
            <a:ext cx="8229600" cy="1143000"/>
          </a:xfrm>
          <a:noFill/>
        </p:spPr>
        <p:txBody>
          <a:bodyPr/>
          <a:lstStyle/>
          <a:p>
            <a:r>
              <a:rPr lang="en-US" dirty="0" smtClean="0"/>
              <a:t>MOS Semiconductor Transistors</a:t>
            </a:r>
          </a:p>
        </p:txBody>
      </p:sp>
      <p:grpSp>
        <p:nvGrpSpPr>
          <p:cNvPr id="8" name="Group 29"/>
          <p:cNvGrpSpPr>
            <a:grpSpLocks/>
          </p:cNvGrpSpPr>
          <p:nvPr/>
        </p:nvGrpSpPr>
        <p:grpSpPr bwMode="auto">
          <a:xfrm>
            <a:off x="3567113" y="1898650"/>
            <a:ext cx="1233487" cy="869950"/>
            <a:chOff x="2280" y="1248"/>
            <a:chExt cx="777" cy="548"/>
          </a:xfrm>
        </p:grpSpPr>
        <p:sp>
          <p:nvSpPr>
            <p:cNvPr id="29783" name="AutoShape 30"/>
            <p:cNvSpPr>
              <a:spLocks noChangeArrowheads="1"/>
            </p:cNvSpPr>
            <p:nvPr/>
          </p:nvSpPr>
          <p:spPr bwMode="auto">
            <a:xfrm flipH="1">
              <a:off x="2308" y="1248"/>
              <a:ext cx="712" cy="520"/>
            </a:xfrm>
            <a:prstGeom prst="cube">
              <a:avLst>
                <a:gd name="adj" fmla="val 50083"/>
              </a:avLst>
            </a:prstGeom>
            <a:solidFill>
              <a:srgbClr val="00CC00"/>
            </a:solidFill>
            <a:ln w="12700">
              <a:solidFill>
                <a:schemeClr val="tx1"/>
              </a:solidFill>
              <a:miter lim="800000"/>
              <a:headEnd/>
              <a:tailEnd/>
            </a:ln>
          </p:spPr>
          <p:txBody>
            <a:bodyPr wrap="none" anchor="ctr"/>
            <a:lstStyle/>
            <a:p>
              <a:endParaRPr lang="en-US"/>
            </a:p>
          </p:txBody>
        </p:sp>
        <p:grpSp>
          <p:nvGrpSpPr>
            <p:cNvPr id="9" name="Group 31"/>
            <p:cNvGrpSpPr>
              <a:grpSpLocks/>
            </p:cNvGrpSpPr>
            <p:nvPr/>
          </p:nvGrpSpPr>
          <p:grpSpPr bwMode="auto">
            <a:xfrm>
              <a:off x="2280" y="1344"/>
              <a:ext cx="216" cy="212"/>
              <a:chOff x="2241" y="1369"/>
              <a:chExt cx="216" cy="212"/>
            </a:xfrm>
          </p:grpSpPr>
          <p:sp>
            <p:nvSpPr>
              <p:cNvPr id="29798" name="Oval 32"/>
              <p:cNvSpPr>
                <a:spLocks noChangeArrowheads="1"/>
              </p:cNvSpPr>
              <p:nvPr/>
            </p:nvSpPr>
            <p:spPr bwMode="auto">
              <a:xfrm>
                <a:off x="2284" y="139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99" name="Rectangle 33"/>
              <p:cNvSpPr>
                <a:spLocks noChangeArrowheads="1"/>
              </p:cNvSpPr>
              <p:nvPr/>
            </p:nvSpPr>
            <p:spPr bwMode="auto">
              <a:xfrm>
                <a:off x="2241" y="136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0" name="Group 34"/>
            <p:cNvGrpSpPr>
              <a:grpSpLocks/>
            </p:cNvGrpSpPr>
            <p:nvPr/>
          </p:nvGrpSpPr>
          <p:grpSpPr bwMode="auto">
            <a:xfrm>
              <a:off x="2434" y="1269"/>
              <a:ext cx="216" cy="212"/>
              <a:chOff x="2434" y="1269"/>
              <a:chExt cx="216" cy="212"/>
            </a:xfrm>
          </p:grpSpPr>
          <p:sp>
            <p:nvSpPr>
              <p:cNvPr id="29796" name="Oval 35"/>
              <p:cNvSpPr>
                <a:spLocks noChangeArrowheads="1"/>
              </p:cNvSpPr>
              <p:nvPr/>
            </p:nvSpPr>
            <p:spPr bwMode="auto">
              <a:xfrm>
                <a:off x="2477" y="129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97" name="Rectangle 36"/>
              <p:cNvSpPr>
                <a:spLocks noChangeArrowheads="1"/>
              </p:cNvSpPr>
              <p:nvPr/>
            </p:nvSpPr>
            <p:spPr bwMode="auto">
              <a:xfrm>
                <a:off x="2434" y="126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1" name="Group 37"/>
            <p:cNvGrpSpPr>
              <a:grpSpLocks/>
            </p:cNvGrpSpPr>
            <p:nvPr/>
          </p:nvGrpSpPr>
          <p:grpSpPr bwMode="auto">
            <a:xfrm>
              <a:off x="2620" y="1298"/>
              <a:ext cx="216" cy="212"/>
              <a:chOff x="2620" y="1298"/>
              <a:chExt cx="216" cy="212"/>
            </a:xfrm>
          </p:grpSpPr>
          <p:sp>
            <p:nvSpPr>
              <p:cNvPr id="29794" name="Oval 38"/>
              <p:cNvSpPr>
                <a:spLocks noChangeArrowheads="1"/>
              </p:cNvSpPr>
              <p:nvPr/>
            </p:nvSpPr>
            <p:spPr bwMode="auto">
              <a:xfrm>
                <a:off x="2663" y="1325"/>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95" name="Rectangle 39"/>
              <p:cNvSpPr>
                <a:spLocks noChangeArrowheads="1"/>
              </p:cNvSpPr>
              <p:nvPr/>
            </p:nvSpPr>
            <p:spPr bwMode="auto">
              <a:xfrm>
                <a:off x="2620" y="1298"/>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2" name="Group 40"/>
            <p:cNvGrpSpPr>
              <a:grpSpLocks/>
            </p:cNvGrpSpPr>
            <p:nvPr/>
          </p:nvGrpSpPr>
          <p:grpSpPr bwMode="auto">
            <a:xfrm>
              <a:off x="2370" y="1476"/>
              <a:ext cx="216" cy="212"/>
              <a:chOff x="2370" y="1476"/>
              <a:chExt cx="216" cy="212"/>
            </a:xfrm>
          </p:grpSpPr>
          <p:sp>
            <p:nvSpPr>
              <p:cNvPr id="4" name="Oval 41"/>
              <p:cNvSpPr>
                <a:spLocks noChangeArrowheads="1"/>
              </p:cNvSpPr>
              <p:nvPr/>
            </p:nvSpPr>
            <p:spPr bwMode="auto">
              <a:xfrm>
                <a:off x="2413" y="1503"/>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93" name="Rectangle 42"/>
              <p:cNvSpPr>
                <a:spLocks noChangeArrowheads="1"/>
              </p:cNvSpPr>
              <p:nvPr/>
            </p:nvSpPr>
            <p:spPr bwMode="auto">
              <a:xfrm>
                <a:off x="2370" y="1476"/>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3" name="Group 43"/>
            <p:cNvGrpSpPr>
              <a:grpSpLocks/>
            </p:cNvGrpSpPr>
            <p:nvPr/>
          </p:nvGrpSpPr>
          <p:grpSpPr bwMode="auto">
            <a:xfrm>
              <a:off x="2674" y="1584"/>
              <a:ext cx="216" cy="212"/>
              <a:chOff x="2674" y="1609"/>
              <a:chExt cx="216" cy="212"/>
            </a:xfrm>
          </p:grpSpPr>
          <p:sp>
            <p:nvSpPr>
              <p:cNvPr id="29790" name="Oval 44"/>
              <p:cNvSpPr>
                <a:spLocks noChangeArrowheads="1"/>
              </p:cNvSpPr>
              <p:nvPr/>
            </p:nvSpPr>
            <p:spPr bwMode="auto">
              <a:xfrm>
                <a:off x="2717" y="1636"/>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91" name="Rectangle 45"/>
              <p:cNvSpPr>
                <a:spLocks noChangeArrowheads="1"/>
              </p:cNvSpPr>
              <p:nvPr/>
            </p:nvSpPr>
            <p:spPr bwMode="auto">
              <a:xfrm>
                <a:off x="2674" y="1609"/>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9789" name="Rectangle 46"/>
            <p:cNvSpPr>
              <a:spLocks noChangeArrowheads="1"/>
            </p:cNvSpPr>
            <p:nvPr/>
          </p:nvSpPr>
          <p:spPr bwMode="auto">
            <a:xfrm>
              <a:off x="2534" y="1478"/>
              <a:ext cx="52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Source</a:t>
              </a:r>
            </a:p>
          </p:txBody>
        </p:sp>
      </p:grpSp>
      <p:grpSp>
        <p:nvGrpSpPr>
          <p:cNvPr id="14" name="Group 47"/>
          <p:cNvGrpSpPr>
            <a:grpSpLocks/>
          </p:cNvGrpSpPr>
          <p:nvPr/>
        </p:nvGrpSpPr>
        <p:grpSpPr bwMode="auto">
          <a:xfrm>
            <a:off x="5715000" y="1916113"/>
            <a:ext cx="1138238" cy="896937"/>
            <a:chOff x="3652" y="1252"/>
            <a:chExt cx="717" cy="565"/>
          </a:xfrm>
        </p:grpSpPr>
        <p:sp>
          <p:nvSpPr>
            <p:cNvPr id="29769" name="AutoShape 48"/>
            <p:cNvSpPr>
              <a:spLocks noChangeArrowheads="1"/>
            </p:cNvSpPr>
            <p:nvPr/>
          </p:nvSpPr>
          <p:spPr bwMode="auto">
            <a:xfrm flipH="1">
              <a:off x="3652" y="1252"/>
              <a:ext cx="712" cy="520"/>
            </a:xfrm>
            <a:prstGeom prst="cube">
              <a:avLst>
                <a:gd name="adj" fmla="val 50083"/>
              </a:avLst>
            </a:prstGeom>
            <a:solidFill>
              <a:srgbClr val="00CC00"/>
            </a:solidFill>
            <a:ln w="12700">
              <a:solidFill>
                <a:schemeClr val="tx1"/>
              </a:solidFill>
              <a:miter lim="800000"/>
              <a:headEnd/>
              <a:tailEnd/>
            </a:ln>
          </p:spPr>
          <p:txBody>
            <a:bodyPr wrap="none" anchor="ctr"/>
            <a:lstStyle/>
            <a:p>
              <a:endParaRPr lang="en-US"/>
            </a:p>
          </p:txBody>
        </p:sp>
        <p:grpSp>
          <p:nvGrpSpPr>
            <p:cNvPr id="15" name="Group 49"/>
            <p:cNvGrpSpPr>
              <a:grpSpLocks/>
            </p:cNvGrpSpPr>
            <p:nvPr/>
          </p:nvGrpSpPr>
          <p:grpSpPr bwMode="auto">
            <a:xfrm>
              <a:off x="3867" y="1260"/>
              <a:ext cx="216" cy="212"/>
              <a:chOff x="3867" y="1260"/>
              <a:chExt cx="216" cy="212"/>
            </a:xfrm>
          </p:grpSpPr>
          <p:sp>
            <p:nvSpPr>
              <p:cNvPr id="29781" name="Oval 50"/>
              <p:cNvSpPr>
                <a:spLocks noChangeArrowheads="1"/>
              </p:cNvSpPr>
              <p:nvPr/>
            </p:nvSpPr>
            <p:spPr bwMode="auto">
              <a:xfrm>
                <a:off x="3910" y="128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5" name="Rectangle 51"/>
              <p:cNvSpPr>
                <a:spLocks noChangeArrowheads="1"/>
              </p:cNvSpPr>
              <p:nvPr/>
            </p:nvSpPr>
            <p:spPr bwMode="auto">
              <a:xfrm>
                <a:off x="3867" y="1260"/>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6" name="Group 52"/>
            <p:cNvGrpSpPr>
              <a:grpSpLocks/>
            </p:cNvGrpSpPr>
            <p:nvPr/>
          </p:nvGrpSpPr>
          <p:grpSpPr bwMode="auto">
            <a:xfrm>
              <a:off x="4053" y="1303"/>
              <a:ext cx="216" cy="212"/>
              <a:chOff x="4053" y="1303"/>
              <a:chExt cx="216" cy="212"/>
            </a:xfrm>
          </p:grpSpPr>
          <p:sp>
            <p:nvSpPr>
              <p:cNvPr id="29779" name="Oval 53"/>
              <p:cNvSpPr>
                <a:spLocks noChangeArrowheads="1"/>
              </p:cNvSpPr>
              <p:nvPr/>
            </p:nvSpPr>
            <p:spPr bwMode="auto">
              <a:xfrm>
                <a:off x="4096" y="1331"/>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80" name="Rectangle 54"/>
              <p:cNvSpPr>
                <a:spLocks noChangeArrowheads="1"/>
              </p:cNvSpPr>
              <p:nvPr/>
            </p:nvSpPr>
            <p:spPr bwMode="auto">
              <a:xfrm>
                <a:off x="4053" y="1303"/>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7" name="Group 55"/>
            <p:cNvGrpSpPr>
              <a:grpSpLocks/>
            </p:cNvGrpSpPr>
            <p:nvPr/>
          </p:nvGrpSpPr>
          <p:grpSpPr bwMode="auto">
            <a:xfrm>
              <a:off x="4153" y="1584"/>
              <a:ext cx="216" cy="212"/>
              <a:chOff x="4153" y="1620"/>
              <a:chExt cx="216" cy="212"/>
            </a:xfrm>
          </p:grpSpPr>
          <p:sp>
            <p:nvSpPr>
              <p:cNvPr id="6" name="Oval 56"/>
              <p:cNvSpPr>
                <a:spLocks noChangeArrowheads="1"/>
              </p:cNvSpPr>
              <p:nvPr/>
            </p:nvSpPr>
            <p:spPr bwMode="auto">
              <a:xfrm>
                <a:off x="4196" y="164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78" name="Rectangle 57"/>
              <p:cNvSpPr>
                <a:spLocks noChangeArrowheads="1"/>
              </p:cNvSpPr>
              <p:nvPr/>
            </p:nvSpPr>
            <p:spPr bwMode="auto">
              <a:xfrm>
                <a:off x="4153" y="1620"/>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18" name="Group 58"/>
            <p:cNvGrpSpPr>
              <a:grpSpLocks/>
            </p:cNvGrpSpPr>
            <p:nvPr/>
          </p:nvGrpSpPr>
          <p:grpSpPr bwMode="auto">
            <a:xfrm>
              <a:off x="3911" y="1605"/>
              <a:ext cx="216" cy="212"/>
              <a:chOff x="3911" y="1605"/>
              <a:chExt cx="216" cy="212"/>
            </a:xfrm>
          </p:grpSpPr>
          <p:sp>
            <p:nvSpPr>
              <p:cNvPr id="29775" name="Oval 59"/>
              <p:cNvSpPr>
                <a:spLocks noChangeArrowheads="1"/>
              </p:cNvSpPr>
              <p:nvPr/>
            </p:nvSpPr>
            <p:spPr bwMode="auto">
              <a:xfrm>
                <a:off x="3954" y="1633"/>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76" name="Rectangle 60"/>
              <p:cNvSpPr>
                <a:spLocks noChangeArrowheads="1"/>
              </p:cNvSpPr>
              <p:nvPr/>
            </p:nvSpPr>
            <p:spPr bwMode="auto">
              <a:xfrm>
                <a:off x="3911" y="1605"/>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9774" name="Rectangle 61"/>
            <p:cNvSpPr>
              <a:spLocks noChangeArrowheads="1"/>
            </p:cNvSpPr>
            <p:nvPr/>
          </p:nvSpPr>
          <p:spPr bwMode="auto">
            <a:xfrm>
              <a:off x="3927" y="1478"/>
              <a:ext cx="42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Drain</a:t>
              </a:r>
            </a:p>
          </p:txBody>
        </p:sp>
      </p:grpSp>
      <p:sp>
        <p:nvSpPr>
          <p:cNvPr id="29702" name="AutoShape 62"/>
          <p:cNvSpPr>
            <a:spLocks noChangeArrowheads="1"/>
          </p:cNvSpPr>
          <p:nvPr/>
        </p:nvSpPr>
        <p:spPr bwMode="auto">
          <a:xfrm flipH="1">
            <a:off x="4267200" y="1746250"/>
            <a:ext cx="1862138" cy="561975"/>
          </a:xfrm>
          <a:prstGeom prst="cube">
            <a:avLst>
              <a:gd name="adj" fmla="val 80486"/>
            </a:avLst>
          </a:prstGeom>
          <a:solidFill>
            <a:srgbClr val="FFFF00"/>
          </a:solidFill>
          <a:ln w="12700">
            <a:solidFill>
              <a:schemeClr val="tx1"/>
            </a:solidFill>
            <a:miter lim="800000"/>
            <a:headEnd/>
            <a:tailEnd/>
          </a:ln>
        </p:spPr>
        <p:txBody>
          <a:bodyPr wrap="none" anchor="ctr"/>
          <a:lstStyle/>
          <a:p>
            <a:endParaRPr lang="en-US"/>
          </a:p>
        </p:txBody>
      </p:sp>
      <p:grpSp>
        <p:nvGrpSpPr>
          <p:cNvPr id="19" name="Group 63"/>
          <p:cNvGrpSpPr>
            <a:grpSpLocks/>
          </p:cNvGrpSpPr>
          <p:nvPr/>
        </p:nvGrpSpPr>
        <p:grpSpPr bwMode="auto">
          <a:xfrm>
            <a:off x="4267200" y="1365250"/>
            <a:ext cx="1858963" cy="820738"/>
            <a:chOff x="2734" y="935"/>
            <a:chExt cx="1171" cy="517"/>
          </a:xfrm>
        </p:grpSpPr>
        <p:sp>
          <p:nvSpPr>
            <p:cNvPr id="29767" name="AutoShape 64"/>
            <p:cNvSpPr>
              <a:spLocks noChangeArrowheads="1"/>
            </p:cNvSpPr>
            <p:nvPr/>
          </p:nvSpPr>
          <p:spPr bwMode="auto">
            <a:xfrm flipH="1">
              <a:off x="2734" y="935"/>
              <a:ext cx="1171" cy="517"/>
            </a:xfrm>
            <a:prstGeom prst="cube">
              <a:avLst>
                <a:gd name="adj" fmla="val 55782"/>
              </a:avLst>
            </a:prstGeom>
            <a:solidFill>
              <a:srgbClr val="00FFFF"/>
            </a:solidFill>
            <a:ln w="12700">
              <a:solidFill>
                <a:schemeClr val="tx1"/>
              </a:solidFill>
              <a:miter lim="800000"/>
              <a:headEnd/>
              <a:tailEnd/>
            </a:ln>
          </p:spPr>
          <p:txBody>
            <a:bodyPr wrap="none" anchor="ctr"/>
            <a:lstStyle/>
            <a:p>
              <a:endParaRPr lang="en-US"/>
            </a:p>
          </p:txBody>
        </p:sp>
        <p:sp>
          <p:nvSpPr>
            <p:cNvPr id="29768" name="Rectangle 65"/>
            <p:cNvSpPr>
              <a:spLocks noChangeArrowheads="1"/>
            </p:cNvSpPr>
            <p:nvPr/>
          </p:nvSpPr>
          <p:spPr bwMode="auto">
            <a:xfrm>
              <a:off x="3245" y="1216"/>
              <a:ext cx="383" cy="202"/>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Gate</a:t>
              </a:r>
            </a:p>
          </p:txBody>
        </p:sp>
      </p:grpSp>
      <p:sp>
        <p:nvSpPr>
          <p:cNvPr id="29704" name="Freeform 66"/>
          <p:cNvSpPr>
            <a:spLocks/>
          </p:cNvSpPr>
          <p:nvPr/>
        </p:nvSpPr>
        <p:spPr bwMode="auto">
          <a:xfrm>
            <a:off x="1905000" y="1441450"/>
            <a:ext cx="1971675" cy="631825"/>
          </a:xfrm>
          <a:custGeom>
            <a:avLst/>
            <a:gdLst>
              <a:gd name="T0" fmla="*/ 1970088 w 1242"/>
              <a:gd name="T1" fmla="*/ 630238 h 398"/>
              <a:gd name="T2" fmla="*/ 1920875 w 1242"/>
              <a:gd name="T3" fmla="*/ 582613 h 398"/>
              <a:gd name="T4" fmla="*/ 1849438 w 1242"/>
              <a:gd name="T5" fmla="*/ 550863 h 398"/>
              <a:gd name="T6" fmla="*/ 1800225 w 1242"/>
              <a:gd name="T7" fmla="*/ 504825 h 398"/>
              <a:gd name="T8" fmla="*/ 1749425 w 1242"/>
              <a:gd name="T9" fmla="*/ 457200 h 398"/>
              <a:gd name="T10" fmla="*/ 1700213 w 1242"/>
              <a:gd name="T11" fmla="*/ 411163 h 398"/>
              <a:gd name="T12" fmla="*/ 1628775 w 1242"/>
              <a:gd name="T13" fmla="*/ 379412 h 398"/>
              <a:gd name="T14" fmla="*/ 1555750 w 1242"/>
              <a:gd name="T15" fmla="*/ 330200 h 398"/>
              <a:gd name="T16" fmla="*/ 1484312 w 1242"/>
              <a:gd name="T17" fmla="*/ 314325 h 398"/>
              <a:gd name="T18" fmla="*/ 1411287 w 1242"/>
              <a:gd name="T19" fmla="*/ 282575 h 398"/>
              <a:gd name="T20" fmla="*/ 1335087 w 1242"/>
              <a:gd name="T21" fmla="*/ 282575 h 398"/>
              <a:gd name="T22" fmla="*/ 1263650 w 1242"/>
              <a:gd name="T23" fmla="*/ 252413 h 398"/>
              <a:gd name="T24" fmla="*/ 1166812 w 1242"/>
              <a:gd name="T25" fmla="*/ 220663 h 398"/>
              <a:gd name="T26" fmla="*/ 1093787 w 1242"/>
              <a:gd name="T27" fmla="*/ 204788 h 398"/>
              <a:gd name="T28" fmla="*/ 1022350 w 1242"/>
              <a:gd name="T29" fmla="*/ 188912 h 398"/>
              <a:gd name="T30" fmla="*/ 922338 w 1242"/>
              <a:gd name="T31" fmla="*/ 157163 h 398"/>
              <a:gd name="T32" fmla="*/ 849313 w 1242"/>
              <a:gd name="T33" fmla="*/ 142875 h 398"/>
              <a:gd name="T34" fmla="*/ 777875 w 1242"/>
              <a:gd name="T35" fmla="*/ 127000 h 398"/>
              <a:gd name="T36" fmla="*/ 704850 w 1242"/>
              <a:gd name="T37" fmla="*/ 111125 h 398"/>
              <a:gd name="T38" fmla="*/ 633412 w 1242"/>
              <a:gd name="T39" fmla="*/ 93662 h 398"/>
              <a:gd name="T40" fmla="*/ 533400 w 1242"/>
              <a:gd name="T41" fmla="*/ 77788 h 398"/>
              <a:gd name="T42" fmla="*/ 436563 w 1242"/>
              <a:gd name="T43" fmla="*/ 46037 h 398"/>
              <a:gd name="T44" fmla="*/ 363537 w 1242"/>
              <a:gd name="T45" fmla="*/ 46037 h 398"/>
              <a:gd name="T46" fmla="*/ 292100 w 1242"/>
              <a:gd name="T47" fmla="*/ 30163 h 398"/>
              <a:gd name="T48" fmla="*/ 219075 w 1242"/>
              <a:gd name="T49" fmla="*/ 14288 h 398"/>
              <a:gd name="T50" fmla="*/ 147637 w 1242"/>
              <a:gd name="T51" fmla="*/ 14288 h 398"/>
              <a:gd name="T52" fmla="*/ 71437 w 1242"/>
              <a:gd name="T53" fmla="*/ 14288 h 398"/>
              <a:gd name="T54" fmla="*/ 0 w 1242"/>
              <a:gd name="T55" fmla="*/ 0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42"/>
              <a:gd name="T85" fmla="*/ 0 h 398"/>
              <a:gd name="T86" fmla="*/ 1242 w 1242"/>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42" h="398">
                <a:moveTo>
                  <a:pt x="1241" y="397"/>
                </a:moveTo>
                <a:lnTo>
                  <a:pt x="1210" y="367"/>
                </a:lnTo>
                <a:lnTo>
                  <a:pt x="1165" y="347"/>
                </a:lnTo>
                <a:lnTo>
                  <a:pt x="1134" y="318"/>
                </a:lnTo>
                <a:lnTo>
                  <a:pt x="1102" y="288"/>
                </a:lnTo>
                <a:lnTo>
                  <a:pt x="1071" y="259"/>
                </a:lnTo>
                <a:lnTo>
                  <a:pt x="1026" y="239"/>
                </a:lnTo>
                <a:lnTo>
                  <a:pt x="980" y="208"/>
                </a:lnTo>
                <a:lnTo>
                  <a:pt x="935" y="198"/>
                </a:lnTo>
                <a:lnTo>
                  <a:pt x="889" y="178"/>
                </a:lnTo>
                <a:lnTo>
                  <a:pt x="841" y="178"/>
                </a:lnTo>
                <a:lnTo>
                  <a:pt x="796" y="159"/>
                </a:lnTo>
                <a:lnTo>
                  <a:pt x="735" y="139"/>
                </a:lnTo>
                <a:lnTo>
                  <a:pt x="689" y="129"/>
                </a:lnTo>
                <a:lnTo>
                  <a:pt x="644" y="119"/>
                </a:lnTo>
                <a:lnTo>
                  <a:pt x="581" y="99"/>
                </a:lnTo>
                <a:lnTo>
                  <a:pt x="535" y="90"/>
                </a:lnTo>
                <a:lnTo>
                  <a:pt x="490" y="80"/>
                </a:lnTo>
                <a:lnTo>
                  <a:pt x="444" y="70"/>
                </a:lnTo>
                <a:lnTo>
                  <a:pt x="399" y="59"/>
                </a:lnTo>
                <a:lnTo>
                  <a:pt x="336" y="49"/>
                </a:lnTo>
                <a:lnTo>
                  <a:pt x="275" y="29"/>
                </a:lnTo>
                <a:lnTo>
                  <a:pt x="229" y="29"/>
                </a:lnTo>
                <a:lnTo>
                  <a:pt x="184" y="19"/>
                </a:lnTo>
                <a:lnTo>
                  <a:pt x="138" y="9"/>
                </a:lnTo>
                <a:lnTo>
                  <a:pt x="93" y="9"/>
                </a:lnTo>
                <a:lnTo>
                  <a:pt x="45" y="9"/>
                </a:lnTo>
                <a:lnTo>
                  <a:pt x="0" y="0"/>
                </a:lnTo>
              </a:path>
            </a:pathLst>
          </a:custGeom>
          <a:noFill/>
          <a:ln w="50800" cap="rnd">
            <a:solidFill>
              <a:schemeClr val="tx1"/>
            </a:solidFill>
            <a:round/>
            <a:headEnd type="none" w="sm" len="sm"/>
            <a:tailEnd type="none" w="sm" len="sm"/>
          </a:ln>
        </p:spPr>
        <p:txBody>
          <a:bodyPr/>
          <a:lstStyle/>
          <a:p>
            <a:endParaRPr lang="en-US"/>
          </a:p>
        </p:txBody>
      </p:sp>
      <p:sp>
        <p:nvSpPr>
          <p:cNvPr id="29705" name="Freeform 67"/>
          <p:cNvSpPr>
            <a:spLocks/>
          </p:cNvSpPr>
          <p:nvPr/>
        </p:nvSpPr>
        <p:spPr bwMode="auto">
          <a:xfrm>
            <a:off x="6446838" y="1289050"/>
            <a:ext cx="1479550" cy="795338"/>
          </a:xfrm>
          <a:custGeom>
            <a:avLst/>
            <a:gdLst>
              <a:gd name="T0" fmla="*/ 0 w 932"/>
              <a:gd name="T1" fmla="*/ 793750 h 501"/>
              <a:gd name="T2" fmla="*/ 34925 w 932"/>
              <a:gd name="T3" fmla="*/ 733425 h 501"/>
              <a:gd name="T4" fmla="*/ 88900 w 932"/>
              <a:gd name="T5" fmla="*/ 693738 h 501"/>
              <a:gd name="T6" fmla="*/ 125413 w 932"/>
              <a:gd name="T7" fmla="*/ 635000 h 501"/>
              <a:gd name="T8" fmla="*/ 165100 w 932"/>
              <a:gd name="T9" fmla="*/ 576263 h 501"/>
              <a:gd name="T10" fmla="*/ 200025 w 932"/>
              <a:gd name="T11" fmla="*/ 517525 h 501"/>
              <a:gd name="T12" fmla="*/ 255588 w 932"/>
              <a:gd name="T13" fmla="*/ 477838 h 501"/>
              <a:gd name="T14" fmla="*/ 309563 w 932"/>
              <a:gd name="T15" fmla="*/ 415925 h 501"/>
              <a:gd name="T16" fmla="*/ 363538 w 932"/>
              <a:gd name="T17" fmla="*/ 396875 h 501"/>
              <a:gd name="T18" fmla="*/ 417513 w 932"/>
              <a:gd name="T19" fmla="*/ 357188 h 501"/>
              <a:gd name="T20" fmla="*/ 474663 w 932"/>
              <a:gd name="T21" fmla="*/ 357188 h 501"/>
              <a:gd name="T22" fmla="*/ 528638 w 932"/>
              <a:gd name="T23" fmla="*/ 317500 h 501"/>
              <a:gd name="T24" fmla="*/ 601663 w 932"/>
              <a:gd name="T25" fmla="*/ 277813 h 501"/>
              <a:gd name="T26" fmla="*/ 655638 w 932"/>
              <a:gd name="T27" fmla="*/ 258763 h 501"/>
              <a:gd name="T28" fmla="*/ 709613 w 932"/>
              <a:gd name="T29" fmla="*/ 238125 h 501"/>
              <a:gd name="T30" fmla="*/ 784225 w 932"/>
              <a:gd name="T31" fmla="*/ 198438 h 501"/>
              <a:gd name="T32" fmla="*/ 838200 w 932"/>
              <a:gd name="T33" fmla="*/ 179388 h 501"/>
              <a:gd name="T34" fmla="*/ 893763 w 932"/>
              <a:gd name="T35" fmla="*/ 160338 h 501"/>
              <a:gd name="T36" fmla="*/ 947738 w 932"/>
              <a:gd name="T37" fmla="*/ 139700 h 501"/>
              <a:gd name="T38" fmla="*/ 1001713 w 932"/>
              <a:gd name="T39" fmla="*/ 117475 h 501"/>
              <a:gd name="T40" fmla="*/ 1076325 w 932"/>
              <a:gd name="T41" fmla="*/ 98425 h 501"/>
              <a:gd name="T42" fmla="*/ 1149350 w 932"/>
              <a:gd name="T43" fmla="*/ 58738 h 501"/>
              <a:gd name="T44" fmla="*/ 1203325 w 932"/>
              <a:gd name="T45" fmla="*/ 58738 h 501"/>
              <a:gd name="T46" fmla="*/ 1257300 w 932"/>
              <a:gd name="T47" fmla="*/ 38100 h 501"/>
              <a:gd name="T48" fmla="*/ 1311275 w 932"/>
              <a:gd name="T49" fmla="*/ 19050 h 501"/>
              <a:gd name="T50" fmla="*/ 1366838 w 932"/>
              <a:gd name="T51" fmla="*/ 19050 h 501"/>
              <a:gd name="T52" fmla="*/ 1422400 w 932"/>
              <a:gd name="T53" fmla="*/ 19050 h 501"/>
              <a:gd name="T54" fmla="*/ 1477963 w 932"/>
              <a:gd name="T55" fmla="*/ 0 h 5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32"/>
              <a:gd name="T85" fmla="*/ 0 h 501"/>
              <a:gd name="T86" fmla="*/ 932 w 932"/>
              <a:gd name="T87" fmla="*/ 501 h 5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32" h="501">
                <a:moveTo>
                  <a:pt x="0" y="500"/>
                </a:moveTo>
                <a:lnTo>
                  <a:pt x="22" y="462"/>
                </a:lnTo>
                <a:lnTo>
                  <a:pt x="56" y="437"/>
                </a:lnTo>
                <a:lnTo>
                  <a:pt x="79" y="400"/>
                </a:lnTo>
                <a:lnTo>
                  <a:pt x="104" y="363"/>
                </a:lnTo>
                <a:lnTo>
                  <a:pt x="126" y="326"/>
                </a:lnTo>
                <a:lnTo>
                  <a:pt x="161" y="301"/>
                </a:lnTo>
                <a:lnTo>
                  <a:pt x="195" y="262"/>
                </a:lnTo>
                <a:lnTo>
                  <a:pt x="229" y="250"/>
                </a:lnTo>
                <a:lnTo>
                  <a:pt x="263" y="225"/>
                </a:lnTo>
                <a:lnTo>
                  <a:pt x="299" y="225"/>
                </a:lnTo>
                <a:lnTo>
                  <a:pt x="333" y="200"/>
                </a:lnTo>
                <a:lnTo>
                  <a:pt x="379" y="175"/>
                </a:lnTo>
                <a:lnTo>
                  <a:pt x="413" y="163"/>
                </a:lnTo>
                <a:lnTo>
                  <a:pt x="447" y="150"/>
                </a:lnTo>
                <a:lnTo>
                  <a:pt x="494" y="125"/>
                </a:lnTo>
                <a:lnTo>
                  <a:pt x="528" y="113"/>
                </a:lnTo>
                <a:lnTo>
                  <a:pt x="563" y="101"/>
                </a:lnTo>
                <a:lnTo>
                  <a:pt x="597" y="88"/>
                </a:lnTo>
                <a:lnTo>
                  <a:pt x="631" y="74"/>
                </a:lnTo>
                <a:lnTo>
                  <a:pt x="678" y="62"/>
                </a:lnTo>
                <a:lnTo>
                  <a:pt x="724" y="37"/>
                </a:lnTo>
                <a:lnTo>
                  <a:pt x="758" y="37"/>
                </a:lnTo>
                <a:lnTo>
                  <a:pt x="792" y="24"/>
                </a:lnTo>
                <a:lnTo>
                  <a:pt x="826" y="12"/>
                </a:lnTo>
                <a:lnTo>
                  <a:pt x="861" y="12"/>
                </a:lnTo>
                <a:lnTo>
                  <a:pt x="896" y="12"/>
                </a:lnTo>
                <a:lnTo>
                  <a:pt x="931" y="0"/>
                </a:lnTo>
              </a:path>
            </a:pathLst>
          </a:custGeom>
          <a:noFill/>
          <a:ln w="50800" cap="rnd">
            <a:solidFill>
              <a:schemeClr val="tx1"/>
            </a:solidFill>
            <a:round/>
            <a:headEnd type="none" w="sm" len="sm"/>
            <a:tailEnd type="none" w="sm" len="sm"/>
          </a:ln>
        </p:spPr>
        <p:txBody>
          <a:bodyPr/>
          <a:lstStyle/>
          <a:p>
            <a:endParaRPr lang="en-US"/>
          </a:p>
        </p:txBody>
      </p:sp>
      <p:sp>
        <p:nvSpPr>
          <p:cNvPr id="29706" name="Rectangle 68"/>
          <p:cNvSpPr>
            <a:spLocks noChangeArrowheads="1"/>
          </p:cNvSpPr>
          <p:nvPr/>
        </p:nvSpPr>
        <p:spPr bwMode="auto">
          <a:xfrm>
            <a:off x="7583488" y="1687513"/>
            <a:ext cx="1028700" cy="284162"/>
          </a:xfrm>
          <a:prstGeom prst="rect">
            <a:avLst/>
          </a:prstGeom>
          <a:noFill/>
          <a:ln w="9525">
            <a:noFill/>
            <a:miter lim="800000"/>
            <a:headEnd/>
            <a:tailEnd/>
          </a:ln>
        </p:spPr>
        <p:txBody>
          <a:bodyPr wrap="none" lIns="63500" tIns="25400" rIns="63500" bIns="25400">
            <a:spAutoFit/>
          </a:bodyPr>
          <a:lstStyle/>
          <a:p>
            <a:pPr>
              <a:lnSpc>
                <a:spcPct val="85000"/>
              </a:lnSpc>
            </a:pPr>
            <a:r>
              <a:rPr lang="en-US" sz="1800"/>
              <a:t>n-type Si</a:t>
            </a:r>
          </a:p>
        </p:txBody>
      </p:sp>
      <p:sp>
        <p:nvSpPr>
          <p:cNvPr id="29707" name="Line 69"/>
          <p:cNvSpPr>
            <a:spLocks noChangeShapeType="1"/>
          </p:cNvSpPr>
          <p:nvPr/>
        </p:nvSpPr>
        <p:spPr bwMode="auto">
          <a:xfrm flipH="1">
            <a:off x="6745288" y="1882775"/>
            <a:ext cx="820737" cy="457200"/>
          </a:xfrm>
          <a:prstGeom prst="line">
            <a:avLst/>
          </a:prstGeom>
          <a:noFill/>
          <a:ln w="19050">
            <a:solidFill>
              <a:schemeClr val="tx1"/>
            </a:solidFill>
            <a:round/>
            <a:headEnd type="none" w="sm" len="sm"/>
            <a:tailEnd type="stealth" w="med" len="lg"/>
          </a:ln>
        </p:spPr>
        <p:txBody>
          <a:bodyPr/>
          <a:lstStyle/>
          <a:p>
            <a:endParaRPr lang="en-US"/>
          </a:p>
        </p:txBody>
      </p:sp>
      <p:sp>
        <p:nvSpPr>
          <p:cNvPr id="29708" name="Rectangle 70"/>
          <p:cNvSpPr>
            <a:spLocks noChangeArrowheads="1"/>
          </p:cNvSpPr>
          <p:nvPr/>
        </p:nvSpPr>
        <p:spPr bwMode="auto">
          <a:xfrm>
            <a:off x="1530350" y="2333625"/>
            <a:ext cx="1028700" cy="284163"/>
          </a:xfrm>
          <a:prstGeom prst="rect">
            <a:avLst/>
          </a:prstGeom>
          <a:noFill/>
          <a:ln w="9525">
            <a:noFill/>
            <a:miter lim="800000"/>
            <a:headEnd/>
            <a:tailEnd/>
          </a:ln>
        </p:spPr>
        <p:txBody>
          <a:bodyPr wrap="none" lIns="63500" tIns="25400" rIns="63500" bIns="25400">
            <a:spAutoFit/>
          </a:bodyPr>
          <a:lstStyle/>
          <a:p>
            <a:pPr>
              <a:lnSpc>
                <a:spcPct val="85000"/>
              </a:lnSpc>
            </a:pPr>
            <a:r>
              <a:rPr lang="en-US" sz="1800"/>
              <a:t>n-type Si</a:t>
            </a:r>
          </a:p>
        </p:txBody>
      </p:sp>
      <p:sp>
        <p:nvSpPr>
          <p:cNvPr id="29709" name="Line 71"/>
          <p:cNvSpPr>
            <a:spLocks noChangeShapeType="1"/>
          </p:cNvSpPr>
          <p:nvPr/>
        </p:nvSpPr>
        <p:spPr bwMode="auto">
          <a:xfrm flipV="1">
            <a:off x="2563813" y="2171700"/>
            <a:ext cx="1160462" cy="250825"/>
          </a:xfrm>
          <a:prstGeom prst="line">
            <a:avLst/>
          </a:prstGeom>
          <a:noFill/>
          <a:ln w="19050">
            <a:solidFill>
              <a:schemeClr val="tx1"/>
            </a:solidFill>
            <a:round/>
            <a:headEnd type="none" w="sm" len="sm"/>
            <a:tailEnd type="stealth" w="med" len="lg"/>
          </a:ln>
        </p:spPr>
        <p:txBody>
          <a:bodyPr/>
          <a:lstStyle/>
          <a:p>
            <a:endParaRPr lang="en-US"/>
          </a:p>
        </p:txBody>
      </p:sp>
      <p:sp>
        <p:nvSpPr>
          <p:cNvPr id="29710" name="Rectangle 72"/>
          <p:cNvSpPr>
            <a:spLocks noChangeArrowheads="1"/>
          </p:cNvSpPr>
          <p:nvPr/>
        </p:nvSpPr>
        <p:spPr bwMode="auto">
          <a:xfrm>
            <a:off x="2773363" y="927100"/>
            <a:ext cx="1441450" cy="366713"/>
          </a:xfrm>
          <a:prstGeom prst="rect">
            <a:avLst/>
          </a:prstGeom>
          <a:noFill/>
          <a:ln w="9525">
            <a:noFill/>
            <a:miter lim="800000"/>
            <a:headEnd/>
            <a:tailEnd/>
          </a:ln>
        </p:spPr>
        <p:txBody>
          <a:bodyPr wrap="none" lIns="92075" tIns="46038" rIns="92075" bIns="46038">
            <a:spAutoFit/>
          </a:bodyPr>
          <a:lstStyle/>
          <a:p>
            <a:r>
              <a:rPr lang="en-US" sz="1800" dirty="0"/>
              <a:t>Source Wire</a:t>
            </a:r>
          </a:p>
        </p:txBody>
      </p:sp>
      <p:sp>
        <p:nvSpPr>
          <p:cNvPr id="29711" name="Rectangle 73"/>
          <p:cNvSpPr>
            <a:spLocks noChangeArrowheads="1"/>
          </p:cNvSpPr>
          <p:nvPr/>
        </p:nvSpPr>
        <p:spPr bwMode="auto">
          <a:xfrm>
            <a:off x="7464425" y="685800"/>
            <a:ext cx="1263650" cy="366713"/>
          </a:xfrm>
          <a:prstGeom prst="rect">
            <a:avLst/>
          </a:prstGeom>
          <a:noFill/>
          <a:ln w="9525">
            <a:noFill/>
            <a:miter lim="800000"/>
            <a:headEnd/>
            <a:tailEnd/>
          </a:ln>
        </p:spPr>
        <p:txBody>
          <a:bodyPr wrap="none" lIns="92075" tIns="46038" rIns="92075" bIns="46038">
            <a:spAutoFit/>
          </a:bodyPr>
          <a:lstStyle/>
          <a:p>
            <a:r>
              <a:rPr lang="en-US" sz="1800"/>
              <a:t>Drain Wire</a:t>
            </a:r>
          </a:p>
        </p:txBody>
      </p:sp>
      <p:sp>
        <p:nvSpPr>
          <p:cNvPr id="29712" name="Line 74"/>
          <p:cNvSpPr>
            <a:spLocks noChangeShapeType="1"/>
          </p:cNvSpPr>
          <p:nvPr/>
        </p:nvSpPr>
        <p:spPr bwMode="auto">
          <a:xfrm flipH="1">
            <a:off x="2592388" y="1062038"/>
            <a:ext cx="227012" cy="455612"/>
          </a:xfrm>
          <a:prstGeom prst="line">
            <a:avLst/>
          </a:prstGeom>
          <a:noFill/>
          <a:ln w="19050">
            <a:solidFill>
              <a:schemeClr val="tx1"/>
            </a:solidFill>
            <a:round/>
            <a:headEnd type="none" w="sm" len="sm"/>
            <a:tailEnd type="stealth" w="med" len="lg"/>
          </a:ln>
        </p:spPr>
        <p:txBody>
          <a:bodyPr/>
          <a:lstStyle/>
          <a:p>
            <a:endParaRPr lang="en-US"/>
          </a:p>
        </p:txBody>
      </p:sp>
      <p:sp>
        <p:nvSpPr>
          <p:cNvPr id="29713" name="Line 75"/>
          <p:cNvSpPr>
            <a:spLocks noChangeShapeType="1"/>
          </p:cNvSpPr>
          <p:nvPr/>
        </p:nvSpPr>
        <p:spPr bwMode="auto">
          <a:xfrm flipH="1">
            <a:off x="7164388" y="909638"/>
            <a:ext cx="303212" cy="568325"/>
          </a:xfrm>
          <a:prstGeom prst="line">
            <a:avLst/>
          </a:prstGeom>
          <a:noFill/>
          <a:ln w="19050">
            <a:solidFill>
              <a:schemeClr val="tx1"/>
            </a:solidFill>
            <a:round/>
            <a:headEnd type="none" w="sm" len="sm"/>
            <a:tailEnd type="stealth" w="med" len="lg"/>
          </a:ln>
        </p:spPr>
        <p:txBody>
          <a:bodyPr/>
          <a:lstStyle/>
          <a:p>
            <a:endParaRPr lang="en-US"/>
          </a:p>
        </p:txBody>
      </p:sp>
      <p:sp>
        <p:nvSpPr>
          <p:cNvPr id="29714" name="Freeform 76"/>
          <p:cNvSpPr>
            <a:spLocks/>
          </p:cNvSpPr>
          <p:nvPr/>
        </p:nvSpPr>
        <p:spPr bwMode="auto">
          <a:xfrm>
            <a:off x="5227638" y="760413"/>
            <a:ext cx="563562" cy="866775"/>
          </a:xfrm>
          <a:custGeom>
            <a:avLst/>
            <a:gdLst>
              <a:gd name="T0" fmla="*/ 0 w 548"/>
              <a:gd name="T1" fmla="*/ 865739 h 837"/>
              <a:gd name="T2" fmla="*/ 13369 w 548"/>
              <a:gd name="T3" fmla="*/ 800498 h 837"/>
              <a:gd name="T4" fmla="*/ 33937 w 548"/>
              <a:gd name="T5" fmla="*/ 758040 h 837"/>
              <a:gd name="T6" fmla="*/ 47306 w 548"/>
              <a:gd name="T7" fmla="*/ 692799 h 837"/>
              <a:gd name="T8" fmla="*/ 62732 w 548"/>
              <a:gd name="T9" fmla="*/ 628593 h 837"/>
              <a:gd name="T10" fmla="*/ 76101 w 548"/>
              <a:gd name="T11" fmla="*/ 564388 h 837"/>
              <a:gd name="T12" fmla="*/ 96669 w 548"/>
              <a:gd name="T13" fmla="*/ 520893 h 837"/>
              <a:gd name="T14" fmla="*/ 117237 w 548"/>
              <a:gd name="T15" fmla="*/ 453581 h 837"/>
              <a:gd name="T16" fmla="*/ 137805 w 548"/>
              <a:gd name="T17" fmla="*/ 432870 h 837"/>
              <a:gd name="T18" fmla="*/ 158373 w 548"/>
              <a:gd name="T19" fmla="*/ 389376 h 837"/>
              <a:gd name="T20" fmla="*/ 179970 w 548"/>
              <a:gd name="T21" fmla="*/ 389376 h 837"/>
              <a:gd name="T22" fmla="*/ 201566 w 548"/>
              <a:gd name="T23" fmla="*/ 345882 h 837"/>
              <a:gd name="T24" fmla="*/ 228304 w 548"/>
              <a:gd name="T25" fmla="*/ 303423 h 837"/>
              <a:gd name="T26" fmla="*/ 248872 w 548"/>
              <a:gd name="T27" fmla="*/ 281676 h 837"/>
              <a:gd name="T28" fmla="*/ 269440 w 548"/>
              <a:gd name="T29" fmla="*/ 259929 h 837"/>
              <a:gd name="T30" fmla="*/ 298235 w 548"/>
              <a:gd name="T31" fmla="*/ 217470 h 837"/>
              <a:gd name="T32" fmla="*/ 318803 w 548"/>
              <a:gd name="T33" fmla="*/ 195723 h 837"/>
              <a:gd name="T34" fmla="*/ 339371 w 548"/>
              <a:gd name="T35" fmla="*/ 173976 h 837"/>
              <a:gd name="T36" fmla="*/ 359939 w 548"/>
              <a:gd name="T37" fmla="*/ 153265 h 837"/>
              <a:gd name="T38" fmla="*/ 381536 w 548"/>
              <a:gd name="T39" fmla="*/ 128411 h 837"/>
              <a:gd name="T40" fmla="*/ 409302 w 548"/>
              <a:gd name="T41" fmla="*/ 106664 h 837"/>
              <a:gd name="T42" fmla="*/ 437069 w 548"/>
              <a:gd name="T43" fmla="*/ 64206 h 837"/>
              <a:gd name="T44" fmla="*/ 457637 w 548"/>
              <a:gd name="T45" fmla="*/ 64206 h 837"/>
              <a:gd name="T46" fmla="*/ 478205 w 548"/>
              <a:gd name="T47" fmla="*/ 42459 h 837"/>
              <a:gd name="T48" fmla="*/ 498773 w 548"/>
              <a:gd name="T49" fmla="*/ 20711 h 837"/>
              <a:gd name="T50" fmla="*/ 519341 w 548"/>
              <a:gd name="T51" fmla="*/ 20711 h 837"/>
              <a:gd name="T52" fmla="*/ 540937 w 548"/>
              <a:gd name="T53" fmla="*/ 20711 h 837"/>
              <a:gd name="T54" fmla="*/ 562534 w 548"/>
              <a:gd name="T55" fmla="*/ 0 h 83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48"/>
              <a:gd name="T85" fmla="*/ 0 h 837"/>
              <a:gd name="T86" fmla="*/ 548 w 548"/>
              <a:gd name="T87" fmla="*/ 837 h 83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48" h="837">
                <a:moveTo>
                  <a:pt x="0" y="836"/>
                </a:moveTo>
                <a:lnTo>
                  <a:pt x="13" y="773"/>
                </a:lnTo>
                <a:lnTo>
                  <a:pt x="33" y="732"/>
                </a:lnTo>
                <a:lnTo>
                  <a:pt x="46" y="669"/>
                </a:lnTo>
                <a:lnTo>
                  <a:pt x="61" y="607"/>
                </a:lnTo>
                <a:lnTo>
                  <a:pt x="74" y="545"/>
                </a:lnTo>
                <a:lnTo>
                  <a:pt x="94" y="503"/>
                </a:lnTo>
                <a:lnTo>
                  <a:pt x="114" y="438"/>
                </a:lnTo>
                <a:lnTo>
                  <a:pt x="134" y="418"/>
                </a:lnTo>
                <a:lnTo>
                  <a:pt x="154" y="376"/>
                </a:lnTo>
                <a:lnTo>
                  <a:pt x="175" y="376"/>
                </a:lnTo>
                <a:lnTo>
                  <a:pt x="196" y="334"/>
                </a:lnTo>
                <a:lnTo>
                  <a:pt x="222" y="293"/>
                </a:lnTo>
                <a:lnTo>
                  <a:pt x="242" y="272"/>
                </a:lnTo>
                <a:lnTo>
                  <a:pt x="262" y="251"/>
                </a:lnTo>
                <a:lnTo>
                  <a:pt x="290" y="210"/>
                </a:lnTo>
                <a:lnTo>
                  <a:pt x="310" y="189"/>
                </a:lnTo>
                <a:lnTo>
                  <a:pt x="330" y="168"/>
                </a:lnTo>
                <a:lnTo>
                  <a:pt x="350" y="148"/>
                </a:lnTo>
                <a:lnTo>
                  <a:pt x="371" y="124"/>
                </a:lnTo>
                <a:lnTo>
                  <a:pt x="398" y="103"/>
                </a:lnTo>
                <a:lnTo>
                  <a:pt x="425" y="62"/>
                </a:lnTo>
                <a:lnTo>
                  <a:pt x="445" y="62"/>
                </a:lnTo>
                <a:lnTo>
                  <a:pt x="465" y="41"/>
                </a:lnTo>
                <a:lnTo>
                  <a:pt x="485" y="20"/>
                </a:lnTo>
                <a:lnTo>
                  <a:pt x="505" y="20"/>
                </a:lnTo>
                <a:lnTo>
                  <a:pt x="526" y="20"/>
                </a:lnTo>
                <a:lnTo>
                  <a:pt x="547" y="0"/>
                </a:lnTo>
              </a:path>
            </a:pathLst>
          </a:custGeom>
          <a:noFill/>
          <a:ln w="50800" cap="rnd">
            <a:solidFill>
              <a:schemeClr val="tx1"/>
            </a:solidFill>
            <a:round/>
            <a:headEnd type="none" w="sm" len="sm"/>
            <a:tailEnd type="none" w="sm" len="sm"/>
          </a:ln>
        </p:spPr>
        <p:txBody>
          <a:bodyPr/>
          <a:lstStyle/>
          <a:p>
            <a:endParaRPr lang="en-US"/>
          </a:p>
        </p:txBody>
      </p:sp>
      <p:sp>
        <p:nvSpPr>
          <p:cNvPr id="29715" name="Line 77"/>
          <p:cNvSpPr>
            <a:spLocks noChangeShapeType="1"/>
          </p:cNvSpPr>
          <p:nvPr/>
        </p:nvSpPr>
        <p:spPr bwMode="auto">
          <a:xfrm flipH="1">
            <a:off x="5638800" y="989013"/>
            <a:ext cx="379413" cy="0"/>
          </a:xfrm>
          <a:prstGeom prst="line">
            <a:avLst/>
          </a:prstGeom>
          <a:noFill/>
          <a:ln w="19050">
            <a:solidFill>
              <a:schemeClr val="tx1"/>
            </a:solidFill>
            <a:round/>
            <a:headEnd type="none" w="sm" len="sm"/>
            <a:tailEnd type="stealth" w="med" len="lg"/>
          </a:ln>
        </p:spPr>
        <p:txBody>
          <a:bodyPr/>
          <a:lstStyle/>
          <a:p>
            <a:endParaRPr lang="en-US"/>
          </a:p>
        </p:txBody>
      </p:sp>
      <p:sp>
        <p:nvSpPr>
          <p:cNvPr id="29716" name="Rectangle 78"/>
          <p:cNvSpPr>
            <a:spLocks noChangeArrowheads="1"/>
          </p:cNvSpPr>
          <p:nvPr/>
        </p:nvSpPr>
        <p:spPr bwMode="auto">
          <a:xfrm>
            <a:off x="6019800" y="760413"/>
            <a:ext cx="1212850" cy="366712"/>
          </a:xfrm>
          <a:prstGeom prst="rect">
            <a:avLst/>
          </a:prstGeom>
          <a:noFill/>
          <a:ln w="9525">
            <a:noFill/>
            <a:miter lim="800000"/>
            <a:headEnd/>
            <a:tailEnd/>
          </a:ln>
        </p:spPr>
        <p:txBody>
          <a:bodyPr wrap="none" lIns="92075" tIns="46038" rIns="92075" bIns="46038">
            <a:spAutoFit/>
          </a:bodyPr>
          <a:lstStyle/>
          <a:p>
            <a:r>
              <a:rPr lang="en-US" sz="1800"/>
              <a:t>Gate Wire</a:t>
            </a:r>
          </a:p>
        </p:txBody>
      </p:sp>
      <p:sp>
        <p:nvSpPr>
          <p:cNvPr id="29717" name="Rectangle 79"/>
          <p:cNvSpPr>
            <a:spLocks noChangeArrowheads="1"/>
          </p:cNvSpPr>
          <p:nvPr/>
        </p:nvSpPr>
        <p:spPr bwMode="auto">
          <a:xfrm>
            <a:off x="5416550" y="2492375"/>
            <a:ext cx="712788" cy="320675"/>
          </a:xfrm>
          <a:prstGeom prst="rect">
            <a:avLst/>
          </a:prstGeom>
          <a:noFill/>
          <a:ln w="9525">
            <a:noFill/>
            <a:miter lim="800000"/>
            <a:headEnd/>
            <a:tailEnd/>
          </a:ln>
        </p:spPr>
        <p:txBody>
          <a:bodyPr wrap="none" lIns="92075" tIns="46038" rIns="92075" bIns="46038">
            <a:spAutoFit/>
          </a:bodyPr>
          <a:lstStyle/>
          <a:p>
            <a:r>
              <a:rPr lang="en-US" sz="1500" b="1">
                <a:solidFill>
                  <a:srgbClr val="000000"/>
                </a:solidFill>
              </a:rPr>
              <a:t>Oxide</a:t>
            </a:r>
          </a:p>
        </p:txBody>
      </p:sp>
      <p:sp>
        <p:nvSpPr>
          <p:cNvPr id="29718" name="Line 80"/>
          <p:cNvSpPr>
            <a:spLocks noChangeShapeType="1"/>
          </p:cNvSpPr>
          <p:nvPr/>
        </p:nvSpPr>
        <p:spPr bwMode="auto">
          <a:xfrm flipH="1" flipV="1">
            <a:off x="5487988" y="2203450"/>
            <a:ext cx="227012" cy="303213"/>
          </a:xfrm>
          <a:prstGeom prst="line">
            <a:avLst/>
          </a:prstGeom>
          <a:noFill/>
          <a:ln w="19050">
            <a:solidFill>
              <a:schemeClr val="tx1"/>
            </a:solidFill>
            <a:round/>
            <a:headEnd type="none" w="sm" len="sm"/>
            <a:tailEnd type="stealth" w="med" len="med"/>
          </a:ln>
        </p:spPr>
        <p:txBody>
          <a:bodyPr/>
          <a:lstStyle/>
          <a:p>
            <a:endParaRPr lang="en-US"/>
          </a:p>
        </p:txBody>
      </p:sp>
      <p:sp>
        <p:nvSpPr>
          <p:cNvPr id="29777" name="Text Box 81"/>
          <p:cNvSpPr txBox="1">
            <a:spLocks noChangeArrowheads="1"/>
          </p:cNvSpPr>
          <p:nvPr/>
        </p:nvSpPr>
        <p:spPr bwMode="auto">
          <a:xfrm>
            <a:off x="1066800" y="3886200"/>
            <a:ext cx="6181725"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Place a </a:t>
            </a:r>
            <a:r>
              <a:rPr lang="en-US">
                <a:solidFill>
                  <a:srgbClr val="A50021"/>
                </a:solidFill>
              </a:rPr>
              <a:t>positive</a:t>
            </a:r>
            <a:r>
              <a:rPr lang="en-US"/>
              <a:t> charge on the gate wire (</a:t>
            </a:r>
            <a:r>
              <a:rPr lang="en-US">
                <a:solidFill>
                  <a:srgbClr val="A50021"/>
                </a:solidFill>
              </a:rPr>
              <a:t>gate = +5V</a:t>
            </a:r>
            <a:r>
              <a:rPr lang="en-US"/>
              <a:t>)</a:t>
            </a:r>
          </a:p>
        </p:txBody>
      </p:sp>
      <p:sp>
        <p:nvSpPr>
          <p:cNvPr id="29782" name="Rectangle 86"/>
          <p:cNvSpPr>
            <a:spLocks noChangeArrowheads="1"/>
          </p:cNvSpPr>
          <p:nvPr/>
        </p:nvSpPr>
        <p:spPr bwMode="auto">
          <a:xfrm>
            <a:off x="4648200" y="838200"/>
            <a:ext cx="671513" cy="425450"/>
          </a:xfrm>
          <a:prstGeom prst="rect">
            <a:avLst/>
          </a:prstGeom>
          <a:solidFill>
            <a:srgbClr val="F8ECB2"/>
          </a:solidFill>
          <a:ln w="28575">
            <a:solidFill>
              <a:srgbClr val="000099"/>
            </a:solidFill>
            <a:miter lim="800000"/>
            <a:headEnd/>
            <a:tailEnd/>
          </a:ln>
        </p:spPr>
        <p:txBody>
          <a:bodyPr wrap="none" lIns="92075" tIns="46038" rIns="92075" bIns="46038">
            <a:spAutoFit/>
          </a:bodyPr>
          <a:lstStyle/>
          <a:p>
            <a:r>
              <a:rPr lang="en-US" b="1">
                <a:solidFill>
                  <a:srgbClr val="A50021"/>
                </a:solidFill>
              </a:rPr>
              <a:t>+5V</a:t>
            </a:r>
          </a:p>
        </p:txBody>
      </p:sp>
      <p:grpSp>
        <p:nvGrpSpPr>
          <p:cNvPr id="20" name="Group 87"/>
          <p:cNvGrpSpPr>
            <a:grpSpLocks/>
          </p:cNvGrpSpPr>
          <p:nvPr/>
        </p:nvGrpSpPr>
        <p:grpSpPr bwMode="auto">
          <a:xfrm>
            <a:off x="4406900" y="1295400"/>
            <a:ext cx="1536700" cy="900113"/>
            <a:chOff x="2864" y="909"/>
            <a:chExt cx="968" cy="567"/>
          </a:xfrm>
        </p:grpSpPr>
        <p:sp>
          <p:nvSpPr>
            <p:cNvPr id="29759" name="Rectangle 88"/>
            <p:cNvSpPr>
              <a:spLocks noChangeArrowheads="1"/>
            </p:cNvSpPr>
            <p:nvPr/>
          </p:nvSpPr>
          <p:spPr bwMode="auto">
            <a:xfrm>
              <a:off x="2912" y="957"/>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0" name="Rectangle 89"/>
            <p:cNvSpPr>
              <a:spLocks noChangeArrowheads="1"/>
            </p:cNvSpPr>
            <p:nvPr/>
          </p:nvSpPr>
          <p:spPr bwMode="auto">
            <a:xfrm>
              <a:off x="3392" y="1005"/>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1" name="Rectangle 90"/>
            <p:cNvSpPr>
              <a:spLocks noChangeArrowheads="1"/>
            </p:cNvSpPr>
            <p:nvPr/>
          </p:nvSpPr>
          <p:spPr bwMode="auto">
            <a:xfrm>
              <a:off x="3104" y="1245"/>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2" name="Rectangle 91"/>
            <p:cNvSpPr>
              <a:spLocks noChangeArrowheads="1"/>
            </p:cNvSpPr>
            <p:nvPr/>
          </p:nvSpPr>
          <p:spPr bwMode="auto">
            <a:xfrm>
              <a:off x="3584" y="1245"/>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3" name="Rectangle 92"/>
            <p:cNvSpPr>
              <a:spLocks noChangeArrowheads="1"/>
            </p:cNvSpPr>
            <p:nvPr/>
          </p:nvSpPr>
          <p:spPr bwMode="auto">
            <a:xfrm>
              <a:off x="3104" y="1005"/>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4" name="Rectangle 93"/>
            <p:cNvSpPr>
              <a:spLocks noChangeArrowheads="1"/>
            </p:cNvSpPr>
            <p:nvPr/>
          </p:nvSpPr>
          <p:spPr bwMode="auto">
            <a:xfrm>
              <a:off x="3488" y="909"/>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5" name="Rectangle 94"/>
            <p:cNvSpPr>
              <a:spLocks noChangeArrowheads="1"/>
            </p:cNvSpPr>
            <p:nvPr/>
          </p:nvSpPr>
          <p:spPr bwMode="auto">
            <a:xfrm>
              <a:off x="2864" y="1149"/>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sp>
          <p:nvSpPr>
            <p:cNvPr id="29766" name="Rectangle 95"/>
            <p:cNvSpPr>
              <a:spLocks noChangeArrowheads="1"/>
            </p:cNvSpPr>
            <p:nvPr/>
          </p:nvSpPr>
          <p:spPr bwMode="auto">
            <a:xfrm>
              <a:off x="3632" y="1053"/>
              <a:ext cx="200" cy="231"/>
            </a:xfrm>
            <a:prstGeom prst="rect">
              <a:avLst/>
            </a:prstGeom>
            <a:noFill/>
            <a:ln w="9525">
              <a:noFill/>
              <a:miter lim="800000"/>
              <a:headEnd/>
              <a:tailEnd/>
            </a:ln>
          </p:spPr>
          <p:txBody>
            <a:bodyPr wrap="none" lIns="92075" tIns="46038" rIns="92075" bIns="46038">
              <a:spAutoFit/>
            </a:bodyPr>
            <a:lstStyle/>
            <a:p>
              <a:r>
                <a:rPr lang="en-US" sz="1800">
                  <a:solidFill>
                    <a:srgbClr val="A50021"/>
                  </a:solidFill>
                </a:rPr>
                <a:t>+</a:t>
              </a:r>
            </a:p>
          </p:txBody>
        </p:sp>
      </p:grpSp>
      <p:sp>
        <p:nvSpPr>
          <p:cNvPr id="29792" name="Text Box 96"/>
          <p:cNvSpPr txBox="1">
            <a:spLocks noChangeArrowheads="1"/>
          </p:cNvSpPr>
          <p:nvPr/>
        </p:nvSpPr>
        <p:spPr bwMode="auto">
          <a:xfrm>
            <a:off x="1066800" y="4419600"/>
            <a:ext cx="7383463" cy="415925"/>
          </a:xfrm>
          <a:prstGeom prst="rect">
            <a:avLst/>
          </a:prstGeom>
          <a:solidFill>
            <a:srgbClr val="F8ECB2"/>
          </a:solidFill>
          <a:ln w="19050">
            <a:solidFill>
              <a:srgbClr val="000099"/>
            </a:solidFill>
            <a:miter lim="800000"/>
            <a:headEnd type="none" w="sm" len="sm"/>
            <a:tailEnd type="none" w="sm" len="sm"/>
          </a:ln>
        </p:spPr>
        <p:txBody>
          <a:bodyPr wrap="none">
            <a:spAutoFit/>
          </a:bodyPr>
          <a:lstStyle/>
          <a:p>
            <a:r>
              <a:rPr lang="en-US"/>
              <a:t>The gate’s </a:t>
            </a:r>
            <a:r>
              <a:rPr lang="en-US">
                <a:solidFill>
                  <a:srgbClr val="A50021"/>
                </a:solidFill>
              </a:rPr>
              <a:t>positive charge</a:t>
            </a:r>
            <a:r>
              <a:rPr lang="en-US"/>
              <a:t> attracts negatively-charged electrons</a:t>
            </a:r>
          </a:p>
        </p:txBody>
      </p:sp>
      <p:sp>
        <p:nvSpPr>
          <p:cNvPr id="29723" name="Rectangle 116"/>
          <p:cNvSpPr>
            <a:spLocks noChangeArrowheads="1"/>
          </p:cNvSpPr>
          <p:nvPr/>
        </p:nvSpPr>
        <p:spPr bwMode="auto">
          <a:xfrm>
            <a:off x="5530850" y="2224088"/>
            <a:ext cx="317500" cy="366712"/>
          </a:xfrm>
          <a:prstGeom prst="rect">
            <a:avLst/>
          </a:prstGeom>
          <a:noFill/>
          <a:ln w="9525">
            <a:noFill/>
            <a:miter lim="800000"/>
            <a:headEnd/>
            <a:tailEnd/>
          </a:ln>
        </p:spPr>
        <p:txBody>
          <a:bodyPr wrap="none" lIns="92075" tIns="46038" rIns="92075" bIns="46038">
            <a:spAutoFit/>
          </a:bodyPr>
          <a:lstStyle/>
          <a:p>
            <a:r>
              <a:rPr lang="en-US" sz="1800"/>
              <a:t>+</a:t>
            </a:r>
          </a:p>
        </p:txBody>
      </p:sp>
      <p:grpSp>
        <p:nvGrpSpPr>
          <p:cNvPr id="21" name="Group 117"/>
          <p:cNvGrpSpPr>
            <a:grpSpLocks/>
          </p:cNvGrpSpPr>
          <p:nvPr/>
        </p:nvGrpSpPr>
        <p:grpSpPr bwMode="auto">
          <a:xfrm>
            <a:off x="4419600" y="3352800"/>
            <a:ext cx="342900" cy="336550"/>
            <a:chOff x="2980" y="1501"/>
            <a:chExt cx="216" cy="212"/>
          </a:xfrm>
        </p:grpSpPr>
        <p:sp>
          <p:nvSpPr>
            <p:cNvPr id="29757" name="Oval 118"/>
            <p:cNvSpPr>
              <a:spLocks noChangeArrowheads="1"/>
            </p:cNvSpPr>
            <p:nvPr/>
          </p:nvSpPr>
          <p:spPr bwMode="auto">
            <a:xfrm>
              <a:off x="3023"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8" name="Rectangle 119"/>
            <p:cNvSpPr>
              <a:spLocks noChangeArrowheads="1"/>
            </p:cNvSpPr>
            <p:nvPr/>
          </p:nvSpPr>
          <p:spPr bwMode="auto">
            <a:xfrm>
              <a:off x="2980"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2" name="Group 120"/>
          <p:cNvGrpSpPr>
            <a:grpSpLocks/>
          </p:cNvGrpSpPr>
          <p:nvPr/>
        </p:nvGrpSpPr>
        <p:grpSpPr bwMode="auto">
          <a:xfrm>
            <a:off x="3429000" y="2438400"/>
            <a:ext cx="342900" cy="336550"/>
            <a:chOff x="3172" y="1501"/>
            <a:chExt cx="216" cy="212"/>
          </a:xfrm>
        </p:grpSpPr>
        <p:sp>
          <p:nvSpPr>
            <p:cNvPr id="29755" name="Oval 121"/>
            <p:cNvSpPr>
              <a:spLocks noChangeArrowheads="1"/>
            </p:cNvSpPr>
            <p:nvPr/>
          </p:nvSpPr>
          <p:spPr bwMode="auto">
            <a:xfrm>
              <a:off x="3215"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6" name="Rectangle 122"/>
            <p:cNvSpPr>
              <a:spLocks noChangeArrowheads="1"/>
            </p:cNvSpPr>
            <p:nvPr/>
          </p:nvSpPr>
          <p:spPr bwMode="auto">
            <a:xfrm>
              <a:off x="3172"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3" name="Group 123"/>
          <p:cNvGrpSpPr>
            <a:grpSpLocks/>
          </p:cNvGrpSpPr>
          <p:nvPr/>
        </p:nvGrpSpPr>
        <p:grpSpPr bwMode="auto">
          <a:xfrm>
            <a:off x="5638800" y="2819400"/>
            <a:ext cx="342900" cy="336550"/>
            <a:chOff x="3076" y="1501"/>
            <a:chExt cx="216" cy="212"/>
          </a:xfrm>
        </p:grpSpPr>
        <p:sp>
          <p:nvSpPr>
            <p:cNvPr id="29753" name="Oval 124"/>
            <p:cNvSpPr>
              <a:spLocks noChangeArrowheads="1"/>
            </p:cNvSpPr>
            <p:nvPr/>
          </p:nvSpPr>
          <p:spPr bwMode="auto">
            <a:xfrm>
              <a:off x="311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4" name="Rectangle 125"/>
            <p:cNvSpPr>
              <a:spLocks noChangeArrowheads="1"/>
            </p:cNvSpPr>
            <p:nvPr/>
          </p:nvSpPr>
          <p:spPr bwMode="auto">
            <a:xfrm>
              <a:off x="307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4" name="Group 126"/>
          <p:cNvGrpSpPr>
            <a:grpSpLocks/>
          </p:cNvGrpSpPr>
          <p:nvPr/>
        </p:nvGrpSpPr>
        <p:grpSpPr bwMode="auto">
          <a:xfrm>
            <a:off x="6324600" y="3352800"/>
            <a:ext cx="342900" cy="336550"/>
            <a:chOff x="3268" y="1501"/>
            <a:chExt cx="216" cy="212"/>
          </a:xfrm>
        </p:grpSpPr>
        <p:sp>
          <p:nvSpPr>
            <p:cNvPr id="29751" name="Oval 127"/>
            <p:cNvSpPr>
              <a:spLocks noChangeArrowheads="1"/>
            </p:cNvSpPr>
            <p:nvPr/>
          </p:nvSpPr>
          <p:spPr bwMode="auto">
            <a:xfrm>
              <a:off x="3311"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2" name="Rectangle 128"/>
            <p:cNvSpPr>
              <a:spLocks noChangeArrowheads="1"/>
            </p:cNvSpPr>
            <p:nvPr/>
          </p:nvSpPr>
          <p:spPr bwMode="auto">
            <a:xfrm>
              <a:off x="3268"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5" name="Group 129"/>
          <p:cNvGrpSpPr>
            <a:grpSpLocks/>
          </p:cNvGrpSpPr>
          <p:nvPr/>
        </p:nvGrpSpPr>
        <p:grpSpPr bwMode="auto">
          <a:xfrm>
            <a:off x="7543800" y="2971800"/>
            <a:ext cx="342900" cy="336550"/>
            <a:chOff x="3460" y="1501"/>
            <a:chExt cx="216" cy="212"/>
          </a:xfrm>
        </p:grpSpPr>
        <p:sp>
          <p:nvSpPr>
            <p:cNvPr id="29749" name="Oval 130"/>
            <p:cNvSpPr>
              <a:spLocks noChangeArrowheads="1"/>
            </p:cNvSpPr>
            <p:nvPr/>
          </p:nvSpPr>
          <p:spPr bwMode="auto">
            <a:xfrm>
              <a:off x="3503"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50" name="Rectangle 131"/>
            <p:cNvSpPr>
              <a:spLocks noChangeArrowheads="1"/>
            </p:cNvSpPr>
            <p:nvPr/>
          </p:nvSpPr>
          <p:spPr bwMode="auto">
            <a:xfrm>
              <a:off x="3460"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6" name="Group 132"/>
          <p:cNvGrpSpPr>
            <a:grpSpLocks/>
          </p:cNvGrpSpPr>
          <p:nvPr/>
        </p:nvGrpSpPr>
        <p:grpSpPr bwMode="auto">
          <a:xfrm>
            <a:off x="3581400" y="2895600"/>
            <a:ext cx="342900" cy="336550"/>
            <a:chOff x="3652" y="1501"/>
            <a:chExt cx="216" cy="212"/>
          </a:xfrm>
        </p:grpSpPr>
        <p:sp>
          <p:nvSpPr>
            <p:cNvPr id="29747" name="Oval 133"/>
            <p:cNvSpPr>
              <a:spLocks noChangeArrowheads="1"/>
            </p:cNvSpPr>
            <p:nvPr/>
          </p:nvSpPr>
          <p:spPr bwMode="auto">
            <a:xfrm>
              <a:off x="3695"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48" name="Rectangle 134"/>
            <p:cNvSpPr>
              <a:spLocks noChangeArrowheads="1"/>
            </p:cNvSpPr>
            <p:nvPr/>
          </p:nvSpPr>
          <p:spPr bwMode="auto">
            <a:xfrm>
              <a:off x="3652"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7" name="Group 135"/>
          <p:cNvGrpSpPr>
            <a:grpSpLocks/>
          </p:cNvGrpSpPr>
          <p:nvPr/>
        </p:nvGrpSpPr>
        <p:grpSpPr bwMode="auto">
          <a:xfrm>
            <a:off x="4572000" y="2819400"/>
            <a:ext cx="342900" cy="336550"/>
            <a:chOff x="3364" y="1501"/>
            <a:chExt cx="216" cy="212"/>
          </a:xfrm>
        </p:grpSpPr>
        <p:sp>
          <p:nvSpPr>
            <p:cNvPr id="29745" name="Oval 136"/>
            <p:cNvSpPr>
              <a:spLocks noChangeArrowheads="1"/>
            </p:cNvSpPr>
            <p:nvPr/>
          </p:nvSpPr>
          <p:spPr bwMode="auto">
            <a:xfrm>
              <a:off x="3407"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46" name="Rectangle 137"/>
            <p:cNvSpPr>
              <a:spLocks noChangeArrowheads="1"/>
            </p:cNvSpPr>
            <p:nvPr/>
          </p:nvSpPr>
          <p:spPr bwMode="auto">
            <a:xfrm>
              <a:off x="3364"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8" name="Group 138"/>
          <p:cNvGrpSpPr>
            <a:grpSpLocks/>
          </p:cNvGrpSpPr>
          <p:nvPr/>
        </p:nvGrpSpPr>
        <p:grpSpPr bwMode="auto">
          <a:xfrm>
            <a:off x="6705600" y="2819400"/>
            <a:ext cx="342900" cy="336550"/>
            <a:chOff x="3556" y="1501"/>
            <a:chExt cx="216" cy="212"/>
          </a:xfrm>
        </p:grpSpPr>
        <p:sp>
          <p:nvSpPr>
            <p:cNvPr id="29743" name="Oval 139"/>
            <p:cNvSpPr>
              <a:spLocks noChangeArrowheads="1"/>
            </p:cNvSpPr>
            <p:nvPr/>
          </p:nvSpPr>
          <p:spPr bwMode="auto">
            <a:xfrm>
              <a:off x="359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44" name="Rectangle 140"/>
            <p:cNvSpPr>
              <a:spLocks noChangeArrowheads="1"/>
            </p:cNvSpPr>
            <p:nvPr/>
          </p:nvSpPr>
          <p:spPr bwMode="auto">
            <a:xfrm>
              <a:off x="355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29" name="Group 141"/>
          <p:cNvGrpSpPr>
            <a:grpSpLocks/>
          </p:cNvGrpSpPr>
          <p:nvPr/>
        </p:nvGrpSpPr>
        <p:grpSpPr bwMode="auto">
          <a:xfrm>
            <a:off x="6858000" y="2286000"/>
            <a:ext cx="342900" cy="336550"/>
            <a:chOff x="3748" y="1501"/>
            <a:chExt cx="216" cy="212"/>
          </a:xfrm>
        </p:grpSpPr>
        <p:sp>
          <p:nvSpPr>
            <p:cNvPr id="29741" name="Oval 142"/>
            <p:cNvSpPr>
              <a:spLocks noChangeArrowheads="1"/>
            </p:cNvSpPr>
            <p:nvPr/>
          </p:nvSpPr>
          <p:spPr bwMode="auto">
            <a:xfrm>
              <a:off x="3791"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42" name="Rectangle 143"/>
            <p:cNvSpPr>
              <a:spLocks noChangeArrowheads="1"/>
            </p:cNvSpPr>
            <p:nvPr/>
          </p:nvSpPr>
          <p:spPr bwMode="auto">
            <a:xfrm>
              <a:off x="3748"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
        <p:nvSpPr>
          <p:cNvPr id="29841" name="Text Box 145"/>
          <p:cNvSpPr txBox="1">
            <a:spLocks noChangeArrowheads="1"/>
          </p:cNvSpPr>
          <p:nvPr/>
        </p:nvSpPr>
        <p:spPr bwMode="auto">
          <a:xfrm>
            <a:off x="1066800" y="5029200"/>
            <a:ext cx="7391400" cy="720725"/>
          </a:xfrm>
          <a:prstGeom prst="rect">
            <a:avLst/>
          </a:prstGeom>
          <a:solidFill>
            <a:srgbClr val="F8ECB2"/>
          </a:solidFill>
          <a:ln w="19050">
            <a:solidFill>
              <a:srgbClr val="000099"/>
            </a:solidFill>
            <a:miter lim="800000"/>
            <a:headEnd type="none" w="sm" len="sm"/>
            <a:tailEnd type="none" w="sm" len="sm"/>
          </a:ln>
        </p:spPr>
        <p:txBody>
          <a:bodyPr>
            <a:spAutoFit/>
          </a:bodyPr>
          <a:lstStyle/>
          <a:p>
            <a:r>
              <a:rPr lang="en-US"/>
              <a:t>This row of electrons forms a channel connecting the Source and Drain – </a:t>
            </a:r>
            <a:r>
              <a:rPr lang="en-US">
                <a:solidFill>
                  <a:srgbClr val="A50021"/>
                </a:solidFill>
              </a:rPr>
              <a:t>Current can flow</a:t>
            </a:r>
            <a:r>
              <a:rPr lang="en-US"/>
              <a:t> – Switch is </a:t>
            </a:r>
            <a:r>
              <a:rPr lang="en-US">
                <a:solidFill>
                  <a:srgbClr val="A50021"/>
                </a:solidFill>
              </a:rPr>
              <a:t>CLOSED</a:t>
            </a:r>
          </a:p>
        </p:txBody>
      </p:sp>
      <p:sp>
        <p:nvSpPr>
          <p:cNvPr id="29843" name="Freeform 147"/>
          <p:cNvSpPr>
            <a:spLocks/>
          </p:cNvSpPr>
          <p:nvPr/>
        </p:nvSpPr>
        <p:spPr bwMode="auto">
          <a:xfrm>
            <a:off x="3914775" y="2108200"/>
            <a:ext cx="2519363" cy="339725"/>
          </a:xfrm>
          <a:custGeom>
            <a:avLst/>
            <a:gdLst>
              <a:gd name="T0" fmla="*/ 0 w 1587"/>
              <a:gd name="T1" fmla="*/ 0 h 214"/>
              <a:gd name="T2" fmla="*/ 400050 w 1587"/>
              <a:gd name="T3" fmla="*/ 66675 h 214"/>
              <a:gd name="T4" fmla="*/ 523875 w 1587"/>
              <a:gd name="T5" fmla="*/ 100012 h 214"/>
              <a:gd name="T6" fmla="*/ 690563 w 1587"/>
              <a:gd name="T7" fmla="*/ 166688 h 214"/>
              <a:gd name="T8" fmla="*/ 779463 w 1587"/>
              <a:gd name="T9" fmla="*/ 211138 h 214"/>
              <a:gd name="T10" fmla="*/ 1058863 w 1587"/>
              <a:gd name="T11" fmla="*/ 288925 h 214"/>
              <a:gd name="T12" fmla="*/ 1270000 w 1587"/>
              <a:gd name="T13" fmla="*/ 300038 h 214"/>
              <a:gd name="T14" fmla="*/ 2239963 w 1587"/>
              <a:gd name="T15" fmla="*/ 277813 h 214"/>
              <a:gd name="T16" fmla="*/ 2519363 w 1587"/>
              <a:gd name="T17" fmla="*/ 11112 h 2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7"/>
              <a:gd name="T28" fmla="*/ 0 h 214"/>
              <a:gd name="T29" fmla="*/ 1587 w 1587"/>
              <a:gd name="T30" fmla="*/ 214 h 2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7" h="214">
                <a:moveTo>
                  <a:pt x="0" y="0"/>
                </a:moveTo>
                <a:cubicBezTo>
                  <a:pt x="81" y="6"/>
                  <a:pt x="173" y="17"/>
                  <a:pt x="252" y="42"/>
                </a:cubicBezTo>
                <a:cubicBezTo>
                  <a:pt x="278" y="50"/>
                  <a:pt x="330" y="63"/>
                  <a:pt x="330" y="63"/>
                </a:cubicBezTo>
                <a:cubicBezTo>
                  <a:pt x="362" y="84"/>
                  <a:pt x="399" y="93"/>
                  <a:pt x="435" y="105"/>
                </a:cubicBezTo>
                <a:cubicBezTo>
                  <a:pt x="455" y="112"/>
                  <a:pt x="472" y="124"/>
                  <a:pt x="491" y="133"/>
                </a:cubicBezTo>
                <a:cubicBezTo>
                  <a:pt x="533" y="154"/>
                  <a:pt x="623" y="180"/>
                  <a:pt x="667" y="182"/>
                </a:cubicBezTo>
                <a:cubicBezTo>
                  <a:pt x="711" y="184"/>
                  <a:pt x="756" y="187"/>
                  <a:pt x="800" y="189"/>
                </a:cubicBezTo>
                <a:cubicBezTo>
                  <a:pt x="1004" y="184"/>
                  <a:pt x="1211" y="214"/>
                  <a:pt x="1411" y="175"/>
                </a:cubicBezTo>
                <a:cubicBezTo>
                  <a:pt x="1485" y="161"/>
                  <a:pt x="1587" y="91"/>
                  <a:pt x="1587" y="7"/>
                </a:cubicBezTo>
              </a:path>
            </a:pathLst>
          </a:custGeom>
          <a:noFill/>
          <a:ln w="50800">
            <a:solidFill>
              <a:srgbClr val="A50021"/>
            </a:solidFill>
            <a:round/>
            <a:headEnd type="none" w="sm" len="sm"/>
            <a:tailEnd type="none" w="sm" len="sm"/>
          </a:ln>
        </p:spPr>
        <p:txBody>
          <a:bodyPr/>
          <a:lstStyle/>
          <a:p>
            <a:endParaRPr lang="en-US"/>
          </a:p>
        </p:txBody>
      </p:sp>
      <p:grpSp>
        <p:nvGrpSpPr>
          <p:cNvPr id="30" name="Group 148"/>
          <p:cNvGrpSpPr>
            <a:grpSpLocks/>
          </p:cNvGrpSpPr>
          <p:nvPr/>
        </p:nvGrpSpPr>
        <p:grpSpPr bwMode="auto">
          <a:xfrm>
            <a:off x="3810000" y="1905000"/>
            <a:ext cx="342900" cy="336550"/>
            <a:chOff x="3556" y="1501"/>
            <a:chExt cx="216" cy="212"/>
          </a:xfrm>
        </p:grpSpPr>
        <p:sp>
          <p:nvSpPr>
            <p:cNvPr id="29739" name="Oval 149"/>
            <p:cNvSpPr>
              <a:spLocks noChangeArrowheads="1"/>
            </p:cNvSpPr>
            <p:nvPr/>
          </p:nvSpPr>
          <p:spPr bwMode="auto">
            <a:xfrm>
              <a:off x="359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40" name="Rectangle 150"/>
            <p:cNvSpPr>
              <a:spLocks noChangeArrowheads="1"/>
            </p:cNvSpPr>
            <p:nvPr/>
          </p:nvSpPr>
          <p:spPr bwMode="auto">
            <a:xfrm>
              <a:off x="355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grpSp>
        <p:nvGrpSpPr>
          <p:cNvPr id="31" name="Group 151"/>
          <p:cNvGrpSpPr>
            <a:grpSpLocks/>
          </p:cNvGrpSpPr>
          <p:nvPr/>
        </p:nvGrpSpPr>
        <p:grpSpPr bwMode="auto">
          <a:xfrm>
            <a:off x="4191000" y="2057400"/>
            <a:ext cx="342900" cy="336550"/>
            <a:chOff x="3556" y="1501"/>
            <a:chExt cx="216" cy="212"/>
          </a:xfrm>
        </p:grpSpPr>
        <p:sp>
          <p:nvSpPr>
            <p:cNvPr id="29737" name="Oval 152"/>
            <p:cNvSpPr>
              <a:spLocks noChangeArrowheads="1"/>
            </p:cNvSpPr>
            <p:nvPr/>
          </p:nvSpPr>
          <p:spPr bwMode="auto">
            <a:xfrm>
              <a:off x="3599" y="1528"/>
              <a:ext cx="131" cy="14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9738" name="Rectangle 153"/>
            <p:cNvSpPr>
              <a:spLocks noChangeArrowheads="1"/>
            </p:cNvSpPr>
            <p:nvPr/>
          </p:nvSpPr>
          <p:spPr bwMode="auto">
            <a:xfrm>
              <a:off x="3556" y="1501"/>
              <a:ext cx="216" cy="212"/>
            </a:xfrm>
            <a:prstGeom prst="rect">
              <a:avLst/>
            </a:prstGeom>
            <a:noFill/>
            <a:ln w="9525">
              <a:noFill/>
              <a:miter lim="800000"/>
              <a:headEnd/>
              <a:tailEnd/>
            </a:ln>
          </p:spPr>
          <p:txBody>
            <a:bodyPr wrap="none" lIns="92075" tIns="46038" rIns="92075" bIns="46038">
              <a:spAutoFit/>
            </a:bodyPr>
            <a:lstStyle/>
            <a:p>
              <a:r>
                <a:rPr lang="en-US"/>
                <a:t>e</a:t>
              </a:r>
              <a:r>
                <a:rPr lang="en-US" baseline="3000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777"/>
                                        </p:tgtEl>
                                        <p:attrNameLst>
                                          <p:attrName>style.visibility</p:attrName>
                                        </p:attrNameLst>
                                      </p:cBhvr>
                                      <p:to>
                                        <p:strVal val="visible"/>
                                      </p:to>
                                    </p:set>
                                    <p:animEffect transition="in" filter="wipe(left)">
                                      <p:cBhvr>
                                        <p:cTn id="7" dur="500"/>
                                        <p:tgtEl>
                                          <p:spTgt spid="2977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9782"/>
                                        </p:tgtEl>
                                        <p:attrNameLst>
                                          <p:attrName>style.visibility</p:attrName>
                                        </p:attrNameLst>
                                      </p:cBhvr>
                                      <p:to>
                                        <p:strVal val="visible"/>
                                      </p:to>
                                    </p:set>
                                    <p:animEffect transition="in" filter="dissolve">
                                      <p:cBhvr>
                                        <p:cTn id="11" dur="500"/>
                                        <p:tgtEl>
                                          <p:spTgt spid="29782"/>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792"/>
                                        </p:tgtEl>
                                        <p:attrNameLst>
                                          <p:attrName>style.visibility</p:attrName>
                                        </p:attrNameLst>
                                      </p:cBhvr>
                                      <p:to>
                                        <p:strVal val="visible"/>
                                      </p:to>
                                    </p:set>
                                    <p:animEffect transition="in" filter="wipe(left)">
                                      <p:cBhvr>
                                        <p:cTn id="20" dur="500"/>
                                        <p:tgtEl>
                                          <p:spTgt spid="29792"/>
                                        </p:tgtEl>
                                      </p:cBhvr>
                                    </p:animEffect>
                                  </p:childTnLst>
                                </p:cTn>
                              </p:par>
                            </p:childTnLst>
                          </p:cTn>
                        </p:par>
                        <p:par>
                          <p:cTn id="21" fill="hold">
                            <p:stCondLst>
                              <p:cond delay="500"/>
                            </p:stCondLst>
                            <p:childTnLst>
                              <p:par>
                                <p:cTn id="22" presetID="0" presetClass="path" presetSubtype="0" accel="50000" decel="50000" fill="hold" nodeType="afterEffect">
                                  <p:stCondLst>
                                    <p:cond delay="0"/>
                                  </p:stCondLst>
                                  <p:childTnLst>
                                    <p:animMotion origin="layout" path="M 0.0 1.85185E-6 L 0.04427 -0.08496 " pathEditMode="relative" rAng="0" ptsTypes="AA">
                                      <p:cBhvr>
                                        <p:cTn id="23" dur="2000" fill="hold"/>
                                        <p:tgtEl>
                                          <p:spTgt spid="27"/>
                                        </p:tgtEl>
                                        <p:attrNameLst>
                                          <p:attrName>ppt_x</p:attrName>
                                          <p:attrName>ppt_y</p:attrName>
                                        </p:attrNameLst>
                                      </p:cBhvr>
                                      <p:rCtr x="22" y="-43"/>
                                    </p:animMotion>
                                  </p:childTnLst>
                                </p:cTn>
                              </p:par>
                              <p:par>
                                <p:cTn id="24" presetID="0" presetClass="path" presetSubtype="0" accel="50000" decel="50000" fill="hold" nodeType="withEffect">
                                  <p:stCondLst>
                                    <p:cond delay="0"/>
                                  </p:stCondLst>
                                  <p:childTnLst>
                                    <p:animMotion origin="layout" path="M 5.55112E-17 -2.59259E-6 L 0.13542 -0.02801 " pathEditMode="relative" rAng="0" ptsTypes="AA">
                                      <p:cBhvr>
                                        <p:cTn id="25" dur="2000" fill="hold"/>
                                        <p:tgtEl>
                                          <p:spTgt spid="22"/>
                                        </p:tgtEl>
                                        <p:attrNameLst>
                                          <p:attrName>ppt_x</p:attrName>
                                          <p:attrName>ppt_y</p:attrName>
                                        </p:attrNameLst>
                                      </p:cBhvr>
                                      <p:rCtr x="68" y="-14"/>
                                    </p:animMotion>
                                  </p:childTnLst>
                                </p:cTn>
                              </p:par>
                              <p:par>
                                <p:cTn id="26" presetID="0" presetClass="path" presetSubtype="0" accel="50000" decel="50000" fill="hold" nodeType="withEffect">
                                  <p:stCondLst>
                                    <p:cond delay="0"/>
                                  </p:stCondLst>
                                  <p:childTnLst>
                                    <p:animMotion origin="layout" path="M 3.33333E-6 1.85185E-6 L -0.04375 -0.08218 " pathEditMode="relative" rAng="0" ptsTypes="AA">
                                      <p:cBhvr>
                                        <p:cTn id="27" dur="2000" fill="hold"/>
                                        <p:tgtEl>
                                          <p:spTgt spid="23"/>
                                        </p:tgtEl>
                                        <p:attrNameLst>
                                          <p:attrName>ppt_x</p:attrName>
                                          <p:attrName>ppt_y</p:attrName>
                                        </p:attrNameLst>
                                      </p:cBhvr>
                                      <p:rCtr x="-22" y="-41"/>
                                    </p:animMotion>
                                  </p:childTnLst>
                                </p:cTn>
                              </p:par>
                              <p:par>
                                <p:cTn id="28" presetID="0" presetClass="path" presetSubtype="0" accel="50000" decel="50000" fill="hold" nodeType="withEffect">
                                  <p:stCondLst>
                                    <p:cond delay="0"/>
                                  </p:stCondLst>
                                  <p:childTnLst>
                                    <p:animMotion origin="layout" path="M -3.33333E-6 4.07407E-6 L 0.07709 -0.16135 " pathEditMode="relative" rAng="0" ptsTypes="AA">
                                      <p:cBhvr>
                                        <p:cTn id="29" dur="2000" fill="hold"/>
                                        <p:tgtEl>
                                          <p:spTgt spid="21"/>
                                        </p:tgtEl>
                                        <p:attrNameLst>
                                          <p:attrName>ppt_x</p:attrName>
                                          <p:attrName>ppt_y</p:attrName>
                                        </p:attrNameLst>
                                      </p:cBhvr>
                                      <p:rCtr x="39" y="-81"/>
                                    </p:animMotion>
                                  </p:childTnLst>
                                </p:cTn>
                              </p:par>
                              <p:par>
                                <p:cTn id="30" presetID="0" presetClass="path" presetSubtype="0" accel="50000" decel="50000" fill="hold" nodeType="withEffect">
                                  <p:stCondLst>
                                    <p:cond delay="0"/>
                                  </p:stCondLst>
                                  <p:childTnLst>
                                    <p:animMotion origin="layout" path="M -3.33333E-6 1.85185E-6 L -0.12968 -0.08264 " pathEditMode="relative" rAng="0" ptsTypes="AA">
                                      <p:cBhvr>
                                        <p:cTn id="31" dur="2000" fill="hold"/>
                                        <p:tgtEl>
                                          <p:spTgt spid="28"/>
                                        </p:tgtEl>
                                        <p:attrNameLst>
                                          <p:attrName>ppt_x</p:attrName>
                                          <p:attrName>ppt_y</p:attrName>
                                        </p:attrNameLst>
                                      </p:cBhvr>
                                      <p:rCtr x="-65" y="-41"/>
                                    </p:animMotion>
                                  </p:childTnLst>
                                </p:cTn>
                              </p:par>
                              <p:par>
                                <p:cTn id="32" presetID="0" presetClass="path" presetSubtype="0" accel="50000" decel="50000" fill="hold" nodeType="withEffect">
                                  <p:stCondLst>
                                    <p:cond delay="0"/>
                                  </p:stCondLst>
                                  <p:childTnLst>
                                    <p:animMotion origin="layout" path="M 3.33333E-6 4.81481E-6 L -0.11667 4.81481E-6 " pathEditMode="relative" ptsTypes="AA">
                                      <p:cBhvr>
                                        <p:cTn id="33" dur="2000" fill="hold"/>
                                        <p:tgtEl>
                                          <p:spTgt spid="29"/>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3.33333E-6 4.07407E-6 L -0.10539 -0.16065 " pathEditMode="relative" rAng="0" ptsTypes="AA">
                                      <p:cBhvr>
                                        <p:cTn id="35" dur="2000" fill="hold"/>
                                        <p:tgtEl>
                                          <p:spTgt spid="24"/>
                                        </p:tgtEl>
                                        <p:attrNameLst>
                                          <p:attrName>ppt_x</p:attrName>
                                          <p:attrName>ppt_y</p:attrName>
                                        </p:attrNameLst>
                                      </p:cBhvr>
                                      <p:rCtr x="-53" y="-80"/>
                                    </p:animMotion>
                                  </p:childTnLst>
                                </p:cTn>
                              </p:par>
                              <p:par>
                                <p:cTn id="36" presetID="0" presetClass="path" presetSubtype="0" accel="50000" decel="50000" fill="hold" nodeType="withEffect">
                                  <p:stCondLst>
                                    <p:cond delay="0"/>
                                  </p:stCondLst>
                                  <p:childTnLst>
                                    <p:animMotion origin="layout" path="M 1.11022E-16 -3.7037E-7 L -0.20677 -0.10231 " pathEditMode="relative" rAng="0" ptsTypes="AA">
                                      <p:cBhvr>
                                        <p:cTn id="37" dur="2000" fill="hold"/>
                                        <p:tgtEl>
                                          <p:spTgt spid="25"/>
                                        </p:tgtEl>
                                        <p:attrNameLst>
                                          <p:attrName>ppt_x</p:attrName>
                                          <p:attrName>ppt_y</p:attrName>
                                        </p:attrNameLst>
                                      </p:cBhvr>
                                      <p:rCtr x="-103" y="-51"/>
                                    </p:animMotion>
                                  </p:childTnLst>
                                </p:cTn>
                              </p:par>
                              <p:par>
                                <p:cTn id="38" presetID="0" presetClass="path" presetSubtype="0" accel="50000" decel="50000" fill="hold" nodeType="withEffect">
                                  <p:stCondLst>
                                    <p:cond delay="0"/>
                                  </p:stCondLst>
                                  <p:childTnLst>
                                    <p:animMotion origin="layout" path="M 3.33333E-6 7.40741E-7 L 0.13767 -0.09398 " pathEditMode="relative" rAng="0" ptsTypes="AA">
                                      <p:cBhvr>
                                        <p:cTn id="39" dur="2000" fill="hold"/>
                                        <p:tgtEl>
                                          <p:spTgt spid="26"/>
                                        </p:tgtEl>
                                        <p:attrNameLst>
                                          <p:attrName>ppt_x</p:attrName>
                                          <p:attrName>ppt_y</p:attrName>
                                        </p:attrNameLst>
                                      </p:cBhvr>
                                      <p:rCtr x="69" y="-47"/>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841"/>
                                        </p:tgtEl>
                                        <p:attrNameLst>
                                          <p:attrName>style.visibility</p:attrName>
                                        </p:attrNameLst>
                                      </p:cBhvr>
                                      <p:to>
                                        <p:strVal val="visible"/>
                                      </p:to>
                                    </p:set>
                                    <p:animEffect transition="in" filter="wipe(left)">
                                      <p:cBhvr>
                                        <p:cTn id="44" dur="500"/>
                                        <p:tgtEl>
                                          <p:spTgt spid="29841"/>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9843"/>
                                        </p:tgtEl>
                                        <p:attrNameLst>
                                          <p:attrName>style.visibility</p:attrName>
                                        </p:attrNameLst>
                                      </p:cBhvr>
                                      <p:to>
                                        <p:strVal val="visible"/>
                                      </p:to>
                                    </p:set>
                                    <p:animEffect transition="in" filter="wipe(left)">
                                      <p:cBhvr>
                                        <p:cTn id="48" dur="500"/>
                                        <p:tgtEl>
                                          <p:spTgt spid="29843"/>
                                        </p:tgtEl>
                                      </p:cBhvr>
                                    </p:animEffect>
                                  </p:childTnLst>
                                </p:cTn>
                              </p:par>
                            </p:childTnLst>
                          </p:cTn>
                        </p:par>
                        <p:par>
                          <p:cTn id="49" fill="hold">
                            <p:stCondLst>
                              <p:cond delay="1000"/>
                            </p:stCondLst>
                            <p:childTnLst>
                              <p:par>
                                <p:cTn id="50" presetID="0" presetClass="path" presetSubtype="0" repeatCount="10000" accel="50000" decel="50000" fill="hold" nodeType="afterEffect">
                                  <p:stCondLst>
                                    <p:cond delay="0"/>
                                  </p:stCondLst>
                                  <p:childTnLst>
                                    <p:animMotion origin="layout" path="M 3.33333E-6 -4.81481E-6 C 0.01979 0.00649 0.03975 0.0132 0.05364 0.02107 C 0.06753 0.02894 0.06215 0.0426 0.08298 0.047 C 0.10382 0.05139 0.15486 0.04746 0.17916 0.047 C 0.20347 0.04653 0.21562 0.04676 0.22916 0.04375 C 0.24271 0.04075 0.25382 0.03519 0.26093 0.0294 C 0.26805 0.02362 0.26961 0.01274 0.27187 0.00834 " pathEditMode="relative" rAng="0" ptsTypes="aaaaaaa">
                                      <p:cBhvr>
                                        <p:cTn id="51" dur="1000" fill="hold"/>
                                        <p:tgtEl>
                                          <p:spTgt spid="30"/>
                                        </p:tgtEl>
                                        <p:attrNameLst>
                                          <p:attrName>ppt_x</p:attrName>
                                          <p:attrName>ppt_y</p:attrName>
                                        </p:attrNameLst>
                                      </p:cBhvr>
                                      <p:rCtr x="136" y="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77" grpId="0" animBg="1" autoUpdateAnimBg="0"/>
      <p:bldP spid="29782" grpId="0" animBg="1" autoUpdateAnimBg="0"/>
      <p:bldP spid="29792" grpId="0" animBg="1" autoUpdateAnimBg="0"/>
      <p:bldP spid="29841" grpId="0" animBg="1" autoUpdateAnimBg="0"/>
      <p:bldP spid="298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71563" y="101600"/>
            <a:ext cx="7329487" cy="325438"/>
          </a:xfrm>
          <a:noFill/>
        </p:spPr>
        <p:txBody>
          <a:bodyPr>
            <a:normAutofit fontScale="90000"/>
          </a:bodyPr>
          <a:lstStyle/>
          <a:p>
            <a:r>
              <a:rPr lang="en-US" smtClean="0"/>
              <a:t>Voltage-controlled switches</a:t>
            </a:r>
          </a:p>
        </p:txBody>
      </p:sp>
      <p:sp>
        <p:nvSpPr>
          <p:cNvPr id="10243" name="Rectangle 3"/>
          <p:cNvSpPr>
            <a:spLocks noChangeArrowheads="1"/>
          </p:cNvSpPr>
          <p:nvPr/>
        </p:nvSpPr>
        <p:spPr bwMode="auto">
          <a:xfrm>
            <a:off x="5534025" y="914400"/>
            <a:ext cx="3098800" cy="687388"/>
          </a:xfrm>
          <a:prstGeom prst="rect">
            <a:avLst/>
          </a:prstGeom>
          <a:solidFill>
            <a:srgbClr val="F8ECB2"/>
          </a:solidFill>
          <a:ln w="19050">
            <a:solidFill>
              <a:srgbClr val="000099"/>
            </a:solidFill>
            <a:miter lim="800000"/>
            <a:headEnd/>
            <a:tailEnd/>
          </a:ln>
        </p:spPr>
        <p:txBody>
          <a:bodyPr wrap="none">
            <a:spAutoFit/>
          </a:bodyPr>
          <a:lstStyle/>
          <a:p>
            <a:r>
              <a:rPr lang="en-US" sz="1800">
                <a:solidFill>
                  <a:srgbClr val="A50021"/>
                </a:solidFill>
              </a:rPr>
              <a:t>Logic 1 on gate</a:t>
            </a:r>
            <a:r>
              <a:rPr lang="en-US" sz="1800"/>
              <a:t>:</a:t>
            </a:r>
          </a:p>
          <a:p>
            <a:r>
              <a:rPr lang="en-US" sz="1800"/>
              <a:t>Source and Drain connected</a:t>
            </a:r>
          </a:p>
        </p:txBody>
      </p:sp>
      <p:grpSp>
        <p:nvGrpSpPr>
          <p:cNvPr id="2" name="Group 49"/>
          <p:cNvGrpSpPr>
            <a:grpSpLocks/>
          </p:cNvGrpSpPr>
          <p:nvPr/>
        </p:nvGrpSpPr>
        <p:grpSpPr bwMode="auto">
          <a:xfrm>
            <a:off x="1047750" y="1320800"/>
            <a:ext cx="3959225" cy="1541463"/>
            <a:chOff x="660" y="832"/>
            <a:chExt cx="2494" cy="971"/>
          </a:xfrm>
        </p:grpSpPr>
        <p:sp>
          <p:nvSpPr>
            <p:cNvPr id="30764" name="Line 4"/>
            <p:cNvSpPr>
              <a:spLocks noChangeShapeType="1"/>
            </p:cNvSpPr>
            <p:nvPr/>
          </p:nvSpPr>
          <p:spPr bwMode="auto">
            <a:xfrm>
              <a:off x="1342" y="1463"/>
              <a:ext cx="478" cy="0"/>
            </a:xfrm>
            <a:prstGeom prst="line">
              <a:avLst/>
            </a:prstGeom>
            <a:noFill/>
            <a:ln w="25400">
              <a:solidFill>
                <a:srgbClr val="000000"/>
              </a:solidFill>
              <a:round/>
              <a:headEnd type="none" w="sm" len="sm"/>
              <a:tailEnd type="none" w="sm" len="sm"/>
            </a:ln>
          </p:spPr>
          <p:txBody>
            <a:bodyPr/>
            <a:lstStyle/>
            <a:p>
              <a:endParaRPr lang="en-US"/>
            </a:p>
          </p:txBody>
        </p:sp>
        <p:sp>
          <p:nvSpPr>
            <p:cNvPr id="30765" name="Line 5"/>
            <p:cNvSpPr>
              <a:spLocks noChangeShapeType="1"/>
            </p:cNvSpPr>
            <p:nvPr/>
          </p:nvSpPr>
          <p:spPr bwMode="auto">
            <a:xfrm flipV="1">
              <a:off x="1824" y="1346"/>
              <a:ext cx="0" cy="116"/>
            </a:xfrm>
            <a:prstGeom prst="line">
              <a:avLst/>
            </a:prstGeom>
            <a:noFill/>
            <a:ln w="25400">
              <a:solidFill>
                <a:srgbClr val="000000"/>
              </a:solidFill>
              <a:round/>
              <a:headEnd type="none" w="sm" len="sm"/>
              <a:tailEnd type="none" w="sm" len="sm"/>
            </a:ln>
          </p:spPr>
          <p:txBody>
            <a:bodyPr/>
            <a:lstStyle/>
            <a:p>
              <a:endParaRPr lang="en-US"/>
            </a:p>
          </p:txBody>
        </p:sp>
        <p:sp>
          <p:nvSpPr>
            <p:cNvPr id="30766" name="Line 6"/>
            <p:cNvSpPr>
              <a:spLocks noChangeShapeType="1"/>
            </p:cNvSpPr>
            <p:nvPr/>
          </p:nvSpPr>
          <p:spPr bwMode="auto">
            <a:xfrm>
              <a:off x="1825" y="1346"/>
              <a:ext cx="349" cy="0"/>
            </a:xfrm>
            <a:prstGeom prst="line">
              <a:avLst/>
            </a:prstGeom>
            <a:noFill/>
            <a:ln w="25400">
              <a:solidFill>
                <a:srgbClr val="000000"/>
              </a:solidFill>
              <a:round/>
              <a:headEnd type="none" w="sm" len="sm"/>
              <a:tailEnd type="none" w="sm" len="sm"/>
            </a:ln>
          </p:spPr>
          <p:txBody>
            <a:bodyPr/>
            <a:lstStyle/>
            <a:p>
              <a:endParaRPr lang="en-US"/>
            </a:p>
          </p:txBody>
        </p:sp>
        <p:sp>
          <p:nvSpPr>
            <p:cNvPr id="30767" name="Line 7"/>
            <p:cNvSpPr>
              <a:spLocks noChangeShapeType="1"/>
            </p:cNvSpPr>
            <p:nvPr/>
          </p:nvSpPr>
          <p:spPr bwMode="auto">
            <a:xfrm>
              <a:off x="2174" y="1347"/>
              <a:ext cx="0" cy="116"/>
            </a:xfrm>
            <a:prstGeom prst="line">
              <a:avLst/>
            </a:prstGeom>
            <a:noFill/>
            <a:ln w="25400">
              <a:solidFill>
                <a:srgbClr val="000000"/>
              </a:solidFill>
              <a:round/>
              <a:headEnd type="none" w="sm" len="sm"/>
              <a:tailEnd type="none" w="sm" len="sm"/>
            </a:ln>
          </p:spPr>
          <p:txBody>
            <a:bodyPr/>
            <a:lstStyle/>
            <a:p>
              <a:endParaRPr lang="en-US"/>
            </a:p>
          </p:txBody>
        </p:sp>
        <p:sp>
          <p:nvSpPr>
            <p:cNvPr id="30768" name="Line 8"/>
            <p:cNvSpPr>
              <a:spLocks noChangeShapeType="1"/>
            </p:cNvSpPr>
            <p:nvPr/>
          </p:nvSpPr>
          <p:spPr bwMode="auto">
            <a:xfrm>
              <a:off x="2171" y="1463"/>
              <a:ext cx="496" cy="0"/>
            </a:xfrm>
            <a:prstGeom prst="line">
              <a:avLst/>
            </a:prstGeom>
            <a:noFill/>
            <a:ln w="25400">
              <a:solidFill>
                <a:srgbClr val="000000"/>
              </a:solidFill>
              <a:round/>
              <a:headEnd type="none" w="sm" len="sm"/>
              <a:tailEnd type="none" w="sm" len="sm"/>
            </a:ln>
          </p:spPr>
          <p:txBody>
            <a:bodyPr/>
            <a:lstStyle/>
            <a:p>
              <a:endParaRPr lang="en-US"/>
            </a:p>
          </p:txBody>
        </p:sp>
        <p:sp>
          <p:nvSpPr>
            <p:cNvPr id="30769" name="Line 9"/>
            <p:cNvSpPr>
              <a:spLocks noChangeShapeType="1"/>
            </p:cNvSpPr>
            <p:nvPr/>
          </p:nvSpPr>
          <p:spPr bwMode="auto">
            <a:xfrm>
              <a:off x="1825" y="1296"/>
              <a:ext cx="349" cy="0"/>
            </a:xfrm>
            <a:prstGeom prst="line">
              <a:avLst/>
            </a:prstGeom>
            <a:noFill/>
            <a:ln w="25400">
              <a:solidFill>
                <a:srgbClr val="000000"/>
              </a:solidFill>
              <a:round/>
              <a:headEnd type="none" w="sm" len="sm"/>
              <a:tailEnd type="none" w="sm" len="sm"/>
            </a:ln>
          </p:spPr>
          <p:txBody>
            <a:bodyPr/>
            <a:lstStyle/>
            <a:p>
              <a:endParaRPr lang="en-US"/>
            </a:p>
          </p:txBody>
        </p:sp>
        <p:sp>
          <p:nvSpPr>
            <p:cNvPr id="30770" name="Line 10"/>
            <p:cNvSpPr>
              <a:spLocks noChangeShapeType="1"/>
            </p:cNvSpPr>
            <p:nvPr/>
          </p:nvSpPr>
          <p:spPr bwMode="auto">
            <a:xfrm flipV="1">
              <a:off x="1990" y="1068"/>
              <a:ext cx="0" cy="232"/>
            </a:xfrm>
            <a:prstGeom prst="line">
              <a:avLst/>
            </a:prstGeom>
            <a:noFill/>
            <a:ln w="25400">
              <a:solidFill>
                <a:srgbClr val="000000"/>
              </a:solidFill>
              <a:round/>
              <a:headEnd type="none" w="sm" len="sm"/>
              <a:tailEnd type="none" w="sm" len="sm"/>
            </a:ln>
          </p:spPr>
          <p:txBody>
            <a:bodyPr/>
            <a:lstStyle/>
            <a:p>
              <a:endParaRPr lang="en-US"/>
            </a:p>
          </p:txBody>
        </p:sp>
        <p:sp>
          <p:nvSpPr>
            <p:cNvPr id="30771" name="Rectangle 19"/>
            <p:cNvSpPr>
              <a:spLocks noChangeArrowheads="1"/>
            </p:cNvSpPr>
            <p:nvPr/>
          </p:nvSpPr>
          <p:spPr bwMode="auto">
            <a:xfrm>
              <a:off x="1747" y="832"/>
              <a:ext cx="454"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Gate</a:t>
              </a:r>
            </a:p>
          </p:txBody>
        </p:sp>
        <p:sp>
          <p:nvSpPr>
            <p:cNvPr id="30772" name="Rectangle 20"/>
            <p:cNvSpPr>
              <a:spLocks noChangeArrowheads="1"/>
            </p:cNvSpPr>
            <p:nvPr/>
          </p:nvSpPr>
          <p:spPr bwMode="auto">
            <a:xfrm>
              <a:off x="660" y="1331"/>
              <a:ext cx="631"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Source</a:t>
              </a:r>
            </a:p>
          </p:txBody>
        </p:sp>
        <p:sp>
          <p:nvSpPr>
            <p:cNvPr id="30773" name="Rectangle 21"/>
            <p:cNvSpPr>
              <a:spLocks noChangeArrowheads="1"/>
            </p:cNvSpPr>
            <p:nvPr/>
          </p:nvSpPr>
          <p:spPr bwMode="auto">
            <a:xfrm>
              <a:off x="2649" y="1330"/>
              <a:ext cx="505"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Drain</a:t>
              </a:r>
            </a:p>
          </p:txBody>
        </p:sp>
        <p:sp>
          <p:nvSpPr>
            <p:cNvPr id="30774" name="Rectangle 25"/>
            <p:cNvSpPr>
              <a:spLocks noChangeArrowheads="1"/>
            </p:cNvSpPr>
            <p:nvPr/>
          </p:nvSpPr>
          <p:spPr bwMode="auto">
            <a:xfrm>
              <a:off x="1286" y="1563"/>
              <a:ext cx="1341" cy="240"/>
            </a:xfrm>
            <a:prstGeom prst="rect">
              <a:avLst/>
            </a:prstGeom>
            <a:noFill/>
            <a:ln w="9525">
              <a:noFill/>
              <a:miter lim="800000"/>
              <a:headEnd/>
              <a:tailEnd/>
            </a:ln>
          </p:spPr>
          <p:txBody>
            <a:bodyPr wrap="none" lIns="92075" tIns="46038" rIns="92075" bIns="46038">
              <a:spAutoFit/>
            </a:bodyPr>
            <a:lstStyle/>
            <a:p>
              <a:r>
                <a:rPr lang="en-US" sz="1900" b="1">
                  <a:solidFill>
                    <a:srgbClr val="A50021"/>
                  </a:solidFill>
                </a:rPr>
                <a:t>nMOS</a:t>
              </a:r>
              <a:r>
                <a:rPr lang="en-US" sz="1900" b="1">
                  <a:solidFill>
                    <a:srgbClr val="000000"/>
                  </a:solidFill>
                </a:rPr>
                <a:t> Transistor</a:t>
              </a:r>
            </a:p>
          </p:txBody>
        </p:sp>
      </p:grpSp>
      <p:grpSp>
        <p:nvGrpSpPr>
          <p:cNvPr id="3" name="Group 50"/>
          <p:cNvGrpSpPr>
            <a:grpSpLocks/>
          </p:cNvGrpSpPr>
          <p:nvPr/>
        </p:nvGrpSpPr>
        <p:grpSpPr bwMode="auto">
          <a:xfrm>
            <a:off x="1020763" y="3905250"/>
            <a:ext cx="3959225" cy="1522413"/>
            <a:chOff x="643" y="2460"/>
            <a:chExt cx="2494" cy="959"/>
          </a:xfrm>
        </p:grpSpPr>
        <p:sp>
          <p:nvSpPr>
            <p:cNvPr id="30752" name="Line 11"/>
            <p:cNvSpPr>
              <a:spLocks noChangeShapeType="1"/>
            </p:cNvSpPr>
            <p:nvPr/>
          </p:nvSpPr>
          <p:spPr bwMode="auto">
            <a:xfrm>
              <a:off x="1331" y="3094"/>
              <a:ext cx="477" cy="0"/>
            </a:xfrm>
            <a:prstGeom prst="line">
              <a:avLst/>
            </a:prstGeom>
            <a:noFill/>
            <a:ln w="25400">
              <a:solidFill>
                <a:srgbClr val="000000"/>
              </a:solidFill>
              <a:round/>
              <a:headEnd type="none" w="sm" len="sm"/>
              <a:tailEnd type="none" w="sm" len="sm"/>
            </a:ln>
          </p:spPr>
          <p:txBody>
            <a:bodyPr/>
            <a:lstStyle/>
            <a:p>
              <a:endParaRPr lang="en-US"/>
            </a:p>
          </p:txBody>
        </p:sp>
        <p:sp>
          <p:nvSpPr>
            <p:cNvPr id="30753" name="Line 12"/>
            <p:cNvSpPr>
              <a:spLocks noChangeShapeType="1"/>
            </p:cNvSpPr>
            <p:nvPr/>
          </p:nvSpPr>
          <p:spPr bwMode="auto">
            <a:xfrm flipV="1">
              <a:off x="1806" y="2979"/>
              <a:ext cx="0" cy="115"/>
            </a:xfrm>
            <a:prstGeom prst="line">
              <a:avLst/>
            </a:prstGeom>
            <a:noFill/>
            <a:ln w="25400">
              <a:solidFill>
                <a:srgbClr val="000000"/>
              </a:solidFill>
              <a:round/>
              <a:headEnd type="none" w="sm" len="sm"/>
              <a:tailEnd type="none" w="sm" len="sm"/>
            </a:ln>
          </p:spPr>
          <p:txBody>
            <a:bodyPr/>
            <a:lstStyle/>
            <a:p>
              <a:endParaRPr lang="en-US"/>
            </a:p>
          </p:txBody>
        </p:sp>
        <p:sp>
          <p:nvSpPr>
            <p:cNvPr id="30754" name="Line 13"/>
            <p:cNvSpPr>
              <a:spLocks noChangeShapeType="1"/>
            </p:cNvSpPr>
            <p:nvPr/>
          </p:nvSpPr>
          <p:spPr bwMode="auto">
            <a:xfrm>
              <a:off x="1807" y="2978"/>
              <a:ext cx="349" cy="0"/>
            </a:xfrm>
            <a:prstGeom prst="line">
              <a:avLst/>
            </a:prstGeom>
            <a:noFill/>
            <a:ln w="25400">
              <a:solidFill>
                <a:srgbClr val="000000"/>
              </a:solidFill>
              <a:round/>
              <a:headEnd type="none" w="sm" len="sm"/>
              <a:tailEnd type="none" w="sm" len="sm"/>
            </a:ln>
          </p:spPr>
          <p:txBody>
            <a:bodyPr/>
            <a:lstStyle/>
            <a:p>
              <a:endParaRPr lang="en-US"/>
            </a:p>
          </p:txBody>
        </p:sp>
        <p:sp>
          <p:nvSpPr>
            <p:cNvPr id="30755" name="Line 14"/>
            <p:cNvSpPr>
              <a:spLocks noChangeShapeType="1"/>
            </p:cNvSpPr>
            <p:nvPr/>
          </p:nvSpPr>
          <p:spPr bwMode="auto">
            <a:xfrm>
              <a:off x="2156" y="2979"/>
              <a:ext cx="0" cy="115"/>
            </a:xfrm>
            <a:prstGeom prst="line">
              <a:avLst/>
            </a:prstGeom>
            <a:noFill/>
            <a:ln w="25400">
              <a:solidFill>
                <a:srgbClr val="000000"/>
              </a:solidFill>
              <a:round/>
              <a:headEnd type="none" w="sm" len="sm"/>
              <a:tailEnd type="none" w="sm" len="sm"/>
            </a:ln>
          </p:spPr>
          <p:txBody>
            <a:bodyPr/>
            <a:lstStyle/>
            <a:p>
              <a:endParaRPr lang="en-US"/>
            </a:p>
          </p:txBody>
        </p:sp>
        <p:sp>
          <p:nvSpPr>
            <p:cNvPr id="30756" name="Line 15"/>
            <p:cNvSpPr>
              <a:spLocks noChangeShapeType="1"/>
            </p:cNvSpPr>
            <p:nvPr/>
          </p:nvSpPr>
          <p:spPr bwMode="auto">
            <a:xfrm>
              <a:off x="2152" y="3094"/>
              <a:ext cx="496" cy="0"/>
            </a:xfrm>
            <a:prstGeom prst="line">
              <a:avLst/>
            </a:prstGeom>
            <a:noFill/>
            <a:ln w="25400">
              <a:solidFill>
                <a:srgbClr val="000000"/>
              </a:solidFill>
              <a:round/>
              <a:headEnd type="none" w="sm" len="sm"/>
              <a:tailEnd type="none" w="sm" len="sm"/>
            </a:ln>
          </p:spPr>
          <p:txBody>
            <a:bodyPr/>
            <a:lstStyle/>
            <a:p>
              <a:endParaRPr lang="en-US"/>
            </a:p>
          </p:txBody>
        </p:sp>
        <p:sp>
          <p:nvSpPr>
            <p:cNvPr id="30757" name="Line 16"/>
            <p:cNvSpPr>
              <a:spLocks noChangeShapeType="1"/>
            </p:cNvSpPr>
            <p:nvPr/>
          </p:nvSpPr>
          <p:spPr bwMode="auto">
            <a:xfrm>
              <a:off x="1807" y="2928"/>
              <a:ext cx="349" cy="0"/>
            </a:xfrm>
            <a:prstGeom prst="line">
              <a:avLst/>
            </a:prstGeom>
            <a:noFill/>
            <a:ln w="25400">
              <a:solidFill>
                <a:srgbClr val="000000"/>
              </a:solidFill>
              <a:round/>
              <a:headEnd type="none" w="sm" len="sm"/>
              <a:tailEnd type="none" w="sm" len="sm"/>
            </a:ln>
          </p:spPr>
          <p:txBody>
            <a:bodyPr/>
            <a:lstStyle/>
            <a:p>
              <a:endParaRPr lang="en-US"/>
            </a:p>
          </p:txBody>
        </p:sp>
        <p:sp>
          <p:nvSpPr>
            <p:cNvPr id="30758" name="Line 17"/>
            <p:cNvSpPr>
              <a:spLocks noChangeShapeType="1"/>
            </p:cNvSpPr>
            <p:nvPr/>
          </p:nvSpPr>
          <p:spPr bwMode="auto">
            <a:xfrm flipV="1">
              <a:off x="1985" y="2650"/>
              <a:ext cx="0" cy="232"/>
            </a:xfrm>
            <a:prstGeom prst="line">
              <a:avLst/>
            </a:prstGeom>
            <a:noFill/>
            <a:ln w="25400">
              <a:solidFill>
                <a:srgbClr val="000000"/>
              </a:solidFill>
              <a:round/>
              <a:headEnd type="none" w="sm" len="sm"/>
              <a:tailEnd type="none" w="sm" len="sm"/>
            </a:ln>
          </p:spPr>
          <p:txBody>
            <a:bodyPr/>
            <a:lstStyle/>
            <a:p>
              <a:endParaRPr lang="en-US"/>
            </a:p>
          </p:txBody>
        </p:sp>
        <p:sp>
          <p:nvSpPr>
            <p:cNvPr id="30759" name="Oval 18"/>
            <p:cNvSpPr>
              <a:spLocks noChangeArrowheads="1"/>
            </p:cNvSpPr>
            <p:nvPr/>
          </p:nvSpPr>
          <p:spPr bwMode="auto">
            <a:xfrm>
              <a:off x="1929" y="2825"/>
              <a:ext cx="94" cy="82"/>
            </a:xfrm>
            <a:prstGeom prst="ellipse">
              <a:avLst/>
            </a:prstGeom>
            <a:solidFill>
              <a:srgbClr val="FFFFFF"/>
            </a:solidFill>
            <a:ln w="25400">
              <a:solidFill>
                <a:srgbClr val="000099"/>
              </a:solidFill>
              <a:round/>
              <a:headEnd/>
              <a:tailEnd/>
            </a:ln>
          </p:spPr>
          <p:txBody>
            <a:bodyPr wrap="none" anchor="ctr"/>
            <a:lstStyle/>
            <a:p>
              <a:endParaRPr lang="en-US"/>
            </a:p>
          </p:txBody>
        </p:sp>
        <p:sp>
          <p:nvSpPr>
            <p:cNvPr id="30760" name="Rectangle 22"/>
            <p:cNvSpPr>
              <a:spLocks noChangeArrowheads="1"/>
            </p:cNvSpPr>
            <p:nvPr/>
          </p:nvSpPr>
          <p:spPr bwMode="auto">
            <a:xfrm>
              <a:off x="1729" y="2460"/>
              <a:ext cx="454"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Gate</a:t>
              </a:r>
            </a:p>
          </p:txBody>
        </p:sp>
        <p:sp>
          <p:nvSpPr>
            <p:cNvPr id="30761" name="Rectangle 23"/>
            <p:cNvSpPr>
              <a:spLocks noChangeArrowheads="1"/>
            </p:cNvSpPr>
            <p:nvPr/>
          </p:nvSpPr>
          <p:spPr bwMode="auto">
            <a:xfrm>
              <a:off x="643" y="2963"/>
              <a:ext cx="631"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Source</a:t>
              </a:r>
            </a:p>
          </p:txBody>
        </p:sp>
        <p:sp>
          <p:nvSpPr>
            <p:cNvPr id="30762" name="Rectangle 24"/>
            <p:cNvSpPr>
              <a:spLocks noChangeArrowheads="1"/>
            </p:cNvSpPr>
            <p:nvPr/>
          </p:nvSpPr>
          <p:spPr bwMode="auto">
            <a:xfrm>
              <a:off x="2632" y="2978"/>
              <a:ext cx="505"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Drain</a:t>
              </a:r>
            </a:p>
          </p:txBody>
        </p:sp>
        <p:sp>
          <p:nvSpPr>
            <p:cNvPr id="30763" name="Rectangle 26"/>
            <p:cNvSpPr>
              <a:spLocks noChangeArrowheads="1"/>
            </p:cNvSpPr>
            <p:nvPr/>
          </p:nvSpPr>
          <p:spPr bwMode="auto">
            <a:xfrm>
              <a:off x="1269" y="3179"/>
              <a:ext cx="1341" cy="240"/>
            </a:xfrm>
            <a:prstGeom prst="rect">
              <a:avLst/>
            </a:prstGeom>
            <a:noFill/>
            <a:ln w="9525">
              <a:noFill/>
              <a:miter lim="800000"/>
              <a:headEnd/>
              <a:tailEnd/>
            </a:ln>
          </p:spPr>
          <p:txBody>
            <a:bodyPr wrap="none" lIns="92075" tIns="46038" rIns="92075" bIns="46038">
              <a:spAutoFit/>
            </a:bodyPr>
            <a:lstStyle/>
            <a:p>
              <a:r>
                <a:rPr lang="en-US" sz="1900" b="1"/>
                <a:t>pMOS</a:t>
              </a:r>
              <a:r>
                <a:rPr lang="en-US" sz="1900" b="1">
                  <a:solidFill>
                    <a:srgbClr val="000000"/>
                  </a:solidFill>
                </a:rPr>
                <a:t> Transistor</a:t>
              </a:r>
            </a:p>
          </p:txBody>
        </p:sp>
      </p:grpSp>
      <p:sp>
        <p:nvSpPr>
          <p:cNvPr id="10271" name="Rectangle 31"/>
          <p:cNvSpPr>
            <a:spLocks noChangeArrowheads="1"/>
          </p:cNvSpPr>
          <p:nvPr/>
        </p:nvSpPr>
        <p:spPr bwMode="auto">
          <a:xfrm>
            <a:off x="5638800" y="3810000"/>
            <a:ext cx="3098800" cy="687388"/>
          </a:xfrm>
          <a:prstGeom prst="rect">
            <a:avLst/>
          </a:prstGeom>
          <a:solidFill>
            <a:srgbClr val="F8ECB2"/>
          </a:solidFill>
          <a:ln w="19050">
            <a:solidFill>
              <a:srgbClr val="000099"/>
            </a:solidFill>
            <a:miter lim="800000"/>
            <a:headEnd/>
            <a:tailEnd/>
          </a:ln>
        </p:spPr>
        <p:txBody>
          <a:bodyPr wrap="none">
            <a:spAutoFit/>
          </a:bodyPr>
          <a:lstStyle/>
          <a:p>
            <a:r>
              <a:rPr lang="en-US" sz="1800">
                <a:solidFill>
                  <a:srgbClr val="A50021"/>
                </a:solidFill>
              </a:rPr>
              <a:t>Logic 0 on gate</a:t>
            </a:r>
            <a:r>
              <a:rPr lang="en-US" sz="1800"/>
              <a:t>:</a:t>
            </a:r>
          </a:p>
          <a:p>
            <a:r>
              <a:rPr lang="en-US" sz="1800"/>
              <a:t>Source and Drain connected</a:t>
            </a:r>
          </a:p>
        </p:txBody>
      </p:sp>
      <p:grpSp>
        <p:nvGrpSpPr>
          <p:cNvPr id="4" name="Group 51"/>
          <p:cNvGrpSpPr>
            <a:grpSpLocks/>
          </p:cNvGrpSpPr>
          <p:nvPr/>
        </p:nvGrpSpPr>
        <p:grpSpPr bwMode="auto">
          <a:xfrm>
            <a:off x="5414963" y="1730375"/>
            <a:ext cx="3233737" cy="1497013"/>
            <a:chOff x="3411" y="1090"/>
            <a:chExt cx="2037" cy="943"/>
          </a:xfrm>
        </p:grpSpPr>
        <p:sp>
          <p:nvSpPr>
            <p:cNvPr id="30743" name="Rectangle 27"/>
            <p:cNvSpPr>
              <a:spLocks noChangeArrowheads="1"/>
            </p:cNvSpPr>
            <p:nvPr/>
          </p:nvSpPr>
          <p:spPr bwMode="auto">
            <a:xfrm>
              <a:off x="4371" y="1434"/>
              <a:ext cx="196" cy="202"/>
            </a:xfrm>
            <a:prstGeom prst="rect">
              <a:avLst/>
            </a:prstGeom>
            <a:noFill/>
            <a:ln w="9525">
              <a:noFill/>
              <a:miter lim="800000"/>
              <a:headEnd/>
              <a:tailEnd/>
            </a:ln>
          </p:spPr>
          <p:txBody>
            <a:bodyPr wrap="none" anchor="ctr"/>
            <a:lstStyle/>
            <a:p>
              <a:endParaRPr lang="en-US"/>
            </a:p>
          </p:txBody>
        </p:sp>
        <p:sp>
          <p:nvSpPr>
            <p:cNvPr id="30744" name="Rectangle 28"/>
            <p:cNvSpPr>
              <a:spLocks noChangeArrowheads="1"/>
            </p:cNvSpPr>
            <p:nvPr/>
          </p:nvSpPr>
          <p:spPr bwMode="auto">
            <a:xfrm>
              <a:off x="4233" y="1090"/>
              <a:ext cx="428" cy="231"/>
            </a:xfrm>
            <a:prstGeom prst="rect">
              <a:avLst/>
            </a:prstGeom>
            <a:noFill/>
            <a:ln w="9525">
              <a:noFill/>
              <a:miter lim="800000"/>
              <a:headEnd/>
              <a:tailEnd/>
            </a:ln>
          </p:spPr>
          <p:txBody>
            <a:bodyPr wrap="none" lIns="92075" tIns="46038" rIns="92075" bIns="46038">
              <a:spAutoFit/>
            </a:bodyPr>
            <a:lstStyle/>
            <a:p>
              <a:r>
                <a:rPr lang="en-US" sz="1800" i="1"/>
                <a:t>Gate</a:t>
              </a:r>
            </a:p>
          </p:txBody>
        </p:sp>
        <p:sp>
          <p:nvSpPr>
            <p:cNvPr id="30745" name="Rectangle 29"/>
            <p:cNvSpPr>
              <a:spLocks noChangeArrowheads="1"/>
            </p:cNvSpPr>
            <p:nvPr/>
          </p:nvSpPr>
          <p:spPr bwMode="auto">
            <a:xfrm>
              <a:off x="3411" y="1778"/>
              <a:ext cx="631"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Source</a:t>
              </a:r>
            </a:p>
          </p:txBody>
        </p:sp>
        <p:sp>
          <p:nvSpPr>
            <p:cNvPr id="30746" name="Rectangle 30"/>
            <p:cNvSpPr>
              <a:spLocks noChangeArrowheads="1"/>
            </p:cNvSpPr>
            <p:nvPr/>
          </p:nvSpPr>
          <p:spPr bwMode="auto">
            <a:xfrm>
              <a:off x="4943" y="1757"/>
              <a:ext cx="505"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Drain</a:t>
              </a:r>
            </a:p>
          </p:txBody>
        </p:sp>
        <p:sp>
          <p:nvSpPr>
            <p:cNvPr id="30747" name="Line 32"/>
            <p:cNvSpPr>
              <a:spLocks noChangeShapeType="1"/>
            </p:cNvSpPr>
            <p:nvPr/>
          </p:nvSpPr>
          <p:spPr bwMode="auto">
            <a:xfrm flipV="1">
              <a:off x="4399" y="1750"/>
              <a:ext cx="143" cy="143"/>
            </a:xfrm>
            <a:prstGeom prst="line">
              <a:avLst/>
            </a:prstGeom>
            <a:noFill/>
            <a:ln w="25400">
              <a:solidFill>
                <a:schemeClr val="tx1"/>
              </a:solidFill>
              <a:round/>
              <a:headEnd type="none" w="sm" len="sm"/>
              <a:tailEnd type="none" w="sm" len="sm"/>
            </a:ln>
          </p:spPr>
          <p:txBody>
            <a:bodyPr/>
            <a:lstStyle/>
            <a:p>
              <a:endParaRPr lang="en-US"/>
            </a:p>
          </p:txBody>
        </p:sp>
        <p:sp>
          <p:nvSpPr>
            <p:cNvPr id="30748" name="Oval 33"/>
            <p:cNvSpPr>
              <a:spLocks noChangeArrowheads="1"/>
            </p:cNvSpPr>
            <p:nvPr/>
          </p:nvSpPr>
          <p:spPr bwMode="auto">
            <a:xfrm>
              <a:off x="4327" y="1705"/>
              <a:ext cx="330" cy="328"/>
            </a:xfrm>
            <a:prstGeom prst="ellipse">
              <a:avLst/>
            </a:prstGeom>
            <a:noFill/>
            <a:ln w="12700">
              <a:solidFill>
                <a:schemeClr val="tx1"/>
              </a:solidFill>
              <a:prstDash val="dash"/>
              <a:round/>
              <a:headEnd/>
              <a:tailEnd/>
            </a:ln>
          </p:spPr>
          <p:txBody>
            <a:bodyPr wrap="none" anchor="ctr"/>
            <a:lstStyle/>
            <a:p>
              <a:endParaRPr lang="en-US"/>
            </a:p>
          </p:txBody>
        </p:sp>
        <p:sp>
          <p:nvSpPr>
            <p:cNvPr id="30749" name="Line 34"/>
            <p:cNvSpPr>
              <a:spLocks noChangeShapeType="1"/>
            </p:cNvSpPr>
            <p:nvPr/>
          </p:nvSpPr>
          <p:spPr bwMode="auto">
            <a:xfrm flipH="1">
              <a:off x="4054" y="1888"/>
              <a:ext cx="344" cy="0"/>
            </a:xfrm>
            <a:prstGeom prst="line">
              <a:avLst/>
            </a:prstGeom>
            <a:noFill/>
            <a:ln w="25400">
              <a:solidFill>
                <a:schemeClr val="tx1"/>
              </a:solidFill>
              <a:round/>
              <a:headEnd type="none" w="sm" len="sm"/>
              <a:tailEnd type="none" w="sm" len="sm"/>
            </a:ln>
          </p:spPr>
          <p:txBody>
            <a:bodyPr/>
            <a:lstStyle/>
            <a:p>
              <a:endParaRPr lang="en-US"/>
            </a:p>
          </p:txBody>
        </p:sp>
        <p:sp>
          <p:nvSpPr>
            <p:cNvPr id="30750" name="Line 35"/>
            <p:cNvSpPr>
              <a:spLocks noChangeShapeType="1"/>
            </p:cNvSpPr>
            <p:nvPr/>
          </p:nvSpPr>
          <p:spPr bwMode="auto">
            <a:xfrm flipH="1">
              <a:off x="4591" y="1888"/>
              <a:ext cx="344" cy="0"/>
            </a:xfrm>
            <a:prstGeom prst="line">
              <a:avLst/>
            </a:prstGeom>
            <a:noFill/>
            <a:ln w="25400">
              <a:solidFill>
                <a:schemeClr val="tx1"/>
              </a:solidFill>
              <a:round/>
              <a:headEnd type="none" w="sm" len="sm"/>
              <a:tailEnd type="none" w="sm" len="sm"/>
            </a:ln>
          </p:spPr>
          <p:txBody>
            <a:bodyPr/>
            <a:lstStyle/>
            <a:p>
              <a:endParaRPr lang="en-US"/>
            </a:p>
          </p:txBody>
        </p:sp>
        <p:sp>
          <p:nvSpPr>
            <p:cNvPr id="30751" name="Line 36"/>
            <p:cNvSpPr>
              <a:spLocks noChangeShapeType="1"/>
            </p:cNvSpPr>
            <p:nvPr/>
          </p:nvSpPr>
          <p:spPr bwMode="auto">
            <a:xfrm>
              <a:off x="4456" y="1305"/>
              <a:ext cx="1" cy="490"/>
            </a:xfrm>
            <a:prstGeom prst="line">
              <a:avLst/>
            </a:prstGeom>
            <a:noFill/>
            <a:ln w="25400">
              <a:solidFill>
                <a:schemeClr val="tx1"/>
              </a:solidFill>
              <a:round/>
              <a:headEnd type="none" w="sm" len="sm"/>
              <a:tailEnd type="stealth" w="med" len="lg"/>
            </a:ln>
          </p:spPr>
          <p:txBody>
            <a:bodyPr/>
            <a:lstStyle/>
            <a:p>
              <a:endParaRPr lang="en-US"/>
            </a:p>
          </p:txBody>
        </p:sp>
      </p:grpSp>
      <p:grpSp>
        <p:nvGrpSpPr>
          <p:cNvPr id="5" name="Group 52"/>
          <p:cNvGrpSpPr>
            <a:grpSpLocks/>
          </p:cNvGrpSpPr>
          <p:nvPr/>
        </p:nvGrpSpPr>
        <p:grpSpPr bwMode="auto">
          <a:xfrm>
            <a:off x="5392738" y="4594225"/>
            <a:ext cx="3233737" cy="1497013"/>
            <a:chOff x="3397" y="2894"/>
            <a:chExt cx="2037" cy="943"/>
          </a:xfrm>
        </p:grpSpPr>
        <p:sp>
          <p:nvSpPr>
            <p:cNvPr id="30731" name="Rectangle 37"/>
            <p:cNvSpPr>
              <a:spLocks noChangeArrowheads="1"/>
            </p:cNvSpPr>
            <p:nvPr/>
          </p:nvSpPr>
          <p:spPr bwMode="auto">
            <a:xfrm>
              <a:off x="4356" y="3238"/>
              <a:ext cx="196" cy="202"/>
            </a:xfrm>
            <a:prstGeom prst="rect">
              <a:avLst/>
            </a:prstGeom>
            <a:noFill/>
            <a:ln w="9525">
              <a:noFill/>
              <a:miter lim="800000"/>
              <a:headEnd/>
              <a:tailEnd/>
            </a:ln>
          </p:spPr>
          <p:txBody>
            <a:bodyPr wrap="none" anchor="ctr"/>
            <a:lstStyle/>
            <a:p>
              <a:endParaRPr lang="en-US"/>
            </a:p>
          </p:txBody>
        </p:sp>
        <p:sp>
          <p:nvSpPr>
            <p:cNvPr id="30732" name="Rectangle 38"/>
            <p:cNvSpPr>
              <a:spLocks noChangeArrowheads="1"/>
            </p:cNvSpPr>
            <p:nvPr/>
          </p:nvSpPr>
          <p:spPr bwMode="auto">
            <a:xfrm>
              <a:off x="4219" y="2894"/>
              <a:ext cx="428" cy="231"/>
            </a:xfrm>
            <a:prstGeom prst="rect">
              <a:avLst/>
            </a:prstGeom>
            <a:noFill/>
            <a:ln w="9525">
              <a:noFill/>
              <a:miter lim="800000"/>
              <a:headEnd/>
              <a:tailEnd/>
            </a:ln>
          </p:spPr>
          <p:txBody>
            <a:bodyPr wrap="none" lIns="92075" tIns="46038" rIns="92075" bIns="46038">
              <a:spAutoFit/>
            </a:bodyPr>
            <a:lstStyle/>
            <a:p>
              <a:r>
                <a:rPr lang="en-US" sz="1800" i="1"/>
                <a:t>Gate</a:t>
              </a:r>
            </a:p>
          </p:txBody>
        </p:sp>
        <p:sp>
          <p:nvSpPr>
            <p:cNvPr id="30733" name="Rectangle 39"/>
            <p:cNvSpPr>
              <a:spLocks noChangeArrowheads="1"/>
            </p:cNvSpPr>
            <p:nvPr/>
          </p:nvSpPr>
          <p:spPr bwMode="auto">
            <a:xfrm>
              <a:off x="3397" y="3582"/>
              <a:ext cx="631"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Source</a:t>
              </a:r>
            </a:p>
          </p:txBody>
        </p:sp>
        <p:sp>
          <p:nvSpPr>
            <p:cNvPr id="30734" name="Rectangle 40"/>
            <p:cNvSpPr>
              <a:spLocks noChangeArrowheads="1"/>
            </p:cNvSpPr>
            <p:nvPr/>
          </p:nvSpPr>
          <p:spPr bwMode="auto">
            <a:xfrm>
              <a:off x="4929" y="3561"/>
              <a:ext cx="505" cy="240"/>
            </a:xfrm>
            <a:prstGeom prst="rect">
              <a:avLst/>
            </a:prstGeom>
            <a:noFill/>
            <a:ln w="9525">
              <a:noFill/>
              <a:miter lim="800000"/>
              <a:headEnd/>
              <a:tailEnd/>
            </a:ln>
          </p:spPr>
          <p:txBody>
            <a:bodyPr wrap="none" lIns="92075" tIns="46038" rIns="92075" bIns="46038">
              <a:spAutoFit/>
            </a:bodyPr>
            <a:lstStyle/>
            <a:p>
              <a:r>
                <a:rPr lang="en-US" sz="1900" b="1">
                  <a:solidFill>
                    <a:srgbClr val="000000"/>
                  </a:solidFill>
                </a:rPr>
                <a:t>Drain</a:t>
              </a:r>
            </a:p>
          </p:txBody>
        </p:sp>
        <p:sp>
          <p:nvSpPr>
            <p:cNvPr id="30735" name="Line 41"/>
            <p:cNvSpPr>
              <a:spLocks noChangeShapeType="1"/>
            </p:cNvSpPr>
            <p:nvPr/>
          </p:nvSpPr>
          <p:spPr bwMode="auto">
            <a:xfrm flipV="1">
              <a:off x="4384" y="3554"/>
              <a:ext cx="143" cy="143"/>
            </a:xfrm>
            <a:prstGeom prst="line">
              <a:avLst/>
            </a:prstGeom>
            <a:noFill/>
            <a:ln w="25400">
              <a:solidFill>
                <a:schemeClr val="tx1"/>
              </a:solidFill>
              <a:round/>
              <a:headEnd type="none" w="sm" len="sm"/>
              <a:tailEnd type="none" w="sm" len="sm"/>
            </a:ln>
          </p:spPr>
          <p:txBody>
            <a:bodyPr/>
            <a:lstStyle/>
            <a:p>
              <a:endParaRPr lang="en-US"/>
            </a:p>
          </p:txBody>
        </p:sp>
        <p:sp>
          <p:nvSpPr>
            <p:cNvPr id="30736" name="Oval 42"/>
            <p:cNvSpPr>
              <a:spLocks noChangeArrowheads="1"/>
            </p:cNvSpPr>
            <p:nvPr/>
          </p:nvSpPr>
          <p:spPr bwMode="auto">
            <a:xfrm>
              <a:off x="4312" y="3509"/>
              <a:ext cx="330" cy="328"/>
            </a:xfrm>
            <a:prstGeom prst="ellipse">
              <a:avLst/>
            </a:prstGeom>
            <a:noFill/>
            <a:ln w="12700">
              <a:solidFill>
                <a:schemeClr val="tx1"/>
              </a:solidFill>
              <a:prstDash val="dash"/>
              <a:round/>
              <a:headEnd/>
              <a:tailEnd/>
            </a:ln>
          </p:spPr>
          <p:txBody>
            <a:bodyPr wrap="none" anchor="ctr"/>
            <a:lstStyle/>
            <a:p>
              <a:endParaRPr lang="en-US"/>
            </a:p>
          </p:txBody>
        </p:sp>
        <p:sp>
          <p:nvSpPr>
            <p:cNvPr id="30737" name="Line 43"/>
            <p:cNvSpPr>
              <a:spLocks noChangeShapeType="1"/>
            </p:cNvSpPr>
            <p:nvPr/>
          </p:nvSpPr>
          <p:spPr bwMode="auto">
            <a:xfrm flipH="1">
              <a:off x="4039" y="3692"/>
              <a:ext cx="344" cy="0"/>
            </a:xfrm>
            <a:prstGeom prst="line">
              <a:avLst/>
            </a:prstGeom>
            <a:noFill/>
            <a:ln w="25400">
              <a:solidFill>
                <a:schemeClr val="tx1"/>
              </a:solidFill>
              <a:round/>
              <a:headEnd type="none" w="sm" len="sm"/>
              <a:tailEnd type="none" w="sm" len="sm"/>
            </a:ln>
          </p:spPr>
          <p:txBody>
            <a:bodyPr/>
            <a:lstStyle/>
            <a:p>
              <a:endParaRPr lang="en-US"/>
            </a:p>
          </p:txBody>
        </p:sp>
        <p:sp>
          <p:nvSpPr>
            <p:cNvPr id="30738" name="Line 44"/>
            <p:cNvSpPr>
              <a:spLocks noChangeShapeType="1"/>
            </p:cNvSpPr>
            <p:nvPr/>
          </p:nvSpPr>
          <p:spPr bwMode="auto">
            <a:xfrm flipH="1">
              <a:off x="4576" y="3692"/>
              <a:ext cx="344" cy="0"/>
            </a:xfrm>
            <a:prstGeom prst="line">
              <a:avLst/>
            </a:prstGeom>
            <a:noFill/>
            <a:ln w="25400">
              <a:solidFill>
                <a:schemeClr val="tx1"/>
              </a:solidFill>
              <a:round/>
              <a:headEnd type="none" w="sm" len="sm"/>
              <a:tailEnd type="none" w="sm" len="sm"/>
            </a:ln>
          </p:spPr>
          <p:txBody>
            <a:bodyPr/>
            <a:lstStyle/>
            <a:p>
              <a:endParaRPr lang="en-US"/>
            </a:p>
          </p:txBody>
        </p:sp>
        <p:sp>
          <p:nvSpPr>
            <p:cNvPr id="30739" name="Line 45"/>
            <p:cNvSpPr>
              <a:spLocks noChangeShapeType="1"/>
            </p:cNvSpPr>
            <p:nvPr/>
          </p:nvSpPr>
          <p:spPr bwMode="auto">
            <a:xfrm>
              <a:off x="4441" y="3109"/>
              <a:ext cx="1" cy="490"/>
            </a:xfrm>
            <a:prstGeom prst="line">
              <a:avLst/>
            </a:prstGeom>
            <a:noFill/>
            <a:ln w="25400">
              <a:solidFill>
                <a:schemeClr val="tx1"/>
              </a:solidFill>
              <a:round/>
              <a:headEnd type="none" w="sm" len="sm"/>
              <a:tailEnd type="stealth" w="med" len="lg"/>
            </a:ln>
          </p:spPr>
          <p:txBody>
            <a:bodyPr/>
            <a:lstStyle/>
            <a:p>
              <a:endParaRPr lang="en-US"/>
            </a:p>
          </p:txBody>
        </p:sp>
        <p:grpSp>
          <p:nvGrpSpPr>
            <p:cNvPr id="6" name="Group 48"/>
            <p:cNvGrpSpPr>
              <a:grpSpLocks/>
            </p:cNvGrpSpPr>
            <p:nvPr/>
          </p:nvGrpSpPr>
          <p:grpSpPr bwMode="auto">
            <a:xfrm>
              <a:off x="4321" y="3182"/>
              <a:ext cx="242" cy="212"/>
              <a:chOff x="4321" y="3182"/>
              <a:chExt cx="242" cy="212"/>
            </a:xfrm>
          </p:grpSpPr>
          <p:sp>
            <p:nvSpPr>
              <p:cNvPr id="30741" name="AutoShape 46"/>
              <p:cNvSpPr>
                <a:spLocks noChangeArrowheads="1"/>
              </p:cNvSpPr>
              <p:nvPr/>
            </p:nvSpPr>
            <p:spPr bwMode="auto">
              <a:xfrm rot="10800000">
                <a:off x="4321" y="3182"/>
                <a:ext cx="242" cy="164"/>
              </a:xfrm>
              <a:prstGeom prst="triangle">
                <a:avLst>
                  <a:gd name="adj" fmla="val 49986"/>
                </a:avLst>
              </a:prstGeom>
              <a:solidFill>
                <a:schemeClr val="bg1"/>
              </a:solidFill>
              <a:ln w="12700">
                <a:solidFill>
                  <a:schemeClr val="tx1"/>
                </a:solidFill>
                <a:miter lim="800000"/>
                <a:headEnd/>
                <a:tailEnd/>
              </a:ln>
            </p:spPr>
            <p:txBody>
              <a:bodyPr wrap="none" anchor="ctr"/>
              <a:lstStyle/>
              <a:p>
                <a:endParaRPr lang="en-US"/>
              </a:p>
            </p:txBody>
          </p:sp>
          <p:sp>
            <p:nvSpPr>
              <p:cNvPr id="30742" name="Oval 47"/>
              <p:cNvSpPr>
                <a:spLocks noChangeArrowheads="1"/>
              </p:cNvSpPr>
              <p:nvPr/>
            </p:nvSpPr>
            <p:spPr bwMode="auto">
              <a:xfrm>
                <a:off x="4414" y="3354"/>
                <a:ext cx="50" cy="40"/>
              </a:xfrm>
              <a:prstGeom prst="ellipse">
                <a:avLst/>
              </a:prstGeom>
              <a:solidFill>
                <a:schemeClr val="bg1"/>
              </a:solidFill>
              <a:ln w="12700">
                <a:solidFill>
                  <a:schemeClr val="tx1"/>
                </a:solidFill>
                <a:round/>
                <a:headEnd/>
                <a:tailEnd/>
              </a:ln>
            </p:spPr>
            <p:txBody>
              <a:bodyPr wrap="none" anchor="ctr"/>
              <a:lstStyle/>
              <a:p>
                <a:endParaRPr lang="en-US"/>
              </a:p>
            </p:txBody>
          </p:sp>
        </p:grpSp>
      </p:grpSp>
      <p:sp>
        <p:nvSpPr>
          <p:cNvPr id="10293" name="Rectangle 53"/>
          <p:cNvSpPr>
            <a:spLocks noChangeArrowheads="1"/>
          </p:cNvSpPr>
          <p:nvPr/>
        </p:nvSpPr>
        <p:spPr bwMode="auto">
          <a:xfrm>
            <a:off x="1231900" y="2997200"/>
            <a:ext cx="3568700" cy="660400"/>
          </a:xfrm>
          <a:prstGeom prst="rect">
            <a:avLst/>
          </a:prstGeom>
          <a:solidFill>
            <a:srgbClr val="F8ECB2"/>
          </a:solidFill>
          <a:ln w="19050">
            <a:solidFill>
              <a:srgbClr val="000099"/>
            </a:solidFill>
            <a:miter lim="800000"/>
            <a:headEnd/>
            <a:tailEnd/>
          </a:ln>
        </p:spPr>
        <p:txBody>
          <a:bodyPr wrap="none">
            <a:spAutoFit/>
          </a:bodyPr>
          <a:lstStyle/>
          <a:p>
            <a:r>
              <a:rPr lang="en-US" sz="1800">
                <a:solidFill>
                  <a:srgbClr val="A50021"/>
                </a:solidFill>
              </a:rPr>
              <a:t>nMOS</a:t>
            </a:r>
            <a:r>
              <a:rPr lang="en-US" sz="1800"/>
              <a:t>: 	</a:t>
            </a:r>
            <a:r>
              <a:rPr lang="en-US" sz="1800">
                <a:solidFill>
                  <a:srgbClr val="A50021"/>
                </a:solidFill>
              </a:rPr>
              <a:t>Good connector to GND</a:t>
            </a:r>
            <a:br>
              <a:rPr lang="en-US" sz="1800">
                <a:solidFill>
                  <a:srgbClr val="A50021"/>
                </a:solidFill>
              </a:rPr>
            </a:br>
            <a:r>
              <a:rPr lang="en-US" sz="1800"/>
              <a:t>	Poor connector to +5</a:t>
            </a:r>
          </a:p>
        </p:txBody>
      </p:sp>
      <p:sp>
        <p:nvSpPr>
          <p:cNvPr id="10294" name="Rectangle 54"/>
          <p:cNvSpPr>
            <a:spLocks noChangeArrowheads="1"/>
          </p:cNvSpPr>
          <p:nvPr/>
        </p:nvSpPr>
        <p:spPr bwMode="auto">
          <a:xfrm>
            <a:off x="1295400" y="5486400"/>
            <a:ext cx="3492500" cy="660400"/>
          </a:xfrm>
          <a:prstGeom prst="rect">
            <a:avLst/>
          </a:prstGeom>
          <a:solidFill>
            <a:srgbClr val="F8ECB2"/>
          </a:solidFill>
          <a:ln w="19050">
            <a:solidFill>
              <a:srgbClr val="000099"/>
            </a:solidFill>
            <a:miter lim="800000"/>
            <a:headEnd/>
            <a:tailEnd/>
          </a:ln>
        </p:spPr>
        <p:txBody>
          <a:bodyPr wrap="none">
            <a:spAutoFit/>
          </a:bodyPr>
          <a:lstStyle/>
          <a:p>
            <a:r>
              <a:rPr lang="en-US" sz="1800"/>
              <a:t>pMOS: 	Poor connector to GND</a:t>
            </a:r>
            <a:r>
              <a:rPr lang="en-US" sz="1800">
                <a:solidFill>
                  <a:srgbClr val="A50021"/>
                </a:solidFill>
              </a:rPr>
              <a:t/>
            </a:r>
            <a:br>
              <a:rPr lang="en-US" sz="1800">
                <a:solidFill>
                  <a:srgbClr val="A50021"/>
                </a:solidFill>
              </a:rPr>
            </a:br>
            <a:r>
              <a:rPr lang="en-US" sz="1800"/>
              <a:t>	</a:t>
            </a:r>
            <a:r>
              <a:rPr lang="en-US" sz="1800">
                <a:solidFill>
                  <a:srgbClr val="A50021"/>
                </a:solidFill>
              </a:rPr>
              <a:t>Good connector to +5</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0243"/>
                                        </p:tgtEl>
                                        <p:attrNameLst>
                                          <p:attrName>style.visibility</p:attrName>
                                        </p:attrNameLst>
                                      </p:cBhvr>
                                      <p:to>
                                        <p:strVal val="visible"/>
                                      </p:to>
                                    </p:set>
                                    <p:animEffect transition="in" filter="dissolve">
                                      <p:cBhvr>
                                        <p:cTn id="16" dur="500"/>
                                        <p:tgtEl>
                                          <p:spTgt spid="1024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0293"/>
                                        </p:tgtEl>
                                        <p:attrNameLst>
                                          <p:attrName>style.visibility</p:attrName>
                                        </p:attrNameLst>
                                      </p:cBhvr>
                                      <p:to>
                                        <p:strVal val="visible"/>
                                      </p:to>
                                    </p:set>
                                    <p:animEffect transition="in" filter="dissolve">
                                      <p:cBhvr>
                                        <p:cTn id="21" dur="500"/>
                                        <p:tgtEl>
                                          <p:spTgt spid="1029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0271"/>
                                        </p:tgtEl>
                                        <p:attrNameLst>
                                          <p:attrName>style.visibility</p:attrName>
                                        </p:attrNameLst>
                                      </p:cBhvr>
                                      <p:to>
                                        <p:strVal val="visible"/>
                                      </p:to>
                                    </p:set>
                                    <p:animEffect transition="in" filter="dissolve">
                                      <p:cBhvr>
                                        <p:cTn id="30" dur="500"/>
                                        <p:tgtEl>
                                          <p:spTgt spid="1027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0294"/>
                                        </p:tgtEl>
                                        <p:attrNameLst>
                                          <p:attrName>style.visibility</p:attrName>
                                        </p:attrNameLst>
                                      </p:cBhvr>
                                      <p:to>
                                        <p:strVal val="visible"/>
                                      </p:to>
                                    </p:set>
                                    <p:animEffect transition="in" filter="dissolve">
                                      <p:cBhvr>
                                        <p:cTn id="39" dur="500"/>
                                        <p:tgtEl>
                                          <p:spTgt spid="1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71" grpId="0" animBg="1" autoUpdateAnimBg="0"/>
      <p:bldP spid="10293" grpId="0" animBg="1" autoUpdateAnimBg="0"/>
      <p:bldP spid="1029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normAutofit fontScale="90000"/>
          </a:bodyPr>
          <a:lstStyle/>
          <a:p>
            <a:r>
              <a:rPr lang="en-US" smtClean="0"/>
              <a:t>An nMOS Inverter</a:t>
            </a:r>
          </a:p>
        </p:txBody>
      </p:sp>
      <p:sp>
        <p:nvSpPr>
          <p:cNvPr id="12410" name="Rectangle 122"/>
          <p:cNvSpPr>
            <a:spLocks noGrp="1" noChangeArrowheads="1"/>
          </p:cNvSpPr>
          <p:nvPr>
            <p:ph type="body" sz="half" idx="2"/>
          </p:nvPr>
        </p:nvSpPr>
        <p:spPr>
          <a:xfrm>
            <a:off x="838200" y="3657600"/>
            <a:ext cx="8001000" cy="1514475"/>
          </a:xfrm>
        </p:spPr>
        <p:txBody>
          <a:bodyPr/>
          <a:lstStyle/>
          <a:p>
            <a:r>
              <a:rPr lang="en-US" sz="2000" smtClean="0"/>
              <a:t>Issues</a:t>
            </a:r>
          </a:p>
          <a:p>
            <a:pPr lvl="1"/>
            <a:r>
              <a:rPr lang="en-US" sz="2000" smtClean="0"/>
              <a:t>When transistor (switch) is </a:t>
            </a:r>
            <a:r>
              <a:rPr lang="en-US" sz="2000" smtClean="0">
                <a:solidFill>
                  <a:srgbClr val="A50021"/>
                </a:solidFill>
              </a:rPr>
              <a:t>closed</a:t>
            </a:r>
            <a:r>
              <a:rPr lang="en-US" sz="2000" smtClean="0"/>
              <a:t>, some current goes directly from 5V to GND</a:t>
            </a:r>
          </a:p>
          <a:p>
            <a:pPr lvl="2"/>
            <a:r>
              <a:rPr lang="en-US" sz="2000" smtClean="0">
                <a:solidFill>
                  <a:srgbClr val="A50021"/>
                </a:solidFill>
              </a:rPr>
              <a:t>Wastes power; creates heat</a:t>
            </a:r>
          </a:p>
        </p:txBody>
      </p:sp>
      <p:grpSp>
        <p:nvGrpSpPr>
          <p:cNvPr id="2" name="Group 63"/>
          <p:cNvGrpSpPr>
            <a:grpSpLocks/>
          </p:cNvGrpSpPr>
          <p:nvPr/>
        </p:nvGrpSpPr>
        <p:grpSpPr bwMode="auto">
          <a:xfrm>
            <a:off x="381000" y="822325"/>
            <a:ext cx="2492375" cy="2835275"/>
            <a:chOff x="240" y="518"/>
            <a:chExt cx="1570" cy="1786"/>
          </a:xfrm>
        </p:grpSpPr>
        <p:sp>
          <p:nvSpPr>
            <p:cNvPr id="31780" name="Rectangle 64"/>
            <p:cNvSpPr>
              <a:spLocks noChangeArrowheads="1"/>
            </p:cNvSpPr>
            <p:nvPr/>
          </p:nvSpPr>
          <p:spPr bwMode="auto">
            <a:xfrm>
              <a:off x="1056" y="518"/>
              <a:ext cx="312" cy="250"/>
            </a:xfrm>
            <a:prstGeom prst="rect">
              <a:avLst/>
            </a:prstGeom>
            <a:noFill/>
            <a:ln w="9525">
              <a:noFill/>
              <a:miter lim="800000"/>
              <a:headEnd/>
              <a:tailEnd/>
            </a:ln>
          </p:spPr>
          <p:txBody>
            <a:bodyPr wrap="none" lIns="92075" tIns="46038" rIns="92075" bIns="46038">
              <a:spAutoFit/>
            </a:bodyPr>
            <a:lstStyle/>
            <a:p>
              <a:r>
                <a:rPr lang="en-US"/>
                <a:t>5V</a:t>
              </a:r>
            </a:p>
          </p:txBody>
        </p:sp>
        <p:grpSp>
          <p:nvGrpSpPr>
            <p:cNvPr id="3" name="Group 65"/>
            <p:cNvGrpSpPr>
              <a:grpSpLocks/>
            </p:cNvGrpSpPr>
            <p:nvPr/>
          </p:nvGrpSpPr>
          <p:grpSpPr bwMode="auto">
            <a:xfrm>
              <a:off x="824" y="831"/>
              <a:ext cx="144" cy="384"/>
              <a:chOff x="1245" y="1293"/>
              <a:chExt cx="144" cy="384"/>
            </a:xfrm>
          </p:grpSpPr>
          <p:sp>
            <p:nvSpPr>
              <p:cNvPr id="31796" name="Line 66"/>
              <p:cNvSpPr>
                <a:spLocks noChangeShapeType="1"/>
              </p:cNvSpPr>
              <p:nvPr/>
            </p:nvSpPr>
            <p:spPr bwMode="auto">
              <a:xfrm>
                <a:off x="1293" y="1293"/>
                <a:ext cx="96"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97" name="Line 67"/>
              <p:cNvSpPr>
                <a:spLocks noChangeShapeType="1"/>
              </p:cNvSpPr>
              <p:nvPr/>
            </p:nvSpPr>
            <p:spPr bwMode="auto">
              <a:xfrm flipH="1">
                <a:off x="1245" y="134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98" name="Line 68"/>
              <p:cNvSpPr>
                <a:spLocks noChangeShapeType="1"/>
              </p:cNvSpPr>
              <p:nvPr/>
            </p:nvSpPr>
            <p:spPr bwMode="auto">
              <a:xfrm>
                <a:off x="1245" y="1389"/>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99" name="Line 69"/>
              <p:cNvSpPr>
                <a:spLocks noChangeShapeType="1"/>
              </p:cNvSpPr>
              <p:nvPr/>
            </p:nvSpPr>
            <p:spPr bwMode="auto">
              <a:xfrm flipH="1">
                <a:off x="1245" y="1437"/>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800" name="Line 70"/>
              <p:cNvSpPr>
                <a:spLocks noChangeShapeType="1"/>
              </p:cNvSpPr>
              <p:nvPr/>
            </p:nvSpPr>
            <p:spPr bwMode="auto">
              <a:xfrm flipH="1">
                <a:off x="1245" y="1533"/>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801" name="Line 71"/>
              <p:cNvSpPr>
                <a:spLocks noChangeShapeType="1"/>
              </p:cNvSpPr>
              <p:nvPr/>
            </p:nvSpPr>
            <p:spPr bwMode="auto">
              <a:xfrm>
                <a:off x="1245" y="158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802" name="Line 72"/>
              <p:cNvSpPr>
                <a:spLocks noChangeShapeType="1"/>
              </p:cNvSpPr>
              <p:nvPr/>
            </p:nvSpPr>
            <p:spPr bwMode="auto">
              <a:xfrm>
                <a:off x="1245" y="1485"/>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803" name="Line 73"/>
              <p:cNvSpPr>
                <a:spLocks noChangeShapeType="1"/>
              </p:cNvSpPr>
              <p:nvPr/>
            </p:nvSpPr>
            <p:spPr bwMode="auto">
              <a:xfrm flipH="1">
                <a:off x="1293" y="1629"/>
                <a:ext cx="96" cy="4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31782" name="Line 74"/>
            <p:cNvSpPr>
              <a:spLocks noChangeShapeType="1"/>
            </p:cNvSpPr>
            <p:nvPr/>
          </p:nvSpPr>
          <p:spPr bwMode="auto">
            <a:xfrm>
              <a:off x="885" y="120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83" name="Line 75"/>
            <p:cNvSpPr>
              <a:spLocks noChangeShapeType="1"/>
            </p:cNvSpPr>
            <p:nvPr/>
          </p:nvSpPr>
          <p:spPr bwMode="auto">
            <a:xfrm>
              <a:off x="886" y="1399"/>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31784" name="Oval 76"/>
            <p:cNvSpPr>
              <a:spLocks noChangeArrowheads="1"/>
            </p:cNvSpPr>
            <p:nvPr/>
          </p:nvSpPr>
          <p:spPr bwMode="auto">
            <a:xfrm>
              <a:off x="746" y="132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31785" name="Line 77"/>
            <p:cNvSpPr>
              <a:spLocks noChangeShapeType="1"/>
            </p:cNvSpPr>
            <p:nvPr/>
          </p:nvSpPr>
          <p:spPr bwMode="auto">
            <a:xfrm flipV="1">
              <a:off x="875" y="69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86" name="Line 78"/>
            <p:cNvSpPr>
              <a:spLocks noChangeShapeType="1"/>
            </p:cNvSpPr>
            <p:nvPr/>
          </p:nvSpPr>
          <p:spPr bwMode="auto">
            <a:xfrm>
              <a:off x="889" y="1554"/>
              <a:ext cx="0" cy="47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87" name="Line 79"/>
            <p:cNvSpPr>
              <a:spLocks noChangeShapeType="1"/>
            </p:cNvSpPr>
            <p:nvPr/>
          </p:nvSpPr>
          <p:spPr bwMode="auto">
            <a:xfrm>
              <a:off x="772" y="202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88" name="Line 80"/>
            <p:cNvSpPr>
              <a:spLocks noChangeShapeType="1"/>
            </p:cNvSpPr>
            <p:nvPr/>
          </p:nvSpPr>
          <p:spPr bwMode="auto">
            <a:xfrm>
              <a:off x="820" y="207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89" name="Line 81"/>
            <p:cNvSpPr>
              <a:spLocks noChangeShapeType="1"/>
            </p:cNvSpPr>
            <p:nvPr/>
          </p:nvSpPr>
          <p:spPr bwMode="auto">
            <a:xfrm>
              <a:off x="868" y="212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90" name="Line 82"/>
            <p:cNvSpPr>
              <a:spLocks noChangeShapeType="1"/>
            </p:cNvSpPr>
            <p:nvPr/>
          </p:nvSpPr>
          <p:spPr bwMode="auto">
            <a:xfrm>
              <a:off x="491" y="690"/>
              <a:ext cx="129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91" name="Rectangle 83"/>
            <p:cNvSpPr>
              <a:spLocks noChangeArrowheads="1"/>
            </p:cNvSpPr>
            <p:nvPr/>
          </p:nvSpPr>
          <p:spPr bwMode="auto">
            <a:xfrm>
              <a:off x="961" y="2054"/>
              <a:ext cx="849" cy="250"/>
            </a:xfrm>
            <a:prstGeom prst="rect">
              <a:avLst/>
            </a:prstGeom>
            <a:noFill/>
            <a:ln w="9525">
              <a:noFill/>
              <a:miter lim="800000"/>
              <a:headEnd/>
              <a:tailEnd/>
            </a:ln>
          </p:spPr>
          <p:txBody>
            <a:bodyPr wrap="none" lIns="92075" tIns="46038" rIns="92075" bIns="46038">
              <a:spAutoFit/>
            </a:bodyPr>
            <a:lstStyle/>
            <a:p>
              <a:r>
                <a:rPr lang="en-US"/>
                <a:t>GND = 0V</a:t>
              </a:r>
            </a:p>
          </p:txBody>
        </p:sp>
        <p:sp>
          <p:nvSpPr>
            <p:cNvPr id="31792" name="Line 84"/>
            <p:cNvSpPr>
              <a:spLocks noChangeShapeType="1"/>
            </p:cNvSpPr>
            <p:nvPr/>
          </p:nvSpPr>
          <p:spPr bwMode="auto">
            <a:xfrm>
              <a:off x="347" y="1458"/>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31793" name="Rectangle 85"/>
            <p:cNvSpPr>
              <a:spLocks noChangeArrowheads="1"/>
            </p:cNvSpPr>
            <p:nvPr/>
          </p:nvSpPr>
          <p:spPr bwMode="auto">
            <a:xfrm>
              <a:off x="240" y="1190"/>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31794" name="Line 86"/>
            <p:cNvSpPr>
              <a:spLocks noChangeShapeType="1"/>
            </p:cNvSpPr>
            <p:nvPr/>
          </p:nvSpPr>
          <p:spPr bwMode="auto">
            <a:xfrm>
              <a:off x="875" y="1266"/>
              <a:ext cx="517" cy="0"/>
            </a:xfrm>
            <a:prstGeom prst="line">
              <a:avLst/>
            </a:prstGeom>
            <a:noFill/>
            <a:ln w="25400">
              <a:solidFill>
                <a:schemeClr val="tx1"/>
              </a:solidFill>
              <a:round/>
              <a:headEnd type="none" w="sm" len="sm"/>
              <a:tailEnd type="arrow" w="med" len="med"/>
            </a:ln>
          </p:spPr>
          <p:txBody>
            <a:bodyPr wrap="none" anchor="ctr"/>
            <a:lstStyle/>
            <a:p>
              <a:endParaRPr lang="en-US"/>
            </a:p>
          </p:txBody>
        </p:sp>
        <p:sp>
          <p:nvSpPr>
            <p:cNvPr id="31795" name="Rectangle 87"/>
            <p:cNvSpPr>
              <a:spLocks noChangeArrowheads="1"/>
            </p:cNvSpPr>
            <p:nvPr/>
          </p:nvSpPr>
          <p:spPr bwMode="auto">
            <a:xfrm>
              <a:off x="1152" y="1008"/>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grpSp>
        <p:nvGrpSpPr>
          <p:cNvPr id="4" name="Group 118"/>
          <p:cNvGrpSpPr>
            <a:grpSpLocks/>
          </p:cNvGrpSpPr>
          <p:nvPr/>
        </p:nvGrpSpPr>
        <p:grpSpPr bwMode="auto">
          <a:xfrm>
            <a:off x="5105400" y="838200"/>
            <a:ext cx="2492375" cy="2835275"/>
            <a:chOff x="3216" y="528"/>
            <a:chExt cx="1570" cy="1786"/>
          </a:xfrm>
        </p:grpSpPr>
        <p:sp>
          <p:nvSpPr>
            <p:cNvPr id="31754" name="Rectangle 89"/>
            <p:cNvSpPr>
              <a:spLocks noChangeArrowheads="1"/>
            </p:cNvSpPr>
            <p:nvPr/>
          </p:nvSpPr>
          <p:spPr bwMode="auto">
            <a:xfrm>
              <a:off x="4032" y="528"/>
              <a:ext cx="312" cy="250"/>
            </a:xfrm>
            <a:prstGeom prst="rect">
              <a:avLst/>
            </a:prstGeom>
            <a:noFill/>
            <a:ln w="9525">
              <a:noFill/>
              <a:miter lim="800000"/>
              <a:headEnd/>
              <a:tailEnd/>
            </a:ln>
          </p:spPr>
          <p:txBody>
            <a:bodyPr wrap="none" lIns="92075" tIns="46038" rIns="92075" bIns="46038">
              <a:spAutoFit/>
            </a:bodyPr>
            <a:lstStyle/>
            <a:p>
              <a:r>
                <a:rPr lang="en-US"/>
                <a:t>5V</a:t>
              </a:r>
            </a:p>
          </p:txBody>
        </p:sp>
        <p:grpSp>
          <p:nvGrpSpPr>
            <p:cNvPr id="5" name="Group 90"/>
            <p:cNvGrpSpPr>
              <a:grpSpLocks/>
            </p:cNvGrpSpPr>
            <p:nvPr/>
          </p:nvGrpSpPr>
          <p:grpSpPr bwMode="auto">
            <a:xfrm>
              <a:off x="3800" y="841"/>
              <a:ext cx="144" cy="384"/>
              <a:chOff x="1245" y="1293"/>
              <a:chExt cx="144" cy="384"/>
            </a:xfrm>
          </p:grpSpPr>
          <p:sp>
            <p:nvSpPr>
              <p:cNvPr id="31772" name="Line 91"/>
              <p:cNvSpPr>
                <a:spLocks noChangeShapeType="1"/>
              </p:cNvSpPr>
              <p:nvPr/>
            </p:nvSpPr>
            <p:spPr bwMode="auto">
              <a:xfrm>
                <a:off x="1293" y="1293"/>
                <a:ext cx="96"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3" name="Line 92"/>
              <p:cNvSpPr>
                <a:spLocks noChangeShapeType="1"/>
              </p:cNvSpPr>
              <p:nvPr/>
            </p:nvSpPr>
            <p:spPr bwMode="auto">
              <a:xfrm flipH="1">
                <a:off x="1245" y="134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4" name="Line 93"/>
              <p:cNvSpPr>
                <a:spLocks noChangeShapeType="1"/>
              </p:cNvSpPr>
              <p:nvPr/>
            </p:nvSpPr>
            <p:spPr bwMode="auto">
              <a:xfrm>
                <a:off x="1245" y="1389"/>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5" name="Line 94"/>
              <p:cNvSpPr>
                <a:spLocks noChangeShapeType="1"/>
              </p:cNvSpPr>
              <p:nvPr/>
            </p:nvSpPr>
            <p:spPr bwMode="auto">
              <a:xfrm flipH="1">
                <a:off x="1245" y="1437"/>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6" name="Line 95"/>
              <p:cNvSpPr>
                <a:spLocks noChangeShapeType="1"/>
              </p:cNvSpPr>
              <p:nvPr/>
            </p:nvSpPr>
            <p:spPr bwMode="auto">
              <a:xfrm flipH="1">
                <a:off x="1245" y="1533"/>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7" name="Line 96"/>
              <p:cNvSpPr>
                <a:spLocks noChangeShapeType="1"/>
              </p:cNvSpPr>
              <p:nvPr/>
            </p:nvSpPr>
            <p:spPr bwMode="auto">
              <a:xfrm>
                <a:off x="1245" y="158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8" name="Line 97"/>
              <p:cNvSpPr>
                <a:spLocks noChangeShapeType="1"/>
              </p:cNvSpPr>
              <p:nvPr/>
            </p:nvSpPr>
            <p:spPr bwMode="auto">
              <a:xfrm>
                <a:off x="1245" y="1485"/>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79" name="Line 98"/>
              <p:cNvSpPr>
                <a:spLocks noChangeShapeType="1"/>
              </p:cNvSpPr>
              <p:nvPr/>
            </p:nvSpPr>
            <p:spPr bwMode="auto">
              <a:xfrm flipH="1">
                <a:off x="1293" y="1629"/>
                <a:ext cx="96" cy="4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31756" name="Line 99"/>
            <p:cNvSpPr>
              <a:spLocks noChangeShapeType="1"/>
            </p:cNvSpPr>
            <p:nvPr/>
          </p:nvSpPr>
          <p:spPr bwMode="auto">
            <a:xfrm>
              <a:off x="3861" y="1214"/>
              <a:ext cx="1" cy="17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57" name="Line 102"/>
            <p:cNvSpPr>
              <a:spLocks noChangeShapeType="1"/>
            </p:cNvSpPr>
            <p:nvPr/>
          </p:nvSpPr>
          <p:spPr bwMode="auto">
            <a:xfrm flipV="1">
              <a:off x="3851" y="70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58" name="Line 103"/>
            <p:cNvSpPr>
              <a:spLocks noChangeShapeType="1"/>
            </p:cNvSpPr>
            <p:nvPr/>
          </p:nvSpPr>
          <p:spPr bwMode="auto">
            <a:xfrm>
              <a:off x="3865" y="1632"/>
              <a:ext cx="0" cy="40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59" name="Line 104"/>
            <p:cNvSpPr>
              <a:spLocks noChangeShapeType="1"/>
            </p:cNvSpPr>
            <p:nvPr/>
          </p:nvSpPr>
          <p:spPr bwMode="auto">
            <a:xfrm>
              <a:off x="3748" y="203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60" name="Line 105"/>
            <p:cNvSpPr>
              <a:spLocks noChangeShapeType="1"/>
            </p:cNvSpPr>
            <p:nvPr/>
          </p:nvSpPr>
          <p:spPr bwMode="auto">
            <a:xfrm>
              <a:off x="3796" y="208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61" name="Line 106"/>
            <p:cNvSpPr>
              <a:spLocks noChangeShapeType="1"/>
            </p:cNvSpPr>
            <p:nvPr/>
          </p:nvSpPr>
          <p:spPr bwMode="auto">
            <a:xfrm>
              <a:off x="3844" y="213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62" name="Line 107"/>
            <p:cNvSpPr>
              <a:spLocks noChangeShapeType="1"/>
            </p:cNvSpPr>
            <p:nvPr/>
          </p:nvSpPr>
          <p:spPr bwMode="auto">
            <a:xfrm>
              <a:off x="3467" y="700"/>
              <a:ext cx="129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31763" name="Rectangle 108"/>
            <p:cNvSpPr>
              <a:spLocks noChangeArrowheads="1"/>
            </p:cNvSpPr>
            <p:nvPr/>
          </p:nvSpPr>
          <p:spPr bwMode="auto">
            <a:xfrm>
              <a:off x="3937" y="2064"/>
              <a:ext cx="849" cy="250"/>
            </a:xfrm>
            <a:prstGeom prst="rect">
              <a:avLst/>
            </a:prstGeom>
            <a:noFill/>
            <a:ln w="9525">
              <a:noFill/>
              <a:miter lim="800000"/>
              <a:headEnd/>
              <a:tailEnd/>
            </a:ln>
          </p:spPr>
          <p:txBody>
            <a:bodyPr wrap="none" lIns="92075" tIns="46038" rIns="92075" bIns="46038">
              <a:spAutoFit/>
            </a:bodyPr>
            <a:lstStyle/>
            <a:p>
              <a:r>
                <a:rPr lang="en-US"/>
                <a:t>GND = 0V</a:t>
              </a:r>
            </a:p>
          </p:txBody>
        </p:sp>
        <p:sp>
          <p:nvSpPr>
            <p:cNvPr id="31764" name="Rectangle 110"/>
            <p:cNvSpPr>
              <a:spLocks noChangeArrowheads="1"/>
            </p:cNvSpPr>
            <p:nvPr/>
          </p:nvSpPr>
          <p:spPr bwMode="auto">
            <a:xfrm>
              <a:off x="3216" y="1200"/>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31765" name="Line 111"/>
            <p:cNvSpPr>
              <a:spLocks noChangeShapeType="1"/>
            </p:cNvSpPr>
            <p:nvPr/>
          </p:nvSpPr>
          <p:spPr bwMode="auto">
            <a:xfrm>
              <a:off x="3851" y="1276"/>
              <a:ext cx="517" cy="0"/>
            </a:xfrm>
            <a:prstGeom prst="line">
              <a:avLst/>
            </a:prstGeom>
            <a:noFill/>
            <a:ln w="25400">
              <a:solidFill>
                <a:schemeClr val="tx1"/>
              </a:solidFill>
              <a:round/>
              <a:headEnd type="none" w="sm" len="sm"/>
              <a:tailEnd type="arrow" w="med" len="med"/>
            </a:ln>
          </p:spPr>
          <p:txBody>
            <a:bodyPr wrap="none" anchor="ctr"/>
            <a:lstStyle/>
            <a:p>
              <a:endParaRPr lang="en-US"/>
            </a:p>
          </p:txBody>
        </p:sp>
        <p:sp>
          <p:nvSpPr>
            <p:cNvPr id="31766" name="Rectangle 112"/>
            <p:cNvSpPr>
              <a:spLocks noChangeArrowheads="1"/>
            </p:cNvSpPr>
            <p:nvPr/>
          </p:nvSpPr>
          <p:spPr bwMode="auto">
            <a:xfrm>
              <a:off x="4128" y="1018"/>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sp>
          <p:nvSpPr>
            <p:cNvPr id="31767" name="Line 113"/>
            <p:cNvSpPr>
              <a:spLocks noChangeShapeType="1"/>
            </p:cNvSpPr>
            <p:nvPr/>
          </p:nvSpPr>
          <p:spPr bwMode="auto">
            <a:xfrm flipH="1">
              <a:off x="3783" y="1632"/>
              <a:ext cx="87" cy="0"/>
            </a:xfrm>
            <a:prstGeom prst="line">
              <a:avLst/>
            </a:prstGeom>
            <a:noFill/>
            <a:ln w="25400">
              <a:solidFill>
                <a:srgbClr val="A50021"/>
              </a:solidFill>
              <a:round/>
              <a:headEnd type="none" w="sm" len="sm"/>
              <a:tailEnd type="none" w="sm" len="sm"/>
            </a:ln>
          </p:spPr>
          <p:txBody>
            <a:bodyPr/>
            <a:lstStyle/>
            <a:p>
              <a:endParaRPr lang="en-US"/>
            </a:p>
          </p:txBody>
        </p:sp>
        <p:sp>
          <p:nvSpPr>
            <p:cNvPr id="31768" name="Line 114"/>
            <p:cNvSpPr>
              <a:spLocks noChangeShapeType="1"/>
            </p:cNvSpPr>
            <p:nvPr/>
          </p:nvSpPr>
          <p:spPr bwMode="auto">
            <a:xfrm flipV="1">
              <a:off x="3782" y="1387"/>
              <a:ext cx="0" cy="245"/>
            </a:xfrm>
            <a:prstGeom prst="line">
              <a:avLst/>
            </a:prstGeom>
            <a:noFill/>
            <a:ln w="25400">
              <a:solidFill>
                <a:srgbClr val="A50021"/>
              </a:solidFill>
              <a:round/>
              <a:headEnd type="none" w="sm" len="sm"/>
              <a:tailEnd type="none" w="sm" len="sm"/>
            </a:ln>
          </p:spPr>
          <p:txBody>
            <a:bodyPr/>
            <a:lstStyle/>
            <a:p>
              <a:endParaRPr lang="en-US"/>
            </a:p>
          </p:txBody>
        </p:sp>
        <p:sp>
          <p:nvSpPr>
            <p:cNvPr id="31769" name="Line 115"/>
            <p:cNvSpPr>
              <a:spLocks noChangeShapeType="1"/>
            </p:cNvSpPr>
            <p:nvPr/>
          </p:nvSpPr>
          <p:spPr bwMode="auto">
            <a:xfrm>
              <a:off x="3783" y="1386"/>
              <a:ext cx="87" cy="0"/>
            </a:xfrm>
            <a:prstGeom prst="line">
              <a:avLst/>
            </a:prstGeom>
            <a:noFill/>
            <a:ln w="25400">
              <a:solidFill>
                <a:srgbClr val="A50021"/>
              </a:solidFill>
              <a:round/>
              <a:headEnd type="none" w="sm" len="sm"/>
              <a:tailEnd type="none" w="sm" len="sm"/>
            </a:ln>
          </p:spPr>
          <p:txBody>
            <a:bodyPr/>
            <a:lstStyle/>
            <a:p>
              <a:endParaRPr lang="en-US"/>
            </a:p>
          </p:txBody>
        </p:sp>
        <p:sp>
          <p:nvSpPr>
            <p:cNvPr id="31770" name="Line 116"/>
            <p:cNvSpPr>
              <a:spLocks noChangeShapeType="1"/>
            </p:cNvSpPr>
            <p:nvPr/>
          </p:nvSpPr>
          <p:spPr bwMode="auto">
            <a:xfrm flipV="1">
              <a:off x="3744" y="1387"/>
              <a:ext cx="0" cy="245"/>
            </a:xfrm>
            <a:prstGeom prst="line">
              <a:avLst/>
            </a:prstGeom>
            <a:noFill/>
            <a:ln w="25400">
              <a:solidFill>
                <a:srgbClr val="A50021"/>
              </a:solidFill>
              <a:round/>
              <a:headEnd type="none" w="sm" len="sm"/>
              <a:tailEnd type="none" w="sm" len="sm"/>
            </a:ln>
          </p:spPr>
          <p:txBody>
            <a:bodyPr/>
            <a:lstStyle/>
            <a:p>
              <a:endParaRPr lang="en-US"/>
            </a:p>
          </p:txBody>
        </p:sp>
        <p:sp>
          <p:nvSpPr>
            <p:cNvPr id="31771" name="Line 117"/>
            <p:cNvSpPr>
              <a:spLocks noChangeShapeType="1"/>
            </p:cNvSpPr>
            <p:nvPr/>
          </p:nvSpPr>
          <p:spPr bwMode="auto">
            <a:xfrm>
              <a:off x="3312" y="1488"/>
              <a:ext cx="432" cy="0"/>
            </a:xfrm>
            <a:prstGeom prst="line">
              <a:avLst/>
            </a:prstGeom>
            <a:noFill/>
            <a:ln w="19050">
              <a:solidFill>
                <a:srgbClr val="A50021"/>
              </a:solidFill>
              <a:round/>
              <a:headEnd type="none" w="sm" len="sm"/>
              <a:tailEnd type="none" w="sm" len="sm"/>
            </a:ln>
          </p:spPr>
          <p:txBody>
            <a:bodyPr/>
            <a:lstStyle/>
            <a:p>
              <a:endParaRPr lang="en-US"/>
            </a:p>
          </p:txBody>
        </p:sp>
      </p:grpSp>
      <p:sp>
        <p:nvSpPr>
          <p:cNvPr id="12407" name="Rectangle 119"/>
          <p:cNvSpPr>
            <a:spLocks noChangeArrowheads="1"/>
          </p:cNvSpPr>
          <p:nvPr/>
        </p:nvSpPr>
        <p:spPr bwMode="auto">
          <a:xfrm>
            <a:off x="2514600" y="1676400"/>
            <a:ext cx="2209800" cy="935038"/>
          </a:xfrm>
          <a:prstGeom prst="rect">
            <a:avLst/>
          </a:prstGeom>
          <a:solidFill>
            <a:srgbClr val="F8ECB2"/>
          </a:solidFill>
          <a:ln w="19050">
            <a:solidFill>
              <a:srgbClr val="000099"/>
            </a:solidFill>
            <a:miter lim="800000"/>
            <a:headEnd/>
            <a:tailEnd/>
          </a:ln>
        </p:spPr>
        <p:txBody>
          <a:bodyPr>
            <a:spAutoFit/>
          </a:bodyPr>
          <a:lstStyle/>
          <a:p>
            <a:r>
              <a:rPr lang="en-US" sz="1800"/>
              <a:t>Replace the switch with an </a:t>
            </a:r>
            <a:r>
              <a:rPr lang="en-US" sz="1800">
                <a:solidFill>
                  <a:srgbClr val="A50021"/>
                </a:solidFill>
              </a:rPr>
              <a:t>NMOS transistor</a:t>
            </a:r>
          </a:p>
        </p:txBody>
      </p:sp>
      <p:sp>
        <p:nvSpPr>
          <p:cNvPr id="12411" name="Line 123"/>
          <p:cNvSpPr>
            <a:spLocks noChangeShapeType="1"/>
          </p:cNvSpPr>
          <p:nvPr/>
        </p:nvSpPr>
        <p:spPr bwMode="auto">
          <a:xfrm>
            <a:off x="6324600" y="1219200"/>
            <a:ext cx="0" cy="1828800"/>
          </a:xfrm>
          <a:prstGeom prst="line">
            <a:avLst/>
          </a:prstGeom>
          <a:noFill/>
          <a:ln w="28575">
            <a:solidFill>
              <a:srgbClr val="660066"/>
            </a:solidFill>
            <a:round/>
            <a:headEnd type="none" w="sm" len="sm"/>
            <a:tailEnd type="arrow" w="med" len="med"/>
          </a:ln>
        </p:spPr>
        <p:txBody>
          <a:bodyPr/>
          <a:lstStyle/>
          <a:p>
            <a:endParaRPr lang="en-US"/>
          </a:p>
        </p:txBody>
      </p:sp>
      <p:sp>
        <p:nvSpPr>
          <p:cNvPr id="12412" name="Rectangle 124"/>
          <p:cNvSpPr>
            <a:spLocks noChangeArrowheads="1"/>
          </p:cNvSpPr>
          <p:nvPr/>
        </p:nvSpPr>
        <p:spPr bwMode="auto">
          <a:xfrm>
            <a:off x="838200" y="5105400"/>
            <a:ext cx="8001000" cy="1514475"/>
          </a:xfrm>
          <a:prstGeom prst="rect">
            <a:avLst/>
          </a:prstGeom>
          <a:noFill/>
          <a:ln w="9525">
            <a:noFill/>
            <a:miter lim="800000"/>
            <a:headEnd/>
            <a:tailEnd/>
          </a:ln>
        </p:spPr>
        <p:txBody>
          <a:bodyPr lIns="92075" tIns="46038" rIns="92075" bIns="46038"/>
          <a:lstStyle/>
          <a:p>
            <a:pPr marL="742950" lvl="1" indent="-285750">
              <a:spcBef>
                <a:spcPct val="20000"/>
              </a:spcBef>
              <a:buClr>
                <a:schemeClr val="tx1"/>
              </a:buClr>
              <a:buSzPct val="110000"/>
              <a:buFontTx/>
              <a:buChar char="•"/>
            </a:pPr>
            <a:r>
              <a:rPr lang="en-US"/>
              <a:t>When transistor (switch) is </a:t>
            </a:r>
            <a:r>
              <a:rPr lang="en-US">
                <a:solidFill>
                  <a:srgbClr val="A50021"/>
                </a:solidFill>
              </a:rPr>
              <a:t>open</a:t>
            </a:r>
            <a:r>
              <a:rPr lang="en-US"/>
              <a:t>, current must flow through the resistor</a:t>
            </a:r>
          </a:p>
          <a:p>
            <a:pPr marL="1143000" lvl="2" indent="-228600">
              <a:spcBef>
                <a:spcPct val="20000"/>
              </a:spcBef>
              <a:buClr>
                <a:schemeClr val="tx1"/>
              </a:buClr>
              <a:buSzPct val="110000"/>
              <a:buFontTx/>
              <a:buChar char="•"/>
            </a:pPr>
            <a:r>
              <a:rPr lang="en-US">
                <a:solidFill>
                  <a:srgbClr val="A50021"/>
                </a:solidFill>
              </a:rPr>
              <a:t>Wastes power; creates heat</a:t>
            </a:r>
          </a:p>
        </p:txBody>
      </p:sp>
      <p:sp>
        <p:nvSpPr>
          <p:cNvPr id="12414" name="Arc 126"/>
          <p:cNvSpPr>
            <a:spLocks/>
          </p:cNvSpPr>
          <p:nvPr/>
        </p:nvSpPr>
        <p:spPr bwMode="auto">
          <a:xfrm rot="10800000">
            <a:off x="6324600" y="1219200"/>
            <a:ext cx="609600" cy="685800"/>
          </a:xfrm>
          <a:custGeom>
            <a:avLst/>
            <a:gdLst>
              <a:gd name="T0" fmla="*/ 0 w 21600"/>
              <a:gd name="T1" fmla="*/ 0 h 21600"/>
              <a:gd name="T2" fmla="*/ 17204267 w 21600"/>
              <a:gd name="T3" fmla="*/ 21774150 h 21600"/>
              <a:gd name="T4" fmla="*/ 0 w 21600"/>
              <a:gd name="T5" fmla="*/ 217741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660066"/>
            </a:solidFill>
            <a:round/>
            <a:headEnd type="arrow" w="med" len="med"/>
            <a:tailEnd/>
          </a:ln>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407"/>
                                        </p:tgtEl>
                                        <p:attrNameLst>
                                          <p:attrName>style.visibility</p:attrName>
                                        </p:attrNameLst>
                                      </p:cBhvr>
                                      <p:to>
                                        <p:strVal val="visible"/>
                                      </p:to>
                                    </p:set>
                                    <p:animEffect transition="in" filter="dissolve">
                                      <p:cBhvr>
                                        <p:cTn id="12" dur="500"/>
                                        <p:tgtEl>
                                          <p:spTgt spid="12407"/>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2410">
                                            <p:txEl>
                                              <p:pRg st="0" end="0"/>
                                            </p:txEl>
                                          </p:spTgt>
                                        </p:tgtEl>
                                        <p:attrNameLst>
                                          <p:attrName>style.visibility</p:attrName>
                                        </p:attrNameLst>
                                      </p:cBhvr>
                                      <p:to>
                                        <p:strVal val="visible"/>
                                      </p:to>
                                    </p:set>
                                    <p:animEffect transition="in" filter="dissolve">
                                      <p:cBhvr>
                                        <p:cTn id="21" dur="500"/>
                                        <p:tgtEl>
                                          <p:spTgt spid="12410">
                                            <p:txEl>
                                              <p:pRg st="0" end="0"/>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2410">
                                            <p:txEl>
                                              <p:pRg st="1" end="1"/>
                                            </p:txEl>
                                          </p:spTgt>
                                        </p:tgtEl>
                                        <p:attrNameLst>
                                          <p:attrName>style.visibility</p:attrName>
                                        </p:attrNameLst>
                                      </p:cBhvr>
                                      <p:to>
                                        <p:strVal val="visible"/>
                                      </p:to>
                                    </p:set>
                                    <p:animEffect transition="in" filter="dissolve">
                                      <p:cBhvr>
                                        <p:cTn id="24" dur="500"/>
                                        <p:tgtEl>
                                          <p:spTgt spid="12410">
                                            <p:txEl>
                                              <p:pRg st="1" end="1"/>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410">
                                            <p:txEl>
                                              <p:pRg st="2" end="2"/>
                                            </p:txEl>
                                          </p:spTgt>
                                        </p:tgtEl>
                                        <p:attrNameLst>
                                          <p:attrName>style.visibility</p:attrName>
                                        </p:attrNameLst>
                                      </p:cBhvr>
                                      <p:to>
                                        <p:strVal val="visible"/>
                                      </p:to>
                                    </p:set>
                                    <p:animEffect transition="in" filter="dissolve">
                                      <p:cBhvr>
                                        <p:cTn id="27" dur="500"/>
                                        <p:tgtEl>
                                          <p:spTgt spid="12410">
                                            <p:txEl>
                                              <p:pRg st="2" end="2"/>
                                            </p:txEl>
                                          </p:spTgt>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2411"/>
                                        </p:tgtEl>
                                        <p:attrNameLst>
                                          <p:attrName>style.visibility</p:attrName>
                                        </p:attrNameLst>
                                      </p:cBhvr>
                                      <p:to>
                                        <p:strVal val="visible"/>
                                      </p:to>
                                    </p:set>
                                    <p:animEffect transition="in" filter="dissolve">
                                      <p:cBhvr>
                                        <p:cTn id="31" dur="500"/>
                                        <p:tgtEl>
                                          <p:spTgt spid="12411"/>
                                        </p:tgtEl>
                                      </p:cBhvr>
                                    </p:animEffect>
                                  </p:childTnLst>
                                  <p:subTnLst>
                                    <p:set>
                                      <p:cBhvr override="childStyle">
                                        <p:cTn dur="1" fill="hold" display="0" masterRel="nextClick" afterEffect="1"/>
                                        <p:tgtEl>
                                          <p:spTgt spid="12411"/>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2412"/>
                                        </p:tgtEl>
                                        <p:attrNameLst>
                                          <p:attrName>style.visibility</p:attrName>
                                        </p:attrNameLst>
                                      </p:cBhvr>
                                      <p:to>
                                        <p:strVal val="visible"/>
                                      </p:to>
                                    </p:set>
                                    <p:animEffect transition="in" filter="dissolve">
                                      <p:cBhvr>
                                        <p:cTn id="36" dur="500"/>
                                        <p:tgtEl>
                                          <p:spTgt spid="12412"/>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2414"/>
                                        </p:tgtEl>
                                        <p:attrNameLst>
                                          <p:attrName>style.visibility</p:attrName>
                                        </p:attrNameLst>
                                      </p:cBhvr>
                                      <p:to>
                                        <p:strVal val="visible"/>
                                      </p:to>
                                    </p:set>
                                    <p:animEffect transition="in" filter="dissolve">
                                      <p:cBhvr>
                                        <p:cTn id="40" dur="500"/>
                                        <p:tgtEl>
                                          <p:spTgt spid="12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 grpId="0" build="p" autoUpdateAnimBg="0"/>
      <p:bldP spid="12407" grpId="0" animBg="1" autoUpdateAnimBg="0"/>
      <p:bldP spid="12411" grpId="0" animBg="1"/>
      <p:bldP spid="12412" grpId="0" autoUpdateAnimBg="0"/>
      <p:bldP spid="124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092200" y="79375"/>
            <a:ext cx="3714750" cy="325438"/>
          </a:xfrm>
          <a:noFill/>
        </p:spPr>
        <p:txBody>
          <a:bodyPr>
            <a:normAutofit fontScale="90000"/>
          </a:bodyPr>
          <a:lstStyle/>
          <a:p>
            <a:r>
              <a:rPr lang="en-US" smtClean="0"/>
              <a:t>CMOS Inverter</a:t>
            </a:r>
          </a:p>
        </p:txBody>
      </p:sp>
      <p:sp>
        <p:nvSpPr>
          <p:cNvPr id="14339" name="Rectangle 3"/>
          <p:cNvSpPr>
            <a:spLocks noChangeArrowheads="1"/>
          </p:cNvSpPr>
          <p:nvPr/>
        </p:nvSpPr>
        <p:spPr bwMode="auto">
          <a:xfrm>
            <a:off x="2854325" y="4230688"/>
            <a:ext cx="2770188" cy="1160462"/>
          </a:xfrm>
          <a:prstGeom prst="rect">
            <a:avLst/>
          </a:prstGeom>
          <a:solidFill>
            <a:srgbClr val="F8ECB2"/>
          </a:solidFill>
          <a:ln w="19050">
            <a:solidFill>
              <a:srgbClr val="000099"/>
            </a:solidFill>
            <a:miter lim="800000"/>
            <a:headEnd/>
            <a:tailEnd/>
          </a:ln>
        </p:spPr>
        <p:txBody>
          <a:bodyPr>
            <a:spAutoFit/>
          </a:bodyPr>
          <a:lstStyle/>
          <a:p>
            <a:r>
              <a:rPr lang="en-US">
                <a:solidFill>
                  <a:srgbClr val="A50021"/>
                </a:solidFill>
              </a:rPr>
              <a:t>Input is 1</a:t>
            </a:r>
          </a:p>
          <a:p>
            <a:r>
              <a:rPr lang="en-US"/>
              <a:t>Pull-up does not conduct</a:t>
            </a:r>
          </a:p>
          <a:p>
            <a:r>
              <a:rPr lang="en-US"/>
              <a:t>Pull-down conducts</a:t>
            </a:r>
          </a:p>
          <a:p>
            <a:r>
              <a:rPr lang="en-US">
                <a:solidFill>
                  <a:srgbClr val="A50021"/>
                </a:solidFill>
              </a:rPr>
              <a:t>Output connected to GND</a:t>
            </a:r>
          </a:p>
        </p:txBody>
      </p:sp>
      <p:sp>
        <p:nvSpPr>
          <p:cNvPr id="14340" name="Rectangle 4"/>
          <p:cNvSpPr>
            <a:spLocks noChangeArrowheads="1"/>
          </p:cNvSpPr>
          <p:nvPr/>
        </p:nvSpPr>
        <p:spPr bwMode="auto">
          <a:xfrm>
            <a:off x="6021388" y="4246563"/>
            <a:ext cx="2817812" cy="1160462"/>
          </a:xfrm>
          <a:prstGeom prst="rect">
            <a:avLst/>
          </a:prstGeom>
          <a:solidFill>
            <a:srgbClr val="F8ECB2"/>
          </a:solidFill>
          <a:ln w="19050">
            <a:solidFill>
              <a:srgbClr val="000099"/>
            </a:solidFill>
            <a:miter lim="800000"/>
            <a:headEnd/>
            <a:tailEnd/>
          </a:ln>
        </p:spPr>
        <p:txBody>
          <a:bodyPr>
            <a:spAutoFit/>
          </a:bodyPr>
          <a:lstStyle/>
          <a:p>
            <a:r>
              <a:rPr lang="en-US"/>
              <a:t>Input is 0</a:t>
            </a:r>
          </a:p>
          <a:p>
            <a:r>
              <a:rPr lang="en-US"/>
              <a:t>Pull-up conducts</a:t>
            </a:r>
          </a:p>
          <a:p>
            <a:r>
              <a:rPr lang="en-US"/>
              <a:t>Pull-down does not conduct</a:t>
            </a:r>
          </a:p>
          <a:p>
            <a:r>
              <a:rPr lang="en-US"/>
              <a:t>Output connected to Vdd</a:t>
            </a:r>
          </a:p>
        </p:txBody>
      </p:sp>
      <p:sp>
        <p:nvSpPr>
          <p:cNvPr id="14407" name="Rectangle 71"/>
          <p:cNvSpPr>
            <a:spLocks noChangeArrowheads="1"/>
          </p:cNvSpPr>
          <p:nvPr/>
        </p:nvSpPr>
        <p:spPr bwMode="auto">
          <a:xfrm>
            <a:off x="7897813" y="2422525"/>
            <a:ext cx="815975" cy="350838"/>
          </a:xfrm>
          <a:prstGeom prst="rect">
            <a:avLst/>
          </a:prstGeom>
          <a:noFill/>
          <a:ln w="9525">
            <a:noFill/>
            <a:miter lim="800000"/>
            <a:headEnd/>
            <a:tailEnd/>
          </a:ln>
        </p:spPr>
        <p:txBody>
          <a:bodyPr wrap="none" lIns="92075" tIns="46038" rIns="92075" bIns="46038">
            <a:spAutoFit/>
          </a:bodyPr>
          <a:lstStyle/>
          <a:p>
            <a:r>
              <a:rPr lang="en-US" sz="1700" b="1">
                <a:solidFill>
                  <a:srgbClr val="A50021"/>
                </a:solidFill>
              </a:rPr>
              <a:t>5V = 1</a:t>
            </a:r>
          </a:p>
        </p:txBody>
      </p:sp>
      <p:sp>
        <p:nvSpPr>
          <p:cNvPr id="14374" name="Rectangle 38"/>
          <p:cNvSpPr>
            <a:spLocks noChangeArrowheads="1"/>
          </p:cNvSpPr>
          <p:nvPr/>
        </p:nvSpPr>
        <p:spPr bwMode="auto">
          <a:xfrm>
            <a:off x="4876800" y="2286000"/>
            <a:ext cx="1030288" cy="350838"/>
          </a:xfrm>
          <a:prstGeom prst="rect">
            <a:avLst/>
          </a:prstGeom>
          <a:noFill/>
          <a:ln w="9525">
            <a:noFill/>
            <a:miter lim="800000"/>
            <a:headEnd/>
            <a:tailEnd/>
          </a:ln>
        </p:spPr>
        <p:txBody>
          <a:bodyPr wrap="none" lIns="92075" tIns="46038" rIns="92075" bIns="46038">
            <a:spAutoFit/>
          </a:bodyPr>
          <a:lstStyle/>
          <a:p>
            <a:r>
              <a:rPr lang="en-US" sz="1700" b="1">
                <a:solidFill>
                  <a:srgbClr val="A50021"/>
                </a:solidFill>
              </a:rPr>
              <a:t>GND = 0</a:t>
            </a:r>
          </a:p>
        </p:txBody>
      </p:sp>
      <p:sp>
        <p:nvSpPr>
          <p:cNvPr id="14448" name="Rectangle 112"/>
          <p:cNvSpPr>
            <a:spLocks noChangeArrowheads="1"/>
          </p:cNvSpPr>
          <p:nvPr/>
        </p:nvSpPr>
        <p:spPr bwMode="auto">
          <a:xfrm>
            <a:off x="1905000" y="1292225"/>
            <a:ext cx="1031875" cy="749300"/>
          </a:xfrm>
          <a:prstGeom prst="rect">
            <a:avLst/>
          </a:prstGeom>
          <a:solidFill>
            <a:srgbClr val="F8ECB2"/>
          </a:solidFill>
          <a:ln w="19050">
            <a:solidFill>
              <a:srgbClr val="000099"/>
            </a:solidFill>
            <a:miter lim="800000"/>
            <a:headEnd/>
            <a:tailEnd/>
          </a:ln>
        </p:spPr>
        <p:txBody>
          <a:bodyPr>
            <a:spAutoFit/>
          </a:bodyPr>
          <a:lstStyle/>
          <a:p>
            <a:r>
              <a:rPr lang="en-US" sz="1400" b="1">
                <a:solidFill>
                  <a:srgbClr val="008000"/>
                </a:solidFill>
              </a:rPr>
              <a:t>Pull-up pMOS</a:t>
            </a:r>
            <a:br>
              <a:rPr lang="en-US" sz="1400" b="1">
                <a:solidFill>
                  <a:srgbClr val="008000"/>
                </a:solidFill>
              </a:rPr>
            </a:br>
            <a:r>
              <a:rPr lang="en-US" sz="1400" b="1">
                <a:solidFill>
                  <a:srgbClr val="008000"/>
                </a:solidFill>
              </a:rPr>
              <a:t>transistor</a:t>
            </a:r>
          </a:p>
        </p:txBody>
      </p:sp>
      <p:sp>
        <p:nvSpPr>
          <p:cNvPr id="14449" name="Rectangle 113"/>
          <p:cNvSpPr>
            <a:spLocks noChangeArrowheads="1"/>
          </p:cNvSpPr>
          <p:nvPr/>
        </p:nvSpPr>
        <p:spPr bwMode="auto">
          <a:xfrm>
            <a:off x="1905000" y="2819400"/>
            <a:ext cx="1089025" cy="749300"/>
          </a:xfrm>
          <a:prstGeom prst="rect">
            <a:avLst/>
          </a:prstGeom>
          <a:solidFill>
            <a:srgbClr val="F8ECB2"/>
          </a:solidFill>
          <a:ln w="19050">
            <a:solidFill>
              <a:srgbClr val="000099"/>
            </a:solidFill>
            <a:miter lim="800000"/>
            <a:headEnd/>
            <a:tailEnd/>
          </a:ln>
        </p:spPr>
        <p:txBody>
          <a:bodyPr>
            <a:spAutoFit/>
          </a:bodyPr>
          <a:lstStyle/>
          <a:p>
            <a:r>
              <a:rPr lang="en-US" sz="1400" b="1"/>
              <a:t>Pull-down</a:t>
            </a:r>
            <a:br>
              <a:rPr lang="en-US" sz="1400" b="1"/>
            </a:br>
            <a:r>
              <a:rPr lang="en-US" sz="1400" b="1"/>
              <a:t>nMOS transistor</a:t>
            </a:r>
          </a:p>
        </p:txBody>
      </p:sp>
      <p:sp>
        <p:nvSpPr>
          <p:cNvPr id="14450" name="Line 114"/>
          <p:cNvSpPr>
            <a:spLocks noChangeShapeType="1"/>
          </p:cNvSpPr>
          <p:nvPr/>
        </p:nvSpPr>
        <p:spPr bwMode="auto">
          <a:xfrm flipH="1">
            <a:off x="1371600" y="1676400"/>
            <a:ext cx="533400" cy="304800"/>
          </a:xfrm>
          <a:prstGeom prst="line">
            <a:avLst/>
          </a:prstGeom>
          <a:noFill/>
          <a:ln w="19050">
            <a:solidFill>
              <a:schemeClr val="tx1"/>
            </a:solidFill>
            <a:round/>
            <a:headEnd type="none" w="sm" len="sm"/>
            <a:tailEnd type="stealth" w="med" len="lg"/>
          </a:ln>
        </p:spPr>
        <p:txBody>
          <a:bodyPr/>
          <a:lstStyle/>
          <a:p>
            <a:endParaRPr lang="en-US"/>
          </a:p>
        </p:txBody>
      </p:sp>
      <p:sp>
        <p:nvSpPr>
          <p:cNvPr id="14451" name="Line 115"/>
          <p:cNvSpPr>
            <a:spLocks noChangeShapeType="1"/>
          </p:cNvSpPr>
          <p:nvPr/>
        </p:nvSpPr>
        <p:spPr bwMode="auto">
          <a:xfrm flipH="1" flipV="1">
            <a:off x="1371600" y="2743200"/>
            <a:ext cx="533400" cy="228600"/>
          </a:xfrm>
          <a:prstGeom prst="line">
            <a:avLst/>
          </a:prstGeom>
          <a:noFill/>
          <a:ln w="19050">
            <a:solidFill>
              <a:schemeClr val="tx1"/>
            </a:solidFill>
            <a:round/>
            <a:headEnd type="none" w="sm" len="sm"/>
            <a:tailEnd type="stealth" w="med" len="lg"/>
          </a:ln>
        </p:spPr>
        <p:txBody>
          <a:bodyPr/>
          <a:lstStyle/>
          <a:p>
            <a:endParaRPr lang="en-US"/>
          </a:p>
        </p:txBody>
      </p:sp>
      <p:sp>
        <p:nvSpPr>
          <p:cNvPr id="14452" name="Arc 116"/>
          <p:cNvSpPr>
            <a:spLocks/>
          </p:cNvSpPr>
          <p:nvPr/>
        </p:nvSpPr>
        <p:spPr bwMode="auto">
          <a:xfrm>
            <a:off x="4572000" y="2657475"/>
            <a:ext cx="371475" cy="1019175"/>
          </a:xfrm>
          <a:custGeom>
            <a:avLst/>
            <a:gdLst>
              <a:gd name="T0" fmla="*/ 0 w 21600"/>
              <a:gd name="T1" fmla="*/ 48013093 h 21600"/>
              <a:gd name="T2" fmla="*/ 6365826 w 21600"/>
              <a:gd name="T3" fmla="*/ 0 h 21600"/>
              <a:gd name="T4" fmla="*/ 6388596 w 21600"/>
              <a:gd name="T5" fmla="*/ 4808877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66"/>
                </a:moveTo>
                <a:cubicBezTo>
                  <a:pt x="18" y="9679"/>
                  <a:pt x="9637" y="42"/>
                  <a:pt x="21523" y="0"/>
                </a:cubicBezTo>
              </a:path>
              <a:path w="21600" h="21600" stroke="0" extrusionOk="0">
                <a:moveTo>
                  <a:pt x="0" y="21566"/>
                </a:moveTo>
                <a:cubicBezTo>
                  <a:pt x="18" y="9679"/>
                  <a:pt x="9637" y="42"/>
                  <a:pt x="21523" y="0"/>
                </a:cubicBezTo>
                <a:lnTo>
                  <a:pt x="21600" y="21600"/>
                </a:lnTo>
                <a:close/>
              </a:path>
            </a:pathLst>
          </a:custGeom>
          <a:noFill/>
          <a:ln w="25400" cap="rnd">
            <a:solidFill>
              <a:srgbClr val="660066"/>
            </a:solidFill>
            <a:round/>
            <a:headEnd type="stealth" w="med" len="lg"/>
            <a:tailEnd type="none" w="sm" len="sm"/>
          </a:ln>
        </p:spPr>
        <p:txBody>
          <a:bodyPr/>
          <a:lstStyle/>
          <a:p>
            <a:endParaRPr lang="en-US"/>
          </a:p>
        </p:txBody>
      </p:sp>
      <p:sp>
        <p:nvSpPr>
          <p:cNvPr id="14453" name="Rectangle 117"/>
          <p:cNvSpPr>
            <a:spLocks noChangeArrowheads="1"/>
          </p:cNvSpPr>
          <p:nvPr/>
        </p:nvSpPr>
        <p:spPr bwMode="auto">
          <a:xfrm>
            <a:off x="4635500" y="2986088"/>
            <a:ext cx="946150" cy="366712"/>
          </a:xfrm>
          <a:prstGeom prst="rect">
            <a:avLst/>
          </a:prstGeom>
          <a:noFill/>
          <a:ln w="9525">
            <a:noFill/>
            <a:miter lim="800000"/>
            <a:headEnd/>
            <a:tailEnd/>
          </a:ln>
        </p:spPr>
        <p:txBody>
          <a:bodyPr wrap="none" lIns="92075" tIns="46038" rIns="92075" bIns="46038">
            <a:spAutoFit/>
          </a:bodyPr>
          <a:lstStyle/>
          <a:p>
            <a:r>
              <a:rPr lang="en-US" sz="1800">
                <a:solidFill>
                  <a:srgbClr val="660066"/>
                </a:solidFill>
              </a:rPr>
              <a:t>Current</a:t>
            </a:r>
          </a:p>
        </p:txBody>
      </p:sp>
      <p:sp>
        <p:nvSpPr>
          <p:cNvPr id="14456" name="Arc 120"/>
          <p:cNvSpPr>
            <a:spLocks/>
          </p:cNvSpPr>
          <p:nvPr/>
        </p:nvSpPr>
        <p:spPr bwMode="auto">
          <a:xfrm>
            <a:off x="7858125" y="1295400"/>
            <a:ext cx="447675" cy="1019175"/>
          </a:xfrm>
          <a:custGeom>
            <a:avLst/>
            <a:gdLst>
              <a:gd name="T0" fmla="*/ 9278374 w 21600"/>
              <a:gd name="T1" fmla="*/ 48088776 h 21600"/>
              <a:gd name="T2" fmla="*/ 0 w 21600"/>
              <a:gd name="T3" fmla="*/ 0 h 21600"/>
              <a:gd name="T4" fmla="*/ 927837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0066"/>
            </a:solidFill>
            <a:round/>
            <a:headEnd type="stealth" w="med" len="lg"/>
            <a:tailEnd type="none" w="sm" len="sm"/>
          </a:ln>
        </p:spPr>
        <p:txBody>
          <a:bodyPr/>
          <a:lstStyle/>
          <a:p>
            <a:endParaRPr lang="en-US"/>
          </a:p>
        </p:txBody>
      </p:sp>
      <p:sp>
        <p:nvSpPr>
          <p:cNvPr id="14457" name="Rectangle 121"/>
          <p:cNvSpPr>
            <a:spLocks noChangeArrowheads="1"/>
          </p:cNvSpPr>
          <p:nvPr/>
        </p:nvSpPr>
        <p:spPr bwMode="auto">
          <a:xfrm>
            <a:off x="7816850" y="1452563"/>
            <a:ext cx="946150" cy="366712"/>
          </a:xfrm>
          <a:prstGeom prst="rect">
            <a:avLst/>
          </a:prstGeom>
          <a:noFill/>
          <a:ln w="9525">
            <a:noFill/>
            <a:miter lim="800000"/>
            <a:headEnd/>
            <a:tailEnd/>
          </a:ln>
        </p:spPr>
        <p:txBody>
          <a:bodyPr wrap="none" lIns="92075" tIns="46038" rIns="92075" bIns="46038">
            <a:spAutoFit/>
          </a:bodyPr>
          <a:lstStyle/>
          <a:p>
            <a:r>
              <a:rPr lang="en-US" sz="1800">
                <a:solidFill>
                  <a:srgbClr val="660066"/>
                </a:solidFill>
              </a:rPr>
              <a:t>Current</a:t>
            </a:r>
          </a:p>
        </p:txBody>
      </p:sp>
      <p:sp>
        <p:nvSpPr>
          <p:cNvPr id="14462" name="Text Box 126"/>
          <p:cNvSpPr txBox="1">
            <a:spLocks noChangeArrowheads="1"/>
          </p:cNvSpPr>
          <p:nvPr/>
        </p:nvSpPr>
        <p:spPr bwMode="auto">
          <a:xfrm>
            <a:off x="1752600" y="5562600"/>
            <a:ext cx="4892675" cy="396875"/>
          </a:xfrm>
          <a:prstGeom prst="rect">
            <a:avLst/>
          </a:prstGeom>
          <a:noFill/>
          <a:ln w="12700">
            <a:noFill/>
            <a:miter lim="800000"/>
            <a:headEnd type="none" w="sm" len="sm"/>
            <a:tailEnd type="none" w="sm" len="sm"/>
          </a:ln>
        </p:spPr>
        <p:txBody>
          <a:bodyPr wrap="none">
            <a:spAutoFit/>
          </a:bodyPr>
          <a:lstStyle/>
          <a:p>
            <a:r>
              <a:rPr lang="en-US">
                <a:solidFill>
                  <a:srgbClr val="A50021"/>
                </a:solidFill>
              </a:rPr>
              <a:t>Note that there is never current leakage…</a:t>
            </a:r>
          </a:p>
        </p:txBody>
      </p:sp>
      <p:grpSp>
        <p:nvGrpSpPr>
          <p:cNvPr id="2" name="Group 179"/>
          <p:cNvGrpSpPr>
            <a:grpSpLocks/>
          </p:cNvGrpSpPr>
          <p:nvPr/>
        </p:nvGrpSpPr>
        <p:grpSpPr bwMode="auto">
          <a:xfrm>
            <a:off x="381000" y="1066800"/>
            <a:ext cx="1450975" cy="2622550"/>
            <a:chOff x="240" y="672"/>
            <a:chExt cx="914" cy="1652"/>
          </a:xfrm>
        </p:grpSpPr>
        <p:sp>
          <p:nvSpPr>
            <p:cNvPr id="32855" name="Rectangle 128"/>
            <p:cNvSpPr>
              <a:spLocks noChangeArrowheads="1"/>
            </p:cNvSpPr>
            <p:nvPr/>
          </p:nvSpPr>
          <p:spPr bwMode="auto">
            <a:xfrm>
              <a:off x="512" y="2112"/>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3" name="Group 129"/>
            <p:cNvGrpSpPr>
              <a:grpSpLocks/>
            </p:cNvGrpSpPr>
            <p:nvPr/>
          </p:nvGrpSpPr>
          <p:grpSpPr bwMode="auto">
            <a:xfrm>
              <a:off x="850" y="2045"/>
              <a:ext cx="133" cy="191"/>
              <a:chOff x="112" y="2061"/>
              <a:chExt cx="133" cy="191"/>
            </a:xfrm>
          </p:grpSpPr>
          <p:sp>
            <p:nvSpPr>
              <p:cNvPr id="32880" name="Line 130"/>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2881" name="Line 131"/>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2882" name="Line 132"/>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2883" name="Line 133"/>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2884" name="Line 134"/>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2857" name="Rectangle 135"/>
            <p:cNvSpPr>
              <a:spLocks noChangeArrowheads="1"/>
            </p:cNvSpPr>
            <p:nvPr/>
          </p:nvSpPr>
          <p:spPr bwMode="auto">
            <a:xfrm>
              <a:off x="576" y="672"/>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2858" name="Rectangle 136"/>
            <p:cNvSpPr>
              <a:spLocks noChangeArrowheads="1"/>
            </p:cNvSpPr>
            <p:nvPr/>
          </p:nvSpPr>
          <p:spPr bwMode="auto">
            <a:xfrm>
              <a:off x="240" y="153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2859" name="Rectangle 138"/>
            <p:cNvSpPr>
              <a:spLocks noChangeArrowheads="1"/>
            </p:cNvSpPr>
            <p:nvPr/>
          </p:nvSpPr>
          <p:spPr bwMode="auto">
            <a:xfrm>
              <a:off x="960" y="1248"/>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4" name="Group 139"/>
            <p:cNvGrpSpPr>
              <a:grpSpLocks/>
            </p:cNvGrpSpPr>
            <p:nvPr/>
          </p:nvGrpSpPr>
          <p:grpSpPr bwMode="auto">
            <a:xfrm>
              <a:off x="768" y="1632"/>
              <a:ext cx="144" cy="192"/>
              <a:chOff x="816" y="912"/>
              <a:chExt cx="144" cy="192"/>
            </a:xfrm>
          </p:grpSpPr>
          <p:sp>
            <p:nvSpPr>
              <p:cNvPr id="32876" name="Line 140"/>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77" name="Line 141"/>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78" name="Line 142"/>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2879" name="Line 143"/>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5" name="Group 150"/>
            <p:cNvGrpSpPr>
              <a:grpSpLocks/>
            </p:cNvGrpSpPr>
            <p:nvPr/>
          </p:nvGrpSpPr>
          <p:grpSpPr bwMode="auto">
            <a:xfrm>
              <a:off x="720" y="1152"/>
              <a:ext cx="192" cy="192"/>
              <a:chOff x="768" y="1296"/>
              <a:chExt cx="192" cy="192"/>
            </a:xfrm>
          </p:grpSpPr>
          <p:sp>
            <p:nvSpPr>
              <p:cNvPr id="32871" name="Line 151"/>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72" name="Line 152"/>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73" name="Line 153"/>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2874" name="Line 154"/>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2875" name="Oval 155"/>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sp>
          <p:nvSpPr>
            <p:cNvPr id="32862" name="Line 162"/>
            <p:cNvSpPr>
              <a:spLocks noChangeShapeType="1"/>
            </p:cNvSpPr>
            <p:nvPr/>
          </p:nvSpPr>
          <p:spPr bwMode="auto">
            <a:xfrm>
              <a:off x="912" y="1344"/>
              <a:ext cx="0" cy="288"/>
            </a:xfrm>
            <a:prstGeom prst="line">
              <a:avLst/>
            </a:prstGeom>
            <a:noFill/>
            <a:ln w="19050">
              <a:solidFill>
                <a:schemeClr val="tx1"/>
              </a:solidFill>
              <a:round/>
              <a:headEnd type="none" w="sm" len="sm"/>
              <a:tailEnd type="none" w="sm" len="sm"/>
            </a:ln>
          </p:spPr>
          <p:txBody>
            <a:bodyPr/>
            <a:lstStyle/>
            <a:p>
              <a:endParaRPr lang="en-US"/>
            </a:p>
          </p:txBody>
        </p:sp>
        <p:sp>
          <p:nvSpPr>
            <p:cNvPr id="32863" name="Line 166"/>
            <p:cNvSpPr>
              <a:spLocks noChangeShapeType="1"/>
            </p:cNvSpPr>
            <p:nvPr/>
          </p:nvSpPr>
          <p:spPr bwMode="auto">
            <a:xfrm>
              <a:off x="912" y="1008"/>
              <a:ext cx="0" cy="144"/>
            </a:xfrm>
            <a:prstGeom prst="line">
              <a:avLst/>
            </a:prstGeom>
            <a:noFill/>
            <a:ln w="19050">
              <a:solidFill>
                <a:schemeClr val="tx1"/>
              </a:solidFill>
              <a:round/>
              <a:headEnd type="none" w="sm" len="sm"/>
              <a:tailEnd type="none" w="sm" len="sm"/>
            </a:ln>
          </p:spPr>
          <p:txBody>
            <a:bodyPr/>
            <a:lstStyle/>
            <a:p>
              <a:endParaRPr lang="en-US"/>
            </a:p>
          </p:txBody>
        </p:sp>
        <p:sp>
          <p:nvSpPr>
            <p:cNvPr id="32864" name="AutoShape 168"/>
            <p:cNvSpPr>
              <a:spLocks noChangeArrowheads="1"/>
            </p:cNvSpPr>
            <p:nvPr/>
          </p:nvSpPr>
          <p:spPr bwMode="auto">
            <a:xfrm>
              <a:off x="837" y="747"/>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2865" name="Line 169"/>
            <p:cNvSpPr>
              <a:spLocks noChangeShapeType="1"/>
            </p:cNvSpPr>
            <p:nvPr/>
          </p:nvSpPr>
          <p:spPr bwMode="auto">
            <a:xfrm flipV="1">
              <a:off x="912" y="864"/>
              <a:ext cx="0" cy="144"/>
            </a:xfrm>
            <a:prstGeom prst="line">
              <a:avLst/>
            </a:prstGeom>
            <a:noFill/>
            <a:ln w="19050">
              <a:solidFill>
                <a:schemeClr val="tx1"/>
              </a:solidFill>
              <a:round/>
              <a:headEnd type="none" w="sm" len="sm"/>
              <a:tailEnd type="none" w="sm" len="sm"/>
            </a:ln>
          </p:spPr>
          <p:txBody>
            <a:bodyPr/>
            <a:lstStyle/>
            <a:p>
              <a:endParaRPr lang="en-US"/>
            </a:p>
          </p:txBody>
        </p:sp>
        <p:sp>
          <p:nvSpPr>
            <p:cNvPr id="32866" name="Line 173"/>
            <p:cNvSpPr>
              <a:spLocks noChangeShapeType="1"/>
            </p:cNvSpPr>
            <p:nvPr/>
          </p:nvSpPr>
          <p:spPr bwMode="auto">
            <a:xfrm flipH="1">
              <a:off x="528" y="1248"/>
              <a:ext cx="192" cy="0"/>
            </a:xfrm>
            <a:prstGeom prst="line">
              <a:avLst/>
            </a:prstGeom>
            <a:noFill/>
            <a:ln w="19050">
              <a:solidFill>
                <a:schemeClr val="tx1"/>
              </a:solidFill>
              <a:round/>
              <a:headEnd type="none" w="sm" len="sm"/>
              <a:tailEnd type="none" w="sm" len="sm"/>
            </a:ln>
          </p:spPr>
          <p:txBody>
            <a:bodyPr/>
            <a:lstStyle/>
            <a:p>
              <a:endParaRPr lang="en-US"/>
            </a:p>
          </p:txBody>
        </p:sp>
        <p:sp>
          <p:nvSpPr>
            <p:cNvPr id="32867" name="Line 174"/>
            <p:cNvSpPr>
              <a:spLocks noChangeShapeType="1"/>
            </p:cNvSpPr>
            <p:nvPr/>
          </p:nvSpPr>
          <p:spPr bwMode="auto">
            <a:xfrm flipH="1">
              <a:off x="384" y="1728"/>
              <a:ext cx="384" cy="0"/>
            </a:xfrm>
            <a:prstGeom prst="line">
              <a:avLst/>
            </a:prstGeom>
            <a:noFill/>
            <a:ln w="19050">
              <a:solidFill>
                <a:schemeClr val="tx1"/>
              </a:solidFill>
              <a:round/>
              <a:headEnd type="none" w="sm" len="sm"/>
              <a:tailEnd type="none" w="sm" len="sm"/>
            </a:ln>
          </p:spPr>
          <p:txBody>
            <a:bodyPr/>
            <a:lstStyle/>
            <a:p>
              <a:endParaRPr lang="en-US"/>
            </a:p>
          </p:txBody>
        </p:sp>
        <p:sp>
          <p:nvSpPr>
            <p:cNvPr id="32868" name="Line 175"/>
            <p:cNvSpPr>
              <a:spLocks noChangeShapeType="1"/>
            </p:cNvSpPr>
            <p:nvPr/>
          </p:nvSpPr>
          <p:spPr bwMode="auto">
            <a:xfrm>
              <a:off x="528" y="1248"/>
              <a:ext cx="0" cy="480"/>
            </a:xfrm>
            <a:prstGeom prst="line">
              <a:avLst/>
            </a:prstGeom>
            <a:noFill/>
            <a:ln w="19050">
              <a:solidFill>
                <a:schemeClr val="tx1"/>
              </a:solidFill>
              <a:round/>
              <a:headEnd type="none" w="sm" len="sm"/>
              <a:tailEnd type="oval" w="med" len="med"/>
            </a:ln>
          </p:spPr>
          <p:txBody>
            <a:bodyPr/>
            <a:lstStyle/>
            <a:p>
              <a:endParaRPr lang="en-US"/>
            </a:p>
          </p:txBody>
        </p:sp>
        <p:sp>
          <p:nvSpPr>
            <p:cNvPr id="32869" name="Line 176"/>
            <p:cNvSpPr>
              <a:spLocks noChangeShapeType="1"/>
            </p:cNvSpPr>
            <p:nvPr/>
          </p:nvSpPr>
          <p:spPr bwMode="auto">
            <a:xfrm rot="10800000" flipH="1" flipV="1">
              <a:off x="912" y="1488"/>
              <a:ext cx="240" cy="0"/>
            </a:xfrm>
            <a:prstGeom prst="line">
              <a:avLst/>
            </a:prstGeom>
            <a:noFill/>
            <a:ln w="19050">
              <a:solidFill>
                <a:schemeClr val="tx1"/>
              </a:solidFill>
              <a:round/>
              <a:headEnd type="none" w="sm" len="sm"/>
              <a:tailEnd type="arrow" w="med" len="med"/>
            </a:ln>
          </p:spPr>
          <p:txBody>
            <a:bodyPr/>
            <a:lstStyle/>
            <a:p>
              <a:endParaRPr lang="en-US"/>
            </a:p>
          </p:txBody>
        </p:sp>
        <p:sp>
          <p:nvSpPr>
            <p:cNvPr id="32870" name="Line 178"/>
            <p:cNvSpPr>
              <a:spLocks noChangeShapeType="1"/>
            </p:cNvSpPr>
            <p:nvPr/>
          </p:nvSpPr>
          <p:spPr bwMode="auto">
            <a:xfrm>
              <a:off x="912" y="1824"/>
              <a:ext cx="0" cy="240"/>
            </a:xfrm>
            <a:prstGeom prst="line">
              <a:avLst/>
            </a:prstGeom>
            <a:noFill/>
            <a:ln w="19050">
              <a:solidFill>
                <a:schemeClr val="tx1"/>
              </a:solidFill>
              <a:round/>
              <a:headEnd type="none" w="sm" len="sm"/>
              <a:tailEnd type="none" w="sm" len="sm"/>
            </a:ln>
          </p:spPr>
          <p:txBody>
            <a:bodyPr/>
            <a:lstStyle/>
            <a:p>
              <a:endParaRPr lang="en-US"/>
            </a:p>
          </p:txBody>
        </p:sp>
      </p:grpSp>
      <p:grpSp>
        <p:nvGrpSpPr>
          <p:cNvPr id="6" name="Group 180"/>
          <p:cNvGrpSpPr>
            <a:grpSpLocks/>
          </p:cNvGrpSpPr>
          <p:nvPr/>
        </p:nvGrpSpPr>
        <p:grpSpPr bwMode="auto">
          <a:xfrm>
            <a:off x="3429000" y="1143000"/>
            <a:ext cx="1450975" cy="2622550"/>
            <a:chOff x="240" y="672"/>
            <a:chExt cx="914" cy="1652"/>
          </a:xfrm>
        </p:grpSpPr>
        <p:sp>
          <p:nvSpPr>
            <p:cNvPr id="32825" name="Rectangle 181"/>
            <p:cNvSpPr>
              <a:spLocks noChangeArrowheads="1"/>
            </p:cNvSpPr>
            <p:nvPr/>
          </p:nvSpPr>
          <p:spPr bwMode="auto">
            <a:xfrm>
              <a:off x="512" y="2112"/>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7" name="Group 182"/>
            <p:cNvGrpSpPr>
              <a:grpSpLocks/>
            </p:cNvGrpSpPr>
            <p:nvPr/>
          </p:nvGrpSpPr>
          <p:grpSpPr bwMode="auto">
            <a:xfrm>
              <a:off x="850" y="2045"/>
              <a:ext cx="133" cy="191"/>
              <a:chOff x="112" y="2061"/>
              <a:chExt cx="133" cy="191"/>
            </a:xfrm>
          </p:grpSpPr>
          <p:sp>
            <p:nvSpPr>
              <p:cNvPr id="32850" name="Line 183"/>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2851" name="Line 184"/>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2852" name="Line 185"/>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2853" name="Line 186"/>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2854" name="Line 187"/>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2827" name="Rectangle 188"/>
            <p:cNvSpPr>
              <a:spLocks noChangeArrowheads="1"/>
            </p:cNvSpPr>
            <p:nvPr/>
          </p:nvSpPr>
          <p:spPr bwMode="auto">
            <a:xfrm>
              <a:off x="576" y="672"/>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2828" name="Rectangle 189"/>
            <p:cNvSpPr>
              <a:spLocks noChangeArrowheads="1"/>
            </p:cNvSpPr>
            <p:nvPr/>
          </p:nvSpPr>
          <p:spPr bwMode="auto">
            <a:xfrm>
              <a:off x="240" y="153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2829" name="Rectangle 190"/>
            <p:cNvSpPr>
              <a:spLocks noChangeArrowheads="1"/>
            </p:cNvSpPr>
            <p:nvPr/>
          </p:nvSpPr>
          <p:spPr bwMode="auto">
            <a:xfrm>
              <a:off x="960" y="1248"/>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8" name="Group 191"/>
            <p:cNvGrpSpPr>
              <a:grpSpLocks/>
            </p:cNvGrpSpPr>
            <p:nvPr/>
          </p:nvGrpSpPr>
          <p:grpSpPr bwMode="auto">
            <a:xfrm>
              <a:off x="768" y="1632"/>
              <a:ext cx="144" cy="192"/>
              <a:chOff x="816" y="912"/>
              <a:chExt cx="144" cy="192"/>
            </a:xfrm>
          </p:grpSpPr>
          <p:sp>
            <p:nvSpPr>
              <p:cNvPr id="32846" name="Line 192"/>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47" name="Line 193"/>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48" name="Line 194"/>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2849" name="Line 195"/>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9" name="Group 196"/>
            <p:cNvGrpSpPr>
              <a:grpSpLocks/>
            </p:cNvGrpSpPr>
            <p:nvPr/>
          </p:nvGrpSpPr>
          <p:grpSpPr bwMode="auto">
            <a:xfrm>
              <a:off x="720" y="1152"/>
              <a:ext cx="192" cy="192"/>
              <a:chOff x="768" y="1296"/>
              <a:chExt cx="192" cy="192"/>
            </a:xfrm>
          </p:grpSpPr>
          <p:sp>
            <p:nvSpPr>
              <p:cNvPr id="32841" name="Line 197"/>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42" name="Line 198"/>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43" name="Line 199"/>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2844" name="Line 200"/>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2845" name="Oval 201"/>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sp>
          <p:nvSpPr>
            <p:cNvPr id="32832" name="Line 202"/>
            <p:cNvSpPr>
              <a:spLocks noChangeShapeType="1"/>
            </p:cNvSpPr>
            <p:nvPr/>
          </p:nvSpPr>
          <p:spPr bwMode="auto">
            <a:xfrm>
              <a:off x="912" y="1344"/>
              <a:ext cx="0" cy="288"/>
            </a:xfrm>
            <a:prstGeom prst="line">
              <a:avLst/>
            </a:prstGeom>
            <a:noFill/>
            <a:ln w="19050">
              <a:solidFill>
                <a:schemeClr val="tx1"/>
              </a:solidFill>
              <a:round/>
              <a:headEnd type="none" w="sm" len="sm"/>
              <a:tailEnd type="none" w="sm" len="sm"/>
            </a:ln>
          </p:spPr>
          <p:txBody>
            <a:bodyPr/>
            <a:lstStyle/>
            <a:p>
              <a:endParaRPr lang="en-US"/>
            </a:p>
          </p:txBody>
        </p:sp>
        <p:sp>
          <p:nvSpPr>
            <p:cNvPr id="32833" name="Line 203"/>
            <p:cNvSpPr>
              <a:spLocks noChangeShapeType="1"/>
            </p:cNvSpPr>
            <p:nvPr/>
          </p:nvSpPr>
          <p:spPr bwMode="auto">
            <a:xfrm>
              <a:off x="912" y="1008"/>
              <a:ext cx="0" cy="144"/>
            </a:xfrm>
            <a:prstGeom prst="line">
              <a:avLst/>
            </a:prstGeom>
            <a:noFill/>
            <a:ln w="19050">
              <a:solidFill>
                <a:schemeClr val="tx1"/>
              </a:solidFill>
              <a:round/>
              <a:headEnd type="none" w="sm" len="sm"/>
              <a:tailEnd type="none" w="sm" len="sm"/>
            </a:ln>
          </p:spPr>
          <p:txBody>
            <a:bodyPr/>
            <a:lstStyle/>
            <a:p>
              <a:endParaRPr lang="en-US"/>
            </a:p>
          </p:txBody>
        </p:sp>
        <p:sp>
          <p:nvSpPr>
            <p:cNvPr id="32834" name="AutoShape 204"/>
            <p:cNvSpPr>
              <a:spLocks noChangeArrowheads="1"/>
            </p:cNvSpPr>
            <p:nvPr/>
          </p:nvSpPr>
          <p:spPr bwMode="auto">
            <a:xfrm>
              <a:off x="837" y="747"/>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2835" name="Line 205"/>
            <p:cNvSpPr>
              <a:spLocks noChangeShapeType="1"/>
            </p:cNvSpPr>
            <p:nvPr/>
          </p:nvSpPr>
          <p:spPr bwMode="auto">
            <a:xfrm flipV="1">
              <a:off x="912" y="864"/>
              <a:ext cx="0" cy="144"/>
            </a:xfrm>
            <a:prstGeom prst="line">
              <a:avLst/>
            </a:prstGeom>
            <a:noFill/>
            <a:ln w="19050">
              <a:solidFill>
                <a:schemeClr val="tx1"/>
              </a:solidFill>
              <a:round/>
              <a:headEnd type="none" w="sm" len="sm"/>
              <a:tailEnd type="none" w="sm" len="sm"/>
            </a:ln>
          </p:spPr>
          <p:txBody>
            <a:bodyPr/>
            <a:lstStyle/>
            <a:p>
              <a:endParaRPr lang="en-US"/>
            </a:p>
          </p:txBody>
        </p:sp>
        <p:sp>
          <p:nvSpPr>
            <p:cNvPr id="32836" name="Line 206"/>
            <p:cNvSpPr>
              <a:spLocks noChangeShapeType="1"/>
            </p:cNvSpPr>
            <p:nvPr/>
          </p:nvSpPr>
          <p:spPr bwMode="auto">
            <a:xfrm flipH="1">
              <a:off x="528" y="1248"/>
              <a:ext cx="192" cy="0"/>
            </a:xfrm>
            <a:prstGeom prst="line">
              <a:avLst/>
            </a:prstGeom>
            <a:noFill/>
            <a:ln w="19050">
              <a:solidFill>
                <a:schemeClr val="tx1"/>
              </a:solidFill>
              <a:round/>
              <a:headEnd type="none" w="sm" len="sm"/>
              <a:tailEnd type="none" w="sm" len="sm"/>
            </a:ln>
          </p:spPr>
          <p:txBody>
            <a:bodyPr/>
            <a:lstStyle/>
            <a:p>
              <a:endParaRPr lang="en-US"/>
            </a:p>
          </p:txBody>
        </p:sp>
        <p:sp>
          <p:nvSpPr>
            <p:cNvPr id="32837" name="Line 207"/>
            <p:cNvSpPr>
              <a:spLocks noChangeShapeType="1"/>
            </p:cNvSpPr>
            <p:nvPr/>
          </p:nvSpPr>
          <p:spPr bwMode="auto">
            <a:xfrm flipH="1">
              <a:off x="384" y="1728"/>
              <a:ext cx="384" cy="0"/>
            </a:xfrm>
            <a:prstGeom prst="line">
              <a:avLst/>
            </a:prstGeom>
            <a:noFill/>
            <a:ln w="19050">
              <a:solidFill>
                <a:schemeClr val="tx1"/>
              </a:solidFill>
              <a:round/>
              <a:headEnd type="none" w="sm" len="sm"/>
              <a:tailEnd type="none" w="sm" len="sm"/>
            </a:ln>
          </p:spPr>
          <p:txBody>
            <a:bodyPr/>
            <a:lstStyle/>
            <a:p>
              <a:endParaRPr lang="en-US"/>
            </a:p>
          </p:txBody>
        </p:sp>
        <p:sp>
          <p:nvSpPr>
            <p:cNvPr id="32838" name="Line 208"/>
            <p:cNvSpPr>
              <a:spLocks noChangeShapeType="1"/>
            </p:cNvSpPr>
            <p:nvPr/>
          </p:nvSpPr>
          <p:spPr bwMode="auto">
            <a:xfrm>
              <a:off x="528" y="1248"/>
              <a:ext cx="0" cy="480"/>
            </a:xfrm>
            <a:prstGeom prst="line">
              <a:avLst/>
            </a:prstGeom>
            <a:noFill/>
            <a:ln w="19050">
              <a:solidFill>
                <a:schemeClr val="tx1"/>
              </a:solidFill>
              <a:round/>
              <a:headEnd type="none" w="sm" len="sm"/>
              <a:tailEnd type="oval" w="med" len="med"/>
            </a:ln>
          </p:spPr>
          <p:txBody>
            <a:bodyPr/>
            <a:lstStyle/>
            <a:p>
              <a:endParaRPr lang="en-US"/>
            </a:p>
          </p:txBody>
        </p:sp>
        <p:sp>
          <p:nvSpPr>
            <p:cNvPr id="32839" name="Line 209"/>
            <p:cNvSpPr>
              <a:spLocks noChangeShapeType="1"/>
            </p:cNvSpPr>
            <p:nvPr/>
          </p:nvSpPr>
          <p:spPr bwMode="auto">
            <a:xfrm rot="10800000" flipH="1" flipV="1">
              <a:off x="912" y="1488"/>
              <a:ext cx="240" cy="0"/>
            </a:xfrm>
            <a:prstGeom prst="line">
              <a:avLst/>
            </a:prstGeom>
            <a:noFill/>
            <a:ln w="19050">
              <a:solidFill>
                <a:schemeClr val="tx1"/>
              </a:solidFill>
              <a:round/>
              <a:headEnd type="none" w="sm" len="sm"/>
              <a:tailEnd type="arrow" w="med" len="med"/>
            </a:ln>
          </p:spPr>
          <p:txBody>
            <a:bodyPr/>
            <a:lstStyle/>
            <a:p>
              <a:endParaRPr lang="en-US"/>
            </a:p>
          </p:txBody>
        </p:sp>
        <p:sp>
          <p:nvSpPr>
            <p:cNvPr id="32840" name="Line 210"/>
            <p:cNvSpPr>
              <a:spLocks noChangeShapeType="1"/>
            </p:cNvSpPr>
            <p:nvPr/>
          </p:nvSpPr>
          <p:spPr bwMode="auto">
            <a:xfrm>
              <a:off x="912" y="1824"/>
              <a:ext cx="0" cy="240"/>
            </a:xfrm>
            <a:prstGeom prst="line">
              <a:avLst/>
            </a:prstGeom>
            <a:noFill/>
            <a:ln w="19050">
              <a:solidFill>
                <a:schemeClr val="tx1"/>
              </a:solidFill>
              <a:round/>
              <a:headEnd type="none" w="sm" len="sm"/>
              <a:tailEnd type="none" w="sm" len="sm"/>
            </a:ln>
          </p:spPr>
          <p:txBody>
            <a:bodyPr/>
            <a:lstStyle/>
            <a:p>
              <a:endParaRPr lang="en-US"/>
            </a:p>
          </p:txBody>
        </p:sp>
      </p:grpSp>
      <p:grpSp>
        <p:nvGrpSpPr>
          <p:cNvPr id="10" name="Group 211"/>
          <p:cNvGrpSpPr>
            <a:grpSpLocks/>
          </p:cNvGrpSpPr>
          <p:nvPr/>
        </p:nvGrpSpPr>
        <p:grpSpPr bwMode="auto">
          <a:xfrm>
            <a:off x="6629400" y="1143000"/>
            <a:ext cx="1450975" cy="2622550"/>
            <a:chOff x="240" y="672"/>
            <a:chExt cx="914" cy="1652"/>
          </a:xfrm>
        </p:grpSpPr>
        <p:sp>
          <p:nvSpPr>
            <p:cNvPr id="32795" name="Rectangle 212"/>
            <p:cNvSpPr>
              <a:spLocks noChangeArrowheads="1"/>
            </p:cNvSpPr>
            <p:nvPr/>
          </p:nvSpPr>
          <p:spPr bwMode="auto">
            <a:xfrm>
              <a:off x="512" y="2112"/>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11" name="Group 213"/>
            <p:cNvGrpSpPr>
              <a:grpSpLocks/>
            </p:cNvGrpSpPr>
            <p:nvPr/>
          </p:nvGrpSpPr>
          <p:grpSpPr bwMode="auto">
            <a:xfrm>
              <a:off x="850" y="2045"/>
              <a:ext cx="133" cy="191"/>
              <a:chOff x="112" y="2061"/>
              <a:chExt cx="133" cy="191"/>
            </a:xfrm>
          </p:grpSpPr>
          <p:sp>
            <p:nvSpPr>
              <p:cNvPr id="32820" name="Line 214"/>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2821" name="Line 215"/>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2822" name="Line 216"/>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2823" name="Line 217"/>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2824" name="Line 218"/>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2797" name="Rectangle 219"/>
            <p:cNvSpPr>
              <a:spLocks noChangeArrowheads="1"/>
            </p:cNvSpPr>
            <p:nvPr/>
          </p:nvSpPr>
          <p:spPr bwMode="auto">
            <a:xfrm>
              <a:off x="576" y="672"/>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2798" name="Rectangle 220"/>
            <p:cNvSpPr>
              <a:spLocks noChangeArrowheads="1"/>
            </p:cNvSpPr>
            <p:nvPr/>
          </p:nvSpPr>
          <p:spPr bwMode="auto">
            <a:xfrm>
              <a:off x="240" y="153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2799" name="Rectangle 221"/>
            <p:cNvSpPr>
              <a:spLocks noChangeArrowheads="1"/>
            </p:cNvSpPr>
            <p:nvPr/>
          </p:nvSpPr>
          <p:spPr bwMode="auto">
            <a:xfrm>
              <a:off x="960" y="1248"/>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12" name="Group 222"/>
            <p:cNvGrpSpPr>
              <a:grpSpLocks/>
            </p:cNvGrpSpPr>
            <p:nvPr/>
          </p:nvGrpSpPr>
          <p:grpSpPr bwMode="auto">
            <a:xfrm>
              <a:off x="768" y="1632"/>
              <a:ext cx="144" cy="192"/>
              <a:chOff x="816" y="912"/>
              <a:chExt cx="144" cy="192"/>
            </a:xfrm>
          </p:grpSpPr>
          <p:sp>
            <p:nvSpPr>
              <p:cNvPr id="32816" name="Line 223"/>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17" name="Line 224"/>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2818" name="Line 225"/>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2819" name="Line 226"/>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13" name="Group 227"/>
            <p:cNvGrpSpPr>
              <a:grpSpLocks/>
            </p:cNvGrpSpPr>
            <p:nvPr/>
          </p:nvGrpSpPr>
          <p:grpSpPr bwMode="auto">
            <a:xfrm>
              <a:off x="720" y="1152"/>
              <a:ext cx="192" cy="192"/>
              <a:chOff x="768" y="1296"/>
              <a:chExt cx="192" cy="192"/>
            </a:xfrm>
          </p:grpSpPr>
          <p:sp>
            <p:nvSpPr>
              <p:cNvPr id="32811" name="Line 228"/>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12" name="Line 229"/>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2813" name="Line 230"/>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2814" name="Line 231"/>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2815" name="Oval 232"/>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sp>
          <p:nvSpPr>
            <p:cNvPr id="32802" name="Line 233"/>
            <p:cNvSpPr>
              <a:spLocks noChangeShapeType="1"/>
            </p:cNvSpPr>
            <p:nvPr/>
          </p:nvSpPr>
          <p:spPr bwMode="auto">
            <a:xfrm>
              <a:off x="912" y="1344"/>
              <a:ext cx="0" cy="288"/>
            </a:xfrm>
            <a:prstGeom prst="line">
              <a:avLst/>
            </a:prstGeom>
            <a:noFill/>
            <a:ln w="19050">
              <a:solidFill>
                <a:schemeClr val="tx1"/>
              </a:solidFill>
              <a:round/>
              <a:headEnd type="none" w="sm" len="sm"/>
              <a:tailEnd type="none" w="sm" len="sm"/>
            </a:ln>
          </p:spPr>
          <p:txBody>
            <a:bodyPr/>
            <a:lstStyle/>
            <a:p>
              <a:endParaRPr lang="en-US"/>
            </a:p>
          </p:txBody>
        </p:sp>
        <p:sp>
          <p:nvSpPr>
            <p:cNvPr id="32803" name="Line 234"/>
            <p:cNvSpPr>
              <a:spLocks noChangeShapeType="1"/>
            </p:cNvSpPr>
            <p:nvPr/>
          </p:nvSpPr>
          <p:spPr bwMode="auto">
            <a:xfrm>
              <a:off x="912" y="1008"/>
              <a:ext cx="0" cy="144"/>
            </a:xfrm>
            <a:prstGeom prst="line">
              <a:avLst/>
            </a:prstGeom>
            <a:noFill/>
            <a:ln w="19050">
              <a:solidFill>
                <a:schemeClr val="tx1"/>
              </a:solidFill>
              <a:round/>
              <a:headEnd type="none" w="sm" len="sm"/>
              <a:tailEnd type="none" w="sm" len="sm"/>
            </a:ln>
          </p:spPr>
          <p:txBody>
            <a:bodyPr/>
            <a:lstStyle/>
            <a:p>
              <a:endParaRPr lang="en-US"/>
            </a:p>
          </p:txBody>
        </p:sp>
        <p:sp>
          <p:nvSpPr>
            <p:cNvPr id="32804" name="AutoShape 235"/>
            <p:cNvSpPr>
              <a:spLocks noChangeArrowheads="1"/>
            </p:cNvSpPr>
            <p:nvPr/>
          </p:nvSpPr>
          <p:spPr bwMode="auto">
            <a:xfrm>
              <a:off x="837" y="747"/>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2805" name="Line 236"/>
            <p:cNvSpPr>
              <a:spLocks noChangeShapeType="1"/>
            </p:cNvSpPr>
            <p:nvPr/>
          </p:nvSpPr>
          <p:spPr bwMode="auto">
            <a:xfrm flipV="1">
              <a:off x="912" y="864"/>
              <a:ext cx="0" cy="144"/>
            </a:xfrm>
            <a:prstGeom prst="line">
              <a:avLst/>
            </a:prstGeom>
            <a:noFill/>
            <a:ln w="19050">
              <a:solidFill>
                <a:schemeClr val="tx1"/>
              </a:solidFill>
              <a:round/>
              <a:headEnd type="none" w="sm" len="sm"/>
              <a:tailEnd type="none" w="sm" len="sm"/>
            </a:ln>
          </p:spPr>
          <p:txBody>
            <a:bodyPr/>
            <a:lstStyle/>
            <a:p>
              <a:endParaRPr lang="en-US"/>
            </a:p>
          </p:txBody>
        </p:sp>
        <p:sp>
          <p:nvSpPr>
            <p:cNvPr id="32806" name="Line 237"/>
            <p:cNvSpPr>
              <a:spLocks noChangeShapeType="1"/>
            </p:cNvSpPr>
            <p:nvPr/>
          </p:nvSpPr>
          <p:spPr bwMode="auto">
            <a:xfrm flipH="1">
              <a:off x="528" y="1248"/>
              <a:ext cx="192" cy="0"/>
            </a:xfrm>
            <a:prstGeom prst="line">
              <a:avLst/>
            </a:prstGeom>
            <a:noFill/>
            <a:ln w="19050">
              <a:solidFill>
                <a:schemeClr val="tx1"/>
              </a:solidFill>
              <a:round/>
              <a:headEnd type="none" w="sm" len="sm"/>
              <a:tailEnd type="none" w="sm" len="sm"/>
            </a:ln>
          </p:spPr>
          <p:txBody>
            <a:bodyPr/>
            <a:lstStyle/>
            <a:p>
              <a:endParaRPr lang="en-US"/>
            </a:p>
          </p:txBody>
        </p:sp>
        <p:sp>
          <p:nvSpPr>
            <p:cNvPr id="32807" name="Line 238"/>
            <p:cNvSpPr>
              <a:spLocks noChangeShapeType="1"/>
            </p:cNvSpPr>
            <p:nvPr/>
          </p:nvSpPr>
          <p:spPr bwMode="auto">
            <a:xfrm flipH="1">
              <a:off x="384" y="1728"/>
              <a:ext cx="384" cy="0"/>
            </a:xfrm>
            <a:prstGeom prst="line">
              <a:avLst/>
            </a:prstGeom>
            <a:noFill/>
            <a:ln w="19050">
              <a:solidFill>
                <a:schemeClr val="tx1"/>
              </a:solidFill>
              <a:round/>
              <a:headEnd type="none" w="sm" len="sm"/>
              <a:tailEnd type="none" w="sm" len="sm"/>
            </a:ln>
          </p:spPr>
          <p:txBody>
            <a:bodyPr/>
            <a:lstStyle/>
            <a:p>
              <a:endParaRPr lang="en-US"/>
            </a:p>
          </p:txBody>
        </p:sp>
        <p:sp>
          <p:nvSpPr>
            <p:cNvPr id="32808" name="Line 239"/>
            <p:cNvSpPr>
              <a:spLocks noChangeShapeType="1"/>
            </p:cNvSpPr>
            <p:nvPr/>
          </p:nvSpPr>
          <p:spPr bwMode="auto">
            <a:xfrm>
              <a:off x="528" y="1248"/>
              <a:ext cx="0" cy="480"/>
            </a:xfrm>
            <a:prstGeom prst="line">
              <a:avLst/>
            </a:prstGeom>
            <a:noFill/>
            <a:ln w="19050">
              <a:solidFill>
                <a:schemeClr val="tx1"/>
              </a:solidFill>
              <a:round/>
              <a:headEnd type="none" w="sm" len="sm"/>
              <a:tailEnd type="oval" w="med" len="med"/>
            </a:ln>
          </p:spPr>
          <p:txBody>
            <a:bodyPr/>
            <a:lstStyle/>
            <a:p>
              <a:endParaRPr lang="en-US"/>
            </a:p>
          </p:txBody>
        </p:sp>
        <p:sp>
          <p:nvSpPr>
            <p:cNvPr id="32809" name="Line 240"/>
            <p:cNvSpPr>
              <a:spLocks noChangeShapeType="1"/>
            </p:cNvSpPr>
            <p:nvPr/>
          </p:nvSpPr>
          <p:spPr bwMode="auto">
            <a:xfrm rot="10800000" flipH="1" flipV="1">
              <a:off x="912" y="1488"/>
              <a:ext cx="240" cy="0"/>
            </a:xfrm>
            <a:prstGeom prst="line">
              <a:avLst/>
            </a:prstGeom>
            <a:noFill/>
            <a:ln w="19050">
              <a:solidFill>
                <a:schemeClr val="tx1"/>
              </a:solidFill>
              <a:round/>
              <a:headEnd type="none" w="sm" len="sm"/>
              <a:tailEnd type="arrow" w="med" len="med"/>
            </a:ln>
          </p:spPr>
          <p:txBody>
            <a:bodyPr/>
            <a:lstStyle/>
            <a:p>
              <a:endParaRPr lang="en-US"/>
            </a:p>
          </p:txBody>
        </p:sp>
        <p:sp>
          <p:nvSpPr>
            <p:cNvPr id="32810" name="Line 241"/>
            <p:cNvSpPr>
              <a:spLocks noChangeShapeType="1"/>
            </p:cNvSpPr>
            <p:nvPr/>
          </p:nvSpPr>
          <p:spPr bwMode="auto">
            <a:xfrm>
              <a:off x="912" y="1824"/>
              <a:ext cx="0" cy="240"/>
            </a:xfrm>
            <a:prstGeom prst="line">
              <a:avLst/>
            </a:prstGeom>
            <a:noFill/>
            <a:ln w="19050">
              <a:solidFill>
                <a:schemeClr val="tx1"/>
              </a:solidFill>
              <a:round/>
              <a:headEnd type="none" w="sm" len="sm"/>
              <a:tailEnd type="none" w="sm" len="sm"/>
            </a:ln>
          </p:spPr>
          <p:txBody>
            <a:bodyPr/>
            <a:lstStyle/>
            <a:p>
              <a:endParaRPr lang="en-US"/>
            </a:p>
          </p:txBody>
        </p:sp>
      </p:grpSp>
      <p:grpSp>
        <p:nvGrpSpPr>
          <p:cNvPr id="14" name="Group 242"/>
          <p:cNvGrpSpPr>
            <a:grpSpLocks/>
          </p:cNvGrpSpPr>
          <p:nvPr/>
        </p:nvGrpSpPr>
        <p:grpSpPr bwMode="auto">
          <a:xfrm>
            <a:off x="4191000" y="1828800"/>
            <a:ext cx="381000" cy="381000"/>
            <a:chOff x="672" y="2592"/>
            <a:chExt cx="240" cy="240"/>
          </a:xfrm>
        </p:grpSpPr>
        <p:sp>
          <p:nvSpPr>
            <p:cNvPr id="32793" name="Line 243"/>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2794" name="Line 244"/>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15" name="Group 245"/>
          <p:cNvGrpSpPr>
            <a:grpSpLocks/>
          </p:cNvGrpSpPr>
          <p:nvPr/>
        </p:nvGrpSpPr>
        <p:grpSpPr bwMode="auto">
          <a:xfrm>
            <a:off x="7391400" y="2590800"/>
            <a:ext cx="381000" cy="381000"/>
            <a:chOff x="672" y="2592"/>
            <a:chExt cx="240" cy="240"/>
          </a:xfrm>
        </p:grpSpPr>
        <p:sp>
          <p:nvSpPr>
            <p:cNvPr id="32791" name="Line 246"/>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2792" name="Line 247"/>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sp>
        <p:nvSpPr>
          <p:cNvPr id="14584" name="Rectangle 248"/>
          <p:cNvSpPr>
            <a:spLocks noChangeArrowheads="1"/>
          </p:cNvSpPr>
          <p:nvPr/>
        </p:nvSpPr>
        <p:spPr bwMode="auto">
          <a:xfrm>
            <a:off x="3581400" y="2452688"/>
            <a:ext cx="311150" cy="366712"/>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1</a:t>
            </a:r>
          </a:p>
        </p:txBody>
      </p:sp>
      <p:sp>
        <p:nvSpPr>
          <p:cNvPr id="14585" name="Rectangle 249"/>
          <p:cNvSpPr>
            <a:spLocks noChangeArrowheads="1"/>
          </p:cNvSpPr>
          <p:nvPr/>
        </p:nvSpPr>
        <p:spPr bwMode="auto">
          <a:xfrm>
            <a:off x="6781800" y="2438400"/>
            <a:ext cx="311150" cy="366713"/>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449"/>
                                        </p:tgtEl>
                                        <p:attrNameLst>
                                          <p:attrName>style.visibility</p:attrName>
                                        </p:attrNameLst>
                                      </p:cBhvr>
                                      <p:to>
                                        <p:strVal val="visible"/>
                                      </p:to>
                                    </p:set>
                                    <p:animEffect transition="in" filter="dissolve">
                                      <p:cBhvr>
                                        <p:cTn id="11" dur="500"/>
                                        <p:tgtEl>
                                          <p:spTgt spid="14449"/>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4451"/>
                                        </p:tgtEl>
                                        <p:attrNameLst>
                                          <p:attrName>style.visibility</p:attrName>
                                        </p:attrNameLst>
                                      </p:cBhvr>
                                      <p:to>
                                        <p:strVal val="visible"/>
                                      </p:to>
                                    </p:set>
                                    <p:animEffect transition="in" filter="wipe(right)">
                                      <p:cBhvr>
                                        <p:cTn id="15" dur="500"/>
                                        <p:tgtEl>
                                          <p:spTgt spid="1445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448"/>
                                        </p:tgtEl>
                                        <p:attrNameLst>
                                          <p:attrName>style.visibility</p:attrName>
                                        </p:attrNameLst>
                                      </p:cBhvr>
                                      <p:to>
                                        <p:strVal val="visible"/>
                                      </p:to>
                                    </p:set>
                                    <p:animEffect transition="in" filter="dissolve">
                                      <p:cBhvr>
                                        <p:cTn id="20" dur="500"/>
                                        <p:tgtEl>
                                          <p:spTgt spid="14448"/>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14450"/>
                                        </p:tgtEl>
                                        <p:attrNameLst>
                                          <p:attrName>style.visibility</p:attrName>
                                        </p:attrNameLst>
                                      </p:cBhvr>
                                      <p:to>
                                        <p:strVal val="visible"/>
                                      </p:to>
                                    </p:set>
                                    <p:animEffect transition="in" filter="wipe(right)">
                                      <p:cBhvr>
                                        <p:cTn id="24" dur="500"/>
                                        <p:tgtEl>
                                          <p:spTgt spid="1445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par>
                          <p:cTn id="30" fill="hold">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4339"/>
                                        </p:tgtEl>
                                        <p:attrNameLst>
                                          <p:attrName>style.visibility</p:attrName>
                                        </p:attrNameLst>
                                      </p:cBhvr>
                                      <p:to>
                                        <p:strVal val="visible"/>
                                      </p:to>
                                    </p:set>
                                    <p:animEffect transition="in" filter="dissolve">
                                      <p:cBhvr>
                                        <p:cTn id="33" dur="500"/>
                                        <p:tgtEl>
                                          <p:spTgt spid="14339"/>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14584"/>
                                        </p:tgtEl>
                                        <p:attrNameLst>
                                          <p:attrName>style.visibility</p:attrName>
                                        </p:attrNameLst>
                                      </p:cBhvr>
                                      <p:to>
                                        <p:strVal val="visible"/>
                                      </p:to>
                                    </p:set>
                                    <p:animEffect transition="in" filter="dissolve">
                                      <p:cBhvr>
                                        <p:cTn id="37" dur="500"/>
                                        <p:tgtEl>
                                          <p:spTgt spid="14584"/>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par>
                          <p:cTn id="42" fill="hold">
                            <p:stCondLst>
                              <p:cond delay="2000"/>
                            </p:stCondLst>
                            <p:childTnLst>
                              <p:par>
                                <p:cTn id="43" presetID="9" presetClass="entr" presetSubtype="0" fill="hold" grpId="0" nodeType="afterEffect">
                                  <p:stCondLst>
                                    <p:cond delay="0"/>
                                  </p:stCondLst>
                                  <p:childTnLst>
                                    <p:set>
                                      <p:cBhvr>
                                        <p:cTn id="44" dur="1" fill="hold">
                                          <p:stCondLst>
                                            <p:cond delay="0"/>
                                          </p:stCondLst>
                                        </p:cTn>
                                        <p:tgtEl>
                                          <p:spTgt spid="14453"/>
                                        </p:tgtEl>
                                        <p:attrNameLst>
                                          <p:attrName>style.visibility</p:attrName>
                                        </p:attrNameLst>
                                      </p:cBhvr>
                                      <p:to>
                                        <p:strVal val="visible"/>
                                      </p:to>
                                    </p:set>
                                    <p:animEffect transition="in" filter="dissolve">
                                      <p:cBhvr>
                                        <p:cTn id="45" dur="500"/>
                                        <p:tgtEl>
                                          <p:spTgt spid="14453"/>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4452"/>
                                        </p:tgtEl>
                                        <p:attrNameLst>
                                          <p:attrName>style.visibility</p:attrName>
                                        </p:attrNameLst>
                                      </p:cBhvr>
                                      <p:to>
                                        <p:strVal val="visible"/>
                                      </p:to>
                                    </p:set>
                                    <p:animEffect transition="in" filter="wipe(up)">
                                      <p:cBhvr>
                                        <p:cTn id="49" dur="500"/>
                                        <p:tgtEl>
                                          <p:spTgt spid="14452"/>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14374"/>
                                        </p:tgtEl>
                                        <p:attrNameLst>
                                          <p:attrName>style.visibility</p:attrName>
                                        </p:attrNameLst>
                                      </p:cBhvr>
                                      <p:to>
                                        <p:strVal val="visible"/>
                                      </p:to>
                                    </p:set>
                                    <p:animEffect transition="in" filter="dissolve">
                                      <p:cBhvr>
                                        <p:cTn id="53" dur="500"/>
                                        <p:tgtEl>
                                          <p:spTgt spid="1437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par>
                          <p:cTn id="59" fill="hold">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14340"/>
                                        </p:tgtEl>
                                        <p:attrNameLst>
                                          <p:attrName>style.visibility</p:attrName>
                                        </p:attrNameLst>
                                      </p:cBhvr>
                                      <p:to>
                                        <p:strVal val="visible"/>
                                      </p:to>
                                    </p:set>
                                    <p:animEffect transition="in" filter="dissolve">
                                      <p:cBhvr>
                                        <p:cTn id="62" dur="500"/>
                                        <p:tgtEl>
                                          <p:spTgt spid="14340"/>
                                        </p:tgtEl>
                                      </p:cBhvr>
                                    </p:animEffect>
                                  </p:childTnLst>
                                </p:cTn>
                              </p:par>
                            </p:childTnLst>
                          </p:cTn>
                        </p:par>
                        <p:par>
                          <p:cTn id="63" fill="hold">
                            <p:stCondLst>
                              <p:cond delay="1000"/>
                            </p:stCondLst>
                            <p:childTnLst>
                              <p:par>
                                <p:cTn id="64" presetID="9" presetClass="entr" presetSubtype="0" fill="hold" grpId="0" nodeType="afterEffect">
                                  <p:stCondLst>
                                    <p:cond delay="0"/>
                                  </p:stCondLst>
                                  <p:childTnLst>
                                    <p:set>
                                      <p:cBhvr>
                                        <p:cTn id="65" dur="1" fill="hold">
                                          <p:stCondLst>
                                            <p:cond delay="0"/>
                                          </p:stCondLst>
                                        </p:cTn>
                                        <p:tgtEl>
                                          <p:spTgt spid="14585"/>
                                        </p:tgtEl>
                                        <p:attrNameLst>
                                          <p:attrName>style.visibility</p:attrName>
                                        </p:attrNameLst>
                                      </p:cBhvr>
                                      <p:to>
                                        <p:strVal val="visible"/>
                                      </p:to>
                                    </p:set>
                                    <p:animEffect transition="in" filter="dissolve">
                                      <p:cBhvr>
                                        <p:cTn id="66" dur="500"/>
                                        <p:tgtEl>
                                          <p:spTgt spid="14585"/>
                                        </p:tgtEl>
                                      </p:cBhvr>
                                    </p:animEffect>
                                  </p:childTnLst>
                                </p:cTn>
                              </p:par>
                            </p:childTnLst>
                          </p:cTn>
                        </p:par>
                        <p:par>
                          <p:cTn id="67" fill="hold">
                            <p:stCondLst>
                              <p:cond delay="1500"/>
                            </p:stCondLst>
                            <p:childTnLst>
                              <p:par>
                                <p:cTn id="68" presetID="22" presetClass="entr" presetSubtype="8"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par>
                          <p:cTn id="71" fill="hold">
                            <p:stCondLst>
                              <p:cond delay="2000"/>
                            </p:stCondLst>
                            <p:childTnLst>
                              <p:par>
                                <p:cTn id="72" presetID="9" presetClass="entr" presetSubtype="0" fill="hold" grpId="0" nodeType="afterEffect">
                                  <p:stCondLst>
                                    <p:cond delay="0"/>
                                  </p:stCondLst>
                                  <p:childTnLst>
                                    <p:set>
                                      <p:cBhvr>
                                        <p:cTn id="73" dur="1" fill="hold">
                                          <p:stCondLst>
                                            <p:cond delay="0"/>
                                          </p:stCondLst>
                                        </p:cTn>
                                        <p:tgtEl>
                                          <p:spTgt spid="14457"/>
                                        </p:tgtEl>
                                        <p:attrNameLst>
                                          <p:attrName>style.visibility</p:attrName>
                                        </p:attrNameLst>
                                      </p:cBhvr>
                                      <p:to>
                                        <p:strVal val="visible"/>
                                      </p:to>
                                    </p:set>
                                    <p:animEffect transition="in" filter="dissolve">
                                      <p:cBhvr>
                                        <p:cTn id="74" dur="500"/>
                                        <p:tgtEl>
                                          <p:spTgt spid="14457"/>
                                        </p:tgtEl>
                                      </p:cBhvr>
                                    </p:animEffect>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14456"/>
                                        </p:tgtEl>
                                        <p:attrNameLst>
                                          <p:attrName>style.visibility</p:attrName>
                                        </p:attrNameLst>
                                      </p:cBhvr>
                                      <p:to>
                                        <p:strVal val="visible"/>
                                      </p:to>
                                    </p:set>
                                    <p:animEffect transition="in" filter="wipe(up)">
                                      <p:cBhvr>
                                        <p:cTn id="78" dur="500"/>
                                        <p:tgtEl>
                                          <p:spTgt spid="14456"/>
                                        </p:tgtEl>
                                      </p:cBhvr>
                                    </p:animEffect>
                                  </p:childTnLst>
                                </p:cTn>
                              </p:par>
                            </p:childTnLst>
                          </p:cTn>
                        </p:par>
                        <p:par>
                          <p:cTn id="79" fill="hold">
                            <p:stCondLst>
                              <p:cond delay="3000"/>
                            </p:stCondLst>
                            <p:childTnLst>
                              <p:par>
                                <p:cTn id="80" presetID="9" presetClass="entr" presetSubtype="0" fill="hold" grpId="0" nodeType="afterEffect">
                                  <p:stCondLst>
                                    <p:cond delay="0"/>
                                  </p:stCondLst>
                                  <p:childTnLst>
                                    <p:set>
                                      <p:cBhvr>
                                        <p:cTn id="81" dur="1" fill="hold">
                                          <p:stCondLst>
                                            <p:cond delay="0"/>
                                          </p:stCondLst>
                                        </p:cTn>
                                        <p:tgtEl>
                                          <p:spTgt spid="14407"/>
                                        </p:tgtEl>
                                        <p:attrNameLst>
                                          <p:attrName>style.visibility</p:attrName>
                                        </p:attrNameLst>
                                      </p:cBhvr>
                                      <p:to>
                                        <p:strVal val="visible"/>
                                      </p:to>
                                    </p:set>
                                    <p:animEffect transition="in" filter="dissolve">
                                      <p:cBhvr>
                                        <p:cTn id="82" dur="500"/>
                                        <p:tgtEl>
                                          <p:spTgt spid="14407"/>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4462"/>
                                        </p:tgtEl>
                                        <p:attrNameLst>
                                          <p:attrName>style.visibility</p:attrName>
                                        </p:attrNameLst>
                                      </p:cBhvr>
                                      <p:to>
                                        <p:strVal val="visible"/>
                                      </p:to>
                                    </p:set>
                                    <p:anim calcmode="lin" valueType="num">
                                      <p:cBhvr additive="base">
                                        <p:cTn id="87" dur="500" fill="hold"/>
                                        <p:tgtEl>
                                          <p:spTgt spid="14462"/>
                                        </p:tgtEl>
                                        <p:attrNameLst>
                                          <p:attrName>ppt_x</p:attrName>
                                        </p:attrNameLst>
                                      </p:cBhvr>
                                      <p:tavLst>
                                        <p:tav tm="0">
                                          <p:val>
                                            <p:strVal val="0-#ppt_w/2"/>
                                          </p:val>
                                        </p:tav>
                                        <p:tav tm="100000">
                                          <p:val>
                                            <p:strVal val="#ppt_x"/>
                                          </p:val>
                                        </p:tav>
                                      </p:tavLst>
                                    </p:anim>
                                    <p:anim calcmode="lin" valueType="num">
                                      <p:cBhvr additive="base">
                                        <p:cTn id="88" dur="500" fill="hold"/>
                                        <p:tgtEl>
                                          <p:spTgt spid="14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autoUpdateAnimBg="0"/>
      <p:bldP spid="14340" grpId="0" animBg="1" autoUpdateAnimBg="0"/>
      <p:bldP spid="14407" grpId="0" autoUpdateAnimBg="0"/>
      <p:bldP spid="14374" grpId="0" autoUpdateAnimBg="0"/>
      <p:bldP spid="14448" grpId="0" animBg="1" autoUpdateAnimBg="0"/>
      <p:bldP spid="14449" grpId="0" animBg="1" autoUpdateAnimBg="0"/>
      <p:bldP spid="14450" grpId="0" animBg="1"/>
      <p:bldP spid="14451" grpId="0" animBg="1"/>
      <p:bldP spid="14452" grpId="0" animBg="1"/>
      <p:bldP spid="14453" grpId="0" autoUpdateAnimBg="0"/>
      <p:bldP spid="14456" grpId="0" animBg="1"/>
      <p:bldP spid="14457" grpId="0" autoUpdateAnimBg="0"/>
      <p:bldP spid="14462" grpId="0" autoUpdateAnimBg="0"/>
      <p:bldP spid="14584" grpId="0" autoUpdateAnimBg="0"/>
      <p:bldP spid="1458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81088" y="76200"/>
            <a:ext cx="4756150" cy="325438"/>
          </a:xfrm>
          <a:noFill/>
        </p:spPr>
        <p:txBody>
          <a:bodyPr>
            <a:normAutofit fontScale="90000"/>
          </a:bodyPr>
          <a:lstStyle/>
          <a:p>
            <a:r>
              <a:rPr lang="en-US" smtClean="0"/>
              <a:t>CMOS NAND Gate</a:t>
            </a:r>
          </a:p>
        </p:txBody>
      </p:sp>
      <p:sp>
        <p:nvSpPr>
          <p:cNvPr id="32771" name="Rectangle 3"/>
          <p:cNvSpPr>
            <a:spLocks noChangeArrowheads="1"/>
          </p:cNvSpPr>
          <p:nvPr/>
        </p:nvSpPr>
        <p:spPr bwMode="auto">
          <a:xfrm>
            <a:off x="3657600" y="5334000"/>
            <a:ext cx="1828800" cy="623888"/>
          </a:xfrm>
          <a:prstGeom prst="rect">
            <a:avLst/>
          </a:prstGeom>
          <a:solidFill>
            <a:srgbClr val="F8ECB2"/>
          </a:solidFill>
          <a:ln w="19050">
            <a:solidFill>
              <a:srgbClr val="000099"/>
            </a:solidFill>
            <a:miter lim="800000"/>
            <a:headEnd/>
            <a:tailEnd/>
          </a:ln>
        </p:spPr>
        <p:txBody>
          <a:bodyPr>
            <a:spAutoFit/>
          </a:bodyPr>
          <a:lstStyle/>
          <a:p>
            <a:r>
              <a:rPr lang="en-US">
                <a:solidFill>
                  <a:srgbClr val="A50021"/>
                </a:solidFill>
              </a:rPr>
              <a:t>A = 1, B = 1</a:t>
            </a:r>
          </a:p>
          <a:p>
            <a:r>
              <a:rPr lang="en-US"/>
              <a:t>Output is GND=0</a:t>
            </a:r>
          </a:p>
        </p:txBody>
      </p:sp>
      <p:sp>
        <p:nvSpPr>
          <p:cNvPr id="32772" name="Rectangle 4"/>
          <p:cNvSpPr>
            <a:spLocks noChangeArrowheads="1"/>
          </p:cNvSpPr>
          <p:nvPr/>
        </p:nvSpPr>
        <p:spPr bwMode="auto">
          <a:xfrm>
            <a:off x="6248400" y="838200"/>
            <a:ext cx="2514600" cy="623888"/>
          </a:xfrm>
          <a:prstGeom prst="rect">
            <a:avLst/>
          </a:prstGeom>
          <a:solidFill>
            <a:srgbClr val="F8ECB2"/>
          </a:solidFill>
          <a:ln w="19050">
            <a:solidFill>
              <a:srgbClr val="000099"/>
            </a:solidFill>
            <a:miter lim="800000"/>
            <a:headEnd/>
            <a:tailEnd/>
          </a:ln>
        </p:spPr>
        <p:txBody>
          <a:bodyPr>
            <a:spAutoFit/>
          </a:bodyPr>
          <a:lstStyle/>
          <a:p>
            <a:r>
              <a:rPr lang="en-US">
                <a:solidFill>
                  <a:srgbClr val="A50021"/>
                </a:solidFill>
              </a:rPr>
              <a:t>A = 0, B = 1 or A=1, B=0</a:t>
            </a:r>
          </a:p>
          <a:p>
            <a:r>
              <a:rPr lang="en-US"/>
              <a:t>Output is Vdd=1</a:t>
            </a:r>
          </a:p>
        </p:txBody>
      </p:sp>
      <p:sp>
        <p:nvSpPr>
          <p:cNvPr id="32825" name="Rectangle 57"/>
          <p:cNvSpPr>
            <a:spLocks noChangeArrowheads="1"/>
          </p:cNvSpPr>
          <p:nvPr/>
        </p:nvSpPr>
        <p:spPr bwMode="auto">
          <a:xfrm>
            <a:off x="2057400" y="914400"/>
            <a:ext cx="977900" cy="749300"/>
          </a:xfrm>
          <a:prstGeom prst="rect">
            <a:avLst/>
          </a:prstGeom>
          <a:solidFill>
            <a:srgbClr val="F8ECB2"/>
          </a:solidFill>
          <a:ln w="19050">
            <a:solidFill>
              <a:srgbClr val="000099"/>
            </a:solidFill>
            <a:miter lim="800000"/>
            <a:headEnd/>
            <a:tailEnd/>
          </a:ln>
        </p:spPr>
        <p:txBody>
          <a:bodyPr>
            <a:spAutoFit/>
          </a:bodyPr>
          <a:lstStyle/>
          <a:p>
            <a:r>
              <a:rPr lang="en-US" sz="1400" b="1">
                <a:solidFill>
                  <a:srgbClr val="008000"/>
                </a:solidFill>
              </a:rPr>
              <a:t>Pull-up</a:t>
            </a:r>
            <a:br>
              <a:rPr lang="en-US" sz="1400" b="1">
                <a:solidFill>
                  <a:srgbClr val="008000"/>
                </a:solidFill>
              </a:rPr>
            </a:br>
            <a:r>
              <a:rPr lang="en-US" sz="1400" b="1">
                <a:solidFill>
                  <a:srgbClr val="008000"/>
                </a:solidFill>
              </a:rPr>
              <a:t>pMOS Network</a:t>
            </a:r>
          </a:p>
        </p:txBody>
      </p:sp>
      <p:sp>
        <p:nvSpPr>
          <p:cNvPr id="32826" name="Rectangle 58"/>
          <p:cNvSpPr>
            <a:spLocks noChangeArrowheads="1"/>
          </p:cNvSpPr>
          <p:nvPr/>
        </p:nvSpPr>
        <p:spPr bwMode="auto">
          <a:xfrm>
            <a:off x="2057400" y="2362200"/>
            <a:ext cx="1143000" cy="749300"/>
          </a:xfrm>
          <a:prstGeom prst="rect">
            <a:avLst/>
          </a:prstGeom>
          <a:solidFill>
            <a:srgbClr val="F8ECB2"/>
          </a:solidFill>
          <a:ln w="19050">
            <a:solidFill>
              <a:srgbClr val="000099"/>
            </a:solidFill>
            <a:miter lim="800000"/>
            <a:headEnd/>
            <a:tailEnd/>
          </a:ln>
        </p:spPr>
        <p:txBody>
          <a:bodyPr>
            <a:spAutoFit/>
          </a:bodyPr>
          <a:lstStyle/>
          <a:p>
            <a:r>
              <a:rPr lang="en-US" sz="1400" b="1"/>
              <a:t>Pull-down</a:t>
            </a:r>
            <a:br>
              <a:rPr lang="en-US" sz="1400" b="1"/>
            </a:br>
            <a:r>
              <a:rPr lang="en-US" sz="1400" b="1"/>
              <a:t>nMOS Network</a:t>
            </a:r>
          </a:p>
        </p:txBody>
      </p:sp>
      <p:sp>
        <p:nvSpPr>
          <p:cNvPr id="32829" name="Arc 61"/>
          <p:cNvSpPr>
            <a:spLocks/>
          </p:cNvSpPr>
          <p:nvPr/>
        </p:nvSpPr>
        <p:spPr bwMode="auto">
          <a:xfrm rot="16200000" flipV="1">
            <a:off x="2851150" y="4979988"/>
            <a:ext cx="1196975" cy="381000"/>
          </a:xfrm>
          <a:custGeom>
            <a:avLst/>
            <a:gdLst>
              <a:gd name="T0" fmla="*/ 66330983 w 21600"/>
              <a:gd name="T1" fmla="*/ 0 h 21600"/>
              <a:gd name="T2" fmla="*/ 0 w 21600"/>
              <a:gd name="T3" fmla="*/ 672041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0066"/>
            </a:solidFill>
            <a:round/>
            <a:headEnd type="none" w="sm" len="sm"/>
            <a:tailEnd type="stealth" w="med" len="lg"/>
          </a:ln>
        </p:spPr>
        <p:txBody>
          <a:bodyPr/>
          <a:lstStyle/>
          <a:p>
            <a:endParaRPr lang="en-US"/>
          </a:p>
        </p:txBody>
      </p:sp>
      <p:sp>
        <p:nvSpPr>
          <p:cNvPr id="32830" name="Rectangle 62"/>
          <p:cNvSpPr>
            <a:spLocks noChangeArrowheads="1"/>
          </p:cNvSpPr>
          <p:nvPr/>
        </p:nvSpPr>
        <p:spPr bwMode="auto">
          <a:xfrm>
            <a:off x="3411538" y="4724400"/>
            <a:ext cx="946150" cy="366713"/>
          </a:xfrm>
          <a:prstGeom prst="rect">
            <a:avLst/>
          </a:prstGeom>
          <a:noFill/>
          <a:ln w="9525">
            <a:noFill/>
            <a:miter lim="800000"/>
            <a:headEnd/>
            <a:tailEnd/>
          </a:ln>
        </p:spPr>
        <p:txBody>
          <a:bodyPr wrap="none" lIns="92075" tIns="46038" rIns="92075" bIns="46038">
            <a:spAutoFit/>
          </a:bodyPr>
          <a:lstStyle/>
          <a:p>
            <a:r>
              <a:rPr lang="en-US" sz="1800">
                <a:solidFill>
                  <a:srgbClr val="660066"/>
                </a:solidFill>
              </a:rPr>
              <a:t>Current</a:t>
            </a:r>
          </a:p>
        </p:txBody>
      </p:sp>
      <p:sp>
        <p:nvSpPr>
          <p:cNvPr id="32835" name="Arc 67"/>
          <p:cNvSpPr>
            <a:spLocks/>
          </p:cNvSpPr>
          <p:nvPr/>
        </p:nvSpPr>
        <p:spPr bwMode="auto">
          <a:xfrm rot="5400000" flipV="1">
            <a:off x="5596731" y="1012032"/>
            <a:ext cx="763587" cy="1606550"/>
          </a:xfrm>
          <a:custGeom>
            <a:avLst/>
            <a:gdLst>
              <a:gd name="T0" fmla="*/ 0 w 36708"/>
              <a:gd name="T1" fmla="*/ 34088087 h 21600"/>
              <a:gd name="T2" fmla="*/ 15883869 w 36708"/>
              <a:gd name="T3" fmla="*/ 119490869 h 21600"/>
              <a:gd name="T4" fmla="*/ 6537355 w 36708"/>
              <a:gd name="T5" fmla="*/ 119490869 h 21600"/>
              <a:gd name="T6" fmla="*/ 0 60000 65536"/>
              <a:gd name="T7" fmla="*/ 0 60000 65536"/>
              <a:gd name="T8" fmla="*/ 0 60000 65536"/>
              <a:gd name="T9" fmla="*/ 0 w 36708"/>
              <a:gd name="T10" fmla="*/ 0 h 21600"/>
              <a:gd name="T11" fmla="*/ 36708 w 36708"/>
              <a:gd name="T12" fmla="*/ 21600 h 21600"/>
            </a:gdLst>
            <a:ahLst/>
            <a:cxnLst>
              <a:cxn ang="T6">
                <a:pos x="T0" y="T1"/>
              </a:cxn>
              <a:cxn ang="T7">
                <a:pos x="T2" y="T3"/>
              </a:cxn>
              <a:cxn ang="T8">
                <a:pos x="T4" y="T5"/>
              </a:cxn>
            </a:cxnLst>
            <a:rect l="T9" t="T10" r="T11" b="T12"/>
            <a:pathLst>
              <a:path w="36708" h="21600" fill="none" extrusionOk="0">
                <a:moveTo>
                  <a:pt x="0" y="6162"/>
                </a:moveTo>
                <a:cubicBezTo>
                  <a:pt x="4036" y="2212"/>
                  <a:pt x="9460" y="-1"/>
                  <a:pt x="15108" y="0"/>
                </a:cubicBezTo>
                <a:cubicBezTo>
                  <a:pt x="27037" y="0"/>
                  <a:pt x="36708" y="9670"/>
                  <a:pt x="36708" y="21600"/>
                </a:cubicBezTo>
              </a:path>
              <a:path w="36708" h="21600" stroke="0" extrusionOk="0">
                <a:moveTo>
                  <a:pt x="0" y="6162"/>
                </a:moveTo>
                <a:cubicBezTo>
                  <a:pt x="4036" y="2212"/>
                  <a:pt x="9460" y="-1"/>
                  <a:pt x="15108" y="0"/>
                </a:cubicBezTo>
                <a:cubicBezTo>
                  <a:pt x="27037" y="0"/>
                  <a:pt x="36708" y="9670"/>
                  <a:pt x="36708" y="21600"/>
                </a:cubicBezTo>
                <a:lnTo>
                  <a:pt x="15108" y="21600"/>
                </a:lnTo>
                <a:close/>
              </a:path>
            </a:pathLst>
          </a:custGeom>
          <a:noFill/>
          <a:ln w="25400" cap="rnd">
            <a:solidFill>
              <a:srgbClr val="660066"/>
            </a:solidFill>
            <a:round/>
            <a:headEnd type="none" w="sm" len="sm"/>
            <a:tailEnd type="stealth" w="med" len="lg"/>
          </a:ln>
        </p:spPr>
        <p:txBody>
          <a:bodyPr/>
          <a:lstStyle/>
          <a:p>
            <a:endParaRPr lang="en-US"/>
          </a:p>
        </p:txBody>
      </p:sp>
      <p:sp>
        <p:nvSpPr>
          <p:cNvPr id="32838" name="Rectangle 70"/>
          <p:cNvSpPr>
            <a:spLocks noChangeArrowheads="1"/>
          </p:cNvSpPr>
          <p:nvPr/>
        </p:nvSpPr>
        <p:spPr bwMode="auto">
          <a:xfrm>
            <a:off x="4419600" y="1204913"/>
            <a:ext cx="946150" cy="366712"/>
          </a:xfrm>
          <a:prstGeom prst="rect">
            <a:avLst/>
          </a:prstGeom>
          <a:noFill/>
          <a:ln w="9525">
            <a:noFill/>
            <a:miter lim="800000"/>
            <a:headEnd/>
            <a:tailEnd/>
          </a:ln>
        </p:spPr>
        <p:txBody>
          <a:bodyPr wrap="none" lIns="92075" tIns="46038" rIns="92075" bIns="46038">
            <a:spAutoFit/>
          </a:bodyPr>
          <a:lstStyle/>
          <a:p>
            <a:r>
              <a:rPr lang="en-US" sz="1800">
                <a:solidFill>
                  <a:srgbClr val="660066"/>
                </a:solidFill>
              </a:rPr>
              <a:t>Current</a:t>
            </a:r>
          </a:p>
        </p:txBody>
      </p:sp>
      <p:sp>
        <p:nvSpPr>
          <p:cNvPr id="32839" name="Rectangle 71"/>
          <p:cNvSpPr>
            <a:spLocks noChangeArrowheads="1"/>
          </p:cNvSpPr>
          <p:nvPr/>
        </p:nvSpPr>
        <p:spPr bwMode="auto">
          <a:xfrm>
            <a:off x="6553200" y="2209800"/>
            <a:ext cx="723900" cy="366713"/>
          </a:xfrm>
          <a:prstGeom prst="rect">
            <a:avLst/>
          </a:prstGeom>
          <a:noFill/>
          <a:ln w="9525">
            <a:noFill/>
            <a:miter lim="800000"/>
            <a:headEnd/>
            <a:tailEnd/>
          </a:ln>
        </p:spPr>
        <p:txBody>
          <a:bodyPr wrap="none" lIns="92075" tIns="46038" rIns="92075" bIns="46038">
            <a:spAutoFit/>
          </a:bodyPr>
          <a:lstStyle/>
          <a:p>
            <a:r>
              <a:rPr lang="en-US" sz="1800" b="1">
                <a:solidFill>
                  <a:srgbClr val="A50021"/>
                </a:solidFill>
              </a:rPr>
              <a:t>5V=1</a:t>
            </a:r>
          </a:p>
        </p:txBody>
      </p:sp>
      <p:sp>
        <p:nvSpPr>
          <p:cNvPr id="32891" name="Rectangle 123"/>
          <p:cNvSpPr>
            <a:spLocks noChangeArrowheads="1"/>
          </p:cNvSpPr>
          <p:nvPr/>
        </p:nvSpPr>
        <p:spPr bwMode="auto">
          <a:xfrm>
            <a:off x="3619500" y="4267200"/>
            <a:ext cx="952500" cy="366713"/>
          </a:xfrm>
          <a:prstGeom prst="rect">
            <a:avLst/>
          </a:prstGeom>
          <a:noFill/>
          <a:ln w="9525">
            <a:noFill/>
            <a:miter lim="800000"/>
            <a:headEnd/>
            <a:tailEnd/>
          </a:ln>
        </p:spPr>
        <p:txBody>
          <a:bodyPr wrap="none" lIns="92075" tIns="46038" rIns="92075" bIns="46038">
            <a:spAutoFit/>
          </a:bodyPr>
          <a:lstStyle/>
          <a:p>
            <a:r>
              <a:rPr lang="en-US" sz="1800" b="1">
                <a:solidFill>
                  <a:srgbClr val="A50021"/>
                </a:solidFill>
              </a:rPr>
              <a:t>GND=0</a:t>
            </a:r>
            <a:endParaRPr lang="en-US" sz="1800" b="1">
              <a:solidFill>
                <a:srgbClr val="000000"/>
              </a:solidFill>
            </a:endParaRPr>
          </a:p>
        </p:txBody>
      </p:sp>
      <p:grpSp>
        <p:nvGrpSpPr>
          <p:cNvPr id="2" name="Group 475"/>
          <p:cNvGrpSpPr>
            <a:grpSpLocks/>
          </p:cNvGrpSpPr>
          <p:nvPr/>
        </p:nvGrpSpPr>
        <p:grpSpPr bwMode="auto">
          <a:xfrm>
            <a:off x="228600" y="762000"/>
            <a:ext cx="2133600" cy="2698750"/>
            <a:chOff x="144" y="480"/>
            <a:chExt cx="1344" cy="1700"/>
          </a:xfrm>
        </p:grpSpPr>
        <p:sp>
          <p:nvSpPr>
            <p:cNvPr id="33983" name="Rectangle 56"/>
            <p:cNvSpPr>
              <a:spLocks noChangeArrowheads="1"/>
            </p:cNvSpPr>
            <p:nvPr/>
          </p:nvSpPr>
          <p:spPr bwMode="auto">
            <a:xfrm>
              <a:off x="672" y="1968"/>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3" name="Group 23"/>
            <p:cNvGrpSpPr>
              <a:grpSpLocks/>
            </p:cNvGrpSpPr>
            <p:nvPr/>
          </p:nvGrpSpPr>
          <p:grpSpPr bwMode="auto">
            <a:xfrm>
              <a:off x="1124" y="1940"/>
              <a:ext cx="133" cy="191"/>
              <a:chOff x="112" y="2061"/>
              <a:chExt cx="133" cy="191"/>
            </a:xfrm>
          </p:grpSpPr>
          <p:sp>
            <p:nvSpPr>
              <p:cNvPr id="34027" name="Line 24"/>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4028" name="Line 25"/>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4029" name="Line 26"/>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4030" name="Line 27"/>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4031" name="Line 28"/>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3985" name="Rectangle 29"/>
            <p:cNvSpPr>
              <a:spLocks noChangeArrowheads="1"/>
            </p:cNvSpPr>
            <p:nvPr/>
          </p:nvSpPr>
          <p:spPr bwMode="auto">
            <a:xfrm>
              <a:off x="613" y="480"/>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3986" name="Rectangle 36"/>
            <p:cNvSpPr>
              <a:spLocks noChangeArrowheads="1"/>
            </p:cNvSpPr>
            <p:nvPr/>
          </p:nvSpPr>
          <p:spPr bwMode="auto">
            <a:xfrm>
              <a:off x="144" y="131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3987" name="Rectangle 37"/>
            <p:cNvSpPr>
              <a:spLocks noChangeArrowheads="1"/>
            </p:cNvSpPr>
            <p:nvPr/>
          </p:nvSpPr>
          <p:spPr bwMode="auto">
            <a:xfrm>
              <a:off x="144" y="165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sp>
          <p:nvSpPr>
            <p:cNvPr id="33988" name="Rectangle 54"/>
            <p:cNvSpPr>
              <a:spLocks noChangeArrowheads="1"/>
            </p:cNvSpPr>
            <p:nvPr/>
          </p:nvSpPr>
          <p:spPr bwMode="auto">
            <a:xfrm>
              <a:off x="1294" y="1056"/>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4" name="Group 185"/>
            <p:cNvGrpSpPr>
              <a:grpSpLocks/>
            </p:cNvGrpSpPr>
            <p:nvPr/>
          </p:nvGrpSpPr>
          <p:grpSpPr bwMode="auto">
            <a:xfrm>
              <a:off x="1056" y="1412"/>
              <a:ext cx="144" cy="192"/>
              <a:chOff x="816" y="912"/>
              <a:chExt cx="144" cy="192"/>
            </a:xfrm>
          </p:grpSpPr>
          <p:sp>
            <p:nvSpPr>
              <p:cNvPr id="34023" name="Line 173"/>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024" name="Line 174"/>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025" name="Line 175"/>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026" name="Line 176"/>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5" name="Group 186"/>
            <p:cNvGrpSpPr>
              <a:grpSpLocks/>
            </p:cNvGrpSpPr>
            <p:nvPr/>
          </p:nvGrpSpPr>
          <p:grpSpPr bwMode="auto">
            <a:xfrm>
              <a:off x="480" y="932"/>
              <a:ext cx="192" cy="192"/>
              <a:chOff x="768" y="1296"/>
              <a:chExt cx="192" cy="192"/>
            </a:xfrm>
          </p:grpSpPr>
          <p:sp>
            <p:nvSpPr>
              <p:cNvPr id="34018" name="Line 178"/>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019" name="Line 179"/>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020" name="Line 180"/>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021" name="Line 181"/>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022" name="Oval 182"/>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6" name="Group 211"/>
            <p:cNvGrpSpPr>
              <a:grpSpLocks/>
            </p:cNvGrpSpPr>
            <p:nvPr/>
          </p:nvGrpSpPr>
          <p:grpSpPr bwMode="auto">
            <a:xfrm>
              <a:off x="1008" y="932"/>
              <a:ext cx="192" cy="192"/>
              <a:chOff x="768" y="1296"/>
              <a:chExt cx="192" cy="192"/>
            </a:xfrm>
          </p:grpSpPr>
          <p:sp>
            <p:nvSpPr>
              <p:cNvPr id="34013" name="Line 212"/>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014" name="Line 213"/>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015" name="Line 214"/>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016" name="Line 215"/>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017" name="Oval 216"/>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7" name="Group 217"/>
            <p:cNvGrpSpPr>
              <a:grpSpLocks/>
            </p:cNvGrpSpPr>
            <p:nvPr/>
          </p:nvGrpSpPr>
          <p:grpSpPr bwMode="auto">
            <a:xfrm>
              <a:off x="1056" y="1748"/>
              <a:ext cx="144" cy="192"/>
              <a:chOff x="816" y="912"/>
              <a:chExt cx="144" cy="192"/>
            </a:xfrm>
          </p:grpSpPr>
          <p:sp>
            <p:nvSpPr>
              <p:cNvPr id="34009" name="Line 218"/>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010" name="Line 219"/>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011" name="Line 220"/>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012" name="Line 221"/>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3993" name="Line 222"/>
            <p:cNvSpPr>
              <a:spLocks noChangeShapeType="1"/>
            </p:cNvSpPr>
            <p:nvPr/>
          </p:nvSpPr>
          <p:spPr bwMode="auto">
            <a:xfrm>
              <a:off x="1200" y="1604"/>
              <a:ext cx="0" cy="144"/>
            </a:xfrm>
            <a:prstGeom prst="line">
              <a:avLst/>
            </a:prstGeom>
            <a:noFill/>
            <a:ln w="19050">
              <a:solidFill>
                <a:schemeClr val="tx1"/>
              </a:solidFill>
              <a:round/>
              <a:headEnd type="none" w="sm" len="sm"/>
              <a:tailEnd type="none" w="sm" len="sm"/>
            </a:ln>
          </p:spPr>
          <p:txBody>
            <a:bodyPr/>
            <a:lstStyle/>
            <a:p>
              <a:endParaRPr lang="en-US"/>
            </a:p>
          </p:txBody>
        </p:sp>
        <p:sp>
          <p:nvSpPr>
            <p:cNvPr id="33994" name="Line 223"/>
            <p:cNvSpPr>
              <a:spLocks noChangeShapeType="1"/>
            </p:cNvSpPr>
            <p:nvPr/>
          </p:nvSpPr>
          <p:spPr bwMode="auto">
            <a:xfrm>
              <a:off x="1200" y="1124"/>
              <a:ext cx="0" cy="288"/>
            </a:xfrm>
            <a:prstGeom prst="line">
              <a:avLst/>
            </a:prstGeom>
            <a:noFill/>
            <a:ln w="19050">
              <a:solidFill>
                <a:schemeClr val="tx1"/>
              </a:solidFill>
              <a:round/>
              <a:headEnd type="none" w="sm" len="sm"/>
              <a:tailEnd type="none" w="sm" len="sm"/>
            </a:ln>
          </p:spPr>
          <p:txBody>
            <a:bodyPr/>
            <a:lstStyle/>
            <a:p>
              <a:endParaRPr lang="en-US"/>
            </a:p>
          </p:txBody>
        </p:sp>
        <p:sp>
          <p:nvSpPr>
            <p:cNvPr id="33995" name="Line 224"/>
            <p:cNvSpPr>
              <a:spLocks noChangeShapeType="1"/>
            </p:cNvSpPr>
            <p:nvPr/>
          </p:nvSpPr>
          <p:spPr bwMode="auto">
            <a:xfrm>
              <a:off x="672" y="1268"/>
              <a:ext cx="528" cy="0"/>
            </a:xfrm>
            <a:prstGeom prst="line">
              <a:avLst/>
            </a:prstGeom>
            <a:noFill/>
            <a:ln w="19050">
              <a:solidFill>
                <a:schemeClr val="tx1"/>
              </a:solidFill>
              <a:round/>
              <a:headEnd type="none" w="sm" len="sm"/>
              <a:tailEnd type="oval" w="med" len="med"/>
            </a:ln>
          </p:spPr>
          <p:txBody>
            <a:bodyPr/>
            <a:lstStyle/>
            <a:p>
              <a:endParaRPr lang="en-US"/>
            </a:p>
          </p:txBody>
        </p:sp>
        <p:sp>
          <p:nvSpPr>
            <p:cNvPr id="33996" name="Line 226"/>
            <p:cNvSpPr>
              <a:spLocks noChangeShapeType="1"/>
            </p:cNvSpPr>
            <p:nvPr/>
          </p:nvSpPr>
          <p:spPr bwMode="auto">
            <a:xfrm>
              <a:off x="672" y="1124"/>
              <a:ext cx="0" cy="144"/>
            </a:xfrm>
            <a:prstGeom prst="line">
              <a:avLst/>
            </a:prstGeom>
            <a:noFill/>
            <a:ln w="19050">
              <a:solidFill>
                <a:schemeClr val="tx1"/>
              </a:solidFill>
              <a:round/>
              <a:headEnd type="none" w="sm" len="sm"/>
              <a:tailEnd type="none" w="sm" len="sm"/>
            </a:ln>
          </p:spPr>
          <p:txBody>
            <a:bodyPr/>
            <a:lstStyle/>
            <a:p>
              <a:endParaRPr lang="en-US"/>
            </a:p>
          </p:txBody>
        </p:sp>
        <p:sp>
          <p:nvSpPr>
            <p:cNvPr id="33997" name="Line 227"/>
            <p:cNvSpPr>
              <a:spLocks noChangeShapeType="1"/>
            </p:cNvSpPr>
            <p:nvPr/>
          </p:nvSpPr>
          <p:spPr bwMode="auto">
            <a:xfrm>
              <a:off x="672"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98" name="Line 228"/>
            <p:cNvSpPr>
              <a:spLocks noChangeShapeType="1"/>
            </p:cNvSpPr>
            <p:nvPr/>
          </p:nvSpPr>
          <p:spPr bwMode="auto">
            <a:xfrm>
              <a:off x="1200"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99" name="Line 229"/>
            <p:cNvSpPr>
              <a:spLocks noChangeShapeType="1"/>
            </p:cNvSpPr>
            <p:nvPr/>
          </p:nvSpPr>
          <p:spPr bwMode="auto">
            <a:xfrm>
              <a:off x="672" y="788"/>
              <a:ext cx="528" cy="0"/>
            </a:xfrm>
            <a:prstGeom prst="line">
              <a:avLst/>
            </a:prstGeom>
            <a:noFill/>
            <a:ln w="19050">
              <a:solidFill>
                <a:schemeClr val="tx1"/>
              </a:solidFill>
              <a:round/>
              <a:headEnd type="none" w="sm" len="sm"/>
              <a:tailEnd type="none" w="sm" len="sm"/>
            </a:ln>
          </p:spPr>
          <p:txBody>
            <a:bodyPr/>
            <a:lstStyle/>
            <a:p>
              <a:endParaRPr lang="en-US"/>
            </a:p>
          </p:txBody>
        </p:sp>
        <p:sp>
          <p:nvSpPr>
            <p:cNvPr id="34000" name="AutoShape 230"/>
            <p:cNvSpPr>
              <a:spLocks noChangeArrowheads="1"/>
            </p:cNvSpPr>
            <p:nvPr/>
          </p:nvSpPr>
          <p:spPr bwMode="auto">
            <a:xfrm>
              <a:off x="884" y="518"/>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4001" name="Line 234"/>
            <p:cNvSpPr>
              <a:spLocks noChangeShapeType="1"/>
            </p:cNvSpPr>
            <p:nvPr/>
          </p:nvSpPr>
          <p:spPr bwMode="auto">
            <a:xfrm flipV="1">
              <a:off x="960" y="643"/>
              <a:ext cx="0" cy="144"/>
            </a:xfrm>
            <a:prstGeom prst="line">
              <a:avLst/>
            </a:prstGeom>
            <a:noFill/>
            <a:ln w="19050">
              <a:solidFill>
                <a:schemeClr val="tx1"/>
              </a:solidFill>
              <a:round/>
              <a:headEnd type="none" w="sm" len="sm"/>
              <a:tailEnd type="none" w="sm" len="sm"/>
            </a:ln>
          </p:spPr>
          <p:txBody>
            <a:bodyPr/>
            <a:lstStyle/>
            <a:p>
              <a:endParaRPr lang="en-US"/>
            </a:p>
          </p:txBody>
        </p:sp>
        <p:sp>
          <p:nvSpPr>
            <p:cNvPr id="34002" name="Line 235"/>
            <p:cNvSpPr>
              <a:spLocks noChangeShapeType="1"/>
            </p:cNvSpPr>
            <p:nvPr/>
          </p:nvSpPr>
          <p:spPr bwMode="auto">
            <a:xfrm flipH="1">
              <a:off x="384" y="1028"/>
              <a:ext cx="96" cy="0"/>
            </a:xfrm>
            <a:prstGeom prst="line">
              <a:avLst/>
            </a:prstGeom>
            <a:noFill/>
            <a:ln w="19050">
              <a:solidFill>
                <a:schemeClr val="tx1"/>
              </a:solidFill>
              <a:round/>
              <a:headEnd type="none" w="sm" len="sm"/>
              <a:tailEnd type="none" w="sm" len="sm"/>
            </a:ln>
          </p:spPr>
          <p:txBody>
            <a:bodyPr/>
            <a:lstStyle/>
            <a:p>
              <a:endParaRPr lang="en-US"/>
            </a:p>
          </p:txBody>
        </p:sp>
        <p:sp>
          <p:nvSpPr>
            <p:cNvPr id="34003" name="Line 236"/>
            <p:cNvSpPr>
              <a:spLocks noChangeShapeType="1"/>
            </p:cNvSpPr>
            <p:nvPr/>
          </p:nvSpPr>
          <p:spPr bwMode="auto">
            <a:xfrm flipH="1">
              <a:off x="240" y="1844"/>
              <a:ext cx="816" cy="0"/>
            </a:xfrm>
            <a:prstGeom prst="line">
              <a:avLst/>
            </a:prstGeom>
            <a:noFill/>
            <a:ln w="19050">
              <a:solidFill>
                <a:schemeClr val="tx1"/>
              </a:solidFill>
              <a:round/>
              <a:headEnd type="none" w="sm" len="sm"/>
              <a:tailEnd type="none" w="sm" len="sm"/>
            </a:ln>
          </p:spPr>
          <p:txBody>
            <a:bodyPr/>
            <a:lstStyle/>
            <a:p>
              <a:endParaRPr lang="en-US"/>
            </a:p>
          </p:txBody>
        </p:sp>
        <p:sp>
          <p:nvSpPr>
            <p:cNvPr id="34004" name="Line 237"/>
            <p:cNvSpPr>
              <a:spLocks noChangeShapeType="1"/>
            </p:cNvSpPr>
            <p:nvPr/>
          </p:nvSpPr>
          <p:spPr bwMode="auto">
            <a:xfrm flipV="1">
              <a:off x="384" y="1028"/>
              <a:ext cx="0" cy="480"/>
            </a:xfrm>
            <a:prstGeom prst="line">
              <a:avLst/>
            </a:prstGeom>
            <a:noFill/>
            <a:ln w="19050">
              <a:solidFill>
                <a:schemeClr val="tx1"/>
              </a:solidFill>
              <a:round/>
              <a:headEnd type="oval" w="med" len="med"/>
              <a:tailEnd type="none" w="sm" len="sm"/>
            </a:ln>
          </p:spPr>
          <p:txBody>
            <a:bodyPr/>
            <a:lstStyle/>
            <a:p>
              <a:endParaRPr lang="en-US"/>
            </a:p>
          </p:txBody>
        </p:sp>
        <p:sp>
          <p:nvSpPr>
            <p:cNvPr id="34005" name="Line 238"/>
            <p:cNvSpPr>
              <a:spLocks noChangeShapeType="1"/>
            </p:cNvSpPr>
            <p:nvPr/>
          </p:nvSpPr>
          <p:spPr bwMode="auto">
            <a:xfrm flipH="1">
              <a:off x="816" y="1028"/>
              <a:ext cx="192" cy="0"/>
            </a:xfrm>
            <a:prstGeom prst="line">
              <a:avLst/>
            </a:prstGeom>
            <a:noFill/>
            <a:ln w="19050">
              <a:solidFill>
                <a:schemeClr val="tx1"/>
              </a:solidFill>
              <a:round/>
              <a:headEnd type="none" w="sm" len="sm"/>
              <a:tailEnd type="none" w="sm" len="sm"/>
            </a:ln>
          </p:spPr>
          <p:txBody>
            <a:bodyPr/>
            <a:lstStyle/>
            <a:p>
              <a:endParaRPr lang="en-US"/>
            </a:p>
          </p:txBody>
        </p:sp>
        <p:sp>
          <p:nvSpPr>
            <p:cNvPr id="34006" name="Line 239"/>
            <p:cNvSpPr>
              <a:spLocks noChangeShapeType="1"/>
            </p:cNvSpPr>
            <p:nvPr/>
          </p:nvSpPr>
          <p:spPr bwMode="auto">
            <a:xfrm flipH="1">
              <a:off x="240" y="1508"/>
              <a:ext cx="816" cy="0"/>
            </a:xfrm>
            <a:prstGeom prst="line">
              <a:avLst/>
            </a:prstGeom>
            <a:noFill/>
            <a:ln w="19050">
              <a:solidFill>
                <a:schemeClr val="tx1"/>
              </a:solidFill>
              <a:round/>
              <a:headEnd type="none" w="sm" len="sm"/>
              <a:tailEnd type="none" w="sm" len="sm"/>
            </a:ln>
          </p:spPr>
          <p:txBody>
            <a:bodyPr/>
            <a:lstStyle/>
            <a:p>
              <a:endParaRPr lang="en-US"/>
            </a:p>
          </p:txBody>
        </p:sp>
        <p:sp>
          <p:nvSpPr>
            <p:cNvPr id="34007" name="Line 240"/>
            <p:cNvSpPr>
              <a:spLocks noChangeShapeType="1"/>
            </p:cNvSpPr>
            <p:nvPr/>
          </p:nvSpPr>
          <p:spPr bwMode="auto">
            <a:xfrm flipV="1">
              <a:off x="816" y="1028"/>
              <a:ext cx="0" cy="816"/>
            </a:xfrm>
            <a:prstGeom prst="line">
              <a:avLst/>
            </a:prstGeom>
            <a:noFill/>
            <a:ln w="19050">
              <a:solidFill>
                <a:schemeClr val="tx1"/>
              </a:solidFill>
              <a:round/>
              <a:headEnd type="oval" w="med" len="med"/>
              <a:tailEnd type="none" w="sm" len="sm"/>
            </a:ln>
          </p:spPr>
          <p:txBody>
            <a:bodyPr/>
            <a:lstStyle/>
            <a:p>
              <a:endParaRPr lang="en-US"/>
            </a:p>
          </p:txBody>
        </p:sp>
        <p:sp>
          <p:nvSpPr>
            <p:cNvPr id="34008" name="Line 241"/>
            <p:cNvSpPr>
              <a:spLocks noChangeShapeType="1"/>
            </p:cNvSpPr>
            <p:nvPr/>
          </p:nvSpPr>
          <p:spPr bwMode="auto">
            <a:xfrm rot="10800000" flipH="1">
              <a:off x="1248" y="1268"/>
              <a:ext cx="192" cy="0"/>
            </a:xfrm>
            <a:prstGeom prst="line">
              <a:avLst/>
            </a:prstGeom>
            <a:noFill/>
            <a:ln w="19050">
              <a:solidFill>
                <a:schemeClr val="tx1"/>
              </a:solidFill>
              <a:round/>
              <a:headEnd type="none" w="sm" len="sm"/>
              <a:tailEnd type="arrow" w="med" len="med"/>
            </a:ln>
          </p:spPr>
          <p:txBody>
            <a:bodyPr/>
            <a:lstStyle/>
            <a:p>
              <a:endParaRPr lang="en-US"/>
            </a:p>
          </p:txBody>
        </p:sp>
      </p:grpSp>
      <p:sp>
        <p:nvSpPr>
          <p:cNvPr id="33178" name="Rectangle 410"/>
          <p:cNvSpPr>
            <a:spLocks noChangeArrowheads="1"/>
          </p:cNvSpPr>
          <p:nvPr/>
        </p:nvSpPr>
        <p:spPr bwMode="auto">
          <a:xfrm>
            <a:off x="4648200" y="2195513"/>
            <a:ext cx="311150" cy="366712"/>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0</a:t>
            </a:r>
          </a:p>
        </p:txBody>
      </p:sp>
      <p:sp>
        <p:nvSpPr>
          <p:cNvPr id="33179" name="Rectangle 411"/>
          <p:cNvSpPr>
            <a:spLocks noChangeArrowheads="1"/>
          </p:cNvSpPr>
          <p:nvPr/>
        </p:nvSpPr>
        <p:spPr bwMode="auto">
          <a:xfrm>
            <a:off x="1658938" y="4495800"/>
            <a:ext cx="311150" cy="366713"/>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1</a:t>
            </a:r>
          </a:p>
        </p:txBody>
      </p:sp>
      <p:sp>
        <p:nvSpPr>
          <p:cNvPr id="33180" name="Rectangle 412"/>
          <p:cNvSpPr>
            <a:spLocks noChangeArrowheads="1"/>
          </p:cNvSpPr>
          <p:nvPr/>
        </p:nvSpPr>
        <p:spPr bwMode="auto">
          <a:xfrm>
            <a:off x="4724400" y="2805113"/>
            <a:ext cx="311150" cy="366712"/>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1</a:t>
            </a:r>
          </a:p>
        </p:txBody>
      </p:sp>
      <p:sp>
        <p:nvSpPr>
          <p:cNvPr id="33181" name="Rectangle 413"/>
          <p:cNvSpPr>
            <a:spLocks noChangeArrowheads="1"/>
          </p:cNvSpPr>
          <p:nvPr/>
        </p:nvSpPr>
        <p:spPr bwMode="auto">
          <a:xfrm>
            <a:off x="1658938" y="5029200"/>
            <a:ext cx="311150" cy="366713"/>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1</a:t>
            </a:r>
          </a:p>
        </p:txBody>
      </p:sp>
      <p:sp>
        <p:nvSpPr>
          <p:cNvPr id="33232" name="Rectangle 464"/>
          <p:cNvSpPr>
            <a:spLocks noChangeArrowheads="1"/>
          </p:cNvSpPr>
          <p:nvPr/>
        </p:nvSpPr>
        <p:spPr bwMode="auto">
          <a:xfrm>
            <a:off x="5791200" y="5562600"/>
            <a:ext cx="1752600" cy="600075"/>
          </a:xfrm>
          <a:prstGeom prst="rect">
            <a:avLst/>
          </a:prstGeom>
          <a:solidFill>
            <a:srgbClr val="F8ECB2"/>
          </a:solidFill>
          <a:ln w="19050">
            <a:solidFill>
              <a:srgbClr val="000099"/>
            </a:solidFill>
            <a:miter lim="800000"/>
            <a:headEnd/>
            <a:tailEnd/>
          </a:ln>
        </p:spPr>
        <p:txBody>
          <a:bodyPr>
            <a:spAutoFit/>
          </a:bodyPr>
          <a:lstStyle/>
          <a:p>
            <a:r>
              <a:rPr lang="en-US">
                <a:solidFill>
                  <a:srgbClr val="A50021"/>
                </a:solidFill>
              </a:rPr>
              <a:t>A = 0, B = 0 </a:t>
            </a:r>
            <a:br>
              <a:rPr lang="en-US">
                <a:solidFill>
                  <a:srgbClr val="A50021"/>
                </a:solidFill>
              </a:rPr>
            </a:br>
            <a:r>
              <a:rPr lang="en-US"/>
              <a:t>Output  is Vdd=1</a:t>
            </a:r>
          </a:p>
        </p:txBody>
      </p:sp>
      <p:sp>
        <p:nvSpPr>
          <p:cNvPr id="33233" name="Rectangle 465"/>
          <p:cNvSpPr>
            <a:spLocks noChangeArrowheads="1"/>
          </p:cNvSpPr>
          <p:nvPr/>
        </p:nvSpPr>
        <p:spPr bwMode="auto">
          <a:xfrm>
            <a:off x="6858000" y="4572000"/>
            <a:ext cx="311150" cy="366713"/>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0</a:t>
            </a:r>
          </a:p>
        </p:txBody>
      </p:sp>
      <p:sp>
        <p:nvSpPr>
          <p:cNvPr id="33234" name="Rectangle 466"/>
          <p:cNvSpPr>
            <a:spLocks noChangeArrowheads="1"/>
          </p:cNvSpPr>
          <p:nvPr/>
        </p:nvSpPr>
        <p:spPr bwMode="auto">
          <a:xfrm>
            <a:off x="6934200" y="5181600"/>
            <a:ext cx="311150" cy="366713"/>
          </a:xfrm>
          <a:prstGeom prst="rect">
            <a:avLst/>
          </a:prstGeom>
          <a:noFill/>
          <a:ln w="9525">
            <a:noFill/>
            <a:miter lim="800000"/>
            <a:headEnd/>
            <a:tailEnd/>
          </a:ln>
        </p:spPr>
        <p:txBody>
          <a:bodyPr wrap="none" lIns="92075" tIns="46038" rIns="92075" bIns="46038">
            <a:spAutoFit/>
          </a:bodyPr>
          <a:lstStyle/>
          <a:p>
            <a:r>
              <a:rPr lang="en-US" sz="1800" b="1">
                <a:solidFill>
                  <a:srgbClr val="660066"/>
                </a:solidFill>
              </a:rPr>
              <a:t>0</a:t>
            </a:r>
          </a:p>
        </p:txBody>
      </p:sp>
      <p:sp>
        <p:nvSpPr>
          <p:cNvPr id="33241" name="Rectangle 473"/>
          <p:cNvSpPr>
            <a:spLocks noChangeArrowheads="1"/>
          </p:cNvSpPr>
          <p:nvPr/>
        </p:nvSpPr>
        <p:spPr bwMode="auto">
          <a:xfrm>
            <a:off x="6477000" y="3581400"/>
            <a:ext cx="946150" cy="366713"/>
          </a:xfrm>
          <a:prstGeom prst="rect">
            <a:avLst/>
          </a:prstGeom>
          <a:noFill/>
          <a:ln w="9525">
            <a:noFill/>
            <a:miter lim="800000"/>
            <a:headEnd/>
            <a:tailEnd/>
          </a:ln>
        </p:spPr>
        <p:txBody>
          <a:bodyPr wrap="none" lIns="92075" tIns="46038" rIns="92075" bIns="46038">
            <a:spAutoFit/>
          </a:bodyPr>
          <a:lstStyle/>
          <a:p>
            <a:r>
              <a:rPr lang="en-US" sz="1800">
                <a:solidFill>
                  <a:srgbClr val="660066"/>
                </a:solidFill>
              </a:rPr>
              <a:t>Current</a:t>
            </a:r>
          </a:p>
        </p:txBody>
      </p:sp>
      <p:sp>
        <p:nvSpPr>
          <p:cNvPr id="33242" name="Arc 474"/>
          <p:cNvSpPr>
            <a:spLocks/>
          </p:cNvSpPr>
          <p:nvPr/>
        </p:nvSpPr>
        <p:spPr bwMode="auto">
          <a:xfrm rot="5400000" flipV="1">
            <a:off x="7660481" y="3388519"/>
            <a:ext cx="763588" cy="1606550"/>
          </a:xfrm>
          <a:custGeom>
            <a:avLst/>
            <a:gdLst>
              <a:gd name="T0" fmla="*/ 0 w 36708"/>
              <a:gd name="T1" fmla="*/ 34088087 h 21600"/>
              <a:gd name="T2" fmla="*/ 15883910 w 36708"/>
              <a:gd name="T3" fmla="*/ 119490869 h 21600"/>
              <a:gd name="T4" fmla="*/ 6537385 w 36708"/>
              <a:gd name="T5" fmla="*/ 119490869 h 21600"/>
              <a:gd name="T6" fmla="*/ 0 60000 65536"/>
              <a:gd name="T7" fmla="*/ 0 60000 65536"/>
              <a:gd name="T8" fmla="*/ 0 60000 65536"/>
              <a:gd name="T9" fmla="*/ 0 w 36708"/>
              <a:gd name="T10" fmla="*/ 0 h 21600"/>
              <a:gd name="T11" fmla="*/ 36708 w 36708"/>
              <a:gd name="T12" fmla="*/ 21600 h 21600"/>
            </a:gdLst>
            <a:ahLst/>
            <a:cxnLst>
              <a:cxn ang="T6">
                <a:pos x="T0" y="T1"/>
              </a:cxn>
              <a:cxn ang="T7">
                <a:pos x="T2" y="T3"/>
              </a:cxn>
              <a:cxn ang="T8">
                <a:pos x="T4" y="T5"/>
              </a:cxn>
            </a:cxnLst>
            <a:rect l="T9" t="T10" r="T11" b="T12"/>
            <a:pathLst>
              <a:path w="36708" h="21600" fill="none" extrusionOk="0">
                <a:moveTo>
                  <a:pt x="0" y="6162"/>
                </a:moveTo>
                <a:cubicBezTo>
                  <a:pt x="4036" y="2212"/>
                  <a:pt x="9460" y="-1"/>
                  <a:pt x="15108" y="0"/>
                </a:cubicBezTo>
                <a:cubicBezTo>
                  <a:pt x="27037" y="0"/>
                  <a:pt x="36708" y="9670"/>
                  <a:pt x="36708" y="21600"/>
                </a:cubicBezTo>
              </a:path>
              <a:path w="36708" h="21600" stroke="0" extrusionOk="0">
                <a:moveTo>
                  <a:pt x="0" y="6162"/>
                </a:moveTo>
                <a:cubicBezTo>
                  <a:pt x="4036" y="2212"/>
                  <a:pt x="9460" y="-1"/>
                  <a:pt x="15108" y="0"/>
                </a:cubicBezTo>
                <a:cubicBezTo>
                  <a:pt x="27037" y="0"/>
                  <a:pt x="36708" y="9670"/>
                  <a:pt x="36708" y="21600"/>
                </a:cubicBezTo>
                <a:lnTo>
                  <a:pt x="15108" y="21600"/>
                </a:lnTo>
                <a:close/>
              </a:path>
            </a:pathLst>
          </a:custGeom>
          <a:noFill/>
          <a:ln w="25400" cap="rnd">
            <a:solidFill>
              <a:srgbClr val="660066"/>
            </a:solidFill>
            <a:round/>
            <a:headEnd type="none" w="sm" len="sm"/>
            <a:tailEnd type="stealth" w="med" len="lg"/>
          </a:ln>
        </p:spPr>
        <p:txBody>
          <a:bodyPr/>
          <a:lstStyle/>
          <a:p>
            <a:endParaRPr lang="en-US"/>
          </a:p>
        </p:txBody>
      </p:sp>
      <p:grpSp>
        <p:nvGrpSpPr>
          <p:cNvPr id="8" name="Group 476"/>
          <p:cNvGrpSpPr>
            <a:grpSpLocks/>
          </p:cNvGrpSpPr>
          <p:nvPr/>
        </p:nvGrpSpPr>
        <p:grpSpPr bwMode="auto">
          <a:xfrm>
            <a:off x="1524000" y="3276600"/>
            <a:ext cx="2133600" cy="2698750"/>
            <a:chOff x="144" y="480"/>
            <a:chExt cx="1344" cy="1700"/>
          </a:xfrm>
        </p:grpSpPr>
        <p:sp>
          <p:nvSpPr>
            <p:cNvPr id="33934" name="Rectangle 477"/>
            <p:cNvSpPr>
              <a:spLocks noChangeArrowheads="1"/>
            </p:cNvSpPr>
            <p:nvPr/>
          </p:nvSpPr>
          <p:spPr bwMode="auto">
            <a:xfrm>
              <a:off x="672" y="1968"/>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9" name="Group 478"/>
            <p:cNvGrpSpPr>
              <a:grpSpLocks/>
            </p:cNvGrpSpPr>
            <p:nvPr/>
          </p:nvGrpSpPr>
          <p:grpSpPr bwMode="auto">
            <a:xfrm>
              <a:off x="1124" y="1940"/>
              <a:ext cx="133" cy="191"/>
              <a:chOff x="112" y="2061"/>
              <a:chExt cx="133" cy="191"/>
            </a:xfrm>
          </p:grpSpPr>
          <p:sp>
            <p:nvSpPr>
              <p:cNvPr id="33978" name="Line 479"/>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3979" name="Line 480"/>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3980" name="Line 481"/>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3981" name="Line 482"/>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3982" name="Line 483"/>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3936" name="Rectangle 484"/>
            <p:cNvSpPr>
              <a:spLocks noChangeArrowheads="1"/>
            </p:cNvSpPr>
            <p:nvPr/>
          </p:nvSpPr>
          <p:spPr bwMode="auto">
            <a:xfrm>
              <a:off x="613" y="480"/>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3937" name="Rectangle 485"/>
            <p:cNvSpPr>
              <a:spLocks noChangeArrowheads="1"/>
            </p:cNvSpPr>
            <p:nvPr/>
          </p:nvSpPr>
          <p:spPr bwMode="auto">
            <a:xfrm>
              <a:off x="144" y="131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3938" name="Rectangle 486"/>
            <p:cNvSpPr>
              <a:spLocks noChangeArrowheads="1"/>
            </p:cNvSpPr>
            <p:nvPr/>
          </p:nvSpPr>
          <p:spPr bwMode="auto">
            <a:xfrm>
              <a:off x="144" y="165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sp>
          <p:nvSpPr>
            <p:cNvPr id="33939" name="Rectangle 487"/>
            <p:cNvSpPr>
              <a:spLocks noChangeArrowheads="1"/>
            </p:cNvSpPr>
            <p:nvPr/>
          </p:nvSpPr>
          <p:spPr bwMode="auto">
            <a:xfrm>
              <a:off x="1294" y="1056"/>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10" name="Group 488"/>
            <p:cNvGrpSpPr>
              <a:grpSpLocks/>
            </p:cNvGrpSpPr>
            <p:nvPr/>
          </p:nvGrpSpPr>
          <p:grpSpPr bwMode="auto">
            <a:xfrm>
              <a:off x="1056" y="1412"/>
              <a:ext cx="144" cy="192"/>
              <a:chOff x="816" y="912"/>
              <a:chExt cx="144" cy="192"/>
            </a:xfrm>
          </p:grpSpPr>
          <p:sp>
            <p:nvSpPr>
              <p:cNvPr id="33974" name="Line 489"/>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75" name="Line 490"/>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76" name="Line 491"/>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977" name="Line 492"/>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11" name="Group 493"/>
            <p:cNvGrpSpPr>
              <a:grpSpLocks/>
            </p:cNvGrpSpPr>
            <p:nvPr/>
          </p:nvGrpSpPr>
          <p:grpSpPr bwMode="auto">
            <a:xfrm>
              <a:off x="480" y="932"/>
              <a:ext cx="192" cy="192"/>
              <a:chOff x="768" y="1296"/>
              <a:chExt cx="192" cy="192"/>
            </a:xfrm>
          </p:grpSpPr>
          <p:sp>
            <p:nvSpPr>
              <p:cNvPr id="33969" name="Line 494"/>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70" name="Line 495"/>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71" name="Line 496"/>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972" name="Line 497"/>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973" name="Oval 498"/>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2" name="Group 499"/>
            <p:cNvGrpSpPr>
              <a:grpSpLocks/>
            </p:cNvGrpSpPr>
            <p:nvPr/>
          </p:nvGrpSpPr>
          <p:grpSpPr bwMode="auto">
            <a:xfrm>
              <a:off x="1008" y="932"/>
              <a:ext cx="192" cy="192"/>
              <a:chOff x="768" y="1296"/>
              <a:chExt cx="192" cy="192"/>
            </a:xfrm>
          </p:grpSpPr>
          <p:sp>
            <p:nvSpPr>
              <p:cNvPr id="33964" name="Line 500"/>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65" name="Line 501"/>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66" name="Line 502"/>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967" name="Line 503"/>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968" name="Oval 504"/>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3" name="Group 505"/>
            <p:cNvGrpSpPr>
              <a:grpSpLocks/>
            </p:cNvGrpSpPr>
            <p:nvPr/>
          </p:nvGrpSpPr>
          <p:grpSpPr bwMode="auto">
            <a:xfrm>
              <a:off x="1056" y="1748"/>
              <a:ext cx="144" cy="192"/>
              <a:chOff x="816" y="912"/>
              <a:chExt cx="144" cy="192"/>
            </a:xfrm>
          </p:grpSpPr>
          <p:sp>
            <p:nvSpPr>
              <p:cNvPr id="33960" name="Line 506"/>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61" name="Line 507"/>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62" name="Line 508"/>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963" name="Line 509"/>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3944" name="Line 510"/>
            <p:cNvSpPr>
              <a:spLocks noChangeShapeType="1"/>
            </p:cNvSpPr>
            <p:nvPr/>
          </p:nvSpPr>
          <p:spPr bwMode="auto">
            <a:xfrm>
              <a:off x="1200" y="1604"/>
              <a:ext cx="0" cy="144"/>
            </a:xfrm>
            <a:prstGeom prst="line">
              <a:avLst/>
            </a:prstGeom>
            <a:noFill/>
            <a:ln w="19050">
              <a:solidFill>
                <a:schemeClr val="tx1"/>
              </a:solidFill>
              <a:round/>
              <a:headEnd type="none" w="sm" len="sm"/>
              <a:tailEnd type="none" w="sm" len="sm"/>
            </a:ln>
          </p:spPr>
          <p:txBody>
            <a:bodyPr/>
            <a:lstStyle/>
            <a:p>
              <a:endParaRPr lang="en-US"/>
            </a:p>
          </p:txBody>
        </p:sp>
        <p:sp>
          <p:nvSpPr>
            <p:cNvPr id="33945" name="Line 511"/>
            <p:cNvSpPr>
              <a:spLocks noChangeShapeType="1"/>
            </p:cNvSpPr>
            <p:nvPr/>
          </p:nvSpPr>
          <p:spPr bwMode="auto">
            <a:xfrm>
              <a:off x="1200" y="1124"/>
              <a:ext cx="0" cy="288"/>
            </a:xfrm>
            <a:prstGeom prst="line">
              <a:avLst/>
            </a:prstGeom>
            <a:noFill/>
            <a:ln w="19050">
              <a:solidFill>
                <a:schemeClr val="tx1"/>
              </a:solidFill>
              <a:round/>
              <a:headEnd type="none" w="sm" len="sm"/>
              <a:tailEnd type="none" w="sm" len="sm"/>
            </a:ln>
          </p:spPr>
          <p:txBody>
            <a:bodyPr/>
            <a:lstStyle/>
            <a:p>
              <a:endParaRPr lang="en-US"/>
            </a:p>
          </p:txBody>
        </p:sp>
        <p:sp>
          <p:nvSpPr>
            <p:cNvPr id="33946" name="Line 512"/>
            <p:cNvSpPr>
              <a:spLocks noChangeShapeType="1"/>
            </p:cNvSpPr>
            <p:nvPr/>
          </p:nvSpPr>
          <p:spPr bwMode="auto">
            <a:xfrm>
              <a:off x="672" y="1268"/>
              <a:ext cx="528" cy="0"/>
            </a:xfrm>
            <a:prstGeom prst="line">
              <a:avLst/>
            </a:prstGeom>
            <a:noFill/>
            <a:ln w="19050">
              <a:solidFill>
                <a:schemeClr val="tx1"/>
              </a:solidFill>
              <a:round/>
              <a:headEnd type="none" w="sm" len="sm"/>
              <a:tailEnd type="oval" w="med" len="med"/>
            </a:ln>
          </p:spPr>
          <p:txBody>
            <a:bodyPr/>
            <a:lstStyle/>
            <a:p>
              <a:endParaRPr lang="en-US"/>
            </a:p>
          </p:txBody>
        </p:sp>
        <p:sp>
          <p:nvSpPr>
            <p:cNvPr id="33947" name="Line 513"/>
            <p:cNvSpPr>
              <a:spLocks noChangeShapeType="1"/>
            </p:cNvSpPr>
            <p:nvPr/>
          </p:nvSpPr>
          <p:spPr bwMode="auto">
            <a:xfrm>
              <a:off x="672" y="1124"/>
              <a:ext cx="0" cy="144"/>
            </a:xfrm>
            <a:prstGeom prst="line">
              <a:avLst/>
            </a:prstGeom>
            <a:noFill/>
            <a:ln w="19050">
              <a:solidFill>
                <a:schemeClr val="tx1"/>
              </a:solidFill>
              <a:round/>
              <a:headEnd type="none" w="sm" len="sm"/>
              <a:tailEnd type="none" w="sm" len="sm"/>
            </a:ln>
          </p:spPr>
          <p:txBody>
            <a:bodyPr/>
            <a:lstStyle/>
            <a:p>
              <a:endParaRPr lang="en-US"/>
            </a:p>
          </p:txBody>
        </p:sp>
        <p:sp>
          <p:nvSpPr>
            <p:cNvPr id="33948" name="Line 514"/>
            <p:cNvSpPr>
              <a:spLocks noChangeShapeType="1"/>
            </p:cNvSpPr>
            <p:nvPr/>
          </p:nvSpPr>
          <p:spPr bwMode="auto">
            <a:xfrm>
              <a:off x="672"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49" name="Line 515"/>
            <p:cNvSpPr>
              <a:spLocks noChangeShapeType="1"/>
            </p:cNvSpPr>
            <p:nvPr/>
          </p:nvSpPr>
          <p:spPr bwMode="auto">
            <a:xfrm>
              <a:off x="1200"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50" name="Line 516"/>
            <p:cNvSpPr>
              <a:spLocks noChangeShapeType="1"/>
            </p:cNvSpPr>
            <p:nvPr/>
          </p:nvSpPr>
          <p:spPr bwMode="auto">
            <a:xfrm>
              <a:off x="672" y="788"/>
              <a:ext cx="528" cy="0"/>
            </a:xfrm>
            <a:prstGeom prst="line">
              <a:avLst/>
            </a:prstGeom>
            <a:noFill/>
            <a:ln w="19050">
              <a:solidFill>
                <a:schemeClr val="tx1"/>
              </a:solidFill>
              <a:round/>
              <a:headEnd type="none" w="sm" len="sm"/>
              <a:tailEnd type="none" w="sm" len="sm"/>
            </a:ln>
          </p:spPr>
          <p:txBody>
            <a:bodyPr/>
            <a:lstStyle/>
            <a:p>
              <a:endParaRPr lang="en-US"/>
            </a:p>
          </p:txBody>
        </p:sp>
        <p:sp>
          <p:nvSpPr>
            <p:cNvPr id="33951" name="AutoShape 517"/>
            <p:cNvSpPr>
              <a:spLocks noChangeArrowheads="1"/>
            </p:cNvSpPr>
            <p:nvPr/>
          </p:nvSpPr>
          <p:spPr bwMode="auto">
            <a:xfrm>
              <a:off x="884" y="518"/>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3952" name="Line 518"/>
            <p:cNvSpPr>
              <a:spLocks noChangeShapeType="1"/>
            </p:cNvSpPr>
            <p:nvPr/>
          </p:nvSpPr>
          <p:spPr bwMode="auto">
            <a:xfrm flipV="1">
              <a:off x="960" y="643"/>
              <a:ext cx="0" cy="144"/>
            </a:xfrm>
            <a:prstGeom prst="line">
              <a:avLst/>
            </a:prstGeom>
            <a:noFill/>
            <a:ln w="19050">
              <a:solidFill>
                <a:schemeClr val="tx1"/>
              </a:solidFill>
              <a:round/>
              <a:headEnd type="none" w="sm" len="sm"/>
              <a:tailEnd type="none" w="sm" len="sm"/>
            </a:ln>
          </p:spPr>
          <p:txBody>
            <a:bodyPr/>
            <a:lstStyle/>
            <a:p>
              <a:endParaRPr lang="en-US"/>
            </a:p>
          </p:txBody>
        </p:sp>
        <p:sp>
          <p:nvSpPr>
            <p:cNvPr id="33953" name="Line 519"/>
            <p:cNvSpPr>
              <a:spLocks noChangeShapeType="1"/>
            </p:cNvSpPr>
            <p:nvPr/>
          </p:nvSpPr>
          <p:spPr bwMode="auto">
            <a:xfrm flipH="1">
              <a:off x="384" y="1028"/>
              <a:ext cx="96" cy="0"/>
            </a:xfrm>
            <a:prstGeom prst="line">
              <a:avLst/>
            </a:prstGeom>
            <a:noFill/>
            <a:ln w="19050">
              <a:solidFill>
                <a:schemeClr val="tx1"/>
              </a:solidFill>
              <a:round/>
              <a:headEnd type="none" w="sm" len="sm"/>
              <a:tailEnd type="none" w="sm" len="sm"/>
            </a:ln>
          </p:spPr>
          <p:txBody>
            <a:bodyPr/>
            <a:lstStyle/>
            <a:p>
              <a:endParaRPr lang="en-US"/>
            </a:p>
          </p:txBody>
        </p:sp>
        <p:sp>
          <p:nvSpPr>
            <p:cNvPr id="33954" name="Line 520"/>
            <p:cNvSpPr>
              <a:spLocks noChangeShapeType="1"/>
            </p:cNvSpPr>
            <p:nvPr/>
          </p:nvSpPr>
          <p:spPr bwMode="auto">
            <a:xfrm flipH="1">
              <a:off x="240" y="1844"/>
              <a:ext cx="816" cy="0"/>
            </a:xfrm>
            <a:prstGeom prst="line">
              <a:avLst/>
            </a:prstGeom>
            <a:noFill/>
            <a:ln w="19050">
              <a:solidFill>
                <a:schemeClr val="tx1"/>
              </a:solidFill>
              <a:round/>
              <a:headEnd type="none" w="sm" len="sm"/>
              <a:tailEnd type="none" w="sm" len="sm"/>
            </a:ln>
          </p:spPr>
          <p:txBody>
            <a:bodyPr/>
            <a:lstStyle/>
            <a:p>
              <a:endParaRPr lang="en-US"/>
            </a:p>
          </p:txBody>
        </p:sp>
        <p:sp>
          <p:nvSpPr>
            <p:cNvPr id="33955" name="Line 521"/>
            <p:cNvSpPr>
              <a:spLocks noChangeShapeType="1"/>
            </p:cNvSpPr>
            <p:nvPr/>
          </p:nvSpPr>
          <p:spPr bwMode="auto">
            <a:xfrm flipV="1">
              <a:off x="384" y="1028"/>
              <a:ext cx="0" cy="480"/>
            </a:xfrm>
            <a:prstGeom prst="line">
              <a:avLst/>
            </a:prstGeom>
            <a:noFill/>
            <a:ln w="19050">
              <a:solidFill>
                <a:schemeClr val="tx1"/>
              </a:solidFill>
              <a:round/>
              <a:headEnd type="oval" w="med" len="med"/>
              <a:tailEnd type="none" w="sm" len="sm"/>
            </a:ln>
          </p:spPr>
          <p:txBody>
            <a:bodyPr/>
            <a:lstStyle/>
            <a:p>
              <a:endParaRPr lang="en-US"/>
            </a:p>
          </p:txBody>
        </p:sp>
        <p:sp>
          <p:nvSpPr>
            <p:cNvPr id="33956" name="Line 522"/>
            <p:cNvSpPr>
              <a:spLocks noChangeShapeType="1"/>
            </p:cNvSpPr>
            <p:nvPr/>
          </p:nvSpPr>
          <p:spPr bwMode="auto">
            <a:xfrm flipH="1">
              <a:off x="816" y="1028"/>
              <a:ext cx="192" cy="0"/>
            </a:xfrm>
            <a:prstGeom prst="line">
              <a:avLst/>
            </a:prstGeom>
            <a:noFill/>
            <a:ln w="19050">
              <a:solidFill>
                <a:schemeClr val="tx1"/>
              </a:solidFill>
              <a:round/>
              <a:headEnd type="none" w="sm" len="sm"/>
              <a:tailEnd type="none" w="sm" len="sm"/>
            </a:ln>
          </p:spPr>
          <p:txBody>
            <a:bodyPr/>
            <a:lstStyle/>
            <a:p>
              <a:endParaRPr lang="en-US"/>
            </a:p>
          </p:txBody>
        </p:sp>
        <p:sp>
          <p:nvSpPr>
            <p:cNvPr id="33957" name="Line 523"/>
            <p:cNvSpPr>
              <a:spLocks noChangeShapeType="1"/>
            </p:cNvSpPr>
            <p:nvPr/>
          </p:nvSpPr>
          <p:spPr bwMode="auto">
            <a:xfrm flipH="1">
              <a:off x="240" y="1508"/>
              <a:ext cx="816" cy="0"/>
            </a:xfrm>
            <a:prstGeom prst="line">
              <a:avLst/>
            </a:prstGeom>
            <a:noFill/>
            <a:ln w="19050">
              <a:solidFill>
                <a:schemeClr val="tx1"/>
              </a:solidFill>
              <a:round/>
              <a:headEnd type="none" w="sm" len="sm"/>
              <a:tailEnd type="none" w="sm" len="sm"/>
            </a:ln>
          </p:spPr>
          <p:txBody>
            <a:bodyPr/>
            <a:lstStyle/>
            <a:p>
              <a:endParaRPr lang="en-US"/>
            </a:p>
          </p:txBody>
        </p:sp>
        <p:sp>
          <p:nvSpPr>
            <p:cNvPr id="33958" name="Line 524"/>
            <p:cNvSpPr>
              <a:spLocks noChangeShapeType="1"/>
            </p:cNvSpPr>
            <p:nvPr/>
          </p:nvSpPr>
          <p:spPr bwMode="auto">
            <a:xfrm flipV="1">
              <a:off x="816" y="1028"/>
              <a:ext cx="0" cy="816"/>
            </a:xfrm>
            <a:prstGeom prst="line">
              <a:avLst/>
            </a:prstGeom>
            <a:noFill/>
            <a:ln w="19050">
              <a:solidFill>
                <a:schemeClr val="tx1"/>
              </a:solidFill>
              <a:round/>
              <a:headEnd type="oval" w="med" len="med"/>
              <a:tailEnd type="none" w="sm" len="sm"/>
            </a:ln>
          </p:spPr>
          <p:txBody>
            <a:bodyPr/>
            <a:lstStyle/>
            <a:p>
              <a:endParaRPr lang="en-US"/>
            </a:p>
          </p:txBody>
        </p:sp>
        <p:sp>
          <p:nvSpPr>
            <p:cNvPr id="33959" name="Line 525"/>
            <p:cNvSpPr>
              <a:spLocks noChangeShapeType="1"/>
            </p:cNvSpPr>
            <p:nvPr/>
          </p:nvSpPr>
          <p:spPr bwMode="auto">
            <a:xfrm rot="10800000" flipH="1">
              <a:off x="1248" y="1268"/>
              <a:ext cx="192" cy="0"/>
            </a:xfrm>
            <a:prstGeom prst="line">
              <a:avLst/>
            </a:prstGeom>
            <a:noFill/>
            <a:ln w="19050">
              <a:solidFill>
                <a:schemeClr val="tx1"/>
              </a:solidFill>
              <a:round/>
              <a:headEnd type="none" w="sm" len="sm"/>
              <a:tailEnd type="arrow" w="med" len="med"/>
            </a:ln>
          </p:spPr>
          <p:txBody>
            <a:bodyPr/>
            <a:lstStyle/>
            <a:p>
              <a:endParaRPr lang="en-US"/>
            </a:p>
          </p:txBody>
        </p:sp>
      </p:grpSp>
      <p:grpSp>
        <p:nvGrpSpPr>
          <p:cNvPr id="14" name="Group 526"/>
          <p:cNvGrpSpPr>
            <a:grpSpLocks/>
          </p:cNvGrpSpPr>
          <p:nvPr/>
        </p:nvGrpSpPr>
        <p:grpSpPr bwMode="auto">
          <a:xfrm>
            <a:off x="4572000" y="990600"/>
            <a:ext cx="2133600" cy="2698750"/>
            <a:chOff x="144" y="480"/>
            <a:chExt cx="1344" cy="1700"/>
          </a:xfrm>
        </p:grpSpPr>
        <p:sp>
          <p:nvSpPr>
            <p:cNvPr id="33885" name="Rectangle 527"/>
            <p:cNvSpPr>
              <a:spLocks noChangeArrowheads="1"/>
            </p:cNvSpPr>
            <p:nvPr/>
          </p:nvSpPr>
          <p:spPr bwMode="auto">
            <a:xfrm>
              <a:off x="672" y="1968"/>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15" name="Group 528"/>
            <p:cNvGrpSpPr>
              <a:grpSpLocks/>
            </p:cNvGrpSpPr>
            <p:nvPr/>
          </p:nvGrpSpPr>
          <p:grpSpPr bwMode="auto">
            <a:xfrm>
              <a:off x="1124" y="1940"/>
              <a:ext cx="133" cy="191"/>
              <a:chOff x="112" y="2061"/>
              <a:chExt cx="133" cy="191"/>
            </a:xfrm>
          </p:grpSpPr>
          <p:sp>
            <p:nvSpPr>
              <p:cNvPr id="33929" name="Line 529"/>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3930" name="Line 530"/>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3931" name="Line 531"/>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3932" name="Line 532"/>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3933" name="Line 533"/>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3887" name="Rectangle 534"/>
            <p:cNvSpPr>
              <a:spLocks noChangeArrowheads="1"/>
            </p:cNvSpPr>
            <p:nvPr/>
          </p:nvSpPr>
          <p:spPr bwMode="auto">
            <a:xfrm>
              <a:off x="613" y="480"/>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3888" name="Rectangle 535"/>
            <p:cNvSpPr>
              <a:spLocks noChangeArrowheads="1"/>
            </p:cNvSpPr>
            <p:nvPr/>
          </p:nvSpPr>
          <p:spPr bwMode="auto">
            <a:xfrm>
              <a:off x="144" y="131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3889" name="Rectangle 536"/>
            <p:cNvSpPr>
              <a:spLocks noChangeArrowheads="1"/>
            </p:cNvSpPr>
            <p:nvPr/>
          </p:nvSpPr>
          <p:spPr bwMode="auto">
            <a:xfrm>
              <a:off x="144" y="165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sp>
          <p:nvSpPr>
            <p:cNvPr id="33890" name="Rectangle 537"/>
            <p:cNvSpPr>
              <a:spLocks noChangeArrowheads="1"/>
            </p:cNvSpPr>
            <p:nvPr/>
          </p:nvSpPr>
          <p:spPr bwMode="auto">
            <a:xfrm>
              <a:off x="1294" y="1056"/>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16" name="Group 538"/>
            <p:cNvGrpSpPr>
              <a:grpSpLocks/>
            </p:cNvGrpSpPr>
            <p:nvPr/>
          </p:nvGrpSpPr>
          <p:grpSpPr bwMode="auto">
            <a:xfrm>
              <a:off x="1056" y="1412"/>
              <a:ext cx="144" cy="192"/>
              <a:chOff x="816" y="912"/>
              <a:chExt cx="144" cy="192"/>
            </a:xfrm>
          </p:grpSpPr>
          <p:sp>
            <p:nvSpPr>
              <p:cNvPr id="33925" name="Line 539"/>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26" name="Line 540"/>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27" name="Line 541"/>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928" name="Line 542"/>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17" name="Group 543"/>
            <p:cNvGrpSpPr>
              <a:grpSpLocks/>
            </p:cNvGrpSpPr>
            <p:nvPr/>
          </p:nvGrpSpPr>
          <p:grpSpPr bwMode="auto">
            <a:xfrm>
              <a:off x="480" y="932"/>
              <a:ext cx="192" cy="192"/>
              <a:chOff x="768" y="1296"/>
              <a:chExt cx="192" cy="192"/>
            </a:xfrm>
          </p:grpSpPr>
          <p:sp>
            <p:nvSpPr>
              <p:cNvPr id="33920" name="Line 544"/>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21" name="Line 545"/>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22" name="Line 546"/>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923" name="Line 547"/>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924" name="Oval 548"/>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8" name="Group 549"/>
            <p:cNvGrpSpPr>
              <a:grpSpLocks/>
            </p:cNvGrpSpPr>
            <p:nvPr/>
          </p:nvGrpSpPr>
          <p:grpSpPr bwMode="auto">
            <a:xfrm>
              <a:off x="1008" y="932"/>
              <a:ext cx="192" cy="192"/>
              <a:chOff x="768" y="1296"/>
              <a:chExt cx="192" cy="192"/>
            </a:xfrm>
          </p:grpSpPr>
          <p:sp>
            <p:nvSpPr>
              <p:cNvPr id="33915" name="Line 550"/>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16" name="Line 551"/>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917" name="Line 552"/>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918" name="Line 553"/>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919" name="Oval 554"/>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9" name="Group 555"/>
            <p:cNvGrpSpPr>
              <a:grpSpLocks/>
            </p:cNvGrpSpPr>
            <p:nvPr/>
          </p:nvGrpSpPr>
          <p:grpSpPr bwMode="auto">
            <a:xfrm>
              <a:off x="1056" y="1748"/>
              <a:ext cx="144" cy="192"/>
              <a:chOff x="816" y="912"/>
              <a:chExt cx="144" cy="192"/>
            </a:xfrm>
          </p:grpSpPr>
          <p:sp>
            <p:nvSpPr>
              <p:cNvPr id="33911" name="Line 556"/>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12" name="Line 557"/>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913" name="Line 558"/>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914" name="Line 559"/>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3895" name="Line 560"/>
            <p:cNvSpPr>
              <a:spLocks noChangeShapeType="1"/>
            </p:cNvSpPr>
            <p:nvPr/>
          </p:nvSpPr>
          <p:spPr bwMode="auto">
            <a:xfrm>
              <a:off x="1200" y="1604"/>
              <a:ext cx="0" cy="144"/>
            </a:xfrm>
            <a:prstGeom prst="line">
              <a:avLst/>
            </a:prstGeom>
            <a:noFill/>
            <a:ln w="19050">
              <a:solidFill>
                <a:schemeClr val="tx1"/>
              </a:solidFill>
              <a:round/>
              <a:headEnd type="none" w="sm" len="sm"/>
              <a:tailEnd type="none" w="sm" len="sm"/>
            </a:ln>
          </p:spPr>
          <p:txBody>
            <a:bodyPr/>
            <a:lstStyle/>
            <a:p>
              <a:endParaRPr lang="en-US"/>
            </a:p>
          </p:txBody>
        </p:sp>
        <p:sp>
          <p:nvSpPr>
            <p:cNvPr id="33896" name="Line 561"/>
            <p:cNvSpPr>
              <a:spLocks noChangeShapeType="1"/>
            </p:cNvSpPr>
            <p:nvPr/>
          </p:nvSpPr>
          <p:spPr bwMode="auto">
            <a:xfrm>
              <a:off x="1200" y="1124"/>
              <a:ext cx="0" cy="288"/>
            </a:xfrm>
            <a:prstGeom prst="line">
              <a:avLst/>
            </a:prstGeom>
            <a:noFill/>
            <a:ln w="19050">
              <a:solidFill>
                <a:schemeClr val="tx1"/>
              </a:solidFill>
              <a:round/>
              <a:headEnd type="none" w="sm" len="sm"/>
              <a:tailEnd type="none" w="sm" len="sm"/>
            </a:ln>
          </p:spPr>
          <p:txBody>
            <a:bodyPr/>
            <a:lstStyle/>
            <a:p>
              <a:endParaRPr lang="en-US"/>
            </a:p>
          </p:txBody>
        </p:sp>
        <p:sp>
          <p:nvSpPr>
            <p:cNvPr id="33897" name="Line 562"/>
            <p:cNvSpPr>
              <a:spLocks noChangeShapeType="1"/>
            </p:cNvSpPr>
            <p:nvPr/>
          </p:nvSpPr>
          <p:spPr bwMode="auto">
            <a:xfrm>
              <a:off x="672" y="1268"/>
              <a:ext cx="528" cy="0"/>
            </a:xfrm>
            <a:prstGeom prst="line">
              <a:avLst/>
            </a:prstGeom>
            <a:noFill/>
            <a:ln w="19050">
              <a:solidFill>
                <a:schemeClr val="tx1"/>
              </a:solidFill>
              <a:round/>
              <a:headEnd type="none" w="sm" len="sm"/>
              <a:tailEnd type="oval" w="med" len="med"/>
            </a:ln>
          </p:spPr>
          <p:txBody>
            <a:bodyPr/>
            <a:lstStyle/>
            <a:p>
              <a:endParaRPr lang="en-US"/>
            </a:p>
          </p:txBody>
        </p:sp>
        <p:sp>
          <p:nvSpPr>
            <p:cNvPr id="33898" name="Line 563"/>
            <p:cNvSpPr>
              <a:spLocks noChangeShapeType="1"/>
            </p:cNvSpPr>
            <p:nvPr/>
          </p:nvSpPr>
          <p:spPr bwMode="auto">
            <a:xfrm>
              <a:off x="672" y="1124"/>
              <a:ext cx="0" cy="144"/>
            </a:xfrm>
            <a:prstGeom prst="line">
              <a:avLst/>
            </a:prstGeom>
            <a:noFill/>
            <a:ln w="19050">
              <a:solidFill>
                <a:schemeClr val="tx1"/>
              </a:solidFill>
              <a:round/>
              <a:headEnd type="none" w="sm" len="sm"/>
              <a:tailEnd type="none" w="sm" len="sm"/>
            </a:ln>
          </p:spPr>
          <p:txBody>
            <a:bodyPr/>
            <a:lstStyle/>
            <a:p>
              <a:endParaRPr lang="en-US"/>
            </a:p>
          </p:txBody>
        </p:sp>
        <p:sp>
          <p:nvSpPr>
            <p:cNvPr id="33899" name="Line 564"/>
            <p:cNvSpPr>
              <a:spLocks noChangeShapeType="1"/>
            </p:cNvSpPr>
            <p:nvPr/>
          </p:nvSpPr>
          <p:spPr bwMode="auto">
            <a:xfrm>
              <a:off x="672"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00" name="Line 565"/>
            <p:cNvSpPr>
              <a:spLocks noChangeShapeType="1"/>
            </p:cNvSpPr>
            <p:nvPr/>
          </p:nvSpPr>
          <p:spPr bwMode="auto">
            <a:xfrm>
              <a:off x="1200"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901" name="Line 566"/>
            <p:cNvSpPr>
              <a:spLocks noChangeShapeType="1"/>
            </p:cNvSpPr>
            <p:nvPr/>
          </p:nvSpPr>
          <p:spPr bwMode="auto">
            <a:xfrm>
              <a:off x="672" y="788"/>
              <a:ext cx="528" cy="0"/>
            </a:xfrm>
            <a:prstGeom prst="line">
              <a:avLst/>
            </a:prstGeom>
            <a:noFill/>
            <a:ln w="19050">
              <a:solidFill>
                <a:schemeClr val="tx1"/>
              </a:solidFill>
              <a:round/>
              <a:headEnd type="none" w="sm" len="sm"/>
              <a:tailEnd type="none" w="sm" len="sm"/>
            </a:ln>
          </p:spPr>
          <p:txBody>
            <a:bodyPr/>
            <a:lstStyle/>
            <a:p>
              <a:endParaRPr lang="en-US"/>
            </a:p>
          </p:txBody>
        </p:sp>
        <p:sp>
          <p:nvSpPr>
            <p:cNvPr id="33902" name="AutoShape 567"/>
            <p:cNvSpPr>
              <a:spLocks noChangeArrowheads="1"/>
            </p:cNvSpPr>
            <p:nvPr/>
          </p:nvSpPr>
          <p:spPr bwMode="auto">
            <a:xfrm>
              <a:off x="884" y="518"/>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3903" name="Line 568"/>
            <p:cNvSpPr>
              <a:spLocks noChangeShapeType="1"/>
            </p:cNvSpPr>
            <p:nvPr/>
          </p:nvSpPr>
          <p:spPr bwMode="auto">
            <a:xfrm flipV="1">
              <a:off x="960" y="643"/>
              <a:ext cx="0" cy="144"/>
            </a:xfrm>
            <a:prstGeom prst="line">
              <a:avLst/>
            </a:prstGeom>
            <a:noFill/>
            <a:ln w="19050">
              <a:solidFill>
                <a:schemeClr val="tx1"/>
              </a:solidFill>
              <a:round/>
              <a:headEnd type="none" w="sm" len="sm"/>
              <a:tailEnd type="none" w="sm" len="sm"/>
            </a:ln>
          </p:spPr>
          <p:txBody>
            <a:bodyPr/>
            <a:lstStyle/>
            <a:p>
              <a:endParaRPr lang="en-US"/>
            </a:p>
          </p:txBody>
        </p:sp>
        <p:sp>
          <p:nvSpPr>
            <p:cNvPr id="33904" name="Line 569"/>
            <p:cNvSpPr>
              <a:spLocks noChangeShapeType="1"/>
            </p:cNvSpPr>
            <p:nvPr/>
          </p:nvSpPr>
          <p:spPr bwMode="auto">
            <a:xfrm flipH="1">
              <a:off x="384" y="1028"/>
              <a:ext cx="96" cy="0"/>
            </a:xfrm>
            <a:prstGeom prst="line">
              <a:avLst/>
            </a:prstGeom>
            <a:noFill/>
            <a:ln w="19050">
              <a:solidFill>
                <a:schemeClr val="tx1"/>
              </a:solidFill>
              <a:round/>
              <a:headEnd type="none" w="sm" len="sm"/>
              <a:tailEnd type="none" w="sm" len="sm"/>
            </a:ln>
          </p:spPr>
          <p:txBody>
            <a:bodyPr/>
            <a:lstStyle/>
            <a:p>
              <a:endParaRPr lang="en-US"/>
            </a:p>
          </p:txBody>
        </p:sp>
        <p:sp>
          <p:nvSpPr>
            <p:cNvPr id="33905" name="Line 570"/>
            <p:cNvSpPr>
              <a:spLocks noChangeShapeType="1"/>
            </p:cNvSpPr>
            <p:nvPr/>
          </p:nvSpPr>
          <p:spPr bwMode="auto">
            <a:xfrm flipH="1">
              <a:off x="240" y="1844"/>
              <a:ext cx="816" cy="0"/>
            </a:xfrm>
            <a:prstGeom prst="line">
              <a:avLst/>
            </a:prstGeom>
            <a:noFill/>
            <a:ln w="19050">
              <a:solidFill>
                <a:schemeClr val="tx1"/>
              </a:solidFill>
              <a:round/>
              <a:headEnd type="none" w="sm" len="sm"/>
              <a:tailEnd type="none" w="sm" len="sm"/>
            </a:ln>
          </p:spPr>
          <p:txBody>
            <a:bodyPr/>
            <a:lstStyle/>
            <a:p>
              <a:endParaRPr lang="en-US"/>
            </a:p>
          </p:txBody>
        </p:sp>
        <p:sp>
          <p:nvSpPr>
            <p:cNvPr id="33906" name="Line 571"/>
            <p:cNvSpPr>
              <a:spLocks noChangeShapeType="1"/>
            </p:cNvSpPr>
            <p:nvPr/>
          </p:nvSpPr>
          <p:spPr bwMode="auto">
            <a:xfrm flipV="1">
              <a:off x="384" y="1028"/>
              <a:ext cx="0" cy="480"/>
            </a:xfrm>
            <a:prstGeom prst="line">
              <a:avLst/>
            </a:prstGeom>
            <a:noFill/>
            <a:ln w="19050">
              <a:solidFill>
                <a:schemeClr val="tx1"/>
              </a:solidFill>
              <a:round/>
              <a:headEnd type="oval" w="med" len="med"/>
              <a:tailEnd type="none" w="sm" len="sm"/>
            </a:ln>
          </p:spPr>
          <p:txBody>
            <a:bodyPr/>
            <a:lstStyle/>
            <a:p>
              <a:endParaRPr lang="en-US"/>
            </a:p>
          </p:txBody>
        </p:sp>
        <p:sp>
          <p:nvSpPr>
            <p:cNvPr id="33907" name="Line 572"/>
            <p:cNvSpPr>
              <a:spLocks noChangeShapeType="1"/>
            </p:cNvSpPr>
            <p:nvPr/>
          </p:nvSpPr>
          <p:spPr bwMode="auto">
            <a:xfrm flipH="1">
              <a:off x="816" y="1028"/>
              <a:ext cx="192" cy="0"/>
            </a:xfrm>
            <a:prstGeom prst="line">
              <a:avLst/>
            </a:prstGeom>
            <a:noFill/>
            <a:ln w="19050">
              <a:solidFill>
                <a:schemeClr val="tx1"/>
              </a:solidFill>
              <a:round/>
              <a:headEnd type="none" w="sm" len="sm"/>
              <a:tailEnd type="none" w="sm" len="sm"/>
            </a:ln>
          </p:spPr>
          <p:txBody>
            <a:bodyPr/>
            <a:lstStyle/>
            <a:p>
              <a:endParaRPr lang="en-US"/>
            </a:p>
          </p:txBody>
        </p:sp>
        <p:sp>
          <p:nvSpPr>
            <p:cNvPr id="33908" name="Line 573"/>
            <p:cNvSpPr>
              <a:spLocks noChangeShapeType="1"/>
            </p:cNvSpPr>
            <p:nvPr/>
          </p:nvSpPr>
          <p:spPr bwMode="auto">
            <a:xfrm flipH="1">
              <a:off x="240" y="1508"/>
              <a:ext cx="816" cy="0"/>
            </a:xfrm>
            <a:prstGeom prst="line">
              <a:avLst/>
            </a:prstGeom>
            <a:noFill/>
            <a:ln w="19050">
              <a:solidFill>
                <a:schemeClr val="tx1"/>
              </a:solidFill>
              <a:round/>
              <a:headEnd type="none" w="sm" len="sm"/>
              <a:tailEnd type="none" w="sm" len="sm"/>
            </a:ln>
          </p:spPr>
          <p:txBody>
            <a:bodyPr/>
            <a:lstStyle/>
            <a:p>
              <a:endParaRPr lang="en-US"/>
            </a:p>
          </p:txBody>
        </p:sp>
        <p:sp>
          <p:nvSpPr>
            <p:cNvPr id="33909" name="Line 574"/>
            <p:cNvSpPr>
              <a:spLocks noChangeShapeType="1"/>
            </p:cNvSpPr>
            <p:nvPr/>
          </p:nvSpPr>
          <p:spPr bwMode="auto">
            <a:xfrm flipV="1">
              <a:off x="816" y="1028"/>
              <a:ext cx="0" cy="816"/>
            </a:xfrm>
            <a:prstGeom prst="line">
              <a:avLst/>
            </a:prstGeom>
            <a:noFill/>
            <a:ln w="19050">
              <a:solidFill>
                <a:schemeClr val="tx1"/>
              </a:solidFill>
              <a:round/>
              <a:headEnd type="oval" w="med" len="med"/>
              <a:tailEnd type="none" w="sm" len="sm"/>
            </a:ln>
          </p:spPr>
          <p:txBody>
            <a:bodyPr/>
            <a:lstStyle/>
            <a:p>
              <a:endParaRPr lang="en-US"/>
            </a:p>
          </p:txBody>
        </p:sp>
        <p:sp>
          <p:nvSpPr>
            <p:cNvPr id="33910" name="Line 575"/>
            <p:cNvSpPr>
              <a:spLocks noChangeShapeType="1"/>
            </p:cNvSpPr>
            <p:nvPr/>
          </p:nvSpPr>
          <p:spPr bwMode="auto">
            <a:xfrm rot="10800000" flipH="1">
              <a:off x="1248" y="1268"/>
              <a:ext cx="192" cy="0"/>
            </a:xfrm>
            <a:prstGeom prst="line">
              <a:avLst/>
            </a:prstGeom>
            <a:noFill/>
            <a:ln w="19050">
              <a:solidFill>
                <a:schemeClr val="tx1"/>
              </a:solidFill>
              <a:round/>
              <a:headEnd type="none" w="sm" len="sm"/>
              <a:tailEnd type="arrow" w="med" len="med"/>
            </a:ln>
          </p:spPr>
          <p:txBody>
            <a:bodyPr/>
            <a:lstStyle/>
            <a:p>
              <a:endParaRPr lang="en-US"/>
            </a:p>
          </p:txBody>
        </p:sp>
      </p:grpSp>
      <p:grpSp>
        <p:nvGrpSpPr>
          <p:cNvPr id="20" name="Group 576"/>
          <p:cNvGrpSpPr>
            <a:grpSpLocks/>
          </p:cNvGrpSpPr>
          <p:nvPr/>
        </p:nvGrpSpPr>
        <p:grpSpPr bwMode="auto">
          <a:xfrm>
            <a:off x="6705600" y="3352800"/>
            <a:ext cx="2133600" cy="2698750"/>
            <a:chOff x="144" y="480"/>
            <a:chExt cx="1344" cy="1700"/>
          </a:xfrm>
        </p:grpSpPr>
        <p:sp>
          <p:nvSpPr>
            <p:cNvPr id="33836" name="Rectangle 577"/>
            <p:cNvSpPr>
              <a:spLocks noChangeArrowheads="1"/>
            </p:cNvSpPr>
            <p:nvPr/>
          </p:nvSpPr>
          <p:spPr bwMode="auto">
            <a:xfrm>
              <a:off x="672" y="1968"/>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21" name="Group 578"/>
            <p:cNvGrpSpPr>
              <a:grpSpLocks/>
            </p:cNvGrpSpPr>
            <p:nvPr/>
          </p:nvGrpSpPr>
          <p:grpSpPr bwMode="auto">
            <a:xfrm>
              <a:off x="1124" y="1940"/>
              <a:ext cx="133" cy="191"/>
              <a:chOff x="112" y="2061"/>
              <a:chExt cx="133" cy="191"/>
            </a:xfrm>
          </p:grpSpPr>
          <p:sp>
            <p:nvSpPr>
              <p:cNvPr id="33880" name="Line 579"/>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3881" name="Line 580"/>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3882" name="Line 581"/>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3883" name="Line 582"/>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3884" name="Line 583"/>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3838" name="Rectangle 584"/>
            <p:cNvSpPr>
              <a:spLocks noChangeArrowheads="1"/>
            </p:cNvSpPr>
            <p:nvPr/>
          </p:nvSpPr>
          <p:spPr bwMode="auto">
            <a:xfrm>
              <a:off x="613" y="480"/>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3839" name="Rectangle 585"/>
            <p:cNvSpPr>
              <a:spLocks noChangeArrowheads="1"/>
            </p:cNvSpPr>
            <p:nvPr/>
          </p:nvSpPr>
          <p:spPr bwMode="auto">
            <a:xfrm>
              <a:off x="144" y="1316"/>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3840" name="Rectangle 586"/>
            <p:cNvSpPr>
              <a:spLocks noChangeArrowheads="1"/>
            </p:cNvSpPr>
            <p:nvPr/>
          </p:nvSpPr>
          <p:spPr bwMode="auto">
            <a:xfrm>
              <a:off x="144" y="165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sp>
          <p:nvSpPr>
            <p:cNvPr id="33841" name="Rectangle 587"/>
            <p:cNvSpPr>
              <a:spLocks noChangeArrowheads="1"/>
            </p:cNvSpPr>
            <p:nvPr/>
          </p:nvSpPr>
          <p:spPr bwMode="auto">
            <a:xfrm>
              <a:off x="1294" y="1056"/>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22" name="Group 588"/>
            <p:cNvGrpSpPr>
              <a:grpSpLocks/>
            </p:cNvGrpSpPr>
            <p:nvPr/>
          </p:nvGrpSpPr>
          <p:grpSpPr bwMode="auto">
            <a:xfrm>
              <a:off x="1056" y="1412"/>
              <a:ext cx="144" cy="192"/>
              <a:chOff x="816" y="912"/>
              <a:chExt cx="144" cy="192"/>
            </a:xfrm>
          </p:grpSpPr>
          <p:sp>
            <p:nvSpPr>
              <p:cNvPr id="33876" name="Line 589"/>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877" name="Line 590"/>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878" name="Line 591"/>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879" name="Line 592"/>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23" name="Group 593"/>
            <p:cNvGrpSpPr>
              <a:grpSpLocks/>
            </p:cNvGrpSpPr>
            <p:nvPr/>
          </p:nvGrpSpPr>
          <p:grpSpPr bwMode="auto">
            <a:xfrm>
              <a:off x="480" y="932"/>
              <a:ext cx="192" cy="192"/>
              <a:chOff x="768" y="1296"/>
              <a:chExt cx="192" cy="192"/>
            </a:xfrm>
          </p:grpSpPr>
          <p:sp>
            <p:nvSpPr>
              <p:cNvPr id="33871" name="Line 594"/>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872" name="Line 595"/>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873" name="Line 596"/>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874" name="Line 597"/>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875" name="Oval 598"/>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24" name="Group 599"/>
            <p:cNvGrpSpPr>
              <a:grpSpLocks/>
            </p:cNvGrpSpPr>
            <p:nvPr/>
          </p:nvGrpSpPr>
          <p:grpSpPr bwMode="auto">
            <a:xfrm>
              <a:off x="1008" y="932"/>
              <a:ext cx="192" cy="192"/>
              <a:chOff x="768" y="1296"/>
              <a:chExt cx="192" cy="192"/>
            </a:xfrm>
          </p:grpSpPr>
          <p:sp>
            <p:nvSpPr>
              <p:cNvPr id="33866" name="Line 600"/>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867" name="Line 601"/>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3868" name="Line 602"/>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3869" name="Line 603"/>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3870" name="Oval 604"/>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25" name="Group 605"/>
            <p:cNvGrpSpPr>
              <a:grpSpLocks/>
            </p:cNvGrpSpPr>
            <p:nvPr/>
          </p:nvGrpSpPr>
          <p:grpSpPr bwMode="auto">
            <a:xfrm>
              <a:off x="1056" y="1748"/>
              <a:ext cx="144" cy="192"/>
              <a:chOff x="816" y="912"/>
              <a:chExt cx="144" cy="192"/>
            </a:xfrm>
          </p:grpSpPr>
          <p:sp>
            <p:nvSpPr>
              <p:cNvPr id="33862" name="Line 606"/>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863" name="Line 607"/>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3864" name="Line 608"/>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3865" name="Line 609"/>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3846" name="Line 610"/>
            <p:cNvSpPr>
              <a:spLocks noChangeShapeType="1"/>
            </p:cNvSpPr>
            <p:nvPr/>
          </p:nvSpPr>
          <p:spPr bwMode="auto">
            <a:xfrm>
              <a:off x="1200" y="1604"/>
              <a:ext cx="0" cy="144"/>
            </a:xfrm>
            <a:prstGeom prst="line">
              <a:avLst/>
            </a:prstGeom>
            <a:noFill/>
            <a:ln w="19050">
              <a:solidFill>
                <a:schemeClr val="tx1"/>
              </a:solidFill>
              <a:round/>
              <a:headEnd type="none" w="sm" len="sm"/>
              <a:tailEnd type="none" w="sm" len="sm"/>
            </a:ln>
          </p:spPr>
          <p:txBody>
            <a:bodyPr/>
            <a:lstStyle/>
            <a:p>
              <a:endParaRPr lang="en-US"/>
            </a:p>
          </p:txBody>
        </p:sp>
        <p:sp>
          <p:nvSpPr>
            <p:cNvPr id="33847" name="Line 611"/>
            <p:cNvSpPr>
              <a:spLocks noChangeShapeType="1"/>
            </p:cNvSpPr>
            <p:nvPr/>
          </p:nvSpPr>
          <p:spPr bwMode="auto">
            <a:xfrm>
              <a:off x="1200" y="1124"/>
              <a:ext cx="0" cy="288"/>
            </a:xfrm>
            <a:prstGeom prst="line">
              <a:avLst/>
            </a:prstGeom>
            <a:noFill/>
            <a:ln w="19050">
              <a:solidFill>
                <a:schemeClr val="tx1"/>
              </a:solidFill>
              <a:round/>
              <a:headEnd type="none" w="sm" len="sm"/>
              <a:tailEnd type="none" w="sm" len="sm"/>
            </a:ln>
          </p:spPr>
          <p:txBody>
            <a:bodyPr/>
            <a:lstStyle/>
            <a:p>
              <a:endParaRPr lang="en-US"/>
            </a:p>
          </p:txBody>
        </p:sp>
        <p:sp>
          <p:nvSpPr>
            <p:cNvPr id="33848" name="Line 612"/>
            <p:cNvSpPr>
              <a:spLocks noChangeShapeType="1"/>
            </p:cNvSpPr>
            <p:nvPr/>
          </p:nvSpPr>
          <p:spPr bwMode="auto">
            <a:xfrm>
              <a:off x="672" y="1268"/>
              <a:ext cx="528" cy="0"/>
            </a:xfrm>
            <a:prstGeom prst="line">
              <a:avLst/>
            </a:prstGeom>
            <a:noFill/>
            <a:ln w="19050">
              <a:solidFill>
                <a:schemeClr val="tx1"/>
              </a:solidFill>
              <a:round/>
              <a:headEnd type="none" w="sm" len="sm"/>
              <a:tailEnd type="oval" w="med" len="med"/>
            </a:ln>
          </p:spPr>
          <p:txBody>
            <a:bodyPr/>
            <a:lstStyle/>
            <a:p>
              <a:endParaRPr lang="en-US"/>
            </a:p>
          </p:txBody>
        </p:sp>
        <p:sp>
          <p:nvSpPr>
            <p:cNvPr id="33849" name="Line 613"/>
            <p:cNvSpPr>
              <a:spLocks noChangeShapeType="1"/>
            </p:cNvSpPr>
            <p:nvPr/>
          </p:nvSpPr>
          <p:spPr bwMode="auto">
            <a:xfrm>
              <a:off x="672" y="1124"/>
              <a:ext cx="0" cy="144"/>
            </a:xfrm>
            <a:prstGeom prst="line">
              <a:avLst/>
            </a:prstGeom>
            <a:noFill/>
            <a:ln w="19050">
              <a:solidFill>
                <a:schemeClr val="tx1"/>
              </a:solidFill>
              <a:round/>
              <a:headEnd type="none" w="sm" len="sm"/>
              <a:tailEnd type="none" w="sm" len="sm"/>
            </a:ln>
          </p:spPr>
          <p:txBody>
            <a:bodyPr/>
            <a:lstStyle/>
            <a:p>
              <a:endParaRPr lang="en-US"/>
            </a:p>
          </p:txBody>
        </p:sp>
        <p:sp>
          <p:nvSpPr>
            <p:cNvPr id="33850" name="Line 614"/>
            <p:cNvSpPr>
              <a:spLocks noChangeShapeType="1"/>
            </p:cNvSpPr>
            <p:nvPr/>
          </p:nvSpPr>
          <p:spPr bwMode="auto">
            <a:xfrm>
              <a:off x="672"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851" name="Line 615"/>
            <p:cNvSpPr>
              <a:spLocks noChangeShapeType="1"/>
            </p:cNvSpPr>
            <p:nvPr/>
          </p:nvSpPr>
          <p:spPr bwMode="auto">
            <a:xfrm>
              <a:off x="1200" y="788"/>
              <a:ext cx="0" cy="144"/>
            </a:xfrm>
            <a:prstGeom prst="line">
              <a:avLst/>
            </a:prstGeom>
            <a:noFill/>
            <a:ln w="19050">
              <a:solidFill>
                <a:schemeClr val="tx1"/>
              </a:solidFill>
              <a:round/>
              <a:headEnd type="none" w="sm" len="sm"/>
              <a:tailEnd type="none" w="sm" len="sm"/>
            </a:ln>
          </p:spPr>
          <p:txBody>
            <a:bodyPr/>
            <a:lstStyle/>
            <a:p>
              <a:endParaRPr lang="en-US"/>
            </a:p>
          </p:txBody>
        </p:sp>
        <p:sp>
          <p:nvSpPr>
            <p:cNvPr id="33852" name="Line 616"/>
            <p:cNvSpPr>
              <a:spLocks noChangeShapeType="1"/>
            </p:cNvSpPr>
            <p:nvPr/>
          </p:nvSpPr>
          <p:spPr bwMode="auto">
            <a:xfrm>
              <a:off x="672" y="788"/>
              <a:ext cx="528" cy="0"/>
            </a:xfrm>
            <a:prstGeom prst="line">
              <a:avLst/>
            </a:prstGeom>
            <a:noFill/>
            <a:ln w="19050">
              <a:solidFill>
                <a:schemeClr val="tx1"/>
              </a:solidFill>
              <a:round/>
              <a:headEnd type="none" w="sm" len="sm"/>
              <a:tailEnd type="none" w="sm" len="sm"/>
            </a:ln>
          </p:spPr>
          <p:txBody>
            <a:bodyPr/>
            <a:lstStyle/>
            <a:p>
              <a:endParaRPr lang="en-US"/>
            </a:p>
          </p:txBody>
        </p:sp>
        <p:sp>
          <p:nvSpPr>
            <p:cNvPr id="33853" name="AutoShape 617"/>
            <p:cNvSpPr>
              <a:spLocks noChangeArrowheads="1"/>
            </p:cNvSpPr>
            <p:nvPr/>
          </p:nvSpPr>
          <p:spPr bwMode="auto">
            <a:xfrm>
              <a:off x="884" y="518"/>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3854" name="Line 618"/>
            <p:cNvSpPr>
              <a:spLocks noChangeShapeType="1"/>
            </p:cNvSpPr>
            <p:nvPr/>
          </p:nvSpPr>
          <p:spPr bwMode="auto">
            <a:xfrm flipV="1">
              <a:off x="960" y="643"/>
              <a:ext cx="0" cy="144"/>
            </a:xfrm>
            <a:prstGeom prst="line">
              <a:avLst/>
            </a:prstGeom>
            <a:noFill/>
            <a:ln w="19050">
              <a:solidFill>
                <a:schemeClr val="tx1"/>
              </a:solidFill>
              <a:round/>
              <a:headEnd type="none" w="sm" len="sm"/>
              <a:tailEnd type="none" w="sm" len="sm"/>
            </a:ln>
          </p:spPr>
          <p:txBody>
            <a:bodyPr/>
            <a:lstStyle/>
            <a:p>
              <a:endParaRPr lang="en-US"/>
            </a:p>
          </p:txBody>
        </p:sp>
        <p:sp>
          <p:nvSpPr>
            <p:cNvPr id="33855" name="Line 619"/>
            <p:cNvSpPr>
              <a:spLocks noChangeShapeType="1"/>
            </p:cNvSpPr>
            <p:nvPr/>
          </p:nvSpPr>
          <p:spPr bwMode="auto">
            <a:xfrm flipH="1">
              <a:off x="384" y="1028"/>
              <a:ext cx="96" cy="0"/>
            </a:xfrm>
            <a:prstGeom prst="line">
              <a:avLst/>
            </a:prstGeom>
            <a:noFill/>
            <a:ln w="19050">
              <a:solidFill>
                <a:schemeClr val="tx1"/>
              </a:solidFill>
              <a:round/>
              <a:headEnd type="none" w="sm" len="sm"/>
              <a:tailEnd type="none" w="sm" len="sm"/>
            </a:ln>
          </p:spPr>
          <p:txBody>
            <a:bodyPr/>
            <a:lstStyle/>
            <a:p>
              <a:endParaRPr lang="en-US"/>
            </a:p>
          </p:txBody>
        </p:sp>
        <p:sp>
          <p:nvSpPr>
            <p:cNvPr id="33856" name="Line 620"/>
            <p:cNvSpPr>
              <a:spLocks noChangeShapeType="1"/>
            </p:cNvSpPr>
            <p:nvPr/>
          </p:nvSpPr>
          <p:spPr bwMode="auto">
            <a:xfrm flipH="1">
              <a:off x="240" y="1844"/>
              <a:ext cx="816" cy="0"/>
            </a:xfrm>
            <a:prstGeom prst="line">
              <a:avLst/>
            </a:prstGeom>
            <a:noFill/>
            <a:ln w="19050">
              <a:solidFill>
                <a:schemeClr val="tx1"/>
              </a:solidFill>
              <a:round/>
              <a:headEnd type="none" w="sm" len="sm"/>
              <a:tailEnd type="none" w="sm" len="sm"/>
            </a:ln>
          </p:spPr>
          <p:txBody>
            <a:bodyPr/>
            <a:lstStyle/>
            <a:p>
              <a:endParaRPr lang="en-US"/>
            </a:p>
          </p:txBody>
        </p:sp>
        <p:sp>
          <p:nvSpPr>
            <p:cNvPr id="33857" name="Line 621"/>
            <p:cNvSpPr>
              <a:spLocks noChangeShapeType="1"/>
            </p:cNvSpPr>
            <p:nvPr/>
          </p:nvSpPr>
          <p:spPr bwMode="auto">
            <a:xfrm flipV="1">
              <a:off x="384" y="1028"/>
              <a:ext cx="0" cy="480"/>
            </a:xfrm>
            <a:prstGeom prst="line">
              <a:avLst/>
            </a:prstGeom>
            <a:noFill/>
            <a:ln w="19050">
              <a:solidFill>
                <a:schemeClr val="tx1"/>
              </a:solidFill>
              <a:round/>
              <a:headEnd type="oval" w="med" len="med"/>
              <a:tailEnd type="none" w="sm" len="sm"/>
            </a:ln>
          </p:spPr>
          <p:txBody>
            <a:bodyPr/>
            <a:lstStyle/>
            <a:p>
              <a:endParaRPr lang="en-US"/>
            </a:p>
          </p:txBody>
        </p:sp>
        <p:sp>
          <p:nvSpPr>
            <p:cNvPr id="33858" name="Line 622"/>
            <p:cNvSpPr>
              <a:spLocks noChangeShapeType="1"/>
            </p:cNvSpPr>
            <p:nvPr/>
          </p:nvSpPr>
          <p:spPr bwMode="auto">
            <a:xfrm flipH="1">
              <a:off x="816" y="1028"/>
              <a:ext cx="192" cy="0"/>
            </a:xfrm>
            <a:prstGeom prst="line">
              <a:avLst/>
            </a:prstGeom>
            <a:noFill/>
            <a:ln w="19050">
              <a:solidFill>
                <a:schemeClr val="tx1"/>
              </a:solidFill>
              <a:round/>
              <a:headEnd type="none" w="sm" len="sm"/>
              <a:tailEnd type="none" w="sm" len="sm"/>
            </a:ln>
          </p:spPr>
          <p:txBody>
            <a:bodyPr/>
            <a:lstStyle/>
            <a:p>
              <a:endParaRPr lang="en-US"/>
            </a:p>
          </p:txBody>
        </p:sp>
        <p:sp>
          <p:nvSpPr>
            <p:cNvPr id="33859" name="Line 623"/>
            <p:cNvSpPr>
              <a:spLocks noChangeShapeType="1"/>
            </p:cNvSpPr>
            <p:nvPr/>
          </p:nvSpPr>
          <p:spPr bwMode="auto">
            <a:xfrm flipH="1">
              <a:off x="240" y="1508"/>
              <a:ext cx="816" cy="0"/>
            </a:xfrm>
            <a:prstGeom prst="line">
              <a:avLst/>
            </a:prstGeom>
            <a:noFill/>
            <a:ln w="19050">
              <a:solidFill>
                <a:schemeClr val="tx1"/>
              </a:solidFill>
              <a:round/>
              <a:headEnd type="none" w="sm" len="sm"/>
              <a:tailEnd type="none" w="sm" len="sm"/>
            </a:ln>
          </p:spPr>
          <p:txBody>
            <a:bodyPr/>
            <a:lstStyle/>
            <a:p>
              <a:endParaRPr lang="en-US"/>
            </a:p>
          </p:txBody>
        </p:sp>
        <p:sp>
          <p:nvSpPr>
            <p:cNvPr id="33860" name="Line 624"/>
            <p:cNvSpPr>
              <a:spLocks noChangeShapeType="1"/>
            </p:cNvSpPr>
            <p:nvPr/>
          </p:nvSpPr>
          <p:spPr bwMode="auto">
            <a:xfrm flipV="1">
              <a:off x="816" y="1028"/>
              <a:ext cx="0" cy="816"/>
            </a:xfrm>
            <a:prstGeom prst="line">
              <a:avLst/>
            </a:prstGeom>
            <a:noFill/>
            <a:ln w="19050">
              <a:solidFill>
                <a:schemeClr val="tx1"/>
              </a:solidFill>
              <a:round/>
              <a:headEnd type="oval" w="med" len="med"/>
              <a:tailEnd type="none" w="sm" len="sm"/>
            </a:ln>
          </p:spPr>
          <p:txBody>
            <a:bodyPr/>
            <a:lstStyle/>
            <a:p>
              <a:endParaRPr lang="en-US"/>
            </a:p>
          </p:txBody>
        </p:sp>
        <p:sp>
          <p:nvSpPr>
            <p:cNvPr id="33861" name="Line 625"/>
            <p:cNvSpPr>
              <a:spLocks noChangeShapeType="1"/>
            </p:cNvSpPr>
            <p:nvPr/>
          </p:nvSpPr>
          <p:spPr bwMode="auto">
            <a:xfrm rot="10800000" flipH="1">
              <a:off x="1248" y="1268"/>
              <a:ext cx="192" cy="0"/>
            </a:xfrm>
            <a:prstGeom prst="line">
              <a:avLst/>
            </a:prstGeom>
            <a:noFill/>
            <a:ln w="19050">
              <a:solidFill>
                <a:schemeClr val="tx1"/>
              </a:solidFill>
              <a:round/>
              <a:headEnd type="none" w="sm" len="sm"/>
              <a:tailEnd type="arrow" w="med" len="med"/>
            </a:ln>
          </p:spPr>
          <p:txBody>
            <a:bodyPr/>
            <a:lstStyle/>
            <a:p>
              <a:endParaRPr lang="en-US"/>
            </a:p>
          </p:txBody>
        </p:sp>
      </p:grpSp>
      <p:grpSp>
        <p:nvGrpSpPr>
          <p:cNvPr id="26" name="Group 300"/>
          <p:cNvGrpSpPr>
            <a:grpSpLocks/>
          </p:cNvGrpSpPr>
          <p:nvPr/>
        </p:nvGrpSpPr>
        <p:grpSpPr bwMode="auto">
          <a:xfrm>
            <a:off x="5867400" y="2438400"/>
            <a:ext cx="381000" cy="381000"/>
            <a:chOff x="672" y="2592"/>
            <a:chExt cx="240" cy="240"/>
          </a:xfrm>
        </p:grpSpPr>
        <p:sp>
          <p:nvSpPr>
            <p:cNvPr id="33834" name="Line 65"/>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35" name="Line 295"/>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27" name="Group 301"/>
          <p:cNvGrpSpPr>
            <a:grpSpLocks/>
          </p:cNvGrpSpPr>
          <p:nvPr/>
        </p:nvGrpSpPr>
        <p:grpSpPr bwMode="auto">
          <a:xfrm>
            <a:off x="1963738" y="3962400"/>
            <a:ext cx="381000" cy="381000"/>
            <a:chOff x="672" y="2592"/>
            <a:chExt cx="240" cy="240"/>
          </a:xfrm>
        </p:grpSpPr>
        <p:sp>
          <p:nvSpPr>
            <p:cNvPr id="33832" name="Line 302"/>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33" name="Line 303"/>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28" name="Group 304"/>
          <p:cNvGrpSpPr>
            <a:grpSpLocks/>
          </p:cNvGrpSpPr>
          <p:nvPr/>
        </p:nvGrpSpPr>
        <p:grpSpPr bwMode="auto">
          <a:xfrm>
            <a:off x="2801938" y="3962400"/>
            <a:ext cx="381000" cy="381000"/>
            <a:chOff x="672" y="2592"/>
            <a:chExt cx="240" cy="240"/>
          </a:xfrm>
        </p:grpSpPr>
        <p:sp>
          <p:nvSpPr>
            <p:cNvPr id="33830" name="Line 305"/>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31" name="Line 306"/>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29" name="Group 407"/>
          <p:cNvGrpSpPr>
            <a:grpSpLocks/>
          </p:cNvGrpSpPr>
          <p:nvPr/>
        </p:nvGrpSpPr>
        <p:grpSpPr bwMode="auto">
          <a:xfrm>
            <a:off x="5867400" y="1676400"/>
            <a:ext cx="381000" cy="381000"/>
            <a:chOff x="672" y="2592"/>
            <a:chExt cx="240" cy="240"/>
          </a:xfrm>
        </p:grpSpPr>
        <p:sp>
          <p:nvSpPr>
            <p:cNvPr id="33828" name="Line 408"/>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29" name="Line 409"/>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30" name="Group 467"/>
          <p:cNvGrpSpPr>
            <a:grpSpLocks/>
          </p:cNvGrpSpPr>
          <p:nvPr/>
        </p:nvGrpSpPr>
        <p:grpSpPr bwMode="auto">
          <a:xfrm>
            <a:off x="8077200" y="4800600"/>
            <a:ext cx="381000" cy="381000"/>
            <a:chOff x="672" y="2592"/>
            <a:chExt cx="240" cy="240"/>
          </a:xfrm>
        </p:grpSpPr>
        <p:sp>
          <p:nvSpPr>
            <p:cNvPr id="33826" name="Line 468"/>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27" name="Line 469"/>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grpSp>
        <p:nvGrpSpPr>
          <p:cNvPr id="31" name="Group 470"/>
          <p:cNvGrpSpPr>
            <a:grpSpLocks/>
          </p:cNvGrpSpPr>
          <p:nvPr/>
        </p:nvGrpSpPr>
        <p:grpSpPr bwMode="auto">
          <a:xfrm>
            <a:off x="8077200" y="5334000"/>
            <a:ext cx="381000" cy="381000"/>
            <a:chOff x="672" y="2592"/>
            <a:chExt cx="240" cy="240"/>
          </a:xfrm>
        </p:grpSpPr>
        <p:sp>
          <p:nvSpPr>
            <p:cNvPr id="33824" name="Line 471"/>
            <p:cNvSpPr>
              <a:spLocks noChangeShapeType="1"/>
            </p:cNvSpPr>
            <p:nvPr/>
          </p:nvSpPr>
          <p:spPr bwMode="auto">
            <a:xfrm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sp>
          <p:nvSpPr>
            <p:cNvPr id="33825" name="Line 472"/>
            <p:cNvSpPr>
              <a:spLocks noChangeShapeType="1"/>
            </p:cNvSpPr>
            <p:nvPr/>
          </p:nvSpPr>
          <p:spPr bwMode="auto">
            <a:xfrm rot="5400000" flipV="1">
              <a:off x="672" y="2592"/>
              <a:ext cx="240" cy="240"/>
            </a:xfrm>
            <a:prstGeom prst="line">
              <a:avLst/>
            </a:prstGeom>
            <a:noFill/>
            <a:ln w="50800">
              <a:solidFill>
                <a:srgbClr val="A50021"/>
              </a:solidFill>
              <a:round/>
              <a:headEnd type="none" w="sm" len="sm"/>
              <a:tailEnd type="none" w="sm" len="sm"/>
            </a:ln>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2825"/>
                                        </p:tgtEl>
                                        <p:attrNameLst>
                                          <p:attrName>style.visibility</p:attrName>
                                        </p:attrNameLst>
                                      </p:cBhvr>
                                      <p:to>
                                        <p:strVal val="visible"/>
                                      </p:to>
                                    </p:set>
                                    <p:animEffect transition="in" filter="dissolve">
                                      <p:cBhvr>
                                        <p:cTn id="11" dur="500"/>
                                        <p:tgtEl>
                                          <p:spTgt spid="328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2826"/>
                                        </p:tgtEl>
                                        <p:attrNameLst>
                                          <p:attrName>style.visibility</p:attrName>
                                        </p:attrNameLst>
                                      </p:cBhvr>
                                      <p:to>
                                        <p:strVal val="visible"/>
                                      </p:to>
                                    </p:set>
                                    <p:animEffect transition="in" filter="dissolve">
                                      <p:cBhvr>
                                        <p:cTn id="15" dur="500"/>
                                        <p:tgtEl>
                                          <p:spTgt spid="3282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32771"/>
                                        </p:tgtEl>
                                        <p:attrNameLst>
                                          <p:attrName>style.visibility</p:attrName>
                                        </p:attrNameLst>
                                      </p:cBhvr>
                                      <p:to>
                                        <p:strVal val="visible"/>
                                      </p:to>
                                    </p:set>
                                    <p:animEffect transition="in" filter="dissolve">
                                      <p:cBhvr>
                                        <p:cTn id="24" dur="500"/>
                                        <p:tgtEl>
                                          <p:spTgt spid="32771"/>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33179"/>
                                        </p:tgtEl>
                                        <p:attrNameLst>
                                          <p:attrName>style.visibility</p:attrName>
                                        </p:attrNameLst>
                                      </p:cBhvr>
                                      <p:to>
                                        <p:strVal val="visible"/>
                                      </p:to>
                                    </p:set>
                                    <p:animEffect transition="in" filter="dissolve">
                                      <p:cBhvr>
                                        <p:cTn id="28" dur="500"/>
                                        <p:tgtEl>
                                          <p:spTgt spid="33179"/>
                                        </p:tgtEl>
                                      </p:cBhvr>
                                    </p:animEffect>
                                  </p:childTnLst>
                                </p:cTn>
                              </p:par>
                            </p:childTnLst>
                          </p:cTn>
                        </p:par>
                        <p:par>
                          <p:cTn id="29" fill="hold">
                            <p:stCondLst>
                              <p:cond delay="1500"/>
                            </p:stCondLst>
                            <p:childTnLst>
                              <p:par>
                                <p:cTn id="30" presetID="9" presetClass="entr" presetSubtype="0" fill="hold" grpId="0" nodeType="afterEffect">
                                  <p:stCondLst>
                                    <p:cond delay="0"/>
                                  </p:stCondLst>
                                  <p:childTnLst>
                                    <p:set>
                                      <p:cBhvr>
                                        <p:cTn id="31" dur="1" fill="hold">
                                          <p:stCondLst>
                                            <p:cond delay="0"/>
                                          </p:stCondLst>
                                        </p:cTn>
                                        <p:tgtEl>
                                          <p:spTgt spid="33181"/>
                                        </p:tgtEl>
                                        <p:attrNameLst>
                                          <p:attrName>style.visibility</p:attrName>
                                        </p:attrNameLst>
                                      </p:cBhvr>
                                      <p:to>
                                        <p:strVal val="visible"/>
                                      </p:to>
                                    </p:set>
                                    <p:animEffect transition="in" filter="dissolve">
                                      <p:cBhvr>
                                        <p:cTn id="32" dur="500"/>
                                        <p:tgtEl>
                                          <p:spTgt spid="33181"/>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32830"/>
                                        </p:tgtEl>
                                        <p:attrNameLst>
                                          <p:attrName>style.visibility</p:attrName>
                                        </p:attrNameLst>
                                      </p:cBhvr>
                                      <p:to>
                                        <p:strVal val="visible"/>
                                      </p:to>
                                    </p:set>
                                    <p:animEffect transition="in" filter="wipe(up)">
                                      <p:cBhvr>
                                        <p:cTn id="44" dur="500"/>
                                        <p:tgtEl>
                                          <p:spTgt spid="32830"/>
                                        </p:tgtEl>
                                      </p:cBhvr>
                                    </p:animEffect>
                                  </p:childTnLst>
                                </p:cTn>
                              </p:par>
                            </p:childTnLst>
                          </p:cTn>
                        </p:par>
                        <p:par>
                          <p:cTn id="45" fill="hold">
                            <p:stCondLst>
                              <p:cond delay="3500"/>
                            </p:stCondLst>
                            <p:childTnLst>
                              <p:par>
                                <p:cTn id="46" presetID="22" presetClass="entr" presetSubtype="1" fill="hold" grpId="0" nodeType="afterEffect">
                                  <p:stCondLst>
                                    <p:cond delay="0"/>
                                  </p:stCondLst>
                                  <p:childTnLst>
                                    <p:set>
                                      <p:cBhvr>
                                        <p:cTn id="47" dur="1" fill="hold">
                                          <p:stCondLst>
                                            <p:cond delay="0"/>
                                          </p:stCondLst>
                                        </p:cTn>
                                        <p:tgtEl>
                                          <p:spTgt spid="32829"/>
                                        </p:tgtEl>
                                        <p:attrNameLst>
                                          <p:attrName>style.visibility</p:attrName>
                                        </p:attrNameLst>
                                      </p:cBhvr>
                                      <p:to>
                                        <p:strVal val="visible"/>
                                      </p:to>
                                    </p:set>
                                    <p:animEffect transition="in" filter="wipe(up)">
                                      <p:cBhvr>
                                        <p:cTn id="48" dur="500"/>
                                        <p:tgtEl>
                                          <p:spTgt spid="32829"/>
                                        </p:tgtEl>
                                      </p:cBhvr>
                                    </p:animEffect>
                                  </p:childTnLst>
                                </p:cTn>
                              </p:par>
                            </p:childTnLst>
                          </p:cTn>
                        </p:par>
                        <p:par>
                          <p:cTn id="49" fill="hold">
                            <p:stCondLst>
                              <p:cond delay="4000"/>
                            </p:stCondLst>
                            <p:childTnLst>
                              <p:par>
                                <p:cTn id="50" presetID="22" presetClass="entr" presetSubtype="1" fill="hold" grpId="0" nodeType="afterEffect">
                                  <p:stCondLst>
                                    <p:cond delay="0"/>
                                  </p:stCondLst>
                                  <p:childTnLst>
                                    <p:set>
                                      <p:cBhvr>
                                        <p:cTn id="51" dur="1" fill="hold">
                                          <p:stCondLst>
                                            <p:cond delay="0"/>
                                          </p:stCondLst>
                                        </p:cTn>
                                        <p:tgtEl>
                                          <p:spTgt spid="32891"/>
                                        </p:tgtEl>
                                        <p:attrNameLst>
                                          <p:attrName>style.visibility</p:attrName>
                                        </p:attrNameLst>
                                      </p:cBhvr>
                                      <p:to>
                                        <p:strVal val="visible"/>
                                      </p:to>
                                    </p:set>
                                    <p:animEffect transition="in" filter="wipe(up)">
                                      <p:cBhvr>
                                        <p:cTn id="52" dur="500"/>
                                        <p:tgtEl>
                                          <p:spTgt spid="3289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dissolve">
                                      <p:cBhvr>
                                        <p:cTn id="57" dur="500"/>
                                        <p:tgtEl>
                                          <p:spTgt spid="14"/>
                                        </p:tgtEl>
                                      </p:cBhvr>
                                    </p:animEffect>
                                  </p:childTnLst>
                                </p:cTn>
                              </p:par>
                            </p:childTnLst>
                          </p:cTn>
                        </p:par>
                        <p:par>
                          <p:cTn id="58" fill="hold">
                            <p:stCondLst>
                              <p:cond delay="500"/>
                            </p:stCondLst>
                            <p:childTnLst>
                              <p:par>
                                <p:cTn id="59" presetID="9" presetClass="entr" presetSubtype="0" fill="hold" grpId="0" nodeType="afterEffect">
                                  <p:stCondLst>
                                    <p:cond delay="0"/>
                                  </p:stCondLst>
                                  <p:childTnLst>
                                    <p:set>
                                      <p:cBhvr>
                                        <p:cTn id="60" dur="1" fill="hold">
                                          <p:stCondLst>
                                            <p:cond delay="0"/>
                                          </p:stCondLst>
                                        </p:cTn>
                                        <p:tgtEl>
                                          <p:spTgt spid="32772"/>
                                        </p:tgtEl>
                                        <p:attrNameLst>
                                          <p:attrName>style.visibility</p:attrName>
                                        </p:attrNameLst>
                                      </p:cBhvr>
                                      <p:to>
                                        <p:strVal val="visible"/>
                                      </p:to>
                                    </p:set>
                                    <p:animEffect transition="in" filter="dissolve">
                                      <p:cBhvr>
                                        <p:cTn id="61" dur="500"/>
                                        <p:tgtEl>
                                          <p:spTgt spid="32772"/>
                                        </p:tgtEl>
                                      </p:cBhvr>
                                    </p:animEffect>
                                  </p:childTnLst>
                                </p:cTn>
                              </p:par>
                            </p:childTnLst>
                          </p:cTn>
                        </p:par>
                        <p:par>
                          <p:cTn id="62" fill="hold">
                            <p:stCondLst>
                              <p:cond delay="1000"/>
                            </p:stCondLst>
                            <p:childTnLst>
                              <p:par>
                                <p:cTn id="63" presetID="9" presetClass="entr" presetSubtype="0" fill="hold" grpId="0" nodeType="afterEffect">
                                  <p:stCondLst>
                                    <p:cond delay="0"/>
                                  </p:stCondLst>
                                  <p:childTnLst>
                                    <p:set>
                                      <p:cBhvr>
                                        <p:cTn id="64" dur="1" fill="hold">
                                          <p:stCondLst>
                                            <p:cond delay="0"/>
                                          </p:stCondLst>
                                        </p:cTn>
                                        <p:tgtEl>
                                          <p:spTgt spid="33178"/>
                                        </p:tgtEl>
                                        <p:attrNameLst>
                                          <p:attrName>style.visibility</p:attrName>
                                        </p:attrNameLst>
                                      </p:cBhvr>
                                      <p:to>
                                        <p:strVal val="visible"/>
                                      </p:to>
                                    </p:set>
                                    <p:animEffect transition="in" filter="dissolve">
                                      <p:cBhvr>
                                        <p:cTn id="65" dur="500"/>
                                        <p:tgtEl>
                                          <p:spTgt spid="33178"/>
                                        </p:tgtEl>
                                      </p:cBhvr>
                                    </p:animEffect>
                                  </p:childTnLst>
                                </p:cTn>
                              </p:par>
                            </p:childTnLst>
                          </p:cTn>
                        </p:par>
                        <p:par>
                          <p:cTn id="66" fill="hold">
                            <p:stCondLst>
                              <p:cond delay="1500"/>
                            </p:stCondLst>
                            <p:childTnLst>
                              <p:par>
                                <p:cTn id="67" presetID="9" presetClass="entr" presetSubtype="0" fill="hold" grpId="0" nodeType="afterEffect">
                                  <p:stCondLst>
                                    <p:cond delay="0"/>
                                  </p:stCondLst>
                                  <p:childTnLst>
                                    <p:set>
                                      <p:cBhvr>
                                        <p:cTn id="68" dur="1" fill="hold">
                                          <p:stCondLst>
                                            <p:cond delay="0"/>
                                          </p:stCondLst>
                                        </p:cTn>
                                        <p:tgtEl>
                                          <p:spTgt spid="33180"/>
                                        </p:tgtEl>
                                        <p:attrNameLst>
                                          <p:attrName>style.visibility</p:attrName>
                                        </p:attrNameLst>
                                      </p:cBhvr>
                                      <p:to>
                                        <p:strVal val="visible"/>
                                      </p:to>
                                    </p:set>
                                    <p:animEffect transition="in" filter="dissolve">
                                      <p:cBhvr>
                                        <p:cTn id="69" dur="500"/>
                                        <p:tgtEl>
                                          <p:spTgt spid="33180"/>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2500"/>
                            </p:stCondLst>
                            <p:childTnLst>
                              <p:par>
                                <p:cTn id="75" presetID="22" presetClass="entr" presetSubtype="8" fill="hold"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childTnLst>
                          </p:cTn>
                        </p:par>
                        <p:par>
                          <p:cTn id="78" fill="hold">
                            <p:stCondLst>
                              <p:cond delay="3000"/>
                            </p:stCondLst>
                            <p:childTnLst>
                              <p:par>
                                <p:cTn id="79" presetID="22" presetClass="entr" presetSubtype="1" fill="hold" grpId="0" nodeType="afterEffect">
                                  <p:stCondLst>
                                    <p:cond delay="0"/>
                                  </p:stCondLst>
                                  <p:childTnLst>
                                    <p:set>
                                      <p:cBhvr>
                                        <p:cTn id="80" dur="1" fill="hold">
                                          <p:stCondLst>
                                            <p:cond delay="0"/>
                                          </p:stCondLst>
                                        </p:cTn>
                                        <p:tgtEl>
                                          <p:spTgt spid="32838"/>
                                        </p:tgtEl>
                                        <p:attrNameLst>
                                          <p:attrName>style.visibility</p:attrName>
                                        </p:attrNameLst>
                                      </p:cBhvr>
                                      <p:to>
                                        <p:strVal val="visible"/>
                                      </p:to>
                                    </p:set>
                                    <p:animEffect transition="in" filter="wipe(up)">
                                      <p:cBhvr>
                                        <p:cTn id="81" dur="500"/>
                                        <p:tgtEl>
                                          <p:spTgt spid="32838"/>
                                        </p:tgtEl>
                                      </p:cBhvr>
                                    </p:animEffect>
                                  </p:childTnLst>
                                </p:cTn>
                              </p:par>
                            </p:childTnLst>
                          </p:cTn>
                        </p:par>
                        <p:par>
                          <p:cTn id="82" fill="hold">
                            <p:stCondLst>
                              <p:cond delay="3500"/>
                            </p:stCondLst>
                            <p:childTnLst>
                              <p:par>
                                <p:cTn id="83" presetID="22" presetClass="entr" presetSubtype="1" fill="hold" grpId="0" nodeType="afterEffect">
                                  <p:stCondLst>
                                    <p:cond delay="0"/>
                                  </p:stCondLst>
                                  <p:childTnLst>
                                    <p:set>
                                      <p:cBhvr>
                                        <p:cTn id="84" dur="1" fill="hold">
                                          <p:stCondLst>
                                            <p:cond delay="0"/>
                                          </p:stCondLst>
                                        </p:cTn>
                                        <p:tgtEl>
                                          <p:spTgt spid="32835"/>
                                        </p:tgtEl>
                                        <p:attrNameLst>
                                          <p:attrName>style.visibility</p:attrName>
                                        </p:attrNameLst>
                                      </p:cBhvr>
                                      <p:to>
                                        <p:strVal val="visible"/>
                                      </p:to>
                                    </p:set>
                                    <p:animEffect transition="in" filter="wipe(up)">
                                      <p:cBhvr>
                                        <p:cTn id="85" dur="500"/>
                                        <p:tgtEl>
                                          <p:spTgt spid="32835"/>
                                        </p:tgtEl>
                                      </p:cBhvr>
                                    </p:animEffect>
                                  </p:childTnLst>
                                </p:cTn>
                              </p:par>
                            </p:childTnLst>
                          </p:cTn>
                        </p:par>
                        <p:par>
                          <p:cTn id="86" fill="hold">
                            <p:stCondLst>
                              <p:cond delay="4000"/>
                            </p:stCondLst>
                            <p:childTnLst>
                              <p:par>
                                <p:cTn id="87" presetID="22" presetClass="entr" presetSubtype="1" fill="hold" grpId="0" nodeType="afterEffect">
                                  <p:stCondLst>
                                    <p:cond delay="0"/>
                                  </p:stCondLst>
                                  <p:childTnLst>
                                    <p:set>
                                      <p:cBhvr>
                                        <p:cTn id="88" dur="1" fill="hold">
                                          <p:stCondLst>
                                            <p:cond delay="0"/>
                                          </p:stCondLst>
                                        </p:cTn>
                                        <p:tgtEl>
                                          <p:spTgt spid="32839"/>
                                        </p:tgtEl>
                                        <p:attrNameLst>
                                          <p:attrName>style.visibility</p:attrName>
                                        </p:attrNameLst>
                                      </p:cBhvr>
                                      <p:to>
                                        <p:strVal val="visible"/>
                                      </p:to>
                                    </p:set>
                                    <p:animEffect transition="in" filter="wipe(up)">
                                      <p:cBhvr>
                                        <p:cTn id="89" dur="500"/>
                                        <p:tgtEl>
                                          <p:spTgt spid="32839"/>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par>
                          <p:cTn id="95" fill="hold">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33232"/>
                                        </p:tgtEl>
                                        <p:attrNameLst>
                                          <p:attrName>style.visibility</p:attrName>
                                        </p:attrNameLst>
                                      </p:cBhvr>
                                      <p:to>
                                        <p:strVal val="visible"/>
                                      </p:to>
                                    </p:set>
                                    <p:animEffect transition="in" filter="dissolve">
                                      <p:cBhvr>
                                        <p:cTn id="98" dur="500"/>
                                        <p:tgtEl>
                                          <p:spTgt spid="33232"/>
                                        </p:tgtEl>
                                      </p:cBhvr>
                                    </p:animEffect>
                                  </p:childTnLst>
                                </p:cTn>
                              </p:par>
                            </p:childTnLst>
                          </p:cTn>
                        </p:par>
                        <p:par>
                          <p:cTn id="99" fill="hold">
                            <p:stCondLst>
                              <p:cond delay="1000"/>
                            </p:stCondLst>
                            <p:childTnLst>
                              <p:par>
                                <p:cTn id="100" presetID="9" presetClass="entr" presetSubtype="0" fill="hold" grpId="0" nodeType="afterEffect">
                                  <p:stCondLst>
                                    <p:cond delay="0"/>
                                  </p:stCondLst>
                                  <p:childTnLst>
                                    <p:set>
                                      <p:cBhvr>
                                        <p:cTn id="101" dur="1" fill="hold">
                                          <p:stCondLst>
                                            <p:cond delay="0"/>
                                          </p:stCondLst>
                                        </p:cTn>
                                        <p:tgtEl>
                                          <p:spTgt spid="33233"/>
                                        </p:tgtEl>
                                        <p:attrNameLst>
                                          <p:attrName>style.visibility</p:attrName>
                                        </p:attrNameLst>
                                      </p:cBhvr>
                                      <p:to>
                                        <p:strVal val="visible"/>
                                      </p:to>
                                    </p:set>
                                    <p:animEffect transition="in" filter="dissolve">
                                      <p:cBhvr>
                                        <p:cTn id="102" dur="500"/>
                                        <p:tgtEl>
                                          <p:spTgt spid="33233"/>
                                        </p:tgtEl>
                                      </p:cBhvr>
                                    </p:animEffect>
                                  </p:childTnLst>
                                </p:cTn>
                              </p:par>
                            </p:childTnLst>
                          </p:cTn>
                        </p:par>
                        <p:par>
                          <p:cTn id="103" fill="hold">
                            <p:stCondLst>
                              <p:cond delay="1500"/>
                            </p:stCondLst>
                            <p:childTnLst>
                              <p:par>
                                <p:cTn id="104" presetID="9" presetClass="entr" presetSubtype="0" fill="hold" grpId="0" nodeType="afterEffect">
                                  <p:stCondLst>
                                    <p:cond delay="0"/>
                                  </p:stCondLst>
                                  <p:childTnLst>
                                    <p:set>
                                      <p:cBhvr>
                                        <p:cTn id="105" dur="1" fill="hold">
                                          <p:stCondLst>
                                            <p:cond delay="0"/>
                                          </p:stCondLst>
                                        </p:cTn>
                                        <p:tgtEl>
                                          <p:spTgt spid="33234"/>
                                        </p:tgtEl>
                                        <p:attrNameLst>
                                          <p:attrName>style.visibility</p:attrName>
                                        </p:attrNameLst>
                                      </p:cBhvr>
                                      <p:to>
                                        <p:strVal val="visible"/>
                                      </p:to>
                                    </p:set>
                                    <p:animEffect transition="in" filter="dissolve">
                                      <p:cBhvr>
                                        <p:cTn id="106" dur="500"/>
                                        <p:tgtEl>
                                          <p:spTgt spid="33234"/>
                                        </p:tgtEl>
                                      </p:cBhvr>
                                    </p:animEffect>
                                  </p:childTnLst>
                                </p:cTn>
                              </p:par>
                            </p:childTnLst>
                          </p:cTn>
                        </p:par>
                        <p:par>
                          <p:cTn id="107" fill="hold">
                            <p:stCondLst>
                              <p:cond delay="2000"/>
                            </p:stCondLst>
                            <p:childTnLst>
                              <p:par>
                                <p:cTn id="108" presetID="22" presetClass="entr" presetSubtype="8" fill="hold" nodeType="after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left)">
                                      <p:cBhvr>
                                        <p:cTn id="110" dur="500"/>
                                        <p:tgtEl>
                                          <p:spTgt spid="30"/>
                                        </p:tgtEl>
                                      </p:cBhvr>
                                    </p:animEffect>
                                  </p:childTnLst>
                                </p:cTn>
                              </p:par>
                            </p:childTnLst>
                          </p:cTn>
                        </p:par>
                        <p:par>
                          <p:cTn id="111" fill="hold">
                            <p:stCondLst>
                              <p:cond delay="2500"/>
                            </p:stCondLst>
                            <p:childTnLst>
                              <p:par>
                                <p:cTn id="112" presetID="22" presetClass="entr" presetSubtype="8" fill="hold" nodeType="after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wipe(left)">
                                      <p:cBhvr>
                                        <p:cTn id="114" dur="500"/>
                                        <p:tgtEl>
                                          <p:spTgt spid="31"/>
                                        </p:tgtEl>
                                      </p:cBhvr>
                                    </p:animEffect>
                                  </p:childTnLst>
                                </p:cTn>
                              </p:par>
                            </p:childTnLst>
                          </p:cTn>
                        </p:par>
                        <p:par>
                          <p:cTn id="115" fill="hold">
                            <p:stCondLst>
                              <p:cond delay="3000"/>
                            </p:stCondLst>
                            <p:childTnLst>
                              <p:par>
                                <p:cTn id="116" presetID="22" presetClass="entr" presetSubtype="1" fill="hold" grpId="0" nodeType="afterEffect">
                                  <p:stCondLst>
                                    <p:cond delay="0"/>
                                  </p:stCondLst>
                                  <p:childTnLst>
                                    <p:set>
                                      <p:cBhvr>
                                        <p:cTn id="117" dur="1" fill="hold">
                                          <p:stCondLst>
                                            <p:cond delay="0"/>
                                          </p:stCondLst>
                                        </p:cTn>
                                        <p:tgtEl>
                                          <p:spTgt spid="33241"/>
                                        </p:tgtEl>
                                        <p:attrNameLst>
                                          <p:attrName>style.visibility</p:attrName>
                                        </p:attrNameLst>
                                      </p:cBhvr>
                                      <p:to>
                                        <p:strVal val="visible"/>
                                      </p:to>
                                    </p:set>
                                    <p:animEffect transition="in" filter="wipe(up)">
                                      <p:cBhvr>
                                        <p:cTn id="118" dur="500"/>
                                        <p:tgtEl>
                                          <p:spTgt spid="33241"/>
                                        </p:tgtEl>
                                      </p:cBhvr>
                                    </p:animEffect>
                                  </p:childTnLst>
                                </p:cTn>
                              </p:par>
                            </p:childTnLst>
                          </p:cTn>
                        </p:par>
                        <p:par>
                          <p:cTn id="119" fill="hold">
                            <p:stCondLst>
                              <p:cond delay="3500"/>
                            </p:stCondLst>
                            <p:childTnLst>
                              <p:par>
                                <p:cTn id="120" presetID="22" presetClass="entr" presetSubtype="1" fill="hold" grpId="0" nodeType="afterEffect">
                                  <p:stCondLst>
                                    <p:cond delay="0"/>
                                  </p:stCondLst>
                                  <p:childTnLst>
                                    <p:set>
                                      <p:cBhvr>
                                        <p:cTn id="121" dur="1" fill="hold">
                                          <p:stCondLst>
                                            <p:cond delay="0"/>
                                          </p:stCondLst>
                                        </p:cTn>
                                        <p:tgtEl>
                                          <p:spTgt spid="33242"/>
                                        </p:tgtEl>
                                        <p:attrNameLst>
                                          <p:attrName>style.visibility</p:attrName>
                                        </p:attrNameLst>
                                      </p:cBhvr>
                                      <p:to>
                                        <p:strVal val="visible"/>
                                      </p:to>
                                    </p:set>
                                    <p:animEffect transition="in" filter="wipe(up)">
                                      <p:cBhvr>
                                        <p:cTn id="122" dur="500"/>
                                        <p:tgtEl>
                                          <p:spTgt spid="33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autoUpdateAnimBg="0"/>
      <p:bldP spid="32772" grpId="0" animBg="1" autoUpdateAnimBg="0"/>
      <p:bldP spid="32825" grpId="0" animBg="1" autoUpdateAnimBg="0"/>
      <p:bldP spid="32826" grpId="0" animBg="1" autoUpdateAnimBg="0"/>
      <p:bldP spid="32829" grpId="0" animBg="1"/>
      <p:bldP spid="32830" grpId="0" autoUpdateAnimBg="0"/>
      <p:bldP spid="32835" grpId="0" animBg="1"/>
      <p:bldP spid="32838" grpId="0" autoUpdateAnimBg="0"/>
      <p:bldP spid="32839" grpId="0" autoUpdateAnimBg="0"/>
      <p:bldP spid="32891" grpId="0" autoUpdateAnimBg="0"/>
      <p:bldP spid="33178" grpId="0" autoUpdateAnimBg="0"/>
      <p:bldP spid="33179" grpId="0" autoUpdateAnimBg="0"/>
      <p:bldP spid="33180" grpId="0" autoUpdateAnimBg="0"/>
      <p:bldP spid="33181" grpId="0" autoUpdateAnimBg="0"/>
      <p:bldP spid="33232" grpId="0" animBg="1" autoUpdateAnimBg="0"/>
      <p:bldP spid="33233" grpId="0" autoUpdateAnimBg="0"/>
      <p:bldP spid="33234" grpId="0" autoUpdateAnimBg="0"/>
      <p:bldP spid="33241" grpId="0" autoUpdateAnimBg="0"/>
      <p:bldP spid="332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81088" y="76200"/>
            <a:ext cx="4756150" cy="325438"/>
          </a:xfrm>
          <a:noFill/>
        </p:spPr>
        <p:txBody>
          <a:bodyPr>
            <a:normAutofit fontScale="90000"/>
          </a:bodyPr>
          <a:lstStyle/>
          <a:p>
            <a:r>
              <a:rPr lang="en-US" smtClean="0"/>
              <a:t>CMOS AND Gate</a:t>
            </a:r>
          </a:p>
        </p:txBody>
      </p:sp>
      <p:sp>
        <p:nvSpPr>
          <p:cNvPr id="34821" name="Rectangle 5"/>
          <p:cNvSpPr>
            <a:spLocks noChangeArrowheads="1"/>
          </p:cNvSpPr>
          <p:nvPr/>
        </p:nvSpPr>
        <p:spPr bwMode="auto">
          <a:xfrm>
            <a:off x="2590800" y="2286000"/>
            <a:ext cx="1143000" cy="749300"/>
          </a:xfrm>
          <a:prstGeom prst="rect">
            <a:avLst/>
          </a:prstGeom>
          <a:solidFill>
            <a:srgbClr val="F8ECB2"/>
          </a:solidFill>
          <a:ln w="19050">
            <a:solidFill>
              <a:srgbClr val="000099"/>
            </a:solidFill>
            <a:miter lim="800000"/>
            <a:headEnd/>
            <a:tailEnd/>
          </a:ln>
        </p:spPr>
        <p:txBody>
          <a:bodyPr>
            <a:spAutoFit/>
          </a:bodyPr>
          <a:lstStyle/>
          <a:p>
            <a:r>
              <a:rPr lang="en-US" sz="1400" b="1">
                <a:solidFill>
                  <a:srgbClr val="008000"/>
                </a:solidFill>
              </a:rPr>
              <a:t>Pull-down</a:t>
            </a:r>
            <a:br>
              <a:rPr lang="en-US" sz="1400" b="1">
                <a:solidFill>
                  <a:srgbClr val="008000"/>
                </a:solidFill>
              </a:rPr>
            </a:br>
            <a:r>
              <a:rPr lang="en-US" sz="1400" b="1">
                <a:solidFill>
                  <a:srgbClr val="008000"/>
                </a:solidFill>
              </a:rPr>
              <a:t>pMOS Network</a:t>
            </a:r>
          </a:p>
        </p:txBody>
      </p:sp>
      <p:sp>
        <p:nvSpPr>
          <p:cNvPr id="34822" name="Rectangle 6"/>
          <p:cNvSpPr>
            <a:spLocks noChangeArrowheads="1"/>
          </p:cNvSpPr>
          <p:nvPr/>
        </p:nvSpPr>
        <p:spPr bwMode="auto">
          <a:xfrm>
            <a:off x="2590800" y="1295400"/>
            <a:ext cx="1143000" cy="749300"/>
          </a:xfrm>
          <a:prstGeom prst="rect">
            <a:avLst/>
          </a:prstGeom>
          <a:solidFill>
            <a:srgbClr val="F8ECB2"/>
          </a:solidFill>
          <a:ln w="19050">
            <a:solidFill>
              <a:srgbClr val="000099"/>
            </a:solidFill>
            <a:miter lim="800000"/>
            <a:headEnd/>
            <a:tailEnd/>
          </a:ln>
        </p:spPr>
        <p:txBody>
          <a:bodyPr>
            <a:spAutoFit/>
          </a:bodyPr>
          <a:lstStyle/>
          <a:p>
            <a:r>
              <a:rPr lang="en-US" sz="1400" b="1"/>
              <a:t>Pull-up</a:t>
            </a:r>
            <a:br>
              <a:rPr lang="en-US" sz="1400" b="1"/>
            </a:br>
            <a:r>
              <a:rPr lang="en-US" sz="1400" b="1"/>
              <a:t>nMOS Network</a:t>
            </a:r>
          </a:p>
        </p:txBody>
      </p:sp>
      <p:sp>
        <p:nvSpPr>
          <p:cNvPr id="35063" name="Rectangle 247"/>
          <p:cNvSpPr>
            <a:spLocks noChangeArrowheads="1"/>
          </p:cNvSpPr>
          <p:nvPr/>
        </p:nvSpPr>
        <p:spPr bwMode="auto">
          <a:xfrm>
            <a:off x="457200" y="3581400"/>
            <a:ext cx="2286000" cy="844550"/>
          </a:xfrm>
          <a:prstGeom prst="rect">
            <a:avLst/>
          </a:prstGeom>
          <a:solidFill>
            <a:srgbClr val="F8ECB2"/>
          </a:solidFill>
          <a:ln w="19050">
            <a:solidFill>
              <a:srgbClr val="000099"/>
            </a:solidFill>
            <a:miter lim="800000"/>
            <a:headEnd/>
            <a:tailEnd/>
          </a:ln>
        </p:spPr>
        <p:txBody>
          <a:bodyPr>
            <a:spAutoFit/>
          </a:bodyPr>
          <a:lstStyle/>
          <a:p>
            <a:r>
              <a:rPr lang="en-US"/>
              <a:t>Build an AND gate by mirroring a NAND gate.</a:t>
            </a:r>
          </a:p>
        </p:txBody>
      </p:sp>
      <p:sp>
        <p:nvSpPr>
          <p:cNvPr id="35064" name="Rectangle 248"/>
          <p:cNvSpPr>
            <a:spLocks noChangeArrowheads="1"/>
          </p:cNvSpPr>
          <p:nvPr/>
        </p:nvSpPr>
        <p:spPr bwMode="auto">
          <a:xfrm>
            <a:off x="457200" y="4495800"/>
            <a:ext cx="2286000" cy="1089025"/>
          </a:xfrm>
          <a:prstGeom prst="rect">
            <a:avLst/>
          </a:prstGeom>
          <a:solidFill>
            <a:srgbClr val="F8ECB2"/>
          </a:solidFill>
          <a:ln w="19050">
            <a:solidFill>
              <a:srgbClr val="000099"/>
            </a:solidFill>
            <a:miter lim="800000"/>
            <a:headEnd/>
            <a:tailEnd/>
          </a:ln>
        </p:spPr>
        <p:txBody>
          <a:bodyPr>
            <a:spAutoFit/>
          </a:bodyPr>
          <a:lstStyle/>
          <a:p>
            <a:r>
              <a:rPr lang="en-US">
                <a:solidFill>
                  <a:srgbClr val="A50021"/>
                </a:solidFill>
              </a:rPr>
              <a:t>Problem</a:t>
            </a:r>
            <a:r>
              <a:rPr lang="en-US"/>
              <a:t>: nMOS is poor at transmitting 5V and pMOS is poor at transmitting GND</a:t>
            </a:r>
          </a:p>
        </p:txBody>
      </p:sp>
      <p:sp>
        <p:nvSpPr>
          <p:cNvPr id="35065" name="Line 249"/>
          <p:cNvSpPr>
            <a:spLocks noChangeShapeType="1"/>
          </p:cNvSpPr>
          <p:nvPr/>
        </p:nvSpPr>
        <p:spPr bwMode="auto">
          <a:xfrm>
            <a:off x="533400" y="1066800"/>
            <a:ext cx="1905000" cy="2133600"/>
          </a:xfrm>
          <a:prstGeom prst="line">
            <a:avLst/>
          </a:prstGeom>
          <a:noFill/>
          <a:ln w="38100">
            <a:solidFill>
              <a:srgbClr val="A50021"/>
            </a:solidFill>
            <a:round/>
            <a:headEnd type="none" w="sm" len="sm"/>
            <a:tailEnd type="none" w="sm" len="sm"/>
          </a:ln>
        </p:spPr>
        <p:txBody>
          <a:bodyPr/>
          <a:lstStyle/>
          <a:p>
            <a:endParaRPr lang="en-US"/>
          </a:p>
        </p:txBody>
      </p:sp>
      <p:sp>
        <p:nvSpPr>
          <p:cNvPr id="35066" name="Line 250"/>
          <p:cNvSpPr>
            <a:spLocks noChangeShapeType="1"/>
          </p:cNvSpPr>
          <p:nvPr/>
        </p:nvSpPr>
        <p:spPr bwMode="auto">
          <a:xfrm rot="-5400000">
            <a:off x="304800" y="1143000"/>
            <a:ext cx="2133600" cy="1981200"/>
          </a:xfrm>
          <a:prstGeom prst="line">
            <a:avLst/>
          </a:prstGeom>
          <a:noFill/>
          <a:ln w="38100">
            <a:solidFill>
              <a:srgbClr val="A50021"/>
            </a:solidFill>
            <a:round/>
            <a:headEnd type="none" w="sm" len="sm"/>
            <a:tailEnd type="none" w="sm" len="sm"/>
          </a:ln>
        </p:spPr>
        <p:txBody>
          <a:bodyPr/>
          <a:lstStyle/>
          <a:p>
            <a:endParaRPr lang="en-US"/>
          </a:p>
        </p:txBody>
      </p:sp>
      <p:sp>
        <p:nvSpPr>
          <p:cNvPr id="35067" name="Line 251"/>
          <p:cNvSpPr>
            <a:spLocks noChangeShapeType="1"/>
          </p:cNvSpPr>
          <p:nvPr/>
        </p:nvSpPr>
        <p:spPr bwMode="auto">
          <a:xfrm>
            <a:off x="2590800" y="1219200"/>
            <a:ext cx="1219200" cy="914400"/>
          </a:xfrm>
          <a:prstGeom prst="line">
            <a:avLst/>
          </a:prstGeom>
          <a:noFill/>
          <a:ln w="38100">
            <a:solidFill>
              <a:srgbClr val="A50021"/>
            </a:solidFill>
            <a:round/>
            <a:headEnd type="none" w="sm" len="sm"/>
            <a:tailEnd type="none" w="sm" len="sm"/>
          </a:ln>
        </p:spPr>
        <p:txBody>
          <a:bodyPr/>
          <a:lstStyle/>
          <a:p>
            <a:endParaRPr lang="en-US"/>
          </a:p>
        </p:txBody>
      </p:sp>
      <p:sp>
        <p:nvSpPr>
          <p:cNvPr id="35068" name="Line 252"/>
          <p:cNvSpPr>
            <a:spLocks noChangeShapeType="1"/>
          </p:cNvSpPr>
          <p:nvPr/>
        </p:nvSpPr>
        <p:spPr bwMode="auto">
          <a:xfrm rot="-5400000">
            <a:off x="2705100" y="1028700"/>
            <a:ext cx="914400" cy="1295400"/>
          </a:xfrm>
          <a:prstGeom prst="line">
            <a:avLst/>
          </a:prstGeom>
          <a:noFill/>
          <a:ln w="38100">
            <a:solidFill>
              <a:srgbClr val="A50021"/>
            </a:solidFill>
            <a:round/>
            <a:headEnd type="none" w="sm" len="sm"/>
            <a:tailEnd type="none" w="sm" len="sm"/>
          </a:ln>
        </p:spPr>
        <p:txBody>
          <a:bodyPr/>
          <a:lstStyle/>
          <a:p>
            <a:endParaRPr lang="en-US"/>
          </a:p>
        </p:txBody>
      </p:sp>
      <p:sp>
        <p:nvSpPr>
          <p:cNvPr id="35069" name="Line 253"/>
          <p:cNvSpPr>
            <a:spLocks noChangeShapeType="1"/>
          </p:cNvSpPr>
          <p:nvPr/>
        </p:nvSpPr>
        <p:spPr bwMode="auto">
          <a:xfrm>
            <a:off x="2590800" y="2286000"/>
            <a:ext cx="1219200" cy="914400"/>
          </a:xfrm>
          <a:prstGeom prst="line">
            <a:avLst/>
          </a:prstGeom>
          <a:noFill/>
          <a:ln w="38100">
            <a:solidFill>
              <a:srgbClr val="A50021"/>
            </a:solidFill>
            <a:round/>
            <a:headEnd type="none" w="sm" len="sm"/>
            <a:tailEnd type="none" w="sm" len="sm"/>
          </a:ln>
        </p:spPr>
        <p:txBody>
          <a:bodyPr/>
          <a:lstStyle/>
          <a:p>
            <a:endParaRPr lang="en-US"/>
          </a:p>
        </p:txBody>
      </p:sp>
      <p:sp>
        <p:nvSpPr>
          <p:cNvPr id="35070" name="Line 254"/>
          <p:cNvSpPr>
            <a:spLocks noChangeShapeType="1"/>
          </p:cNvSpPr>
          <p:nvPr/>
        </p:nvSpPr>
        <p:spPr bwMode="auto">
          <a:xfrm rot="-5400000">
            <a:off x="2705100" y="2095500"/>
            <a:ext cx="914400" cy="1295400"/>
          </a:xfrm>
          <a:prstGeom prst="line">
            <a:avLst/>
          </a:prstGeom>
          <a:noFill/>
          <a:ln w="38100">
            <a:solidFill>
              <a:srgbClr val="A50021"/>
            </a:solidFill>
            <a:round/>
            <a:headEnd type="none" w="sm" len="sm"/>
            <a:tailEnd type="none" w="sm" len="sm"/>
          </a:ln>
        </p:spPr>
        <p:txBody>
          <a:bodyPr/>
          <a:lstStyle/>
          <a:p>
            <a:endParaRPr lang="en-US"/>
          </a:p>
        </p:txBody>
      </p:sp>
      <p:sp>
        <p:nvSpPr>
          <p:cNvPr id="35071" name="Rectangle 255"/>
          <p:cNvSpPr>
            <a:spLocks noChangeArrowheads="1"/>
          </p:cNvSpPr>
          <p:nvPr/>
        </p:nvSpPr>
        <p:spPr bwMode="auto">
          <a:xfrm>
            <a:off x="7543800" y="1143000"/>
            <a:ext cx="1143000" cy="749300"/>
          </a:xfrm>
          <a:prstGeom prst="rect">
            <a:avLst/>
          </a:prstGeom>
          <a:solidFill>
            <a:srgbClr val="F8ECB2"/>
          </a:solidFill>
          <a:ln w="19050">
            <a:solidFill>
              <a:srgbClr val="000099"/>
            </a:solidFill>
            <a:miter lim="800000"/>
            <a:headEnd/>
            <a:tailEnd/>
          </a:ln>
        </p:spPr>
        <p:txBody>
          <a:bodyPr>
            <a:spAutoFit/>
          </a:bodyPr>
          <a:lstStyle/>
          <a:p>
            <a:r>
              <a:rPr lang="en-US" sz="1400" b="1">
                <a:solidFill>
                  <a:srgbClr val="008000"/>
                </a:solidFill>
              </a:rPr>
              <a:t>Pull-up</a:t>
            </a:r>
            <a:br>
              <a:rPr lang="en-US" sz="1400" b="1">
                <a:solidFill>
                  <a:srgbClr val="008000"/>
                </a:solidFill>
              </a:rPr>
            </a:br>
            <a:r>
              <a:rPr lang="en-US" sz="1400" b="1">
                <a:solidFill>
                  <a:srgbClr val="008000"/>
                </a:solidFill>
              </a:rPr>
              <a:t>pMOS Network</a:t>
            </a:r>
          </a:p>
        </p:txBody>
      </p:sp>
      <p:sp>
        <p:nvSpPr>
          <p:cNvPr id="35072" name="Rectangle 256"/>
          <p:cNvSpPr>
            <a:spLocks noChangeArrowheads="1"/>
          </p:cNvSpPr>
          <p:nvPr/>
        </p:nvSpPr>
        <p:spPr bwMode="auto">
          <a:xfrm>
            <a:off x="7543800" y="2514600"/>
            <a:ext cx="1143000" cy="749300"/>
          </a:xfrm>
          <a:prstGeom prst="rect">
            <a:avLst/>
          </a:prstGeom>
          <a:solidFill>
            <a:srgbClr val="F8ECB2"/>
          </a:solidFill>
          <a:ln w="19050">
            <a:solidFill>
              <a:srgbClr val="000099"/>
            </a:solidFill>
            <a:miter lim="800000"/>
            <a:headEnd/>
            <a:tailEnd/>
          </a:ln>
        </p:spPr>
        <p:txBody>
          <a:bodyPr>
            <a:spAutoFit/>
          </a:bodyPr>
          <a:lstStyle/>
          <a:p>
            <a:r>
              <a:rPr lang="en-US" sz="1400" b="1"/>
              <a:t>Pull-down</a:t>
            </a:r>
            <a:br>
              <a:rPr lang="en-US" sz="1400" b="1"/>
            </a:br>
            <a:r>
              <a:rPr lang="en-US" sz="1400" b="1"/>
              <a:t>nMOS Network</a:t>
            </a:r>
          </a:p>
        </p:txBody>
      </p:sp>
      <p:grpSp>
        <p:nvGrpSpPr>
          <p:cNvPr id="2" name="Group 342"/>
          <p:cNvGrpSpPr>
            <a:grpSpLocks/>
          </p:cNvGrpSpPr>
          <p:nvPr/>
        </p:nvGrpSpPr>
        <p:grpSpPr bwMode="auto">
          <a:xfrm>
            <a:off x="4419600" y="838200"/>
            <a:ext cx="1766888" cy="2698750"/>
            <a:chOff x="3024" y="528"/>
            <a:chExt cx="1113" cy="1700"/>
          </a:xfrm>
        </p:grpSpPr>
        <p:sp>
          <p:nvSpPr>
            <p:cNvPr id="34918" name="Rectangle 258"/>
            <p:cNvSpPr>
              <a:spLocks noChangeArrowheads="1"/>
            </p:cNvSpPr>
            <p:nvPr/>
          </p:nvSpPr>
          <p:spPr bwMode="auto">
            <a:xfrm>
              <a:off x="3552" y="2016"/>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3" name="Group 259"/>
            <p:cNvGrpSpPr>
              <a:grpSpLocks/>
            </p:cNvGrpSpPr>
            <p:nvPr/>
          </p:nvGrpSpPr>
          <p:grpSpPr bwMode="auto">
            <a:xfrm>
              <a:off x="4004" y="1988"/>
              <a:ext cx="133" cy="191"/>
              <a:chOff x="112" y="2061"/>
              <a:chExt cx="133" cy="191"/>
            </a:xfrm>
          </p:grpSpPr>
          <p:sp>
            <p:nvSpPr>
              <p:cNvPr id="34960" name="Line 260"/>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4961" name="Line 261"/>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4962" name="Line 262"/>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4963" name="Line 263"/>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4964" name="Line 264"/>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4920" name="Rectangle 265"/>
            <p:cNvSpPr>
              <a:spLocks noChangeArrowheads="1"/>
            </p:cNvSpPr>
            <p:nvPr/>
          </p:nvSpPr>
          <p:spPr bwMode="auto">
            <a:xfrm>
              <a:off x="3493" y="528"/>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4921" name="Rectangle 266"/>
            <p:cNvSpPr>
              <a:spLocks noChangeArrowheads="1"/>
            </p:cNvSpPr>
            <p:nvPr/>
          </p:nvSpPr>
          <p:spPr bwMode="auto">
            <a:xfrm>
              <a:off x="3024" y="1364"/>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4922" name="Rectangle 267"/>
            <p:cNvSpPr>
              <a:spLocks noChangeArrowheads="1"/>
            </p:cNvSpPr>
            <p:nvPr/>
          </p:nvSpPr>
          <p:spPr bwMode="auto">
            <a:xfrm>
              <a:off x="3024" y="1700"/>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grpSp>
          <p:nvGrpSpPr>
            <p:cNvPr id="4" name="Group 269"/>
            <p:cNvGrpSpPr>
              <a:grpSpLocks/>
            </p:cNvGrpSpPr>
            <p:nvPr/>
          </p:nvGrpSpPr>
          <p:grpSpPr bwMode="auto">
            <a:xfrm>
              <a:off x="3936" y="1460"/>
              <a:ext cx="144" cy="192"/>
              <a:chOff x="816" y="912"/>
              <a:chExt cx="144" cy="192"/>
            </a:xfrm>
          </p:grpSpPr>
          <p:sp>
            <p:nvSpPr>
              <p:cNvPr id="34956" name="Line 270"/>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57" name="Line 271"/>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58" name="Line 272"/>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959" name="Line 273"/>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5" name="Group 274"/>
            <p:cNvGrpSpPr>
              <a:grpSpLocks/>
            </p:cNvGrpSpPr>
            <p:nvPr/>
          </p:nvGrpSpPr>
          <p:grpSpPr bwMode="auto">
            <a:xfrm>
              <a:off x="3360" y="980"/>
              <a:ext cx="192" cy="192"/>
              <a:chOff x="768" y="1296"/>
              <a:chExt cx="192" cy="192"/>
            </a:xfrm>
          </p:grpSpPr>
          <p:sp>
            <p:nvSpPr>
              <p:cNvPr id="34951" name="Line 275"/>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52" name="Line 276"/>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53" name="Line 277"/>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954" name="Line 278"/>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955" name="Oval 279"/>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6" name="Group 280"/>
            <p:cNvGrpSpPr>
              <a:grpSpLocks/>
            </p:cNvGrpSpPr>
            <p:nvPr/>
          </p:nvGrpSpPr>
          <p:grpSpPr bwMode="auto">
            <a:xfrm>
              <a:off x="3888" y="980"/>
              <a:ext cx="192" cy="192"/>
              <a:chOff x="768" y="1296"/>
              <a:chExt cx="192" cy="192"/>
            </a:xfrm>
          </p:grpSpPr>
          <p:sp>
            <p:nvSpPr>
              <p:cNvPr id="34946" name="Line 281"/>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47" name="Line 282"/>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48" name="Line 283"/>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949" name="Line 284"/>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950" name="Oval 285"/>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7" name="Group 286"/>
            <p:cNvGrpSpPr>
              <a:grpSpLocks/>
            </p:cNvGrpSpPr>
            <p:nvPr/>
          </p:nvGrpSpPr>
          <p:grpSpPr bwMode="auto">
            <a:xfrm>
              <a:off x="3936" y="1796"/>
              <a:ext cx="144" cy="192"/>
              <a:chOff x="816" y="912"/>
              <a:chExt cx="144" cy="192"/>
            </a:xfrm>
          </p:grpSpPr>
          <p:sp>
            <p:nvSpPr>
              <p:cNvPr id="34942" name="Line 287"/>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43" name="Line 288"/>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44" name="Line 289"/>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945" name="Line 290"/>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4927" name="Line 291"/>
            <p:cNvSpPr>
              <a:spLocks noChangeShapeType="1"/>
            </p:cNvSpPr>
            <p:nvPr/>
          </p:nvSpPr>
          <p:spPr bwMode="auto">
            <a:xfrm>
              <a:off x="4080" y="1652"/>
              <a:ext cx="0" cy="144"/>
            </a:xfrm>
            <a:prstGeom prst="line">
              <a:avLst/>
            </a:prstGeom>
            <a:noFill/>
            <a:ln w="19050">
              <a:solidFill>
                <a:schemeClr val="tx1"/>
              </a:solidFill>
              <a:round/>
              <a:headEnd type="none" w="sm" len="sm"/>
              <a:tailEnd type="none" w="sm" len="sm"/>
            </a:ln>
          </p:spPr>
          <p:txBody>
            <a:bodyPr/>
            <a:lstStyle/>
            <a:p>
              <a:endParaRPr lang="en-US"/>
            </a:p>
          </p:txBody>
        </p:sp>
        <p:sp>
          <p:nvSpPr>
            <p:cNvPr id="34928" name="Line 292"/>
            <p:cNvSpPr>
              <a:spLocks noChangeShapeType="1"/>
            </p:cNvSpPr>
            <p:nvPr/>
          </p:nvSpPr>
          <p:spPr bwMode="auto">
            <a:xfrm>
              <a:off x="4080" y="1172"/>
              <a:ext cx="0" cy="288"/>
            </a:xfrm>
            <a:prstGeom prst="line">
              <a:avLst/>
            </a:prstGeom>
            <a:noFill/>
            <a:ln w="19050">
              <a:solidFill>
                <a:schemeClr val="tx1"/>
              </a:solidFill>
              <a:round/>
              <a:headEnd type="none" w="sm" len="sm"/>
              <a:tailEnd type="none" w="sm" len="sm"/>
            </a:ln>
          </p:spPr>
          <p:txBody>
            <a:bodyPr/>
            <a:lstStyle/>
            <a:p>
              <a:endParaRPr lang="en-US"/>
            </a:p>
          </p:txBody>
        </p:sp>
        <p:sp>
          <p:nvSpPr>
            <p:cNvPr id="34929" name="Line 293"/>
            <p:cNvSpPr>
              <a:spLocks noChangeShapeType="1"/>
            </p:cNvSpPr>
            <p:nvPr/>
          </p:nvSpPr>
          <p:spPr bwMode="auto">
            <a:xfrm>
              <a:off x="3552" y="1316"/>
              <a:ext cx="528" cy="0"/>
            </a:xfrm>
            <a:prstGeom prst="line">
              <a:avLst/>
            </a:prstGeom>
            <a:noFill/>
            <a:ln w="19050">
              <a:solidFill>
                <a:schemeClr val="tx1"/>
              </a:solidFill>
              <a:round/>
              <a:headEnd type="none" w="sm" len="sm"/>
              <a:tailEnd type="oval" w="med" len="med"/>
            </a:ln>
          </p:spPr>
          <p:txBody>
            <a:bodyPr/>
            <a:lstStyle/>
            <a:p>
              <a:endParaRPr lang="en-US"/>
            </a:p>
          </p:txBody>
        </p:sp>
        <p:sp>
          <p:nvSpPr>
            <p:cNvPr id="34930" name="Line 294"/>
            <p:cNvSpPr>
              <a:spLocks noChangeShapeType="1"/>
            </p:cNvSpPr>
            <p:nvPr/>
          </p:nvSpPr>
          <p:spPr bwMode="auto">
            <a:xfrm>
              <a:off x="3552" y="1172"/>
              <a:ext cx="0" cy="144"/>
            </a:xfrm>
            <a:prstGeom prst="line">
              <a:avLst/>
            </a:prstGeom>
            <a:noFill/>
            <a:ln w="19050">
              <a:solidFill>
                <a:schemeClr val="tx1"/>
              </a:solidFill>
              <a:round/>
              <a:headEnd type="none" w="sm" len="sm"/>
              <a:tailEnd type="none" w="sm" len="sm"/>
            </a:ln>
          </p:spPr>
          <p:txBody>
            <a:bodyPr/>
            <a:lstStyle/>
            <a:p>
              <a:endParaRPr lang="en-US"/>
            </a:p>
          </p:txBody>
        </p:sp>
        <p:sp>
          <p:nvSpPr>
            <p:cNvPr id="34931" name="Line 295"/>
            <p:cNvSpPr>
              <a:spLocks noChangeShapeType="1"/>
            </p:cNvSpPr>
            <p:nvPr/>
          </p:nvSpPr>
          <p:spPr bwMode="auto">
            <a:xfrm>
              <a:off x="3552" y="836"/>
              <a:ext cx="0" cy="144"/>
            </a:xfrm>
            <a:prstGeom prst="line">
              <a:avLst/>
            </a:prstGeom>
            <a:noFill/>
            <a:ln w="19050">
              <a:solidFill>
                <a:schemeClr val="tx1"/>
              </a:solidFill>
              <a:round/>
              <a:headEnd type="none" w="sm" len="sm"/>
              <a:tailEnd type="none" w="sm" len="sm"/>
            </a:ln>
          </p:spPr>
          <p:txBody>
            <a:bodyPr/>
            <a:lstStyle/>
            <a:p>
              <a:endParaRPr lang="en-US"/>
            </a:p>
          </p:txBody>
        </p:sp>
        <p:sp>
          <p:nvSpPr>
            <p:cNvPr id="34932" name="Line 296"/>
            <p:cNvSpPr>
              <a:spLocks noChangeShapeType="1"/>
            </p:cNvSpPr>
            <p:nvPr/>
          </p:nvSpPr>
          <p:spPr bwMode="auto">
            <a:xfrm>
              <a:off x="4080" y="836"/>
              <a:ext cx="0" cy="144"/>
            </a:xfrm>
            <a:prstGeom prst="line">
              <a:avLst/>
            </a:prstGeom>
            <a:noFill/>
            <a:ln w="19050">
              <a:solidFill>
                <a:schemeClr val="tx1"/>
              </a:solidFill>
              <a:round/>
              <a:headEnd type="none" w="sm" len="sm"/>
              <a:tailEnd type="none" w="sm" len="sm"/>
            </a:ln>
          </p:spPr>
          <p:txBody>
            <a:bodyPr/>
            <a:lstStyle/>
            <a:p>
              <a:endParaRPr lang="en-US"/>
            </a:p>
          </p:txBody>
        </p:sp>
        <p:sp>
          <p:nvSpPr>
            <p:cNvPr id="34933" name="Line 297"/>
            <p:cNvSpPr>
              <a:spLocks noChangeShapeType="1"/>
            </p:cNvSpPr>
            <p:nvPr/>
          </p:nvSpPr>
          <p:spPr bwMode="auto">
            <a:xfrm>
              <a:off x="3552" y="836"/>
              <a:ext cx="528" cy="0"/>
            </a:xfrm>
            <a:prstGeom prst="line">
              <a:avLst/>
            </a:prstGeom>
            <a:noFill/>
            <a:ln w="19050">
              <a:solidFill>
                <a:schemeClr val="tx1"/>
              </a:solidFill>
              <a:round/>
              <a:headEnd type="none" w="sm" len="sm"/>
              <a:tailEnd type="none" w="sm" len="sm"/>
            </a:ln>
          </p:spPr>
          <p:txBody>
            <a:bodyPr/>
            <a:lstStyle/>
            <a:p>
              <a:endParaRPr lang="en-US"/>
            </a:p>
          </p:txBody>
        </p:sp>
        <p:sp>
          <p:nvSpPr>
            <p:cNvPr id="34934" name="AutoShape 298"/>
            <p:cNvSpPr>
              <a:spLocks noChangeArrowheads="1"/>
            </p:cNvSpPr>
            <p:nvPr/>
          </p:nvSpPr>
          <p:spPr bwMode="auto">
            <a:xfrm>
              <a:off x="3764" y="566"/>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4935" name="Line 299"/>
            <p:cNvSpPr>
              <a:spLocks noChangeShapeType="1"/>
            </p:cNvSpPr>
            <p:nvPr/>
          </p:nvSpPr>
          <p:spPr bwMode="auto">
            <a:xfrm flipV="1">
              <a:off x="3840" y="691"/>
              <a:ext cx="0" cy="144"/>
            </a:xfrm>
            <a:prstGeom prst="line">
              <a:avLst/>
            </a:prstGeom>
            <a:noFill/>
            <a:ln w="19050">
              <a:solidFill>
                <a:schemeClr val="tx1"/>
              </a:solidFill>
              <a:round/>
              <a:headEnd type="none" w="sm" len="sm"/>
              <a:tailEnd type="none" w="sm" len="sm"/>
            </a:ln>
          </p:spPr>
          <p:txBody>
            <a:bodyPr/>
            <a:lstStyle/>
            <a:p>
              <a:endParaRPr lang="en-US"/>
            </a:p>
          </p:txBody>
        </p:sp>
        <p:sp>
          <p:nvSpPr>
            <p:cNvPr id="34936" name="Line 300"/>
            <p:cNvSpPr>
              <a:spLocks noChangeShapeType="1"/>
            </p:cNvSpPr>
            <p:nvPr/>
          </p:nvSpPr>
          <p:spPr bwMode="auto">
            <a:xfrm flipH="1">
              <a:off x="3264" y="1076"/>
              <a:ext cx="96" cy="0"/>
            </a:xfrm>
            <a:prstGeom prst="line">
              <a:avLst/>
            </a:prstGeom>
            <a:noFill/>
            <a:ln w="19050">
              <a:solidFill>
                <a:schemeClr val="tx1"/>
              </a:solidFill>
              <a:round/>
              <a:headEnd type="none" w="sm" len="sm"/>
              <a:tailEnd type="none" w="sm" len="sm"/>
            </a:ln>
          </p:spPr>
          <p:txBody>
            <a:bodyPr/>
            <a:lstStyle/>
            <a:p>
              <a:endParaRPr lang="en-US"/>
            </a:p>
          </p:txBody>
        </p:sp>
        <p:sp>
          <p:nvSpPr>
            <p:cNvPr id="34937" name="Line 301"/>
            <p:cNvSpPr>
              <a:spLocks noChangeShapeType="1"/>
            </p:cNvSpPr>
            <p:nvPr/>
          </p:nvSpPr>
          <p:spPr bwMode="auto">
            <a:xfrm flipH="1">
              <a:off x="3120" y="1892"/>
              <a:ext cx="816" cy="0"/>
            </a:xfrm>
            <a:prstGeom prst="line">
              <a:avLst/>
            </a:prstGeom>
            <a:noFill/>
            <a:ln w="19050">
              <a:solidFill>
                <a:schemeClr val="tx1"/>
              </a:solidFill>
              <a:round/>
              <a:headEnd type="none" w="sm" len="sm"/>
              <a:tailEnd type="none" w="sm" len="sm"/>
            </a:ln>
          </p:spPr>
          <p:txBody>
            <a:bodyPr/>
            <a:lstStyle/>
            <a:p>
              <a:endParaRPr lang="en-US"/>
            </a:p>
          </p:txBody>
        </p:sp>
        <p:sp>
          <p:nvSpPr>
            <p:cNvPr id="34938" name="Line 302"/>
            <p:cNvSpPr>
              <a:spLocks noChangeShapeType="1"/>
            </p:cNvSpPr>
            <p:nvPr/>
          </p:nvSpPr>
          <p:spPr bwMode="auto">
            <a:xfrm flipV="1">
              <a:off x="3264" y="1076"/>
              <a:ext cx="0" cy="480"/>
            </a:xfrm>
            <a:prstGeom prst="line">
              <a:avLst/>
            </a:prstGeom>
            <a:noFill/>
            <a:ln w="19050">
              <a:solidFill>
                <a:schemeClr val="tx1"/>
              </a:solidFill>
              <a:round/>
              <a:headEnd type="oval" w="med" len="med"/>
              <a:tailEnd type="none" w="sm" len="sm"/>
            </a:ln>
          </p:spPr>
          <p:txBody>
            <a:bodyPr/>
            <a:lstStyle/>
            <a:p>
              <a:endParaRPr lang="en-US"/>
            </a:p>
          </p:txBody>
        </p:sp>
        <p:sp>
          <p:nvSpPr>
            <p:cNvPr id="34939" name="Line 303"/>
            <p:cNvSpPr>
              <a:spLocks noChangeShapeType="1"/>
            </p:cNvSpPr>
            <p:nvPr/>
          </p:nvSpPr>
          <p:spPr bwMode="auto">
            <a:xfrm flipH="1">
              <a:off x="3696" y="1076"/>
              <a:ext cx="192" cy="0"/>
            </a:xfrm>
            <a:prstGeom prst="line">
              <a:avLst/>
            </a:prstGeom>
            <a:noFill/>
            <a:ln w="19050">
              <a:solidFill>
                <a:schemeClr val="tx1"/>
              </a:solidFill>
              <a:round/>
              <a:headEnd type="none" w="sm" len="sm"/>
              <a:tailEnd type="none" w="sm" len="sm"/>
            </a:ln>
          </p:spPr>
          <p:txBody>
            <a:bodyPr/>
            <a:lstStyle/>
            <a:p>
              <a:endParaRPr lang="en-US"/>
            </a:p>
          </p:txBody>
        </p:sp>
        <p:sp>
          <p:nvSpPr>
            <p:cNvPr id="34940" name="Line 304"/>
            <p:cNvSpPr>
              <a:spLocks noChangeShapeType="1"/>
            </p:cNvSpPr>
            <p:nvPr/>
          </p:nvSpPr>
          <p:spPr bwMode="auto">
            <a:xfrm flipH="1">
              <a:off x="3120" y="1556"/>
              <a:ext cx="816" cy="0"/>
            </a:xfrm>
            <a:prstGeom prst="line">
              <a:avLst/>
            </a:prstGeom>
            <a:noFill/>
            <a:ln w="19050">
              <a:solidFill>
                <a:schemeClr val="tx1"/>
              </a:solidFill>
              <a:round/>
              <a:headEnd type="none" w="sm" len="sm"/>
              <a:tailEnd type="none" w="sm" len="sm"/>
            </a:ln>
          </p:spPr>
          <p:txBody>
            <a:bodyPr/>
            <a:lstStyle/>
            <a:p>
              <a:endParaRPr lang="en-US"/>
            </a:p>
          </p:txBody>
        </p:sp>
        <p:sp>
          <p:nvSpPr>
            <p:cNvPr id="34941" name="Line 305"/>
            <p:cNvSpPr>
              <a:spLocks noChangeShapeType="1"/>
            </p:cNvSpPr>
            <p:nvPr/>
          </p:nvSpPr>
          <p:spPr bwMode="auto">
            <a:xfrm flipV="1">
              <a:off x="3696" y="1076"/>
              <a:ext cx="0" cy="816"/>
            </a:xfrm>
            <a:prstGeom prst="line">
              <a:avLst/>
            </a:prstGeom>
            <a:noFill/>
            <a:ln w="19050">
              <a:solidFill>
                <a:schemeClr val="tx1"/>
              </a:solidFill>
              <a:round/>
              <a:headEnd type="oval" w="med" len="med"/>
              <a:tailEnd type="none" w="sm" len="sm"/>
            </a:ln>
          </p:spPr>
          <p:txBody>
            <a:bodyPr/>
            <a:lstStyle/>
            <a:p>
              <a:endParaRPr lang="en-US"/>
            </a:p>
          </p:txBody>
        </p:sp>
      </p:grpSp>
      <p:grpSp>
        <p:nvGrpSpPr>
          <p:cNvPr id="8" name="Group 343"/>
          <p:cNvGrpSpPr>
            <a:grpSpLocks/>
          </p:cNvGrpSpPr>
          <p:nvPr/>
        </p:nvGrpSpPr>
        <p:grpSpPr bwMode="auto">
          <a:xfrm>
            <a:off x="6096000" y="838200"/>
            <a:ext cx="1374775" cy="2622550"/>
            <a:chOff x="4080" y="528"/>
            <a:chExt cx="866" cy="1652"/>
          </a:xfrm>
        </p:grpSpPr>
        <p:sp>
          <p:nvSpPr>
            <p:cNvPr id="34888" name="Rectangle 310"/>
            <p:cNvSpPr>
              <a:spLocks noChangeArrowheads="1"/>
            </p:cNvSpPr>
            <p:nvPr/>
          </p:nvSpPr>
          <p:spPr bwMode="auto">
            <a:xfrm>
              <a:off x="4256" y="1968"/>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9" name="Group 311"/>
            <p:cNvGrpSpPr>
              <a:grpSpLocks/>
            </p:cNvGrpSpPr>
            <p:nvPr/>
          </p:nvGrpSpPr>
          <p:grpSpPr bwMode="auto">
            <a:xfrm>
              <a:off x="4594" y="1901"/>
              <a:ext cx="133" cy="191"/>
              <a:chOff x="112" y="2061"/>
              <a:chExt cx="133" cy="191"/>
            </a:xfrm>
          </p:grpSpPr>
          <p:sp>
            <p:nvSpPr>
              <p:cNvPr id="34913" name="Line 312"/>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4914" name="Line 313"/>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4915" name="Line 314"/>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4916" name="Line 315"/>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4917" name="Line 316"/>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sp>
          <p:nvSpPr>
            <p:cNvPr id="34890" name="Rectangle 317"/>
            <p:cNvSpPr>
              <a:spLocks noChangeArrowheads="1"/>
            </p:cNvSpPr>
            <p:nvPr/>
          </p:nvSpPr>
          <p:spPr bwMode="auto">
            <a:xfrm>
              <a:off x="4320" y="528"/>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grpSp>
          <p:nvGrpSpPr>
            <p:cNvPr id="10" name="Group 320"/>
            <p:cNvGrpSpPr>
              <a:grpSpLocks/>
            </p:cNvGrpSpPr>
            <p:nvPr/>
          </p:nvGrpSpPr>
          <p:grpSpPr bwMode="auto">
            <a:xfrm>
              <a:off x="4512" y="1488"/>
              <a:ext cx="144" cy="192"/>
              <a:chOff x="816" y="912"/>
              <a:chExt cx="144" cy="192"/>
            </a:xfrm>
          </p:grpSpPr>
          <p:sp>
            <p:nvSpPr>
              <p:cNvPr id="34909" name="Line 321"/>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10" name="Line 322"/>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911" name="Line 323"/>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912" name="Line 324"/>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11" name="Group 325"/>
            <p:cNvGrpSpPr>
              <a:grpSpLocks/>
            </p:cNvGrpSpPr>
            <p:nvPr/>
          </p:nvGrpSpPr>
          <p:grpSpPr bwMode="auto">
            <a:xfrm>
              <a:off x="4464" y="1008"/>
              <a:ext cx="192" cy="192"/>
              <a:chOff x="768" y="1296"/>
              <a:chExt cx="192" cy="192"/>
            </a:xfrm>
          </p:grpSpPr>
          <p:sp>
            <p:nvSpPr>
              <p:cNvPr id="34904" name="Line 326"/>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05" name="Line 327"/>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906" name="Line 328"/>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907" name="Line 329"/>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908" name="Oval 330"/>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sp>
          <p:nvSpPr>
            <p:cNvPr id="34893" name="Line 331"/>
            <p:cNvSpPr>
              <a:spLocks noChangeShapeType="1"/>
            </p:cNvSpPr>
            <p:nvPr/>
          </p:nvSpPr>
          <p:spPr bwMode="auto">
            <a:xfrm>
              <a:off x="4656" y="1200"/>
              <a:ext cx="0" cy="288"/>
            </a:xfrm>
            <a:prstGeom prst="line">
              <a:avLst/>
            </a:prstGeom>
            <a:noFill/>
            <a:ln w="19050">
              <a:solidFill>
                <a:schemeClr val="tx1"/>
              </a:solidFill>
              <a:round/>
              <a:headEnd type="none" w="sm" len="sm"/>
              <a:tailEnd type="none" w="sm" len="sm"/>
            </a:ln>
          </p:spPr>
          <p:txBody>
            <a:bodyPr/>
            <a:lstStyle/>
            <a:p>
              <a:endParaRPr lang="en-US"/>
            </a:p>
          </p:txBody>
        </p:sp>
        <p:sp>
          <p:nvSpPr>
            <p:cNvPr id="34894" name="Line 332"/>
            <p:cNvSpPr>
              <a:spLocks noChangeShapeType="1"/>
            </p:cNvSpPr>
            <p:nvPr/>
          </p:nvSpPr>
          <p:spPr bwMode="auto">
            <a:xfrm>
              <a:off x="4656" y="864"/>
              <a:ext cx="0" cy="144"/>
            </a:xfrm>
            <a:prstGeom prst="line">
              <a:avLst/>
            </a:prstGeom>
            <a:noFill/>
            <a:ln w="19050">
              <a:solidFill>
                <a:schemeClr val="tx1"/>
              </a:solidFill>
              <a:round/>
              <a:headEnd type="none" w="sm" len="sm"/>
              <a:tailEnd type="none" w="sm" len="sm"/>
            </a:ln>
          </p:spPr>
          <p:txBody>
            <a:bodyPr/>
            <a:lstStyle/>
            <a:p>
              <a:endParaRPr lang="en-US"/>
            </a:p>
          </p:txBody>
        </p:sp>
        <p:sp>
          <p:nvSpPr>
            <p:cNvPr id="34895" name="AutoShape 333"/>
            <p:cNvSpPr>
              <a:spLocks noChangeArrowheads="1"/>
            </p:cNvSpPr>
            <p:nvPr/>
          </p:nvSpPr>
          <p:spPr bwMode="auto">
            <a:xfrm>
              <a:off x="4581" y="603"/>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4896" name="Line 334"/>
            <p:cNvSpPr>
              <a:spLocks noChangeShapeType="1"/>
            </p:cNvSpPr>
            <p:nvPr/>
          </p:nvSpPr>
          <p:spPr bwMode="auto">
            <a:xfrm flipV="1">
              <a:off x="4656" y="720"/>
              <a:ext cx="0" cy="144"/>
            </a:xfrm>
            <a:prstGeom prst="line">
              <a:avLst/>
            </a:prstGeom>
            <a:noFill/>
            <a:ln w="19050">
              <a:solidFill>
                <a:schemeClr val="tx1"/>
              </a:solidFill>
              <a:round/>
              <a:headEnd type="none" w="sm" len="sm"/>
              <a:tailEnd type="none" w="sm" len="sm"/>
            </a:ln>
          </p:spPr>
          <p:txBody>
            <a:bodyPr/>
            <a:lstStyle/>
            <a:p>
              <a:endParaRPr lang="en-US"/>
            </a:p>
          </p:txBody>
        </p:sp>
        <p:sp>
          <p:nvSpPr>
            <p:cNvPr id="34897" name="Line 335"/>
            <p:cNvSpPr>
              <a:spLocks noChangeShapeType="1"/>
            </p:cNvSpPr>
            <p:nvPr/>
          </p:nvSpPr>
          <p:spPr bwMode="auto">
            <a:xfrm flipH="1">
              <a:off x="4272" y="1104"/>
              <a:ext cx="192" cy="0"/>
            </a:xfrm>
            <a:prstGeom prst="line">
              <a:avLst/>
            </a:prstGeom>
            <a:noFill/>
            <a:ln w="19050">
              <a:solidFill>
                <a:schemeClr val="tx1"/>
              </a:solidFill>
              <a:round/>
              <a:headEnd type="none" w="sm" len="sm"/>
              <a:tailEnd type="none" w="sm" len="sm"/>
            </a:ln>
          </p:spPr>
          <p:txBody>
            <a:bodyPr/>
            <a:lstStyle/>
            <a:p>
              <a:endParaRPr lang="en-US"/>
            </a:p>
          </p:txBody>
        </p:sp>
        <p:sp>
          <p:nvSpPr>
            <p:cNvPr id="34898" name="Line 336"/>
            <p:cNvSpPr>
              <a:spLocks noChangeShapeType="1"/>
            </p:cNvSpPr>
            <p:nvPr/>
          </p:nvSpPr>
          <p:spPr bwMode="auto">
            <a:xfrm flipH="1">
              <a:off x="4272" y="1584"/>
              <a:ext cx="240" cy="0"/>
            </a:xfrm>
            <a:prstGeom prst="line">
              <a:avLst/>
            </a:prstGeom>
            <a:noFill/>
            <a:ln w="19050">
              <a:solidFill>
                <a:schemeClr val="tx1"/>
              </a:solidFill>
              <a:round/>
              <a:headEnd type="none" w="sm" len="sm"/>
              <a:tailEnd type="none" w="sm" len="sm"/>
            </a:ln>
          </p:spPr>
          <p:txBody>
            <a:bodyPr/>
            <a:lstStyle/>
            <a:p>
              <a:endParaRPr lang="en-US"/>
            </a:p>
          </p:txBody>
        </p:sp>
        <p:sp>
          <p:nvSpPr>
            <p:cNvPr id="34899" name="Line 337"/>
            <p:cNvSpPr>
              <a:spLocks noChangeShapeType="1"/>
            </p:cNvSpPr>
            <p:nvPr/>
          </p:nvSpPr>
          <p:spPr bwMode="auto">
            <a:xfrm>
              <a:off x="4272" y="1104"/>
              <a:ext cx="0" cy="480"/>
            </a:xfrm>
            <a:prstGeom prst="line">
              <a:avLst/>
            </a:prstGeom>
            <a:noFill/>
            <a:ln w="19050">
              <a:solidFill>
                <a:schemeClr val="tx1"/>
              </a:solidFill>
              <a:round/>
              <a:headEnd type="none" w="sm" len="sm"/>
              <a:tailEnd/>
            </a:ln>
          </p:spPr>
          <p:txBody>
            <a:bodyPr/>
            <a:lstStyle/>
            <a:p>
              <a:endParaRPr lang="en-US"/>
            </a:p>
          </p:txBody>
        </p:sp>
        <p:sp>
          <p:nvSpPr>
            <p:cNvPr id="34900" name="Line 338"/>
            <p:cNvSpPr>
              <a:spLocks noChangeShapeType="1"/>
            </p:cNvSpPr>
            <p:nvPr/>
          </p:nvSpPr>
          <p:spPr bwMode="auto">
            <a:xfrm rot="10800000" flipH="1" flipV="1">
              <a:off x="4656" y="1344"/>
              <a:ext cx="240" cy="0"/>
            </a:xfrm>
            <a:prstGeom prst="line">
              <a:avLst/>
            </a:prstGeom>
            <a:noFill/>
            <a:ln w="19050">
              <a:solidFill>
                <a:schemeClr val="tx1"/>
              </a:solidFill>
              <a:round/>
              <a:headEnd type="none" w="sm" len="sm"/>
              <a:tailEnd type="arrow" w="med" len="med"/>
            </a:ln>
          </p:spPr>
          <p:txBody>
            <a:bodyPr/>
            <a:lstStyle/>
            <a:p>
              <a:endParaRPr lang="en-US"/>
            </a:p>
          </p:txBody>
        </p:sp>
        <p:sp>
          <p:nvSpPr>
            <p:cNvPr id="34901" name="Line 339"/>
            <p:cNvSpPr>
              <a:spLocks noChangeShapeType="1"/>
            </p:cNvSpPr>
            <p:nvPr/>
          </p:nvSpPr>
          <p:spPr bwMode="auto">
            <a:xfrm>
              <a:off x="4656" y="1680"/>
              <a:ext cx="0" cy="240"/>
            </a:xfrm>
            <a:prstGeom prst="line">
              <a:avLst/>
            </a:prstGeom>
            <a:noFill/>
            <a:ln w="19050">
              <a:solidFill>
                <a:schemeClr val="tx1"/>
              </a:solidFill>
              <a:round/>
              <a:headEnd type="none" w="sm" len="sm"/>
              <a:tailEnd type="none" w="sm" len="sm"/>
            </a:ln>
          </p:spPr>
          <p:txBody>
            <a:bodyPr/>
            <a:lstStyle/>
            <a:p>
              <a:endParaRPr lang="en-US"/>
            </a:p>
          </p:txBody>
        </p:sp>
        <p:sp>
          <p:nvSpPr>
            <p:cNvPr id="34902" name="Line 340"/>
            <p:cNvSpPr>
              <a:spLocks noChangeShapeType="1"/>
            </p:cNvSpPr>
            <p:nvPr/>
          </p:nvSpPr>
          <p:spPr bwMode="auto">
            <a:xfrm>
              <a:off x="4080" y="1316"/>
              <a:ext cx="192" cy="0"/>
            </a:xfrm>
            <a:prstGeom prst="line">
              <a:avLst/>
            </a:prstGeom>
            <a:noFill/>
            <a:ln w="19050">
              <a:solidFill>
                <a:schemeClr val="tx1"/>
              </a:solidFill>
              <a:round/>
              <a:headEnd type="none" w="sm" len="sm"/>
              <a:tailEnd type="oval" w="med" len="med"/>
            </a:ln>
          </p:spPr>
          <p:txBody>
            <a:bodyPr/>
            <a:lstStyle/>
            <a:p>
              <a:endParaRPr lang="en-US"/>
            </a:p>
          </p:txBody>
        </p:sp>
        <p:sp>
          <p:nvSpPr>
            <p:cNvPr id="34903" name="Rectangle 341"/>
            <p:cNvSpPr>
              <a:spLocks noChangeArrowheads="1"/>
            </p:cNvSpPr>
            <p:nvPr/>
          </p:nvSpPr>
          <p:spPr bwMode="auto">
            <a:xfrm>
              <a:off x="4752" y="1104"/>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sp>
        <p:nvSpPr>
          <p:cNvPr id="35160" name="Rectangle 344"/>
          <p:cNvSpPr>
            <a:spLocks noChangeArrowheads="1"/>
          </p:cNvSpPr>
          <p:nvPr/>
        </p:nvSpPr>
        <p:spPr bwMode="auto">
          <a:xfrm>
            <a:off x="4724400" y="3657600"/>
            <a:ext cx="2286000" cy="355600"/>
          </a:xfrm>
          <a:prstGeom prst="rect">
            <a:avLst/>
          </a:prstGeom>
          <a:solidFill>
            <a:srgbClr val="F8ECB2"/>
          </a:solidFill>
          <a:ln w="19050">
            <a:solidFill>
              <a:srgbClr val="000099"/>
            </a:solidFill>
            <a:miter lim="800000"/>
            <a:headEnd/>
            <a:tailEnd/>
          </a:ln>
        </p:spPr>
        <p:txBody>
          <a:bodyPr>
            <a:spAutoFit/>
          </a:bodyPr>
          <a:lstStyle/>
          <a:p>
            <a:r>
              <a:rPr lang="en-US"/>
              <a:t>Take a NAND gate…</a:t>
            </a:r>
          </a:p>
        </p:txBody>
      </p:sp>
      <p:sp>
        <p:nvSpPr>
          <p:cNvPr id="35161" name="Rectangle 345"/>
          <p:cNvSpPr>
            <a:spLocks noChangeArrowheads="1"/>
          </p:cNvSpPr>
          <p:nvPr/>
        </p:nvSpPr>
        <p:spPr bwMode="auto">
          <a:xfrm>
            <a:off x="5486400" y="4191000"/>
            <a:ext cx="2286000" cy="355600"/>
          </a:xfrm>
          <a:prstGeom prst="rect">
            <a:avLst/>
          </a:prstGeom>
          <a:solidFill>
            <a:srgbClr val="F8ECB2"/>
          </a:solidFill>
          <a:ln w="19050">
            <a:solidFill>
              <a:srgbClr val="000099"/>
            </a:solidFill>
            <a:miter lim="800000"/>
            <a:headEnd/>
            <a:tailEnd/>
          </a:ln>
        </p:spPr>
        <p:txBody>
          <a:bodyPr>
            <a:spAutoFit/>
          </a:bodyPr>
          <a:lstStyle/>
          <a:p>
            <a:r>
              <a:rPr lang="en-US"/>
              <a:t>and invert the output</a:t>
            </a:r>
          </a:p>
        </p:txBody>
      </p:sp>
      <p:sp>
        <p:nvSpPr>
          <p:cNvPr id="35162" name="Rectangle 346"/>
          <p:cNvSpPr>
            <a:spLocks noChangeArrowheads="1"/>
          </p:cNvSpPr>
          <p:nvPr/>
        </p:nvSpPr>
        <p:spPr bwMode="auto">
          <a:xfrm>
            <a:off x="4572000" y="4876800"/>
            <a:ext cx="3962400" cy="844550"/>
          </a:xfrm>
          <a:prstGeom prst="rect">
            <a:avLst/>
          </a:prstGeom>
          <a:solidFill>
            <a:srgbClr val="F8ECB2"/>
          </a:solidFill>
          <a:ln w="19050">
            <a:solidFill>
              <a:srgbClr val="000099"/>
            </a:solidFill>
            <a:miter lim="800000"/>
            <a:headEnd/>
            <a:tailEnd/>
          </a:ln>
        </p:spPr>
        <p:txBody>
          <a:bodyPr>
            <a:spAutoFit/>
          </a:bodyPr>
          <a:lstStyle/>
          <a:p>
            <a:r>
              <a:rPr lang="en-US"/>
              <a:t>Takes two more transistors, but works! This is the reason that NANDs/NORs are faster than ANDs/ORs</a:t>
            </a:r>
          </a:p>
        </p:txBody>
      </p:sp>
      <p:grpSp>
        <p:nvGrpSpPr>
          <p:cNvPr id="12" name="Group 399"/>
          <p:cNvGrpSpPr>
            <a:grpSpLocks/>
          </p:cNvGrpSpPr>
          <p:nvPr/>
        </p:nvGrpSpPr>
        <p:grpSpPr bwMode="auto">
          <a:xfrm>
            <a:off x="279400" y="660400"/>
            <a:ext cx="2082800" cy="2692400"/>
            <a:chOff x="176" y="416"/>
            <a:chExt cx="1312" cy="1696"/>
          </a:xfrm>
        </p:grpSpPr>
        <p:grpSp>
          <p:nvGrpSpPr>
            <p:cNvPr id="13" name="Group 397"/>
            <p:cNvGrpSpPr>
              <a:grpSpLocks/>
            </p:cNvGrpSpPr>
            <p:nvPr/>
          </p:nvGrpSpPr>
          <p:grpSpPr bwMode="auto">
            <a:xfrm flipV="1">
              <a:off x="432" y="1872"/>
              <a:ext cx="585" cy="240"/>
              <a:chOff x="1824" y="2160"/>
              <a:chExt cx="585" cy="240"/>
            </a:xfrm>
          </p:grpSpPr>
          <p:sp>
            <p:nvSpPr>
              <p:cNvPr id="34881" name="Rectangle 348"/>
              <p:cNvSpPr>
                <a:spLocks noChangeArrowheads="1"/>
              </p:cNvSpPr>
              <p:nvPr/>
            </p:nvSpPr>
            <p:spPr bwMode="auto">
              <a:xfrm flipV="1">
                <a:off x="1824" y="2160"/>
                <a:ext cx="400"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GND</a:t>
                </a:r>
              </a:p>
            </p:txBody>
          </p:sp>
          <p:grpSp>
            <p:nvGrpSpPr>
              <p:cNvPr id="14" name="Group 349"/>
              <p:cNvGrpSpPr>
                <a:grpSpLocks/>
              </p:cNvGrpSpPr>
              <p:nvPr/>
            </p:nvGrpSpPr>
            <p:grpSpPr bwMode="auto">
              <a:xfrm flipV="1">
                <a:off x="2276" y="2209"/>
                <a:ext cx="133" cy="191"/>
                <a:chOff x="112" y="2061"/>
                <a:chExt cx="133" cy="191"/>
              </a:xfrm>
            </p:grpSpPr>
            <p:sp>
              <p:nvSpPr>
                <p:cNvPr id="34883" name="Line 350"/>
                <p:cNvSpPr>
                  <a:spLocks noChangeShapeType="1"/>
                </p:cNvSpPr>
                <p:nvPr/>
              </p:nvSpPr>
              <p:spPr bwMode="auto">
                <a:xfrm>
                  <a:off x="112" y="2197"/>
                  <a:ext cx="133" cy="0"/>
                </a:xfrm>
                <a:prstGeom prst="line">
                  <a:avLst/>
                </a:prstGeom>
                <a:noFill/>
                <a:ln w="19050">
                  <a:solidFill>
                    <a:srgbClr val="000000"/>
                  </a:solidFill>
                  <a:round/>
                  <a:headEnd type="none" w="sm" len="sm"/>
                  <a:tailEnd type="none" w="sm" len="sm"/>
                </a:ln>
              </p:spPr>
              <p:txBody>
                <a:bodyPr/>
                <a:lstStyle/>
                <a:p>
                  <a:endParaRPr lang="en-US"/>
                </a:p>
              </p:txBody>
            </p:sp>
            <p:sp>
              <p:nvSpPr>
                <p:cNvPr id="34884" name="Line 351"/>
                <p:cNvSpPr>
                  <a:spLocks noChangeShapeType="1"/>
                </p:cNvSpPr>
                <p:nvPr/>
              </p:nvSpPr>
              <p:spPr bwMode="auto">
                <a:xfrm>
                  <a:off x="139" y="2224"/>
                  <a:ext cx="79" cy="0"/>
                </a:xfrm>
                <a:prstGeom prst="line">
                  <a:avLst/>
                </a:prstGeom>
                <a:noFill/>
                <a:ln w="19050">
                  <a:solidFill>
                    <a:srgbClr val="000000"/>
                  </a:solidFill>
                  <a:round/>
                  <a:headEnd type="none" w="sm" len="sm"/>
                  <a:tailEnd type="none" w="sm" len="sm"/>
                </a:ln>
              </p:spPr>
              <p:txBody>
                <a:bodyPr/>
                <a:lstStyle/>
                <a:p>
                  <a:endParaRPr lang="en-US"/>
                </a:p>
              </p:txBody>
            </p:sp>
            <p:sp>
              <p:nvSpPr>
                <p:cNvPr id="34885" name="Line 352"/>
                <p:cNvSpPr>
                  <a:spLocks noChangeShapeType="1"/>
                </p:cNvSpPr>
                <p:nvPr/>
              </p:nvSpPr>
              <p:spPr bwMode="auto">
                <a:xfrm>
                  <a:off x="165" y="2252"/>
                  <a:ext cx="26" cy="0"/>
                </a:xfrm>
                <a:prstGeom prst="line">
                  <a:avLst/>
                </a:prstGeom>
                <a:noFill/>
                <a:ln w="19050">
                  <a:solidFill>
                    <a:srgbClr val="000000"/>
                  </a:solidFill>
                  <a:round/>
                  <a:headEnd type="none" w="sm" len="sm"/>
                  <a:tailEnd type="none" w="sm" len="sm"/>
                </a:ln>
              </p:spPr>
              <p:txBody>
                <a:bodyPr/>
                <a:lstStyle/>
                <a:p>
                  <a:endParaRPr lang="en-US"/>
                </a:p>
              </p:txBody>
            </p:sp>
            <p:sp>
              <p:nvSpPr>
                <p:cNvPr id="34886" name="Line 353"/>
                <p:cNvSpPr>
                  <a:spLocks noChangeShapeType="1"/>
                </p:cNvSpPr>
                <p:nvPr/>
              </p:nvSpPr>
              <p:spPr bwMode="auto">
                <a:xfrm>
                  <a:off x="179" y="2183"/>
                  <a:ext cx="15" cy="0"/>
                </a:xfrm>
                <a:prstGeom prst="line">
                  <a:avLst/>
                </a:prstGeom>
                <a:noFill/>
                <a:ln w="19050">
                  <a:solidFill>
                    <a:srgbClr val="000000"/>
                  </a:solidFill>
                  <a:round/>
                  <a:headEnd type="none" w="sm" len="sm"/>
                  <a:tailEnd type="none" w="sm" len="sm"/>
                </a:ln>
              </p:spPr>
              <p:txBody>
                <a:bodyPr/>
                <a:lstStyle/>
                <a:p>
                  <a:endParaRPr lang="en-US"/>
                </a:p>
              </p:txBody>
            </p:sp>
            <p:sp>
              <p:nvSpPr>
                <p:cNvPr id="34887" name="Line 354"/>
                <p:cNvSpPr>
                  <a:spLocks noChangeShapeType="1"/>
                </p:cNvSpPr>
                <p:nvPr/>
              </p:nvSpPr>
              <p:spPr bwMode="auto">
                <a:xfrm>
                  <a:off x="178" y="2061"/>
                  <a:ext cx="0" cy="136"/>
                </a:xfrm>
                <a:prstGeom prst="line">
                  <a:avLst/>
                </a:prstGeom>
                <a:noFill/>
                <a:ln w="19050">
                  <a:solidFill>
                    <a:srgbClr val="000000"/>
                  </a:solidFill>
                  <a:round/>
                  <a:headEnd type="none" w="sm" len="sm"/>
                  <a:tailEnd type="none" w="sm" len="sm"/>
                </a:ln>
              </p:spPr>
              <p:txBody>
                <a:bodyPr/>
                <a:lstStyle/>
                <a:p>
                  <a:endParaRPr lang="en-US"/>
                </a:p>
              </p:txBody>
            </p:sp>
          </p:grpSp>
        </p:grpSp>
        <p:sp>
          <p:nvSpPr>
            <p:cNvPr id="34838" name="Rectangle 356"/>
            <p:cNvSpPr>
              <a:spLocks noChangeArrowheads="1"/>
            </p:cNvSpPr>
            <p:nvPr/>
          </p:nvSpPr>
          <p:spPr bwMode="auto">
            <a:xfrm>
              <a:off x="176" y="65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A</a:t>
              </a:r>
            </a:p>
          </p:txBody>
        </p:sp>
        <p:sp>
          <p:nvSpPr>
            <p:cNvPr id="34839" name="Rectangle 357"/>
            <p:cNvSpPr>
              <a:spLocks noChangeArrowheads="1"/>
            </p:cNvSpPr>
            <p:nvPr/>
          </p:nvSpPr>
          <p:spPr bwMode="auto">
            <a:xfrm>
              <a:off x="180" y="972"/>
              <a:ext cx="208"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B</a:t>
              </a:r>
            </a:p>
          </p:txBody>
        </p:sp>
        <p:sp>
          <p:nvSpPr>
            <p:cNvPr id="34840" name="Rectangle 358"/>
            <p:cNvSpPr>
              <a:spLocks noChangeArrowheads="1"/>
            </p:cNvSpPr>
            <p:nvPr/>
          </p:nvSpPr>
          <p:spPr bwMode="auto">
            <a:xfrm>
              <a:off x="1294" y="1392"/>
              <a:ext cx="194" cy="212"/>
            </a:xfrm>
            <a:prstGeom prst="rect">
              <a:avLst/>
            </a:prstGeom>
            <a:noFill/>
            <a:ln w="9525">
              <a:noFill/>
              <a:miter lim="800000"/>
              <a:headEnd/>
              <a:tailEnd/>
            </a:ln>
          </p:spPr>
          <p:txBody>
            <a:bodyPr wrap="none" lIns="92075" tIns="46038" rIns="92075" bIns="46038">
              <a:spAutoFit/>
            </a:bodyPr>
            <a:lstStyle/>
            <a:p>
              <a:r>
                <a:rPr lang="en-US" b="1">
                  <a:solidFill>
                    <a:srgbClr val="000000"/>
                  </a:solidFill>
                </a:rPr>
                <a:t>Z</a:t>
              </a:r>
            </a:p>
          </p:txBody>
        </p:sp>
        <p:grpSp>
          <p:nvGrpSpPr>
            <p:cNvPr id="15" name="Group 359"/>
            <p:cNvGrpSpPr>
              <a:grpSpLocks/>
            </p:cNvGrpSpPr>
            <p:nvPr/>
          </p:nvGrpSpPr>
          <p:grpSpPr bwMode="auto">
            <a:xfrm flipV="1">
              <a:off x="1056" y="1056"/>
              <a:ext cx="144" cy="192"/>
              <a:chOff x="816" y="912"/>
              <a:chExt cx="144" cy="192"/>
            </a:xfrm>
          </p:grpSpPr>
          <p:sp>
            <p:nvSpPr>
              <p:cNvPr id="34877" name="Line 360"/>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878" name="Line 361"/>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879" name="Line 362"/>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880" name="Line 363"/>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grpSp>
          <p:nvGrpSpPr>
            <p:cNvPr id="16" name="Group 364"/>
            <p:cNvGrpSpPr>
              <a:grpSpLocks/>
            </p:cNvGrpSpPr>
            <p:nvPr/>
          </p:nvGrpSpPr>
          <p:grpSpPr bwMode="auto">
            <a:xfrm flipV="1">
              <a:off x="480" y="1536"/>
              <a:ext cx="192" cy="192"/>
              <a:chOff x="768" y="1296"/>
              <a:chExt cx="192" cy="192"/>
            </a:xfrm>
          </p:grpSpPr>
          <p:sp>
            <p:nvSpPr>
              <p:cNvPr id="34872" name="Line 365"/>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873" name="Line 366"/>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874" name="Line 367"/>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875" name="Line 368"/>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876" name="Oval 369"/>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7" name="Group 370"/>
            <p:cNvGrpSpPr>
              <a:grpSpLocks/>
            </p:cNvGrpSpPr>
            <p:nvPr/>
          </p:nvGrpSpPr>
          <p:grpSpPr bwMode="auto">
            <a:xfrm flipV="1">
              <a:off x="1008" y="1536"/>
              <a:ext cx="192" cy="192"/>
              <a:chOff x="768" y="1296"/>
              <a:chExt cx="192" cy="192"/>
            </a:xfrm>
          </p:grpSpPr>
          <p:sp>
            <p:nvSpPr>
              <p:cNvPr id="34867" name="Line 371"/>
              <p:cNvSpPr>
                <a:spLocks noChangeShapeType="1"/>
              </p:cNvSpPr>
              <p:nvPr/>
            </p:nvSpPr>
            <p:spPr bwMode="auto">
              <a:xfrm>
                <a:off x="816"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868" name="Line 372"/>
              <p:cNvSpPr>
                <a:spLocks noChangeShapeType="1"/>
              </p:cNvSpPr>
              <p:nvPr/>
            </p:nvSpPr>
            <p:spPr bwMode="auto">
              <a:xfrm>
                <a:off x="864" y="1296"/>
                <a:ext cx="0" cy="192"/>
              </a:xfrm>
              <a:prstGeom prst="line">
                <a:avLst/>
              </a:prstGeom>
              <a:noFill/>
              <a:ln w="19050">
                <a:solidFill>
                  <a:srgbClr val="008000"/>
                </a:solidFill>
                <a:round/>
                <a:headEnd type="none" w="sm" len="sm"/>
                <a:tailEnd type="none" w="sm" len="sm"/>
              </a:ln>
            </p:spPr>
            <p:txBody>
              <a:bodyPr/>
              <a:lstStyle/>
              <a:p>
                <a:endParaRPr lang="en-US"/>
              </a:p>
            </p:txBody>
          </p:sp>
          <p:sp>
            <p:nvSpPr>
              <p:cNvPr id="34869" name="Line 373"/>
              <p:cNvSpPr>
                <a:spLocks noChangeShapeType="1"/>
              </p:cNvSpPr>
              <p:nvPr/>
            </p:nvSpPr>
            <p:spPr bwMode="auto">
              <a:xfrm>
                <a:off x="864" y="1296"/>
                <a:ext cx="96" cy="0"/>
              </a:xfrm>
              <a:prstGeom prst="line">
                <a:avLst/>
              </a:prstGeom>
              <a:noFill/>
              <a:ln w="19050">
                <a:solidFill>
                  <a:srgbClr val="008000"/>
                </a:solidFill>
                <a:round/>
                <a:headEnd type="none" w="sm" len="sm"/>
                <a:tailEnd type="none" w="sm" len="sm"/>
              </a:ln>
            </p:spPr>
            <p:txBody>
              <a:bodyPr/>
              <a:lstStyle/>
              <a:p>
                <a:endParaRPr lang="en-US"/>
              </a:p>
            </p:txBody>
          </p:sp>
          <p:sp>
            <p:nvSpPr>
              <p:cNvPr id="34870" name="Line 374"/>
              <p:cNvSpPr>
                <a:spLocks noChangeShapeType="1"/>
              </p:cNvSpPr>
              <p:nvPr/>
            </p:nvSpPr>
            <p:spPr bwMode="auto">
              <a:xfrm>
                <a:off x="864" y="1488"/>
                <a:ext cx="96" cy="0"/>
              </a:xfrm>
              <a:prstGeom prst="line">
                <a:avLst/>
              </a:prstGeom>
              <a:noFill/>
              <a:ln w="19050">
                <a:solidFill>
                  <a:srgbClr val="008000"/>
                </a:solidFill>
                <a:round/>
                <a:headEnd type="none" w="sm" len="sm"/>
                <a:tailEnd type="none" w="sm" len="sm"/>
              </a:ln>
            </p:spPr>
            <p:txBody>
              <a:bodyPr/>
              <a:lstStyle/>
              <a:p>
                <a:endParaRPr lang="en-US"/>
              </a:p>
            </p:txBody>
          </p:sp>
          <p:sp>
            <p:nvSpPr>
              <p:cNvPr id="34871" name="Oval 375"/>
              <p:cNvSpPr>
                <a:spLocks noChangeArrowheads="1"/>
              </p:cNvSpPr>
              <p:nvPr/>
            </p:nvSpPr>
            <p:spPr bwMode="auto">
              <a:xfrm>
                <a:off x="768" y="1364"/>
                <a:ext cx="48" cy="48"/>
              </a:xfrm>
              <a:prstGeom prst="ellipse">
                <a:avLst/>
              </a:prstGeom>
              <a:solidFill>
                <a:srgbClr val="FFFFFF"/>
              </a:solidFill>
              <a:ln w="19050">
                <a:solidFill>
                  <a:srgbClr val="008000"/>
                </a:solidFill>
                <a:round/>
                <a:headEnd type="none" w="sm" len="sm"/>
                <a:tailEnd type="none" w="sm" len="sm"/>
              </a:ln>
            </p:spPr>
            <p:txBody>
              <a:bodyPr wrap="none" anchor="ctr"/>
              <a:lstStyle/>
              <a:p>
                <a:endParaRPr lang="en-US"/>
              </a:p>
            </p:txBody>
          </p:sp>
        </p:grpSp>
        <p:grpSp>
          <p:nvGrpSpPr>
            <p:cNvPr id="18" name="Group 376"/>
            <p:cNvGrpSpPr>
              <a:grpSpLocks/>
            </p:cNvGrpSpPr>
            <p:nvPr/>
          </p:nvGrpSpPr>
          <p:grpSpPr bwMode="auto">
            <a:xfrm flipV="1">
              <a:off x="1056" y="720"/>
              <a:ext cx="144" cy="192"/>
              <a:chOff x="816" y="912"/>
              <a:chExt cx="144" cy="192"/>
            </a:xfrm>
          </p:grpSpPr>
          <p:sp>
            <p:nvSpPr>
              <p:cNvPr id="34863" name="Line 377"/>
              <p:cNvSpPr>
                <a:spLocks noChangeShapeType="1"/>
              </p:cNvSpPr>
              <p:nvPr/>
            </p:nvSpPr>
            <p:spPr bwMode="auto">
              <a:xfrm>
                <a:off x="816"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864" name="Line 378"/>
              <p:cNvSpPr>
                <a:spLocks noChangeShapeType="1"/>
              </p:cNvSpPr>
              <p:nvPr/>
            </p:nvSpPr>
            <p:spPr bwMode="auto">
              <a:xfrm>
                <a:off x="864" y="912"/>
                <a:ext cx="0" cy="192"/>
              </a:xfrm>
              <a:prstGeom prst="line">
                <a:avLst/>
              </a:prstGeom>
              <a:noFill/>
              <a:ln w="19050">
                <a:solidFill>
                  <a:srgbClr val="000099"/>
                </a:solidFill>
                <a:round/>
                <a:headEnd type="none" w="sm" len="sm"/>
                <a:tailEnd type="none" w="sm" len="sm"/>
              </a:ln>
            </p:spPr>
            <p:txBody>
              <a:bodyPr/>
              <a:lstStyle/>
              <a:p>
                <a:endParaRPr lang="en-US"/>
              </a:p>
            </p:txBody>
          </p:sp>
          <p:sp>
            <p:nvSpPr>
              <p:cNvPr id="34865" name="Line 379"/>
              <p:cNvSpPr>
                <a:spLocks noChangeShapeType="1"/>
              </p:cNvSpPr>
              <p:nvPr/>
            </p:nvSpPr>
            <p:spPr bwMode="auto">
              <a:xfrm>
                <a:off x="864" y="912"/>
                <a:ext cx="96" cy="0"/>
              </a:xfrm>
              <a:prstGeom prst="line">
                <a:avLst/>
              </a:prstGeom>
              <a:noFill/>
              <a:ln w="19050">
                <a:solidFill>
                  <a:srgbClr val="000099"/>
                </a:solidFill>
                <a:round/>
                <a:headEnd type="none" w="sm" len="sm"/>
                <a:tailEnd type="none" w="sm" len="sm"/>
              </a:ln>
            </p:spPr>
            <p:txBody>
              <a:bodyPr/>
              <a:lstStyle/>
              <a:p>
                <a:endParaRPr lang="en-US"/>
              </a:p>
            </p:txBody>
          </p:sp>
          <p:sp>
            <p:nvSpPr>
              <p:cNvPr id="34866" name="Line 380"/>
              <p:cNvSpPr>
                <a:spLocks noChangeShapeType="1"/>
              </p:cNvSpPr>
              <p:nvPr/>
            </p:nvSpPr>
            <p:spPr bwMode="auto">
              <a:xfrm>
                <a:off x="864" y="1104"/>
                <a:ext cx="96" cy="0"/>
              </a:xfrm>
              <a:prstGeom prst="line">
                <a:avLst/>
              </a:prstGeom>
              <a:noFill/>
              <a:ln w="19050">
                <a:solidFill>
                  <a:srgbClr val="000099"/>
                </a:solidFill>
                <a:round/>
                <a:headEnd type="none" w="sm" len="sm"/>
                <a:tailEnd type="none" w="sm" len="sm"/>
              </a:ln>
            </p:spPr>
            <p:txBody>
              <a:bodyPr/>
              <a:lstStyle/>
              <a:p>
                <a:endParaRPr lang="en-US"/>
              </a:p>
            </p:txBody>
          </p:sp>
        </p:grpSp>
        <p:sp>
          <p:nvSpPr>
            <p:cNvPr id="34845" name="Line 381"/>
            <p:cNvSpPr>
              <a:spLocks noChangeShapeType="1"/>
            </p:cNvSpPr>
            <p:nvPr/>
          </p:nvSpPr>
          <p:spPr bwMode="auto">
            <a:xfrm flipV="1">
              <a:off x="1200" y="912"/>
              <a:ext cx="0" cy="144"/>
            </a:xfrm>
            <a:prstGeom prst="line">
              <a:avLst/>
            </a:prstGeom>
            <a:noFill/>
            <a:ln w="19050">
              <a:solidFill>
                <a:schemeClr val="tx1"/>
              </a:solidFill>
              <a:round/>
              <a:headEnd type="none" w="sm" len="sm"/>
              <a:tailEnd type="none" w="sm" len="sm"/>
            </a:ln>
          </p:spPr>
          <p:txBody>
            <a:bodyPr/>
            <a:lstStyle/>
            <a:p>
              <a:endParaRPr lang="en-US"/>
            </a:p>
          </p:txBody>
        </p:sp>
        <p:sp>
          <p:nvSpPr>
            <p:cNvPr id="34846" name="Line 382"/>
            <p:cNvSpPr>
              <a:spLocks noChangeShapeType="1"/>
            </p:cNvSpPr>
            <p:nvPr/>
          </p:nvSpPr>
          <p:spPr bwMode="auto">
            <a:xfrm flipV="1">
              <a:off x="1200" y="1248"/>
              <a:ext cx="0" cy="288"/>
            </a:xfrm>
            <a:prstGeom prst="line">
              <a:avLst/>
            </a:prstGeom>
            <a:noFill/>
            <a:ln w="19050">
              <a:solidFill>
                <a:schemeClr val="tx1"/>
              </a:solidFill>
              <a:round/>
              <a:headEnd type="none" w="sm" len="sm"/>
              <a:tailEnd type="none" w="sm" len="sm"/>
            </a:ln>
          </p:spPr>
          <p:txBody>
            <a:bodyPr/>
            <a:lstStyle/>
            <a:p>
              <a:endParaRPr lang="en-US"/>
            </a:p>
          </p:txBody>
        </p:sp>
        <p:sp>
          <p:nvSpPr>
            <p:cNvPr id="34847" name="Line 383"/>
            <p:cNvSpPr>
              <a:spLocks noChangeShapeType="1"/>
            </p:cNvSpPr>
            <p:nvPr/>
          </p:nvSpPr>
          <p:spPr bwMode="auto">
            <a:xfrm flipV="1">
              <a:off x="672" y="1392"/>
              <a:ext cx="528" cy="0"/>
            </a:xfrm>
            <a:prstGeom prst="line">
              <a:avLst/>
            </a:prstGeom>
            <a:noFill/>
            <a:ln w="19050">
              <a:solidFill>
                <a:schemeClr val="tx1"/>
              </a:solidFill>
              <a:round/>
              <a:headEnd type="none" w="sm" len="sm"/>
              <a:tailEnd type="oval" w="med" len="med"/>
            </a:ln>
          </p:spPr>
          <p:txBody>
            <a:bodyPr/>
            <a:lstStyle/>
            <a:p>
              <a:endParaRPr lang="en-US"/>
            </a:p>
          </p:txBody>
        </p:sp>
        <p:sp>
          <p:nvSpPr>
            <p:cNvPr id="34848" name="Line 384"/>
            <p:cNvSpPr>
              <a:spLocks noChangeShapeType="1"/>
            </p:cNvSpPr>
            <p:nvPr/>
          </p:nvSpPr>
          <p:spPr bwMode="auto">
            <a:xfrm flipV="1">
              <a:off x="672" y="1392"/>
              <a:ext cx="0" cy="144"/>
            </a:xfrm>
            <a:prstGeom prst="line">
              <a:avLst/>
            </a:prstGeom>
            <a:noFill/>
            <a:ln w="19050">
              <a:solidFill>
                <a:schemeClr val="tx1"/>
              </a:solidFill>
              <a:round/>
              <a:headEnd type="none" w="sm" len="sm"/>
              <a:tailEnd type="none" w="sm" len="sm"/>
            </a:ln>
          </p:spPr>
          <p:txBody>
            <a:bodyPr/>
            <a:lstStyle/>
            <a:p>
              <a:endParaRPr lang="en-US"/>
            </a:p>
          </p:txBody>
        </p:sp>
        <p:sp>
          <p:nvSpPr>
            <p:cNvPr id="34849" name="Line 385"/>
            <p:cNvSpPr>
              <a:spLocks noChangeShapeType="1"/>
            </p:cNvSpPr>
            <p:nvPr/>
          </p:nvSpPr>
          <p:spPr bwMode="auto">
            <a:xfrm flipV="1">
              <a:off x="672" y="1728"/>
              <a:ext cx="0" cy="144"/>
            </a:xfrm>
            <a:prstGeom prst="line">
              <a:avLst/>
            </a:prstGeom>
            <a:noFill/>
            <a:ln w="19050">
              <a:solidFill>
                <a:schemeClr val="tx1"/>
              </a:solidFill>
              <a:round/>
              <a:headEnd type="none" w="sm" len="sm"/>
              <a:tailEnd type="none" w="sm" len="sm"/>
            </a:ln>
          </p:spPr>
          <p:txBody>
            <a:bodyPr/>
            <a:lstStyle/>
            <a:p>
              <a:endParaRPr lang="en-US"/>
            </a:p>
          </p:txBody>
        </p:sp>
        <p:sp>
          <p:nvSpPr>
            <p:cNvPr id="34850" name="Line 386"/>
            <p:cNvSpPr>
              <a:spLocks noChangeShapeType="1"/>
            </p:cNvSpPr>
            <p:nvPr/>
          </p:nvSpPr>
          <p:spPr bwMode="auto">
            <a:xfrm flipV="1">
              <a:off x="1200" y="1728"/>
              <a:ext cx="0" cy="144"/>
            </a:xfrm>
            <a:prstGeom prst="line">
              <a:avLst/>
            </a:prstGeom>
            <a:noFill/>
            <a:ln w="19050">
              <a:solidFill>
                <a:schemeClr val="tx1"/>
              </a:solidFill>
              <a:round/>
              <a:headEnd type="none" w="sm" len="sm"/>
              <a:tailEnd type="none" w="sm" len="sm"/>
            </a:ln>
          </p:spPr>
          <p:txBody>
            <a:bodyPr/>
            <a:lstStyle/>
            <a:p>
              <a:endParaRPr lang="en-US"/>
            </a:p>
          </p:txBody>
        </p:sp>
        <p:sp>
          <p:nvSpPr>
            <p:cNvPr id="34851" name="Line 387"/>
            <p:cNvSpPr>
              <a:spLocks noChangeShapeType="1"/>
            </p:cNvSpPr>
            <p:nvPr/>
          </p:nvSpPr>
          <p:spPr bwMode="auto">
            <a:xfrm flipV="1">
              <a:off x="672" y="1872"/>
              <a:ext cx="528" cy="0"/>
            </a:xfrm>
            <a:prstGeom prst="line">
              <a:avLst/>
            </a:prstGeom>
            <a:noFill/>
            <a:ln w="19050">
              <a:solidFill>
                <a:schemeClr val="tx1"/>
              </a:solidFill>
              <a:round/>
              <a:headEnd type="none" w="sm" len="sm"/>
              <a:tailEnd type="none" w="sm" len="sm"/>
            </a:ln>
          </p:spPr>
          <p:txBody>
            <a:bodyPr/>
            <a:lstStyle/>
            <a:p>
              <a:endParaRPr lang="en-US"/>
            </a:p>
          </p:txBody>
        </p:sp>
        <p:grpSp>
          <p:nvGrpSpPr>
            <p:cNvPr id="19" name="Group 398"/>
            <p:cNvGrpSpPr>
              <a:grpSpLocks/>
            </p:cNvGrpSpPr>
            <p:nvPr/>
          </p:nvGrpSpPr>
          <p:grpSpPr bwMode="auto">
            <a:xfrm flipV="1">
              <a:off x="856" y="416"/>
              <a:ext cx="415" cy="307"/>
              <a:chOff x="613" y="1873"/>
              <a:chExt cx="415" cy="307"/>
            </a:xfrm>
          </p:grpSpPr>
          <p:sp>
            <p:nvSpPr>
              <p:cNvPr id="34860" name="Rectangle 355"/>
              <p:cNvSpPr>
                <a:spLocks noChangeArrowheads="1"/>
              </p:cNvSpPr>
              <p:nvPr/>
            </p:nvSpPr>
            <p:spPr bwMode="auto">
              <a:xfrm flipV="1">
                <a:off x="613" y="1968"/>
                <a:ext cx="347" cy="212"/>
              </a:xfrm>
              <a:prstGeom prst="rect">
                <a:avLst/>
              </a:prstGeom>
              <a:noFill/>
              <a:ln w="9525">
                <a:noFill/>
                <a:miter lim="800000"/>
                <a:headEnd/>
                <a:tailEnd/>
              </a:ln>
            </p:spPr>
            <p:txBody>
              <a:bodyPr wrap="none" lIns="92075" tIns="46038" rIns="92075" bIns="46038">
                <a:spAutoFit/>
              </a:bodyPr>
              <a:lstStyle/>
              <a:p>
                <a:r>
                  <a:rPr lang="en-US">
                    <a:solidFill>
                      <a:srgbClr val="000000"/>
                    </a:solidFill>
                  </a:rPr>
                  <a:t>+5V</a:t>
                </a:r>
              </a:p>
            </p:txBody>
          </p:sp>
          <p:sp>
            <p:nvSpPr>
              <p:cNvPr id="34861" name="AutoShape 388"/>
              <p:cNvSpPr>
                <a:spLocks noChangeArrowheads="1"/>
              </p:cNvSpPr>
              <p:nvPr/>
            </p:nvSpPr>
            <p:spPr bwMode="auto">
              <a:xfrm flipV="1">
                <a:off x="884" y="2017"/>
                <a:ext cx="144" cy="125"/>
              </a:xfrm>
              <a:prstGeom prst="triangle">
                <a:avLst>
                  <a:gd name="adj" fmla="val 50000"/>
                </a:avLst>
              </a:prstGeom>
              <a:solidFill>
                <a:srgbClr val="FFFFFF"/>
              </a:solidFill>
              <a:ln w="19050">
                <a:solidFill>
                  <a:schemeClr val="tx1"/>
                </a:solidFill>
                <a:miter lim="800000"/>
                <a:headEnd type="none" w="sm" len="sm"/>
                <a:tailEnd type="none" w="sm" len="sm"/>
              </a:ln>
            </p:spPr>
            <p:txBody>
              <a:bodyPr wrap="none" anchor="ctr"/>
              <a:lstStyle/>
              <a:p>
                <a:endParaRPr lang="en-US"/>
              </a:p>
            </p:txBody>
          </p:sp>
          <p:sp>
            <p:nvSpPr>
              <p:cNvPr id="34862" name="Line 389"/>
              <p:cNvSpPr>
                <a:spLocks noChangeShapeType="1"/>
              </p:cNvSpPr>
              <p:nvPr/>
            </p:nvSpPr>
            <p:spPr bwMode="auto">
              <a:xfrm>
                <a:off x="960" y="1873"/>
                <a:ext cx="0" cy="144"/>
              </a:xfrm>
              <a:prstGeom prst="line">
                <a:avLst/>
              </a:prstGeom>
              <a:noFill/>
              <a:ln w="19050">
                <a:solidFill>
                  <a:schemeClr val="tx1"/>
                </a:solidFill>
                <a:round/>
                <a:headEnd type="none" w="sm" len="sm"/>
                <a:tailEnd type="none" w="sm" len="sm"/>
              </a:ln>
            </p:spPr>
            <p:txBody>
              <a:bodyPr/>
              <a:lstStyle/>
              <a:p>
                <a:endParaRPr lang="en-US"/>
              </a:p>
            </p:txBody>
          </p:sp>
        </p:grpSp>
        <p:sp>
          <p:nvSpPr>
            <p:cNvPr id="34853" name="Line 390"/>
            <p:cNvSpPr>
              <a:spLocks noChangeShapeType="1"/>
            </p:cNvSpPr>
            <p:nvPr/>
          </p:nvSpPr>
          <p:spPr bwMode="auto">
            <a:xfrm flipH="1" flipV="1">
              <a:off x="384" y="1632"/>
              <a:ext cx="96" cy="0"/>
            </a:xfrm>
            <a:prstGeom prst="line">
              <a:avLst/>
            </a:prstGeom>
            <a:noFill/>
            <a:ln w="19050">
              <a:solidFill>
                <a:schemeClr val="tx1"/>
              </a:solidFill>
              <a:round/>
              <a:headEnd type="none" w="sm" len="sm"/>
              <a:tailEnd type="none" w="sm" len="sm"/>
            </a:ln>
          </p:spPr>
          <p:txBody>
            <a:bodyPr/>
            <a:lstStyle/>
            <a:p>
              <a:endParaRPr lang="en-US"/>
            </a:p>
          </p:txBody>
        </p:sp>
        <p:sp>
          <p:nvSpPr>
            <p:cNvPr id="34854" name="Line 391"/>
            <p:cNvSpPr>
              <a:spLocks noChangeShapeType="1"/>
            </p:cNvSpPr>
            <p:nvPr/>
          </p:nvSpPr>
          <p:spPr bwMode="auto">
            <a:xfrm flipH="1" flipV="1">
              <a:off x="240" y="816"/>
              <a:ext cx="816" cy="0"/>
            </a:xfrm>
            <a:prstGeom prst="line">
              <a:avLst/>
            </a:prstGeom>
            <a:noFill/>
            <a:ln w="19050">
              <a:solidFill>
                <a:schemeClr val="tx1"/>
              </a:solidFill>
              <a:round/>
              <a:headEnd type="none" w="sm" len="sm"/>
              <a:tailEnd type="none" w="sm" len="sm"/>
            </a:ln>
          </p:spPr>
          <p:txBody>
            <a:bodyPr/>
            <a:lstStyle/>
            <a:p>
              <a:endParaRPr lang="en-US"/>
            </a:p>
          </p:txBody>
        </p:sp>
        <p:sp>
          <p:nvSpPr>
            <p:cNvPr id="34855" name="Line 392"/>
            <p:cNvSpPr>
              <a:spLocks noChangeShapeType="1"/>
            </p:cNvSpPr>
            <p:nvPr/>
          </p:nvSpPr>
          <p:spPr bwMode="auto">
            <a:xfrm>
              <a:off x="384" y="1152"/>
              <a:ext cx="0" cy="480"/>
            </a:xfrm>
            <a:prstGeom prst="line">
              <a:avLst/>
            </a:prstGeom>
            <a:noFill/>
            <a:ln w="19050">
              <a:solidFill>
                <a:schemeClr val="tx1"/>
              </a:solidFill>
              <a:round/>
              <a:headEnd type="oval" w="med" len="med"/>
              <a:tailEnd type="none" w="sm" len="sm"/>
            </a:ln>
          </p:spPr>
          <p:txBody>
            <a:bodyPr/>
            <a:lstStyle/>
            <a:p>
              <a:endParaRPr lang="en-US"/>
            </a:p>
          </p:txBody>
        </p:sp>
        <p:sp>
          <p:nvSpPr>
            <p:cNvPr id="34856" name="Line 393"/>
            <p:cNvSpPr>
              <a:spLocks noChangeShapeType="1"/>
            </p:cNvSpPr>
            <p:nvPr/>
          </p:nvSpPr>
          <p:spPr bwMode="auto">
            <a:xfrm flipH="1" flipV="1">
              <a:off x="816" y="1632"/>
              <a:ext cx="192" cy="0"/>
            </a:xfrm>
            <a:prstGeom prst="line">
              <a:avLst/>
            </a:prstGeom>
            <a:noFill/>
            <a:ln w="19050">
              <a:solidFill>
                <a:schemeClr val="tx1"/>
              </a:solidFill>
              <a:round/>
              <a:headEnd type="none" w="sm" len="sm"/>
              <a:tailEnd type="none" w="sm" len="sm"/>
            </a:ln>
          </p:spPr>
          <p:txBody>
            <a:bodyPr/>
            <a:lstStyle/>
            <a:p>
              <a:endParaRPr lang="en-US"/>
            </a:p>
          </p:txBody>
        </p:sp>
        <p:sp>
          <p:nvSpPr>
            <p:cNvPr id="34857" name="Line 394"/>
            <p:cNvSpPr>
              <a:spLocks noChangeShapeType="1"/>
            </p:cNvSpPr>
            <p:nvPr/>
          </p:nvSpPr>
          <p:spPr bwMode="auto">
            <a:xfrm flipH="1" flipV="1">
              <a:off x="240" y="1152"/>
              <a:ext cx="816" cy="0"/>
            </a:xfrm>
            <a:prstGeom prst="line">
              <a:avLst/>
            </a:prstGeom>
            <a:noFill/>
            <a:ln w="19050">
              <a:solidFill>
                <a:schemeClr val="tx1"/>
              </a:solidFill>
              <a:round/>
              <a:headEnd type="none" w="sm" len="sm"/>
              <a:tailEnd type="none" w="sm" len="sm"/>
            </a:ln>
          </p:spPr>
          <p:txBody>
            <a:bodyPr/>
            <a:lstStyle/>
            <a:p>
              <a:endParaRPr lang="en-US"/>
            </a:p>
          </p:txBody>
        </p:sp>
        <p:sp>
          <p:nvSpPr>
            <p:cNvPr id="34858" name="Line 395"/>
            <p:cNvSpPr>
              <a:spLocks noChangeShapeType="1"/>
            </p:cNvSpPr>
            <p:nvPr/>
          </p:nvSpPr>
          <p:spPr bwMode="auto">
            <a:xfrm>
              <a:off x="816" y="816"/>
              <a:ext cx="0" cy="816"/>
            </a:xfrm>
            <a:prstGeom prst="line">
              <a:avLst/>
            </a:prstGeom>
            <a:noFill/>
            <a:ln w="19050">
              <a:solidFill>
                <a:schemeClr val="tx1"/>
              </a:solidFill>
              <a:round/>
              <a:headEnd type="oval" w="med" len="med"/>
              <a:tailEnd type="none" w="sm" len="sm"/>
            </a:ln>
          </p:spPr>
          <p:txBody>
            <a:bodyPr/>
            <a:lstStyle/>
            <a:p>
              <a:endParaRPr lang="en-US"/>
            </a:p>
          </p:txBody>
        </p:sp>
        <p:sp>
          <p:nvSpPr>
            <p:cNvPr id="34859" name="Line 396"/>
            <p:cNvSpPr>
              <a:spLocks noChangeShapeType="1"/>
            </p:cNvSpPr>
            <p:nvPr/>
          </p:nvSpPr>
          <p:spPr bwMode="auto">
            <a:xfrm rot="10800000" flipH="1" flipV="1">
              <a:off x="1248" y="1392"/>
              <a:ext cx="192" cy="0"/>
            </a:xfrm>
            <a:prstGeom prst="line">
              <a:avLst/>
            </a:prstGeom>
            <a:noFill/>
            <a:ln w="19050">
              <a:solidFill>
                <a:schemeClr val="tx1"/>
              </a:solidFill>
              <a:round/>
              <a:headEnd type="none" w="sm" len="sm"/>
              <a:tailEnd type="arrow" w="med" len="med"/>
            </a:ln>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5063"/>
                                        </p:tgtEl>
                                        <p:attrNameLst>
                                          <p:attrName>style.visibility</p:attrName>
                                        </p:attrNameLst>
                                      </p:cBhvr>
                                      <p:to>
                                        <p:strVal val="visible"/>
                                      </p:to>
                                    </p:set>
                                    <p:animEffect transition="in" filter="dissolve">
                                      <p:cBhvr>
                                        <p:cTn id="7" dur="500"/>
                                        <p:tgtEl>
                                          <p:spTgt spid="3506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21"/>
                                        </p:tgtEl>
                                        <p:attrNameLst>
                                          <p:attrName>style.visibility</p:attrName>
                                        </p:attrNameLst>
                                      </p:cBhvr>
                                      <p:to>
                                        <p:strVal val="visible"/>
                                      </p:to>
                                    </p:set>
                                    <p:animEffect transition="in" filter="dissolve">
                                      <p:cBhvr>
                                        <p:cTn id="11" dur="500"/>
                                        <p:tgtEl>
                                          <p:spTgt spid="3482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4822"/>
                                        </p:tgtEl>
                                        <p:attrNameLst>
                                          <p:attrName>style.visibility</p:attrName>
                                        </p:attrNameLst>
                                      </p:cBhvr>
                                      <p:to>
                                        <p:strVal val="visible"/>
                                      </p:to>
                                    </p:set>
                                    <p:animEffect transition="in" filter="dissolve">
                                      <p:cBhvr>
                                        <p:cTn id="15" dur="500"/>
                                        <p:tgtEl>
                                          <p:spTgt spid="348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064"/>
                                        </p:tgtEl>
                                        <p:attrNameLst>
                                          <p:attrName>style.visibility</p:attrName>
                                        </p:attrNameLst>
                                      </p:cBhvr>
                                      <p:to>
                                        <p:strVal val="visible"/>
                                      </p:to>
                                    </p:set>
                                    <p:animEffect transition="in" filter="dissolve">
                                      <p:cBhvr>
                                        <p:cTn id="20" dur="500"/>
                                        <p:tgtEl>
                                          <p:spTgt spid="35064"/>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5067"/>
                                        </p:tgtEl>
                                        <p:attrNameLst>
                                          <p:attrName>style.visibility</p:attrName>
                                        </p:attrNameLst>
                                      </p:cBhvr>
                                      <p:to>
                                        <p:strVal val="visible"/>
                                      </p:to>
                                    </p:set>
                                    <p:animEffect transition="in" filter="wipe(up)">
                                      <p:cBhvr>
                                        <p:cTn id="24" dur="500"/>
                                        <p:tgtEl>
                                          <p:spTgt spid="35067"/>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5068"/>
                                        </p:tgtEl>
                                        <p:attrNameLst>
                                          <p:attrName>style.visibility</p:attrName>
                                        </p:attrNameLst>
                                      </p:cBhvr>
                                      <p:to>
                                        <p:strVal val="visible"/>
                                      </p:to>
                                    </p:set>
                                    <p:animEffect transition="in" filter="wipe(up)">
                                      <p:cBhvr>
                                        <p:cTn id="28" dur="500"/>
                                        <p:tgtEl>
                                          <p:spTgt spid="35068"/>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35069"/>
                                        </p:tgtEl>
                                        <p:attrNameLst>
                                          <p:attrName>style.visibility</p:attrName>
                                        </p:attrNameLst>
                                      </p:cBhvr>
                                      <p:to>
                                        <p:strVal val="visible"/>
                                      </p:to>
                                    </p:set>
                                    <p:animEffect transition="in" filter="wipe(up)">
                                      <p:cBhvr>
                                        <p:cTn id="32" dur="500"/>
                                        <p:tgtEl>
                                          <p:spTgt spid="35069"/>
                                        </p:tgtEl>
                                      </p:cBhvr>
                                    </p:animEffect>
                                  </p:childTnLst>
                                </p:cTn>
                              </p:par>
                            </p:childTnLst>
                          </p:cTn>
                        </p:par>
                        <p:par>
                          <p:cTn id="33" fill="hold">
                            <p:stCondLst>
                              <p:cond delay="2000"/>
                            </p:stCondLst>
                            <p:childTnLst>
                              <p:par>
                                <p:cTn id="34" presetID="22" presetClass="entr" presetSubtype="1" fill="hold" grpId="0" nodeType="afterEffect">
                                  <p:stCondLst>
                                    <p:cond delay="0"/>
                                  </p:stCondLst>
                                  <p:childTnLst>
                                    <p:set>
                                      <p:cBhvr>
                                        <p:cTn id="35" dur="1" fill="hold">
                                          <p:stCondLst>
                                            <p:cond delay="0"/>
                                          </p:stCondLst>
                                        </p:cTn>
                                        <p:tgtEl>
                                          <p:spTgt spid="35070"/>
                                        </p:tgtEl>
                                        <p:attrNameLst>
                                          <p:attrName>style.visibility</p:attrName>
                                        </p:attrNameLst>
                                      </p:cBhvr>
                                      <p:to>
                                        <p:strVal val="visible"/>
                                      </p:to>
                                    </p:set>
                                    <p:animEffect transition="in" filter="wipe(up)">
                                      <p:cBhvr>
                                        <p:cTn id="36" dur="500"/>
                                        <p:tgtEl>
                                          <p:spTgt spid="3507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5065"/>
                                        </p:tgtEl>
                                        <p:attrNameLst>
                                          <p:attrName>style.visibility</p:attrName>
                                        </p:attrNameLst>
                                      </p:cBhvr>
                                      <p:to>
                                        <p:strVal val="visible"/>
                                      </p:to>
                                    </p:set>
                                    <p:animEffect transition="in" filter="wipe(up)">
                                      <p:cBhvr>
                                        <p:cTn id="41" dur="500"/>
                                        <p:tgtEl>
                                          <p:spTgt spid="35065"/>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35066"/>
                                        </p:tgtEl>
                                        <p:attrNameLst>
                                          <p:attrName>style.visibility</p:attrName>
                                        </p:attrNameLst>
                                      </p:cBhvr>
                                      <p:to>
                                        <p:strVal val="visible"/>
                                      </p:to>
                                    </p:set>
                                    <p:animEffect transition="in" filter="wipe(up)">
                                      <p:cBhvr>
                                        <p:cTn id="45" dur="500"/>
                                        <p:tgtEl>
                                          <p:spTgt spid="35066"/>
                                        </p:tgtEl>
                                      </p:cBhvr>
                                    </p:animEffect>
                                  </p:childTnLst>
                                </p:cTn>
                              </p:par>
                            </p:childTnLst>
                          </p:cTn>
                        </p:par>
                        <p:par>
                          <p:cTn id="46" fill="hold">
                            <p:stCondLst>
                              <p:cond delay="1000"/>
                            </p:stCondLst>
                            <p:childTnLst>
                              <p:par>
                                <p:cTn id="47" presetID="2" presetClass="entr" presetSubtype="1" fill="hold" nodeType="after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0-#ppt_h/2"/>
                                          </p:val>
                                        </p:tav>
                                        <p:tav tm="100000">
                                          <p:val>
                                            <p:strVal val="#ppt_y"/>
                                          </p:val>
                                        </p:tav>
                                      </p:tavLst>
                                    </p:anim>
                                  </p:childTnLst>
                                </p:cTn>
                              </p:par>
                            </p:childTnLst>
                          </p:cTn>
                        </p:par>
                        <p:par>
                          <p:cTn id="51" fill="hold">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35160"/>
                                        </p:tgtEl>
                                        <p:attrNameLst>
                                          <p:attrName>style.visibility</p:attrName>
                                        </p:attrNameLst>
                                      </p:cBhvr>
                                      <p:to>
                                        <p:strVal val="visible"/>
                                      </p:to>
                                    </p:set>
                                    <p:animEffect transition="in" filter="dissolve">
                                      <p:cBhvr>
                                        <p:cTn id="54" dur="500"/>
                                        <p:tgtEl>
                                          <p:spTgt spid="3516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0-#ppt_h/2"/>
                                          </p:val>
                                        </p:tav>
                                        <p:tav tm="100000">
                                          <p:val>
                                            <p:strVal val="#ppt_y"/>
                                          </p:val>
                                        </p:tav>
                                      </p:tavLst>
                                    </p:anim>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5161"/>
                                        </p:tgtEl>
                                        <p:attrNameLst>
                                          <p:attrName>style.visibility</p:attrName>
                                        </p:attrNameLst>
                                      </p:cBhvr>
                                      <p:to>
                                        <p:strVal val="visible"/>
                                      </p:to>
                                    </p:set>
                                    <p:animEffect transition="in" filter="dissolve">
                                      <p:cBhvr>
                                        <p:cTn id="64" dur="500"/>
                                        <p:tgtEl>
                                          <p:spTgt spid="3516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5071"/>
                                        </p:tgtEl>
                                        <p:attrNameLst>
                                          <p:attrName>style.visibility</p:attrName>
                                        </p:attrNameLst>
                                      </p:cBhvr>
                                      <p:to>
                                        <p:strVal val="visible"/>
                                      </p:to>
                                    </p:set>
                                    <p:animEffect transition="in" filter="dissolve">
                                      <p:cBhvr>
                                        <p:cTn id="69" dur="500"/>
                                        <p:tgtEl>
                                          <p:spTgt spid="35071"/>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5072"/>
                                        </p:tgtEl>
                                        <p:attrNameLst>
                                          <p:attrName>style.visibility</p:attrName>
                                        </p:attrNameLst>
                                      </p:cBhvr>
                                      <p:to>
                                        <p:strVal val="visible"/>
                                      </p:to>
                                    </p:set>
                                    <p:animEffect transition="in" filter="dissolve">
                                      <p:cBhvr>
                                        <p:cTn id="73" dur="500"/>
                                        <p:tgtEl>
                                          <p:spTgt spid="35072"/>
                                        </p:tgtEl>
                                      </p:cBhvr>
                                    </p:animEffect>
                                  </p:childTnLst>
                                </p:cTn>
                              </p:par>
                            </p:childTnLst>
                          </p:cTn>
                        </p:par>
                        <p:par>
                          <p:cTn id="74" fill="hold">
                            <p:stCondLst>
                              <p:cond delay="1000"/>
                            </p:stCondLst>
                            <p:childTnLst>
                              <p:par>
                                <p:cTn id="75" presetID="9" presetClass="entr" presetSubtype="0" fill="hold" grpId="0" nodeType="afterEffect">
                                  <p:stCondLst>
                                    <p:cond delay="0"/>
                                  </p:stCondLst>
                                  <p:childTnLst>
                                    <p:set>
                                      <p:cBhvr>
                                        <p:cTn id="76" dur="1" fill="hold">
                                          <p:stCondLst>
                                            <p:cond delay="0"/>
                                          </p:stCondLst>
                                        </p:cTn>
                                        <p:tgtEl>
                                          <p:spTgt spid="35162"/>
                                        </p:tgtEl>
                                        <p:attrNameLst>
                                          <p:attrName>style.visibility</p:attrName>
                                        </p:attrNameLst>
                                      </p:cBhvr>
                                      <p:to>
                                        <p:strVal val="visible"/>
                                      </p:to>
                                    </p:set>
                                    <p:animEffect transition="in" filter="dissolve">
                                      <p:cBhvr>
                                        <p:cTn id="77" dur="500"/>
                                        <p:tgtEl>
                                          <p:spTgt spid="35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autoUpdateAnimBg="0"/>
      <p:bldP spid="34822" grpId="0" animBg="1" autoUpdateAnimBg="0"/>
      <p:bldP spid="35063" grpId="0" animBg="1" autoUpdateAnimBg="0"/>
      <p:bldP spid="35064" grpId="0" animBg="1" autoUpdateAnimBg="0"/>
      <p:bldP spid="35065" grpId="0" animBg="1"/>
      <p:bldP spid="35066" grpId="0" animBg="1"/>
      <p:bldP spid="35067" grpId="0" animBg="1"/>
      <p:bldP spid="35068" grpId="0" animBg="1"/>
      <p:bldP spid="35069" grpId="0" animBg="1"/>
      <p:bldP spid="35070" grpId="0" animBg="1"/>
      <p:bldP spid="35071" grpId="0" animBg="1" autoUpdateAnimBg="0"/>
      <p:bldP spid="35072" grpId="0" animBg="1" autoUpdateAnimBg="0"/>
      <p:bldP spid="35160" grpId="0" animBg="1" autoUpdateAnimBg="0"/>
      <p:bldP spid="35161" grpId="0" animBg="1" autoUpdateAnimBg="0"/>
      <p:bldP spid="3516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Logic Chips</a:t>
            </a:r>
          </a:p>
        </p:txBody>
      </p:sp>
      <p:grpSp>
        <p:nvGrpSpPr>
          <p:cNvPr id="2" name="Group 303"/>
          <p:cNvGrpSpPr>
            <a:grpSpLocks/>
          </p:cNvGrpSpPr>
          <p:nvPr/>
        </p:nvGrpSpPr>
        <p:grpSpPr bwMode="auto">
          <a:xfrm>
            <a:off x="6248400" y="2895600"/>
            <a:ext cx="2219325" cy="2960688"/>
            <a:chOff x="574" y="727"/>
            <a:chExt cx="823" cy="1097"/>
          </a:xfrm>
        </p:grpSpPr>
        <p:sp>
          <p:nvSpPr>
            <p:cNvPr id="35908" name="Rectangle 6"/>
            <p:cNvSpPr>
              <a:spLocks noChangeArrowheads="1"/>
            </p:cNvSpPr>
            <p:nvPr/>
          </p:nvSpPr>
          <p:spPr bwMode="auto">
            <a:xfrm>
              <a:off x="808" y="728"/>
              <a:ext cx="376" cy="1096"/>
            </a:xfrm>
            <a:prstGeom prst="rect">
              <a:avLst/>
            </a:prstGeom>
            <a:pattFill prst="pct50">
              <a:fgClr>
                <a:schemeClr val="folHlink"/>
              </a:fgClr>
              <a:bgClr>
                <a:schemeClr val="bg1"/>
              </a:bgClr>
            </a:pattFill>
            <a:ln w="12700">
              <a:solidFill>
                <a:schemeClr val="tx1"/>
              </a:solidFill>
              <a:miter lim="800000"/>
              <a:headEnd/>
              <a:tailEnd/>
            </a:ln>
          </p:spPr>
          <p:txBody>
            <a:bodyPr wrap="none" anchor="ctr"/>
            <a:lstStyle/>
            <a:p>
              <a:endParaRPr lang="en-US"/>
            </a:p>
          </p:txBody>
        </p:sp>
        <p:sp>
          <p:nvSpPr>
            <p:cNvPr id="35909" name="AutoShape 7"/>
            <p:cNvSpPr>
              <a:spLocks noChangeArrowheads="1"/>
            </p:cNvSpPr>
            <p:nvPr/>
          </p:nvSpPr>
          <p:spPr bwMode="auto">
            <a:xfrm flipH="1">
              <a:off x="718" y="1688"/>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0" name="AutoShape 8"/>
            <p:cNvSpPr>
              <a:spLocks noChangeArrowheads="1"/>
            </p:cNvSpPr>
            <p:nvPr/>
          </p:nvSpPr>
          <p:spPr bwMode="auto">
            <a:xfrm flipH="1">
              <a:off x="718" y="1544"/>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1" name="AutoShape 9"/>
            <p:cNvSpPr>
              <a:spLocks noChangeArrowheads="1"/>
            </p:cNvSpPr>
            <p:nvPr/>
          </p:nvSpPr>
          <p:spPr bwMode="auto">
            <a:xfrm flipH="1">
              <a:off x="718" y="1400"/>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2" name="AutoShape 10"/>
            <p:cNvSpPr>
              <a:spLocks noChangeArrowheads="1"/>
            </p:cNvSpPr>
            <p:nvPr/>
          </p:nvSpPr>
          <p:spPr bwMode="auto">
            <a:xfrm flipH="1">
              <a:off x="718" y="1256"/>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3" name="AutoShape 11"/>
            <p:cNvSpPr>
              <a:spLocks noChangeArrowheads="1"/>
            </p:cNvSpPr>
            <p:nvPr/>
          </p:nvSpPr>
          <p:spPr bwMode="auto">
            <a:xfrm flipH="1">
              <a:off x="718" y="1112"/>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4" name="AutoShape 12"/>
            <p:cNvSpPr>
              <a:spLocks noChangeArrowheads="1"/>
            </p:cNvSpPr>
            <p:nvPr/>
          </p:nvSpPr>
          <p:spPr bwMode="auto">
            <a:xfrm flipH="1">
              <a:off x="718" y="968"/>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5" name="AutoShape 13"/>
            <p:cNvSpPr>
              <a:spLocks noChangeArrowheads="1"/>
            </p:cNvSpPr>
            <p:nvPr/>
          </p:nvSpPr>
          <p:spPr bwMode="auto">
            <a:xfrm flipH="1">
              <a:off x="718" y="824"/>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6" name="AutoShape 14"/>
            <p:cNvSpPr>
              <a:spLocks noChangeArrowheads="1"/>
            </p:cNvSpPr>
            <p:nvPr/>
          </p:nvSpPr>
          <p:spPr bwMode="auto">
            <a:xfrm>
              <a:off x="1186" y="1688"/>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7" name="AutoShape 15"/>
            <p:cNvSpPr>
              <a:spLocks noChangeArrowheads="1"/>
            </p:cNvSpPr>
            <p:nvPr/>
          </p:nvSpPr>
          <p:spPr bwMode="auto">
            <a:xfrm>
              <a:off x="1186" y="1544"/>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8" name="AutoShape 16"/>
            <p:cNvSpPr>
              <a:spLocks noChangeArrowheads="1"/>
            </p:cNvSpPr>
            <p:nvPr/>
          </p:nvSpPr>
          <p:spPr bwMode="auto">
            <a:xfrm>
              <a:off x="1186" y="1400"/>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19" name="AutoShape 17"/>
            <p:cNvSpPr>
              <a:spLocks noChangeArrowheads="1"/>
            </p:cNvSpPr>
            <p:nvPr/>
          </p:nvSpPr>
          <p:spPr bwMode="auto">
            <a:xfrm>
              <a:off x="1186" y="1256"/>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20" name="AutoShape 18"/>
            <p:cNvSpPr>
              <a:spLocks noChangeArrowheads="1"/>
            </p:cNvSpPr>
            <p:nvPr/>
          </p:nvSpPr>
          <p:spPr bwMode="auto">
            <a:xfrm>
              <a:off x="1186" y="1112"/>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21" name="AutoShape 19"/>
            <p:cNvSpPr>
              <a:spLocks noChangeArrowheads="1"/>
            </p:cNvSpPr>
            <p:nvPr/>
          </p:nvSpPr>
          <p:spPr bwMode="auto">
            <a:xfrm>
              <a:off x="1186" y="968"/>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22" name="AutoShape 20"/>
            <p:cNvSpPr>
              <a:spLocks noChangeArrowheads="1"/>
            </p:cNvSpPr>
            <p:nvPr/>
          </p:nvSpPr>
          <p:spPr bwMode="auto">
            <a:xfrm>
              <a:off x="1186" y="824"/>
              <a:ext cx="88" cy="40"/>
            </a:xfrm>
            <a:prstGeom prst="homePlate">
              <a:avLst>
                <a:gd name="adj" fmla="val 73333"/>
              </a:avLst>
            </a:prstGeom>
            <a:noFill/>
            <a:ln w="12700">
              <a:solidFill>
                <a:schemeClr val="tx1"/>
              </a:solidFill>
              <a:miter lim="800000"/>
              <a:headEnd/>
              <a:tailEnd/>
            </a:ln>
          </p:spPr>
          <p:txBody>
            <a:bodyPr wrap="none" anchor="ctr"/>
            <a:lstStyle/>
            <a:p>
              <a:endParaRPr lang="en-US"/>
            </a:p>
          </p:txBody>
        </p:sp>
        <p:sp>
          <p:nvSpPr>
            <p:cNvPr id="35923" name="Rectangle 23"/>
            <p:cNvSpPr>
              <a:spLocks noChangeArrowheads="1"/>
            </p:cNvSpPr>
            <p:nvPr/>
          </p:nvSpPr>
          <p:spPr bwMode="auto">
            <a:xfrm rot="5400000">
              <a:off x="716" y="1137"/>
              <a:ext cx="592" cy="148"/>
            </a:xfrm>
            <a:prstGeom prst="rect">
              <a:avLst/>
            </a:prstGeom>
            <a:noFill/>
            <a:ln w="9525">
              <a:noFill/>
              <a:miter lim="800000"/>
              <a:headEnd/>
              <a:tailEnd/>
            </a:ln>
          </p:spPr>
          <p:txBody>
            <a:bodyPr wrap="none" lIns="92075" tIns="46038" rIns="92075" bIns="46038">
              <a:spAutoFit/>
            </a:bodyPr>
            <a:lstStyle/>
            <a:p>
              <a:r>
                <a:rPr lang="en-US"/>
                <a:t>HD74LS04P</a:t>
              </a:r>
            </a:p>
          </p:txBody>
        </p:sp>
        <p:sp>
          <p:nvSpPr>
            <p:cNvPr id="35924" name="Rectangle 24"/>
            <p:cNvSpPr>
              <a:spLocks noChangeArrowheads="1"/>
            </p:cNvSpPr>
            <p:nvPr/>
          </p:nvSpPr>
          <p:spPr bwMode="auto">
            <a:xfrm flipH="1">
              <a:off x="574" y="759"/>
              <a:ext cx="115" cy="136"/>
            </a:xfrm>
            <a:prstGeom prst="rect">
              <a:avLst/>
            </a:prstGeom>
            <a:noFill/>
            <a:ln w="9525">
              <a:noFill/>
              <a:miter lim="800000"/>
              <a:headEnd/>
              <a:tailEnd/>
            </a:ln>
          </p:spPr>
          <p:txBody>
            <a:bodyPr wrap="none" lIns="92075" tIns="46038" rIns="92075" bIns="46038">
              <a:spAutoFit/>
            </a:bodyPr>
            <a:lstStyle/>
            <a:p>
              <a:r>
                <a:rPr lang="en-US" sz="1800"/>
                <a:t>1</a:t>
              </a:r>
            </a:p>
          </p:txBody>
        </p:sp>
        <p:sp>
          <p:nvSpPr>
            <p:cNvPr id="35925" name="Rectangle 25"/>
            <p:cNvSpPr>
              <a:spLocks noChangeArrowheads="1"/>
            </p:cNvSpPr>
            <p:nvPr/>
          </p:nvSpPr>
          <p:spPr bwMode="auto">
            <a:xfrm flipH="1">
              <a:off x="574" y="903"/>
              <a:ext cx="115" cy="136"/>
            </a:xfrm>
            <a:prstGeom prst="rect">
              <a:avLst/>
            </a:prstGeom>
            <a:noFill/>
            <a:ln w="9525">
              <a:noFill/>
              <a:miter lim="800000"/>
              <a:headEnd/>
              <a:tailEnd/>
            </a:ln>
          </p:spPr>
          <p:txBody>
            <a:bodyPr wrap="none" lIns="92075" tIns="46038" rIns="92075" bIns="46038">
              <a:spAutoFit/>
            </a:bodyPr>
            <a:lstStyle/>
            <a:p>
              <a:r>
                <a:rPr lang="en-US" sz="1800"/>
                <a:t>2</a:t>
              </a:r>
            </a:p>
          </p:txBody>
        </p:sp>
        <p:sp>
          <p:nvSpPr>
            <p:cNvPr id="35926" name="Rectangle 26"/>
            <p:cNvSpPr>
              <a:spLocks noChangeArrowheads="1"/>
            </p:cNvSpPr>
            <p:nvPr/>
          </p:nvSpPr>
          <p:spPr bwMode="auto">
            <a:xfrm flipH="1">
              <a:off x="574" y="1041"/>
              <a:ext cx="115" cy="136"/>
            </a:xfrm>
            <a:prstGeom prst="rect">
              <a:avLst/>
            </a:prstGeom>
            <a:noFill/>
            <a:ln w="9525">
              <a:noFill/>
              <a:miter lim="800000"/>
              <a:headEnd/>
              <a:tailEnd/>
            </a:ln>
          </p:spPr>
          <p:txBody>
            <a:bodyPr wrap="none" lIns="92075" tIns="46038" rIns="92075" bIns="46038">
              <a:spAutoFit/>
            </a:bodyPr>
            <a:lstStyle/>
            <a:p>
              <a:r>
                <a:rPr lang="en-US" sz="1800"/>
                <a:t>3</a:t>
              </a:r>
            </a:p>
          </p:txBody>
        </p:sp>
        <p:sp>
          <p:nvSpPr>
            <p:cNvPr id="35927" name="Rectangle 27"/>
            <p:cNvSpPr>
              <a:spLocks noChangeArrowheads="1"/>
            </p:cNvSpPr>
            <p:nvPr/>
          </p:nvSpPr>
          <p:spPr bwMode="auto">
            <a:xfrm flipH="1">
              <a:off x="574" y="1191"/>
              <a:ext cx="115" cy="136"/>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35928" name="Rectangle 28"/>
            <p:cNvSpPr>
              <a:spLocks noChangeArrowheads="1"/>
            </p:cNvSpPr>
            <p:nvPr/>
          </p:nvSpPr>
          <p:spPr bwMode="auto">
            <a:xfrm flipH="1">
              <a:off x="574" y="1347"/>
              <a:ext cx="115" cy="136"/>
            </a:xfrm>
            <a:prstGeom prst="rect">
              <a:avLst/>
            </a:prstGeom>
            <a:noFill/>
            <a:ln w="9525">
              <a:noFill/>
              <a:miter lim="800000"/>
              <a:headEnd/>
              <a:tailEnd/>
            </a:ln>
          </p:spPr>
          <p:txBody>
            <a:bodyPr wrap="none" lIns="92075" tIns="46038" rIns="92075" bIns="46038">
              <a:spAutoFit/>
            </a:bodyPr>
            <a:lstStyle/>
            <a:p>
              <a:r>
                <a:rPr lang="en-US" sz="1800"/>
                <a:t>5</a:t>
              </a:r>
            </a:p>
          </p:txBody>
        </p:sp>
        <p:sp>
          <p:nvSpPr>
            <p:cNvPr id="35929" name="Rectangle 29"/>
            <p:cNvSpPr>
              <a:spLocks noChangeArrowheads="1"/>
            </p:cNvSpPr>
            <p:nvPr/>
          </p:nvSpPr>
          <p:spPr bwMode="auto">
            <a:xfrm flipH="1">
              <a:off x="574" y="1467"/>
              <a:ext cx="115" cy="136"/>
            </a:xfrm>
            <a:prstGeom prst="rect">
              <a:avLst/>
            </a:prstGeom>
            <a:noFill/>
            <a:ln w="9525">
              <a:noFill/>
              <a:miter lim="800000"/>
              <a:headEnd/>
              <a:tailEnd/>
            </a:ln>
          </p:spPr>
          <p:txBody>
            <a:bodyPr wrap="none" lIns="92075" tIns="46038" rIns="92075" bIns="46038">
              <a:spAutoFit/>
            </a:bodyPr>
            <a:lstStyle/>
            <a:p>
              <a:r>
                <a:rPr lang="en-US" sz="1800"/>
                <a:t>6</a:t>
              </a:r>
            </a:p>
          </p:txBody>
        </p:sp>
        <p:sp>
          <p:nvSpPr>
            <p:cNvPr id="35930" name="Rectangle 30"/>
            <p:cNvSpPr>
              <a:spLocks noChangeArrowheads="1"/>
            </p:cNvSpPr>
            <p:nvPr/>
          </p:nvSpPr>
          <p:spPr bwMode="auto">
            <a:xfrm flipH="1">
              <a:off x="574" y="1617"/>
              <a:ext cx="115" cy="136"/>
            </a:xfrm>
            <a:prstGeom prst="rect">
              <a:avLst/>
            </a:prstGeom>
            <a:noFill/>
            <a:ln w="9525">
              <a:noFill/>
              <a:miter lim="800000"/>
              <a:headEnd/>
              <a:tailEnd/>
            </a:ln>
          </p:spPr>
          <p:txBody>
            <a:bodyPr wrap="none" lIns="92075" tIns="46038" rIns="92075" bIns="46038">
              <a:spAutoFit/>
            </a:bodyPr>
            <a:lstStyle/>
            <a:p>
              <a:r>
                <a:rPr lang="en-US" sz="1800"/>
                <a:t>7</a:t>
              </a:r>
            </a:p>
          </p:txBody>
        </p:sp>
        <p:sp>
          <p:nvSpPr>
            <p:cNvPr id="35931" name="Rectangle 31"/>
            <p:cNvSpPr>
              <a:spLocks noChangeArrowheads="1"/>
            </p:cNvSpPr>
            <p:nvPr/>
          </p:nvSpPr>
          <p:spPr bwMode="auto">
            <a:xfrm flipH="1">
              <a:off x="1234" y="1617"/>
              <a:ext cx="115" cy="136"/>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35932" name="Rectangle 32"/>
            <p:cNvSpPr>
              <a:spLocks noChangeArrowheads="1"/>
            </p:cNvSpPr>
            <p:nvPr/>
          </p:nvSpPr>
          <p:spPr bwMode="auto">
            <a:xfrm flipH="1">
              <a:off x="1234" y="1473"/>
              <a:ext cx="115" cy="136"/>
            </a:xfrm>
            <a:prstGeom prst="rect">
              <a:avLst/>
            </a:prstGeom>
            <a:noFill/>
            <a:ln w="9525">
              <a:noFill/>
              <a:miter lim="800000"/>
              <a:headEnd/>
              <a:tailEnd/>
            </a:ln>
          </p:spPr>
          <p:txBody>
            <a:bodyPr wrap="none" lIns="92075" tIns="46038" rIns="92075" bIns="46038">
              <a:spAutoFit/>
            </a:bodyPr>
            <a:lstStyle/>
            <a:p>
              <a:r>
                <a:rPr lang="en-US" sz="1800"/>
                <a:t>9</a:t>
              </a:r>
            </a:p>
          </p:txBody>
        </p:sp>
        <p:sp>
          <p:nvSpPr>
            <p:cNvPr id="35933" name="Rectangle 33"/>
            <p:cNvSpPr>
              <a:spLocks noChangeArrowheads="1"/>
            </p:cNvSpPr>
            <p:nvPr/>
          </p:nvSpPr>
          <p:spPr bwMode="auto">
            <a:xfrm flipH="1">
              <a:off x="1235" y="1323"/>
              <a:ext cx="162" cy="136"/>
            </a:xfrm>
            <a:prstGeom prst="rect">
              <a:avLst/>
            </a:prstGeom>
            <a:noFill/>
            <a:ln w="9525">
              <a:noFill/>
              <a:miter lim="800000"/>
              <a:headEnd/>
              <a:tailEnd/>
            </a:ln>
          </p:spPr>
          <p:txBody>
            <a:bodyPr wrap="none" lIns="92075" tIns="46038" rIns="92075" bIns="46038">
              <a:spAutoFit/>
            </a:bodyPr>
            <a:lstStyle/>
            <a:p>
              <a:r>
                <a:rPr lang="en-US" sz="1800"/>
                <a:t>10</a:t>
              </a:r>
            </a:p>
          </p:txBody>
        </p:sp>
        <p:sp>
          <p:nvSpPr>
            <p:cNvPr id="35934" name="Rectangle 34"/>
            <p:cNvSpPr>
              <a:spLocks noChangeArrowheads="1"/>
            </p:cNvSpPr>
            <p:nvPr/>
          </p:nvSpPr>
          <p:spPr bwMode="auto">
            <a:xfrm flipH="1">
              <a:off x="1235" y="1167"/>
              <a:ext cx="162" cy="136"/>
            </a:xfrm>
            <a:prstGeom prst="rect">
              <a:avLst/>
            </a:prstGeom>
            <a:noFill/>
            <a:ln w="9525">
              <a:noFill/>
              <a:miter lim="800000"/>
              <a:headEnd/>
              <a:tailEnd/>
            </a:ln>
          </p:spPr>
          <p:txBody>
            <a:bodyPr wrap="none" lIns="92075" tIns="46038" rIns="92075" bIns="46038">
              <a:spAutoFit/>
            </a:bodyPr>
            <a:lstStyle/>
            <a:p>
              <a:r>
                <a:rPr lang="en-US" sz="1800"/>
                <a:t>11</a:t>
              </a:r>
            </a:p>
          </p:txBody>
        </p:sp>
        <p:sp>
          <p:nvSpPr>
            <p:cNvPr id="35935" name="Rectangle 35"/>
            <p:cNvSpPr>
              <a:spLocks noChangeArrowheads="1"/>
            </p:cNvSpPr>
            <p:nvPr/>
          </p:nvSpPr>
          <p:spPr bwMode="auto">
            <a:xfrm flipH="1">
              <a:off x="1235" y="1041"/>
              <a:ext cx="162" cy="136"/>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35936" name="Rectangle 36"/>
            <p:cNvSpPr>
              <a:spLocks noChangeArrowheads="1"/>
            </p:cNvSpPr>
            <p:nvPr/>
          </p:nvSpPr>
          <p:spPr bwMode="auto">
            <a:xfrm flipH="1">
              <a:off x="1235" y="897"/>
              <a:ext cx="162" cy="136"/>
            </a:xfrm>
            <a:prstGeom prst="rect">
              <a:avLst/>
            </a:prstGeom>
            <a:noFill/>
            <a:ln w="9525">
              <a:noFill/>
              <a:miter lim="800000"/>
              <a:headEnd/>
              <a:tailEnd/>
            </a:ln>
          </p:spPr>
          <p:txBody>
            <a:bodyPr wrap="none" lIns="92075" tIns="46038" rIns="92075" bIns="46038">
              <a:spAutoFit/>
            </a:bodyPr>
            <a:lstStyle/>
            <a:p>
              <a:r>
                <a:rPr lang="en-US" sz="1800"/>
                <a:t>13</a:t>
              </a:r>
            </a:p>
          </p:txBody>
        </p:sp>
        <p:sp>
          <p:nvSpPr>
            <p:cNvPr id="35937" name="Rectangle 37"/>
            <p:cNvSpPr>
              <a:spLocks noChangeArrowheads="1"/>
            </p:cNvSpPr>
            <p:nvPr/>
          </p:nvSpPr>
          <p:spPr bwMode="auto">
            <a:xfrm flipH="1">
              <a:off x="1235" y="753"/>
              <a:ext cx="162" cy="136"/>
            </a:xfrm>
            <a:prstGeom prst="rect">
              <a:avLst/>
            </a:prstGeom>
            <a:noFill/>
            <a:ln w="9525">
              <a:noFill/>
              <a:miter lim="800000"/>
              <a:headEnd/>
              <a:tailEnd/>
            </a:ln>
          </p:spPr>
          <p:txBody>
            <a:bodyPr wrap="none" lIns="92075" tIns="46038" rIns="92075" bIns="46038">
              <a:spAutoFit/>
            </a:bodyPr>
            <a:lstStyle/>
            <a:p>
              <a:r>
                <a:rPr lang="en-US" sz="1800"/>
                <a:t>14</a:t>
              </a:r>
            </a:p>
          </p:txBody>
        </p:sp>
        <p:sp>
          <p:nvSpPr>
            <p:cNvPr id="35938" name="Oval 38"/>
            <p:cNvSpPr>
              <a:spLocks noChangeArrowheads="1"/>
            </p:cNvSpPr>
            <p:nvPr/>
          </p:nvSpPr>
          <p:spPr bwMode="auto">
            <a:xfrm>
              <a:off x="840" y="812"/>
              <a:ext cx="52" cy="52"/>
            </a:xfrm>
            <a:prstGeom prst="ellipse">
              <a:avLst/>
            </a:prstGeom>
            <a:solidFill>
              <a:schemeClr val="tx1"/>
            </a:solidFill>
            <a:ln w="12700">
              <a:solidFill>
                <a:schemeClr val="tx1"/>
              </a:solidFill>
              <a:round/>
              <a:headEnd/>
              <a:tailEnd/>
            </a:ln>
          </p:spPr>
          <p:txBody>
            <a:bodyPr wrap="none" anchor="ctr"/>
            <a:lstStyle/>
            <a:p>
              <a:endParaRPr lang="en-US"/>
            </a:p>
          </p:txBody>
        </p:sp>
        <p:sp>
          <p:nvSpPr>
            <p:cNvPr id="35939" name="Arc 302"/>
            <p:cNvSpPr>
              <a:spLocks/>
            </p:cNvSpPr>
            <p:nvPr/>
          </p:nvSpPr>
          <p:spPr bwMode="auto">
            <a:xfrm rot="10800000">
              <a:off x="951" y="727"/>
              <a:ext cx="97" cy="50"/>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solidFill>
              <a:schemeClr val="accent1"/>
            </a:solidFill>
            <a:ln w="12700">
              <a:solidFill>
                <a:schemeClr val="tx1"/>
              </a:solidFill>
              <a:round/>
              <a:headEnd type="none" w="sm" len="sm"/>
              <a:tailEnd type="none" w="sm" len="sm"/>
            </a:ln>
          </p:spPr>
          <p:txBody>
            <a:bodyPr wrap="none" anchor="ctr"/>
            <a:lstStyle/>
            <a:p>
              <a:endParaRPr lang="en-US"/>
            </a:p>
          </p:txBody>
        </p:sp>
      </p:grpSp>
      <p:grpSp>
        <p:nvGrpSpPr>
          <p:cNvPr id="3" name="Group 439"/>
          <p:cNvGrpSpPr>
            <a:grpSpLocks/>
          </p:cNvGrpSpPr>
          <p:nvPr/>
        </p:nvGrpSpPr>
        <p:grpSpPr bwMode="auto">
          <a:xfrm>
            <a:off x="1143000" y="1447800"/>
            <a:ext cx="2133600" cy="1489075"/>
            <a:chOff x="2640" y="864"/>
            <a:chExt cx="1344" cy="938"/>
          </a:xfrm>
        </p:grpSpPr>
        <p:grpSp>
          <p:nvGrpSpPr>
            <p:cNvPr id="4" name="Group 393"/>
            <p:cNvGrpSpPr>
              <a:grpSpLocks/>
            </p:cNvGrpSpPr>
            <p:nvPr/>
          </p:nvGrpSpPr>
          <p:grpSpPr bwMode="auto">
            <a:xfrm>
              <a:off x="2640" y="864"/>
              <a:ext cx="1344" cy="938"/>
              <a:chOff x="2208" y="1533"/>
              <a:chExt cx="670" cy="473"/>
            </a:xfrm>
          </p:grpSpPr>
          <p:sp>
            <p:nvSpPr>
              <p:cNvPr id="35865" name="AutoShape 394"/>
              <p:cNvSpPr>
                <a:spLocks noChangeArrowheads="1"/>
              </p:cNvSpPr>
              <p:nvPr/>
            </p:nvSpPr>
            <p:spPr bwMode="auto">
              <a:xfrm>
                <a:off x="2411" y="1651"/>
                <a:ext cx="153" cy="80"/>
              </a:xfrm>
              <a:prstGeom prst="rightArrow">
                <a:avLst>
                  <a:gd name="adj1" fmla="val 75009"/>
                  <a:gd name="adj2" fmla="val 95634"/>
                </a:avLst>
              </a:prstGeom>
              <a:solidFill>
                <a:schemeClr val="folHlink"/>
              </a:solidFill>
              <a:ln w="12700">
                <a:solidFill>
                  <a:schemeClr val="tx1"/>
                </a:solidFill>
                <a:miter lim="800000"/>
                <a:headEnd/>
                <a:tailEnd/>
              </a:ln>
            </p:spPr>
            <p:txBody>
              <a:bodyPr wrap="none" anchor="ctr"/>
              <a:lstStyle/>
              <a:p>
                <a:endParaRPr lang="en-US"/>
              </a:p>
            </p:txBody>
          </p:sp>
          <p:grpSp>
            <p:nvGrpSpPr>
              <p:cNvPr id="5" name="Group 395"/>
              <p:cNvGrpSpPr>
                <a:grpSpLocks/>
              </p:cNvGrpSpPr>
              <p:nvPr/>
            </p:nvGrpSpPr>
            <p:grpSpPr bwMode="auto">
              <a:xfrm>
                <a:off x="2247" y="1573"/>
                <a:ext cx="364" cy="361"/>
                <a:chOff x="2247" y="1573"/>
                <a:chExt cx="364" cy="361"/>
              </a:xfrm>
            </p:grpSpPr>
            <p:grpSp>
              <p:nvGrpSpPr>
                <p:cNvPr id="6" name="Group 396"/>
                <p:cNvGrpSpPr>
                  <a:grpSpLocks/>
                </p:cNvGrpSpPr>
                <p:nvPr/>
              </p:nvGrpSpPr>
              <p:grpSpPr bwMode="auto">
                <a:xfrm>
                  <a:off x="2247" y="1577"/>
                  <a:ext cx="360" cy="357"/>
                  <a:chOff x="2247" y="1577"/>
                  <a:chExt cx="360" cy="357"/>
                </a:xfrm>
              </p:grpSpPr>
              <p:sp>
                <p:nvSpPr>
                  <p:cNvPr id="35902" name="Freeform 397"/>
                  <p:cNvSpPr>
                    <a:spLocks/>
                  </p:cNvSpPr>
                  <p:nvPr/>
                </p:nvSpPr>
                <p:spPr bwMode="auto">
                  <a:xfrm>
                    <a:off x="2382" y="1670"/>
                    <a:ext cx="43" cy="190"/>
                  </a:xfrm>
                  <a:custGeom>
                    <a:avLst/>
                    <a:gdLst>
                      <a:gd name="T0" fmla="*/ 0 w 43"/>
                      <a:gd name="T1" fmla="*/ 13 h 190"/>
                      <a:gd name="T2" fmla="*/ 20 w 43"/>
                      <a:gd name="T3" fmla="*/ 1 h 190"/>
                      <a:gd name="T4" fmla="*/ 27 w 43"/>
                      <a:gd name="T5" fmla="*/ 0 h 190"/>
                      <a:gd name="T6" fmla="*/ 33 w 43"/>
                      <a:gd name="T7" fmla="*/ 2 h 190"/>
                      <a:gd name="T8" fmla="*/ 36 w 43"/>
                      <a:gd name="T9" fmla="*/ 4 h 190"/>
                      <a:gd name="T10" fmla="*/ 39 w 43"/>
                      <a:gd name="T11" fmla="*/ 7 h 190"/>
                      <a:gd name="T12" fmla="*/ 41 w 43"/>
                      <a:gd name="T13" fmla="*/ 11 h 190"/>
                      <a:gd name="T14" fmla="*/ 41 w 43"/>
                      <a:gd name="T15" fmla="*/ 15 h 190"/>
                      <a:gd name="T16" fmla="*/ 42 w 43"/>
                      <a:gd name="T17" fmla="*/ 21 h 190"/>
                      <a:gd name="T18" fmla="*/ 42 w 43"/>
                      <a:gd name="T19" fmla="*/ 89 h 190"/>
                      <a:gd name="T20" fmla="*/ 41 w 43"/>
                      <a:gd name="T21" fmla="*/ 93 h 190"/>
                      <a:gd name="T22" fmla="*/ 38 w 43"/>
                      <a:gd name="T23" fmla="*/ 96 h 190"/>
                      <a:gd name="T24" fmla="*/ 36 w 43"/>
                      <a:gd name="T25" fmla="*/ 98 h 190"/>
                      <a:gd name="T26" fmla="*/ 36 w 43"/>
                      <a:gd name="T27" fmla="*/ 184 h 190"/>
                      <a:gd name="T28" fmla="*/ 31 w 43"/>
                      <a:gd name="T29" fmla="*/ 189 h 190"/>
                      <a:gd name="T30" fmla="*/ 27 w 43"/>
                      <a:gd name="T31" fmla="*/ 185 h 190"/>
                      <a:gd name="T32" fmla="*/ 27 w 43"/>
                      <a:gd name="T33" fmla="*/ 97 h 190"/>
                      <a:gd name="T34" fmla="*/ 23 w 43"/>
                      <a:gd name="T35" fmla="*/ 95 h 190"/>
                      <a:gd name="T36" fmla="*/ 19 w 43"/>
                      <a:gd name="T37" fmla="*/ 93 h 190"/>
                      <a:gd name="T38" fmla="*/ 19 w 43"/>
                      <a:gd name="T39" fmla="*/ 92 h 190"/>
                      <a:gd name="T40" fmla="*/ 19 w 43"/>
                      <a:gd name="T41" fmla="*/ 88 h 190"/>
                      <a:gd name="T42" fmla="*/ 19 w 43"/>
                      <a:gd name="T43" fmla="*/ 31 h 190"/>
                      <a:gd name="T44" fmla="*/ 19 w 43"/>
                      <a:gd name="T45" fmla="*/ 26 h 190"/>
                      <a:gd name="T46" fmla="*/ 17 w 43"/>
                      <a:gd name="T47" fmla="*/ 21 h 190"/>
                      <a:gd name="T48" fmla="*/ 15 w 43"/>
                      <a:gd name="T49" fmla="*/ 17 h 190"/>
                      <a:gd name="T50" fmla="*/ 12 w 43"/>
                      <a:gd name="T51" fmla="*/ 15 h 190"/>
                      <a:gd name="T52" fmla="*/ 8 w 43"/>
                      <a:gd name="T53" fmla="*/ 14 h 190"/>
                      <a:gd name="T54" fmla="*/ 0 w 43"/>
                      <a:gd name="T55" fmla="*/ 13 h 19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190"/>
                      <a:gd name="T86" fmla="*/ 43 w 43"/>
                      <a:gd name="T87" fmla="*/ 190 h 19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190">
                        <a:moveTo>
                          <a:pt x="0" y="13"/>
                        </a:moveTo>
                        <a:lnTo>
                          <a:pt x="20" y="1"/>
                        </a:lnTo>
                        <a:lnTo>
                          <a:pt x="27" y="0"/>
                        </a:lnTo>
                        <a:lnTo>
                          <a:pt x="33" y="2"/>
                        </a:lnTo>
                        <a:lnTo>
                          <a:pt x="36" y="4"/>
                        </a:lnTo>
                        <a:lnTo>
                          <a:pt x="39" y="7"/>
                        </a:lnTo>
                        <a:lnTo>
                          <a:pt x="41" y="11"/>
                        </a:lnTo>
                        <a:lnTo>
                          <a:pt x="41" y="15"/>
                        </a:lnTo>
                        <a:lnTo>
                          <a:pt x="42" y="21"/>
                        </a:lnTo>
                        <a:lnTo>
                          <a:pt x="42" y="89"/>
                        </a:lnTo>
                        <a:lnTo>
                          <a:pt x="41" y="93"/>
                        </a:lnTo>
                        <a:lnTo>
                          <a:pt x="38" y="96"/>
                        </a:lnTo>
                        <a:lnTo>
                          <a:pt x="36" y="98"/>
                        </a:lnTo>
                        <a:lnTo>
                          <a:pt x="36" y="184"/>
                        </a:lnTo>
                        <a:lnTo>
                          <a:pt x="31" y="189"/>
                        </a:lnTo>
                        <a:lnTo>
                          <a:pt x="27" y="185"/>
                        </a:lnTo>
                        <a:lnTo>
                          <a:pt x="27" y="97"/>
                        </a:lnTo>
                        <a:lnTo>
                          <a:pt x="23" y="95"/>
                        </a:lnTo>
                        <a:lnTo>
                          <a:pt x="19" y="93"/>
                        </a:lnTo>
                        <a:lnTo>
                          <a:pt x="19" y="92"/>
                        </a:lnTo>
                        <a:lnTo>
                          <a:pt x="19" y="88"/>
                        </a:lnTo>
                        <a:lnTo>
                          <a:pt x="19" y="31"/>
                        </a:lnTo>
                        <a:lnTo>
                          <a:pt x="19" y="26"/>
                        </a:lnTo>
                        <a:lnTo>
                          <a:pt x="17" y="21"/>
                        </a:lnTo>
                        <a:lnTo>
                          <a:pt x="15" y="17"/>
                        </a:lnTo>
                        <a:lnTo>
                          <a:pt x="12" y="15"/>
                        </a:lnTo>
                        <a:lnTo>
                          <a:pt x="8" y="14"/>
                        </a:lnTo>
                        <a:lnTo>
                          <a:pt x="0" y="13"/>
                        </a:lnTo>
                      </a:path>
                    </a:pathLst>
                  </a:custGeom>
                  <a:solidFill>
                    <a:srgbClr val="3F3F3F"/>
                  </a:solidFill>
                  <a:ln w="9525" cap="rnd">
                    <a:noFill/>
                    <a:round/>
                    <a:headEnd/>
                    <a:tailEnd/>
                  </a:ln>
                </p:spPr>
                <p:txBody>
                  <a:bodyPr/>
                  <a:lstStyle/>
                  <a:p>
                    <a:endParaRPr lang="en-US"/>
                  </a:p>
                </p:txBody>
              </p:sp>
              <p:sp>
                <p:nvSpPr>
                  <p:cNvPr id="35903" name="Freeform 398"/>
                  <p:cNvSpPr>
                    <a:spLocks/>
                  </p:cNvSpPr>
                  <p:nvPr/>
                </p:nvSpPr>
                <p:spPr bwMode="auto">
                  <a:xfrm>
                    <a:off x="2316" y="1699"/>
                    <a:ext cx="46" cy="197"/>
                  </a:xfrm>
                  <a:custGeom>
                    <a:avLst/>
                    <a:gdLst>
                      <a:gd name="T0" fmla="*/ 0 w 46"/>
                      <a:gd name="T1" fmla="*/ 13 h 197"/>
                      <a:gd name="T2" fmla="*/ 22 w 46"/>
                      <a:gd name="T3" fmla="*/ 1 h 197"/>
                      <a:gd name="T4" fmla="*/ 29 w 46"/>
                      <a:gd name="T5" fmla="*/ 0 h 197"/>
                      <a:gd name="T6" fmla="*/ 35 w 46"/>
                      <a:gd name="T7" fmla="*/ 2 h 197"/>
                      <a:gd name="T8" fmla="*/ 39 w 46"/>
                      <a:gd name="T9" fmla="*/ 5 h 197"/>
                      <a:gd name="T10" fmla="*/ 42 w 46"/>
                      <a:gd name="T11" fmla="*/ 7 h 197"/>
                      <a:gd name="T12" fmla="*/ 44 w 46"/>
                      <a:gd name="T13" fmla="*/ 11 h 197"/>
                      <a:gd name="T14" fmla="*/ 45 w 46"/>
                      <a:gd name="T15" fmla="*/ 15 h 197"/>
                      <a:gd name="T16" fmla="*/ 45 w 46"/>
                      <a:gd name="T17" fmla="*/ 22 h 197"/>
                      <a:gd name="T18" fmla="*/ 45 w 46"/>
                      <a:gd name="T19" fmla="*/ 92 h 197"/>
                      <a:gd name="T20" fmla="*/ 44 w 46"/>
                      <a:gd name="T21" fmla="*/ 96 h 197"/>
                      <a:gd name="T22" fmla="*/ 41 w 46"/>
                      <a:gd name="T23" fmla="*/ 99 h 197"/>
                      <a:gd name="T24" fmla="*/ 38 w 46"/>
                      <a:gd name="T25" fmla="*/ 101 h 197"/>
                      <a:gd name="T26" fmla="*/ 38 w 46"/>
                      <a:gd name="T27" fmla="*/ 191 h 197"/>
                      <a:gd name="T28" fmla="*/ 33 w 46"/>
                      <a:gd name="T29" fmla="*/ 196 h 197"/>
                      <a:gd name="T30" fmla="*/ 29 w 46"/>
                      <a:gd name="T31" fmla="*/ 192 h 197"/>
                      <a:gd name="T32" fmla="*/ 29 w 46"/>
                      <a:gd name="T33" fmla="*/ 100 h 197"/>
                      <a:gd name="T34" fmla="*/ 24 w 46"/>
                      <a:gd name="T35" fmla="*/ 99 h 197"/>
                      <a:gd name="T36" fmla="*/ 21 w 46"/>
                      <a:gd name="T37" fmla="*/ 96 h 197"/>
                      <a:gd name="T38" fmla="*/ 20 w 46"/>
                      <a:gd name="T39" fmla="*/ 95 h 197"/>
                      <a:gd name="T40" fmla="*/ 20 w 46"/>
                      <a:gd name="T41" fmla="*/ 91 h 197"/>
                      <a:gd name="T42" fmla="*/ 20 w 46"/>
                      <a:gd name="T43" fmla="*/ 32 h 197"/>
                      <a:gd name="T44" fmla="*/ 20 w 46"/>
                      <a:gd name="T45" fmla="*/ 27 h 197"/>
                      <a:gd name="T46" fmla="*/ 18 w 46"/>
                      <a:gd name="T47" fmla="*/ 22 h 197"/>
                      <a:gd name="T48" fmla="*/ 16 w 46"/>
                      <a:gd name="T49" fmla="*/ 17 h 197"/>
                      <a:gd name="T50" fmla="*/ 13 w 46"/>
                      <a:gd name="T51" fmla="*/ 15 h 197"/>
                      <a:gd name="T52" fmla="*/ 9 w 46"/>
                      <a:gd name="T53" fmla="*/ 14 h 197"/>
                      <a:gd name="T54" fmla="*/ 0 w 46"/>
                      <a:gd name="T55" fmla="*/ 13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197"/>
                      <a:gd name="T86" fmla="*/ 46 w 46"/>
                      <a:gd name="T87" fmla="*/ 197 h 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197">
                        <a:moveTo>
                          <a:pt x="0" y="13"/>
                        </a:moveTo>
                        <a:lnTo>
                          <a:pt x="22" y="1"/>
                        </a:lnTo>
                        <a:lnTo>
                          <a:pt x="29" y="0"/>
                        </a:lnTo>
                        <a:lnTo>
                          <a:pt x="35" y="2"/>
                        </a:lnTo>
                        <a:lnTo>
                          <a:pt x="39" y="5"/>
                        </a:lnTo>
                        <a:lnTo>
                          <a:pt x="42" y="7"/>
                        </a:lnTo>
                        <a:lnTo>
                          <a:pt x="44" y="11"/>
                        </a:lnTo>
                        <a:lnTo>
                          <a:pt x="45" y="15"/>
                        </a:lnTo>
                        <a:lnTo>
                          <a:pt x="45" y="22"/>
                        </a:lnTo>
                        <a:lnTo>
                          <a:pt x="45" y="92"/>
                        </a:lnTo>
                        <a:lnTo>
                          <a:pt x="44" y="96"/>
                        </a:lnTo>
                        <a:lnTo>
                          <a:pt x="41" y="99"/>
                        </a:lnTo>
                        <a:lnTo>
                          <a:pt x="38" y="101"/>
                        </a:lnTo>
                        <a:lnTo>
                          <a:pt x="38" y="191"/>
                        </a:lnTo>
                        <a:lnTo>
                          <a:pt x="33" y="196"/>
                        </a:lnTo>
                        <a:lnTo>
                          <a:pt x="29" y="192"/>
                        </a:lnTo>
                        <a:lnTo>
                          <a:pt x="29" y="100"/>
                        </a:lnTo>
                        <a:lnTo>
                          <a:pt x="24" y="99"/>
                        </a:lnTo>
                        <a:lnTo>
                          <a:pt x="21" y="96"/>
                        </a:lnTo>
                        <a:lnTo>
                          <a:pt x="20" y="95"/>
                        </a:lnTo>
                        <a:lnTo>
                          <a:pt x="20" y="91"/>
                        </a:lnTo>
                        <a:lnTo>
                          <a:pt x="20" y="32"/>
                        </a:lnTo>
                        <a:lnTo>
                          <a:pt x="20" y="27"/>
                        </a:lnTo>
                        <a:lnTo>
                          <a:pt x="18" y="22"/>
                        </a:lnTo>
                        <a:lnTo>
                          <a:pt x="16" y="17"/>
                        </a:lnTo>
                        <a:lnTo>
                          <a:pt x="13" y="15"/>
                        </a:lnTo>
                        <a:lnTo>
                          <a:pt x="9" y="14"/>
                        </a:lnTo>
                        <a:lnTo>
                          <a:pt x="0" y="13"/>
                        </a:lnTo>
                      </a:path>
                    </a:pathLst>
                  </a:custGeom>
                  <a:solidFill>
                    <a:srgbClr val="3F3F3F"/>
                  </a:solidFill>
                  <a:ln w="9525" cap="rnd">
                    <a:noFill/>
                    <a:round/>
                    <a:headEnd/>
                    <a:tailEnd/>
                  </a:ln>
                </p:spPr>
                <p:txBody>
                  <a:bodyPr/>
                  <a:lstStyle/>
                  <a:p>
                    <a:endParaRPr lang="en-US"/>
                  </a:p>
                </p:txBody>
              </p:sp>
              <p:sp>
                <p:nvSpPr>
                  <p:cNvPr id="35904" name="Freeform 399"/>
                  <p:cNvSpPr>
                    <a:spLocks/>
                  </p:cNvSpPr>
                  <p:nvPr/>
                </p:nvSpPr>
                <p:spPr bwMode="auto">
                  <a:xfrm>
                    <a:off x="2247" y="1734"/>
                    <a:ext cx="53" cy="200"/>
                  </a:xfrm>
                  <a:custGeom>
                    <a:avLst/>
                    <a:gdLst>
                      <a:gd name="T0" fmla="*/ 0 w 53"/>
                      <a:gd name="T1" fmla="*/ 13 h 200"/>
                      <a:gd name="T2" fmla="*/ 25 w 53"/>
                      <a:gd name="T3" fmla="*/ 1 h 200"/>
                      <a:gd name="T4" fmla="*/ 34 w 53"/>
                      <a:gd name="T5" fmla="*/ 0 h 200"/>
                      <a:gd name="T6" fmla="*/ 40 w 53"/>
                      <a:gd name="T7" fmla="*/ 2 h 200"/>
                      <a:gd name="T8" fmla="*/ 45 w 53"/>
                      <a:gd name="T9" fmla="*/ 5 h 200"/>
                      <a:gd name="T10" fmla="*/ 48 w 53"/>
                      <a:gd name="T11" fmla="*/ 7 h 200"/>
                      <a:gd name="T12" fmla="*/ 51 w 53"/>
                      <a:gd name="T13" fmla="*/ 11 h 200"/>
                      <a:gd name="T14" fmla="*/ 51 w 53"/>
                      <a:gd name="T15" fmla="*/ 15 h 200"/>
                      <a:gd name="T16" fmla="*/ 52 w 53"/>
                      <a:gd name="T17" fmla="*/ 22 h 200"/>
                      <a:gd name="T18" fmla="*/ 52 w 53"/>
                      <a:gd name="T19" fmla="*/ 93 h 200"/>
                      <a:gd name="T20" fmla="*/ 51 w 53"/>
                      <a:gd name="T21" fmla="*/ 98 h 200"/>
                      <a:gd name="T22" fmla="*/ 47 w 53"/>
                      <a:gd name="T23" fmla="*/ 101 h 200"/>
                      <a:gd name="T24" fmla="*/ 44 w 53"/>
                      <a:gd name="T25" fmla="*/ 102 h 200"/>
                      <a:gd name="T26" fmla="*/ 44 w 53"/>
                      <a:gd name="T27" fmla="*/ 194 h 200"/>
                      <a:gd name="T28" fmla="*/ 38 w 53"/>
                      <a:gd name="T29" fmla="*/ 199 h 200"/>
                      <a:gd name="T30" fmla="*/ 33 w 53"/>
                      <a:gd name="T31" fmla="*/ 195 h 200"/>
                      <a:gd name="T32" fmla="*/ 33 w 53"/>
                      <a:gd name="T33" fmla="*/ 102 h 200"/>
                      <a:gd name="T34" fmla="*/ 28 w 53"/>
                      <a:gd name="T35" fmla="*/ 100 h 200"/>
                      <a:gd name="T36" fmla="*/ 24 w 53"/>
                      <a:gd name="T37" fmla="*/ 98 h 200"/>
                      <a:gd name="T38" fmla="*/ 23 w 53"/>
                      <a:gd name="T39" fmla="*/ 96 h 200"/>
                      <a:gd name="T40" fmla="*/ 23 w 53"/>
                      <a:gd name="T41" fmla="*/ 92 h 200"/>
                      <a:gd name="T42" fmla="*/ 23 w 53"/>
                      <a:gd name="T43" fmla="*/ 32 h 200"/>
                      <a:gd name="T44" fmla="*/ 23 w 53"/>
                      <a:gd name="T45" fmla="*/ 27 h 200"/>
                      <a:gd name="T46" fmla="*/ 21 w 53"/>
                      <a:gd name="T47" fmla="*/ 22 h 200"/>
                      <a:gd name="T48" fmla="*/ 19 w 53"/>
                      <a:gd name="T49" fmla="*/ 18 h 200"/>
                      <a:gd name="T50" fmla="*/ 15 w 53"/>
                      <a:gd name="T51" fmla="*/ 15 h 200"/>
                      <a:gd name="T52" fmla="*/ 10 w 53"/>
                      <a:gd name="T53" fmla="*/ 14 h 200"/>
                      <a:gd name="T54" fmla="*/ 0 w 53"/>
                      <a:gd name="T55" fmla="*/ 13 h 2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200"/>
                      <a:gd name="T86" fmla="*/ 53 w 53"/>
                      <a:gd name="T87" fmla="*/ 200 h 2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200">
                        <a:moveTo>
                          <a:pt x="0" y="13"/>
                        </a:moveTo>
                        <a:lnTo>
                          <a:pt x="25" y="1"/>
                        </a:lnTo>
                        <a:lnTo>
                          <a:pt x="34" y="0"/>
                        </a:lnTo>
                        <a:lnTo>
                          <a:pt x="40" y="2"/>
                        </a:lnTo>
                        <a:lnTo>
                          <a:pt x="45" y="5"/>
                        </a:lnTo>
                        <a:lnTo>
                          <a:pt x="48" y="7"/>
                        </a:lnTo>
                        <a:lnTo>
                          <a:pt x="51" y="11"/>
                        </a:lnTo>
                        <a:lnTo>
                          <a:pt x="51" y="15"/>
                        </a:lnTo>
                        <a:lnTo>
                          <a:pt x="52" y="22"/>
                        </a:lnTo>
                        <a:lnTo>
                          <a:pt x="52" y="93"/>
                        </a:lnTo>
                        <a:lnTo>
                          <a:pt x="51" y="98"/>
                        </a:lnTo>
                        <a:lnTo>
                          <a:pt x="47" y="101"/>
                        </a:lnTo>
                        <a:lnTo>
                          <a:pt x="44" y="102"/>
                        </a:lnTo>
                        <a:lnTo>
                          <a:pt x="44" y="194"/>
                        </a:lnTo>
                        <a:lnTo>
                          <a:pt x="38" y="199"/>
                        </a:lnTo>
                        <a:lnTo>
                          <a:pt x="33" y="195"/>
                        </a:lnTo>
                        <a:lnTo>
                          <a:pt x="33" y="102"/>
                        </a:lnTo>
                        <a:lnTo>
                          <a:pt x="28" y="100"/>
                        </a:lnTo>
                        <a:lnTo>
                          <a:pt x="24" y="98"/>
                        </a:lnTo>
                        <a:lnTo>
                          <a:pt x="23" y="96"/>
                        </a:lnTo>
                        <a:lnTo>
                          <a:pt x="23" y="92"/>
                        </a:lnTo>
                        <a:lnTo>
                          <a:pt x="23" y="32"/>
                        </a:lnTo>
                        <a:lnTo>
                          <a:pt x="23" y="27"/>
                        </a:lnTo>
                        <a:lnTo>
                          <a:pt x="21" y="22"/>
                        </a:lnTo>
                        <a:lnTo>
                          <a:pt x="19" y="18"/>
                        </a:lnTo>
                        <a:lnTo>
                          <a:pt x="15" y="15"/>
                        </a:lnTo>
                        <a:lnTo>
                          <a:pt x="10" y="14"/>
                        </a:lnTo>
                        <a:lnTo>
                          <a:pt x="0" y="13"/>
                        </a:lnTo>
                      </a:path>
                    </a:pathLst>
                  </a:custGeom>
                  <a:solidFill>
                    <a:srgbClr val="3F3F3F"/>
                  </a:solidFill>
                  <a:ln w="9525" cap="rnd">
                    <a:noFill/>
                    <a:round/>
                    <a:headEnd/>
                    <a:tailEnd/>
                  </a:ln>
                </p:spPr>
                <p:txBody>
                  <a:bodyPr/>
                  <a:lstStyle/>
                  <a:p>
                    <a:endParaRPr lang="en-US"/>
                  </a:p>
                </p:txBody>
              </p:sp>
              <p:sp>
                <p:nvSpPr>
                  <p:cNvPr id="35905" name="Freeform 400"/>
                  <p:cNvSpPr>
                    <a:spLocks/>
                  </p:cNvSpPr>
                  <p:nvPr/>
                </p:nvSpPr>
                <p:spPr bwMode="auto">
                  <a:xfrm>
                    <a:off x="2446" y="1640"/>
                    <a:ext cx="43" cy="188"/>
                  </a:xfrm>
                  <a:custGeom>
                    <a:avLst/>
                    <a:gdLst>
                      <a:gd name="T0" fmla="*/ 0 w 43"/>
                      <a:gd name="T1" fmla="*/ 13 h 188"/>
                      <a:gd name="T2" fmla="*/ 20 w 43"/>
                      <a:gd name="T3" fmla="*/ 1 h 188"/>
                      <a:gd name="T4" fmla="*/ 27 w 43"/>
                      <a:gd name="T5" fmla="*/ 0 h 188"/>
                      <a:gd name="T6" fmla="*/ 33 w 43"/>
                      <a:gd name="T7" fmla="*/ 2 h 188"/>
                      <a:gd name="T8" fmla="*/ 36 w 43"/>
                      <a:gd name="T9" fmla="*/ 4 h 188"/>
                      <a:gd name="T10" fmla="*/ 39 w 43"/>
                      <a:gd name="T11" fmla="*/ 7 h 188"/>
                      <a:gd name="T12" fmla="*/ 41 w 43"/>
                      <a:gd name="T13" fmla="*/ 11 h 188"/>
                      <a:gd name="T14" fmla="*/ 42 w 43"/>
                      <a:gd name="T15" fmla="*/ 15 h 188"/>
                      <a:gd name="T16" fmla="*/ 42 w 43"/>
                      <a:gd name="T17" fmla="*/ 21 h 188"/>
                      <a:gd name="T18" fmla="*/ 42 w 43"/>
                      <a:gd name="T19" fmla="*/ 89 h 188"/>
                      <a:gd name="T20" fmla="*/ 41 w 43"/>
                      <a:gd name="T21" fmla="*/ 92 h 188"/>
                      <a:gd name="T22" fmla="*/ 38 w 43"/>
                      <a:gd name="T23" fmla="*/ 95 h 188"/>
                      <a:gd name="T24" fmla="*/ 36 w 43"/>
                      <a:gd name="T25" fmla="*/ 97 h 188"/>
                      <a:gd name="T26" fmla="*/ 36 w 43"/>
                      <a:gd name="T27" fmla="*/ 183 h 188"/>
                      <a:gd name="T28" fmla="*/ 31 w 43"/>
                      <a:gd name="T29" fmla="*/ 187 h 188"/>
                      <a:gd name="T30" fmla="*/ 27 w 43"/>
                      <a:gd name="T31" fmla="*/ 183 h 188"/>
                      <a:gd name="T32" fmla="*/ 27 w 43"/>
                      <a:gd name="T33" fmla="*/ 96 h 188"/>
                      <a:gd name="T34" fmla="*/ 23 w 43"/>
                      <a:gd name="T35" fmla="*/ 94 h 188"/>
                      <a:gd name="T36" fmla="*/ 19 w 43"/>
                      <a:gd name="T37" fmla="*/ 92 h 188"/>
                      <a:gd name="T38" fmla="*/ 19 w 43"/>
                      <a:gd name="T39" fmla="*/ 91 h 188"/>
                      <a:gd name="T40" fmla="*/ 19 w 43"/>
                      <a:gd name="T41" fmla="*/ 87 h 188"/>
                      <a:gd name="T42" fmla="*/ 19 w 43"/>
                      <a:gd name="T43" fmla="*/ 30 h 188"/>
                      <a:gd name="T44" fmla="*/ 19 w 43"/>
                      <a:gd name="T45" fmla="*/ 26 h 188"/>
                      <a:gd name="T46" fmla="*/ 17 w 43"/>
                      <a:gd name="T47" fmla="*/ 21 h 188"/>
                      <a:gd name="T48" fmla="*/ 15 w 43"/>
                      <a:gd name="T49" fmla="*/ 17 h 188"/>
                      <a:gd name="T50" fmla="*/ 12 w 43"/>
                      <a:gd name="T51" fmla="*/ 15 h 188"/>
                      <a:gd name="T52" fmla="*/ 8 w 43"/>
                      <a:gd name="T53" fmla="*/ 13 h 188"/>
                      <a:gd name="T54" fmla="*/ 0 w 43"/>
                      <a:gd name="T55" fmla="*/ 13 h 1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188"/>
                      <a:gd name="T86" fmla="*/ 43 w 43"/>
                      <a:gd name="T87" fmla="*/ 188 h 1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188">
                        <a:moveTo>
                          <a:pt x="0" y="13"/>
                        </a:moveTo>
                        <a:lnTo>
                          <a:pt x="20" y="1"/>
                        </a:lnTo>
                        <a:lnTo>
                          <a:pt x="27" y="0"/>
                        </a:lnTo>
                        <a:lnTo>
                          <a:pt x="33" y="2"/>
                        </a:lnTo>
                        <a:lnTo>
                          <a:pt x="36" y="4"/>
                        </a:lnTo>
                        <a:lnTo>
                          <a:pt x="39" y="7"/>
                        </a:lnTo>
                        <a:lnTo>
                          <a:pt x="41" y="11"/>
                        </a:lnTo>
                        <a:lnTo>
                          <a:pt x="42" y="15"/>
                        </a:lnTo>
                        <a:lnTo>
                          <a:pt x="42" y="21"/>
                        </a:lnTo>
                        <a:lnTo>
                          <a:pt x="42" y="89"/>
                        </a:lnTo>
                        <a:lnTo>
                          <a:pt x="41" y="92"/>
                        </a:lnTo>
                        <a:lnTo>
                          <a:pt x="38" y="95"/>
                        </a:lnTo>
                        <a:lnTo>
                          <a:pt x="36" y="97"/>
                        </a:lnTo>
                        <a:lnTo>
                          <a:pt x="36" y="183"/>
                        </a:lnTo>
                        <a:lnTo>
                          <a:pt x="31" y="187"/>
                        </a:lnTo>
                        <a:lnTo>
                          <a:pt x="27" y="183"/>
                        </a:lnTo>
                        <a:lnTo>
                          <a:pt x="27" y="96"/>
                        </a:lnTo>
                        <a:lnTo>
                          <a:pt x="23" y="94"/>
                        </a:lnTo>
                        <a:lnTo>
                          <a:pt x="19" y="92"/>
                        </a:lnTo>
                        <a:lnTo>
                          <a:pt x="19" y="91"/>
                        </a:lnTo>
                        <a:lnTo>
                          <a:pt x="19" y="87"/>
                        </a:lnTo>
                        <a:lnTo>
                          <a:pt x="19" y="30"/>
                        </a:lnTo>
                        <a:lnTo>
                          <a:pt x="19" y="26"/>
                        </a:lnTo>
                        <a:lnTo>
                          <a:pt x="17" y="21"/>
                        </a:lnTo>
                        <a:lnTo>
                          <a:pt x="15" y="17"/>
                        </a:lnTo>
                        <a:lnTo>
                          <a:pt x="12" y="15"/>
                        </a:lnTo>
                        <a:lnTo>
                          <a:pt x="8" y="13"/>
                        </a:lnTo>
                        <a:lnTo>
                          <a:pt x="0" y="13"/>
                        </a:lnTo>
                      </a:path>
                    </a:pathLst>
                  </a:custGeom>
                  <a:solidFill>
                    <a:srgbClr val="3F3F3F"/>
                  </a:solidFill>
                  <a:ln w="9525" cap="rnd">
                    <a:noFill/>
                    <a:round/>
                    <a:headEnd/>
                    <a:tailEnd/>
                  </a:ln>
                </p:spPr>
                <p:txBody>
                  <a:bodyPr/>
                  <a:lstStyle/>
                  <a:p>
                    <a:endParaRPr lang="en-US"/>
                  </a:p>
                </p:txBody>
              </p:sp>
              <p:sp>
                <p:nvSpPr>
                  <p:cNvPr id="35906" name="Freeform 401"/>
                  <p:cNvSpPr>
                    <a:spLocks/>
                  </p:cNvSpPr>
                  <p:nvPr/>
                </p:nvSpPr>
                <p:spPr bwMode="auto">
                  <a:xfrm>
                    <a:off x="2511" y="1605"/>
                    <a:ext cx="39" cy="183"/>
                  </a:xfrm>
                  <a:custGeom>
                    <a:avLst/>
                    <a:gdLst>
                      <a:gd name="T0" fmla="*/ 0 w 39"/>
                      <a:gd name="T1" fmla="*/ 12 h 183"/>
                      <a:gd name="T2" fmla="*/ 19 w 39"/>
                      <a:gd name="T3" fmla="*/ 0 h 183"/>
                      <a:gd name="T4" fmla="*/ 25 w 39"/>
                      <a:gd name="T5" fmla="*/ 0 h 183"/>
                      <a:gd name="T6" fmla="*/ 29 w 39"/>
                      <a:gd name="T7" fmla="*/ 2 h 183"/>
                      <a:gd name="T8" fmla="*/ 33 w 39"/>
                      <a:gd name="T9" fmla="*/ 4 h 183"/>
                      <a:gd name="T10" fmla="*/ 35 w 39"/>
                      <a:gd name="T11" fmla="*/ 6 h 183"/>
                      <a:gd name="T12" fmla="*/ 37 w 39"/>
                      <a:gd name="T13" fmla="*/ 10 h 183"/>
                      <a:gd name="T14" fmla="*/ 38 w 39"/>
                      <a:gd name="T15" fmla="*/ 14 h 183"/>
                      <a:gd name="T16" fmla="*/ 38 w 39"/>
                      <a:gd name="T17" fmla="*/ 20 h 183"/>
                      <a:gd name="T18" fmla="*/ 38 w 39"/>
                      <a:gd name="T19" fmla="*/ 86 h 183"/>
                      <a:gd name="T20" fmla="*/ 37 w 39"/>
                      <a:gd name="T21" fmla="*/ 89 h 183"/>
                      <a:gd name="T22" fmla="*/ 34 w 39"/>
                      <a:gd name="T23" fmla="*/ 92 h 183"/>
                      <a:gd name="T24" fmla="*/ 32 w 39"/>
                      <a:gd name="T25" fmla="*/ 94 h 183"/>
                      <a:gd name="T26" fmla="*/ 32 w 39"/>
                      <a:gd name="T27" fmla="*/ 178 h 183"/>
                      <a:gd name="T28" fmla="*/ 28 w 39"/>
                      <a:gd name="T29" fmla="*/ 182 h 183"/>
                      <a:gd name="T30" fmla="*/ 24 w 39"/>
                      <a:gd name="T31" fmla="*/ 178 h 183"/>
                      <a:gd name="T32" fmla="*/ 24 w 39"/>
                      <a:gd name="T33" fmla="*/ 93 h 183"/>
                      <a:gd name="T34" fmla="*/ 20 w 39"/>
                      <a:gd name="T35" fmla="*/ 91 h 183"/>
                      <a:gd name="T36" fmla="*/ 17 w 39"/>
                      <a:gd name="T37" fmla="*/ 89 h 183"/>
                      <a:gd name="T38" fmla="*/ 17 w 39"/>
                      <a:gd name="T39" fmla="*/ 88 h 183"/>
                      <a:gd name="T40" fmla="*/ 17 w 39"/>
                      <a:gd name="T41" fmla="*/ 85 h 183"/>
                      <a:gd name="T42" fmla="*/ 17 w 39"/>
                      <a:gd name="T43" fmla="*/ 29 h 183"/>
                      <a:gd name="T44" fmla="*/ 17 w 39"/>
                      <a:gd name="T45" fmla="*/ 24 h 183"/>
                      <a:gd name="T46" fmla="*/ 15 w 39"/>
                      <a:gd name="T47" fmla="*/ 20 h 183"/>
                      <a:gd name="T48" fmla="*/ 14 w 39"/>
                      <a:gd name="T49" fmla="*/ 16 h 183"/>
                      <a:gd name="T50" fmla="*/ 10 w 39"/>
                      <a:gd name="T51" fmla="*/ 14 h 183"/>
                      <a:gd name="T52" fmla="*/ 7 w 39"/>
                      <a:gd name="T53" fmla="*/ 12 h 183"/>
                      <a:gd name="T54" fmla="*/ 0 w 39"/>
                      <a:gd name="T55" fmla="*/ 12 h 1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83"/>
                      <a:gd name="T86" fmla="*/ 39 w 39"/>
                      <a:gd name="T87" fmla="*/ 183 h 1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83">
                        <a:moveTo>
                          <a:pt x="0" y="12"/>
                        </a:moveTo>
                        <a:lnTo>
                          <a:pt x="19" y="0"/>
                        </a:lnTo>
                        <a:lnTo>
                          <a:pt x="25" y="0"/>
                        </a:lnTo>
                        <a:lnTo>
                          <a:pt x="29" y="2"/>
                        </a:lnTo>
                        <a:lnTo>
                          <a:pt x="33" y="4"/>
                        </a:lnTo>
                        <a:lnTo>
                          <a:pt x="35" y="6"/>
                        </a:lnTo>
                        <a:lnTo>
                          <a:pt x="37" y="10"/>
                        </a:lnTo>
                        <a:lnTo>
                          <a:pt x="38" y="14"/>
                        </a:lnTo>
                        <a:lnTo>
                          <a:pt x="38" y="20"/>
                        </a:lnTo>
                        <a:lnTo>
                          <a:pt x="38" y="86"/>
                        </a:lnTo>
                        <a:lnTo>
                          <a:pt x="37" y="89"/>
                        </a:lnTo>
                        <a:lnTo>
                          <a:pt x="34" y="92"/>
                        </a:lnTo>
                        <a:lnTo>
                          <a:pt x="32" y="94"/>
                        </a:lnTo>
                        <a:lnTo>
                          <a:pt x="32" y="178"/>
                        </a:lnTo>
                        <a:lnTo>
                          <a:pt x="28" y="182"/>
                        </a:lnTo>
                        <a:lnTo>
                          <a:pt x="24" y="178"/>
                        </a:lnTo>
                        <a:lnTo>
                          <a:pt x="24" y="93"/>
                        </a:lnTo>
                        <a:lnTo>
                          <a:pt x="20" y="91"/>
                        </a:lnTo>
                        <a:lnTo>
                          <a:pt x="17" y="89"/>
                        </a:lnTo>
                        <a:lnTo>
                          <a:pt x="17" y="88"/>
                        </a:lnTo>
                        <a:lnTo>
                          <a:pt x="17" y="85"/>
                        </a:lnTo>
                        <a:lnTo>
                          <a:pt x="17" y="29"/>
                        </a:lnTo>
                        <a:lnTo>
                          <a:pt x="17" y="24"/>
                        </a:lnTo>
                        <a:lnTo>
                          <a:pt x="15" y="20"/>
                        </a:lnTo>
                        <a:lnTo>
                          <a:pt x="14" y="16"/>
                        </a:lnTo>
                        <a:lnTo>
                          <a:pt x="10" y="14"/>
                        </a:lnTo>
                        <a:lnTo>
                          <a:pt x="7" y="12"/>
                        </a:lnTo>
                        <a:lnTo>
                          <a:pt x="0" y="12"/>
                        </a:lnTo>
                      </a:path>
                    </a:pathLst>
                  </a:custGeom>
                  <a:solidFill>
                    <a:srgbClr val="3F3F3F"/>
                  </a:solidFill>
                  <a:ln w="9525" cap="rnd">
                    <a:noFill/>
                    <a:round/>
                    <a:headEnd/>
                    <a:tailEnd/>
                  </a:ln>
                </p:spPr>
                <p:txBody>
                  <a:bodyPr/>
                  <a:lstStyle/>
                  <a:p>
                    <a:endParaRPr lang="en-US"/>
                  </a:p>
                </p:txBody>
              </p:sp>
              <p:sp>
                <p:nvSpPr>
                  <p:cNvPr id="35907" name="Freeform 402"/>
                  <p:cNvSpPr>
                    <a:spLocks/>
                  </p:cNvSpPr>
                  <p:nvPr/>
                </p:nvSpPr>
                <p:spPr bwMode="auto">
                  <a:xfrm>
                    <a:off x="2568" y="1577"/>
                    <a:ext cx="39" cy="177"/>
                  </a:xfrm>
                  <a:custGeom>
                    <a:avLst/>
                    <a:gdLst>
                      <a:gd name="T0" fmla="*/ 0 w 39"/>
                      <a:gd name="T1" fmla="*/ 11 h 177"/>
                      <a:gd name="T2" fmla="*/ 19 w 39"/>
                      <a:gd name="T3" fmla="*/ 0 h 177"/>
                      <a:gd name="T4" fmla="*/ 24 w 39"/>
                      <a:gd name="T5" fmla="*/ 0 h 177"/>
                      <a:gd name="T6" fmla="*/ 29 w 39"/>
                      <a:gd name="T7" fmla="*/ 2 h 177"/>
                      <a:gd name="T8" fmla="*/ 33 w 39"/>
                      <a:gd name="T9" fmla="*/ 4 h 177"/>
                      <a:gd name="T10" fmla="*/ 35 w 39"/>
                      <a:gd name="T11" fmla="*/ 6 h 177"/>
                      <a:gd name="T12" fmla="*/ 37 w 39"/>
                      <a:gd name="T13" fmla="*/ 10 h 177"/>
                      <a:gd name="T14" fmla="*/ 38 w 39"/>
                      <a:gd name="T15" fmla="*/ 13 h 177"/>
                      <a:gd name="T16" fmla="*/ 38 w 39"/>
                      <a:gd name="T17" fmla="*/ 19 h 177"/>
                      <a:gd name="T18" fmla="*/ 38 w 39"/>
                      <a:gd name="T19" fmla="*/ 83 h 177"/>
                      <a:gd name="T20" fmla="*/ 37 w 39"/>
                      <a:gd name="T21" fmla="*/ 86 h 177"/>
                      <a:gd name="T22" fmla="*/ 34 w 39"/>
                      <a:gd name="T23" fmla="*/ 89 h 177"/>
                      <a:gd name="T24" fmla="*/ 32 w 39"/>
                      <a:gd name="T25" fmla="*/ 90 h 177"/>
                      <a:gd name="T26" fmla="*/ 32 w 39"/>
                      <a:gd name="T27" fmla="*/ 172 h 177"/>
                      <a:gd name="T28" fmla="*/ 28 w 39"/>
                      <a:gd name="T29" fmla="*/ 176 h 177"/>
                      <a:gd name="T30" fmla="*/ 24 w 39"/>
                      <a:gd name="T31" fmla="*/ 173 h 177"/>
                      <a:gd name="T32" fmla="*/ 24 w 39"/>
                      <a:gd name="T33" fmla="*/ 90 h 177"/>
                      <a:gd name="T34" fmla="*/ 20 w 39"/>
                      <a:gd name="T35" fmla="*/ 88 h 177"/>
                      <a:gd name="T36" fmla="*/ 18 w 39"/>
                      <a:gd name="T37" fmla="*/ 86 h 177"/>
                      <a:gd name="T38" fmla="*/ 17 w 39"/>
                      <a:gd name="T39" fmla="*/ 85 h 177"/>
                      <a:gd name="T40" fmla="*/ 17 w 39"/>
                      <a:gd name="T41" fmla="*/ 82 h 177"/>
                      <a:gd name="T42" fmla="*/ 17 w 39"/>
                      <a:gd name="T43" fmla="*/ 28 h 177"/>
                      <a:gd name="T44" fmla="*/ 17 w 39"/>
                      <a:gd name="T45" fmla="*/ 24 h 177"/>
                      <a:gd name="T46" fmla="*/ 16 w 39"/>
                      <a:gd name="T47" fmla="*/ 19 h 177"/>
                      <a:gd name="T48" fmla="*/ 14 w 39"/>
                      <a:gd name="T49" fmla="*/ 16 h 177"/>
                      <a:gd name="T50" fmla="*/ 11 w 39"/>
                      <a:gd name="T51" fmla="*/ 13 h 177"/>
                      <a:gd name="T52" fmla="*/ 7 w 39"/>
                      <a:gd name="T53" fmla="*/ 12 h 177"/>
                      <a:gd name="T54" fmla="*/ 0 w 39"/>
                      <a:gd name="T55" fmla="*/ 11 h 1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77"/>
                      <a:gd name="T86" fmla="*/ 39 w 39"/>
                      <a:gd name="T87" fmla="*/ 177 h 17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77">
                        <a:moveTo>
                          <a:pt x="0" y="11"/>
                        </a:moveTo>
                        <a:lnTo>
                          <a:pt x="19" y="0"/>
                        </a:lnTo>
                        <a:lnTo>
                          <a:pt x="24" y="0"/>
                        </a:lnTo>
                        <a:lnTo>
                          <a:pt x="29" y="2"/>
                        </a:lnTo>
                        <a:lnTo>
                          <a:pt x="33" y="4"/>
                        </a:lnTo>
                        <a:lnTo>
                          <a:pt x="35" y="6"/>
                        </a:lnTo>
                        <a:lnTo>
                          <a:pt x="37" y="10"/>
                        </a:lnTo>
                        <a:lnTo>
                          <a:pt x="38" y="13"/>
                        </a:lnTo>
                        <a:lnTo>
                          <a:pt x="38" y="19"/>
                        </a:lnTo>
                        <a:lnTo>
                          <a:pt x="38" y="83"/>
                        </a:lnTo>
                        <a:lnTo>
                          <a:pt x="37" y="86"/>
                        </a:lnTo>
                        <a:lnTo>
                          <a:pt x="34" y="89"/>
                        </a:lnTo>
                        <a:lnTo>
                          <a:pt x="32" y="90"/>
                        </a:lnTo>
                        <a:lnTo>
                          <a:pt x="32" y="172"/>
                        </a:lnTo>
                        <a:lnTo>
                          <a:pt x="28" y="176"/>
                        </a:lnTo>
                        <a:lnTo>
                          <a:pt x="24" y="173"/>
                        </a:lnTo>
                        <a:lnTo>
                          <a:pt x="24" y="90"/>
                        </a:lnTo>
                        <a:lnTo>
                          <a:pt x="20" y="88"/>
                        </a:lnTo>
                        <a:lnTo>
                          <a:pt x="18" y="86"/>
                        </a:lnTo>
                        <a:lnTo>
                          <a:pt x="17" y="85"/>
                        </a:lnTo>
                        <a:lnTo>
                          <a:pt x="17" y="82"/>
                        </a:lnTo>
                        <a:lnTo>
                          <a:pt x="17" y="28"/>
                        </a:lnTo>
                        <a:lnTo>
                          <a:pt x="17" y="24"/>
                        </a:lnTo>
                        <a:lnTo>
                          <a:pt x="16" y="19"/>
                        </a:lnTo>
                        <a:lnTo>
                          <a:pt x="14" y="16"/>
                        </a:lnTo>
                        <a:lnTo>
                          <a:pt x="11" y="13"/>
                        </a:lnTo>
                        <a:lnTo>
                          <a:pt x="7" y="12"/>
                        </a:lnTo>
                        <a:lnTo>
                          <a:pt x="0" y="11"/>
                        </a:lnTo>
                      </a:path>
                    </a:pathLst>
                  </a:custGeom>
                  <a:solidFill>
                    <a:srgbClr val="3F3F3F"/>
                  </a:solidFill>
                  <a:ln w="9525" cap="rnd">
                    <a:noFill/>
                    <a:round/>
                    <a:headEnd/>
                    <a:tailEnd/>
                  </a:ln>
                </p:spPr>
                <p:txBody>
                  <a:bodyPr/>
                  <a:lstStyle/>
                  <a:p>
                    <a:endParaRPr lang="en-US"/>
                  </a:p>
                </p:txBody>
              </p:sp>
            </p:grpSp>
            <p:grpSp>
              <p:nvGrpSpPr>
                <p:cNvPr id="7" name="Group 403"/>
                <p:cNvGrpSpPr>
                  <a:grpSpLocks/>
                </p:cNvGrpSpPr>
                <p:nvPr/>
              </p:nvGrpSpPr>
              <p:grpSpPr bwMode="auto">
                <a:xfrm>
                  <a:off x="2252" y="1573"/>
                  <a:ext cx="359" cy="356"/>
                  <a:chOff x="2252" y="1573"/>
                  <a:chExt cx="359" cy="356"/>
                </a:xfrm>
              </p:grpSpPr>
              <p:sp>
                <p:nvSpPr>
                  <p:cNvPr id="35896" name="Freeform 404"/>
                  <p:cNvSpPr>
                    <a:spLocks/>
                  </p:cNvSpPr>
                  <p:nvPr/>
                </p:nvSpPr>
                <p:spPr bwMode="auto">
                  <a:xfrm>
                    <a:off x="2387" y="1665"/>
                    <a:ext cx="43" cy="191"/>
                  </a:xfrm>
                  <a:custGeom>
                    <a:avLst/>
                    <a:gdLst>
                      <a:gd name="T0" fmla="*/ 0 w 43"/>
                      <a:gd name="T1" fmla="*/ 13 h 191"/>
                      <a:gd name="T2" fmla="*/ 21 w 43"/>
                      <a:gd name="T3" fmla="*/ 1 h 191"/>
                      <a:gd name="T4" fmla="*/ 27 w 43"/>
                      <a:gd name="T5" fmla="*/ 0 h 191"/>
                      <a:gd name="T6" fmla="*/ 32 w 43"/>
                      <a:gd name="T7" fmla="*/ 2 h 191"/>
                      <a:gd name="T8" fmla="*/ 36 w 43"/>
                      <a:gd name="T9" fmla="*/ 4 h 191"/>
                      <a:gd name="T10" fmla="*/ 39 w 43"/>
                      <a:gd name="T11" fmla="*/ 7 h 191"/>
                      <a:gd name="T12" fmla="*/ 41 w 43"/>
                      <a:gd name="T13" fmla="*/ 11 h 191"/>
                      <a:gd name="T14" fmla="*/ 42 w 43"/>
                      <a:gd name="T15" fmla="*/ 15 h 191"/>
                      <a:gd name="T16" fmla="*/ 42 w 43"/>
                      <a:gd name="T17" fmla="*/ 21 h 191"/>
                      <a:gd name="T18" fmla="*/ 42 w 43"/>
                      <a:gd name="T19" fmla="*/ 90 h 191"/>
                      <a:gd name="T20" fmla="*/ 41 w 43"/>
                      <a:gd name="T21" fmla="*/ 94 h 191"/>
                      <a:gd name="T22" fmla="*/ 38 w 43"/>
                      <a:gd name="T23" fmla="*/ 96 h 191"/>
                      <a:gd name="T24" fmla="*/ 36 w 43"/>
                      <a:gd name="T25" fmla="*/ 98 h 191"/>
                      <a:gd name="T26" fmla="*/ 36 w 43"/>
                      <a:gd name="T27" fmla="*/ 186 h 191"/>
                      <a:gd name="T28" fmla="*/ 31 w 43"/>
                      <a:gd name="T29" fmla="*/ 190 h 191"/>
                      <a:gd name="T30" fmla="*/ 27 w 43"/>
                      <a:gd name="T31" fmla="*/ 186 h 191"/>
                      <a:gd name="T32" fmla="*/ 27 w 43"/>
                      <a:gd name="T33" fmla="*/ 98 h 191"/>
                      <a:gd name="T34" fmla="*/ 23 w 43"/>
                      <a:gd name="T35" fmla="*/ 96 h 191"/>
                      <a:gd name="T36" fmla="*/ 19 w 43"/>
                      <a:gd name="T37" fmla="*/ 94 h 191"/>
                      <a:gd name="T38" fmla="*/ 19 w 43"/>
                      <a:gd name="T39" fmla="*/ 92 h 191"/>
                      <a:gd name="T40" fmla="*/ 19 w 43"/>
                      <a:gd name="T41" fmla="*/ 89 h 191"/>
                      <a:gd name="T42" fmla="*/ 19 w 43"/>
                      <a:gd name="T43" fmla="*/ 31 h 191"/>
                      <a:gd name="T44" fmla="*/ 19 w 43"/>
                      <a:gd name="T45" fmla="*/ 26 h 191"/>
                      <a:gd name="T46" fmla="*/ 17 w 43"/>
                      <a:gd name="T47" fmla="*/ 21 h 191"/>
                      <a:gd name="T48" fmla="*/ 15 w 43"/>
                      <a:gd name="T49" fmla="*/ 18 h 191"/>
                      <a:gd name="T50" fmla="*/ 12 w 43"/>
                      <a:gd name="T51" fmla="*/ 15 h 191"/>
                      <a:gd name="T52" fmla="*/ 8 w 43"/>
                      <a:gd name="T53" fmla="*/ 14 h 191"/>
                      <a:gd name="T54" fmla="*/ 0 w 43"/>
                      <a:gd name="T55" fmla="*/ 13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191"/>
                      <a:gd name="T86" fmla="*/ 43 w 43"/>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191">
                        <a:moveTo>
                          <a:pt x="0" y="13"/>
                        </a:moveTo>
                        <a:lnTo>
                          <a:pt x="21" y="1"/>
                        </a:lnTo>
                        <a:lnTo>
                          <a:pt x="27" y="0"/>
                        </a:lnTo>
                        <a:lnTo>
                          <a:pt x="32" y="2"/>
                        </a:lnTo>
                        <a:lnTo>
                          <a:pt x="36" y="4"/>
                        </a:lnTo>
                        <a:lnTo>
                          <a:pt x="39" y="7"/>
                        </a:lnTo>
                        <a:lnTo>
                          <a:pt x="41" y="11"/>
                        </a:lnTo>
                        <a:lnTo>
                          <a:pt x="42" y="15"/>
                        </a:lnTo>
                        <a:lnTo>
                          <a:pt x="42" y="21"/>
                        </a:lnTo>
                        <a:lnTo>
                          <a:pt x="42" y="90"/>
                        </a:lnTo>
                        <a:lnTo>
                          <a:pt x="41" y="94"/>
                        </a:lnTo>
                        <a:lnTo>
                          <a:pt x="38" y="96"/>
                        </a:lnTo>
                        <a:lnTo>
                          <a:pt x="36" y="98"/>
                        </a:lnTo>
                        <a:lnTo>
                          <a:pt x="36" y="186"/>
                        </a:lnTo>
                        <a:lnTo>
                          <a:pt x="31" y="190"/>
                        </a:lnTo>
                        <a:lnTo>
                          <a:pt x="27" y="186"/>
                        </a:lnTo>
                        <a:lnTo>
                          <a:pt x="27" y="98"/>
                        </a:lnTo>
                        <a:lnTo>
                          <a:pt x="23" y="96"/>
                        </a:lnTo>
                        <a:lnTo>
                          <a:pt x="19" y="94"/>
                        </a:lnTo>
                        <a:lnTo>
                          <a:pt x="19" y="92"/>
                        </a:lnTo>
                        <a:lnTo>
                          <a:pt x="19" y="89"/>
                        </a:lnTo>
                        <a:lnTo>
                          <a:pt x="19" y="31"/>
                        </a:lnTo>
                        <a:lnTo>
                          <a:pt x="19" y="26"/>
                        </a:lnTo>
                        <a:lnTo>
                          <a:pt x="17" y="21"/>
                        </a:lnTo>
                        <a:lnTo>
                          <a:pt x="15" y="18"/>
                        </a:lnTo>
                        <a:lnTo>
                          <a:pt x="12" y="15"/>
                        </a:lnTo>
                        <a:lnTo>
                          <a:pt x="8" y="14"/>
                        </a:lnTo>
                        <a:lnTo>
                          <a:pt x="0" y="13"/>
                        </a:lnTo>
                      </a:path>
                    </a:pathLst>
                  </a:custGeom>
                  <a:solidFill>
                    <a:srgbClr val="C0C0C0"/>
                  </a:solidFill>
                  <a:ln w="9525" cap="rnd">
                    <a:noFill/>
                    <a:round/>
                    <a:headEnd/>
                    <a:tailEnd/>
                  </a:ln>
                </p:spPr>
                <p:txBody>
                  <a:bodyPr/>
                  <a:lstStyle/>
                  <a:p>
                    <a:endParaRPr lang="en-US"/>
                  </a:p>
                </p:txBody>
              </p:sp>
              <p:sp>
                <p:nvSpPr>
                  <p:cNvPr id="35897" name="Freeform 405"/>
                  <p:cNvSpPr>
                    <a:spLocks/>
                  </p:cNvSpPr>
                  <p:nvPr/>
                </p:nvSpPr>
                <p:spPr bwMode="auto">
                  <a:xfrm>
                    <a:off x="2321" y="1695"/>
                    <a:ext cx="45" cy="197"/>
                  </a:xfrm>
                  <a:custGeom>
                    <a:avLst/>
                    <a:gdLst>
                      <a:gd name="T0" fmla="*/ 0 w 45"/>
                      <a:gd name="T1" fmla="*/ 13 h 197"/>
                      <a:gd name="T2" fmla="*/ 22 w 45"/>
                      <a:gd name="T3" fmla="*/ 1 h 197"/>
                      <a:gd name="T4" fmla="*/ 28 w 45"/>
                      <a:gd name="T5" fmla="*/ 0 h 197"/>
                      <a:gd name="T6" fmla="*/ 34 w 45"/>
                      <a:gd name="T7" fmla="*/ 2 h 197"/>
                      <a:gd name="T8" fmla="*/ 38 w 45"/>
                      <a:gd name="T9" fmla="*/ 5 h 197"/>
                      <a:gd name="T10" fmla="*/ 41 w 45"/>
                      <a:gd name="T11" fmla="*/ 7 h 197"/>
                      <a:gd name="T12" fmla="*/ 43 w 45"/>
                      <a:gd name="T13" fmla="*/ 12 h 197"/>
                      <a:gd name="T14" fmla="*/ 43 w 45"/>
                      <a:gd name="T15" fmla="*/ 16 h 197"/>
                      <a:gd name="T16" fmla="*/ 44 w 45"/>
                      <a:gd name="T17" fmla="*/ 22 h 197"/>
                      <a:gd name="T18" fmla="*/ 44 w 45"/>
                      <a:gd name="T19" fmla="*/ 93 h 197"/>
                      <a:gd name="T20" fmla="*/ 43 w 45"/>
                      <a:gd name="T21" fmla="*/ 97 h 197"/>
                      <a:gd name="T22" fmla="*/ 39 w 45"/>
                      <a:gd name="T23" fmla="*/ 99 h 197"/>
                      <a:gd name="T24" fmla="*/ 37 w 45"/>
                      <a:gd name="T25" fmla="*/ 101 h 197"/>
                      <a:gd name="T26" fmla="*/ 37 w 45"/>
                      <a:gd name="T27" fmla="*/ 192 h 197"/>
                      <a:gd name="T28" fmla="*/ 32 w 45"/>
                      <a:gd name="T29" fmla="*/ 196 h 197"/>
                      <a:gd name="T30" fmla="*/ 28 w 45"/>
                      <a:gd name="T31" fmla="*/ 192 h 197"/>
                      <a:gd name="T32" fmla="*/ 28 w 45"/>
                      <a:gd name="T33" fmla="*/ 101 h 197"/>
                      <a:gd name="T34" fmla="*/ 24 w 45"/>
                      <a:gd name="T35" fmla="*/ 99 h 197"/>
                      <a:gd name="T36" fmla="*/ 20 w 45"/>
                      <a:gd name="T37" fmla="*/ 97 h 197"/>
                      <a:gd name="T38" fmla="*/ 20 w 45"/>
                      <a:gd name="T39" fmla="*/ 95 h 197"/>
                      <a:gd name="T40" fmla="*/ 20 w 45"/>
                      <a:gd name="T41" fmla="*/ 91 h 197"/>
                      <a:gd name="T42" fmla="*/ 20 w 45"/>
                      <a:gd name="T43" fmla="*/ 32 h 197"/>
                      <a:gd name="T44" fmla="*/ 20 w 45"/>
                      <a:gd name="T45" fmla="*/ 27 h 197"/>
                      <a:gd name="T46" fmla="*/ 18 w 45"/>
                      <a:gd name="T47" fmla="*/ 22 h 197"/>
                      <a:gd name="T48" fmla="*/ 16 w 45"/>
                      <a:gd name="T49" fmla="*/ 18 h 197"/>
                      <a:gd name="T50" fmla="*/ 12 w 45"/>
                      <a:gd name="T51" fmla="*/ 15 h 197"/>
                      <a:gd name="T52" fmla="*/ 8 w 45"/>
                      <a:gd name="T53" fmla="*/ 14 h 197"/>
                      <a:gd name="T54" fmla="*/ 0 w 45"/>
                      <a:gd name="T55" fmla="*/ 13 h 19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
                      <a:gd name="T85" fmla="*/ 0 h 197"/>
                      <a:gd name="T86" fmla="*/ 45 w 45"/>
                      <a:gd name="T87" fmla="*/ 197 h 19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 h="197">
                        <a:moveTo>
                          <a:pt x="0" y="13"/>
                        </a:moveTo>
                        <a:lnTo>
                          <a:pt x="22" y="1"/>
                        </a:lnTo>
                        <a:lnTo>
                          <a:pt x="28" y="0"/>
                        </a:lnTo>
                        <a:lnTo>
                          <a:pt x="34" y="2"/>
                        </a:lnTo>
                        <a:lnTo>
                          <a:pt x="38" y="5"/>
                        </a:lnTo>
                        <a:lnTo>
                          <a:pt x="41" y="7"/>
                        </a:lnTo>
                        <a:lnTo>
                          <a:pt x="43" y="12"/>
                        </a:lnTo>
                        <a:lnTo>
                          <a:pt x="43" y="16"/>
                        </a:lnTo>
                        <a:lnTo>
                          <a:pt x="44" y="22"/>
                        </a:lnTo>
                        <a:lnTo>
                          <a:pt x="44" y="93"/>
                        </a:lnTo>
                        <a:lnTo>
                          <a:pt x="43" y="97"/>
                        </a:lnTo>
                        <a:lnTo>
                          <a:pt x="39" y="99"/>
                        </a:lnTo>
                        <a:lnTo>
                          <a:pt x="37" y="101"/>
                        </a:lnTo>
                        <a:lnTo>
                          <a:pt x="37" y="192"/>
                        </a:lnTo>
                        <a:lnTo>
                          <a:pt x="32" y="196"/>
                        </a:lnTo>
                        <a:lnTo>
                          <a:pt x="28" y="192"/>
                        </a:lnTo>
                        <a:lnTo>
                          <a:pt x="28" y="101"/>
                        </a:lnTo>
                        <a:lnTo>
                          <a:pt x="24" y="99"/>
                        </a:lnTo>
                        <a:lnTo>
                          <a:pt x="20" y="97"/>
                        </a:lnTo>
                        <a:lnTo>
                          <a:pt x="20" y="95"/>
                        </a:lnTo>
                        <a:lnTo>
                          <a:pt x="20" y="91"/>
                        </a:lnTo>
                        <a:lnTo>
                          <a:pt x="20" y="32"/>
                        </a:lnTo>
                        <a:lnTo>
                          <a:pt x="20" y="27"/>
                        </a:lnTo>
                        <a:lnTo>
                          <a:pt x="18" y="22"/>
                        </a:lnTo>
                        <a:lnTo>
                          <a:pt x="16" y="18"/>
                        </a:lnTo>
                        <a:lnTo>
                          <a:pt x="12" y="15"/>
                        </a:lnTo>
                        <a:lnTo>
                          <a:pt x="8" y="14"/>
                        </a:lnTo>
                        <a:lnTo>
                          <a:pt x="0" y="13"/>
                        </a:lnTo>
                      </a:path>
                    </a:pathLst>
                  </a:custGeom>
                  <a:solidFill>
                    <a:srgbClr val="C0C0C0"/>
                  </a:solidFill>
                  <a:ln w="9525" cap="rnd">
                    <a:noFill/>
                    <a:round/>
                    <a:headEnd/>
                    <a:tailEnd/>
                  </a:ln>
                </p:spPr>
                <p:txBody>
                  <a:bodyPr/>
                  <a:lstStyle/>
                  <a:p>
                    <a:endParaRPr lang="en-US"/>
                  </a:p>
                </p:txBody>
              </p:sp>
              <p:sp>
                <p:nvSpPr>
                  <p:cNvPr id="35898" name="Freeform 406"/>
                  <p:cNvSpPr>
                    <a:spLocks/>
                  </p:cNvSpPr>
                  <p:nvPr/>
                </p:nvSpPr>
                <p:spPr bwMode="auto">
                  <a:xfrm>
                    <a:off x="2252" y="1730"/>
                    <a:ext cx="52" cy="199"/>
                  </a:xfrm>
                  <a:custGeom>
                    <a:avLst/>
                    <a:gdLst>
                      <a:gd name="T0" fmla="*/ 0 w 52"/>
                      <a:gd name="T1" fmla="*/ 13 h 199"/>
                      <a:gd name="T2" fmla="*/ 25 w 52"/>
                      <a:gd name="T3" fmla="*/ 1 h 199"/>
                      <a:gd name="T4" fmla="*/ 33 w 52"/>
                      <a:gd name="T5" fmla="*/ 0 h 199"/>
                      <a:gd name="T6" fmla="*/ 39 w 52"/>
                      <a:gd name="T7" fmla="*/ 2 h 199"/>
                      <a:gd name="T8" fmla="*/ 44 w 52"/>
                      <a:gd name="T9" fmla="*/ 5 h 199"/>
                      <a:gd name="T10" fmla="*/ 47 w 52"/>
                      <a:gd name="T11" fmla="*/ 7 h 199"/>
                      <a:gd name="T12" fmla="*/ 50 w 52"/>
                      <a:gd name="T13" fmla="*/ 11 h 199"/>
                      <a:gd name="T14" fmla="*/ 51 w 52"/>
                      <a:gd name="T15" fmla="*/ 15 h 199"/>
                      <a:gd name="T16" fmla="*/ 51 w 52"/>
                      <a:gd name="T17" fmla="*/ 22 h 199"/>
                      <a:gd name="T18" fmla="*/ 51 w 52"/>
                      <a:gd name="T19" fmla="*/ 93 h 199"/>
                      <a:gd name="T20" fmla="*/ 50 w 52"/>
                      <a:gd name="T21" fmla="*/ 97 h 199"/>
                      <a:gd name="T22" fmla="*/ 46 w 52"/>
                      <a:gd name="T23" fmla="*/ 100 h 199"/>
                      <a:gd name="T24" fmla="*/ 43 w 52"/>
                      <a:gd name="T25" fmla="*/ 102 h 199"/>
                      <a:gd name="T26" fmla="*/ 43 w 52"/>
                      <a:gd name="T27" fmla="*/ 194 h 199"/>
                      <a:gd name="T28" fmla="*/ 37 w 52"/>
                      <a:gd name="T29" fmla="*/ 198 h 199"/>
                      <a:gd name="T30" fmla="*/ 32 w 52"/>
                      <a:gd name="T31" fmla="*/ 194 h 199"/>
                      <a:gd name="T32" fmla="*/ 32 w 52"/>
                      <a:gd name="T33" fmla="*/ 101 h 199"/>
                      <a:gd name="T34" fmla="*/ 27 w 52"/>
                      <a:gd name="T35" fmla="*/ 100 h 199"/>
                      <a:gd name="T36" fmla="*/ 23 w 52"/>
                      <a:gd name="T37" fmla="*/ 97 h 199"/>
                      <a:gd name="T38" fmla="*/ 23 w 52"/>
                      <a:gd name="T39" fmla="*/ 96 h 199"/>
                      <a:gd name="T40" fmla="*/ 23 w 52"/>
                      <a:gd name="T41" fmla="*/ 92 h 199"/>
                      <a:gd name="T42" fmla="*/ 23 w 52"/>
                      <a:gd name="T43" fmla="*/ 32 h 199"/>
                      <a:gd name="T44" fmla="*/ 23 w 52"/>
                      <a:gd name="T45" fmla="*/ 27 h 199"/>
                      <a:gd name="T46" fmla="*/ 21 w 52"/>
                      <a:gd name="T47" fmla="*/ 22 h 199"/>
                      <a:gd name="T48" fmla="*/ 18 w 52"/>
                      <a:gd name="T49" fmla="*/ 18 h 199"/>
                      <a:gd name="T50" fmla="*/ 14 w 52"/>
                      <a:gd name="T51" fmla="*/ 15 h 199"/>
                      <a:gd name="T52" fmla="*/ 10 w 52"/>
                      <a:gd name="T53" fmla="*/ 14 h 199"/>
                      <a:gd name="T54" fmla="*/ 0 w 52"/>
                      <a:gd name="T55" fmla="*/ 13 h 19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2"/>
                      <a:gd name="T85" fmla="*/ 0 h 199"/>
                      <a:gd name="T86" fmla="*/ 52 w 52"/>
                      <a:gd name="T87" fmla="*/ 199 h 19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2" h="199">
                        <a:moveTo>
                          <a:pt x="0" y="13"/>
                        </a:moveTo>
                        <a:lnTo>
                          <a:pt x="25" y="1"/>
                        </a:lnTo>
                        <a:lnTo>
                          <a:pt x="33" y="0"/>
                        </a:lnTo>
                        <a:lnTo>
                          <a:pt x="39" y="2"/>
                        </a:lnTo>
                        <a:lnTo>
                          <a:pt x="44" y="5"/>
                        </a:lnTo>
                        <a:lnTo>
                          <a:pt x="47" y="7"/>
                        </a:lnTo>
                        <a:lnTo>
                          <a:pt x="50" y="11"/>
                        </a:lnTo>
                        <a:lnTo>
                          <a:pt x="51" y="15"/>
                        </a:lnTo>
                        <a:lnTo>
                          <a:pt x="51" y="22"/>
                        </a:lnTo>
                        <a:lnTo>
                          <a:pt x="51" y="93"/>
                        </a:lnTo>
                        <a:lnTo>
                          <a:pt x="50" y="97"/>
                        </a:lnTo>
                        <a:lnTo>
                          <a:pt x="46" y="100"/>
                        </a:lnTo>
                        <a:lnTo>
                          <a:pt x="43" y="102"/>
                        </a:lnTo>
                        <a:lnTo>
                          <a:pt x="43" y="194"/>
                        </a:lnTo>
                        <a:lnTo>
                          <a:pt x="37" y="198"/>
                        </a:lnTo>
                        <a:lnTo>
                          <a:pt x="32" y="194"/>
                        </a:lnTo>
                        <a:lnTo>
                          <a:pt x="32" y="101"/>
                        </a:lnTo>
                        <a:lnTo>
                          <a:pt x="27" y="100"/>
                        </a:lnTo>
                        <a:lnTo>
                          <a:pt x="23" y="97"/>
                        </a:lnTo>
                        <a:lnTo>
                          <a:pt x="23" y="96"/>
                        </a:lnTo>
                        <a:lnTo>
                          <a:pt x="23" y="92"/>
                        </a:lnTo>
                        <a:lnTo>
                          <a:pt x="23" y="32"/>
                        </a:lnTo>
                        <a:lnTo>
                          <a:pt x="23" y="27"/>
                        </a:lnTo>
                        <a:lnTo>
                          <a:pt x="21" y="22"/>
                        </a:lnTo>
                        <a:lnTo>
                          <a:pt x="18" y="18"/>
                        </a:lnTo>
                        <a:lnTo>
                          <a:pt x="14" y="15"/>
                        </a:lnTo>
                        <a:lnTo>
                          <a:pt x="10" y="14"/>
                        </a:lnTo>
                        <a:lnTo>
                          <a:pt x="0" y="13"/>
                        </a:lnTo>
                      </a:path>
                    </a:pathLst>
                  </a:custGeom>
                  <a:solidFill>
                    <a:srgbClr val="C0C0C0"/>
                  </a:solidFill>
                  <a:ln w="9525" cap="rnd">
                    <a:noFill/>
                    <a:round/>
                    <a:headEnd/>
                    <a:tailEnd/>
                  </a:ln>
                </p:spPr>
                <p:txBody>
                  <a:bodyPr/>
                  <a:lstStyle/>
                  <a:p>
                    <a:endParaRPr lang="en-US"/>
                  </a:p>
                </p:txBody>
              </p:sp>
              <p:sp>
                <p:nvSpPr>
                  <p:cNvPr id="35899" name="Freeform 407"/>
                  <p:cNvSpPr>
                    <a:spLocks/>
                  </p:cNvSpPr>
                  <p:nvPr/>
                </p:nvSpPr>
                <p:spPr bwMode="auto">
                  <a:xfrm>
                    <a:off x="2450" y="1636"/>
                    <a:ext cx="44" cy="187"/>
                  </a:xfrm>
                  <a:custGeom>
                    <a:avLst/>
                    <a:gdLst>
                      <a:gd name="T0" fmla="*/ 0 w 44"/>
                      <a:gd name="T1" fmla="*/ 12 h 187"/>
                      <a:gd name="T2" fmla="*/ 21 w 44"/>
                      <a:gd name="T3" fmla="*/ 0 h 187"/>
                      <a:gd name="T4" fmla="*/ 28 w 44"/>
                      <a:gd name="T5" fmla="*/ 0 h 187"/>
                      <a:gd name="T6" fmla="*/ 33 w 44"/>
                      <a:gd name="T7" fmla="*/ 2 h 187"/>
                      <a:gd name="T8" fmla="*/ 37 w 44"/>
                      <a:gd name="T9" fmla="*/ 4 h 187"/>
                      <a:gd name="T10" fmla="*/ 40 w 44"/>
                      <a:gd name="T11" fmla="*/ 7 h 187"/>
                      <a:gd name="T12" fmla="*/ 42 w 44"/>
                      <a:gd name="T13" fmla="*/ 11 h 187"/>
                      <a:gd name="T14" fmla="*/ 42 w 44"/>
                      <a:gd name="T15" fmla="*/ 14 h 187"/>
                      <a:gd name="T16" fmla="*/ 43 w 44"/>
                      <a:gd name="T17" fmla="*/ 20 h 187"/>
                      <a:gd name="T18" fmla="*/ 43 w 44"/>
                      <a:gd name="T19" fmla="*/ 88 h 187"/>
                      <a:gd name="T20" fmla="*/ 42 w 44"/>
                      <a:gd name="T21" fmla="*/ 91 h 187"/>
                      <a:gd name="T22" fmla="*/ 39 w 44"/>
                      <a:gd name="T23" fmla="*/ 94 h 187"/>
                      <a:gd name="T24" fmla="*/ 36 w 44"/>
                      <a:gd name="T25" fmla="*/ 96 h 187"/>
                      <a:gd name="T26" fmla="*/ 36 w 44"/>
                      <a:gd name="T27" fmla="*/ 182 h 187"/>
                      <a:gd name="T28" fmla="*/ 32 w 44"/>
                      <a:gd name="T29" fmla="*/ 186 h 187"/>
                      <a:gd name="T30" fmla="*/ 27 w 44"/>
                      <a:gd name="T31" fmla="*/ 183 h 187"/>
                      <a:gd name="T32" fmla="*/ 27 w 44"/>
                      <a:gd name="T33" fmla="*/ 95 h 187"/>
                      <a:gd name="T34" fmla="*/ 23 w 44"/>
                      <a:gd name="T35" fmla="*/ 94 h 187"/>
                      <a:gd name="T36" fmla="*/ 20 w 44"/>
                      <a:gd name="T37" fmla="*/ 91 h 187"/>
                      <a:gd name="T38" fmla="*/ 19 w 44"/>
                      <a:gd name="T39" fmla="*/ 90 h 187"/>
                      <a:gd name="T40" fmla="*/ 19 w 44"/>
                      <a:gd name="T41" fmla="*/ 87 h 187"/>
                      <a:gd name="T42" fmla="*/ 19 w 44"/>
                      <a:gd name="T43" fmla="*/ 30 h 187"/>
                      <a:gd name="T44" fmla="*/ 19 w 44"/>
                      <a:gd name="T45" fmla="*/ 25 h 187"/>
                      <a:gd name="T46" fmla="*/ 18 w 44"/>
                      <a:gd name="T47" fmla="*/ 20 h 187"/>
                      <a:gd name="T48" fmla="*/ 16 w 44"/>
                      <a:gd name="T49" fmla="*/ 17 h 187"/>
                      <a:gd name="T50" fmla="*/ 12 w 44"/>
                      <a:gd name="T51" fmla="*/ 14 h 187"/>
                      <a:gd name="T52" fmla="*/ 8 w 44"/>
                      <a:gd name="T53" fmla="*/ 13 h 187"/>
                      <a:gd name="T54" fmla="*/ 0 w 44"/>
                      <a:gd name="T55" fmla="*/ 12 h 1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
                      <a:gd name="T85" fmla="*/ 0 h 187"/>
                      <a:gd name="T86" fmla="*/ 44 w 44"/>
                      <a:gd name="T87" fmla="*/ 187 h 1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 h="187">
                        <a:moveTo>
                          <a:pt x="0" y="12"/>
                        </a:moveTo>
                        <a:lnTo>
                          <a:pt x="21" y="0"/>
                        </a:lnTo>
                        <a:lnTo>
                          <a:pt x="28" y="0"/>
                        </a:lnTo>
                        <a:lnTo>
                          <a:pt x="33" y="2"/>
                        </a:lnTo>
                        <a:lnTo>
                          <a:pt x="37" y="4"/>
                        </a:lnTo>
                        <a:lnTo>
                          <a:pt x="40" y="7"/>
                        </a:lnTo>
                        <a:lnTo>
                          <a:pt x="42" y="11"/>
                        </a:lnTo>
                        <a:lnTo>
                          <a:pt x="42" y="14"/>
                        </a:lnTo>
                        <a:lnTo>
                          <a:pt x="43" y="20"/>
                        </a:lnTo>
                        <a:lnTo>
                          <a:pt x="43" y="88"/>
                        </a:lnTo>
                        <a:lnTo>
                          <a:pt x="42" y="91"/>
                        </a:lnTo>
                        <a:lnTo>
                          <a:pt x="39" y="94"/>
                        </a:lnTo>
                        <a:lnTo>
                          <a:pt x="36" y="96"/>
                        </a:lnTo>
                        <a:lnTo>
                          <a:pt x="36" y="182"/>
                        </a:lnTo>
                        <a:lnTo>
                          <a:pt x="32" y="186"/>
                        </a:lnTo>
                        <a:lnTo>
                          <a:pt x="27" y="183"/>
                        </a:lnTo>
                        <a:lnTo>
                          <a:pt x="27" y="95"/>
                        </a:lnTo>
                        <a:lnTo>
                          <a:pt x="23" y="94"/>
                        </a:lnTo>
                        <a:lnTo>
                          <a:pt x="20" y="91"/>
                        </a:lnTo>
                        <a:lnTo>
                          <a:pt x="19" y="90"/>
                        </a:lnTo>
                        <a:lnTo>
                          <a:pt x="19" y="87"/>
                        </a:lnTo>
                        <a:lnTo>
                          <a:pt x="19" y="30"/>
                        </a:lnTo>
                        <a:lnTo>
                          <a:pt x="19" y="25"/>
                        </a:lnTo>
                        <a:lnTo>
                          <a:pt x="18" y="20"/>
                        </a:lnTo>
                        <a:lnTo>
                          <a:pt x="16" y="17"/>
                        </a:lnTo>
                        <a:lnTo>
                          <a:pt x="12" y="14"/>
                        </a:lnTo>
                        <a:lnTo>
                          <a:pt x="8" y="13"/>
                        </a:lnTo>
                        <a:lnTo>
                          <a:pt x="0" y="12"/>
                        </a:lnTo>
                      </a:path>
                    </a:pathLst>
                  </a:custGeom>
                  <a:solidFill>
                    <a:srgbClr val="C0C0C0"/>
                  </a:solidFill>
                  <a:ln w="9525" cap="rnd">
                    <a:noFill/>
                    <a:round/>
                    <a:headEnd/>
                    <a:tailEnd/>
                  </a:ln>
                </p:spPr>
                <p:txBody>
                  <a:bodyPr/>
                  <a:lstStyle/>
                  <a:p>
                    <a:endParaRPr lang="en-US"/>
                  </a:p>
                </p:txBody>
              </p:sp>
              <p:sp>
                <p:nvSpPr>
                  <p:cNvPr id="35900" name="Freeform 408"/>
                  <p:cNvSpPr>
                    <a:spLocks/>
                  </p:cNvSpPr>
                  <p:nvPr/>
                </p:nvSpPr>
                <p:spPr bwMode="auto">
                  <a:xfrm>
                    <a:off x="2516" y="1601"/>
                    <a:ext cx="39" cy="183"/>
                  </a:xfrm>
                  <a:custGeom>
                    <a:avLst/>
                    <a:gdLst>
                      <a:gd name="T0" fmla="*/ 0 w 39"/>
                      <a:gd name="T1" fmla="*/ 12 h 183"/>
                      <a:gd name="T2" fmla="*/ 19 w 39"/>
                      <a:gd name="T3" fmla="*/ 0 h 183"/>
                      <a:gd name="T4" fmla="*/ 25 w 39"/>
                      <a:gd name="T5" fmla="*/ 0 h 183"/>
                      <a:gd name="T6" fmla="*/ 30 w 39"/>
                      <a:gd name="T7" fmla="*/ 2 h 183"/>
                      <a:gd name="T8" fmla="*/ 33 w 39"/>
                      <a:gd name="T9" fmla="*/ 4 h 183"/>
                      <a:gd name="T10" fmla="*/ 36 w 39"/>
                      <a:gd name="T11" fmla="*/ 7 h 183"/>
                      <a:gd name="T12" fmla="*/ 38 w 39"/>
                      <a:gd name="T13" fmla="*/ 10 h 183"/>
                      <a:gd name="T14" fmla="*/ 38 w 39"/>
                      <a:gd name="T15" fmla="*/ 14 h 183"/>
                      <a:gd name="T16" fmla="*/ 38 w 39"/>
                      <a:gd name="T17" fmla="*/ 20 h 183"/>
                      <a:gd name="T18" fmla="*/ 38 w 39"/>
                      <a:gd name="T19" fmla="*/ 86 h 183"/>
                      <a:gd name="T20" fmla="*/ 38 w 39"/>
                      <a:gd name="T21" fmla="*/ 89 h 183"/>
                      <a:gd name="T22" fmla="*/ 35 w 39"/>
                      <a:gd name="T23" fmla="*/ 92 h 183"/>
                      <a:gd name="T24" fmla="*/ 33 w 39"/>
                      <a:gd name="T25" fmla="*/ 94 h 183"/>
                      <a:gd name="T26" fmla="*/ 33 w 39"/>
                      <a:gd name="T27" fmla="*/ 178 h 183"/>
                      <a:gd name="T28" fmla="*/ 28 w 39"/>
                      <a:gd name="T29" fmla="*/ 182 h 183"/>
                      <a:gd name="T30" fmla="*/ 24 w 39"/>
                      <a:gd name="T31" fmla="*/ 178 h 183"/>
                      <a:gd name="T32" fmla="*/ 24 w 39"/>
                      <a:gd name="T33" fmla="*/ 93 h 183"/>
                      <a:gd name="T34" fmla="*/ 20 w 39"/>
                      <a:gd name="T35" fmla="*/ 91 h 183"/>
                      <a:gd name="T36" fmla="*/ 18 w 39"/>
                      <a:gd name="T37" fmla="*/ 89 h 183"/>
                      <a:gd name="T38" fmla="*/ 17 w 39"/>
                      <a:gd name="T39" fmla="*/ 88 h 183"/>
                      <a:gd name="T40" fmla="*/ 17 w 39"/>
                      <a:gd name="T41" fmla="*/ 85 h 183"/>
                      <a:gd name="T42" fmla="*/ 17 w 39"/>
                      <a:gd name="T43" fmla="*/ 30 h 183"/>
                      <a:gd name="T44" fmla="*/ 17 w 39"/>
                      <a:gd name="T45" fmla="*/ 25 h 183"/>
                      <a:gd name="T46" fmla="*/ 16 w 39"/>
                      <a:gd name="T47" fmla="*/ 20 h 183"/>
                      <a:gd name="T48" fmla="*/ 14 w 39"/>
                      <a:gd name="T49" fmla="*/ 16 h 183"/>
                      <a:gd name="T50" fmla="*/ 11 w 39"/>
                      <a:gd name="T51" fmla="*/ 14 h 183"/>
                      <a:gd name="T52" fmla="*/ 7 w 39"/>
                      <a:gd name="T53" fmla="*/ 12 h 183"/>
                      <a:gd name="T54" fmla="*/ 0 w 39"/>
                      <a:gd name="T55" fmla="*/ 12 h 1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83"/>
                      <a:gd name="T86" fmla="*/ 39 w 39"/>
                      <a:gd name="T87" fmla="*/ 183 h 18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83">
                        <a:moveTo>
                          <a:pt x="0" y="12"/>
                        </a:moveTo>
                        <a:lnTo>
                          <a:pt x="19" y="0"/>
                        </a:lnTo>
                        <a:lnTo>
                          <a:pt x="25" y="0"/>
                        </a:lnTo>
                        <a:lnTo>
                          <a:pt x="30" y="2"/>
                        </a:lnTo>
                        <a:lnTo>
                          <a:pt x="33" y="4"/>
                        </a:lnTo>
                        <a:lnTo>
                          <a:pt x="36" y="7"/>
                        </a:lnTo>
                        <a:lnTo>
                          <a:pt x="38" y="10"/>
                        </a:lnTo>
                        <a:lnTo>
                          <a:pt x="38" y="14"/>
                        </a:lnTo>
                        <a:lnTo>
                          <a:pt x="38" y="20"/>
                        </a:lnTo>
                        <a:lnTo>
                          <a:pt x="38" y="86"/>
                        </a:lnTo>
                        <a:lnTo>
                          <a:pt x="38" y="89"/>
                        </a:lnTo>
                        <a:lnTo>
                          <a:pt x="35" y="92"/>
                        </a:lnTo>
                        <a:lnTo>
                          <a:pt x="33" y="94"/>
                        </a:lnTo>
                        <a:lnTo>
                          <a:pt x="33" y="178"/>
                        </a:lnTo>
                        <a:lnTo>
                          <a:pt x="28" y="182"/>
                        </a:lnTo>
                        <a:lnTo>
                          <a:pt x="24" y="178"/>
                        </a:lnTo>
                        <a:lnTo>
                          <a:pt x="24" y="93"/>
                        </a:lnTo>
                        <a:lnTo>
                          <a:pt x="20" y="91"/>
                        </a:lnTo>
                        <a:lnTo>
                          <a:pt x="18" y="89"/>
                        </a:lnTo>
                        <a:lnTo>
                          <a:pt x="17" y="88"/>
                        </a:lnTo>
                        <a:lnTo>
                          <a:pt x="17" y="85"/>
                        </a:lnTo>
                        <a:lnTo>
                          <a:pt x="17" y="30"/>
                        </a:lnTo>
                        <a:lnTo>
                          <a:pt x="17" y="25"/>
                        </a:lnTo>
                        <a:lnTo>
                          <a:pt x="16" y="20"/>
                        </a:lnTo>
                        <a:lnTo>
                          <a:pt x="14" y="16"/>
                        </a:lnTo>
                        <a:lnTo>
                          <a:pt x="11" y="14"/>
                        </a:lnTo>
                        <a:lnTo>
                          <a:pt x="7" y="12"/>
                        </a:lnTo>
                        <a:lnTo>
                          <a:pt x="0" y="12"/>
                        </a:lnTo>
                      </a:path>
                    </a:pathLst>
                  </a:custGeom>
                  <a:solidFill>
                    <a:srgbClr val="C0C0C0"/>
                  </a:solidFill>
                  <a:ln w="9525" cap="rnd">
                    <a:noFill/>
                    <a:round/>
                    <a:headEnd/>
                    <a:tailEnd/>
                  </a:ln>
                </p:spPr>
                <p:txBody>
                  <a:bodyPr/>
                  <a:lstStyle/>
                  <a:p>
                    <a:endParaRPr lang="en-US"/>
                  </a:p>
                </p:txBody>
              </p:sp>
              <p:sp>
                <p:nvSpPr>
                  <p:cNvPr id="35901" name="Freeform 409"/>
                  <p:cNvSpPr>
                    <a:spLocks/>
                  </p:cNvSpPr>
                  <p:nvPr/>
                </p:nvSpPr>
                <p:spPr bwMode="auto">
                  <a:xfrm>
                    <a:off x="2572" y="1573"/>
                    <a:ext cx="39" cy="176"/>
                  </a:xfrm>
                  <a:custGeom>
                    <a:avLst/>
                    <a:gdLst>
                      <a:gd name="T0" fmla="*/ 0 w 39"/>
                      <a:gd name="T1" fmla="*/ 11 h 176"/>
                      <a:gd name="T2" fmla="*/ 18 w 39"/>
                      <a:gd name="T3" fmla="*/ 0 h 176"/>
                      <a:gd name="T4" fmla="*/ 25 w 39"/>
                      <a:gd name="T5" fmla="*/ 0 h 176"/>
                      <a:gd name="T6" fmla="*/ 29 w 39"/>
                      <a:gd name="T7" fmla="*/ 2 h 176"/>
                      <a:gd name="T8" fmla="*/ 33 w 39"/>
                      <a:gd name="T9" fmla="*/ 4 h 176"/>
                      <a:gd name="T10" fmla="*/ 35 w 39"/>
                      <a:gd name="T11" fmla="*/ 6 h 176"/>
                      <a:gd name="T12" fmla="*/ 37 w 39"/>
                      <a:gd name="T13" fmla="*/ 10 h 176"/>
                      <a:gd name="T14" fmla="*/ 38 w 39"/>
                      <a:gd name="T15" fmla="*/ 13 h 176"/>
                      <a:gd name="T16" fmla="*/ 38 w 39"/>
                      <a:gd name="T17" fmla="*/ 19 h 176"/>
                      <a:gd name="T18" fmla="*/ 38 w 39"/>
                      <a:gd name="T19" fmla="*/ 82 h 176"/>
                      <a:gd name="T20" fmla="*/ 37 w 39"/>
                      <a:gd name="T21" fmla="*/ 86 h 176"/>
                      <a:gd name="T22" fmla="*/ 34 w 39"/>
                      <a:gd name="T23" fmla="*/ 88 h 176"/>
                      <a:gd name="T24" fmla="*/ 32 w 39"/>
                      <a:gd name="T25" fmla="*/ 90 h 176"/>
                      <a:gd name="T26" fmla="*/ 32 w 39"/>
                      <a:gd name="T27" fmla="*/ 171 h 176"/>
                      <a:gd name="T28" fmla="*/ 28 w 39"/>
                      <a:gd name="T29" fmla="*/ 175 h 176"/>
                      <a:gd name="T30" fmla="*/ 24 w 39"/>
                      <a:gd name="T31" fmla="*/ 172 h 176"/>
                      <a:gd name="T32" fmla="*/ 24 w 39"/>
                      <a:gd name="T33" fmla="*/ 89 h 176"/>
                      <a:gd name="T34" fmla="*/ 20 w 39"/>
                      <a:gd name="T35" fmla="*/ 88 h 176"/>
                      <a:gd name="T36" fmla="*/ 18 w 39"/>
                      <a:gd name="T37" fmla="*/ 86 h 176"/>
                      <a:gd name="T38" fmla="*/ 17 w 39"/>
                      <a:gd name="T39" fmla="*/ 84 h 176"/>
                      <a:gd name="T40" fmla="*/ 17 w 39"/>
                      <a:gd name="T41" fmla="*/ 81 h 176"/>
                      <a:gd name="T42" fmla="*/ 17 w 39"/>
                      <a:gd name="T43" fmla="*/ 28 h 176"/>
                      <a:gd name="T44" fmla="*/ 17 w 39"/>
                      <a:gd name="T45" fmla="*/ 24 h 176"/>
                      <a:gd name="T46" fmla="*/ 16 w 39"/>
                      <a:gd name="T47" fmla="*/ 19 h 176"/>
                      <a:gd name="T48" fmla="*/ 14 w 39"/>
                      <a:gd name="T49" fmla="*/ 15 h 176"/>
                      <a:gd name="T50" fmla="*/ 11 w 39"/>
                      <a:gd name="T51" fmla="*/ 13 h 176"/>
                      <a:gd name="T52" fmla="*/ 7 w 39"/>
                      <a:gd name="T53" fmla="*/ 12 h 176"/>
                      <a:gd name="T54" fmla="*/ 0 w 39"/>
                      <a:gd name="T55" fmla="*/ 11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76"/>
                      <a:gd name="T86" fmla="*/ 39 w 39"/>
                      <a:gd name="T87" fmla="*/ 176 h 1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76">
                        <a:moveTo>
                          <a:pt x="0" y="11"/>
                        </a:moveTo>
                        <a:lnTo>
                          <a:pt x="18" y="0"/>
                        </a:lnTo>
                        <a:lnTo>
                          <a:pt x="25" y="0"/>
                        </a:lnTo>
                        <a:lnTo>
                          <a:pt x="29" y="2"/>
                        </a:lnTo>
                        <a:lnTo>
                          <a:pt x="33" y="4"/>
                        </a:lnTo>
                        <a:lnTo>
                          <a:pt x="35" y="6"/>
                        </a:lnTo>
                        <a:lnTo>
                          <a:pt x="37" y="10"/>
                        </a:lnTo>
                        <a:lnTo>
                          <a:pt x="38" y="13"/>
                        </a:lnTo>
                        <a:lnTo>
                          <a:pt x="38" y="19"/>
                        </a:lnTo>
                        <a:lnTo>
                          <a:pt x="38" y="82"/>
                        </a:lnTo>
                        <a:lnTo>
                          <a:pt x="37" y="86"/>
                        </a:lnTo>
                        <a:lnTo>
                          <a:pt x="34" y="88"/>
                        </a:lnTo>
                        <a:lnTo>
                          <a:pt x="32" y="90"/>
                        </a:lnTo>
                        <a:lnTo>
                          <a:pt x="32" y="171"/>
                        </a:lnTo>
                        <a:lnTo>
                          <a:pt x="28" y="175"/>
                        </a:lnTo>
                        <a:lnTo>
                          <a:pt x="24" y="172"/>
                        </a:lnTo>
                        <a:lnTo>
                          <a:pt x="24" y="89"/>
                        </a:lnTo>
                        <a:lnTo>
                          <a:pt x="20" y="88"/>
                        </a:lnTo>
                        <a:lnTo>
                          <a:pt x="18" y="86"/>
                        </a:lnTo>
                        <a:lnTo>
                          <a:pt x="17" y="84"/>
                        </a:lnTo>
                        <a:lnTo>
                          <a:pt x="17" y="81"/>
                        </a:lnTo>
                        <a:lnTo>
                          <a:pt x="17" y="28"/>
                        </a:lnTo>
                        <a:lnTo>
                          <a:pt x="17" y="24"/>
                        </a:lnTo>
                        <a:lnTo>
                          <a:pt x="16" y="19"/>
                        </a:lnTo>
                        <a:lnTo>
                          <a:pt x="14" y="15"/>
                        </a:lnTo>
                        <a:lnTo>
                          <a:pt x="11" y="13"/>
                        </a:lnTo>
                        <a:lnTo>
                          <a:pt x="7" y="12"/>
                        </a:lnTo>
                        <a:lnTo>
                          <a:pt x="0" y="11"/>
                        </a:lnTo>
                      </a:path>
                    </a:pathLst>
                  </a:custGeom>
                  <a:solidFill>
                    <a:srgbClr val="C0C0C0"/>
                  </a:solidFill>
                  <a:ln w="9525" cap="rnd">
                    <a:noFill/>
                    <a:round/>
                    <a:headEnd/>
                    <a:tailEnd/>
                  </a:ln>
                </p:spPr>
                <p:txBody>
                  <a:bodyPr/>
                  <a:lstStyle/>
                  <a:p>
                    <a:endParaRPr lang="en-US"/>
                  </a:p>
                </p:txBody>
              </p:sp>
            </p:grpSp>
          </p:grpSp>
          <p:grpSp>
            <p:nvGrpSpPr>
              <p:cNvPr id="8" name="Group 410"/>
              <p:cNvGrpSpPr>
                <a:grpSpLocks/>
              </p:cNvGrpSpPr>
              <p:nvPr/>
            </p:nvGrpSpPr>
            <p:grpSpPr bwMode="auto">
              <a:xfrm>
                <a:off x="2208" y="1533"/>
                <a:ext cx="670" cy="340"/>
                <a:chOff x="2208" y="1533"/>
                <a:chExt cx="670" cy="340"/>
              </a:xfrm>
            </p:grpSpPr>
            <p:sp>
              <p:nvSpPr>
                <p:cNvPr id="35889" name="Freeform 411"/>
                <p:cNvSpPr>
                  <a:spLocks/>
                </p:cNvSpPr>
                <p:nvPr/>
              </p:nvSpPr>
              <p:spPr bwMode="auto">
                <a:xfrm>
                  <a:off x="2208" y="1748"/>
                  <a:ext cx="277" cy="125"/>
                </a:xfrm>
                <a:custGeom>
                  <a:avLst/>
                  <a:gdLst>
                    <a:gd name="T0" fmla="*/ 18 w 277"/>
                    <a:gd name="T1" fmla="*/ 53 h 125"/>
                    <a:gd name="T2" fmla="*/ 267 w 277"/>
                    <a:gd name="T3" fmla="*/ 124 h 125"/>
                    <a:gd name="T4" fmla="*/ 276 w 277"/>
                    <a:gd name="T5" fmla="*/ 80 h 125"/>
                    <a:gd name="T6" fmla="*/ 0 w 277"/>
                    <a:gd name="T7" fmla="*/ 0 h 125"/>
                    <a:gd name="T8" fmla="*/ 18 w 277"/>
                    <a:gd name="T9" fmla="*/ 53 h 125"/>
                    <a:gd name="T10" fmla="*/ 0 60000 65536"/>
                    <a:gd name="T11" fmla="*/ 0 60000 65536"/>
                    <a:gd name="T12" fmla="*/ 0 60000 65536"/>
                    <a:gd name="T13" fmla="*/ 0 60000 65536"/>
                    <a:gd name="T14" fmla="*/ 0 60000 65536"/>
                    <a:gd name="T15" fmla="*/ 0 w 277"/>
                    <a:gd name="T16" fmla="*/ 0 h 125"/>
                    <a:gd name="T17" fmla="*/ 277 w 277"/>
                    <a:gd name="T18" fmla="*/ 125 h 125"/>
                  </a:gdLst>
                  <a:ahLst/>
                  <a:cxnLst>
                    <a:cxn ang="T10">
                      <a:pos x="T0" y="T1"/>
                    </a:cxn>
                    <a:cxn ang="T11">
                      <a:pos x="T2" y="T3"/>
                    </a:cxn>
                    <a:cxn ang="T12">
                      <a:pos x="T4" y="T5"/>
                    </a:cxn>
                    <a:cxn ang="T13">
                      <a:pos x="T6" y="T7"/>
                    </a:cxn>
                    <a:cxn ang="T14">
                      <a:pos x="T8" y="T9"/>
                    </a:cxn>
                  </a:cxnLst>
                  <a:rect l="T15" t="T16" r="T17" b="T18"/>
                  <a:pathLst>
                    <a:path w="277" h="125">
                      <a:moveTo>
                        <a:pt x="18" y="53"/>
                      </a:moveTo>
                      <a:lnTo>
                        <a:pt x="267" y="124"/>
                      </a:lnTo>
                      <a:lnTo>
                        <a:pt x="276" y="80"/>
                      </a:lnTo>
                      <a:lnTo>
                        <a:pt x="0" y="0"/>
                      </a:lnTo>
                      <a:lnTo>
                        <a:pt x="18" y="53"/>
                      </a:lnTo>
                    </a:path>
                  </a:pathLst>
                </a:custGeom>
                <a:solidFill>
                  <a:srgbClr val="001F9F"/>
                </a:solidFill>
                <a:ln w="12700" cap="rnd">
                  <a:solidFill>
                    <a:srgbClr val="000000"/>
                  </a:solidFill>
                  <a:round/>
                  <a:headEnd/>
                  <a:tailEnd/>
                </a:ln>
              </p:spPr>
              <p:txBody>
                <a:bodyPr/>
                <a:lstStyle/>
                <a:p>
                  <a:endParaRPr lang="en-US"/>
                </a:p>
              </p:txBody>
            </p:sp>
            <p:sp>
              <p:nvSpPr>
                <p:cNvPr id="35890" name="Freeform 412"/>
                <p:cNvSpPr>
                  <a:spLocks/>
                </p:cNvSpPr>
                <p:nvPr/>
              </p:nvSpPr>
              <p:spPr bwMode="auto">
                <a:xfrm>
                  <a:off x="2208" y="1703"/>
                  <a:ext cx="277" cy="125"/>
                </a:xfrm>
                <a:custGeom>
                  <a:avLst/>
                  <a:gdLst>
                    <a:gd name="T0" fmla="*/ 0 w 277"/>
                    <a:gd name="T1" fmla="*/ 44 h 125"/>
                    <a:gd name="T2" fmla="*/ 27 w 277"/>
                    <a:gd name="T3" fmla="*/ 0 h 125"/>
                    <a:gd name="T4" fmla="*/ 267 w 277"/>
                    <a:gd name="T5" fmla="*/ 62 h 125"/>
                    <a:gd name="T6" fmla="*/ 276 w 277"/>
                    <a:gd name="T7" fmla="*/ 124 h 125"/>
                    <a:gd name="T8" fmla="*/ 0 w 277"/>
                    <a:gd name="T9" fmla="*/ 44 h 125"/>
                    <a:gd name="T10" fmla="*/ 0 60000 65536"/>
                    <a:gd name="T11" fmla="*/ 0 60000 65536"/>
                    <a:gd name="T12" fmla="*/ 0 60000 65536"/>
                    <a:gd name="T13" fmla="*/ 0 60000 65536"/>
                    <a:gd name="T14" fmla="*/ 0 60000 65536"/>
                    <a:gd name="T15" fmla="*/ 0 w 277"/>
                    <a:gd name="T16" fmla="*/ 0 h 125"/>
                    <a:gd name="T17" fmla="*/ 277 w 277"/>
                    <a:gd name="T18" fmla="*/ 125 h 125"/>
                  </a:gdLst>
                  <a:ahLst/>
                  <a:cxnLst>
                    <a:cxn ang="T10">
                      <a:pos x="T0" y="T1"/>
                    </a:cxn>
                    <a:cxn ang="T11">
                      <a:pos x="T2" y="T3"/>
                    </a:cxn>
                    <a:cxn ang="T12">
                      <a:pos x="T4" y="T5"/>
                    </a:cxn>
                    <a:cxn ang="T13">
                      <a:pos x="T6" y="T7"/>
                    </a:cxn>
                    <a:cxn ang="T14">
                      <a:pos x="T8" y="T9"/>
                    </a:cxn>
                  </a:cxnLst>
                  <a:rect l="T15" t="T16" r="T17" b="T18"/>
                  <a:pathLst>
                    <a:path w="277" h="125">
                      <a:moveTo>
                        <a:pt x="0" y="44"/>
                      </a:moveTo>
                      <a:lnTo>
                        <a:pt x="27" y="0"/>
                      </a:lnTo>
                      <a:lnTo>
                        <a:pt x="267" y="62"/>
                      </a:lnTo>
                      <a:lnTo>
                        <a:pt x="276" y="124"/>
                      </a:lnTo>
                      <a:lnTo>
                        <a:pt x="0" y="44"/>
                      </a:lnTo>
                    </a:path>
                  </a:pathLst>
                </a:custGeom>
                <a:solidFill>
                  <a:srgbClr val="5F7FFF"/>
                </a:solidFill>
                <a:ln w="12700" cap="rnd">
                  <a:solidFill>
                    <a:srgbClr val="000000"/>
                  </a:solidFill>
                  <a:round/>
                  <a:headEnd/>
                  <a:tailEnd/>
                </a:ln>
              </p:spPr>
              <p:txBody>
                <a:bodyPr/>
                <a:lstStyle/>
                <a:p>
                  <a:endParaRPr lang="en-US"/>
                </a:p>
              </p:txBody>
            </p:sp>
            <p:sp>
              <p:nvSpPr>
                <p:cNvPr id="35891" name="Freeform 413"/>
                <p:cNvSpPr>
                  <a:spLocks/>
                </p:cNvSpPr>
                <p:nvPr/>
              </p:nvSpPr>
              <p:spPr bwMode="auto">
                <a:xfrm>
                  <a:off x="2475" y="1614"/>
                  <a:ext cx="403" cy="259"/>
                </a:xfrm>
                <a:custGeom>
                  <a:avLst/>
                  <a:gdLst>
                    <a:gd name="T0" fmla="*/ 9 w 403"/>
                    <a:gd name="T1" fmla="*/ 213 h 259"/>
                    <a:gd name="T2" fmla="*/ 0 w 403"/>
                    <a:gd name="T3" fmla="*/ 258 h 259"/>
                    <a:gd name="T4" fmla="*/ 393 w 403"/>
                    <a:gd name="T5" fmla="*/ 45 h 259"/>
                    <a:gd name="T6" fmla="*/ 402 w 403"/>
                    <a:gd name="T7" fmla="*/ 0 h 259"/>
                    <a:gd name="T8" fmla="*/ 9 w 403"/>
                    <a:gd name="T9" fmla="*/ 213 h 259"/>
                    <a:gd name="T10" fmla="*/ 0 60000 65536"/>
                    <a:gd name="T11" fmla="*/ 0 60000 65536"/>
                    <a:gd name="T12" fmla="*/ 0 60000 65536"/>
                    <a:gd name="T13" fmla="*/ 0 60000 65536"/>
                    <a:gd name="T14" fmla="*/ 0 60000 65536"/>
                    <a:gd name="T15" fmla="*/ 0 w 403"/>
                    <a:gd name="T16" fmla="*/ 0 h 259"/>
                    <a:gd name="T17" fmla="*/ 403 w 403"/>
                    <a:gd name="T18" fmla="*/ 259 h 259"/>
                  </a:gdLst>
                  <a:ahLst/>
                  <a:cxnLst>
                    <a:cxn ang="T10">
                      <a:pos x="T0" y="T1"/>
                    </a:cxn>
                    <a:cxn ang="T11">
                      <a:pos x="T2" y="T3"/>
                    </a:cxn>
                    <a:cxn ang="T12">
                      <a:pos x="T4" y="T5"/>
                    </a:cxn>
                    <a:cxn ang="T13">
                      <a:pos x="T6" y="T7"/>
                    </a:cxn>
                    <a:cxn ang="T14">
                      <a:pos x="T8" y="T9"/>
                    </a:cxn>
                  </a:cxnLst>
                  <a:rect l="T15" t="T16" r="T17" b="T18"/>
                  <a:pathLst>
                    <a:path w="403" h="259">
                      <a:moveTo>
                        <a:pt x="9" y="213"/>
                      </a:moveTo>
                      <a:lnTo>
                        <a:pt x="0" y="258"/>
                      </a:lnTo>
                      <a:lnTo>
                        <a:pt x="393" y="45"/>
                      </a:lnTo>
                      <a:lnTo>
                        <a:pt x="402" y="0"/>
                      </a:lnTo>
                      <a:lnTo>
                        <a:pt x="9" y="213"/>
                      </a:lnTo>
                    </a:path>
                  </a:pathLst>
                </a:custGeom>
                <a:solidFill>
                  <a:srgbClr val="000080"/>
                </a:solidFill>
                <a:ln w="12700" cap="rnd">
                  <a:solidFill>
                    <a:srgbClr val="000000"/>
                  </a:solidFill>
                  <a:round/>
                  <a:headEnd/>
                  <a:tailEnd/>
                </a:ln>
              </p:spPr>
              <p:txBody>
                <a:bodyPr/>
                <a:lstStyle/>
                <a:p>
                  <a:endParaRPr lang="en-US"/>
                </a:p>
              </p:txBody>
            </p:sp>
            <p:sp>
              <p:nvSpPr>
                <p:cNvPr id="35892" name="Freeform 414"/>
                <p:cNvSpPr>
                  <a:spLocks/>
                </p:cNvSpPr>
                <p:nvPr/>
              </p:nvSpPr>
              <p:spPr bwMode="auto">
                <a:xfrm>
                  <a:off x="2475" y="1577"/>
                  <a:ext cx="403" cy="251"/>
                </a:xfrm>
                <a:custGeom>
                  <a:avLst/>
                  <a:gdLst>
                    <a:gd name="T0" fmla="*/ 0 w 403"/>
                    <a:gd name="T1" fmla="*/ 188 h 251"/>
                    <a:gd name="T2" fmla="*/ 9 w 403"/>
                    <a:gd name="T3" fmla="*/ 250 h 251"/>
                    <a:gd name="T4" fmla="*/ 402 w 403"/>
                    <a:gd name="T5" fmla="*/ 36 h 251"/>
                    <a:gd name="T6" fmla="*/ 375 w 403"/>
                    <a:gd name="T7" fmla="*/ 0 h 251"/>
                    <a:gd name="T8" fmla="*/ 0 w 403"/>
                    <a:gd name="T9" fmla="*/ 188 h 251"/>
                    <a:gd name="T10" fmla="*/ 0 60000 65536"/>
                    <a:gd name="T11" fmla="*/ 0 60000 65536"/>
                    <a:gd name="T12" fmla="*/ 0 60000 65536"/>
                    <a:gd name="T13" fmla="*/ 0 60000 65536"/>
                    <a:gd name="T14" fmla="*/ 0 60000 65536"/>
                    <a:gd name="T15" fmla="*/ 0 w 403"/>
                    <a:gd name="T16" fmla="*/ 0 h 251"/>
                    <a:gd name="T17" fmla="*/ 403 w 403"/>
                    <a:gd name="T18" fmla="*/ 251 h 251"/>
                  </a:gdLst>
                  <a:ahLst/>
                  <a:cxnLst>
                    <a:cxn ang="T10">
                      <a:pos x="T0" y="T1"/>
                    </a:cxn>
                    <a:cxn ang="T11">
                      <a:pos x="T2" y="T3"/>
                    </a:cxn>
                    <a:cxn ang="T12">
                      <a:pos x="T4" y="T5"/>
                    </a:cxn>
                    <a:cxn ang="T13">
                      <a:pos x="T6" y="T7"/>
                    </a:cxn>
                    <a:cxn ang="T14">
                      <a:pos x="T8" y="T9"/>
                    </a:cxn>
                  </a:cxnLst>
                  <a:rect l="T15" t="T16" r="T17" b="T18"/>
                  <a:pathLst>
                    <a:path w="403" h="251">
                      <a:moveTo>
                        <a:pt x="0" y="188"/>
                      </a:moveTo>
                      <a:lnTo>
                        <a:pt x="9" y="250"/>
                      </a:lnTo>
                      <a:lnTo>
                        <a:pt x="402" y="36"/>
                      </a:lnTo>
                      <a:lnTo>
                        <a:pt x="375" y="0"/>
                      </a:lnTo>
                      <a:lnTo>
                        <a:pt x="0" y="188"/>
                      </a:lnTo>
                    </a:path>
                  </a:pathLst>
                </a:custGeom>
                <a:solidFill>
                  <a:srgbClr val="3F7FFF"/>
                </a:solidFill>
                <a:ln w="12700" cap="rnd">
                  <a:solidFill>
                    <a:srgbClr val="000000"/>
                  </a:solidFill>
                  <a:round/>
                  <a:headEnd/>
                  <a:tailEnd/>
                </a:ln>
              </p:spPr>
              <p:txBody>
                <a:bodyPr/>
                <a:lstStyle/>
                <a:p>
                  <a:endParaRPr lang="en-US"/>
                </a:p>
              </p:txBody>
            </p:sp>
            <p:sp>
              <p:nvSpPr>
                <p:cNvPr id="35893" name="Freeform 415"/>
                <p:cNvSpPr>
                  <a:spLocks/>
                </p:cNvSpPr>
                <p:nvPr/>
              </p:nvSpPr>
              <p:spPr bwMode="auto">
                <a:xfrm>
                  <a:off x="2234" y="1533"/>
                  <a:ext cx="618" cy="234"/>
                </a:xfrm>
                <a:custGeom>
                  <a:avLst/>
                  <a:gdLst>
                    <a:gd name="T0" fmla="*/ 0 w 618"/>
                    <a:gd name="T1" fmla="*/ 170 h 234"/>
                    <a:gd name="T2" fmla="*/ 242 w 618"/>
                    <a:gd name="T3" fmla="*/ 233 h 234"/>
                    <a:gd name="T4" fmla="*/ 617 w 618"/>
                    <a:gd name="T5" fmla="*/ 45 h 234"/>
                    <a:gd name="T6" fmla="*/ 367 w 618"/>
                    <a:gd name="T7" fmla="*/ 0 h 234"/>
                    <a:gd name="T8" fmla="*/ 0 w 618"/>
                    <a:gd name="T9" fmla="*/ 170 h 234"/>
                    <a:gd name="T10" fmla="*/ 0 60000 65536"/>
                    <a:gd name="T11" fmla="*/ 0 60000 65536"/>
                    <a:gd name="T12" fmla="*/ 0 60000 65536"/>
                    <a:gd name="T13" fmla="*/ 0 60000 65536"/>
                    <a:gd name="T14" fmla="*/ 0 60000 65536"/>
                    <a:gd name="T15" fmla="*/ 0 w 618"/>
                    <a:gd name="T16" fmla="*/ 0 h 234"/>
                    <a:gd name="T17" fmla="*/ 618 w 618"/>
                    <a:gd name="T18" fmla="*/ 234 h 234"/>
                  </a:gdLst>
                  <a:ahLst/>
                  <a:cxnLst>
                    <a:cxn ang="T10">
                      <a:pos x="T0" y="T1"/>
                    </a:cxn>
                    <a:cxn ang="T11">
                      <a:pos x="T2" y="T3"/>
                    </a:cxn>
                    <a:cxn ang="T12">
                      <a:pos x="T4" y="T5"/>
                    </a:cxn>
                    <a:cxn ang="T13">
                      <a:pos x="T6" y="T7"/>
                    </a:cxn>
                    <a:cxn ang="T14">
                      <a:pos x="T8" y="T9"/>
                    </a:cxn>
                  </a:cxnLst>
                  <a:rect l="T15" t="T16" r="T17" b="T18"/>
                  <a:pathLst>
                    <a:path w="618" h="234">
                      <a:moveTo>
                        <a:pt x="0" y="170"/>
                      </a:moveTo>
                      <a:lnTo>
                        <a:pt x="242" y="233"/>
                      </a:lnTo>
                      <a:lnTo>
                        <a:pt x="617" y="45"/>
                      </a:lnTo>
                      <a:lnTo>
                        <a:pt x="367" y="0"/>
                      </a:lnTo>
                      <a:lnTo>
                        <a:pt x="0" y="170"/>
                      </a:lnTo>
                    </a:path>
                  </a:pathLst>
                </a:custGeom>
                <a:solidFill>
                  <a:srgbClr val="9FBFFF"/>
                </a:solidFill>
                <a:ln w="12700" cap="rnd">
                  <a:solidFill>
                    <a:srgbClr val="000000"/>
                  </a:solidFill>
                  <a:round/>
                  <a:headEnd/>
                  <a:tailEnd/>
                </a:ln>
              </p:spPr>
              <p:txBody>
                <a:bodyPr/>
                <a:lstStyle/>
                <a:p>
                  <a:endParaRPr lang="en-US"/>
                </a:p>
              </p:txBody>
            </p:sp>
          </p:grpSp>
          <p:grpSp>
            <p:nvGrpSpPr>
              <p:cNvPr id="9" name="Group 416"/>
              <p:cNvGrpSpPr>
                <a:grpSpLocks/>
              </p:cNvGrpSpPr>
              <p:nvPr/>
            </p:nvGrpSpPr>
            <p:grpSpPr bwMode="auto">
              <a:xfrm>
                <a:off x="2502" y="1629"/>
                <a:ext cx="365" cy="377"/>
                <a:chOff x="2502" y="1629"/>
                <a:chExt cx="365" cy="377"/>
              </a:xfrm>
            </p:grpSpPr>
            <p:grpSp>
              <p:nvGrpSpPr>
                <p:cNvPr id="10" name="Group 417"/>
                <p:cNvGrpSpPr>
                  <a:grpSpLocks/>
                </p:cNvGrpSpPr>
                <p:nvPr/>
              </p:nvGrpSpPr>
              <p:grpSpPr bwMode="auto">
                <a:xfrm>
                  <a:off x="2502" y="1633"/>
                  <a:ext cx="361" cy="373"/>
                  <a:chOff x="2502" y="1633"/>
                  <a:chExt cx="361" cy="373"/>
                </a:xfrm>
              </p:grpSpPr>
              <p:sp>
                <p:nvSpPr>
                  <p:cNvPr id="35883" name="Freeform 418"/>
                  <p:cNvSpPr>
                    <a:spLocks/>
                  </p:cNvSpPr>
                  <p:nvPr/>
                </p:nvSpPr>
                <p:spPr bwMode="auto">
                  <a:xfrm>
                    <a:off x="2642" y="1730"/>
                    <a:ext cx="44" cy="191"/>
                  </a:xfrm>
                  <a:custGeom>
                    <a:avLst/>
                    <a:gdLst>
                      <a:gd name="T0" fmla="*/ 0 w 44"/>
                      <a:gd name="T1" fmla="*/ 13 h 191"/>
                      <a:gd name="T2" fmla="*/ 21 w 44"/>
                      <a:gd name="T3" fmla="*/ 1 h 191"/>
                      <a:gd name="T4" fmla="*/ 28 w 44"/>
                      <a:gd name="T5" fmla="*/ 0 h 191"/>
                      <a:gd name="T6" fmla="*/ 33 w 44"/>
                      <a:gd name="T7" fmla="*/ 2 h 191"/>
                      <a:gd name="T8" fmla="*/ 37 w 44"/>
                      <a:gd name="T9" fmla="*/ 5 h 191"/>
                      <a:gd name="T10" fmla="*/ 40 w 44"/>
                      <a:gd name="T11" fmla="*/ 7 h 191"/>
                      <a:gd name="T12" fmla="*/ 42 w 44"/>
                      <a:gd name="T13" fmla="*/ 11 h 191"/>
                      <a:gd name="T14" fmla="*/ 43 w 44"/>
                      <a:gd name="T15" fmla="*/ 15 h 191"/>
                      <a:gd name="T16" fmla="*/ 43 w 44"/>
                      <a:gd name="T17" fmla="*/ 21 h 191"/>
                      <a:gd name="T18" fmla="*/ 43 w 44"/>
                      <a:gd name="T19" fmla="*/ 90 h 191"/>
                      <a:gd name="T20" fmla="*/ 42 w 44"/>
                      <a:gd name="T21" fmla="*/ 93 h 191"/>
                      <a:gd name="T22" fmla="*/ 39 w 44"/>
                      <a:gd name="T23" fmla="*/ 96 h 191"/>
                      <a:gd name="T24" fmla="*/ 37 w 44"/>
                      <a:gd name="T25" fmla="*/ 98 h 191"/>
                      <a:gd name="T26" fmla="*/ 37 w 44"/>
                      <a:gd name="T27" fmla="*/ 186 h 191"/>
                      <a:gd name="T28" fmla="*/ 32 w 44"/>
                      <a:gd name="T29" fmla="*/ 190 h 191"/>
                      <a:gd name="T30" fmla="*/ 27 w 44"/>
                      <a:gd name="T31" fmla="*/ 186 h 191"/>
                      <a:gd name="T32" fmla="*/ 27 w 44"/>
                      <a:gd name="T33" fmla="*/ 97 h 191"/>
                      <a:gd name="T34" fmla="*/ 23 w 44"/>
                      <a:gd name="T35" fmla="*/ 96 h 191"/>
                      <a:gd name="T36" fmla="*/ 20 w 44"/>
                      <a:gd name="T37" fmla="*/ 93 h 191"/>
                      <a:gd name="T38" fmla="*/ 19 w 44"/>
                      <a:gd name="T39" fmla="*/ 92 h 191"/>
                      <a:gd name="T40" fmla="*/ 19 w 44"/>
                      <a:gd name="T41" fmla="*/ 89 h 191"/>
                      <a:gd name="T42" fmla="*/ 19 w 44"/>
                      <a:gd name="T43" fmla="*/ 31 h 191"/>
                      <a:gd name="T44" fmla="*/ 19 w 44"/>
                      <a:gd name="T45" fmla="*/ 26 h 191"/>
                      <a:gd name="T46" fmla="*/ 18 w 44"/>
                      <a:gd name="T47" fmla="*/ 21 h 191"/>
                      <a:gd name="T48" fmla="*/ 16 w 44"/>
                      <a:gd name="T49" fmla="*/ 17 h 191"/>
                      <a:gd name="T50" fmla="*/ 12 w 44"/>
                      <a:gd name="T51" fmla="*/ 15 h 191"/>
                      <a:gd name="T52" fmla="*/ 8 w 44"/>
                      <a:gd name="T53" fmla="*/ 14 h 191"/>
                      <a:gd name="T54" fmla="*/ 0 w 44"/>
                      <a:gd name="T55" fmla="*/ 13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
                      <a:gd name="T85" fmla="*/ 0 h 191"/>
                      <a:gd name="T86" fmla="*/ 44 w 44"/>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 h="191">
                        <a:moveTo>
                          <a:pt x="0" y="13"/>
                        </a:moveTo>
                        <a:lnTo>
                          <a:pt x="21" y="1"/>
                        </a:lnTo>
                        <a:lnTo>
                          <a:pt x="28" y="0"/>
                        </a:lnTo>
                        <a:lnTo>
                          <a:pt x="33" y="2"/>
                        </a:lnTo>
                        <a:lnTo>
                          <a:pt x="37" y="5"/>
                        </a:lnTo>
                        <a:lnTo>
                          <a:pt x="40" y="7"/>
                        </a:lnTo>
                        <a:lnTo>
                          <a:pt x="42" y="11"/>
                        </a:lnTo>
                        <a:lnTo>
                          <a:pt x="43" y="15"/>
                        </a:lnTo>
                        <a:lnTo>
                          <a:pt x="43" y="21"/>
                        </a:lnTo>
                        <a:lnTo>
                          <a:pt x="43" y="90"/>
                        </a:lnTo>
                        <a:lnTo>
                          <a:pt x="42" y="93"/>
                        </a:lnTo>
                        <a:lnTo>
                          <a:pt x="39" y="96"/>
                        </a:lnTo>
                        <a:lnTo>
                          <a:pt x="37" y="98"/>
                        </a:lnTo>
                        <a:lnTo>
                          <a:pt x="37" y="186"/>
                        </a:lnTo>
                        <a:lnTo>
                          <a:pt x="32" y="190"/>
                        </a:lnTo>
                        <a:lnTo>
                          <a:pt x="27" y="186"/>
                        </a:lnTo>
                        <a:lnTo>
                          <a:pt x="27" y="97"/>
                        </a:lnTo>
                        <a:lnTo>
                          <a:pt x="23" y="96"/>
                        </a:lnTo>
                        <a:lnTo>
                          <a:pt x="20" y="93"/>
                        </a:lnTo>
                        <a:lnTo>
                          <a:pt x="19" y="92"/>
                        </a:lnTo>
                        <a:lnTo>
                          <a:pt x="19" y="89"/>
                        </a:lnTo>
                        <a:lnTo>
                          <a:pt x="19" y="31"/>
                        </a:lnTo>
                        <a:lnTo>
                          <a:pt x="19" y="26"/>
                        </a:lnTo>
                        <a:lnTo>
                          <a:pt x="18" y="21"/>
                        </a:lnTo>
                        <a:lnTo>
                          <a:pt x="16" y="17"/>
                        </a:lnTo>
                        <a:lnTo>
                          <a:pt x="12" y="15"/>
                        </a:lnTo>
                        <a:lnTo>
                          <a:pt x="8" y="14"/>
                        </a:lnTo>
                        <a:lnTo>
                          <a:pt x="0" y="13"/>
                        </a:lnTo>
                      </a:path>
                    </a:pathLst>
                  </a:custGeom>
                  <a:solidFill>
                    <a:srgbClr val="3F3F3F"/>
                  </a:solidFill>
                  <a:ln w="9525" cap="rnd">
                    <a:noFill/>
                    <a:round/>
                    <a:headEnd/>
                    <a:tailEnd/>
                  </a:ln>
                </p:spPr>
                <p:txBody>
                  <a:bodyPr/>
                  <a:lstStyle/>
                  <a:p>
                    <a:endParaRPr lang="en-US"/>
                  </a:p>
                </p:txBody>
              </p:sp>
              <p:sp>
                <p:nvSpPr>
                  <p:cNvPr id="35884" name="Freeform 419"/>
                  <p:cNvSpPr>
                    <a:spLocks/>
                  </p:cNvSpPr>
                  <p:nvPr/>
                </p:nvSpPr>
                <p:spPr bwMode="auto">
                  <a:xfrm>
                    <a:off x="2577" y="1766"/>
                    <a:ext cx="46" cy="196"/>
                  </a:xfrm>
                  <a:custGeom>
                    <a:avLst/>
                    <a:gdLst>
                      <a:gd name="T0" fmla="*/ 0 w 46"/>
                      <a:gd name="T1" fmla="*/ 13 h 196"/>
                      <a:gd name="T2" fmla="*/ 22 w 46"/>
                      <a:gd name="T3" fmla="*/ 1 h 196"/>
                      <a:gd name="T4" fmla="*/ 29 w 46"/>
                      <a:gd name="T5" fmla="*/ 0 h 196"/>
                      <a:gd name="T6" fmla="*/ 35 w 46"/>
                      <a:gd name="T7" fmla="*/ 2 h 196"/>
                      <a:gd name="T8" fmla="*/ 39 w 46"/>
                      <a:gd name="T9" fmla="*/ 5 h 196"/>
                      <a:gd name="T10" fmla="*/ 42 w 46"/>
                      <a:gd name="T11" fmla="*/ 7 h 196"/>
                      <a:gd name="T12" fmla="*/ 44 w 46"/>
                      <a:gd name="T13" fmla="*/ 11 h 196"/>
                      <a:gd name="T14" fmla="*/ 44 w 46"/>
                      <a:gd name="T15" fmla="*/ 15 h 196"/>
                      <a:gd name="T16" fmla="*/ 45 w 46"/>
                      <a:gd name="T17" fmla="*/ 21 h 196"/>
                      <a:gd name="T18" fmla="*/ 45 w 46"/>
                      <a:gd name="T19" fmla="*/ 92 h 196"/>
                      <a:gd name="T20" fmla="*/ 44 w 46"/>
                      <a:gd name="T21" fmla="*/ 96 h 196"/>
                      <a:gd name="T22" fmla="*/ 41 w 46"/>
                      <a:gd name="T23" fmla="*/ 99 h 196"/>
                      <a:gd name="T24" fmla="*/ 38 w 46"/>
                      <a:gd name="T25" fmla="*/ 100 h 196"/>
                      <a:gd name="T26" fmla="*/ 38 w 46"/>
                      <a:gd name="T27" fmla="*/ 191 h 196"/>
                      <a:gd name="T28" fmla="*/ 33 w 46"/>
                      <a:gd name="T29" fmla="*/ 195 h 196"/>
                      <a:gd name="T30" fmla="*/ 29 w 46"/>
                      <a:gd name="T31" fmla="*/ 191 h 196"/>
                      <a:gd name="T32" fmla="*/ 29 w 46"/>
                      <a:gd name="T33" fmla="*/ 100 h 196"/>
                      <a:gd name="T34" fmla="*/ 24 w 46"/>
                      <a:gd name="T35" fmla="*/ 98 h 196"/>
                      <a:gd name="T36" fmla="*/ 21 w 46"/>
                      <a:gd name="T37" fmla="*/ 96 h 196"/>
                      <a:gd name="T38" fmla="*/ 20 w 46"/>
                      <a:gd name="T39" fmla="*/ 94 h 196"/>
                      <a:gd name="T40" fmla="*/ 20 w 46"/>
                      <a:gd name="T41" fmla="*/ 90 h 196"/>
                      <a:gd name="T42" fmla="*/ 20 w 46"/>
                      <a:gd name="T43" fmla="*/ 32 h 196"/>
                      <a:gd name="T44" fmla="*/ 20 w 46"/>
                      <a:gd name="T45" fmla="*/ 27 h 196"/>
                      <a:gd name="T46" fmla="*/ 18 w 46"/>
                      <a:gd name="T47" fmla="*/ 21 h 196"/>
                      <a:gd name="T48" fmla="*/ 16 w 46"/>
                      <a:gd name="T49" fmla="*/ 17 h 196"/>
                      <a:gd name="T50" fmla="*/ 13 w 46"/>
                      <a:gd name="T51" fmla="*/ 15 h 196"/>
                      <a:gd name="T52" fmla="*/ 9 w 46"/>
                      <a:gd name="T53" fmla="*/ 14 h 196"/>
                      <a:gd name="T54" fmla="*/ 0 w 46"/>
                      <a:gd name="T55" fmla="*/ 13 h 19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196"/>
                      <a:gd name="T86" fmla="*/ 46 w 46"/>
                      <a:gd name="T87" fmla="*/ 196 h 19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196">
                        <a:moveTo>
                          <a:pt x="0" y="13"/>
                        </a:moveTo>
                        <a:lnTo>
                          <a:pt x="22" y="1"/>
                        </a:lnTo>
                        <a:lnTo>
                          <a:pt x="29" y="0"/>
                        </a:lnTo>
                        <a:lnTo>
                          <a:pt x="35" y="2"/>
                        </a:lnTo>
                        <a:lnTo>
                          <a:pt x="39" y="5"/>
                        </a:lnTo>
                        <a:lnTo>
                          <a:pt x="42" y="7"/>
                        </a:lnTo>
                        <a:lnTo>
                          <a:pt x="44" y="11"/>
                        </a:lnTo>
                        <a:lnTo>
                          <a:pt x="44" y="15"/>
                        </a:lnTo>
                        <a:lnTo>
                          <a:pt x="45" y="21"/>
                        </a:lnTo>
                        <a:lnTo>
                          <a:pt x="45" y="92"/>
                        </a:lnTo>
                        <a:lnTo>
                          <a:pt x="44" y="96"/>
                        </a:lnTo>
                        <a:lnTo>
                          <a:pt x="41" y="99"/>
                        </a:lnTo>
                        <a:lnTo>
                          <a:pt x="38" y="100"/>
                        </a:lnTo>
                        <a:lnTo>
                          <a:pt x="38" y="191"/>
                        </a:lnTo>
                        <a:lnTo>
                          <a:pt x="33" y="195"/>
                        </a:lnTo>
                        <a:lnTo>
                          <a:pt x="29" y="191"/>
                        </a:lnTo>
                        <a:lnTo>
                          <a:pt x="29" y="100"/>
                        </a:lnTo>
                        <a:lnTo>
                          <a:pt x="24" y="98"/>
                        </a:lnTo>
                        <a:lnTo>
                          <a:pt x="21" y="96"/>
                        </a:lnTo>
                        <a:lnTo>
                          <a:pt x="20" y="94"/>
                        </a:lnTo>
                        <a:lnTo>
                          <a:pt x="20" y="90"/>
                        </a:lnTo>
                        <a:lnTo>
                          <a:pt x="20" y="32"/>
                        </a:lnTo>
                        <a:lnTo>
                          <a:pt x="20" y="27"/>
                        </a:lnTo>
                        <a:lnTo>
                          <a:pt x="18" y="21"/>
                        </a:lnTo>
                        <a:lnTo>
                          <a:pt x="16" y="17"/>
                        </a:lnTo>
                        <a:lnTo>
                          <a:pt x="13" y="15"/>
                        </a:lnTo>
                        <a:lnTo>
                          <a:pt x="9" y="14"/>
                        </a:lnTo>
                        <a:lnTo>
                          <a:pt x="0" y="13"/>
                        </a:lnTo>
                      </a:path>
                    </a:pathLst>
                  </a:custGeom>
                  <a:solidFill>
                    <a:srgbClr val="3F3F3F"/>
                  </a:solidFill>
                  <a:ln w="9525" cap="rnd">
                    <a:noFill/>
                    <a:round/>
                    <a:headEnd/>
                    <a:tailEnd/>
                  </a:ln>
                </p:spPr>
                <p:txBody>
                  <a:bodyPr/>
                  <a:lstStyle/>
                  <a:p>
                    <a:endParaRPr lang="en-US"/>
                  </a:p>
                </p:txBody>
              </p:sp>
              <p:sp>
                <p:nvSpPr>
                  <p:cNvPr id="35885" name="Freeform 420"/>
                  <p:cNvSpPr>
                    <a:spLocks/>
                  </p:cNvSpPr>
                  <p:nvPr/>
                </p:nvSpPr>
                <p:spPr bwMode="auto">
                  <a:xfrm>
                    <a:off x="2502" y="1806"/>
                    <a:ext cx="53" cy="200"/>
                  </a:xfrm>
                  <a:custGeom>
                    <a:avLst/>
                    <a:gdLst>
                      <a:gd name="T0" fmla="*/ 0 w 53"/>
                      <a:gd name="T1" fmla="*/ 13 h 200"/>
                      <a:gd name="T2" fmla="*/ 25 w 53"/>
                      <a:gd name="T3" fmla="*/ 1 h 200"/>
                      <a:gd name="T4" fmla="*/ 34 w 53"/>
                      <a:gd name="T5" fmla="*/ 0 h 200"/>
                      <a:gd name="T6" fmla="*/ 40 w 53"/>
                      <a:gd name="T7" fmla="*/ 2 h 200"/>
                      <a:gd name="T8" fmla="*/ 45 w 53"/>
                      <a:gd name="T9" fmla="*/ 5 h 200"/>
                      <a:gd name="T10" fmla="*/ 48 w 53"/>
                      <a:gd name="T11" fmla="*/ 7 h 200"/>
                      <a:gd name="T12" fmla="*/ 51 w 53"/>
                      <a:gd name="T13" fmla="*/ 12 h 200"/>
                      <a:gd name="T14" fmla="*/ 51 w 53"/>
                      <a:gd name="T15" fmla="*/ 16 h 200"/>
                      <a:gd name="T16" fmla="*/ 52 w 53"/>
                      <a:gd name="T17" fmla="*/ 22 h 200"/>
                      <a:gd name="T18" fmla="*/ 52 w 53"/>
                      <a:gd name="T19" fmla="*/ 93 h 200"/>
                      <a:gd name="T20" fmla="*/ 51 w 53"/>
                      <a:gd name="T21" fmla="*/ 97 h 200"/>
                      <a:gd name="T22" fmla="*/ 47 w 53"/>
                      <a:gd name="T23" fmla="*/ 100 h 200"/>
                      <a:gd name="T24" fmla="*/ 44 w 53"/>
                      <a:gd name="T25" fmla="*/ 102 h 200"/>
                      <a:gd name="T26" fmla="*/ 44 w 53"/>
                      <a:gd name="T27" fmla="*/ 194 h 200"/>
                      <a:gd name="T28" fmla="*/ 38 w 53"/>
                      <a:gd name="T29" fmla="*/ 199 h 200"/>
                      <a:gd name="T30" fmla="*/ 33 w 53"/>
                      <a:gd name="T31" fmla="*/ 195 h 200"/>
                      <a:gd name="T32" fmla="*/ 33 w 53"/>
                      <a:gd name="T33" fmla="*/ 101 h 200"/>
                      <a:gd name="T34" fmla="*/ 28 w 53"/>
                      <a:gd name="T35" fmla="*/ 100 h 200"/>
                      <a:gd name="T36" fmla="*/ 24 w 53"/>
                      <a:gd name="T37" fmla="*/ 97 h 200"/>
                      <a:gd name="T38" fmla="*/ 23 w 53"/>
                      <a:gd name="T39" fmla="*/ 96 h 200"/>
                      <a:gd name="T40" fmla="*/ 23 w 53"/>
                      <a:gd name="T41" fmla="*/ 92 h 200"/>
                      <a:gd name="T42" fmla="*/ 23 w 53"/>
                      <a:gd name="T43" fmla="*/ 32 h 200"/>
                      <a:gd name="T44" fmla="*/ 23 w 53"/>
                      <a:gd name="T45" fmla="*/ 27 h 200"/>
                      <a:gd name="T46" fmla="*/ 21 w 53"/>
                      <a:gd name="T47" fmla="*/ 22 h 200"/>
                      <a:gd name="T48" fmla="*/ 19 w 53"/>
                      <a:gd name="T49" fmla="*/ 17 h 200"/>
                      <a:gd name="T50" fmla="*/ 15 w 53"/>
                      <a:gd name="T51" fmla="*/ 15 h 200"/>
                      <a:gd name="T52" fmla="*/ 10 w 53"/>
                      <a:gd name="T53" fmla="*/ 14 h 200"/>
                      <a:gd name="T54" fmla="*/ 0 w 53"/>
                      <a:gd name="T55" fmla="*/ 13 h 2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
                      <a:gd name="T85" fmla="*/ 0 h 200"/>
                      <a:gd name="T86" fmla="*/ 53 w 53"/>
                      <a:gd name="T87" fmla="*/ 200 h 2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 h="200">
                        <a:moveTo>
                          <a:pt x="0" y="13"/>
                        </a:moveTo>
                        <a:lnTo>
                          <a:pt x="25" y="1"/>
                        </a:lnTo>
                        <a:lnTo>
                          <a:pt x="34" y="0"/>
                        </a:lnTo>
                        <a:lnTo>
                          <a:pt x="40" y="2"/>
                        </a:lnTo>
                        <a:lnTo>
                          <a:pt x="45" y="5"/>
                        </a:lnTo>
                        <a:lnTo>
                          <a:pt x="48" y="7"/>
                        </a:lnTo>
                        <a:lnTo>
                          <a:pt x="51" y="12"/>
                        </a:lnTo>
                        <a:lnTo>
                          <a:pt x="51" y="16"/>
                        </a:lnTo>
                        <a:lnTo>
                          <a:pt x="52" y="22"/>
                        </a:lnTo>
                        <a:lnTo>
                          <a:pt x="52" y="93"/>
                        </a:lnTo>
                        <a:lnTo>
                          <a:pt x="51" y="97"/>
                        </a:lnTo>
                        <a:lnTo>
                          <a:pt x="47" y="100"/>
                        </a:lnTo>
                        <a:lnTo>
                          <a:pt x="44" y="102"/>
                        </a:lnTo>
                        <a:lnTo>
                          <a:pt x="44" y="194"/>
                        </a:lnTo>
                        <a:lnTo>
                          <a:pt x="38" y="199"/>
                        </a:lnTo>
                        <a:lnTo>
                          <a:pt x="33" y="195"/>
                        </a:lnTo>
                        <a:lnTo>
                          <a:pt x="33" y="101"/>
                        </a:lnTo>
                        <a:lnTo>
                          <a:pt x="28" y="100"/>
                        </a:lnTo>
                        <a:lnTo>
                          <a:pt x="24" y="97"/>
                        </a:lnTo>
                        <a:lnTo>
                          <a:pt x="23" y="96"/>
                        </a:lnTo>
                        <a:lnTo>
                          <a:pt x="23" y="92"/>
                        </a:lnTo>
                        <a:lnTo>
                          <a:pt x="23" y="32"/>
                        </a:lnTo>
                        <a:lnTo>
                          <a:pt x="23" y="27"/>
                        </a:lnTo>
                        <a:lnTo>
                          <a:pt x="21" y="22"/>
                        </a:lnTo>
                        <a:lnTo>
                          <a:pt x="19" y="17"/>
                        </a:lnTo>
                        <a:lnTo>
                          <a:pt x="15" y="15"/>
                        </a:lnTo>
                        <a:lnTo>
                          <a:pt x="10" y="14"/>
                        </a:lnTo>
                        <a:lnTo>
                          <a:pt x="0" y="13"/>
                        </a:lnTo>
                      </a:path>
                    </a:pathLst>
                  </a:custGeom>
                  <a:solidFill>
                    <a:srgbClr val="3F3F3F"/>
                  </a:solidFill>
                  <a:ln w="9525" cap="rnd">
                    <a:noFill/>
                    <a:round/>
                    <a:headEnd/>
                    <a:tailEnd/>
                  </a:ln>
                </p:spPr>
                <p:txBody>
                  <a:bodyPr/>
                  <a:lstStyle/>
                  <a:p>
                    <a:endParaRPr lang="en-US"/>
                  </a:p>
                </p:txBody>
              </p:sp>
              <p:sp>
                <p:nvSpPr>
                  <p:cNvPr id="35886" name="Freeform 421"/>
                  <p:cNvSpPr>
                    <a:spLocks/>
                  </p:cNvSpPr>
                  <p:nvPr/>
                </p:nvSpPr>
                <p:spPr bwMode="auto">
                  <a:xfrm>
                    <a:off x="2707" y="1697"/>
                    <a:ext cx="43" cy="186"/>
                  </a:xfrm>
                  <a:custGeom>
                    <a:avLst/>
                    <a:gdLst>
                      <a:gd name="T0" fmla="*/ 0 w 43"/>
                      <a:gd name="T1" fmla="*/ 12 h 186"/>
                      <a:gd name="T2" fmla="*/ 20 w 43"/>
                      <a:gd name="T3" fmla="*/ 0 h 186"/>
                      <a:gd name="T4" fmla="*/ 27 w 43"/>
                      <a:gd name="T5" fmla="*/ 0 h 186"/>
                      <a:gd name="T6" fmla="*/ 33 w 43"/>
                      <a:gd name="T7" fmla="*/ 2 h 186"/>
                      <a:gd name="T8" fmla="*/ 36 w 43"/>
                      <a:gd name="T9" fmla="*/ 4 h 186"/>
                      <a:gd name="T10" fmla="*/ 39 w 43"/>
                      <a:gd name="T11" fmla="*/ 7 h 186"/>
                      <a:gd name="T12" fmla="*/ 41 w 43"/>
                      <a:gd name="T13" fmla="*/ 11 h 186"/>
                      <a:gd name="T14" fmla="*/ 42 w 43"/>
                      <a:gd name="T15" fmla="*/ 14 h 186"/>
                      <a:gd name="T16" fmla="*/ 42 w 43"/>
                      <a:gd name="T17" fmla="*/ 21 h 186"/>
                      <a:gd name="T18" fmla="*/ 42 w 43"/>
                      <a:gd name="T19" fmla="*/ 87 h 186"/>
                      <a:gd name="T20" fmla="*/ 41 w 43"/>
                      <a:gd name="T21" fmla="*/ 91 h 186"/>
                      <a:gd name="T22" fmla="*/ 38 w 43"/>
                      <a:gd name="T23" fmla="*/ 94 h 186"/>
                      <a:gd name="T24" fmla="*/ 36 w 43"/>
                      <a:gd name="T25" fmla="*/ 95 h 186"/>
                      <a:gd name="T26" fmla="*/ 36 w 43"/>
                      <a:gd name="T27" fmla="*/ 181 h 186"/>
                      <a:gd name="T28" fmla="*/ 31 w 43"/>
                      <a:gd name="T29" fmla="*/ 185 h 186"/>
                      <a:gd name="T30" fmla="*/ 27 w 43"/>
                      <a:gd name="T31" fmla="*/ 181 h 186"/>
                      <a:gd name="T32" fmla="*/ 27 w 43"/>
                      <a:gd name="T33" fmla="*/ 95 h 186"/>
                      <a:gd name="T34" fmla="*/ 22 w 43"/>
                      <a:gd name="T35" fmla="*/ 93 h 186"/>
                      <a:gd name="T36" fmla="*/ 19 w 43"/>
                      <a:gd name="T37" fmla="*/ 91 h 186"/>
                      <a:gd name="T38" fmla="*/ 19 w 43"/>
                      <a:gd name="T39" fmla="*/ 89 h 186"/>
                      <a:gd name="T40" fmla="*/ 19 w 43"/>
                      <a:gd name="T41" fmla="*/ 86 h 186"/>
                      <a:gd name="T42" fmla="*/ 19 w 43"/>
                      <a:gd name="T43" fmla="*/ 30 h 186"/>
                      <a:gd name="T44" fmla="*/ 19 w 43"/>
                      <a:gd name="T45" fmla="*/ 25 h 186"/>
                      <a:gd name="T46" fmla="*/ 17 w 43"/>
                      <a:gd name="T47" fmla="*/ 21 h 186"/>
                      <a:gd name="T48" fmla="*/ 15 w 43"/>
                      <a:gd name="T49" fmla="*/ 17 h 186"/>
                      <a:gd name="T50" fmla="*/ 12 w 43"/>
                      <a:gd name="T51" fmla="*/ 14 h 186"/>
                      <a:gd name="T52" fmla="*/ 8 w 43"/>
                      <a:gd name="T53" fmla="*/ 13 h 186"/>
                      <a:gd name="T54" fmla="*/ 0 w 43"/>
                      <a:gd name="T55" fmla="*/ 12 h 1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186"/>
                      <a:gd name="T86" fmla="*/ 43 w 43"/>
                      <a:gd name="T87" fmla="*/ 186 h 18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186">
                        <a:moveTo>
                          <a:pt x="0" y="12"/>
                        </a:moveTo>
                        <a:lnTo>
                          <a:pt x="20" y="0"/>
                        </a:lnTo>
                        <a:lnTo>
                          <a:pt x="27" y="0"/>
                        </a:lnTo>
                        <a:lnTo>
                          <a:pt x="33" y="2"/>
                        </a:lnTo>
                        <a:lnTo>
                          <a:pt x="36" y="4"/>
                        </a:lnTo>
                        <a:lnTo>
                          <a:pt x="39" y="7"/>
                        </a:lnTo>
                        <a:lnTo>
                          <a:pt x="41" y="11"/>
                        </a:lnTo>
                        <a:lnTo>
                          <a:pt x="42" y="14"/>
                        </a:lnTo>
                        <a:lnTo>
                          <a:pt x="42" y="21"/>
                        </a:lnTo>
                        <a:lnTo>
                          <a:pt x="42" y="87"/>
                        </a:lnTo>
                        <a:lnTo>
                          <a:pt x="41" y="91"/>
                        </a:lnTo>
                        <a:lnTo>
                          <a:pt x="38" y="94"/>
                        </a:lnTo>
                        <a:lnTo>
                          <a:pt x="36" y="95"/>
                        </a:lnTo>
                        <a:lnTo>
                          <a:pt x="36" y="181"/>
                        </a:lnTo>
                        <a:lnTo>
                          <a:pt x="31" y="185"/>
                        </a:lnTo>
                        <a:lnTo>
                          <a:pt x="27" y="181"/>
                        </a:lnTo>
                        <a:lnTo>
                          <a:pt x="27" y="95"/>
                        </a:lnTo>
                        <a:lnTo>
                          <a:pt x="22" y="93"/>
                        </a:lnTo>
                        <a:lnTo>
                          <a:pt x="19" y="91"/>
                        </a:lnTo>
                        <a:lnTo>
                          <a:pt x="19" y="89"/>
                        </a:lnTo>
                        <a:lnTo>
                          <a:pt x="19" y="86"/>
                        </a:lnTo>
                        <a:lnTo>
                          <a:pt x="19" y="30"/>
                        </a:lnTo>
                        <a:lnTo>
                          <a:pt x="19" y="25"/>
                        </a:lnTo>
                        <a:lnTo>
                          <a:pt x="17" y="21"/>
                        </a:lnTo>
                        <a:lnTo>
                          <a:pt x="15" y="17"/>
                        </a:lnTo>
                        <a:lnTo>
                          <a:pt x="12" y="14"/>
                        </a:lnTo>
                        <a:lnTo>
                          <a:pt x="8" y="13"/>
                        </a:lnTo>
                        <a:lnTo>
                          <a:pt x="0" y="12"/>
                        </a:lnTo>
                      </a:path>
                    </a:pathLst>
                  </a:custGeom>
                  <a:solidFill>
                    <a:srgbClr val="3F3F3F"/>
                  </a:solidFill>
                  <a:ln w="9525" cap="rnd">
                    <a:noFill/>
                    <a:round/>
                    <a:headEnd/>
                    <a:tailEnd/>
                  </a:ln>
                </p:spPr>
                <p:txBody>
                  <a:bodyPr/>
                  <a:lstStyle/>
                  <a:p>
                    <a:endParaRPr lang="en-US"/>
                  </a:p>
                </p:txBody>
              </p:sp>
              <p:sp>
                <p:nvSpPr>
                  <p:cNvPr id="35887" name="Freeform 422"/>
                  <p:cNvSpPr>
                    <a:spLocks/>
                  </p:cNvSpPr>
                  <p:nvPr/>
                </p:nvSpPr>
                <p:spPr bwMode="auto">
                  <a:xfrm>
                    <a:off x="2768" y="1664"/>
                    <a:ext cx="41" cy="181"/>
                  </a:xfrm>
                  <a:custGeom>
                    <a:avLst/>
                    <a:gdLst>
                      <a:gd name="T0" fmla="*/ 0 w 41"/>
                      <a:gd name="T1" fmla="*/ 11 h 181"/>
                      <a:gd name="T2" fmla="*/ 20 w 41"/>
                      <a:gd name="T3" fmla="*/ 0 h 181"/>
                      <a:gd name="T4" fmla="*/ 26 w 41"/>
                      <a:gd name="T5" fmla="*/ 0 h 181"/>
                      <a:gd name="T6" fmla="*/ 31 w 41"/>
                      <a:gd name="T7" fmla="*/ 2 h 181"/>
                      <a:gd name="T8" fmla="*/ 35 w 41"/>
                      <a:gd name="T9" fmla="*/ 4 h 181"/>
                      <a:gd name="T10" fmla="*/ 37 w 41"/>
                      <a:gd name="T11" fmla="*/ 6 h 181"/>
                      <a:gd name="T12" fmla="*/ 39 w 41"/>
                      <a:gd name="T13" fmla="*/ 10 h 181"/>
                      <a:gd name="T14" fmla="*/ 40 w 41"/>
                      <a:gd name="T15" fmla="*/ 14 h 181"/>
                      <a:gd name="T16" fmla="*/ 40 w 41"/>
                      <a:gd name="T17" fmla="*/ 20 h 181"/>
                      <a:gd name="T18" fmla="*/ 40 w 41"/>
                      <a:gd name="T19" fmla="*/ 85 h 181"/>
                      <a:gd name="T20" fmla="*/ 39 w 41"/>
                      <a:gd name="T21" fmla="*/ 89 h 181"/>
                      <a:gd name="T22" fmla="*/ 36 w 41"/>
                      <a:gd name="T23" fmla="*/ 91 h 181"/>
                      <a:gd name="T24" fmla="*/ 34 w 41"/>
                      <a:gd name="T25" fmla="*/ 93 h 181"/>
                      <a:gd name="T26" fmla="*/ 34 w 41"/>
                      <a:gd name="T27" fmla="*/ 176 h 181"/>
                      <a:gd name="T28" fmla="*/ 30 w 41"/>
                      <a:gd name="T29" fmla="*/ 180 h 181"/>
                      <a:gd name="T30" fmla="*/ 26 w 41"/>
                      <a:gd name="T31" fmla="*/ 176 h 181"/>
                      <a:gd name="T32" fmla="*/ 26 w 41"/>
                      <a:gd name="T33" fmla="*/ 92 h 181"/>
                      <a:gd name="T34" fmla="*/ 22 w 41"/>
                      <a:gd name="T35" fmla="*/ 90 h 181"/>
                      <a:gd name="T36" fmla="*/ 19 w 41"/>
                      <a:gd name="T37" fmla="*/ 89 h 181"/>
                      <a:gd name="T38" fmla="*/ 18 w 41"/>
                      <a:gd name="T39" fmla="*/ 87 h 181"/>
                      <a:gd name="T40" fmla="*/ 18 w 41"/>
                      <a:gd name="T41" fmla="*/ 84 h 181"/>
                      <a:gd name="T42" fmla="*/ 18 w 41"/>
                      <a:gd name="T43" fmla="*/ 29 h 181"/>
                      <a:gd name="T44" fmla="*/ 18 w 41"/>
                      <a:gd name="T45" fmla="*/ 24 h 181"/>
                      <a:gd name="T46" fmla="*/ 17 w 41"/>
                      <a:gd name="T47" fmla="*/ 20 h 181"/>
                      <a:gd name="T48" fmla="*/ 15 w 41"/>
                      <a:gd name="T49" fmla="*/ 16 h 181"/>
                      <a:gd name="T50" fmla="*/ 11 w 41"/>
                      <a:gd name="T51" fmla="*/ 14 h 181"/>
                      <a:gd name="T52" fmla="*/ 8 w 41"/>
                      <a:gd name="T53" fmla="*/ 12 h 181"/>
                      <a:gd name="T54" fmla="*/ 0 w 41"/>
                      <a:gd name="T55" fmla="*/ 11 h 18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181"/>
                      <a:gd name="T86" fmla="*/ 41 w 41"/>
                      <a:gd name="T87" fmla="*/ 181 h 18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181">
                        <a:moveTo>
                          <a:pt x="0" y="11"/>
                        </a:moveTo>
                        <a:lnTo>
                          <a:pt x="20" y="0"/>
                        </a:lnTo>
                        <a:lnTo>
                          <a:pt x="26" y="0"/>
                        </a:lnTo>
                        <a:lnTo>
                          <a:pt x="31" y="2"/>
                        </a:lnTo>
                        <a:lnTo>
                          <a:pt x="35" y="4"/>
                        </a:lnTo>
                        <a:lnTo>
                          <a:pt x="37" y="6"/>
                        </a:lnTo>
                        <a:lnTo>
                          <a:pt x="39" y="10"/>
                        </a:lnTo>
                        <a:lnTo>
                          <a:pt x="40" y="14"/>
                        </a:lnTo>
                        <a:lnTo>
                          <a:pt x="40" y="20"/>
                        </a:lnTo>
                        <a:lnTo>
                          <a:pt x="40" y="85"/>
                        </a:lnTo>
                        <a:lnTo>
                          <a:pt x="39" y="89"/>
                        </a:lnTo>
                        <a:lnTo>
                          <a:pt x="36" y="91"/>
                        </a:lnTo>
                        <a:lnTo>
                          <a:pt x="34" y="93"/>
                        </a:lnTo>
                        <a:lnTo>
                          <a:pt x="34" y="176"/>
                        </a:lnTo>
                        <a:lnTo>
                          <a:pt x="30" y="180"/>
                        </a:lnTo>
                        <a:lnTo>
                          <a:pt x="26" y="176"/>
                        </a:lnTo>
                        <a:lnTo>
                          <a:pt x="26" y="92"/>
                        </a:lnTo>
                        <a:lnTo>
                          <a:pt x="22" y="90"/>
                        </a:lnTo>
                        <a:lnTo>
                          <a:pt x="19" y="89"/>
                        </a:lnTo>
                        <a:lnTo>
                          <a:pt x="18" y="87"/>
                        </a:lnTo>
                        <a:lnTo>
                          <a:pt x="18" y="84"/>
                        </a:lnTo>
                        <a:lnTo>
                          <a:pt x="18" y="29"/>
                        </a:lnTo>
                        <a:lnTo>
                          <a:pt x="18" y="24"/>
                        </a:lnTo>
                        <a:lnTo>
                          <a:pt x="17" y="20"/>
                        </a:lnTo>
                        <a:lnTo>
                          <a:pt x="15" y="16"/>
                        </a:lnTo>
                        <a:lnTo>
                          <a:pt x="11" y="14"/>
                        </a:lnTo>
                        <a:lnTo>
                          <a:pt x="8" y="12"/>
                        </a:lnTo>
                        <a:lnTo>
                          <a:pt x="0" y="11"/>
                        </a:lnTo>
                      </a:path>
                    </a:pathLst>
                  </a:custGeom>
                  <a:solidFill>
                    <a:srgbClr val="3F3F3F"/>
                  </a:solidFill>
                  <a:ln w="9525" cap="rnd">
                    <a:noFill/>
                    <a:round/>
                    <a:headEnd/>
                    <a:tailEnd/>
                  </a:ln>
                </p:spPr>
                <p:txBody>
                  <a:bodyPr/>
                  <a:lstStyle/>
                  <a:p>
                    <a:endParaRPr lang="en-US"/>
                  </a:p>
                </p:txBody>
              </p:sp>
              <p:sp>
                <p:nvSpPr>
                  <p:cNvPr id="35888" name="Freeform 423"/>
                  <p:cNvSpPr>
                    <a:spLocks/>
                  </p:cNvSpPr>
                  <p:nvPr/>
                </p:nvSpPr>
                <p:spPr bwMode="auto">
                  <a:xfrm>
                    <a:off x="2824" y="1633"/>
                    <a:ext cx="39" cy="177"/>
                  </a:xfrm>
                  <a:custGeom>
                    <a:avLst/>
                    <a:gdLst>
                      <a:gd name="T0" fmla="*/ 0 w 39"/>
                      <a:gd name="T1" fmla="*/ 11 h 177"/>
                      <a:gd name="T2" fmla="*/ 18 w 39"/>
                      <a:gd name="T3" fmla="*/ 0 h 177"/>
                      <a:gd name="T4" fmla="*/ 24 w 39"/>
                      <a:gd name="T5" fmla="*/ 0 h 177"/>
                      <a:gd name="T6" fmla="*/ 29 w 39"/>
                      <a:gd name="T7" fmla="*/ 2 h 177"/>
                      <a:gd name="T8" fmla="*/ 33 w 39"/>
                      <a:gd name="T9" fmla="*/ 4 h 177"/>
                      <a:gd name="T10" fmla="*/ 35 w 39"/>
                      <a:gd name="T11" fmla="*/ 6 h 177"/>
                      <a:gd name="T12" fmla="*/ 37 w 39"/>
                      <a:gd name="T13" fmla="*/ 10 h 177"/>
                      <a:gd name="T14" fmla="*/ 38 w 39"/>
                      <a:gd name="T15" fmla="*/ 13 h 177"/>
                      <a:gd name="T16" fmla="*/ 38 w 39"/>
                      <a:gd name="T17" fmla="*/ 19 h 177"/>
                      <a:gd name="T18" fmla="*/ 38 w 39"/>
                      <a:gd name="T19" fmla="*/ 83 h 177"/>
                      <a:gd name="T20" fmla="*/ 37 w 39"/>
                      <a:gd name="T21" fmla="*/ 87 h 177"/>
                      <a:gd name="T22" fmla="*/ 34 w 39"/>
                      <a:gd name="T23" fmla="*/ 89 h 177"/>
                      <a:gd name="T24" fmla="*/ 32 w 39"/>
                      <a:gd name="T25" fmla="*/ 91 h 177"/>
                      <a:gd name="T26" fmla="*/ 32 w 39"/>
                      <a:gd name="T27" fmla="*/ 172 h 177"/>
                      <a:gd name="T28" fmla="*/ 28 w 39"/>
                      <a:gd name="T29" fmla="*/ 176 h 177"/>
                      <a:gd name="T30" fmla="*/ 24 w 39"/>
                      <a:gd name="T31" fmla="*/ 173 h 177"/>
                      <a:gd name="T32" fmla="*/ 24 w 39"/>
                      <a:gd name="T33" fmla="*/ 90 h 177"/>
                      <a:gd name="T34" fmla="*/ 20 w 39"/>
                      <a:gd name="T35" fmla="*/ 88 h 177"/>
                      <a:gd name="T36" fmla="*/ 17 w 39"/>
                      <a:gd name="T37" fmla="*/ 87 h 177"/>
                      <a:gd name="T38" fmla="*/ 17 w 39"/>
                      <a:gd name="T39" fmla="*/ 85 h 177"/>
                      <a:gd name="T40" fmla="*/ 17 w 39"/>
                      <a:gd name="T41" fmla="*/ 82 h 177"/>
                      <a:gd name="T42" fmla="*/ 17 w 39"/>
                      <a:gd name="T43" fmla="*/ 28 h 177"/>
                      <a:gd name="T44" fmla="*/ 17 w 39"/>
                      <a:gd name="T45" fmla="*/ 24 h 177"/>
                      <a:gd name="T46" fmla="*/ 15 w 39"/>
                      <a:gd name="T47" fmla="*/ 19 h 177"/>
                      <a:gd name="T48" fmla="*/ 14 w 39"/>
                      <a:gd name="T49" fmla="*/ 16 h 177"/>
                      <a:gd name="T50" fmla="*/ 11 w 39"/>
                      <a:gd name="T51" fmla="*/ 13 h 177"/>
                      <a:gd name="T52" fmla="*/ 7 w 39"/>
                      <a:gd name="T53" fmla="*/ 12 h 177"/>
                      <a:gd name="T54" fmla="*/ 0 w 39"/>
                      <a:gd name="T55" fmla="*/ 11 h 17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77"/>
                      <a:gd name="T86" fmla="*/ 39 w 39"/>
                      <a:gd name="T87" fmla="*/ 177 h 17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77">
                        <a:moveTo>
                          <a:pt x="0" y="11"/>
                        </a:moveTo>
                        <a:lnTo>
                          <a:pt x="18" y="0"/>
                        </a:lnTo>
                        <a:lnTo>
                          <a:pt x="24" y="0"/>
                        </a:lnTo>
                        <a:lnTo>
                          <a:pt x="29" y="2"/>
                        </a:lnTo>
                        <a:lnTo>
                          <a:pt x="33" y="4"/>
                        </a:lnTo>
                        <a:lnTo>
                          <a:pt x="35" y="6"/>
                        </a:lnTo>
                        <a:lnTo>
                          <a:pt x="37" y="10"/>
                        </a:lnTo>
                        <a:lnTo>
                          <a:pt x="38" y="13"/>
                        </a:lnTo>
                        <a:lnTo>
                          <a:pt x="38" y="19"/>
                        </a:lnTo>
                        <a:lnTo>
                          <a:pt x="38" y="83"/>
                        </a:lnTo>
                        <a:lnTo>
                          <a:pt x="37" y="87"/>
                        </a:lnTo>
                        <a:lnTo>
                          <a:pt x="34" y="89"/>
                        </a:lnTo>
                        <a:lnTo>
                          <a:pt x="32" y="91"/>
                        </a:lnTo>
                        <a:lnTo>
                          <a:pt x="32" y="172"/>
                        </a:lnTo>
                        <a:lnTo>
                          <a:pt x="28" y="176"/>
                        </a:lnTo>
                        <a:lnTo>
                          <a:pt x="24" y="173"/>
                        </a:lnTo>
                        <a:lnTo>
                          <a:pt x="24" y="90"/>
                        </a:lnTo>
                        <a:lnTo>
                          <a:pt x="20" y="88"/>
                        </a:lnTo>
                        <a:lnTo>
                          <a:pt x="17" y="87"/>
                        </a:lnTo>
                        <a:lnTo>
                          <a:pt x="17" y="85"/>
                        </a:lnTo>
                        <a:lnTo>
                          <a:pt x="17" y="82"/>
                        </a:lnTo>
                        <a:lnTo>
                          <a:pt x="17" y="28"/>
                        </a:lnTo>
                        <a:lnTo>
                          <a:pt x="17" y="24"/>
                        </a:lnTo>
                        <a:lnTo>
                          <a:pt x="15" y="19"/>
                        </a:lnTo>
                        <a:lnTo>
                          <a:pt x="14" y="16"/>
                        </a:lnTo>
                        <a:lnTo>
                          <a:pt x="11" y="13"/>
                        </a:lnTo>
                        <a:lnTo>
                          <a:pt x="7" y="12"/>
                        </a:lnTo>
                        <a:lnTo>
                          <a:pt x="0" y="11"/>
                        </a:lnTo>
                      </a:path>
                    </a:pathLst>
                  </a:custGeom>
                  <a:solidFill>
                    <a:srgbClr val="3F3F3F"/>
                  </a:solidFill>
                  <a:ln w="9525" cap="rnd">
                    <a:noFill/>
                    <a:round/>
                    <a:headEnd/>
                    <a:tailEnd/>
                  </a:ln>
                </p:spPr>
                <p:txBody>
                  <a:bodyPr/>
                  <a:lstStyle/>
                  <a:p>
                    <a:endParaRPr lang="en-US"/>
                  </a:p>
                </p:txBody>
              </p:sp>
            </p:grpSp>
            <p:grpSp>
              <p:nvGrpSpPr>
                <p:cNvPr id="11" name="Group 424"/>
                <p:cNvGrpSpPr>
                  <a:grpSpLocks/>
                </p:cNvGrpSpPr>
                <p:nvPr/>
              </p:nvGrpSpPr>
              <p:grpSpPr bwMode="auto">
                <a:xfrm>
                  <a:off x="2507" y="1629"/>
                  <a:ext cx="360" cy="373"/>
                  <a:chOff x="2507" y="1629"/>
                  <a:chExt cx="360" cy="373"/>
                </a:xfrm>
              </p:grpSpPr>
              <p:sp>
                <p:nvSpPr>
                  <p:cNvPr id="35877" name="Freeform 425"/>
                  <p:cNvSpPr>
                    <a:spLocks/>
                  </p:cNvSpPr>
                  <p:nvPr/>
                </p:nvSpPr>
                <p:spPr bwMode="auto">
                  <a:xfrm>
                    <a:off x="2647" y="1726"/>
                    <a:ext cx="44" cy="191"/>
                  </a:xfrm>
                  <a:custGeom>
                    <a:avLst/>
                    <a:gdLst>
                      <a:gd name="T0" fmla="*/ 0 w 44"/>
                      <a:gd name="T1" fmla="*/ 13 h 191"/>
                      <a:gd name="T2" fmla="*/ 21 w 44"/>
                      <a:gd name="T3" fmla="*/ 1 h 191"/>
                      <a:gd name="T4" fmla="*/ 28 w 44"/>
                      <a:gd name="T5" fmla="*/ 0 h 191"/>
                      <a:gd name="T6" fmla="*/ 33 w 44"/>
                      <a:gd name="T7" fmla="*/ 2 h 191"/>
                      <a:gd name="T8" fmla="*/ 37 w 44"/>
                      <a:gd name="T9" fmla="*/ 4 h 191"/>
                      <a:gd name="T10" fmla="*/ 40 w 44"/>
                      <a:gd name="T11" fmla="*/ 7 h 191"/>
                      <a:gd name="T12" fmla="*/ 42 w 44"/>
                      <a:gd name="T13" fmla="*/ 11 h 191"/>
                      <a:gd name="T14" fmla="*/ 43 w 44"/>
                      <a:gd name="T15" fmla="*/ 15 h 191"/>
                      <a:gd name="T16" fmla="*/ 43 w 44"/>
                      <a:gd name="T17" fmla="*/ 21 h 191"/>
                      <a:gd name="T18" fmla="*/ 43 w 44"/>
                      <a:gd name="T19" fmla="*/ 90 h 191"/>
                      <a:gd name="T20" fmla="*/ 42 w 44"/>
                      <a:gd name="T21" fmla="*/ 93 h 191"/>
                      <a:gd name="T22" fmla="*/ 39 w 44"/>
                      <a:gd name="T23" fmla="*/ 96 h 191"/>
                      <a:gd name="T24" fmla="*/ 37 w 44"/>
                      <a:gd name="T25" fmla="*/ 98 h 191"/>
                      <a:gd name="T26" fmla="*/ 37 w 44"/>
                      <a:gd name="T27" fmla="*/ 185 h 191"/>
                      <a:gd name="T28" fmla="*/ 32 w 44"/>
                      <a:gd name="T29" fmla="*/ 190 h 191"/>
                      <a:gd name="T30" fmla="*/ 27 w 44"/>
                      <a:gd name="T31" fmla="*/ 186 h 191"/>
                      <a:gd name="T32" fmla="*/ 27 w 44"/>
                      <a:gd name="T33" fmla="*/ 97 h 191"/>
                      <a:gd name="T34" fmla="*/ 23 w 44"/>
                      <a:gd name="T35" fmla="*/ 96 h 191"/>
                      <a:gd name="T36" fmla="*/ 20 w 44"/>
                      <a:gd name="T37" fmla="*/ 93 h 191"/>
                      <a:gd name="T38" fmla="*/ 19 w 44"/>
                      <a:gd name="T39" fmla="*/ 92 h 191"/>
                      <a:gd name="T40" fmla="*/ 19 w 44"/>
                      <a:gd name="T41" fmla="*/ 88 h 191"/>
                      <a:gd name="T42" fmla="*/ 19 w 44"/>
                      <a:gd name="T43" fmla="*/ 31 h 191"/>
                      <a:gd name="T44" fmla="*/ 19 w 44"/>
                      <a:gd name="T45" fmla="*/ 26 h 191"/>
                      <a:gd name="T46" fmla="*/ 18 w 44"/>
                      <a:gd name="T47" fmla="*/ 21 h 191"/>
                      <a:gd name="T48" fmla="*/ 15 w 44"/>
                      <a:gd name="T49" fmla="*/ 17 h 191"/>
                      <a:gd name="T50" fmla="*/ 12 w 44"/>
                      <a:gd name="T51" fmla="*/ 15 h 191"/>
                      <a:gd name="T52" fmla="*/ 8 w 44"/>
                      <a:gd name="T53" fmla="*/ 14 h 191"/>
                      <a:gd name="T54" fmla="*/ 0 w 44"/>
                      <a:gd name="T55" fmla="*/ 13 h 19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
                      <a:gd name="T85" fmla="*/ 0 h 191"/>
                      <a:gd name="T86" fmla="*/ 44 w 44"/>
                      <a:gd name="T87" fmla="*/ 191 h 19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 h="191">
                        <a:moveTo>
                          <a:pt x="0" y="13"/>
                        </a:moveTo>
                        <a:lnTo>
                          <a:pt x="21" y="1"/>
                        </a:lnTo>
                        <a:lnTo>
                          <a:pt x="28" y="0"/>
                        </a:lnTo>
                        <a:lnTo>
                          <a:pt x="33" y="2"/>
                        </a:lnTo>
                        <a:lnTo>
                          <a:pt x="37" y="4"/>
                        </a:lnTo>
                        <a:lnTo>
                          <a:pt x="40" y="7"/>
                        </a:lnTo>
                        <a:lnTo>
                          <a:pt x="42" y="11"/>
                        </a:lnTo>
                        <a:lnTo>
                          <a:pt x="43" y="15"/>
                        </a:lnTo>
                        <a:lnTo>
                          <a:pt x="43" y="21"/>
                        </a:lnTo>
                        <a:lnTo>
                          <a:pt x="43" y="90"/>
                        </a:lnTo>
                        <a:lnTo>
                          <a:pt x="42" y="93"/>
                        </a:lnTo>
                        <a:lnTo>
                          <a:pt x="39" y="96"/>
                        </a:lnTo>
                        <a:lnTo>
                          <a:pt x="37" y="98"/>
                        </a:lnTo>
                        <a:lnTo>
                          <a:pt x="37" y="185"/>
                        </a:lnTo>
                        <a:lnTo>
                          <a:pt x="32" y="190"/>
                        </a:lnTo>
                        <a:lnTo>
                          <a:pt x="27" y="186"/>
                        </a:lnTo>
                        <a:lnTo>
                          <a:pt x="27" y="97"/>
                        </a:lnTo>
                        <a:lnTo>
                          <a:pt x="23" y="96"/>
                        </a:lnTo>
                        <a:lnTo>
                          <a:pt x="20" y="93"/>
                        </a:lnTo>
                        <a:lnTo>
                          <a:pt x="19" y="92"/>
                        </a:lnTo>
                        <a:lnTo>
                          <a:pt x="19" y="88"/>
                        </a:lnTo>
                        <a:lnTo>
                          <a:pt x="19" y="31"/>
                        </a:lnTo>
                        <a:lnTo>
                          <a:pt x="19" y="26"/>
                        </a:lnTo>
                        <a:lnTo>
                          <a:pt x="18" y="21"/>
                        </a:lnTo>
                        <a:lnTo>
                          <a:pt x="15" y="17"/>
                        </a:lnTo>
                        <a:lnTo>
                          <a:pt x="12" y="15"/>
                        </a:lnTo>
                        <a:lnTo>
                          <a:pt x="8" y="14"/>
                        </a:lnTo>
                        <a:lnTo>
                          <a:pt x="0" y="13"/>
                        </a:lnTo>
                      </a:path>
                    </a:pathLst>
                  </a:custGeom>
                  <a:solidFill>
                    <a:srgbClr val="C0C0C0"/>
                  </a:solidFill>
                  <a:ln w="9525" cap="rnd">
                    <a:noFill/>
                    <a:round/>
                    <a:headEnd/>
                    <a:tailEnd/>
                  </a:ln>
                </p:spPr>
                <p:txBody>
                  <a:bodyPr/>
                  <a:lstStyle/>
                  <a:p>
                    <a:endParaRPr lang="en-US"/>
                  </a:p>
                </p:txBody>
              </p:sp>
              <p:sp>
                <p:nvSpPr>
                  <p:cNvPr id="35878" name="Freeform 426"/>
                  <p:cNvSpPr>
                    <a:spLocks/>
                  </p:cNvSpPr>
                  <p:nvPr/>
                </p:nvSpPr>
                <p:spPr bwMode="auto">
                  <a:xfrm>
                    <a:off x="2582" y="1762"/>
                    <a:ext cx="45" cy="195"/>
                  </a:xfrm>
                  <a:custGeom>
                    <a:avLst/>
                    <a:gdLst>
                      <a:gd name="T0" fmla="*/ 0 w 45"/>
                      <a:gd name="T1" fmla="*/ 13 h 195"/>
                      <a:gd name="T2" fmla="*/ 21 w 45"/>
                      <a:gd name="T3" fmla="*/ 1 h 195"/>
                      <a:gd name="T4" fmla="*/ 29 w 45"/>
                      <a:gd name="T5" fmla="*/ 0 h 195"/>
                      <a:gd name="T6" fmla="*/ 34 w 45"/>
                      <a:gd name="T7" fmla="*/ 2 h 195"/>
                      <a:gd name="T8" fmla="*/ 38 w 45"/>
                      <a:gd name="T9" fmla="*/ 4 h 195"/>
                      <a:gd name="T10" fmla="*/ 41 w 45"/>
                      <a:gd name="T11" fmla="*/ 7 h 195"/>
                      <a:gd name="T12" fmla="*/ 43 w 45"/>
                      <a:gd name="T13" fmla="*/ 11 h 195"/>
                      <a:gd name="T14" fmla="*/ 44 w 45"/>
                      <a:gd name="T15" fmla="*/ 15 h 195"/>
                      <a:gd name="T16" fmla="*/ 44 w 45"/>
                      <a:gd name="T17" fmla="*/ 21 h 195"/>
                      <a:gd name="T18" fmla="*/ 44 w 45"/>
                      <a:gd name="T19" fmla="*/ 91 h 195"/>
                      <a:gd name="T20" fmla="*/ 43 w 45"/>
                      <a:gd name="T21" fmla="*/ 95 h 195"/>
                      <a:gd name="T22" fmla="*/ 40 w 45"/>
                      <a:gd name="T23" fmla="*/ 98 h 195"/>
                      <a:gd name="T24" fmla="*/ 37 w 45"/>
                      <a:gd name="T25" fmla="*/ 100 h 195"/>
                      <a:gd name="T26" fmla="*/ 37 w 45"/>
                      <a:gd name="T27" fmla="*/ 190 h 195"/>
                      <a:gd name="T28" fmla="*/ 32 w 45"/>
                      <a:gd name="T29" fmla="*/ 194 h 195"/>
                      <a:gd name="T30" fmla="*/ 28 w 45"/>
                      <a:gd name="T31" fmla="*/ 190 h 195"/>
                      <a:gd name="T32" fmla="*/ 28 w 45"/>
                      <a:gd name="T33" fmla="*/ 99 h 195"/>
                      <a:gd name="T34" fmla="*/ 23 w 45"/>
                      <a:gd name="T35" fmla="*/ 98 h 195"/>
                      <a:gd name="T36" fmla="*/ 20 w 45"/>
                      <a:gd name="T37" fmla="*/ 95 h 195"/>
                      <a:gd name="T38" fmla="*/ 20 w 45"/>
                      <a:gd name="T39" fmla="*/ 94 h 195"/>
                      <a:gd name="T40" fmla="*/ 20 w 45"/>
                      <a:gd name="T41" fmla="*/ 90 h 195"/>
                      <a:gd name="T42" fmla="*/ 20 w 45"/>
                      <a:gd name="T43" fmla="*/ 32 h 195"/>
                      <a:gd name="T44" fmla="*/ 20 w 45"/>
                      <a:gd name="T45" fmla="*/ 26 h 195"/>
                      <a:gd name="T46" fmla="*/ 18 w 45"/>
                      <a:gd name="T47" fmla="*/ 21 h 195"/>
                      <a:gd name="T48" fmla="*/ 16 w 45"/>
                      <a:gd name="T49" fmla="*/ 17 h 195"/>
                      <a:gd name="T50" fmla="*/ 12 w 45"/>
                      <a:gd name="T51" fmla="*/ 15 h 195"/>
                      <a:gd name="T52" fmla="*/ 8 w 45"/>
                      <a:gd name="T53" fmla="*/ 13 h 195"/>
                      <a:gd name="T54" fmla="*/ 0 w 45"/>
                      <a:gd name="T55" fmla="*/ 13 h 19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5"/>
                      <a:gd name="T85" fmla="*/ 0 h 195"/>
                      <a:gd name="T86" fmla="*/ 45 w 45"/>
                      <a:gd name="T87" fmla="*/ 195 h 19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5" h="195">
                        <a:moveTo>
                          <a:pt x="0" y="13"/>
                        </a:moveTo>
                        <a:lnTo>
                          <a:pt x="21" y="1"/>
                        </a:lnTo>
                        <a:lnTo>
                          <a:pt x="29" y="0"/>
                        </a:lnTo>
                        <a:lnTo>
                          <a:pt x="34" y="2"/>
                        </a:lnTo>
                        <a:lnTo>
                          <a:pt x="38" y="4"/>
                        </a:lnTo>
                        <a:lnTo>
                          <a:pt x="41" y="7"/>
                        </a:lnTo>
                        <a:lnTo>
                          <a:pt x="43" y="11"/>
                        </a:lnTo>
                        <a:lnTo>
                          <a:pt x="44" y="15"/>
                        </a:lnTo>
                        <a:lnTo>
                          <a:pt x="44" y="21"/>
                        </a:lnTo>
                        <a:lnTo>
                          <a:pt x="44" y="91"/>
                        </a:lnTo>
                        <a:lnTo>
                          <a:pt x="43" y="95"/>
                        </a:lnTo>
                        <a:lnTo>
                          <a:pt x="40" y="98"/>
                        </a:lnTo>
                        <a:lnTo>
                          <a:pt x="37" y="100"/>
                        </a:lnTo>
                        <a:lnTo>
                          <a:pt x="37" y="190"/>
                        </a:lnTo>
                        <a:lnTo>
                          <a:pt x="32" y="194"/>
                        </a:lnTo>
                        <a:lnTo>
                          <a:pt x="28" y="190"/>
                        </a:lnTo>
                        <a:lnTo>
                          <a:pt x="28" y="99"/>
                        </a:lnTo>
                        <a:lnTo>
                          <a:pt x="23" y="98"/>
                        </a:lnTo>
                        <a:lnTo>
                          <a:pt x="20" y="95"/>
                        </a:lnTo>
                        <a:lnTo>
                          <a:pt x="20" y="94"/>
                        </a:lnTo>
                        <a:lnTo>
                          <a:pt x="20" y="90"/>
                        </a:lnTo>
                        <a:lnTo>
                          <a:pt x="20" y="32"/>
                        </a:lnTo>
                        <a:lnTo>
                          <a:pt x="20" y="26"/>
                        </a:lnTo>
                        <a:lnTo>
                          <a:pt x="18" y="21"/>
                        </a:lnTo>
                        <a:lnTo>
                          <a:pt x="16" y="17"/>
                        </a:lnTo>
                        <a:lnTo>
                          <a:pt x="12" y="15"/>
                        </a:lnTo>
                        <a:lnTo>
                          <a:pt x="8" y="13"/>
                        </a:lnTo>
                        <a:lnTo>
                          <a:pt x="0" y="13"/>
                        </a:lnTo>
                      </a:path>
                    </a:pathLst>
                  </a:custGeom>
                  <a:solidFill>
                    <a:srgbClr val="C0C0C0"/>
                  </a:solidFill>
                  <a:ln w="9525" cap="rnd">
                    <a:noFill/>
                    <a:round/>
                    <a:headEnd/>
                    <a:tailEnd/>
                  </a:ln>
                </p:spPr>
                <p:txBody>
                  <a:bodyPr/>
                  <a:lstStyle/>
                  <a:p>
                    <a:endParaRPr lang="en-US"/>
                  </a:p>
                </p:txBody>
              </p:sp>
              <p:sp>
                <p:nvSpPr>
                  <p:cNvPr id="35879" name="Freeform 427"/>
                  <p:cNvSpPr>
                    <a:spLocks/>
                  </p:cNvSpPr>
                  <p:nvPr/>
                </p:nvSpPr>
                <p:spPr bwMode="auto">
                  <a:xfrm>
                    <a:off x="2507" y="1802"/>
                    <a:ext cx="51" cy="200"/>
                  </a:xfrm>
                  <a:custGeom>
                    <a:avLst/>
                    <a:gdLst>
                      <a:gd name="T0" fmla="*/ 0 w 51"/>
                      <a:gd name="T1" fmla="*/ 13 h 200"/>
                      <a:gd name="T2" fmla="*/ 25 w 51"/>
                      <a:gd name="T3" fmla="*/ 1 h 200"/>
                      <a:gd name="T4" fmla="*/ 33 w 51"/>
                      <a:gd name="T5" fmla="*/ 0 h 200"/>
                      <a:gd name="T6" fmla="*/ 39 w 51"/>
                      <a:gd name="T7" fmla="*/ 2 h 200"/>
                      <a:gd name="T8" fmla="*/ 44 w 51"/>
                      <a:gd name="T9" fmla="*/ 5 h 200"/>
                      <a:gd name="T10" fmla="*/ 47 w 51"/>
                      <a:gd name="T11" fmla="*/ 7 h 200"/>
                      <a:gd name="T12" fmla="*/ 49 w 51"/>
                      <a:gd name="T13" fmla="*/ 12 h 200"/>
                      <a:gd name="T14" fmla="*/ 50 w 51"/>
                      <a:gd name="T15" fmla="*/ 16 h 200"/>
                      <a:gd name="T16" fmla="*/ 50 w 51"/>
                      <a:gd name="T17" fmla="*/ 22 h 200"/>
                      <a:gd name="T18" fmla="*/ 50 w 51"/>
                      <a:gd name="T19" fmla="*/ 93 h 200"/>
                      <a:gd name="T20" fmla="*/ 49 w 51"/>
                      <a:gd name="T21" fmla="*/ 98 h 200"/>
                      <a:gd name="T22" fmla="*/ 46 w 51"/>
                      <a:gd name="T23" fmla="*/ 100 h 200"/>
                      <a:gd name="T24" fmla="*/ 43 w 51"/>
                      <a:gd name="T25" fmla="*/ 102 h 200"/>
                      <a:gd name="T26" fmla="*/ 43 w 51"/>
                      <a:gd name="T27" fmla="*/ 194 h 200"/>
                      <a:gd name="T28" fmla="*/ 37 w 51"/>
                      <a:gd name="T29" fmla="*/ 199 h 200"/>
                      <a:gd name="T30" fmla="*/ 32 w 51"/>
                      <a:gd name="T31" fmla="*/ 195 h 200"/>
                      <a:gd name="T32" fmla="*/ 32 w 51"/>
                      <a:gd name="T33" fmla="*/ 101 h 200"/>
                      <a:gd name="T34" fmla="*/ 27 w 51"/>
                      <a:gd name="T35" fmla="*/ 100 h 200"/>
                      <a:gd name="T36" fmla="*/ 23 w 51"/>
                      <a:gd name="T37" fmla="*/ 98 h 200"/>
                      <a:gd name="T38" fmla="*/ 23 w 51"/>
                      <a:gd name="T39" fmla="*/ 96 h 200"/>
                      <a:gd name="T40" fmla="*/ 23 w 51"/>
                      <a:gd name="T41" fmla="*/ 92 h 200"/>
                      <a:gd name="T42" fmla="*/ 23 w 51"/>
                      <a:gd name="T43" fmla="*/ 32 h 200"/>
                      <a:gd name="T44" fmla="*/ 23 w 51"/>
                      <a:gd name="T45" fmla="*/ 27 h 200"/>
                      <a:gd name="T46" fmla="*/ 21 w 51"/>
                      <a:gd name="T47" fmla="*/ 22 h 200"/>
                      <a:gd name="T48" fmla="*/ 18 w 51"/>
                      <a:gd name="T49" fmla="*/ 18 h 200"/>
                      <a:gd name="T50" fmla="*/ 14 w 51"/>
                      <a:gd name="T51" fmla="*/ 15 h 200"/>
                      <a:gd name="T52" fmla="*/ 10 w 51"/>
                      <a:gd name="T53" fmla="*/ 14 h 200"/>
                      <a:gd name="T54" fmla="*/ 0 w 51"/>
                      <a:gd name="T55" fmla="*/ 13 h 20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1"/>
                      <a:gd name="T85" fmla="*/ 0 h 200"/>
                      <a:gd name="T86" fmla="*/ 51 w 51"/>
                      <a:gd name="T87" fmla="*/ 200 h 20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1" h="200">
                        <a:moveTo>
                          <a:pt x="0" y="13"/>
                        </a:moveTo>
                        <a:lnTo>
                          <a:pt x="25" y="1"/>
                        </a:lnTo>
                        <a:lnTo>
                          <a:pt x="33" y="0"/>
                        </a:lnTo>
                        <a:lnTo>
                          <a:pt x="39" y="2"/>
                        </a:lnTo>
                        <a:lnTo>
                          <a:pt x="44" y="5"/>
                        </a:lnTo>
                        <a:lnTo>
                          <a:pt x="47" y="7"/>
                        </a:lnTo>
                        <a:lnTo>
                          <a:pt x="49" y="12"/>
                        </a:lnTo>
                        <a:lnTo>
                          <a:pt x="50" y="16"/>
                        </a:lnTo>
                        <a:lnTo>
                          <a:pt x="50" y="22"/>
                        </a:lnTo>
                        <a:lnTo>
                          <a:pt x="50" y="93"/>
                        </a:lnTo>
                        <a:lnTo>
                          <a:pt x="49" y="98"/>
                        </a:lnTo>
                        <a:lnTo>
                          <a:pt x="46" y="100"/>
                        </a:lnTo>
                        <a:lnTo>
                          <a:pt x="43" y="102"/>
                        </a:lnTo>
                        <a:lnTo>
                          <a:pt x="43" y="194"/>
                        </a:lnTo>
                        <a:lnTo>
                          <a:pt x="37" y="199"/>
                        </a:lnTo>
                        <a:lnTo>
                          <a:pt x="32" y="195"/>
                        </a:lnTo>
                        <a:lnTo>
                          <a:pt x="32" y="101"/>
                        </a:lnTo>
                        <a:lnTo>
                          <a:pt x="27" y="100"/>
                        </a:lnTo>
                        <a:lnTo>
                          <a:pt x="23" y="98"/>
                        </a:lnTo>
                        <a:lnTo>
                          <a:pt x="23" y="96"/>
                        </a:lnTo>
                        <a:lnTo>
                          <a:pt x="23" y="92"/>
                        </a:lnTo>
                        <a:lnTo>
                          <a:pt x="23" y="32"/>
                        </a:lnTo>
                        <a:lnTo>
                          <a:pt x="23" y="27"/>
                        </a:lnTo>
                        <a:lnTo>
                          <a:pt x="21" y="22"/>
                        </a:lnTo>
                        <a:lnTo>
                          <a:pt x="18" y="18"/>
                        </a:lnTo>
                        <a:lnTo>
                          <a:pt x="14" y="15"/>
                        </a:lnTo>
                        <a:lnTo>
                          <a:pt x="10" y="14"/>
                        </a:lnTo>
                        <a:lnTo>
                          <a:pt x="0" y="13"/>
                        </a:lnTo>
                      </a:path>
                    </a:pathLst>
                  </a:custGeom>
                  <a:solidFill>
                    <a:srgbClr val="C0C0C0"/>
                  </a:solidFill>
                  <a:ln w="9525" cap="rnd">
                    <a:noFill/>
                    <a:round/>
                    <a:headEnd/>
                    <a:tailEnd/>
                  </a:ln>
                </p:spPr>
                <p:txBody>
                  <a:bodyPr/>
                  <a:lstStyle/>
                  <a:p>
                    <a:endParaRPr lang="en-US"/>
                  </a:p>
                </p:txBody>
              </p:sp>
              <p:sp>
                <p:nvSpPr>
                  <p:cNvPr id="35880" name="Freeform 428"/>
                  <p:cNvSpPr>
                    <a:spLocks/>
                  </p:cNvSpPr>
                  <p:nvPr/>
                </p:nvSpPr>
                <p:spPr bwMode="auto">
                  <a:xfrm>
                    <a:off x="2712" y="1692"/>
                    <a:ext cx="43" cy="187"/>
                  </a:xfrm>
                  <a:custGeom>
                    <a:avLst/>
                    <a:gdLst>
                      <a:gd name="T0" fmla="*/ 0 w 43"/>
                      <a:gd name="T1" fmla="*/ 12 h 187"/>
                      <a:gd name="T2" fmla="*/ 20 w 43"/>
                      <a:gd name="T3" fmla="*/ 1 h 187"/>
                      <a:gd name="T4" fmla="*/ 27 w 43"/>
                      <a:gd name="T5" fmla="*/ 0 h 187"/>
                      <a:gd name="T6" fmla="*/ 33 w 43"/>
                      <a:gd name="T7" fmla="*/ 2 h 187"/>
                      <a:gd name="T8" fmla="*/ 36 w 43"/>
                      <a:gd name="T9" fmla="*/ 4 h 187"/>
                      <a:gd name="T10" fmla="*/ 39 w 43"/>
                      <a:gd name="T11" fmla="*/ 7 h 187"/>
                      <a:gd name="T12" fmla="*/ 41 w 43"/>
                      <a:gd name="T13" fmla="*/ 11 h 187"/>
                      <a:gd name="T14" fmla="*/ 42 w 43"/>
                      <a:gd name="T15" fmla="*/ 15 h 187"/>
                      <a:gd name="T16" fmla="*/ 42 w 43"/>
                      <a:gd name="T17" fmla="*/ 21 h 187"/>
                      <a:gd name="T18" fmla="*/ 42 w 43"/>
                      <a:gd name="T19" fmla="*/ 88 h 187"/>
                      <a:gd name="T20" fmla="*/ 41 w 43"/>
                      <a:gd name="T21" fmla="*/ 92 h 187"/>
                      <a:gd name="T22" fmla="*/ 38 w 43"/>
                      <a:gd name="T23" fmla="*/ 94 h 187"/>
                      <a:gd name="T24" fmla="*/ 36 w 43"/>
                      <a:gd name="T25" fmla="*/ 96 h 187"/>
                      <a:gd name="T26" fmla="*/ 36 w 43"/>
                      <a:gd name="T27" fmla="*/ 182 h 187"/>
                      <a:gd name="T28" fmla="*/ 31 w 43"/>
                      <a:gd name="T29" fmla="*/ 186 h 187"/>
                      <a:gd name="T30" fmla="*/ 27 w 43"/>
                      <a:gd name="T31" fmla="*/ 182 h 187"/>
                      <a:gd name="T32" fmla="*/ 27 w 43"/>
                      <a:gd name="T33" fmla="*/ 96 h 187"/>
                      <a:gd name="T34" fmla="*/ 23 w 43"/>
                      <a:gd name="T35" fmla="*/ 94 h 187"/>
                      <a:gd name="T36" fmla="*/ 19 w 43"/>
                      <a:gd name="T37" fmla="*/ 92 h 187"/>
                      <a:gd name="T38" fmla="*/ 19 w 43"/>
                      <a:gd name="T39" fmla="*/ 90 h 187"/>
                      <a:gd name="T40" fmla="*/ 19 w 43"/>
                      <a:gd name="T41" fmla="*/ 87 h 187"/>
                      <a:gd name="T42" fmla="*/ 19 w 43"/>
                      <a:gd name="T43" fmla="*/ 30 h 187"/>
                      <a:gd name="T44" fmla="*/ 19 w 43"/>
                      <a:gd name="T45" fmla="*/ 25 h 187"/>
                      <a:gd name="T46" fmla="*/ 17 w 43"/>
                      <a:gd name="T47" fmla="*/ 21 h 187"/>
                      <a:gd name="T48" fmla="*/ 15 w 43"/>
                      <a:gd name="T49" fmla="*/ 17 h 187"/>
                      <a:gd name="T50" fmla="*/ 12 w 43"/>
                      <a:gd name="T51" fmla="*/ 15 h 187"/>
                      <a:gd name="T52" fmla="*/ 8 w 43"/>
                      <a:gd name="T53" fmla="*/ 13 h 187"/>
                      <a:gd name="T54" fmla="*/ 0 w 43"/>
                      <a:gd name="T55" fmla="*/ 12 h 1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
                      <a:gd name="T85" fmla="*/ 0 h 187"/>
                      <a:gd name="T86" fmla="*/ 43 w 43"/>
                      <a:gd name="T87" fmla="*/ 187 h 18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 h="187">
                        <a:moveTo>
                          <a:pt x="0" y="12"/>
                        </a:moveTo>
                        <a:lnTo>
                          <a:pt x="20" y="1"/>
                        </a:lnTo>
                        <a:lnTo>
                          <a:pt x="27" y="0"/>
                        </a:lnTo>
                        <a:lnTo>
                          <a:pt x="33" y="2"/>
                        </a:lnTo>
                        <a:lnTo>
                          <a:pt x="36" y="4"/>
                        </a:lnTo>
                        <a:lnTo>
                          <a:pt x="39" y="7"/>
                        </a:lnTo>
                        <a:lnTo>
                          <a:pt x="41" y="11"/>
                        </a:lnTo>
                        <a:lnTo>
                          <a:pt x="42" y="15"/>
                        </a:lnTo>
                        <a:lnTo>
                          <a:pt x="42" y="21"/>
                        </a:lnTo>
                        <a:lnTo>
                          <a:pt x="42" y="88"/>
                        </a:lnTo>
                        <a:lnTo>
                          <a:pt x="41" y="92"/>
                        </a:lnTo>
                        <a:lnTo>
                          <a:pt x="38" y="94"/>
                        </a:lnTo>
                        <a:lnTo>
                          <a:pt x="36" y="96"/>
                        </a:lnTo>
                        <a:lnTo>
                          <a:pt x="36" y="182"/>
                        </a:lnTo>
                        <a:lnTo>
                          <a:pt x="31" y="186"/>
                        </a:lnTo>
                        <a:lnTo>
                          <a:pt x="27" y="182"/>
                        </a:lnTo>
                        <a:lnTo>
                          <a:pt x="27" y="96"/>
                        </a:lnTo>
                        <a:lnTo>
                          <a:pt x="23" y="94"/>
                        </a:lnTo>
                        <a:lnTo>
                          <a:pt x="19" y="92"/>
                        </a:lnTo>
                        <a:lnTo>
                          <a:pt x="19" y="90"/>
                        </a:lnTo>
                        <a:lnTo>
                          <a:pt x="19" y="87"/>
                        </a:lnTo>
                        <a:lnTo>
                          <a:pt x="19" y="30"/>
                        </a:lnTo>
                        <a:lnTo>
                          <a:pt x="19" y="25"/>
                        </a:lnTo>
                        <a:lnTo>
                          <a:pt x="17" y="21"/>
                        </a:lnTo>
                        <a:lnTo>
                          <a:pt x="15" y="17"/>
                        </a:lnTo>
                        <a:lnTo>
                          <a:pt x="12" y="15"/>
                        </a:lnTo>
                        <a:lnTo>
                          <a:pt x="8" y="13"/>
                        </a:lnTo>
                        <a:lnTo>
                          <a:pt x="0" y="12"/>
                        </a:lnTo>
                      </a:path>
                    </a:pathLst>
                  </a:custGeom>
                  <a:solidFill>
                    <a:srgbClr val="C0C0C0"/>
                  </a:solidFill>
                  <a:ln w="9525" cap="rnd">
                    <a:noFill/>
                    <a:round/>
                    <a:headEnd/>
                    <a:tailEnd/>
                  </a:ln>
                </p:spPr>
                <p:txBody>
                  <a:bodyPr/>
                  <a:lstStyle/>
                  <a:p>
                    <a:endParaRPr lang="en-US"/>
                  </a:p>
                </p:txBody>
              </p:sp>
              <p:sp>
                <p:nvSpPr>
                  <p:cNvPr id="35881" name="Freeform 429"/>
                  <p:cNvSpPr>
                    <a:spLocks/>
                  </p:cNvSpPr>
                  <p:nvPr/>
                </p:nvSpPr>
                <p:spPr bwMode="auto">
                  <a:xfrm>
                    <a:off x="2772" y="1660"/>
                    <a:ext cx="41" cy="181"/>
                  </a:xfrm>
                  <a:custGeom>
                    <a:avLst/>
                    <a:gdLst>
                      <a:gd name="T0" fmla="*/ 0 w 41"/>
                      <a:gd name="T1" fmla="*/ 12 h 181"/>
                      <a:gd name="T2" fmla="*/ 20 w 41"/>
                      <a:gd name="T3" fmla="*/ 0 h 181"/>
                      <a:gd name="T4" fmla="*/ 26 w 41"/>
                      <a:gd name="T5" fmla="*/ 0 h 181"/>
                      <a:gd name="T6" fmla="*/ 31 w 41"/>
                      <a:gd name="T7" fmla="*/ 2 h 181"/>
                      <a:gd name="T8" fmla="*/ 35 w 41"/>
                      <a:gd name="T9" fmla="*/ 4 h 181"/>
                      <a:gd name="T10" fmla="*/ 37 w 41"/>
                      <a:gd name="T11" fmla="*/ 6 h 181"/>
                      <a:gd name="T12" fmla="*/ 39 w 41"/>
                      <a:gd name="T13" fmla="*/ 10 h 181"/>
                      <a:gd name="T14" fmla="*/ 40 w 41"/>
                      <a:gd name="T15" fmla="*/ 14 h 181"/>
                      <a:gd name="T16" fmla="*/ 40 w 41"/>
                      <a:gd name="T17" fmla="*/ 20 h 181"/>
                      <a:gd name="T18" fmla="*/ 40 w 41"/>
                      <a:gd name="T19" fmla="*/ 85 h 181"/>
                      <a:gd name="T20" fmla="*/ 39 w 41"/>
                      <a:gd name="T21" fmla="*/ 89 h 181"/>
                      <a:gd name="T22" fmla="*/ 36 w 41"/>
                      <a:gd name="T23" fmla="*/ 91 h 181"/>
                      <a:gd name="T24" fmla="*/ 34 w 41"/>
                      <a:gd name="T25" fmla="*/ 93 h 181"/>
                      <a:gd name="T26" fmla="*/ 34 w 41"/>
                      <a:gd name="T27" fmla="*/ 176 h 181"/>
                      <a:gd name="T28" fmla="*/ 30 w 41"/>
                      <a:gd name="T29" fmla="*/ 180 h 181"/>
                      <a:gd name="T30" fmla="*/ 26 w 41"/>
                      <a:gd name="T31" fmla="*/ 176 h 181"/>
                      <a:gd name="T32" fmla="*/ 26 w 41"/>
                      <a:gd name="T33" fmla="*/ 92 h 181"/>
                      <a:gd name="T34" fmla="*/ 22 w 41"/>
                      <a:gd name="T35" fmla="*/ 90 h 181"/>
                      <a:gd name="T36" fmla="*/ 19 w 41"/>
                      <a:gd name="T37" fmla="*/ 89 h 181"/>
                      <a:gd name="T38" fmla="*/ 18 w 41"/>
                      <a:gd name="T39" fmla="*/ 87 h 181"/>
                      <a:gd name="T40" fmla="*/ 18 w 41"/>
                      <a:gd name="T41" fmla="*/ 84 h 181"/>
                      <a:gd name="T42" fmla="*/ 18 w 41"/>
                      <a:gd name="T43" fmla="*/ 30 h 181"/>
                      <a:gd name="T44" fmla="*/ 18 w 41"/>
                      <a:gd name="T45" fmla="*/ 25 h 181"/>
                      <a:gd name="T46" fmla="*/ 17 w 41"/>
                      <a:gd name="T47" fmla="*/ 20 h 181"/>
                      <a:gd name="T48" fmla="*/ 15 w 41"/>
                      <a:gd name="T49" fmla="*/ 16 h 181"/>
                      <a:gd name="T50" fmla="*/ 11 w 41"/>
                      <a:gd name="T51" fmla="*/ 14 h 181"/>
                      <a:gd name="T52" fmla="*/ 8 w 41"/>
                      <a:gd name="T53" fmla="*/ 12 h 181"/>
                      <a:gd name="T54" fmla="*/ 0 w 41"/>
                      <a:gd name="T55" fmla="*/ 12 h 18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181"/>
                      <a:gd name="T86" fmla="*/ 41 w 41"/>
                      <a:gd name="T87" fmla="*/ 181 h 18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181">
                        <a:moveTo>
                          <a:pt x="0" y="12"/>
                        </a:moveTo>
                        <a:lnTo>
                          <a:pt x="20" y="0"/>
                        </a:lnTo>
                        <a:lnTo>
                          <a:pt x="26" y="0"/>
                        </a:lnTo>
                        <a:lnTo>
                          <a:pt x="31" y="2"/>
                        </a:lnTo>
                        <a:lnTo>
                          <a:pt x="35" y="4"/>
                        </a:lnTo>
                        <a:lnTo>
                          <a:pt x="37" y="6"/>
                        </a:lnTo>
                        <a:lnTo>
                          <a:pt x="39" y="10"/>
                        </a:lnTo>
                        <a:lnTo>
                          <a:pt x="40" y="14"/>
                        </a:lnTo>
                        <a:lnTo>
                          <a:pt x="40" y="20"/>
                        </a:lnTo>
                        <a:lnTo>
                          <a:pt x="40" y="85"/>
                        </a:lnTo>
                        <a:lnTo>
                          <a:pt x="39" y="89"/>
                        </a:lnTo>
                        <a:lnTo>
                          <a:pt x="36" y="91"/>
                        </a:lnTo>
                        <a:lnTo>
                          <a:pt x="34" y="93"/>
                        </a:lnTo>
                        <a:lnTo>
                          <a:pt x="34" y="176"/>
                        </a:lnTo>
                        <a:lnTo>
                          <a:pt x="30" y="180"/>
                        </a:lnTo>
                        <a:lnTo>
                          <a:pt x="26" y="176"/>
                        </a:lnTo>
                        <a:lnTo>
                          <a:pt x="26" y="92"/>
                        </a:lnTo>
                        <a:lnTo>
                          <a:pt x="22" y="90"/>
                        </a:lnTo>
                        <a:lnTo>
                          <a:pt x="19" y="89"/>
                        </a:lnTo>
                        <a:lnTo>
                          <a:pt x="18" y="87"/>
                        </a:lnTo>
                        <a:lnTo>
                          <a:pt x="18" y="84"/>
                        </a:lnTo>
                        <a:lnTo>
                          <a:pt x="18" y="30"/>
                        </a:lnTo>
                        <a:lnTo>
                          <a:pt x="18" y="25"/>
                        </a:lnTo>
                        <a:lnTo>
                          <a:pt x="17" y="20"/>
                        </a:lnTo>
                        <a:lnTo>
                          <a:pt x="15" y="16"/>
                        </a:lnTo>
                        <a:lnTo>
                          <a:pt x="11" y="14"/>
                        </a:lnTo>
                        <a:lnTo>
                          <a:pt x="8" y="12"/>
                        </a:lnTo>
                        <a:lnTo>
                          <a:pt x="0" y="12"/>
                        </a:lnTo>
                      </a:path>
                    </a:pathLst>
                  </a:custGeom>
                  <a:solidFill>
                    <a:srgbClr val="C0C0C0"/>
                  </a:solidFill>
                  <a:ln w="9525" cap="rnd">
                    <a:noFill/>
                    <a:round/>
                    <a:headEnd/>
                    <a:tailEnd/>
                  </a:ln>
                </p:spPr>
                <p:txBody>
                  <a:bodyPr/>
                  <a:lstStyle/>
                  <a:p>
                    <a:endParaRPr lang="en-US"/>
                  </a:p>
                </p:txBody>
              </p:sp>
              <p:sp>
                <p:nvSpPr>
                  <p:cNvPr id="35882" name="Freeform 430"/>
                  <p:cNvSpPr>
                    <a:spLocks/>
                  </p:cNvSpPr>
                  <p:nvPr/>
                </p:nvSpPr>
                <p:spPr bwMode="auto">
                  <a:xfrm>
                    <a:off x="2828" y="1629"/>
                    <a:ext cx="39" cy="176"/>
                  </a:xfrm>
                  <a:custGeom>
                    <a:avLst/>
                    <a:gdLst>
                      <a:gd name="T0" fmla="*/ 0 w 39"/>
                      <a:gd name="T1" fmla="*/ 11 h 176"/>
                      <a:gd name="T2" fmla="*/ 19 w 39"/>
                      <a:gd name="T3" fmla="*/ 0 h 176"/>
                      <a:gd name="T4" fmla="*/ 25 w 39"/>
                      <a:gd name="T5" fmla="*/ 0 h 176"/>
                      <a:gd name="T6" fmla="*/ 29 w 39"/>
                      <a:gd name="T7" fmla="*/ 2 h 176"/>
                      <a:gd name="T8" fmla="*/ 33 w 39"/>
                      <a:gd name="T9" fmla="*/ 4 h 176"/>
                      <a:gd name="T10" fmla="*/ 35 w 39"/>
                      <a:gd name="T11" fmla="*/ 6 h 176"/>
                      <a:gd name="T12" fmla="*/ 37 w 39"/>
                      <a:gd name="T13" fmla="*/ 10 h 176"/>
                      <a:gd name="T14" fmla="*/ 38 w 39"/>
                      <a:gd name="T15" fmla="*/ 14 h 176"/>
                      <a:gd name="T16" fmla="*/ 38 w 39"/>
                      <a:gd name="T17" fmla="*/ 19 h 176"/>
                      <a:gd name="T18" fmla="*/ 38 w 39"/>
                      <a:gd name="T19" fmla="*/ 83 h 176"/>
                      <a:gd name="T20" fmla="*/ 37 w 39"/>
                      <a:gd name="T21" fmla="*/ 86 h 176"/>
                      <a:gd name="T22" fmla="*/ 34 w 39"/>
                      <a:gd name="T23" fmla="*/ 89 h 176"/>
                      <a:gd name="T24" fmla="*/ 32 w 39"/>
                      <a:gd name="T25" fmla="*/ 90 h 176"/>
                      <a:gd name="T26" fmla="*/ 32 w 39"/>
                      <a:gd name="T27" fmla="*/ 171 h 176"/>
                      <a:gd name="T28" fmla="*/ 28 w 39"/>
                      <a:gd name="T29" fmla="*/ 175 h 176"/>
                      <a:gd name="T30" fmla="*/ 24 w 39"/>
                      <a:gd name="T31" fmla="*/ 172 h 176"/>
                      <a:gd name="T32" fmla="*/ 24 w 39"/>
                      <a:gd name="T33" fmla="*/ 90 h 176"/>
                      <a:gd name="T34" fmla="*/ 20 w 39"/>
                      <a:gd name="T35" fmla="*/ 88 h 176"/>
                      <a:gd name="T36" fmla="*/ 17 w 39"/>
                      <a:gd name="T37" fmla="*/ 86 h 176"/>
                      <a:gd name="T38" fmla="*/ 17 w 39"/>
                      <a:gd name="T39" fmla="*/ 85 h 176"/>
                      <a:gd name="T40" fmla="*/ 17 w 39"/>
                      <a:gd name="T41" fmla="*/ 82 h 176"/>
                      <a:gd name="T42" fmla="*/ 17 w 39"/>
                      <a:gd name="T43" fmla="*/ 28 h 176"/>
                      <a:gd name="T44" fmla="*/ 17 w 39"/>
                      <a:gd name="T45" fmla="*/ 24 h 176"/>
                      <a:gd name="T46" fmla="*/ 15 w 39"/>
                      <a:gd name="T47" fmla="*/ 19 h 176"/>
                      <a:gd name="T48" fmla="*/ 14 w 39"/>
                      <a:gd name="T49" fmla="*/ 16 h 176"/>
                      <a:gd name="T50" fmla="*/ 10 w 39"/>
                      <a:gd name="T51" fmla="*/ 13 h 176"/>
                      <a:gd name="T52" fmla="*/ 7 w 39"/>
                      <a:gd name="T53" fmla="*/ 12 h 176"/>
                      <a:gd name="T54" fmla="*/ 0 w 39"/>
                      <a:gd name="T55" fmla="*/ 11 h 1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
                      <a:gd name="T85" fmla="*/ 0 h 176"/>
                      <a:gd name="T86" fmla="*/ 39 w 39"/>
                      <a:gd name="T87" fmla="*/ 176 h 1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 h="176">
                        <a:moveTo>
                          <a:pt x="0" y="11"/>
                        </a:moveTo>
                        <a:lnTo>
                          <a:pt x="19" y="0"/>
                        </a:lnTo>
                        <a:lnTo>
                          <a:pt x="25" y="0"/>
                        </a:lnTo>
                        <a:lnTo>
                          <a:pt x="29" y="2"/>
                        </a:lnTo>
                        <a:lnTo>
                          <a:pt x="33" y="4"/>
                        </a:lnTo>
                        <a:lnTo>
                          <a:pt x="35" y="6"/>
                        </a:lnTo>
                        <a:lnTo>
                          <a:pt x="37" y="10"/>
                        </a:lnTo>
                        <a:lnTo>
                          <a:pt x="38" y="14"/>
                        </a:lnTo>
                        <a:lnTo>
                          <a:pt x="38" y="19"/>
                        </a:lnTo>
                        <a:lnTo>
                          <a:pt x="38" y="83"/>
                        </a:lnTo>
                        <a:lnTo>
                          <a:pt x="37" y="86"/>
                        </a:lnTo>
                        <a:lnTo>
                          <a:pt x="34" y="89"/>
                        </a:lnTo>
                        <a:lnTo>
                          <a:pt x="32" y="90"/>
                        </a:lnTo>
                        <a:lnTo>
                          <a:pt x="32" y="171"/>
                        </a:lnTo>
                        <a:lnTo>
                          <a:pt x="28" y="175"/>
                        </a:lnTo>
                        <a:lnTo>
                          <a:pt x="24" y="172"/>
                        </a:lnTo>
                        <a:lnTo>
                          <a:pt x="24" y="90"/>
                        </a:lnTo>
                        <a:lnTo>
                          <a:pt x="20" y="88"/>
                        </a:lnTo>
                        <a:lnTo>
                          <a:pt x="17" y="86"/>
                        </a:lnTo>
                        <a:lnTo>
                          <a:pt x="17" y="85"/>
                        </a:lnTo>
                        <a:lnTo>
                          <a:pt x="17" y="82"/>
                        </a:lnTo>
                        <a:lnTo>
                          <a:pt x="17" y="28"/>
                        </a:lnTo>
                        <a:lnTo>
                          <a:pt x="17" y="24"/>
                        </a:lnTo>
                        <a:lnTo>
                          <a:pt x="15" y="19"/>
                        </a:lnTo>
                        <a:lnTo>
                          <a:pt x="14" y="16"/>
                        </a:lnTo>
                        <a:lnTo>
                          <a:pt x="10" y="13"/>
                        </a:lnTo>
                        <a:lnTo>
                          <a:pt x="7" y="12"/>
                        </a:lnTo>
                        <a:lnTo>
                          <a:pt x="0" y="11"/>
                        </a:lnTo>
                      </a:path>
                    </a:pathLst>
                  </a:custGeom>
                  <a:solidFill>
                    <a:srgbClr val="C0C0C0"/>
                  </a:solidFill>
                  <a:ln w="9525" cap="rnd">
                    <a:noFill/>
                    <a:round/>
                    <a:headEnd/>
                    <a:tailEnd/>
                  </a:ln>
                </p:spPr>
                <p:txBody>
                  <a:bodyPr/>
                  <a:lstStyle/>
                  <a:p>
                    <a:endParaRPr lang="en-US"/>
                  </a:p>
                </p:txBody>
              </p:sp>
            </p:grpSp>
          </p:grpSp>
          <p:grpSp>
            <p:nvGrpSpPr>
              <p:cNvPr id="12" name="Group 431"/>
              <p:cNvGrpSpPr>
                <a:grpSpLocks/>
              </p:cNvGrpSpPr>
              <p:nvPr/>
            </p:nvGrpSpPr>
            <p:grpSpPr bwMode="auto">
              <a:xfrm>
                <a:off x="2484" y="1687"/>
                <a:ext cx="38" cy="12"/>
                <a:chOff x="2484" y="1687"/>
                <a:chExt cx="38" cy="12"/>
              </a:xfrm>
            </p:grpSpPr>
            <p:sp>
              <p:nvSpPr>
                <p:cNvPr id="35873" name="Oval 432"/>
                <p:cNvSpPr>
                  <a:spLocks noChangeArrowheads="1"/>
                </p:cNvSpPr>
                <p:nvPr/>
              </p:nvSpPr>
              <p:spPr bwMode="auto">
                <a:xfrm>
                  <a:off x="2484" y="1687"/>
                  <a:ext cx="38" cy="12"/>
                </a:xfrm>
                <a:prstGeom prst="ellipse">
                  <a:avLst/>
                </a:prstGeom>
                <a:solidFill>
                  <a:srgbClr val="000000"/>
                </a:solidFill>
                <a:ln w="9525">
                  <a:noFill/>
                  <a:round/>
                  <a:headEnd/>
                  <a:tailEnd/>
                </a:ln>
              </p:spPr>
              <p:txBody>
                <a:bodyPr wrap="none" anchor="ctr"/>
                <a:lstStyle/>
                <a:p>
                  <a:endParaRPr lang="en-US"/>
                </a:p>
              </p:txBody>
            </p:sp>
            <p:sp>
              <p:nvSpPr>
                <p:cNvPr id="35874" name="Oval 433"/>
                <p:cNvSpPr>
                  <a:spLocks noChangeArrowheads="1"/>
                </p:cNvSpPr>
                <p:nvPr/>
              </p:nvSpPr>
              <p:spPr bwMode="auto">
                <a:xfrm>
                  <a:off x="2484" y="1687"/>
                  <a:ext cx="33" cy="12"/>
                </a:xfrm>
                <a:prstGeom prst="ellipse">
                  <a:avLst/>
                </a:prstGeom>
                <a:solidFill>
                  <a:srgbClr val="5F7FFF"/>
                </a:solidFill>
                <a:ln w="9525">
                  <a:noFill/>
                  <a:round/>
                  <a:headEnd/>
                  <a:tailEnd/>
                </a:ln>
              </p:spPr>
              <p:txBody>
                <a:bodyPr wrap="none" anchor="ctr"/>
                <a:lstStyle/>
                <a:p>
                  <a:endParaRPr lang="en-US"/>
                </a:p>
              </p:txBody>
            </p:sp>
          </p:grpSp>
          <p:grpSp>
            <p:nvGrpSpPr>
              <p:cNvPr id="13" name="Group 434"/>
              <p:cNvGrpSpPr>
                <a:grpSpLocks/>
              </p:cNvGrpSpPr>
              <p:nvPr/>
            </p:nvGrpSpPr>
            <p:grpSpPr bwMode="auto">
              <a:xfrm>
                <a:off x="2349" y="1726"/>
                <a:ext cx="44" cy="24"/>
                <a:chOff x="2349" y="1726"/>
                <a:chExt cx="44" cy="24"/>
              </a:xfrm>
            </p:grpSpPr>
            <p:sp>
              <p:nvSpPr>
                <p:cNvPr id="35871" name="Freeform 435"/>
                <p:cNvSpPr>
                  <a:spLocks/>
                </p:cNvSpPr>
                <p:nvPr/>
              </p:nvSpPr>
              <p:spPr bwMode="auto">
                <a:xfrm>
                  <a:off x="2350" y="1726"/>
                  <a:ext cx="43" cy="17"/>
                </a:xfrm>
                <a:custGeom>
                  <a:avLst/>
                  <a:gdLst>
                    <a:gd name="T0" fmla="*/ 0 w 43"/>
                    <a:gd name="T1" fmla="*/ 6 h 17"/>
                    <a:gd name="T2" fmla="*/ 37 w 43"/>
                    <a:gd name="T3" fmla="*/ 16 h 17"/>
                    <a:gd name="T4" fmla="*/ 39 w 43"/>
                    <a:gd name="T5" fmla="*/ 14 h 17"/>
                    <a:gd name="T6" fmla="*/ 41 w 43"/>
                    <a:gd name="T7" fmla="*/ 12 h 17"/>
                    <a:gd name="T8" fmla="*/ 42 w 43"/>
                    <a:gd name="T9" fmla="*/ 9 h 17"/>
                    <a:gd name="T10" fmla="*/ 41 w 43"/>
                    <a:gd name="T11" fmla="*/ 6 h 17"/>
                    <a:gd name="T12" fmla="*/ 39 w 43"/>
                    <a:gd name="T13" fmla="*/ 4 h 17"/>
                    <a:gd name="T14" fmla="*/ 35 w 43"/>
                    <a:gd name="T15" fmla="*/ 2 h 17"/>
                    <a:gd name="T16" fmla="*/ 30 w 43"/>
                    <a:gd name="T17" fmla="*/ 1 h 17"/>
                    <a:gd name="T18" fmla="*/ 26 w 43"/>
                    <a:gd name="T19" fmla="*/ 0 h 17"/>
                    <a:gd name="T20" fmla="*/ 22 w 43"/>
                    <a:gd name="T21" fmla="*/ 0 h 17"/>
                    <a:gd name="T22" fmla="*/ 15 w 43"/>
                    <a:gd name="T23" fmla="*/ 0 h 17"/>
                    <a:gd name="T24" fmla="*/ 10 w 43"/>
                    <a:gd name="T25" fmla="*/ 1 h 17"/>
                    <a:gd name="T26" fmla="*/ 6 w 43"/>
                    <a:gd name="T27" fmla="*/ 3 h 17"/>
                    <a:gd name="T28" fmla="*/ 0 w 43"/>
                    <a:gd name="T29" fmla="*/ 6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17"/>
                    <a:gd name="T47" fmla="*/ 43 w 43"/>
                    <a:gd name="T48" fmla="*/ 17 h 1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17">
                      <a:moveTo>
                        <a:pt x="0" y="6"/>
                      </a:moveTo>
                      <a:lnTo>
                        <a:pt x="37" y="16"/>
                      </a:lnTo>
                      <a:lnTo>
                        <a:pt x="39" y="14"/>
                      </a:lnTo>
                      <a:lnTo>
                        <a:pt x="41" y="12"/>
                      </a:lnTo>
                      <a:lnTo>
                        <a:pt x="42" y="9"/>
                      </a:lnTo>
                      <a:lnTo>
                        <a:pt x="41" y="6"/>
                      </a:lnTo>
                      <a:lnTo>
                        <a:pt x="39" y="4"/>
                      </a:lnTo>
                      <a:lnTo>
                        <a:pt x="35" y="2"/>
                      </a:lnTo>
                      <a:lnTo>
                        <a:pt x="30" y="1"/>
                      </a:lnTo>
                      <a:lnTo>
                        <a:pt x="26" y="0"/>
                      </a:lnTo>
                      <a:lnTo>
                        <a:pt x="22" y="0"/>
                      </a:lnTo>
                      <a:lnTo>
                        <a:pt x="15" y="0"/>
                      </a:lnTo>
                      <a:lnTo>
                        <a:pt x="10" y="1"/>
                      </a:lnTo>
                      <a:lnTo>
                        <a:pt x="6" y="3"/>
                      </a:lnTo>
                      <a:lnTo>
                        <a:pt x="0" y="6"/>
                      </a:lnTo>
                    </a:path>
                  </a:pathLst>
                </a:custGeom>
                <a:solidFill>
                  <a:srgbClr val="000000"/>
                </a:solidFill>
                <a:ln w="9525" cap="rnd">
                  <a:noFill/>
                  <a:round/>
                  <a:headEnd/>
                  <a:tailEnd/>
                </a:ln>
              </p:spPr>
              <p:txBody>
                <a:bodyPr/>
                <a:lstStyle/>
                <a:p>
                  <a:endParaRPr lang="en-US"/>
                </a:p>
              </p:txBody>
            </p:sp>
            <p:sp>
              <p:nvSpPr>
                <p:cNvPr id="35872" name="Freeform 436"/>
                <p:cNvSpPr>
                  <a:spLocks/>
                </p:cNvSpPr>
                <p:nvPr/>
              </p:nvSpPr>
              <p:spPr bwMode="auto">
                <a:xfrm>
                  <a:off x="2349" y="1733"/>
                  <a:ext cx="39" cy="17"/>
                </a:xfrm>
                <a:custGeom>
                  <a:avLst/>
                  <a:gdLst>
                    <a:gd name="T0" fmla="*/ 0 w 39"/>
                    <a:gd name="T1" fmla="*/ 0 h 17"/>
                    <a:gd name="T2" fmla="*/ 38 w 39"/>
                    <a:gd name="T3" fmla="*/ 9 h 17"/>
                    <a:gd name="T4" fmla="*/ 38 w 39"/>
                    <a:gd name="T5" fmla="*/ 16 h 17"/>
                    <a:gd name="T6" fmla="*/ 0 w 39"/>
                    <a:gd name="T7" fmla="*/ 5 h 17"/>
                    <a:gd name="T8" fmla="*/ 0 w 39"/>
                    <a:gd name="T9" fmla="*/ 0 h 17"/>
                    <a:gd name="T10" fmla="*/ 0 60000 65536"/>
                    <a:gd name="T11" fmla="*/ 0 60000 65536"/>
                    <a:gd name="T12" fmla="*/ 0 60000 65536"/>
                    <a:gd name="T13" fmla="*/ 0 60000 65536"/>
                    <a:gd name="T14" fmla="*/ 0 60000 65536"/>
                    <a:gd name="T15" fmla="*/ 0 w 39"/>
                    <a:gd name="T16" fmla="*/ 0 h 17"/>
                    <a:gd name="T17" fmla="*/ 39 w 39"/>
                    <a:gd name="T18" fmla="*/ 17 h 17"/>
                  </a:gdLst>
                  <a:ahLst/>
                  <a:cxnLst>
                    <a:cxn ang="T10">
                      <a:pos x="T0" y="T1"/>
                    </a:cxn>
                    <a:cxn ang="T11">
                      <a:pos x="T2" y="T3"/>
                    </a:cxn>
                    <a:cxn ang="T12">
                      <a:pos x="T4" y="T5"/>
                    </a:cxn>
                    <a:cxn ang="T13">
                      <a:pos x="T6" y="T7"/>
                    </a:cxn>
                    <a:cxn ang="T14">
                      <a:pos x="T8" y="T9"/>
                    </a:cxn>
                  </a:cxnLst>
                  <a:rect l="T15" t="T16" r="T17" b="T18"/>
                  <a:pathLst>
                    <a:path w="39" h="17">
                      <a:moveTo>
                        <a:pt x="0" y="0"/>
                      </a:moveTo>
                      <a:lnTo>
                        <a:pt x="38" y="9"/>
                      </a:lnTo>
                      <a:lnTo>
                        <a:pt x="38" y="16"/>
                      </a:lnTo>
                      <a:lnTo>
                        <a:pt x="0" y="5"/>
                      </a:lnTo>
                      <a:lnTo>
                        <a:pt x="0" y="0"/>
                      </a:lnTo>
                    </a:path>
                  </a:pathLst>
                </a:custGeom>
                <a:solidFill>
                  <a:srgbClr val="000000"/>
                </a:solidFill>
                <a:ln w="9525" cap="rnd">
                  <a:noFill/>
                  <a:round/>
                  <a:headEnd/>
                  <a:tailEnd/>
                </a:ln>
              </p:spPr>
              <p:txBody>
                <a:bodyPr/>
                <a:lstStyle/>
                <a:p>
                  <a:endParaRPr lang="en-US"/>
                </a:p>
              </p:txBody>
            </p:sp>
          </p:grpSp>
        </p:grpSp>
        <p:sp>
          <p:nvSpPr>
            <p:cNvPr id="35864" name="Text Box 438"/>
            <p:cNvSpPr txBox="1">
              <a:spLocks noChangeArrowheads="1"/>
            </p:cNvSpPr>
            <p:nvPr/>
          </p:nvSpPr>
          <p:spPr bwMode="auto">
            <a:xfrm rot="-1703524">
              <a:off x="2880" y="979"/>
              <a:ext cx="647" cy="173"/>
            </a:xfrm>
            <a:prstGeom prst="rect">
              <a:avLst/>
            </a:prstGeom>
            <a:noFill/>
            <a:ln w="12700">
              <a:noFill/>
              <a:miter lim="800000"/>
              <a:headEnd type="none" w="sm" len="sm"/>
              <a:tailEnd type="none" w="sm" len="sm"/>
            </a:ln>
          </p:spPr>
          <p:txBody>
            <a:bodyPr wrap="none">
              <a:spAutoFit/>
            </a:bodyPr>
            <a:lstStyle/>
            <a:p>
              <a:r>
                <a:rPr lang="en-US" sz="1200">
                  <a:solidFill>
                    <a:schemeClr val="bg1"/>
                  </a:solidFill>
                </a:rPr>
                <a:t>HD74LS04P</a:t>
              </a:r>
            </a:p>
          </p:txBody>
        </p:sp>
      </p:grpSp>
      <p:sp>
        <p:nvSpPr>
          <p:cNvPr id="104891" name="AutoShape 443"/>
          <p:cNvSpPr>
            <a:spLocks noChangeArrowheads="1"/>
          </p:cNvSpPr>
          <p:nvPr/>
        </p:nvSpPr>
        <p:spPr bwMode="auto">
          <a:xfrm>
            <a:off x="1828800" y="1600200"/>
            <a:ext cx="762000" cy="357188"/>
          </a:xfrm>
          <a:prstGeom prst="diamond">
            <a:avLst/>
          </a:prstGeom>
          <a:solidFill>
            <a:srgbClr val="FFCC00"/>
          </a:solidFill>
          <a:ln w="12700">
            <a:solidFill>
              <a:schemeClr val="tx1"/>
            </a:solidFill>
            <a:miter lim="800000"/>
            <a:headEnd type="none" w="sm" len="sm"/>
            <a:tailEnd type="none" w="sm" len="sm"/>
          </a:ln>
        </p:spPr>
        <p:txBody>
          <a:bodyPr wrap="none" anchor="ctr"/>
          <a:lstStyle/>
          <a:p>
            <a:endParaRPr lang="en-US"/>
          </a:p>
        </p:txBody>
      </p:sp>
      <p:sp>
        <p:nvSpPr>
          <p:cNvPr id="104892" name="Text Box 444"/>
          <p:cNvSpPr txBox="1">
            <a:spLocks noChangeArrowheads="1"/>
          </p:cNvSpPr>
          <p:nvPr/>
        </p:nvSpPr>
        <p:spPr bwMode="auto">
          <a:xfrm>
            <a:off x="3048000" y="838200"/>
            <a:ext cx="2362200" cy="660400"/>
          </a:xfrm>
          <a:prstGeom prst="rect">
            <a:avLst/>
          </a:prstGeom>
          <a:solidFill>
            <a:srgbClr val="FAEFB8"/>
          </a:solidFill>
          <a:ln w="19050">
            <a:solidFill>
              <a:srgbClr val="000099"/>
            </a:solidFill>
            <a:miter lim="800000"/>
            <a:headEnd type="none" w="sm" len="sm"/>
            <a:tailEnd type="none" w="sm" len="sm"/>
          </a:ln>
        </p:spPr>
        <p:txBody>
          <a:bodyPr>
            <a:spAutoFit/>
          </a:bodyPr>
          <a:lstStyle/>
          <a:p>
            <a:r>
              <a:rPr lang="en-US" sz="1800"/>
              <a:t>Actual circuit is on a small chip of silicon</a:t>
            </a:r>
          </a:p>
        </p:txBody>
      </p:sp>
      <p:sp>
        <p:nvSpPr>
          <p:cNvPr id="104893" name="Text Box 445"/>
          <p:cNvSpPr txBox="1">
            <a:spLocks noChangeArrowheads="1"/>
          </p:cNvSpPr>
          <p:nvPr/>
        </p:nvSpPr>
        <p:spPr bwMode="auto">
          <a:xfrm>
            <a:off x="609600" y="3124200"/>
            <a:ext cx="4013200" cy="385763"/>
          </a:xfrm>
          <a:prstGeom prst="rect">
            <a:avLst/>
          </a:prstGeom>
          <a:solidFill>
            <a:srgbClr val="FAEFB8"/>
          </a:solidFill>
          <a:ln w="19050">
            <a:solidFill>
              <a:srgbClr val="000099"/>
            </a:solidFill>
            <a:miter lim="800000"/>
            <a:headEnd type="none" w="sm" len="sm"/>
            <a:tailEnd type="none" w="sm" len="sm"/>
          </a:ln>
        </p:spPr>
        <p:txBody>
          <a:bodyPr wrap="none">
            <a:spAutoFit/>
          </a:bodyPr>
          <a:lstStyle/>
          <a:p>
            <a:r>
              <a:rPr lang="en-US" sz="1800"/>
              <a:t>Package – Made of plastic or ceramic</a:t>
            </a:r>
          </a:p>
        </p:txBody>
      </p:sp>
      <p:sp>
        <p:nvSpPr>
          <p:cNvPr id="104894" name="Text Box 446"/>
          <p:cNvSpPr txBox="1">
            <a:spLocks noChangeArrowheads="1"/>
          </p:cNvSpPr>
          <p:nvPr/>
        </p:nvSpPr>
        <p:spPr bwMode="auto">
          <a:xfrm>
            <a:off x="3124200" y="2362200"/>
            <a:ext cx="2819400" cy="660400"/>
          </a:xfrm>
          <a:prstGeom prst="rect">
            <a:avLst/>
          </a:prstGeom>
          <a:solidFill>
            <a:srgbClr val="FAEFB8"/>
          </a:solidFill>
          <a:ln w="19050">
            <a:solidFill>
              <a:srgbClr val="000099"/>
            </a:solidFill>
            <a:miter lim="800000"/>
            <a:headEnd type="none" w="sm" len="sm"/>
            <a:tailEnd type="none" w="sm" len="sm"/>
          </a:ln>
        </p:spPr>
        <p:txBody>
          <a:bodyPr>
            <a:spAutoFit/>
          </a:bodyPr>
          <a:lstStyle/>
          <a:p>
            <a:r>
              <a:rPr lang="en-US" sz="1800"/>
              <a:t>Pins are connected to chip with internal wires</a:t>
            </a:r>
          </a:p>
        </p:txBody>
      </p:sp>
      <p:sp>
        <p:nvSpPr>
          <p:cNvPr id="104895" name="Freeform 447"/>
          <p:cNvSpPr>
            <a:spLocks/>
          </p:cNvSpPr>
          <p:nvPr/>
        </p:nvSpPr>
        <p:spPr bwMode="auto">
          <a:xfrm>
            <a:off x="1968500" y="1905000"/>
            <a:ext cx="241300" cy="381000"/>
          </a:xfrm>
          <a:custGeom>
            <a:avLst/>
            <a:gdLst>
              <a:gd name="T0" fmla="*/ 383063695 w 152"/>
              <a:gd name="T1" fmla="*/ 604837545 h 240"/>
              <a:gd name="T2" fmla="*/ 20161248 w 152"/>
              <a:gd name="T3" fmla="*/ 483870075 h 240"/>
              <a:gd name="T4" fmla="*/ 262096244 w 152"/>
              <a:gd name="T5" fmla="*/ 0 h 240"/>
              <a:gd name="T6" fmla="*/ 0 60000 65536"/>
              <a:gd name="T7" fmla="*/ 0 60000 65536"/>
              <a:gd name="T8" fmla="*/ 0 60000 65536"/>
              <a:gd name="T9" fmla="*/ 0 w 152"/>
              <a:gd name="T10" fmla="*/ 0 h 240"/>
              <a:gd name="T11" fmla="*/ 152 w 152"/>
              <a:gd name="T12" fmla="*/ 240 h 240"/>
            </a:gdLst>
            <a:ahLst/>
            <a:cxnLst>
              <a:cxn ang="T6">
                <a:pos x="T0" y="T1"/>
              </a:cxn>
              <a:cxn ang="T7">
                <a:pos x="T2" y="T3"/>
              </a:cxn>
              <a:cxn ang="T8">
                <a:pos x="T4" y="T5"/>
              </a:cxn>
            </a:cxnLst>
            <a:rect l="T9" t="T10" r="T11" b="T12"/>
            <a:pathLst>
              <a:path w="152" h="240">
                <a:moveTo>
                  <a:pt x="152" y="240"/>
                </a:moveTo>
                <a:cubicBezTo>
                  <a:pt x="84" y="236"/>
                  <a:pt x="16" y="232"/>
                  <a:pt x="8" y="192"/>
                </a:cubicBezTo>
                <a:cubicBezTo>
                  <a:pt x="0" y="152"/>
                  <a:pt x="52" y="76"/>
                  <a:pt x="104" y="0"/>
                </a:cubicBezTo>
              </a:path>
            </a:pathLst>
          </a:custGeom>
          <a:noFill/>
          <a:ln w="28575">
            <a:solidFill>
              <a:srgbClr val="FFFF00"/>
            </a:solidFill>
            <a:round/>
            <a:headEnd type="none" w="sm" len="sm"/>
            <a:tailEnd type="none" w="sm" len="sm"/>
          </a:ln>
        </p:spPr>
        <p:txBody>
          <a:bodyPr/>
          <a:lstStyle/>
          <a:p>
            <a:endParaRPr lang="en-US"/>
          </a:p>
        </p:txBody>
      </p:sp>
      <p:sp>
        <p:nvSpPr>
          <p:cNvPr id="104896" name="Freeform 448"/>
          <p:cNvSpPr>
            <a:spLocks/>
          </p:cNvSpPr>
          <p:nvPr/>
        </p:nvSpPr>
        <p:spPr bwMode="auto">
          <a:xfrm>
            <a:off x="2263775" y="1905000"/>
            <a:ext cx="166688" cy="347663"/>
          </a:xfrm>
          <a:custGeom>
            <a:avLst/>
            <a:gdLst>
              <a:gd name="T0" fmla="*/ 264618016 w 105"/>
              <a:gd name="T1" fmla="*/ 551915851 h 219"/>
              <a:gd name="T2" fmla="*/ 35282295 w 105"/>
              <a:gd name="T3" fmla="*/ 304940153 h 219"/>
              <a:gd name="T4" fmla="*/ 55443612 w 105"/>
              <a:gd name="T5" fmla="*/ 0 h 219"/>
              <a:gd name="T6" fmla="*/ 0 60000 65536"/>
              <a:gd name="T7" fmla="*/ 0 60000 65536"/>
              <a:gd name="T8" fmla="*/ 0 60000 65536"/>
              <a:gd name="T9" fmla="*/ 0 w 105"/>
              <a:gd name="T10" fmla="*/ 0 h 219"/>
              <a:gd name="T11" fmla="*/ 105 w 105"/>
              <a:gd name="T12" fmla="*/ 219 h 219"/>
            </a:gdLst>
            <a:ahLst/>
            <a:cxnLst>
              <a:cxn ang="T6">
                <a:pos x="T0" y="T1"/>
              </a:cxn>
              <a:cxn ang="T7">
                <a:pos x="T2" y="T3"/>
              </a:cxn>
              <a:cxn ang="T8">
                <a:pos x="T4" y="T5"/>
              </a:cxn>
            </a:cxnLst>
            <a:rect l="T9" t="T10" r="T11" b="T12"/>
            <a:pathLst>
              <a:path w="105" h="219">
                <a:moveTo>
                  <a:pt x="105" y="219"/>
                </a:moveTo>
                <a:cubicBezTo>
                  <a:pt x="90" y="203"/>
                  <a:pt x="28" y="157"/>
                  <a:pt x="14" y="121"/>
                </a:cubicBezTo>
                <a:cubicBezTo>
                  <a:pt x="0" y="85"/>
                  <a:pt x="20" y="25"/>
                  <a:pt x="22" y="0"/>
                </a:cubicBezTo>
              </a:path>
            </a:pathLst>
          </a:custGeom>
          <a:noFill/>
          <a:ln w="28575">
            <a:solidFill>
              <a:srgbClr val="FFFF00"/>
            </a:solidFill>
            <a:round/>
            <a:headEnd type="none" w="sm" len="sm"/>
            <a:tailEnd type="none" w="sm" len="sm"/>
          </a:ln>
        </p:spPr>
        <p:txBody>
          <a:bodyPr/>
          <a:lstStyle/>
          <a:p>
            <a:endParaRPr lang="en-US"/>
          </a:p>
        </p:txBody>
      </p:sp>
      <p:sp>
        <p:nvSpPr>
          <p:cNvPr id="104897" name="Freeform 449"/>
          <p:cNvSpPr>
            <a:spLocks/>
          </p:cNvSpPr>
          <p:nvPr/>
        </p:nvSpPr>
        <p:spPr bwMode="auto">
          <a:xfrm>
            <a:off x="2419350" y="1873250"/>
            <a:ext cx="234950" cy="212725"/>
          </a:xfrm>
          <a:custGeom>
            <a:avLst/>
            <a:gdLst>
              <a:gd name="T0" fmla="*/ 372983070 w 148"/>
              <a:gd name="T1" fmla="*/ 337700883 h 134"/>
              <a:gd name="T2" fmla="*/ 123486861 w 148"/>
              <a:gd name="T3" fmla="*/ 229333420 h 134"/>
              <a:gd name="T4" fmla="*/ 0 w 148"/>
              <a:gd name="T5" fmla="*/ 0 h 134"/>
              <a:gd name="T6" fmla="*/ 0 60000 65536"/>
              <a:gd name="T7" fmla="*/ 0 60000 65536"/>
              <a:gd name="T8" fmla="*/ 0 60000 65536"/>
              <a:gd name="T9" fmla="*/ 0 w 148"/>
              <a:gd name="T10" fmla="*/ 0 h 134"/>
              <a:gd name="T11" fmla="*/ 148 w 148"/>
              <a:gd name="T12" fmla="*/ 134 h 134"/>
            </a:gdLst>
            <a:ahLst/>
            <a:cxnLst>
              <a:cxn ang="T6">
                <a:pos x="T0" y="T1"/>
              </a:cxn>
              <a:cxn ang="T7">
                <a:pos x="T2" y="T3"/>
              </a:cxn>
              <a:cxn ang="T8">
                <a:pos x="T4" y="T5"/>
              </a:cxn>
            </a:cxnLst>
            <a:rect l="T9" t="T10" r="T11" b="T12"/>
            <a:pathLst>
              <a:path w="148" h="134">
                <a:moveTo>
                  <a:pt x="148" y="134"/>
                </a:moveTo>
                <a:cubicBezTo>
                  <a:pt x="132" y="127"/>
                  <a:pt x="74" y="113"/>
                  <a:pt x="49" y="91"/>
                </a:cubicBezTo>
                <a:cubicBezTo>
                  <a:pt x="24" y="69"/>
                  <a:pt x="10" y="19"/>
                  <a:pt x="0" y="0"/>
                </a:cubicBezTo>
              </a:path>
            </a:pathLst>
          </a:custGeom>
          <a:noFill/>
          <a:ln w="28575">
            <a:solidFill>
              <a:srgbClr val="FFFF00"/>
            </a:solidFill>
            <a:round/>
            <a:headEnd type="none" w="sm" len="sm"/>
            <a:tailEnd type="none" w="sm" len="sm"/>
          </a:ln>
        </p:spPr>
        <p:txBody>
          <a:bodyPr/>
          <a:lstStyle/>
          <a:p>
            <a:endParaRPr lang="en-US"/>
          </a:p>
        </p:txBody>
      </p:sp>
      <p:sp>
        <p:nvSpPr>
          <p:cNvPr id="104898" name="Freeform 450"/>
          <p:cNvSpPr>
            <a:spLocks/>
          </p:cNvSpPr>
          <p:nvPr/>
        </p:nvSpPr>
        <p:spPr bwMode="auto">
          <a:xfrm>
            <a:off x="2532063" y="1828800"/>
            <a:ext cx="277812" cy="131763"/>
          </a:xfrm>
          <a:custGeom>
            <a:avLst/>
            <a:gdLst>
              <a:gd name="T0" fmla="*/ 441025801 w 175"/>
              <a:gd name="T1" fmla="*/ 194053540 h 83"/>
              <a:gd name="T2" fmla="*/ 194050870 w 175"/>
              <a:gd name="T3" fmla="*/ 176411592 h 83"/>
              <a:gd name="T4" fmla="*/ 0 w 175"/>
              <a:gd name="T5" fmla="*/ 0 h 83"/>
              <a:gd name="T6" fmla="*/ 0 60000 65536"/>
              <a:gd name="T7" fmla="*/ 0 60000 65536"/>
              <a:gd name="T8" fmla="*/ 0 60000 65536"/>
              <a:gd name="T9" fmla="*/ 0 w 175"/>
              <a:gd name="T10" fmla="*/ 0 h 83"/>
              <a:gd name="T11" fmla="*/ 175 w 175"/>
              <a:gd name="T12" fmla="*/ 83 h 83"/>
            </a:gdLst>
            <a:ahLst/>
            <a:cxnLst>
              <a:cxn ang="T6">
                <a:pos x="T0" y="T1"/>
              </a:cxn>
              <a:cxn ang="T7">
                <a:pos x="T2" y="T3"/>
              </a:cxn>
              <a:cxn ang="T8">
                <a:pos x="T4" y="T5"/>
              </a:cxn>
            </a:cxnLst>
            <a:rect l="T9" t="T10" r="T11" b="T12"/>
            <a:pathLst>
              <a:path w="175" h="83">
                <a:moveTo>
                  <a:pt x="175" y="77"/>
                </a:moveTo>
                <a:cubicBezTo>
                  <a:pt x="159" y="76"/>
                  <a:pt x="106" y="83"/>
                  <a:pt x="77" y="70"/>
                </a:cubicBezTo>
                <a:cubicBezTo>
                  <a:pt x="48" y="57"/>
                  <a:pt x="16" y="15"/>
                  <a:pt x="0" y="0"/>
                </a:cubicBezTo>
              </a:path>
            </a:pathLst>
          </a:custGeom>
          <a:noFill/>
          <a:ln w="28575">
            <a:solidFill>
              <a:srgbClr val="FFFF00"/>
            </a:solidFill>
            <a:round/>
            <a:headEnd type="none" w="sm" len="sm"/>
            <a:tailEnd type="none" w="sm" len="sm"/>
          </a:ln>
        </p:spPr>
        <p:txBody>
          <a:bodyPr/>
          <a:lstStyle/>
          <a:p>
            <a:endParaRPr lang="en-US"/>
          </a:p>
        </p:txBody>
      </p:sp>
      <p:sp>
        <p:nvSpPr>
          <p:cNvPr id="104899" name="Freeform 451"/>
          <p:cNvSpPr>
            <a:spLocks/>
          </p:cNvSpPr>
          <p:nvPr/>
        </p:nvSpPr>
        <p:spPr bwMode="auto">
          <a:xfrm>
            <a:off x="2543175" y="1762125"/>
            <a:ext cx="501650" cy="133350"/>
          </a:xfrm>
          <a:custGeom>
            <a:avLst/>
            <a:gdLst>
              <a:gd name="T0" fmla="*/ 796369266 w 316"/>
              <a:gd name="T1" fmla="*/ 211693147 h 84"/>
              <a:gd name="T2" fmla="*/ 405744305 w 316"/>
              <a:gd name="T3" fmla="*/ 35282187 h 84"/>
              <a:gd name="T4" fmla="*/ 0 w 316"/>
              <a:gd name="T5" fmla="*/ 0 h 84"/>
              <a:gd name="T6" fmla="*/ 0 60000 65536"/>
              <a:gd name="T7" fmla="*/ 0 60000 65536"/>
              <a:gd name="T8" fmla="*/ 0 60000 65536"/>
              <a:gd name="T9" fmla="*/ 0 w 316"/>
              <a:gd name="T10" fmla="*/ 0 h 84"/>
              <a:gd name="T11" fmla="*/ 316 w 316"/>
              <a:gd name="T12" fmla="*/ 84 h 84"/>
            </a:gdLst>
            <a:ahLst/>
            <a:cxnLst>
              <a:cxn ang="T6">
                <a:pos x="T0" y="T1"/>
              </a:cxn>
              <a:cxn ang="T7">
                <a:pos x="T2" y="T3"/>
              </a:cxn>
              <a:cxn ang="T8">
                <a:pos x="T4" y="T5"/>
              </a:cxn>
            </a:cxnLst>
            <a:rect l="T9" t="T10" r="T11" b="T12"/>
            <a:pathLst>
              <a:path w="316" h="84">
                <a:moveTo>
                  <a:pt x="316" y="84"/>
                </a:moveTo>
                <a:cubicBezTo>
                  <a:pt x="290" y="71"/>
                  <a:pt x="214" y="28"/>
                  <a:pt x="161" y="14"/>
                </a:cubicBezTo>
                <a:cubicBezTo>
                  <a:pt x="108" y="0"/>
                  <a:pt x="34" y="3"/>
                  <a:pt x="0" y="0"/>
                </a:cubicBezTo>
              </a:path>
            </a:pathLst>
          </a:custGeom>
          <a:noFill/>
          <a:ln w="28575">
            <a:solidFill>
              <a:srgbClr val="FFFF00"/>
            </a:solidFill>
            <a:round/>
            <a:headEnd type="none" w="sm" len="sm"/>
            <a:tailEnd type="none" w="sm" len="sm"/>
          </a:ln>
        </p:spPr>
        <p:txBody>
          <a:bodyPr/>
          <a:lstStyle/>
          <a:p>
            <a:endParaRPr lang="en-US"/>
          </a:p>
        </p:txBody>
      </p:sp>
      <p:sp>
        <p:nvSpPr>
          <p:cNvPr id="104900" name="Freeform 452"/>
          <p:cNvSpPr>
            <a:spLocks/>
          </p:cNvSpPr>
          <p:nvPr/>
        </p:nvSpPr>
        <p:spPr bwMode="auto">
          <a:xfrm>
            <a:off x="2430463" y="1651000"/>
            <a:ext cx="714375" cy="133350"/>
          </a:xfrm>
          <a:custGeom>
            <a:avLst/>
            <a:gdLst>
              <a:gd name="T0" fmla="*/ 1134070402 w 450"/>
              <a:gd name="T1" fmla="*/ 211693147 h 84"/>
              <a:gd name="T2" fmla="*/ 778729062 w 450"/>
              <a:gd name="T3" fmla="*/ 17640300 h 84"/>
              <a:gd name="T4" fmla="*/ 0 w 450"/>
              <a:gd name="T5" fmla="*/ 105846574 h 84"/>
              <a:gd name="T6" fmla="*/ 0 60000 65536"/>
              <a:gd name="T7" fmla="*/ 0 60000 65536"/>
              <a:gd name="T8" fmla="*/ 0 60000 65536"/>
              <a:gd name="T9" fmla="*/ 0 w 450"/>
              <a:gd name="T10" fmla="*/ 0 h 84"/>
              <a:gd name="T11" fmla="*/ 450 w 450"/>
              <a:gd name="T12" fmla="*/ 84 h 84"/>
            </a:gdLst>
            <a:ahLst/>
            <a:cxnLst>
              <a:cxn ang="T6">
                <a:pos x="T0" y="T1"/>
              </a:cxn>
              <a:cxn ang="T7">
                <a:pos x="T2" y="T3"/>
              </a:cxn>
              <a:cxn ang="T8">
                <a:pos x="T4" y="T5"/>
              </a:cxn>
            </a:cxnLst>
            <a:rect l="T9" t="T10" r="T11" b="T12"/>
            <a:pathLst>
              <a:path w="450" h="84">
                <a:moveTo>
                  <a:pt x="450" y="84"/>
                </a:moveTo>
                <a:cubicBezTo>
                  <a:pt x="427" y="72"/>
                  <a:pt x="384" y="14"/>
                  <a:pt x="309" y="7"/>
                </a:cubicBezTo>
                <a:cubicBezTo>
                  <a:pt x="234" y="0"/>
                  <a:pt x="64" y="35"/>
                  <a:pt x="0" y="42"/>
                </a:cubicBezTo>
              </a:path>
            </a:pathLst>
          </a:custGeom>
          <a:noFill/>
          <a:ln w="28575">
            <a:solidFill>
              <a:srgbClr val="FFFF00"/>
            </a:solidFill>
            <a:round/>
            <a:headEnd type="none" w="sm" len="sm"/>
            <a:tailEnd type="none" w="sm" len="sm"/>
          </a:ln>
        </p:spPr>
        <p:txBody>
          <a:bodyPr/>
          <a:lstStyle/>
          <a:p>
            <a:endParaRPr lang="en-US"/>
          </a:p>
        </p:txBody>
      </p:sp>
      <p:sp>
        <p:nvSpPr>
          <p:cNvPr id="104902" name="Line 454"/>
          <p:cNvSpPr>
            <a:spLocks noChangeShapeType="1"/>
          </p:cNvSpPr>
          <p:nvPr/>
        </p:nvSpPr>
        <p:spPr bwMode="auto">
          <a:xfrm flipH="1">
            <a:off x="2362200" y="1066800"/>
            <a:ext cx="685800" cy="609600"/>
          </a:xfrm>
          <a:prstGeom prst="line">
            <a:avLst/>
          </a:prstGeom>
          <a:noFill/>
          <a:ln w="19050">
            <a:solidFill>
              <a:srgbClr val="A50021"/>
            </a:solidFill>
            <a:round/>
            <a:headEnd type="none" w="sm" len="sm"/>
            <a:tailEnd type="arrow" w="med" len="med"/>
          </a:ln>
        </p:spPr>
        <p:txBody>
          <a:bodyPr/>
          <a:lstStyle/>
          <a:p>
            <a:endParaRPr lang="en-US"/>
          </a:p>
        </p:txBody>
      </p:sp>
      <p:sp>
        <p:nvSpPr>
          <p:cNvPr id="104903" name="Line 455"/>
          <p:cNvSpPr>
            <a:spLocks noChangeShapeType="1"/>
          </p:cNvSpPr>
          <p:nvPr/>
        </p:nvSpPr>
        <p:spPr bwMode="auto">
          <a:xfrm flipH="1" flipV="1">
            <a:off x="2819400" y="1981200"/>
            <a:ext cx="685800" cy="381000"/>
          </a:xfrm>
          <a:prstGeom prst="line">
            <a:avLst/>
          </a:prstGeom>
          <a:noFill/>
          <a:ln w="19050">
            <a:solidFill>
              <a:srgbClr val="A50021"/>
            </a:solidFill>
            <a:round/>
            <a:headEnd type="none" w="sm" len="sm"/>
            <a:tailEnd type="arrow" w="med" len="med"/>
          </a:ln>
        </p:spPr>
        <p:txBody>
          <a:bodyPr/>
          <a:lstStyle/>
          <a:p>
            <a:endParaRPr lang="en-US"/>
          </a:p>
        </p:txBody>
      </p:sp>
      <p:sp>
        <p:nvSpPr>
          <p:cNvPr id="104904" name="Line 456"/>
          <p:cNvSpPr>
            <a:spLocks noChangeShapeType="1"/>
          </p:cNvSpPr>
          <p:nvPr/>
        </p:nvSpPr>
        <p:spPr bwMode="auto">
          <a:xfrm flipH="1" flipV="1">
            <a:off x="1981200" y="2514600"/>
            <a:ext cx="228600" cy="609600"/>
          </a:xfrm>
          <a:prstGeom prst="line">
            <a:avLst/>
          </a:prstGeom>
          <a:noFill/>
          <a:ln w="19050">
            <a:solidFill>
              <a:srgbClr val="A50021"/>
            </a:solidFill>
            <a:round/>
            <a:headEnd type="none" w="sm" len="sm"/>
            <a:tailEnd type="arrow" w="med" len="med"/>
          </a:ln>
        </p:spPr>
        <p:txBody>
          <a:bodyPr/>
          <a:lstStyle/>
          <a:p>
            <a:endParaRPr lang="en-US"/>
          </a:p>
        </p:txBody>
      </p:sp>
      <p:sp>
        <p:nvSpPr>
          <p:cNvPr id="104905" name="Text Box 457"/>
          <p:cNvSpPr txBox="1">
            <a:spLocks noChangeArrowheads="1"/>
          </p:cNvSpPr>
          <p:nvPr/>
        </p:nvSpPr>
        <p:spPr bwMode="auto">
          <a:xfrm>
            <a:off x="3048000" y="3886200"/>
            <a:ext cx="3048000" cy="660400"/>
          </a:xfrm>
          <a:prstGeom prst="rect">
            <a:avLst/>
          </a:prstGeom>
          <a:solidFill>
            <a:srgbClr val="FAEFB8"/>
          </a:solidFill>
          <a:ln w="19050">
            <a:solidFill>
              <a:srgbClr val="000099"/>
            </a:solidFill>
            <a:miter lim="800000"/>
            <a:headEnd type="none" w="sm" len="sm"/>
            <a:tailEnd type="none" w="sm" len="sm"/>
          </a:ln>
        </p:spPr>
        <p:txBody>
          <a:bodyPr>
            <a:spAutoFit/>
          </a:bodyPr>
          <a:lstStyle/>
          <a:p>
            <a:r>
              <a:rPr lang="en-US" sz="1800"/>
              <a:t>Pin number one is identified with a dot or notch</a:t>
            </a:r>
          </a:p>
        </p:txBody>
      </p:sp>
      <p:sp>
        <p:nvSpPr>
          <p:cNvPr id="104906" name="Text Box 458"/>
          <p:cNvSpPr txBox="1">
            <a:spLocks noChangeArrowheads="1"/>
          </p:cNvSpPr>
          <p:nvPr/>
        </p:nvSpPr>
        <p:spPr bwMode="auto">
          <a:xfrm>
            <a:off x="3060700" y="4876800"/>
            <a:ext cx="3035300" cy="660400"/>
          </a:xfrm>
          <a:prstGeom prst="rect">
            <a:avLst/>
          </a:prstGeom>
          <a:solidFill>
            <a:srgbClr val="FAEFB8"/>
          </a:solidFill>
          <a:ln w="19050">
            <a:solidFill>
              <a:srgbClr val="000099"/>
            </a:solidFill>
            <a:miter lim="800000"/>
            <a:headEnd type="none" w="sm" len="sm"/>
            <a:tailEnd type="none" w="sm" len="sm"/>
          </a:ln>
        </p:spPr>
        <p:txBody>
          <a:bodyPr>
            <a:spAutoFit/>
          </a:bodyPr>
          <a:lstStyle/>
          <a:p>
            <a:r>
              <a:rPr lang="en-US" sz="1800"/>
              <a:t>Pins are numbered in a counter-clockwise fashion</a:t>
            </a:r>
          </a:p>
        </p:txBody>
      </p:sp>
      <p:sp>
        <p:nvSpPr>
          <p:cNvPr id="104907" name="Oval 459"/>
          <p:cNvSpPr>
            <a:spLocks noChangeArrowheads="1"/>
          </p:cNvSpPr>
          <p:nvPr/>
        </p:nvSpPr>
        <p:spPr bwMode="auto">
          <a:xfrm>
            <a:off x="6172200" y="2743200"/>
            <a:ext cx="1676400" cy="685800"/>
          </a:xfrm>
          <a:prstGeom prst="ellipse">
            <a:avLst/>
          </a:prstGeom>
          <a:noFill/>
          <a:ln w="28575">
            <a:solidFill>
              <a:srgbClr val="000099"/>
            </a:solidFill>
            <a:round/>
            <a:headEnd type="none" w="sm" len="sm"/>
            <a:tailEnd type="none" w="sm" len="sm"/>
          </a:ln>
        </p:spPr>
        <p:txBody>
          <a:bodyPr wrap="none" anchor="ctr"/>
          <a:lstStyle/>
          <a:p>
            <a:endParaRPr lang="en-US"/>
          </a:p>
        </p:txBody>
      </p:sp>
      <p:sp>
        <p:nvSpPr>
          <p:cNvPr id="104910" name="Freeform 462"/>
          <p:cNvSpPr>
            <a:spLocks/>
          </p:cNvSpPr>
          <p:nvPr/>
        </p:nvSpPr>
        <p:spPr bwMode="auto">
          <a:xfrm>
            <a:off x="7010400" y="3289300"/>
            <a:ext cx="814388" cy="2498725"/>
          </a:xfrm>
          <a:custGeom>
            <a:avLst/>
            <a:gdLst>
              <a:gd name="T0" fmla="*/ 0 w 513"/>
              <a:gd name="T1" fmla="*/ 100806244 h 1574"/>
              <a:gd name="T2" fmla="*/ 131048193 w 513"/>
              <a:gd name="T3" fmla="*/ 2147483647 h 1574"/>
              <a:gd name="T4" fmla="*/ 730845612 w 513"/>
              <a:gd name="T5" fmla="*/ 2147483647 h 1574"/>
              <a:gd name="T6" fmla="*/ 1209675564 w 513"/>
              <a:gd name="T7" fmla="*/ 2147483647 h 1574"/>
              <a:gd name="T8" fmla="*/ 1227317454 w 513"/>
              <a:gd name="T9" fmla="*/ 0 h 1574"/>
              <a:gd name="T10" fmla="*/ 0 60000 65536"/>
              <a:gd name="T11" fmla="*/ 0 60000 65536"/>
              <a:gd name="T12" fmla="*/ 0 60000 65536"/>
              <a:gd name="T13" fmla="*/ 0 60000 65536"/>
              <a:gd name="T14" fmla="*/ 0 60000 65536"/>
              <a:gd name="T15" fmla="*/ 0 w 513"/>
              <a:gd name="T16" fmla="*/ 0 h 1574"/>
              <a:gd name="T17" fmla="*/ 513 w 513"/>
              <a:gd name="T18" fmla="*/ 1574 h 1574"/>
            </a:gdLst>
            <a:ahLst/>
            <a:cxnLst>
              <a:cxn ang="T10">
                <a:pos x="T0" y="T1"/>
              </a:cxn>
              <a:cxn ang="T11">
                <a:pos x="T2" y="T3"/>
              </a:cxn>
              <a:cxn ang="T12">
                <a:pos x="T4" y="T5"/>
              </a:cxn>
              <a:cxn ang="T13">
                <a:pos x="T6" y="T7"/>
              </a:cxn>
              <a:cxn ang="T14">
                <a:pos x="T8" y="T9"/>
              </a:cxn>
            </a:cxnLst>
            <a:rect l="T15" t="T16" r="T17" b="T18"/>
            <a:pathLst>
              <a:path w="513" h="1574">
                <a:moveTo>
                  <a:pt x="0" y="40"/>
                </a:moveTo>
                <a:cubicBezTo>
                  <a:pt x="9" y="242"/>
                  <a:pt x="4" y="997"/>
                  <a:pt x="52" y="1251"/>
                </a:cubicBezTo>
                <a:cubicBezTo>
                  <a:pt x="100" y="1505"/>
                  <a:pt x="219" y="1560"/>
                  <a:pt x="290" y="1567"/>
                </a:cubicBezTo>
                <a:cubicBezTo>
                  <a:pt x="361" y="1574"/>
                  <a:pt x="447" y="1554"/>
                  <a:pt x="480" y="1293"/>
                </a:cubicBezTo>
                <a:cubicBezTo>
                  <a:pt x="513" y="1032"/>
                  <a:pt x="486" y="269"/>
                  <a:pt x="487" y="0"/>
                </a:cubicBezTo>
              </a:path>
            </a:pathLst>
          </a:custGeom>
          <a:noFill/>
          <a:ln w="28575">
            <a:solidFill>
              <a:srgbClr val="A50021"/>
            </a:solidFill>
            <a:round/>
            <a:headEnd type="none" w="sm" len="sm"/>
            <a:tailEnd type="arrow" w="med" len="med"/>
          </a:ln>
        </p:spPr>
        <p:txBody>
          <a:bodyPr/>
          <a:lstStyle/>
          <a:p>
            <a:endParaRPr lang="en-US"/>
          </a:p>
        </p:txBody>
      </p:sp>
      <p:sp>
        <p:nvSpPr>
          <p:cNvPr id="104913" name="Text Box 465"/>
          <p:cNvSpPr txBox="1">
            <a:spLocks noChangeArrowheads="1"/>
          </p:cNvSpPr>
          <p:nvPr/>
        </p:nvSpPr>
        <p:spPr bwMode="auto">
          <a:xfrm>
            <a:off x="5791200" y="838200"/>
            <a:ext cx="2971800" cy="1209675"/>
          </a:xfrm>
          <a:prstGeom prst="rect">
            <a:avLst/>
          </a:prstGeom>
          <a:solidFill>
            <a:srgbClr val="FAEFB8"/>
          </a:solidFill>
          <a:ln w="19050">
            <a:solidFill>
              <a:srgbClr val="000099"/>
            </a:solidFill>
            <a:miter lim="800000"/>
            <a:headEnd type="none" w="sm" len="sm"/>
            <a:tailEnd type="none" w="sm" len="sm"/>
          </a:ln>
        </p:spPr>
        <p:txBody>
          <a:bodyPr>
            <a:spAutoFit/>
          </a:bodyPr>
          <a:lstStyle/>
          <a:p>
            <a:r>
              <a:rPr lang="en-US" sz="1800"/>
              <a:t>Standard chips use either </a:t>
            </a:r>
            <a:r>
              <a:rPr lang="en-US" sz="1800">
                <a:solidFill>
                  <a:srgbClr val="A50021"/>
                </a:solidFill>
              </a:rPr>
              <a:t>TTL</a:t>
            </a:r>
            <a:r>
              <a:rPr lang="en-US" sz="1800"/>
              <a:t> (</a:t>
            </a:r>
            <a:r>
              <a:rPr lang="en-US" sz="1800">
                <a:solidFill>
                  <a:srgbClr val="A50021"/>
                </a:solidFill>
              </a:rPr>
              <a:t>Transistor-Transitor Logic</a:t>
            </a:r>
            <a:r>
              <a:rPr lang="en-US" sz="1800"/>
              <a:t>), or </a:t>
            </a:r>
            <a:r>
              <a:rPr lang="en-US" sz="1800">
                <a:solidFill>
                  <a:srgbClr val="000099"/>
                </a:solidFill>
              </a:rPr>
              <a:t>CMOS</a:t>
            </a:r>
            <a:r>
              <a:rPr lang="en-US" sz="1800"/>
              <a:t> transistors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04891"/>
                                        </p:tgtEl>
                                        <p:attrNameLst>
                                          <p:attrName>style.visibility</p:attrName>
                                        </p:attrNameLst>
                                      </p:cBhvr>
                                      <p:to>
                                        <p:strVal val="visible"/>
                                      </p:to>
                                    </p:set>
                                    <p:anim calcmode="lin" valueType="num">
                                      <p:cBhvr additive="base">
                                        <p:cTn id="12" dur="500" fill="hold"/>
                                        <p:tgtEl>
                                          <p:spTgt spid="104891"/>
                                        </p:tgtEl>
                                        <p:attrNameLst>
                                          <p:attrName>ppt_x</p:attrName>
                                        </p:attrNameLst>
                                      </p:cBhvr>
                                      <p:tavLst>
                                        <p:tav tm="0">
                                          <p:val>
                                            <p:strVal val="#ppt_x"/>
                                          </p:val>
                                        </p:tav>
                                        <p:tav tm="100000">
                                          <p:val>
                                            <p:strVal val="#ppt_x"/>
                                          </p:val>
                                        </p:tav>
                                      </p:tavLst>
                                    </p:anim>
                                    <p:anim calcmode="lin" valueType="num">
                                      <p:cBhvr additive="base">
                                        <p:cTn id="13" dur="500" fill="hold"/>
                                        <p:tgtEl>
                                          <p:spTgt spid="104891"/>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04892"/>
                                        </p:tgtEl>
                                        <p:attrNameLst>
                                          <p:attrName>style.visibility</p:attrName>
                                        </p:attrNameLst>
                                      </p:cBhvr>
                                      <p:to>
                                        <p:strVal val="visible"/>
                                      </p:to>
                                    </p:set>
                                    <p:animEffect transition="in" filter="dissolve">
                                      <p:cBhvr>
                                        <p:cTn id="17" dur="500"/>
                                        <p:tgtEl>
                                          <p:spTgt spid="10489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04902"/>
                                        </p:tgtEl>
                                        <p:attrNameLst>
                                          <p:attrName>style.visibility</p:attrName>
                                        </p:attrNameLst>
                                      </p:cBhvr>
                                      <p:to>
                                        <p:strVal val="visible"/>
                                      </p:to>
                                    </p:set>
                                    <p:animEffect transition="in" filter="wipe(right)">
                                      <p:cBhvr>
                                        <p:cTn id="21" dur="500"/>
                                        <p:tgtEl>
                                          <p:spTgt spid="10490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4893"/>
                                        </p:tgtEl>
                                        <p:attrNameLst>
                                          <p:attrName>style.visibility</p:attrName>
                                        </p:attrNameLst>
                                      </p:cBhvr>
                                      <p:to>
                                        <p:strVal val="visible"/>
                                      </p:to>
                                    </p:set>
                                    <p:animEffect transition="in" filter="dissolve">
                                      <p:cBhvr>
                                        <p:cTn id="26" dur="500"/>
                                        <p:tgtEl>
                                          <p:spTgt spid="104893"/>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104904"/>
                                        </p:tgtEl>
                                        <p:attrNameLst>
                                          <p:attrName>style.visibility</p:attrName>
                                        </p:attrNameLst>
                                      </p:cBhvr>
                                      <p:to>
                                        <p:strVal val="visible"/>
                                      </p:to>
                                    </p:set>
                                    <p:animEffect transition="in" filter="wipe(right)">
                                      <p:cBhvr>
                                        <p:cTn id="30" dur="500"/>
                                        <p:tgtEl>
                                          <p:spTgt spid="10490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4895"/>
                                        </p:tgtEl>
                                        <p:attrNameLst>
                                          <p:attrName>style.visibility</p:attrName>
                                        </p:attrNameLst>
                                      </p:cBhvr>
                                      <p:to>
                                        <p:strVal val="visible"/>
                                      </p:to>
                                    </p:set>
                                    <p:animEffect transition="in" filter="wipe(left)">
                                      <p:cBhvr>
                                        <p:cTn id="35" dur="500"/>
                                        <p:tgtEl>
                                          <p:spTgt spid="10489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04896"/>
                                        </p:tgtEl>
                                        <p:attrNameLst>
                                          <p:attrName>style.visibility</p:attrName>
                                        </p:attrNameLst>
                                      </p:cBhvr>
                                      <p:to>
                                        <p:strVal val="visible"/>
                                      </p:to>
                                    </p:set>
                                    <p:animEffect transition="in" filter="wipe(left)">
                                      <p:cBhvr>
                                        <p:cTn id="39" dur="500"/>
                                        <p:tgtEl>
                                          <p:spTgt spid="104896"/>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04897"/>
                                        </p:tgtEl>
                                        <p:attrNameLst>
                                          <p:attrName>style.visibility</p:attrName>
                                        </p:attrNameLst>
                                      </p:cBhvr>
                                      <p:to>
                                        <p:strVal val="visible"/>
                                      </p:to>
                                    </p:set>
                                    <p:animEffect transition="in" filter="wipe(left)">
                                      <p:cBhvr>
                                        <p:cTn id="43" dur="500"/>
                                        <p:tgtEl>
                                          <p:spTgt spid="104897"/>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104898"/>
                                        </p:tgtEl>
                                        <p:attrNameLst>
                                          <p:attrName>style.visibility</p:attrName>
                                        </p:attrNameLst>
                                      </p:cBhvr>
                                      <p:to>
                                        <p:strVal val="visible"/>
                                      </p:to>
                                    </p:set>
                                    <p:animEffect transition="in" filter="wipe(left)">
                                      <p:cBhvr>
                                        <p:cTn id="47" dur="500"/>
                                        <p:tgtEl>
                                          <p:spTgt spid="104898"/>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104899"/>
                                        </p:tgtEl>
                                        <p:attrNameLst>
                                          <p:attrName>style.visibility</p:attrName>
                                        </p:attrNameLst>
                                      </p:cBhvr>
                                      <p:to>
                                        <p:strVal val="visible"/>
                                      </p:to>
                                    </p:set>
                                    <p:animEffect transition="in" filter="wipe(left)">
                                      <p:cBhvr>
                                        <p:cTn id="51" dur="500"/>
                                        <p:tgtEl>
                                          <p:spTgt spid="104899"/>
                                        </p:tgtEl>
                                      </p:cBhvr>
                                    </p:animEffect>
                                  </p:childTnLst>
                                </p:cTn>
                              </p:par>
                            </p:childTnLst>
                          </p:cTn>
                        </p:par>
                        <p:par>
                          <p:cTn id="52" fill="hold">
                            <p:stCondLst>
                              <p:cond delay="2500"/>
                            </p:stCondLst>
                            <p:childTnLst>
                              <p:par>
                                <p:cTn id="53" presetID="22" presetClass="entr" presetSubtype="8" fill="hold" grpId="0" nodeType="afterEffect">
                                  <p:stCondLst>
                                    <p:cond delay="0"/>
                                  </p:stCondLst>
                                  <p:childTnLst>
                                    <p:set>
                                      <p:cBhvr>
                                        <p:cTn id="54" dur="1" fill="hold">
                                          <p:stCondLst>
                                            <p:cond delay="0"/>
                                          </p:stCondLst>
                                        </p:cTn>
                                        <p:tgtEl>
                                          <p:spTgt spid="104900"/>
                                        </p:tgtEl>
                                        <p:attrNameLst>
                                          <p:attrName>style.visibility</p:attrName>
                                        </p:attrNameLst>
                                      </p:cBhvr>
                                      <p:to>
                                        <p:strVal val="visible"/>
                                      </p:to>
                                    </p:set>
                                    <p:animEffect transition="in" filter="wipe(left)">
                                      <p:cBhvr>
                                        <p:cTn id="55" dur="500"/>
                                        <p:tgtEl>
                                          <p:spTgt spid="104900"/>
                                        </p:tgtEl>
                                      </p:cBhvr>
                                    </p:animEffect>
                                  </p:childTnLst>
                                </p:cTn>
                              </p:par>
                            </p:childTnLst>
                          </p:cTn>
                        </p:par>
                        <p:par>
                          <p:cTn id="56" fill="hold">
                            <p:stCondLst>
                              <p:cond delay="3000"/>
                            </p:stCondLst>
                            <p:childTnLst>
                              <p:par>
                                <p:cTn id="57" presetID="9" presetClass="entr" presetSubtype="0" fill="hold" grpId="0" nodeType="afterEffect">
                                  <p:stCondLst>
                                    <p:cond delay="0"/>
                                  </p:stCondLst>
                                  <p:childTnLst>
                                    <p:set>
                                      <p:cBhvr>
                                        <p:cTn id="58" dur="1" fill="hold">
                                          <p:stCondLst>
                                            <p:cond delay="0"/>
                                          </p:stCondLst>
                                        </p:cTn>
                                        <p:tgtEl>
                                          <p:spTgt spid="104894"/>
                                        </p:tgtEl>
                                        <p:attrNameLst>
                                          <p:attrName>style.visibility</p:attrName>
                                        </p:attrNameLst>
                                      </p:cBhvr>
                                      <p:to>
                                        <p:strVal val="visible"/>
                                      </p:to>
                                    </p:set>
                                    <p:animEffect transition="in" filter="dissolve">
                                      <p:cBhvr>
                                        <p:cTn id="59" dur="500"/>
                                        <p:tgtEl>
                                          <p:spTgt spid="104894"/>
                                        </p:tgtEl>
                                      </p:cBhvr>
                                    </p:animEffect>
                                  </p:childTnLst>
                                </p:cTn>
                              </p:par>
                            </p:childTnLst>
                          </p:cTn>
                        </p:par>
                        <p:par>
                          <p:cTn id="60" fill="hold">
                            <p:stCondLst>
                              <p:cond delay="3500"/>
                            </p:stCondLst>
                            <p:childTnLst>
                              <p:par>
                                <p:cTn id="61" presetID="22" presetClass="entr" presetSubtype="2" fill="hold" grpId="0" nodeType="afterEffect">
                                  <p:stCondLst>
                                    <p:cond delay="0"/>
                                  </p:stCondLst>
                                  <p:childTnLst>
                                    <p:set>
                                      <p:cBhvr>
                                        <p:cTn id="62" dur="1" fill="hold">
                                          <p:stCondLst>
                                            <p:cond delay="0"/>
                                          </p:stCondLst>
                                        </p:cTn>
                                        <p:tgtEl>
                                          <p:spTgt spid="104903"/>
                                        </p:tgtEl>
                                        <p:attrNameLst>
                                          <p:attrName>style.visibility</p:attrName>
                                        </p:attrNameLst>
                                      </p:cBhvr>
                                      <p:to>
                                        <p:strVal val="visible"/>
                                      </p:to>
                                    </p:set>
                                    <p:animEffect transition="in" filter="wipe(right)">
                                      <p:cBhvr>
                                        <p:cTn id="63" dur="500"/>
                                        <p:tgtEl>
                                          <p:spTgt spid="10490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left)">
                                      <p:cBhvr>
                                        <p:cTn id="68" dur="500"/>
                                        <p:tgtEl>
                                          <p:spTgt spid="2"/>
                                        </p:tgtEl>
                                      </p:cBhvr>
                                    </p:animEffect>
                                  </p:childTnLst>
                                </p:cTn>
                              </p:par>
                            </p:childTnLst>
                          </p:cTn>
                        </p:par>
                        <p:par>
                          <p:cTn id="69" fill="hold">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104905"/>
                                        </p:tgtEl>
                                        <p:attrNameLst>
                                          <p:attrName>style.visibility</p:attrName>
                                        </p:attrNameLst>
                                      </p:cBhvr>
                                      <p:to>
                                        <p:strVal val="visible"/>
                                      </p:to>
                                    </p:set>
                                    <p:animEffect transition="in" filter="dissolve">
                                      <p:cBhvr>
                                        <p:cTn id="72" dur="500"/>
                                        <p:tgtEl>
                                          <p:spTgt spid="104905"/>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04907"/>
                                        </p:tgtEl>
                                        <p:attrNameLst>
                                          <p:attrName>style.visibility</p:attrName>
                                        </p:attrNameLst>
                                      </p:cBhvr>
                                      <p:to>
                                        <p:strVal val="visible"/>
                                      </p:to>
                                    </p:set>
                                    <p:animEffect transition="in" filter="wipe(left)">
                                      <p:cBhvr>
                                        <p:cTn id="76" dur="500"/>
                                        <p:tgtEl>
                                          <p:spTgt spid="104907"/>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04906"/>
                                        </p:tgtEl>
                                        <p:attrNameLst>
                                          <p:attrName>style.visibility</p:attrName>
                                        </p:attrNameLst>
                                      </p:cBhvr>
                                      <p:to>
                                        <p:strVal val="visible"/>
                                      </p:to>
                                    </p:set>
                                    <p:animEffect transition="in" filter="dissolve">
                                      <p:cBhvr>
                                        <p:cTn id="81" dur="500"/>
                                        <p:tgtEl>
                                          <p:spTgt spid="104906"/>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04910"/>
                                        </p:tgtEl>
                                        <p:attrNameLst>
                                          <p:attrName>style.visibility</p:attrName>
                                        </p:attrNameLst>
                                      </p:cBhvr>
                                      <p:to>
                                        <p:strVal val="visible"/>
                                      </p:to>
                                    </p:set>
                                    <p:animEffect transition="in" filter="wipe(left)">
                                      <p:cBhvr>
                                        <p:cTn id="85" dur="500"/>
                                        <p:tgtEl>
                                          <p:spTgt spid="10491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04913"/>
                                        </p:tgtEl>
                                        <p:attrNameLst>
                                          <p:attrName>style.visibility</p:attrName>
                                        </p:attrNameLst>
                                      </p:cBhvr>
                                      <p:to>
                                        <p:strVal val="visible"/>
                                      </p:to>
                                    </p:set>
                                    <p:animEffect transition="in" filter="dissolve">
                                      <p:cBhvr>
                                        <p:cTn id="90" dur="500"/>
                                        <p:tgtEl>
                                          <p:spTgt spid="104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 grpId="0" animBg="1"/>
      <p:bldP spid="104892" grpId="0" animBg="1" autoUpdateAnimBg="0"/>
      <p:bldP spid="104893" grpId="0" animBg="1" autoUpdateAnimBg="0"/>
      <p:bldP spid="104894" grpId="0" animBg="1" autoUpdateAnimBg="0"/>
      <p:bldP spid="104895" grpId="0" animBg="1"/>
      <p:bldP spid="104896" grpId="0" animBg="1"/>
      <p:bldP spid="104897" grpId="0" animBg="1"/>
      <p:bldP spid="104898" grpId="0" animBg="1"/>
      <p:bldP spid="104899" grpId="0" animBg="1"/>
      <p:bldP spid="104900" grpId="0" animBg="1"/>
      <p:bldP spid="104902" grpId="0" animBg="1"/>
      <p:bldP spid="104903" grpId="0" animBg="1"/>
      <p:bldP spid="104904" grpId="0" animBg="1"/>
      <p:bldP spid="104905" grpId="0" animBg="1" autoUpdateAnimBg="0"/>
      <p:bldP spid="104906" grpId="0" animBg="1" autoUpdateAnimBg="0"/>
      <p:bldP spid="104907" grpId="0" animBg="1"/>
      <p:bldP spid="104910" grpId="0" animBg="1"/>
      <p:bldP spid="1049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smtClean="0"/>
              <a:t>Switches</a:t>
            </a:r>
          </a:p>
        </p:txBody>
      </p:sp>
      <p:grpSp>
        <p:nvGrpSpPr>
          <p:cNvPr id="2" name="Group 48"/>
          <p:cNvGrpSpPr>
            <a:grpSpLocks/>
          </p:cNvGrpSpPr>
          <p:nvPr/>
        </p:nvGrpSpPr>
        <p:grpSpPr bwMode="auto">
          <a:xfrm>
            <a:off x="1143000" y="838200"/>
            <a:ext cx="5305425" cy="825500"/>
            <a:chOff x="805" y="676"/>
            <a:chExt cx="3342" cy="520"/>
          </a:xfrm>
        </p:grpSpPr>
        <p:sp>
          <p:nvSpPr>
            <p:cNvPr id="20572" name="Line 4"/>
            <p:cNvSpPr>
              <a:spLocks noChangeShapeType="1"/>
            </p:cNvSpPr>
            <p:nvPr/>
          </p:nvSpPr>
          <p:spPr bwMode="auto">
            <a:xfrm>
              <a:off x="816" y="974"/>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73" name="Line 5"/>
            <p:cNvSpPr>
              <a:spLocks noChangeShapeType="1"/>
            </p:cNvSpPr>
            <p:nvPr/>
          </p:nvSpPr>
          <p:spPr bwMode="auto">
            <a:xfrm flipV="1">
              <a:off x="1345" y="747"/>
              <a:ext cx="227" cy="227"/>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74" name="Line 6"/>
            <p:cNvSpPr>
              <a:spLocks noChangeShapeType="1"/>
            </p:cNvSpPr>
            <p:nvPr/>
          </p:nvSpPr>
          <p:spPr bwMode="auto">
            <a:xfrm>
              <a:off x="1647" y="974"/>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75" name="Oval 7"/>
            <p:cNvSpPr>
              <a:spLocks noChangeArrowheads="1"/>
            </p:cNvSpPr>
            <p:nvPr/>
          </p:nvSpPr>
          <p:spPr bwMode="auto">
            <a:xfrm>
              <a:off x="1273" y="676"/>
              <a:ext cx="521" cy="520"/>
            </a:xfrm>
            <a:prstGeom prst="ellipse">
              <a:avLst/>
            </a:prstGeom>
            <a:noFill/>
            <a:ln w="12700">
              <a:solidFill>
                <a:srgbClr val="000066"/>
              </a:solidFill>
              <a:prstDash val="dash"/>
              <a:round/>
              <a:headEnd/>
              <a:tailEnd/>
            </a:ln>
          </p:spPr>
          <p:txBody>
            <a:bodyPr wrap="none" anchor="ctr"/>
            <a:lstStyle/>
            <a:p>
              <a:endParaRPr lang="en-US"/>
            </a:p>
          </p:txBody>
        </p:sp>
        <p:sp>
          <p:nvSpPr>
            <p:cNvPr id="20576" name="Rectangle 8"/>
            <p:cNvSpPr>
              <a:spLocks noChangeArrowheads="1"/>
            </p:cNvSpPr>
            <p:nvPr/>
          </p:nvSpPr>
          <p:spPr bwMode="auto">
            <a:xfrm>
              <a:off x="805" y="788"/>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0577" name="Rectangle 9"/>
            <p:cNvSpPr>
              <a:spLocks noChangeArrowheads="1"/>
            </p:cNvSpPr>
            <p:nvPr/>
          </p:nvSpPr>
          <p:spPr bwMode="auto">
            <a:xfrm>
              <a:off x="1957" y="788"/>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0578" name="Rectangle 10"/>
            <p:cNvSpPr>
              <a:spLocks noChangeArrowheads="1"/>
            </p:cNvSpPr>
            <p:nvPr/>
          </p:nvSpPr>
          <p:spPr bwMode="auto">
            <a:xfrm>
              <a:off x="2485" y="739"/>
              <a:ext cx="1662" cy="250"/>
            </a:xfrm>
            <a:prstGeom prst="rect">
              <a:avLst/>
            </a:prstGeom>
            <a:noFill/>
            <a:ln w="9525">
              <a:noFill/>
              <a:miter lim="800000"/>
              <a:headEnd/>
              <a:tailEnd/>
            </a:ln>
          </p:spPr>
          <p:txBody>
            <a:bodyPr wrap="none" lIns="92075" tIns="46038" rIns="92075" bIns="46038">
              <a:spAutoFit/>
            </a:bodyPr>
            <a:lstStyle/>
            <a:p>
              <a:r>
                <a:rPr lang="en-US"/>
                <a:t>A simple on/off switch</a:t>
              </a:r>
            </a:p>
          </p:txBody>
        </p:sp>
      </p:grpSp>
      <p:sp>
        <p:nvSpPr>
          <p:cNvPr id="28718" name="Rectangle 46"/>
          <p:cNvSpPr>
            <a:spLocks noChangeArrowheads="1"/>
          </p:cNvSpPr>
          <p:nvPr/>
        </p:nvSpPr>
        <p:spPr bwMode="auto">
          <a:xfrm>
            <a:off x="381000" y="4495800"/>
            <a:ext cx="2286000" cy="7302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solidFill>
                  <a:srgbClr val="A50021"/>
                </a:solidFill>
              </a:rPr>
              <a:t>IF</a:t>
            </a:r>
            <a:r>
              <a:rPr lang="en-US"/>
              <a:t> switch is </a:t>
            </a:r>
            <a:r>
              <a:rPr lang="en-US">
                <a:solidFill>
                  <a:srgbClr val="000066"/>
                </a:solidFill>
              </a:rPr>
              <a:t>closed</a:t>
            </a:r>
            <a:r>
              <a:rPr lang="en-US"/>
              <a:t> </a:t>
            </a:r>
            <a:r>
              <a:rPr lang="en-US">
                <a:solidFill>
                  <a:srgbClr val="A50021"/>
                </a:solidFill>
              </a:rPr>
              <a:t>THEN</a:t>
            </a:r>
            <a:r>
              <a:rPr lang="en-US"/>
              <a:t> light is </a:t>
            </a:r>
            <a:r>
              <a:rPr lang="en-US">
                <a:solidFill>
                  <a:srgbClr val="000066"/>
                </a:solidFill>
              </a:rPr>
              <a:t>on</a:t>
            </a:r>
            <a:endParaRPr lang="en-US"/>
          </a:p>
        </p:txBody>
      </p:sp>
      <p:grpSp>
        <p:nvGrpSpPr>
          <p:cNvPr id="3" name="Group 60"/>
          <p:cNvGrpSpPr>
            <a:grpSpLocks/>
          </p:cNvGrpSpPr>
          <p:nvPr/>
        </p:nvGrpSpPr>
        <p:grpSpPr bwMode="auto">
          <a:xfrm>
            <a:off x="685800" y="2216150"/>
            <a:ext cx="1822450" cy="2127250"/>
            <a:chOff x="340" y="1780"/>
            <a:chExt cx="1148" cy="1340"/>
          </a:xfrm>
        </p:grpSpPr>
        <p:sp>
          <p:nvSpPr>
            <p:cNvPr id="20554" name="Rectangle 11"/>
            <p:cNvSpPr>
              <a:spLocks noChangeArrowheads="1"/>
            </p:cNvSpPr>
            <p:nvPr/>
          </p:nvSpPr>
          <p:spPr bwMode="auto">
            <a:xfrm>
              <a:off x="340" y="2260"/>
              <a:ext cx="472" cy="616"/>
            </a:xfrm>
            <a:prstGeom prst="rect">
              <a:avLst/>
            </a:prstGeom>
            <a:solidFill>
              <a:schemeClr val="accent1"/>
            </a:solidFill>
            <a:ln w="12700">
              <a:solidFill>
                <a:schemeClr val="tx1"/>
              </a:solidFill>
              <a:miter lim="800000"/>
              <a:headEnd/>
              <a:tailEnd/>
            </a:ln>
          </p:spPr>
          <p:txBody>
            <a:bodyPr wrap="none" lIns="92075" tIns="46038" rIns="92075" bIns="46038" anchor="ctr"/>
            <a:lstStyle/>
            <a:p>
              <a:r>
                <a:rPr lang="en-US"/>
                <a:t>+</a:t>
              </a:r>
            </a:p>
            <a:p>
              <a:r>
                <a:rPr lang="en-US"/>
                <a:t>5V</a:t>
              </a:r>
            </a:p>
            <a:p>
              <a:r>
                <a:rPr lang="en-US"/>
                <a:t>-</a:t>
              </a:r>
            </a:p>
          </p:txBody>
        </p:sp>
        <p:sp>
          <p:nvSpPr>
            <p:cNvPr id="20555" name="Line 12"/>
            <p:cNvSpPr>
              <a:spLocks noChangeShapeType="1"/>
            </p:cNvSpPr>
            <p:nvPr/>
          </p:nvSpPr>
          <p:spPr bwMode="auto">
            <a:xfrm flipV="1">
              <a:off x="576" y="1968"/>
              <a:ext cx="0" cy="28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56" name="Line 15"/>
            <p:cNvSpPr>
              <a:spLocks noChangeShapeType="1"/>
            </p:cNvSpPr>
            <p:nvPr/>
          </p:nvSpPr>
          <p:spPr bwMode="auto">
            <a:xfrm flipV="1">
              <a:off x="864"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57" name="Line 16"/>
            <p:cNvSpPr>
              <a:spLocks noChangeShapeType="1"/>
            </p:cNvSpPr>
            <p:nvPr/>
          </p:nvSpPr>
          <p:spPr bwMode="auto">
            <a:xfrm>
              <a:off x="1056" y="1968"/>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58" name="Line 17"/>
            <p:cNvSpPr>
              <a:spLocks noChangeShapeType="1"/>
            </p:cNvSpPr>
            <p:nvPr/>
          </p:nvSpPr>
          <p:spPr bwMode="auto">
            <a:xfrm>
              <a:off x="1200" y="1968"/>
              <a:ext cx="0" cy="33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59" name="Line 18"/>
            <p:cNvSpPr>
              <a:spLocks noChangeShapeType="1"/>
            </p:cNvSpPr>
            <p:nvPr/>
          </p:nvSpPr>
          <p:spPr bwMode="auto">
            <a:xfrm>
              <a:off x="1200" y="2688"/>
              <a:ext cx="0" cy="432"/>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60" name="Line 19"/>
            <p:cNvSpPr>
              <a:spLocks noChangeShapeType="1"/>
            </p:cNvSpPr>
            <p:nvPr/>
          </p:nvSpPr>
          <p:spPr bwMode="auto">
            <a:xfrm>
              <a:off x="576" y="2880"/>
              <a:ext cx="0" cy="24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61" name="Line 20"/>
            <p:cNvSpPr>
              <a:spLocks noChangeShapeType="1"/>
            </p:cNvSpPr>
            <p:nvPr/>
          </p:nvSpPr>
          <p:spPr bwMode="auto">
            <a:xfrm>
              <a:off x="576" y="3120"/>
              <a:ext cx="62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62" name="Oval 39"/>
            <p:cNvSpPr>
              <a:spLocks noChangeArrowheads="1"/>
            </p:cNvSpPr>
            <p:nvPr/>
          </p:nvSpPr>
          <p:spPr bwMode="auto">
            <a:xfrm>
              <a:off x="793" y="1780"/>
              <a:ext cx="330" cy="328"/>
            </a:xfrm>
            <a:prstGeom prst="ellipse">
              <a:avLst/>
            </a:prstGeom>
            <a:noFill/>
            <a:ln w="12700">
              <a:solidFill>
                <a:schemeClr val="tx1"/>
              </a:solidFill>
              <a:prstDash val="dash"/>
              <a:round/>
              <a:headEnd/>
              <a:tailEnd/>
            </a:ln>
          </p:spPr>
          <p:txBody>
            <a:bodyPr wrap="none" anchor="ctr"/>
            <a:lstStyle/>
            <a:p>
              <a:endParaRPr lang="en-US"/>
            </a:p>
          </p:txBody>
        </p:sp>
        <p:grpSp>
          <p:nvGrpSpPr>
            <p:cNvPr id="4" name="Group 57"/>
            <p:cNvGrpSpPr>
              <a:grpSpLocks/>
            </p:cNvGrpSpPr>
            <p:nvPr/>
          </p:nvGrpSpPr>
          <p:grpSpPr bwMode="auto">
            <a:xfrm rot="5400000">
              <a:off x="1056" y="2304"/>
              <a:ext cx="480" cy="384"/>
              <a:chOff x="1104" y="1680"/>
              <a:chExt cx="480" cy="384"/>
            </a:xfrm>
          </p:grpSpPr>
          <p:sp>
            <p:nvSpPr>
              <p:cNvPr id="20565" name="Line 50"/>
              <p:cNvSpPr>
                <a:spLocks noChangeShapeType="1"/>
              </p:cNvSpPr>
              <p:nvPr/>
            </p:nvSpPr>
            <p:spPr bwMode="auto">
              <a:xfrm>
                <a:off x="1104"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5" name="Group 54"/>
              <p:cNvGrpSpPr>
                <a:grpSpLocks/>
              </p:cNvGrpSpPr>
              <p:nvPr/>
            </p:nvGrpSpPr>
            <p:grpSpPr bwMode="auto">
              <a:xfrm>
                <a:off x="1296" y="1776"/>
                <a:ext cx="97" cy="192"/>
                <a:chOff x="623" y="1200"/>
                <a:chExt cx="145" cy="336"/>
              </a:xfrm>
            </p:grpSpPr>
            <p:sp>
              <p:nvSpPr>
                <p:cNvPr id="20569" name="Arc 51"/>
                <p:cNvSpPr>
                  <a:spLocks/>
                </p:cNvSpPr>
                <p:nvPr/>
              </p:nvSpPr>
              <p:spPr bwMode="auto">
                <a:xfrm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70" name="Arc 52"/>
                <p:cNvSpPr>
                  <a:spLocks/>
                </p:cNvSpPr>
                <p:nvPr/>
              </p:nvSpPr>
              <p:spPr bwMode="auto">
                <a:xfrm flipH="1"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71" name="Arc 53"/>
                <p:cNvSpPr>
                  <a:spLocks/>
                </p:cNvSpPr>
                <p:nvPr/>
              </p:nvSpPr>
              <p:spPr bwMode="auto">
                <a:xfrm rot="10800000" flipV="1">
                  <a:off x="623" y="1200"/>
                  <a:ext cx="145" cy="144"/>
                </a:xfrm>
                <a:custGeom>
                  <a:avLst/>
                  <a:gdLst>
                    <a:gd name="T0" fmla="*/ 0 w 43200"/>
                    <a:gd name="T1" fmla="*/ 1 h 21600"/>
                    <a:gd name="T2" fmla="*/ 0 w 43200"/>
                    <a:gd name="T3" fmla="*/ 1 h 21600"/>
                    <a:gd name="T4" fmla="*/ 0 w 43200"/>
                    <a:gd name="T5" fmla="*/ 1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99"/>
                      </a:moveTo>
                      <a:cubicBezTo>
                        <a:pt x="0" y="9670"/>
                        <a:pt x="9671" y="-1"/>
                        <a:pt x="21600" y="0"/>
                      </a:cubicBezTo>
                      <a:cubicBezTo>
                        <a:pt x="33529" y="0"/>
                        <a:pt x="43200" y="9670"/>
                        <a:pt x="43200" y="21600"/>
                      </a:cubicBezTo>
                    </a:path>
                    <a:path w="43200" h="21600" stroke="0" extrusionOk="0">
                      <a:moveTo>
                        <a:pt x="0" y="21599"/>
                      </a:moveTo>
                      <a:cubicBezTo>
                        <a:pt x="0" y="9670"/>
                        <a:pt x="9671" y="-1"/>
                        <a:pt x="21600" y="0"/>
                      </a:cubicBezTo>
                      <a:cubicBezTo>
                        <a:pt x="33529" y="0"/>
                        <a:pt x="43200" y="9670"/>
                        <a:pt x="43200" y="21600"/>
                      </a:cubicBezTo>
                      <a:lnTo>
                        <a:pt x="21600" y="21600"/>
                      </a:lnTo>
                      <a:close/>
                    </a:path>
                  </a:pathLst>
                </a:custGeom>
                <a:noFill/>
                <a:ln w="25400">
                  <a:solidFill>
                    <a:srgbClr val="CC9900"/>
                  </a:solidFill>
                  <a:round/>
                  <a:headEnd type="none" w="sm" len="sm"/>
                  <a:tailEnd type="none" w="sm" len="sm"/>
                </a:ln>
              </p:spPr>
              <p:txBody>
                <a:bodyPr wrap="none" anchor="ctr"/>
                <a:lstStyle/>
                <a:p>
                  <a:endParaRPr lang="en-US"/>
                </a:p>
              </p:txBody>
            </p:sp>
          </p:grpSp>
          <p:sp>
            <p:nvSpPr>
              <p:cNvPr id="20567" name="Line 55"/>
              <p:cNvSpPr>
                <a:spLocks noChangeShapeType="1"/>
              </p:cNvSpPr>
              <p:nvPr/>
            </p:nvSpPr>
            <p:spPr bwMode="auto">
              <a:xfrm>
                <a:off x="1392"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68" name="Oval 56"/>
              <p:cNvSpPr>
                <a:spLocks noChangeArrowheads="1"/>
              </p:cNvSpPr>
              <p:nvPr/>
            </p:nvSpPr>
            <p:spPr bwMode="auto">
              <a:xfrm>
                <a:off x="1152" y="1680"/>
                <a:ext cx="384" cy="384"/>
              </a:xfrm>
              <a:prstGeom prst="ellipse">
                <a:avLst/>
              </a:prstGeom>
              <a:noFill/>
              <a:ln w="25400">
                <a:solidFill>
                  <a:srgbClr val="000066"/>
                </a:solidFill>
                <a:round/>
                <a:headEnd type="none" w="sm" len="sm"/>
                <a:tailEnd type="none" w="sm" len="sm"/>
              </a:ln>
            </p:spPr>
            <p:txBody>
              <a:bodyPr wrap="none" anchor="ctr"/>
              <a:lstStyle/>
              <a:p>
                <a:endParaRPr lang="en-US"/>
              </a:p>
            </p:txBody>
          </p:sp>
        </p:grpSp>
        <p:sp>
          <p:nvSpPr>
            <p:cNvPr id="20564" name="Line 59"/>
            <p:cNvSpPr>
              <a:spLocks noChangeShapeType="1"/>
            </p:cNvSpPr>
            <p:nvPr/>
          </p:nvSpPr>
          <p:spPr bwMode="auto">
            <a:xfrm>
              <a:off x="576" y="1968"/>
              <a:ext cx="288" cy="0"/>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28734" name="Rectangle 62"/>
          <p:cNvSpPr>
            <a:spLocks noChangeArrowheads="1"/>
          </p:cNvSpPr>
          <p:nvPr/>
        </p:nvSpPr>
        <p:spPr bwMode="auto">
          <a:xfrm>
            <a:off x="6705600" y="1905000"/>
            <a:ext cx="2133600" cy="13398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solidFill>
                  <a:srgbClr val="A50021"/>
                </a:solidFill>
              </a:rPr>
              <a:t>IF</a:t>
            </a:r>
            <a:r>
              <a:rPr lang="en-US"/>
              <a:t> switches </a:t>
            </a:r>
            <a:r>
              <a:rPr lang="en-US">
                <a:solidFill>
                  <a:srgbClr val="000066"/>
                </a:solidFill>
              </a:rPr>
              <a:t>A</a:t>
            </a:r>
            <a:r>
              <a:rPr lang="en-US"/>
              <a:t> </a:t>
            </a:r>
            <a:r>
              <a:rPr lang="en-US">
                <a:solidFill>
                  <a:srgbClr val="A50021"/>
                </a:solidFill>
              </a:rPr>
              <a:t>AND</a:t>
            </a:r>
            <a:r>
              <a:rPr lang="en-US"/>
              <a:t> </a:t>
            </a:r>
            <a:r>
              <a:rPr lang="en-US">
                <a:solidFill>
                  <a:srgbClr val="000066"/>
                </a:solidFill>
              </a:rPr>
              <a:t>B</a:t>
            </a:r>
            <a:r>
              <a:rPr lang="en-US"/>
              <a:t> </a:t>
            </a:r>
            <a:r>
              <a:rPr lang="en-US">
                <a:solidFill>
                  <a:srgbClr val="A50021"/>
                </a:solidFill>
              </a:rPr>
              <a:t>AND</a:t>
            </a:r>
            <a:r>
              <a:rPr lang="en-US"/>
              <a:t> </a:t>
            </a:r>
            <a:r>
              <a:rPr lang="en-US">
                <a:solidFill>
                  <a:srgbClr val="000066"/>
                </a:solidFill>
              </a:rPr>
              <a:t>C</a:t>
            </a:r>
            <a:r>
              <a:rPr lang="en-US"/>
              <a:t> are </a:t>
            </a:r>
            <a:r>
              <a:rPr lang="en-US">
                <a:solidFill>
                  <a:srgbClr val="000066"/>
                </a:solidFill>
              </a:rPr>
              <a:t>closed</a:t>
            </a:r>
            <a:r>
              <a:rPr lang="en-US"/>
              <a:t> </a:t>
            </a:r>
            <a:r>
              <a:rPr lang="en-US">
                <a:solidFill>
                  <a:srgbClr val="A50021"/>
                </a:solidFill>
              </a:rPr>
              <a:t>THEN</a:t>
            </a:r>
            <a:r>
              <a:rPr lang="en-US"/>
              <a:t> light is </a:t>
            </a:r>
            <a:r>
              <a:rPr lang="en-US">
                <a:solidFill>
                  <a:srgbClr val="000066"/>
                </a:solidFill>
              </a:rPr>
              <a:t>on</a:t>
            </a:r>
            <a:endParaRPr lang="en-US"/>
          </a:p>
        </p:txBody>
      </p:sp>
      <p:grpSp>
        <p:nvGrpSpPr>
          <p:cNvPr id="6" name="Group 134"/>
          <p:cNvGrpSpPr>
            <a:grpSpLocks/>
          </p:cNvGrpSpPr>
          <p:nvPr/>
        </p:nvGrpSpPr>
        <p:grpSpPr bwMode="auto">
          <a:xfrm>
            <a:off x="2971800" y="1600200"/>
            <a:ext cx="3581400" cy="1752600"/>
            <a:chOff x="1872" y="1008"/>
            <a:chExt cx="2256" cy="1104"/>
          </a:xfrm>
        </p:grpSpPr>
        <p:sp>
          <p:nvSpPr>
            <p:cNvPr id="20524" name="Rectangle 64"/>
            <p:cNvSpPr>
              <a:spLocks noChangeArrowheads="1"/>
            </p:cNvSpPr>
            <p:nvPr/>
          </p:nvSpPr>
          <p:spPr bwMode="auto">
            <a:xfrm>
              <a:off x="1872" y="1396"/>
              <a:ext cx="472" cy="616"/>
            </a:xfrm>
            <a:prstGeom prst="rect">
              <a:avLst/>
            </a:prstGeom>
            <a:solidFill>
              <a:schemeClr val="accent1"/>
            </a:solidFill>
            <a:ln w="12700">
              <a:solidFill>
                <a:schemeClr val="tx1"/>
              </a:solidFill>
              <a:miter lim="800000"/>
              <a:headEnd/>
              <a:tailEnd/>
            </a:ln>
          </p:spPr>
          <p:txBody>
            <a:bodyPr wrap="none" lIns="92075" tIns="46038" rIns="92075" bIns="46038" anchor="ctr"/>
            <a:lstStyle/>
            <a:p>
              <a:r>
                <a:rPr lang="en-US"/>
                <a:t>+</a:t>
              </a:r>
            </a:p>
            <a:p>
              <a:r>
                <a:rPr lang="en-US"/>
                <a:t>5V</a:t>
              </a:r>
            </a:p>
            <a:p>
              <a:r>
                <a:rPr lang="en-US"/>
                <a:t>-</a:t>
              </a:r>
            </a:p>
          </p:txBody>
        </p:sp>
        <p:sp>
          <p:nvSpPr>
            <p:cNvPr id="20525" name="Line 65"/>
            <p:cNvSpPr>
              <a:spLocks noChangeShapeType="1"/>
            </p:cNvSpPr>
            <p:nvPr/>
          </p:nvSpPr>
          <p:spPr bwMode="auto">
            <a:xfrm flipH="1" flipV="1">
              <a:off x="2108" y="1200"/>
              <a:ext cx="4" cy="192"/>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26" name="Line 67"/>
            <p:cNvSpPr>
              <a:spLocks noChangeShapeType="1"/>
            </p:cNvSpPr>
            <p:nvPr/>
          </p:nvSpPr>
          <p:spPr bwMode="auto">
            <a:xfrm>
              <a:off x="3648" y="1200"/>
              <a:ext cx="19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27" name="Line 68"/>
            <p:cNvSpPr>
              <a:spLocks noChangeShapeType="1"/>
            </p:cNvSpPr>
            <p:nvPr/>
          </p:nvSpPr>
          <p:spPr bwMode="auto">
            <a:xfrm>
              <a:off x="3840" y="1200"/>
              <a:ext cx="0" cy="33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28" name="Line 69"/>
            <p:cNvSpPr>
              <a:spLocks noChangeShapeType="1"/>
            </p:cNvSpPr>
            <p:nvPr/>
          </p:nvSpPr>
          <p:spPr bwMode="auto">
            <a:xfrm>
              <a:off x="3840" y="1824"/>
              <a:ext cx="0" cy="28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29" name="Line 70"/>
            <p:cNvSpPr>
              <a:spLocks noChangeShapeType="1"/>
            </p:cNvSpPr>
            <p:nvPr/>
          </p:nvSpPr>
          <p:spPr bwMode="auto">
            <a:xfrm>
              <a:off x="2108" y="2016"/>
              <a:ext cx="4" cy="9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30" name="Line 71"/>
            <p:cNvSpPr>
              <a:spLocks noChangeShapeType="1"/>
            </p:cNvSpPr>
            <p:nvPr/>
          </p:nvSpPr>
          <p:spPr bwMode="auto">
            <a:xfrm>
              <a:off x="2108" y="2112"/>
              <a:ext cx="1732"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7" name="Group 83"/>
            <p:cNvGrpSpPr>
              <a:grpSpLocks/>
            </p:cNvGrpSpPr>
            <p:nvPr/>
          </p:nvGrpSpPr>
          <p:grpSpPr bwMode="auto">
            <a:xfrm>
              <a:off x="3360" y="1012"/>
              <a:ext cx="330" cy="328"/>
              <a:chOff x="3961" y="1780"/>
              <a:chExt cx="330" cy="328"/>
            </a:xfrm>
          </p:grpSpPr>
          <p:sp>
            <p:nvSpPr>
              <p:cNvPr id="20552" name="Line 66"/>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53" name="Oval 72"/>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grpSp>
          <p:nvGrpSpPr>
            <p:cNvPr id="8" name="Group 73"/>
            <p:cNvGrpSpPr>
              <a:grpSpLocks/>
            </p:cNvGrpSpPr>
            <p:nvPr/>
          </p:nvGrpSpPr>
          <p:grpSpPr bwMode="auto">
            <a:xfrm rot="5400000">
              <a:off x="3696" y="1440"/>
              <a:ext cx="480" cy="384"/>
              <a:chOff x="1104" y="1680"/>
              <a:chExt cx="480" cy="384"/>
            </a:xfrm>
          </p:grpSpPr>
          <p:sp>
            <p:nvSpPr>
              <p:cNvPr id="20545" name="Line 74"/>
              <p:cNvSpPr>
                <a:spLocks noChangeShapeType="1"/>
              </p:cNvSpPr>
              <p:nvPr/>
            </p:nvSpPr>
            <p:spPr bwMode="auto">
              <a:xfrm>
                <a:off x="1104"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9" name="Group 75"/>
              <p:cNvGrpSpPr>
                <a:grpSpLocks/>
              </p:cNvGrpSpPr>
              <p:nvPr/>
            </p:nvGrpSpPr>
            <p:grpSpPr bwMode="auto">
              <a:xfrm>
                <a:off x="1296" y="1776"/>
                <a:ext cx="97" cy="192"/>
                <a:chOff x="623" y="1200"/>
                <a:chExt cx="145" cy="336"/>
              </a:xfrm>
            </p:grpSpPr>
            <p:sp>
              <p:nvSpPr>
                <p:cNvPr id="20549" name="Arc 76"/>
                <p:cNvSpPr>
                  <a:spLocks/>
                </p:cNvSpPr>
                <p:nvPr/>
              </p:nvSpPr>
              <p:spPr bwMode="auto">
                <a:xfrm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50" name="Arc 77"/>
                <p:cNvSpPr>
                  <a:spLocks/>
                </p:cNvSpPr>
                <p:nvPr/>
              </p:nvSpPr>
              <p:spPr bwMode="auto">
                <a:xfrm flipH="1"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51" name="Arc 78"/>
                <p:cNvSpPr>
                  <a:spLocks/>
                </p:cNvSpPr>
                <p:nvPr/>
              </p:nvSpPr>
              <p:spPr bwMode="auto">
                <a:xfrm rot="10800000" flipV="1">
                  <a:off x="623" y="1200"/>
                  <a:ext cx="145" cy="144"/>
                </a:xfrm>
                <a:custGeom>
                  <a:avLst/>
                  <a:gdLst>
                    <a:gd name="T0" fmla="*/ 0 w 43200"/>
                    <a:gd name="T1" fmla="*/ 1 h 21600"/>
                    <a:gd name="T2" fmla="*/ 0 w 43200"/>
                    <a:gd name="T3" fmla="*/ 1 h 21600"/>
                    <a:gd name="T4" fmla="*/ 0 w 43200"/>
                    <a:gd name="T5" fmla="*/ 1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99"/>
                      </a:moveTo>
                      <a:cubicBezTo>
                        <a:pt x="0" y="9670"/>
                        <a:pt x="9671" y="-1"/>
                        <a:pt x="21600" y="0"/>
                      </a:cubicBezTo>
                      <a:cubicBezTo>
                        <a:pt x="33529" y="0"/>
                        <a:pt x="43200" y="9670"/>
                        <a:pt x="43200" y="21600"/>
                      </a:cubicBezTo>
                    </a:path>
                    <a:path w="43200" h="21600" stroke="0" extrusionOk="0">
                      <a:moveTo>
                        <a:pt x="0" y="21599"/>
                      </a:moveTo>
                      <a:cubicBezTo>
                        <a:pt x="0" y="9670"/>
                        <a:pt x="9671" y="-1"/>
                        <a:pt x="21600" y="0"/>
                      </a:cubicBezTo>
                      <a:cubicBezTo>
                        <a:pt x="33529" y="0"/>
                        <a:pt x="43200" y="9670"/>
                        <a:pt x="43200" y="21600"/>
                      </a:cubicBezTo>
                      <a:lnTo>
                        <a:pt x="21600" y="21600"/>
                      </a:lnTo>
                      <a:close/>
                    </a:path>
                  </a:pathLst>
                </a:custGeom>
                <a:noFill/>
                <a:ln w="25400">
                  <a:solidFill>
                    <a:srgbClr val="CC9900"/>
                  </a:solidFill>
                  <a:round/>
                  <a:headEnd type="none" w="sm" len="sm"/>
                  <a:tailEnd type="none" w="sm" len="sm"/>
                </a:ln>
              </p:spPr>
              <p:txBody>
                <a:bodyPr wrap="none" anchor="ctr"/>
                <a:lstStyle/>
                <a:p>
                  <a:endParaRPr lang="en-US"/>
                </a:p>
              </p:txBody>
            </p:sp>
          </p:grpSp>
          <p:sp>
            <p:nvSpPr>
              <p:cNvPr id="20547" name="Line 79"/>
              <p:cNvSpPr>
                <a:spLocks noChangeShapeType="1"/>
              </p:cNvSpPr>
              <p:nvPr/>
            </p:nvSpPr>
            <p:spPr bwMode="auto">
              <a:xfrm>
                <a:off x="1392"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48" name="Oval 80"/>
              <p:cNvSpPr>
                <a:spLocks noChangeArrowheads="1"/>
              </p:cNvSpPr>
              <p:nvPr/>
            </p:nvSpPr>
            <p:spPr bwMode="auto">
              <a:xfrm>
                <a:off x="1152" y="1680"/>
                <a:ext cx="384" cy="384"/>
              </a:xfrm>
              <a:prstGeom prst="ellipse">
                <a:avLst/>
              </a:prstGeom>
              <a:noFill/>
              <a:ln w="25400">
                <a:solidFill>
                  <a:srgbClr val="000066"/>
                </a:solidFill>
                <a:round/>
                <a:headEnd type="none" w="sm" len="sm"/>
                <a:tailEnd type="none" w="sm" len="sm"/>
              </a:ln>
            </p:spPr>
            <p:txBody>
              <a:bodyPr wrap="none" anchor="ctr"/>
              <a:lstStyle/>
              <a:p>
                <a:endParaRPr lang="en-US"/>
              </a:p>
            </p:txBody>
          </p:sp>
        </p:grpSp>
        <p:sp>
          <p:nvSpPr>
            <p:cNvPr id="20533" name="Line 81"/>
            <p:cNvSpPr>
              <a:spLocks noChangeShapeType="1"/>
            </p:cNvSpPr>
            <p:nvPr/>
          </p:nvSpPr>
          <p:spPr bwMode="auto">
            <a:xfrm>
              <a:off x="2108" y="1200"/>
              <a:ext cx="288"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10" name="Group 84"/>
            <p:cNvGrpSpPr>
              <a:grpSpLocks/>
            </p:cNvGrpSpPr>
            <p:nvPr/>
          </p:nvGrpSpPr>
          <p:grpSpPr bwMode="auto">
            <a:xfrm>
              <a:off x="2304" y="1008"/>
              <a:ext cx="330" cy="328"/>
              <a:chOff x="3961" y="1780"/>
              <a:chExt cx="330" cy="328"/>
            </a:xfrm>
          </p:grpSpPr>
          <p:sp>
            <p:nvSpPr>
              <p:cNvPr id="20543" name="Line 85"/>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44" name="Oval 86"/>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grpSp>
          <p:nvGrpSpPr>
            <p:cNvPr id="11" name="Group 87"/>
            <p:cNvGrpSpPr>
              <a:grpSpLocks/>
            </p:cNvGrpSpPr>
            <p:nvPr/>
          </p:nvGrpSpPr>
          <p:grpSpPr bwMode="auto">
            <a:xfrm>
              <a:off x="2832" y="1008"/>
              <a:ext cx="330" cy="328"/>
              <a:chOff x="3961" y="1780"/>
              <a:chExt cx="330" cy="328"/>
            </a:xfrm>
          </p:grpSpPr>
          <p:sp>
            <p:nvSpPr>
              <p:cNvPr id="20541" name="Line 88"/>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42" name="Oval 89"/>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sp>
          <p:nvSpPr>
            <p:cNvPr id="20536" name="Line 90"/>
            <p:cNvSpPr>
              <a:spLocks noChangeShapeType="1"/>
            </p:cNvSpPr>
            <p:nvPr/>
          </p:nvSpPr>
          <p:spPr bwMode="auto">
            <a:xfrm>
              <a:off x="2544" y="1200"/>
              <a:ext cx="33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37" name="Line 91"/>
            <p:cNvSpPr>
              <a:spLocks noChangeShapeType="1"/>
            </p:cNvSpPr>
            <p:nvPr/>
          </p:nvSpPr>
          <p:spPr bwMode="auto">
            <a:xfrm>
              <a:off x="3120" y="1200"/>
              <a:ext cx="33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38" name="Text Box 93"/>
            <p:cNvSpPr txBox="1">
              <a:spLocks noChangeArrowheads="1"/>
            </p:cNvSpPr>
            <p:nvPr/>
          </p:nvSpPr>
          <p:spPr bwMode="auto">
            <a:xfrm>
              <a:off x="2390" y="1142"/>
              <a:ext cx="223"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A</a:t>
              </a:r>
            </a:p>
          </p:txBody>
        </p:sp>
        <p:sp>
          <p:nvSpPr>
            <p:cNvPr id="20539" name="Text Box 94"/>
            <p:cNvSpPr txBox="1">
              <a:spLocks noChangeArrowheads="1"/>
            </p:cNvSpPr>
            <p:nvPr/>
          </p:nvSpPr>
          <p:spPr bwMode="auto">
            <a:xfrm>
              <a:off x="2928" y="1142"/>
              <a:ext cx="223"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B</a:t>
              </a:r>
            </a:p>
          </p:txBody>
        </p:sp>
        <p:sp>
          <p:nvSpPr>
            <p:cNvPr id="20540" name="Text Box 95"/>
            <p:cNvSpPr txBox="1">
              <a:spLocks noChangeArrowheads="1"/>
            </p:cNvSpPr>
            <p:nvPr/>
          </p:nvSpPr>
          <p:spPr bwMode="auto">
            <a:xfrm>
              <a:off x="3456" y="1142"/>
              <a:ext cx="232"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C</a:t>
              </a:r>
            </a:p>
          </p:txBody>
        </p:sp>
      </p:grpSp>
      <p:grpSp>
        <p:nvGrpSpPr>
          <p:cNvPr id="12" name="Group 135"/>
          <p:cNvGrpSpPr>
            <a:grpSpLocks/>
          </p:cNvGrpSpPr>
          <p:nvPr/>
        </p:nvGrpSpPr>
        <p:grpSpPr bwMode="auto">
          <a:xfrm>
            <a:off x="2971800" y="3657600"/>
            <a:ext cx="3581400" cy="2438400"/>
            <a:chOff x="1872" y="2304"/>
            <a:chExt cx="2256" cy="1536"/>
          </a:xfrm>
        </p:grpSpPr>
        <p:sp>
          <p:nvSpPr>
            <p:cNvPr id="20490" name="Rectangle 98"/>
            <p:cNvSpPr>
              <a:spLocks noChangeArrowheads="1"/>
            </p:cNvSpPr>
            <p:nvPr/>
          </p:nvSpPr>
          <p:spPr bwMode="auto">
            <a:xfrm>
              <a:off x="1872" y="2980"/>
              <a:ext cx="472" cy="616"/>
            </a:xfrm>
            <a:prstGeom prst="rect">
              <a:avLst/>
            </a:prstGeom>
            <a:solidFill>
              <a:schemeClr val="accent1"/>
            </a:solidFill>
            <a:ln w="12700">
              <a:solidFill>
                <a:schemeClr val="tx1"/>
              </a:solidFill>
              <a:miter lim="800000"/>
              <a:headEnd/>
              <a:tailEnd/>
            </a:ln>
          </p:spPr>
          <p:txBody>
            <a:bodyPr wrap="none" lIns="92075" tIns="46038" rIns="92075" bIns="46038" anchor="ctr"/>
            <a:lstStyle/>
            <a:p>
              <a:r>
                <a:rPr lang="en-US"/>
                <a:t>+</a:t>
              </a:r>
            </a:p>
            <a:p>
              <a:r>
                <a:rPr lang="en-US"/>
                <a:t>5V</a:t>
              </a:r>
            </a:p>
            <a:p>
              <a:r>
                <a:rPr lang="en-US"/>
                <a:t>-</a:t>
              </a:r>
            </a:p>
          </p:txBody>
        </p:sp>
        <p:sp>
          <p:nvSpPr>
            <p:cNvPr id="20491" name="Line 99"/>
            <p:cNvSpPr>
              <a:spLocks noChangeShapeType="1"/>
            </p:cNvSpPr>
            <p:nvPr/>
          </p:nvSpPr>
          <p:spPr bwMode="auto">
            <a:xfrm flipV="1">
              <a:off x="2108" y="2880"/>
              <a:ext cx="4" cy="9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492" name="Line 100"/>
            <p:cNvSpPr>
              <a:spLocks noChangeShapeType="1"/>
            </p:cNvSpPr>
            <p:nvPr/>
          </p:nvSpPr>
          <p:spPr bwMode="auto">
            <a:xfrm>
              <a:off x="3120" y="2880"/>
              <a:ext cx="72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493" name="Line 101"/>
            <p:cNvSpPr>
              <a:spLocks noChangeShapeType="1"/>
            </p:cNvSpPr>
            <p:nvPr/>
          </p:nvSpPr>
          <p:spPr bwMode="auto">
            <a:xfrm>
              <a:off x="3840" y="2880"/>
              <a:ext cx="0" cy="38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494" name="Line 102"/>
            <p:cNvSpPr>
              <a:spLocks noChangeShapeType="1"/>
            </p:cNvSpPr>
            <p:nvPr/>
          </p:nvSpPr>
          <p:spPr bwMode="auto">
            <a:xfrm>
              <a:off x="3840" y="3744"/>
              <a:ext cx="0" cy="9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495" name="Line 103"/>
            <p:cNvSpPr>
              <a:spLocks noChangeShapeType="1"/>
            </p:cNvSpPr>
            <p:nvPr/>
          </p:nvSpPr>
          <p:spPr bwMode="auto">
            <a:xfrm>
              <a:off x="2108" y="3600"/>
              <a:ext cx="0" cy="24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496" name="Line 104"/>
            <p:cNvSpPr>
              <a:spLocks noChangeShapeType="1"/>
            </p:cNvSpPr>
            <p:nvPr/>
          </p:nvSpPr>
          <p:spPr bwMode="auto">
            <a:xfrm>
              <a:off x="2108" y="3840"/>
              <a:ext cx="1732"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13" name="Group 105"/>
            <p:cNvGrpSpPr>
              <a:grpSpLocks/>
            </p:cNvGrpSpPr>
            <p:nvPr/>
          </p:nvGrpSpPr>
          <p:grpSpPr bwMode="auto">
            <a:xfrm>
              <a:off x="2832" y="3072"/>
              <a:ext cx="330" cy="328"/>
              <a:chOff x="3961" y="1780"/>
              <a:chExt cx="330" cy="328"/>
            </a:xfrm>
          </p:grpSpPr>
          <p:sp>
            <p:nvSpPr>
              <p:cNvPr id="20522" name="Line 106"/>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23" name="Oval 107"/>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grpSp>
          <p:nvGrpSpPr>
            <p:cNvPr id="14" name="Group 108"/>
            <p:cNvGrpSpPr>
              <a:grpSpLocks/>
            </p:cNvGrpSpPr>
            <p:nvPr/>
          </p:nvGrpSpPr>
          <p:grpSpPr bwMode="auto">
            <a:xfrm rot="5400000">
              <a:off x="3696" y="3312"/>
              <a:ext cx="480" cy="384"/>
              <a:chOff x="1104" y="1680"/>
              <a:chExt cx="480" cy="384"/>
            </a:xfrm>
          </p:grpSpPr>
          <p:sp>
            <p:nvSpPr>
              <p:cNvPr id="20515" name="Line 109"/>
              <p:cNvSpPr>
                <a:spLocks noChangeShapeType="1"/>
              </p:cNvSpPr>
              <p:nvPr/>
            </p:nvSpPr>
            <p:spPr bwMode="auto">
              <a:xfrm>
                <a:off x="1104"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15" name="Group 110"/>
              <p:cNvGrpSpPr>
                <a:grpSpLocks/>
              </p:cNvGrpSpPr>
              <p:nvPr/>
            </p:nvGrpSpPr>
            <p:grpSpPr bwMode="auto">
              <a:xfrm>
                <a:off x="1296" y="1776"/>
                <a:ext cx="97" cy="192"/>
                <a:chOff x="623" y="1200"/>
                <a:chExt cx="145" cy="336"/>
              </a:xfrm>
            </p:grpSpPr>
            <p:sp>
              <p:nvSpPr>
                <p:cNvPr id="20519" name="Arc 111"/>
                <p:cNvSpPr>
                  <a:spLocks/>
                </p:cNvSpPr>
                <p:nvPr/>
              </p:nvSpPr>
              <p:spPr bwMode="auto">
                <a:xfrm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20" name="Arc 112"/>
                <p:cNvSpPr>
                  <a:spLocks/>
                </p:cNvSpPr>
                <p:nvPr/>
              </p:nvSpPr>
              <p:spPr bwMode="auto">
                <a:xfrm flipH="1" flipV="1">
                  <a:off x="624" y="1344"/>
                  <a:ext cx="144" cy="192"/>
                </a:xfrm>
                <a:custGeom>
                  <a:avLst/>
                  <a:gdLst>
                    <a:gd name="T0" fmla="*/ 0 w 21600"/>
                    <a:gd name="T1" fmla="*/ 0 h 21600"/>
                    <a:gd name="T2" fmla="*/ 1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CC9900"/>
                  </a:solidFill>
                  <a:round/>
                  <a:headEnd type="none" w="sm" len="sm"/>
                  <a:tailEnd type="none" w="sm" len="sm"/>
                </a:ln>
              </p:spPr>
              <p:txBody>
                <a:bodyPr wrap="none" anchor="ctr"/>
                <a:lstStyle/>
                <a:p>
                  <a:endParaRPr lang="en-US"/>
                </a:p>
              </p:txBody>
            </p:sp>
            <p:sp>
              <p:nvSpPr>
                <p:cNvPr id="20521" name="Arc 113"/>
                <p:cNvSpPr>
                  <a:spLocks/>
                </p:cNvSpPr>
                <p:nvPr/>
              </p:nvSpPr>
              <p:spPr bwMode="auto">
                <a:xfrm rot="10800000" flipV="1">
                  <a:off x="623" y="1200"/>
                  <a:ext cx="145" cy="144"/>
                </a:xfrm>
                <a:custGeom>
                  <a:avLst/>
                  <a:gdLst>
                    <a:gd name="T0" fmla="*/ 0 w 43200"/>
                    <a:gd name="T1" fmla="*/ 1 h 21600"/>
                    <a:gd name="T2" fmla="*/ 0 w 43200"/>
                    <a:gd name="T3" fmla="*/ 1 h 21600"/>
                    <a:gd name="T4" fmla="*/ 0 w 43200"/>
                    <a:gd name="T5" fmla="*/ 1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599"/>
                      </a:moveTo>
                      <a:cubicBezTo>
                        <a:pt x="0" y="9670"/>
                        <a:pt x="9671" y="-1"/>
                        <a:pt x="21600" y="0"/>
                      </a:cubicBezTo>
                      <a:cubicBezTo>
                        <a:pt x="33529" y="0"/>
                        <a:pt x="43200" y="9670"/>
                        <a:pt x="43200" y="21600"/>
                      </a:cubicBezTo>
                    </a:path>
                    <a:path w="43200" h="21600" stroke="0" extrusionOk="0">
                      <a:moveTo>
                        <a:pt x="0" y="21599"/>
                      </a:moveTo>
                      <a:cubicBezTo>
                        <a:pt x="0" y="9670"/>
                        <a:pt x="9671" y="-1"/>
                        <a:pt x="21600" y="0"/>
                      </a:cubicBezTo>
                      <a:cubicBezTo>
                        <a:pt x="33529" y="0"/>
                        <a:pt x="43200" y="9670"/>
                        <a:pt x="43200" y="21600"/>
                      </a:cubicBezTo>
                      <a:lnTo>
                        <a:pt x="21600" y="21600"/>
                      </a:lnTo>
                      <a:close/>
                    </a:path>
                  </a:pathLst>
                </a:custGeom>
                <a:noFill/>
                <a:ln w="25400">
                  <a:solidFill>
                    <a:srgbClr val="CC9900"/>
                  </a:solidFill>
                  <a:round/>
                  <a:headEnd type="none" w="sm" len="sm"/>
                  <a:tailEnd type="none" w="sm" len="sm"/>
                </a:ln>
              </p:spPr>
              <p:txBody>
                <a:bodyPr wrap="none" anchor="ctr"/>
                <a:lstStyle/>
                <a:p>
                  <a:endParaRPr lang="en-US"/>
                </a:p>
              </p:txBody>
            </p:sp>
          </p:grpSp>
          <p:sp>
            <p:nvSpPr>
              <p:cNvPr id="20517" name="Line 114"/>
              <p:cNvSpPr>
                <a:spLocks noChangeShapeType="1"/>
              </p:cNvSpPr>
              <p:nvPr/>
            </p:nvSpPr>
            <p:spPr bwMode="auto">
              <a:xfrm>
                <a:off x="1392" y="1968"/>
                <a:ext cx="192"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18" name="Oval 115"/>
              <p:cNvSpPr>
                <a:spLocks noChangeArrowheads="1"/>
              </p:cNvSpPr>
              <p:nvPr/>
            </p:nvSpPr>
            <p:spPr bwMode="auto">
              <a:xfrm>
                <a:off x="1152" y="1680"/>
                <a:ext cx="384" cy="384"/>
              </a:xfrm>
              <a:prstGeom prst="ellipse">
                <a:avLst/>
              </a:prstGeom>
              <a:noFill/>
              <a:ln w="25400">
                <a:solidFill>
                  <a:srgbClr val="000066"/>
                </a:solidFill>
                <a:round/>
                <a:headEnd type="none" w="sm" len="sm"/>
                <a:tailEnd type="none" w="sm" len="sm"/>
              </a:ln>
            </p:spPr>
            <p:txBody>
              <a:bodyPr wrap="none" anchor="ctr"/>
              <a:lstStyle/>
              <a:p>
                <a:endParaRPr lang="en-US"/>
              </a:p>
            </p:txBody>
          </p:sp>
        </p:grpSp>
        <p:sp>
          <p:nvSpPr>
            <p:cNvPr id="20499" name="Line 116"/>
            <p:cNvSpPr>
              <a:spLocks noChangeShapeType="1"/>
            </p:cNvSpPr>
            <p:nvPr/>
          </p:nvSpPr>
          <p:spPr bwMode="auto">
            <a:xfrm>
              <a:off x="2108" y="2880"/>
              <a:ext cx="820" cy="0"/>
            </a:xfrm>
            <a:prstGeom prst="line">
              <a:avLst/>
            </a:prstGeom>
            <a:noFill/>
            <a:ln w="25400">
              <a:solidFill>
                <a:schemeClr val="tx1"/>
              </a:solidFill>
              <a:round/>
              <a:headEnd type="none" w="sm" len="sm"/>
              <a:tailEnd type="none" w="sm" len="sm"/>
            </a:ln>
          </p:spPr>
          <p:txBody>
            <a:bodyPr wrap="none" anchor="ctr"/>
            <a:lstStyle/>
            <a:p>
              <a:endParaRPr lang="en-US"/>
            </a:p>
          </p:txBody>
        </p:sp>
        <p:grpSp>
          <p:nvGrpSpPr>
            <p:cNvPr id="16" name="Group 117"/>
            <p:cNvGrpSpPr>
              <a:grpSpLocks/>
            </p:cNvGrpSpPr>
            <p:nvPr/>
          </p:nvGrpSpPr>
          <p:grpSpPr bwMode="auto">
            <a:xfrm>
              <a:off x="2832" y="2688"/>
              <a:ext cx="330" cy="328"/>
              <a:chOff x="3961" y="1780"/>
              <a:chExt cx="330" cy="328"/>
            </a:xfrm>
          </p:grpSpPr>
          <p:sp>
            <p:nvSpPr>
              <p:cNvPr id="20513" name="Line 118"/>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14" name="Oval 119"/>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grpSp>
          <p:nvGrpSpPr>
            <p:cNvPr id="17" name="Group 120"/>
            <p:cNvGrpSpPr>
              <a:grpSpLocks/>
            </p:cNvGrpSpPr>
            <p:nvPr/>
          </p:nvGrpSpPr>
          <p:grpSpPr bwMode="auto">
            <a:xfrm>
              <a:off x="2832" y="2304"/>
              <a:ext cx="330" cy="328"/>
              <a:chOff x="3961" y="1780"/>
              <a:chExt cx="330" cy="328"/>
            </a:xfrm>
          </p:grpSpPr>
          <p:sp>
            <p:nvSpPr>
              <p:cNvPr id="20511" name="Line 121"/>
              <p:cNvSpPr>
                <a:spLocks noChangeShapeType="1"/>
              </p:cNvSpPr>
              <p:nvPr/>
            </p:nvSpPr>
            <p:spPr bwMode="auto">
              <a:xfrm flipV="1">
                <a:off x="4032" y="1824"/>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0512" name="Oval 122"/>
              <p:cNvSpPr>
                <a:spLocks noChangeArrowheads="1"/>
              </p:cNvSpPr>
              <p:nvPr/>
            </p:nvSpPr>
            <p:spPr bwMode="auto">
              <a:xfrm>
                <a:off x="3961" y="1780"/>
                <a:ext cx="330" cy="328"/>
              </a:xfrm>
              <a:prstGeom prst="ellipse">
                <a:avLst/>
              </a:prstGeom>
              <a:noFill/>
              <a:ln w="12700">
                <a:solidFill>
                  <a:schemeClr val="tx1"/>
                </a:solidFill>
                <a:prstDash val="dash"/>
                <a:round/>
                <a:headEnd/>
                <a:tailEnd/>
              </a:ln>
            </p:spPr>
            <p:txBody>
              <a:bodyPr wrap="none" anchor="ctr"/>
              <a:lstStyle/>
              <a:p>
                <a:endParaRPr lang="en-US"/>
              </a:p>
            </p:txBody>
          </p:sp>
        </p:grpSp>
        <p:sp>
          <p:nvSpPr>
            <p:cNvPr id="20502" name="Line 123"/>
            <p:cNvSpPr>
              <a:spLocks noChangeShapeType="1"/>
            </p:cNvSpPr>
            <p:nvPr/>
          </p:nvSpPr>
          <p:spPr bwMode="auto">
            <a:xfrm>
              <a:off x="2544" y="2496"/>
              <a:ext cx="38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03" name="Line 124"/>
            <p:cNvSpPr>
              <a:spLocks noChangeShapeType="1"/>
            </p:cNvSpPr>
            <p:nvPr/>
          </p:nvSpPr>
          <p:spPr bwMode="auto">
            <a:xfrm>
              <a:off x="3120" y="2496"/>
              <a:ext cx="33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04" name="Text Box 125"/>
            <p:cNvSpPr txBox="1">
              <a:spLocks noChangeArrowheads="1"/>
            </p:cNvSpPr>
            <p:nvPr/>
          </p:nvSpPr>
          <p:spPr bwMode="auto">
            <a:xfrm>
              <a:off x="2928" y="2400"/>
              <a:ext cx="223"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A</a:t>
              </a:r>
            </a:p>
          </p:txBody>
        </p:sp>
        <p:sp>
          <p:nvSpPr>
            <p:cNvPr id="20505" name="Text Box 126"/>
            <p:cNvSpPr txBox="1">
              <a:spLocks noChangeArrowheads="1"/>
            </p:cNvSpPr>
            <p:nvPr/>
          </p:nvSpPr>
          <p:spPr bwMode="auto">
            <a:xfrm>
              <a:off x="2928" y="2784"/>
              <a:ext cx="223"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B</a:t>
              </a:r>
            </a:p>
          </p:txBody>
        </p:sp>
        <p:sp>
          <p:nvSpPr>
            <p:cNvPr id="20506" name="Text Box 127"/>
            <p:cNvSpPr txBox="1">
              <a:spLocks noChangeArrowheads="1"/>
            </p:cNvSpPr>
            <p:nvPr/>
          </p:nvSpPr>
          <p:spPr bwMode="auto">
            <a:xfrm>
              <a:off x="2928" y="3168"/>
              <a:ext cx="232" cy="250"/>
            </a:xfrm>
            <a:prstGeom prst="rect">
              <a:avLst/>
            </a:prstGeom>
            <a:noFill/>
            <a:ln w="12700">
              <a:noFill/>
              <a:miter lim="800000"/>
              <a:headEnd type="none" w="sm" len="sm"/>
              <a:tailEnd type="none" w="sm" len="sm"/>
            </a:ln>
          </p:spPr>
          <p:txBody>
            <a:bodyPr wrap="none">
              <a:spAutoFit/>
            </a:bodyPr>
            <a:lstStyle/>
            <a:p>
              <a:r>
                <a:rPr lang="en-US">
                  <a:solidFill>
                    <a:srgbClr val="000066"/>
                  </a:solidFill>
                </a:rPr>
                <a:t>C</a:t>
              </a:r>
            </a:p>
          </p:txBody>
        </p:sp>
        <p:sp>
          <p:nvSpPr>
            <p:cNvPr id="20507" name="Line 129"/>
            <p:cNvSpPr>
              <a:spLocks noChangeShapeType="1"/>
            </p:cNvSpPr>
            <p:nvPr/>
          </p:nvSpPr>
          <p:spPr bwMode="auto">
            <a:xfrm>
              <a:off x="2544" y="3264"/>
              <a:ext cx="38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08" name="Line 130"/>
            <p:cNvSpPr>
              <a:spLocks noChangeShapeType="1"/>
            </p:cNvSpPr>
            <p:nvPr/>
          </p:nvSpPr>
          <p:spPr bwMode="auto">
            <a:xfrm>
              <a:off x="3120" y="3264"/>
              <a:ext cx="33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09" name="Line 132"/>
            <p:cNvSpPr>
              <a:spLocks noChangeShapeType="1"/>
            </p:cNvSpPr>
            <p:nvPr/>
          </p:nvSpPr>
          <p:spPr bwMode="auto">
            <a:xfrm>
              <a:off x="2544" y="2496"/>
              <a:ext cx="0" cy="76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0510" name="Line 133"/>
            <p:cNvSpPr>
              <a:spLocks noChangeShapeType="1"/>
            </p:cNvSpPr>
            <p:nvPr/>
          </p:nvSpPr>
          <p:spPr bwMode="auto">
            <a:xfrm>
              <a:off x="3456" y="2496"/>
              <a:ext cx="0" cy="76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28808" name="Rectangle 136"/>
          <p:cNvSpPr>
            <a:spLocks noChangeArrowheads="1"/>
          </p:cNvSpPr>
          <p:nvPr/>
        </p:nvSpPr>
        <p:spPr bwMode="auto">
          <a:xfrm>
            <a:off x="6705600" y="4419600"/>
            <a:ext cx="2133600" cy="13398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solidFill>
                  <a:srgbClr val="A50021"/>
                </a:solidFill>
              </a:rPr>
              <a:t>IF</a:t>
            </a:r>
            <a:r>
              <a:rPr lang="en-US"/>
              <a:t> switches </a:t>
            </a:r>
            <a:r>
              <a:rPr lang="en-US">
                <a:solidFill>
                  <a:srgbClr val="000066"/>
                </a:solidFill>
              </a:rPr>
              <a:t>A</a:t>
            </a:r>
            <a:r>
              <a:rPr lang="en-US"/>
              <a:t> </a:t>
            </a:r>
            <a:r>
              <a:rPr lang="en-US">
                <a:solidFill>
                  <a:srgbClr val="A50021"/>
                </a:solidFill>
              </a:rPr>
              <a:t>OR</a:t>
            </a:r>
            <a:r>
              <a:rPr lang="en-US"/>
              <a:t> </a:t>
            </a:r>
            <a:r>
              <a:rPr lang="en-US">
                <a:solidFill>
                  <a:srgbClr val="000066"/>
                </a:solidFill>
              </a:rPr>
              <a:t>B</a:t>
            </a:r>
            <a:r>
              <a:rPr lang="en-US"/>
              <a:t> </a:t>
            </a:r>
            <a:r>
              <a:rPr lang="en-US">
                <a:solidFill>
                  <a:srgbClr val="A50021"/>
                </a:solidFill>
              </a:rPr>
              <a:t>OR</a:t>
            </a:r>
            <a:r>
              <a:rPr lang="en-US"/>
              <a:t> </a:t>
            </a:r>
            <a:r>
              <a:rPr lang="en-US">
                <a:solidFill>
                  <a:srgbClr val="000066"/>
                </a:solidFill>
              </a:rPr>
              <a:t>C</a:t>
            </a:r>
            <a:r>
              <a:rPr lang="en-US"/>
              <a:t> are </a:t>
            </a:r>
            <a:r>
              <a:rPr lang="en-US">
                <a:solidFill>
                  <a:srgbClr val="000066"/>
                </a:solidFill>
              </a:rPr>
              <a:t>closed</a:t>
            </a:r>
            <a:r>
              <a:rPr lang="en-US"/>
              <a:t> </a:t>
            </a:r>
            <a:r>
              <a:rPr lang="en-US">
                <a:solidFill>
                  <a:srgbClr val="A50021"/>
                </a:solidFill>
              </a:rPr>
              <a:t>THEN</a:t>
            </a:r>
            <a:r>
              <a:rPr lang="en-US"/>
              <a:t> light is </a:t>
            </a:r>
            <a:r>
              <a:rPr lang="en-US">
                <a:solidFill>
                  <a:srgbClr val="000066"/>
                </a:solidFill>
              </a:rPr>
              <a:t>on</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28718"/>
                                        </p:tgtEl>
                                        <p:attrNameLst>
                                          <p:attrName>style.visibility</p:attrName>
                                        </p:attrNameLst>
                                      </p:cBhvr>
                                      <p:to>
                                        <p:strVal val="visible"/>
                                      </p:to>
                                    </p:set>
                                    <p:anim calcmode="lin" valueType="num">
                                      <p:cBhvr additive="base">
                                        <p:cTn id="17" dur="500" fill="hold"/>
                                        <p:tgtEl>
                                          <p:spTgt spid="28718"/>
                                        </p:tgtEl>
                                        <p:attrNameLst>
                                          <p:attrName>ppt_x</p:attrName>
                                        </p:attrNameLst>
                                      </p:cBhvr>
                                      <p:tavLst>
                                        <p:tav tm="0">
                                          <p:val>
                                            <p:strVal val="#ppt_x"/>
                                          </p:val>
                                        </p:tav>
                                        <p:tav tm="100000">
                                          <p:val>
                                            <p:strVal val="#ppt_x"/>
                                          </p:val>
                                        </p:tav>
                                      </p:tavLst>
                                    </p:anim>
                                    <p:anim calcmode="lin" valueType="num">
                                      <p:cBhvr additive="base">
                                        <p:cTn id="18" dur="500" fill="hold"/>
                                        <p:tgtEl>
                                          <p:spTgt spid="2871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28734"/>
                                        </p:tgtEl>
                                        <p:attrNameLst>
                                          <p:attrName>style.visibility</p:attrName>
                                        </p:attrNameLst>
                                      </p:cBhvr>
                                      <p:to>
                                        <p:strVal val="visible"/>
                                      </p:to>
                                    </p:set>
                                    <p:anim calcmode="lin" valueType="num">
                                      <p:cBhvr additive="base">
                                        <p:cTn id="27" dur="500" fill="hold"/>
                                        <p:tgtEl>
                                          <p:spTgt spid="28734"/>
                                        </p:tgtEl>
                                        <p:attrNameLst>
                                          <p:attrName>ppt_x</p:attrName>
                                        </p:attrNameLst>
                                      </p:cBhvr>
                                      <p:tavLst>
                                        <p:tav tm="0">
                                          <p:val>
                                            <p:strVal val="#ppt_x"/>
                                          </p:val>
                                        </p:tav>
                                        <p:tav tm="100000">
                                          <p:val>
                                            <p:strVal val="#ppt_x"/>
                                          </p:val>
                                        </p:tav>
                                      </p:tavLst>
                                    </p:anim>
                                    <p:anim calcmode="lin" valueType="num">
                                      <p:cBhvr additive="base">
                                        <p:cTn id="28" dur="500" fill="hold"/>
                                        <p:tgtEl>
                                          <p:spTgt spid="287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par>
                          <p:cTn id="34" fill="hold">
                            <p:stCondLst>
                              <p:cond delay="500"/>
                            </p:stCondLst>
                            <p:childTnLst>
                              <p:par>
                                <p:cTn id="35" presetID="2" presetClass="entr" presetSubtype="4" fill="hold" grpId="0" nodeType="afterEffect">
                                  <p:stCondLst>
                                    <p:cond delay="0"/>
                                  </p:stCondLst>
                                  <p:childTnLst>
                                    <p:set>
                                      <p:cBhvr>
                                        <p:cTn id="36" dur="1" fill="hold">
                                          <p:stCondLst>
                                            <p:cond delay="0"/>
                                          </p:stCondLst>
                                        </p:cTn>
                                        <p:tgtEl>
                                          <p:spTgt spid="28808"/>
                                        </p:tgtEl>
                                        <p:attrNameLst>
                                          <p:attrName>style.visibility</p:attrName>
                                        </p:attrNameLst>
                                      </p:cBhvr>
                                      <p:to>
                                        <p:strVal val="visible"/>
                                      </p:to>
                                    </p:set>
                                    <p:anim calcmode="lin" valueType="num">
                                      <p:cBhvr additive="base">
                                        <p:cTn id="37" dur="500" fill="hold"/>
                                        <p:tgtEl>
                                          <p:spTgt spid="28808"/>
                                        </p:tgtEl>
                                        <p:attrNameLst>
                                          <p:attrName>ppt_x</p:attrName>
                                        </p:attrNameLst>
                                      </p:cBhvr>
                                      <p:tavLst>
                                        <p:tav tm="0">
                                          <p:val>
                                            <p:strVal val="#ppt_x"/>
                                          </p:val>
                                        </p:tav>
                                        <p:tav tm="100000">
                                          <p:val>
                                            <p:strVal val="#ppt_x"/>
                                          </p:val>
                                        </p:tav>
                                      </p:tavLst>
                                    </p:anim>
                                    <p:anim calcmode="lin" valueType="num">
                                      <p:cBhvr additive="base">
                                        <p:cTn id="38" dur="500" fill="hold"/>
                                        <p:tgtEl>
                                          <p:spTgt spid="288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8" grpId="0" animBg="1" autoUpdateAnimBg="0"/>
      <p:bldP spid="28734" grpId="0" animBg="1" autoUpdateAnimBg="0"/>
      <p:bldP spid="2880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A Few Words About Resistors</a:t>
            </a:r>
          </a:p>
        </p:txBody>
      </p:sp>
      <p:sp>
        <p:nvSpPr>
          <p:cNvPr id="40963" name="Text Box 3"/>
          <p:cNvSpPr txBox="1">
            <a:spLocks noChangeArrowheads="1"/>
          </p:cNvSpPr>
          <p:nvPr/>
        </p:nvSpPr>
        <p:spPr bwMode="auto">
          <a:xfrm>
            <a:off x="746125" y="1077913"/>
            <a:ext cx="7246938" cy="396875"/>
          </a:xfrm>
          <a:prstGeom prst="rect">
            <a:avLst/>
          </a:prstGeom>
          <a:noFill/>
          <a:ln w="12700">
            <a:noFill/>
            <a:miter lim="800000"/>
            <a:headEnd type="none" w="sm" len="sm"/>
            <a:tailEnd type="none" w="sm" len="sm"/>
          </a:ln>
        </p:spPr>
        <p:txBody>
          <a:bodyPr wrap="none">
            <a:spAutoFit/>
          </a:bodyPr>
          <a:lstStyle/>
          <a:p>
            <a:r>
              <a:rPr lang="en-US"/>
              <a:t>For our purposes, we can use a very simple model of resistors:</a:t>
            </a:r>
          </a:p>
        </p:txBody>
      </p:sp>
      <p:grpSp>
        <p:nvGrpSpPr>
          <p:cNvPr id="2" name="Group 149"/>
          <p:cNvGrpSpPr>
            <a:grpSpLocks/>
          </p:cNvGrpSpPr>
          <p:nvPr/>
        </p:nvGrpSpPr>
        <p:grpSpPr bwMode="auto">
          <a:xfrm>
            <a:off x="2743200" y="1576388"/>
            <a:ext cx="1981200" cy="1281112"/>
            <a:chOff x="1728" y="993"/>
            <a:chExt cx="1248" cy="807"/>
          </a:xfrm>
        </p:grpSpPr>
        <p:sp>
          <p:nvSpPr>
            <p:cNvPr id="21632" name="Oval 10"/>
            <p:cNvSpPr>
              <a:spLocks noChangeArrowheads="1"/>
            </p:cNvSpPr>
            <p:nvPr/>
          </p:nvSpPr>
          <p:spPr bwMode="auto">
            <a:xfrm>
              <a:off x="1882" y="1097"/>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33" name="Oval 11"/>
            <p:cNvSpPr>
              <a:spLocks noChangeArrowheads="1"/>
            </p:cNvSpPr>
            <p:nvPr/>
          </p:nvSpPr>
          <p:spPr bwMode="auto">
            <a:xfrm>
              <a:off x="1882" y="1673"/>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34" name="Text Box 13"/>
            <p:cNvSpPr txBox="1">
              <a:spLocks noChangeArrowheads="1"/>
            </p:cNvSpPr>
            <p:nvPr/>
          </p:nvSpPr>
          <p:spPr bwMode="auto">
            <a:xfrm>
              <a:off x="2050" y="1056"/>
              <a:ext cx="926" cy="595"/>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solidFill>
                    <a:srgbClr val="A50021"/>
                  </a:solidFill>
                </a:rPr>
                <a:t>No</a:t>
              </a:r>
              <a:br>
                <a:rPr lang="en-US" sz="1800">
                  <a:solidFill>
                    <a:srgbClr val="A50021"/>
                  </a:solidFill>
                </a:rPr>
              </a:br>
              <a:r>
                <a:rPr lang="en-US" sz="1800">
                  <a:solidFill>
                    <a:srgbClr val="A50021"/>
                  </a:solidFill>
                </a:rPr>
                <a:t>Connection</a:t>
              </a:r>
              <a:r>
                <a:rPr lang="en-US" sz="1800"/>
                <a:t/>
              </a:r>
              <a:br>
                <a:rPr lang="en-US" sz="1800"/>
              </a:br>
              <a:r>
                <a:rPr lang="en-US" sz="1800"/>
                <a:t>(Open)</a:t>
              </a:r>
            </a:p>
          </p:txBody>
        </p:sp>
        <p:sp>
          <p:nvSpPr>
            <p:cNvPr id="21635" name="Text Box 15"/>
            <p:cNvSpPr txBox="1">
              <a:spLocks noChangeArrowheads="1"/>
            </p:cNvSpPr>
            <p:nvPr/>
          </p:nvSpPr>
          <p:spPr bwMode="auto">
            <a:xfrm>
              <a:off x="1728" y="993"/>
              <a:ext cx="212" cy="231"/>
            </a:xfrm>
            <a:prstGeom prst="rect">
              <a:avLst/>
            </a:prstGeom>
            <a:noFill/>
            <a:ln w="12700">
              <a:noFill/>
              <a:miter lim="800000"/>
              <a:headEnd type="none" w="sm" len="sm"/>
              <a:tailEnd type="none" w="sm" len="sm"/>
            </a:ln>
          </p:spPr>
          <p:txBody>
            <a:bodyPr wrap="none">
              <a:spAutoFit/>
            </a:bodyPr>
            <a:lstStyle/>
            <a:p>
              <a:r>
                <a:rPr lang="en-US" sz="1800"/>
                <a:t>A</a:t>
              </a:r>
            </a:p>
          </p:txBody>
        </p:sp>
        <p:sp>
          <p:nvSpPr>
            <p:cNvPr id="21636" name="Text Box 16"/>
            <p:cNvSpPr txBox="1">
              <a:spLocks noChangeArrowheads="1"/>
            </p:cNvSpPr>
            <p:nvPr/>
          </p:nvSpPr>
          <p:spPr bwMode="auto">
            <a:xfrm>
              <a:off x="1728" y="1569"/>
              <a:ext cx="212" cy="231"/>
            </a:xfrm>
            <a:prstGeom prst="rect">
              <a:avLst/>
            </a:prstGeom>
            <a:noFill/>
            <a:ln w="12700">
              <a:noFill/>
              <a:miter lim="800000"/>
              <a:headEnd type="none" w="sm" len="sm"/>
              <a:tailEnd type="none" w="sm" len="sm"/>
            </a:ln>
          </p:spPr>
          <p:txBody>
            <a:bodyPr wrap="none">
              <a:spAutoFit/>
            </a:bodyPr>
            <a:lstStyle/>
            <a:p>
              <a:r>
                <a:rPr lang="en-US" sz="1800"/>
                <a:t>B</a:t>
              </a:r>
            </a:p>
          </p:txBody>
        </p:sp>
      </p:grpSp>
      <p:grpSp>
        <p:nvGrpSpPr>
          <p:cNvPr id="3" name="Group 148"/>
          <p:cNvGrpSpPr>
            <a:grpSpLocks/>
          </p:cNvGrpSpPr>
          <p:nvPr/>
        </p:nvGrpSpPr>
        <p:grpSpPr bwMode="auto">
          <a:xfrm>
            <a:off x="593725" y="1560513"/>
            <a:ext cx="1997075" cy="1296987"/>
            <a:chOff x="374" y="983"/>
            <a:chExt cx="1258" cy="817"/>
          </a:xfrm>
        </p:grpSpPr>
        <p:sp>
          <p:nvSpPr>
            <p:cNvPr id="21626" name="Oval 5"/>
            <p:cNvSpPr>
              <a:spLocks noChangeArrowheads="1"/>
            </p:cNvSpPr>
            <p:nvPr/>
          </p:nvSpPr>
          <p:spPr bwMode="auto">
            <a:xfrm>
              <a:off x="528" y="1104"/>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27" name="Oval 7"/>
            <p:cNvSpPr>
              <a:spLocks noChangeArrowheads="1"/>
            </p:cNvSpPr>
            <p:nvPr/>
          </p:nvSpPr>
          <p:spPr bwMode="auto">
            <a:xfrm>
              <a:off x="528" y="1680"/>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21628" name="AutoShape 8"/>
            <p:cNvCxnSpPr>
              <a:cxnSpLocks noChangeShapeType="1"/>
              <a:stCxn id="21626" idx="4"/>
              <a:endCxn id="21627" idx="0"/>
            </p:cNvCxnSpPr>
            <p:nvPr/>
          </p:nvCxnSpPr>
          <p:spPr bwMode="auto">
            <a:xfrm>
              <a:off x="552" y="1152"/>
              <a:ext cx="0" cy="528"/>
            </a:xfrm>
            <a:prstGeom prst="straightConnector1">
              <a:avLst/>
            </a:prstGeom>
            <a:noFill/>
            <a:ln w="19050">
              <a:solidFill>
                <a:schemeClr val="tx1"/>
              </a:solidFill>
              <a:round/>
              <a:headEnd type="none" w="sm" len="sm"/>
              <a:tailEnd type="none" w="sm" len="sm"/>
            </a:ln>
          </p:spPr>
        </p:cxnSp>
        <p:sp>
          <p:nvSpPr>
            <p:cNvPr id="21629" name="Text Box 9"/>
            <p:cNvSpPr txBox="1">
              <a:spLocks noChangeArrowheads="1"/>
            </p:cNvSpPr>
            <p:nvPr/>
          </p:nvSpPr>
          <p:spPr bwMode="auto">
            <a:xfrm>
              <a:off x="706" y="1063"/>
              <a:ext cx="926" cy="595"/>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solidFill>
                    <a:srgbClr val="A50021"/>
                  </a:solidFill>
                </a:rPr>
                <a:t>Good</a:t>
              </a:r>
              <a:br>
                <a:rPr lang="en-US" sz="1800">
                  <a:solidFill>
                    <a:srgbClr val="A50021"/>
                  </a:solidFill>
                </a:rPr>
              </a:br>
              <a:r>
                <a:rPr lang="en-US" sz="1800">
                  <a:solidFill>
                    <a:srgbClr val="A50021"/>
                  </a:solidFill>
                </a:rPr>
                <a:t>Connection</a:t>
              </a:r>
              <a:r>
                <a:rPr lang="en-US" sz="1800"/>
                <a:t/>
              </a:r>
              <a:br>
                <a:rPr lang="en-US" sz="1800"/>
              </a:br>
              <a:r>
                <a:rPr lang="en-US" sz="1800"/>
                <a:t>(A wire)</a:t>
              </a:r>
            </a:p>
          </p:txBody>
        </p:sp>
        <p:sp>
          <p:nvSpPr>
            <p:cNvPr id="21630" name="Text Box 14"/>
            <p:cNvSpPr txBox="1">
              <a:spLocks noChangeArrowheads="1"/>
            </p:cNvSpPr>
            <p:nvPr/>
          </p:nvSpPr>
          <p:spPr bwMode="auto">
            <a:xfrm>
              <a:off x="374" y="983"/>
              <a:ext cx="212" cy="231"/>
            </a:xfrm>
            <a:prstGeom prst="rect">
              <a:avLst/>
            </a:prstGeom>
            <a:noFill/>
            <a:ln w="12700">
              <a:noFill/>
              <a:miter lim="800000"/>
              <a:headEnd type="none" w="sm" len="sm"/>
              <a:tailEnd type="none" w="sm" len="sm"/>
            </a:ln>
          </p:spPr>
          <p:txBody>
            <a:bodyPr wrap="none">
              <a:spAutoFit/>
            </a:bodyPr>
            <a:lstStyle/>
            <a:p>
              <a:r>
                <a:rPr lang="en-US" sz="1800"/>
                <a:t>A</a:t>
              </a:r>
            </a:p>
          </p:txBody>
        </p:sp>
        <p:sp>
          <p:nvSpPr>
            <p:cNvPr id="21631" name="Text Box 17"/>
            <p:cNvSpPr txBox="1">
              <a:spLocks noChangeArrowheads="1"/>
            </p:cNvSpPr>
            <p:nvPr/>
          </p:nvSpPr>
          <p:spPr bwMode="auto">
            <a:xfrm>
              <a:off x="384" y="1569"/>
              <a:ext cx="212" cy="231"/>
            </a:xfrm>
            <a:prstGeom prst="rect">
              <a:avLst/>
            </a:prstGeom>
            <a:noFill/>
            <a:ln w="12700">
              <a:noFill/>
              <a:miter lim="800000"/>
              <a:headEnd type="none" w="sm" len="sm"/>
              <a:tailEnd type="none" w="sm" len="sm"/>
            </a:ln>
          </p:spPr>
          <p:txBody>
            <a:bodyPr wrap="none">
              <a:spAutoFit/>
            </a:bodyPr>
            <a:lstStyle/>
            <a:p>
              <a:r>
                <a:rPr lang="en-US" sz="1800"/>
                <a:t>B</a:t>
              </a:r>
            </a:p>
          </p:txBody>
        </p:sp>
      </p:grpSp>
      <p:grpSp>
        <p:nvGrpSpPr>
          <p:cNvPr id="4" name="Group 150"/>
          <p:cNvGrpSpPr>
            <a:grpSpLocks/>
          </p:cNvGrpSpPr>
          <p:nvPr/>
        </p:nvGrpSpPr>
        <p:grpSpPr bwMode="auto">
          <a:xfrm>
            <a:off x="5395913" y="1576388"/>
            <a:ext cx="1995487" cy="1281112"/>
            <a:chOff x="3399" y="993"/>
            <a:chExt cx="1257" cy="807"/>
          </a:xfrm>
        </p:grpSpPr>
        <p:sp>
          <p:nvSpPr>
            <p:cNvPr id="21610" name="Oval 18"/>
            <p:cNvSpPr>
              <a:spLocks noChangeArrowheads="1"/>
            </p:cNvSpPr>
            <p:nvPr/>
          </p:nvSpPr>
          <p:spPr bwMode="auto">
            <a:xfrm>
              <a:off x="3562" y="1097"/>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11" name="Oval 19"/>
            <p:cNvSpPr>
              <a:spLocks noChangeArrowheads="1"/>
            </p:cNvSpPr>
            <p:nvPr/>
          </p:nvSpPr>
          <p:spPr bwMode="auto">
            <a:xfrm>
              <a:off x="3562" y="1673"/>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12" name="Text Box 20"/>
            <p:cNvSpPr txBox="1">
              <a:spLocks noChangeArrowheads="1"/>
            </p:cNvSpPr>
            <p:nvPr/>
          </p:nvSpPr>
          <p:spPr bwMode="auto">
            <a:xfrm>
              <a:off x="3730" y="1056"/>
              <a:ext cx="926" cy="595"/>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solidFill>
                    <a:srgbClr val="A50021"/>
                  </a:solidFill>
                </a:rPr>
                <a:t>Poor</a:t>
              </a:r>
              <a:br>
                <a:rPr lang="en-US" sz="1800">
                  <a:solidFill>
                    <a:srgbClr val="A50021"/>
                  </a:solidFill>
                </a:rPr>
              </a:br>
              <a:r>
                <a:rPr lang="en-US" sz="1800">
                  <a:solidFill>
                    <a:srgbClr val="A50021"/>
                  </a:solidFill>
                </a:rPr>
                <a:t>Connection</a:t>
              </a:r>
              <a:r>
                <a:rPr lang="en-US" sz="1800"/>
                <a:t/>
              </a:r>
              <a:br>
                <a:rPr lang="en-US" sz="1800"/>
              </a:br>
              <a:r>
                <a:rPr lang="en-US" sz="1800"/>
                <a:t>(Resistor)</a:t>
              </a:r>
            </a:p>
          </p:txBody>
        </p:sp>
        <p:sp>
          <p:nvSpPr>
            <p:cNvPr id="21613" name="Text Box 21"/>
            <p:cNvSpPr txBox="1">
              <a:spLocks noChangeArrowheads="1"/>
            </p:cNvSpPr>
            <p:nvPr/>
          </p:nvSpPr>
          <p:spPr bwMode="auto">
            <a:xfrm>
              <a:off x="3399" y="993"/>
              <a:ext cx="212" cy="231"/>
            </a:xfrm>
            <a:prstGeom prst="rect">
              <a:avLst/>
            </a:prstGeom>
            <a:noFill/>
            <a:ln w="12700">
              <a:noFill/>
              <a:miter lim="800000"/>
              <a:headEnd type="none" w="sm" len="sm"/>
              <a:tailEnd type="none" w="sm" len="sm"/>
            </a:ln>
          </p:spPr>
          <p:txBody>
            <a:bodyPr wrap="none">
              <a:spAutoFit/>
            </a:bodyPr>
            <a:lstStyle/>
            <a:p>
              <a:r>
                <a:rPr lang="en-US" sz="1800"/>
                <a:t>A</a:t>
              </a:r>
            </a:p>
          </p:txBody>
        </p:sp>
        <p:sp>
          <p:nvSpPr>
            <p:cNvPr id="21614" name="Text Box 22"/>
            <p:cNvSpPr txBox="1">
              <a:spLocks noChangeArrowheads="1"/>
            </p:cNvSpPr>
            <p:nvPr/>
          </p:nvSpPr>
          <p:spPr bwMode="auto">
            <a:xfrm>
              <a:off x="3399" y="1569"/>
              <a:ext cx="212" cy="231"/>
            </a:xfrm>
            <a:prstGeom prst="rect">
              <a:avLst/>
            </a:prstGeom>
            <a:noFill/>
            <a:ln w="12700">
              <a:noFill/>
              <a:miter lim="800000"/>
              <a:headEnd type="none" w="sm" len="sm"/>
              <a:tailEnd type="none" w="sm" len="sm"/>
            </a:ln>
          </p:spPr>
          <p:txBody>
            <a:bodyPr wrap="none">
              <a:spAutoFit/>
            </a:bodyPr>
            <a:lstStyle/>
            <a:p>
              <a:r>
                <a:rPr lang="en-US" sz="1800"/>
                <a:t>B</a:t>
              </a:r>
            </a:p>
          </p:txBody>
        </p:sp>
        <p:grpSp>
          <p:nvGrpSpPr>
            <p:cNvPr id="5" name="Group 23"/>
            <p:cNvGrpSpPr>
              <a:grpSpLocks/>
            </p:cNvGrpSpPr>
            <p:nvPr/>
          </p:nvGrpSpPr>
          <p:grpSpPr bwMode="auto">
            <a:xfrm>
              <a:off x="3547" y="1262"/>
              <a:ext cx="108" cy="288"/>
              <a:chOff x="2109" y="2301"/>
              <a:chExt cx="144" cy="384"/>
            </a:xfrm>
          </p:grpSpPr>
          <p:sp>
            <p:nvSpPr>
              <p:cNvPr id="21618" name="Line 24"/>
              <p:cNvSpPr>
                <a:spLocks noChangeShapeType="1"/>
              </p:cNvSpPr>
              <p:nvPr/>
            </p:nvSpPr>
            <p:spPr bwMode="auto">
              <a:xfrm>
                <a:off x="2157" y="23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19" name="Line 25"/>
              <p:cNvSpPr>
                <a:spLocks noChangeShapeType="1"/>
              </p:cNvSpPr>
              <p:nvPr/>
            </p:nvSpPr>
            <p:spPr bwMode="auto">
              <a:xfrm flipH="1">
                <a:off x="2109" y="23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0" name="Line 26"/>
              <p:cNvSpPr>
                <a:spLocks noChangeShapeType="1"/>
              </p:cNvSpPr>
              <p:nvPr/>
            </p:nvSpPr>
            <p:spPr bwMode="auto">
              <a:xfrm>
                <a:off x="2109" y="23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1" name="Line 27"/>
              <p:cNvSpPr>
                <a:spLocks noChangeShapeType="1"/>
              </p:cNvSpPr>
              <p:nvPr/>
            </p:nvSpPr>
            <p:spPr bwMode="auto">
              <a:xfrm flipH="1">
                <a:off x="2109" y="24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2" name="Line 28"/>
              <p:cNvSpPr>
                <a:spLocks noChangeShapeType="1"/>
              </p:cNvSpPr>
              <p:nvPr/>
            </p:nvSpPr>
            <p:spPr bwMode="auto">
              <a:xfrm flipH="1">
                <a:off x="2109" y="25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3" name="Line 29"/>
              <p:cNvSpPr>
                <a:spLocks noChangeShapeType="1"/>
              </p:cNvSpPr>
              <p:nvPr/>
            </p:nvSpPr>
            <p:spPr bwMode="auto">
              <a:xfrm>
                <a:off x="2109" y="25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4" name="Line 30"/>
              <p:cNvSpPr>
                <a:spLocks noChangeShapeType="1"/>
              </p:cNvSpPr>
              <p:nvPr/>
            </p:nvSpPr>
            <p:spPr bwMode="auto">
              <a:xfrm>
                <a:off x="2109" y="24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625" name="Line 31"/>
              <p:cNvSpPr>
                <a:spLocks noChangeShapeType="1"/>
              </p:cNvSpPr>
              <p:nvPr/>
            </p:nvSpPr>
            <p:spPr bwMode="auto">
              <a:xfrm flipH="1">
                <a:off x="2157" y="26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cxnSp>
          <p:nvCxnSpPr>
            <p:cNvPr id="21616" name="AutoShape 33"/>
            <p:cNvCxnSpPr>
              <a:cxnSpLocks noChangeShapeType="1"/>
              <a:stCxn id="21610" idx="4"/>
              <a:endCxn id="21618" idx="0"/>
            </p:cNvCxnSpPr>
            <p:nvPr/>
          </p:nvCxnSpPr>
          <p:spPr bwMode="auto">
            <a:xfrm flipH="1">
              <a:off x="3583" y="1145"/>
              <a:ext cx="3" cy="109"/>
            </a:xfrm>
            <a:prstGeom prst="straightConnector1">
              <a:avLst/>
            </a:prstGeom>
            <a:noFill/>
            <a:ln w="19050">
              <a:solidFill>
                <a:schemeClr val="tx1"/>
              </a:solidFill>
              <a:round/>
              <a:headEnd type="none" w="sm" len="sm"/>
              <a:tailEnd type="none" w="sm" len="sm"/>
            </a:ln>
          </p:spPr>
        </p:cxnSp>
        <p:cxnSp>
          <p:nvCxnSpPr>
            <p:cNvPr id="21617" name="AutoShape 34"/>
            <p:cNvCxnSpPr>
              <a:cxnSpLocks noChangeShapeType="1"/>
              <a:stCxn id="21611" idx="0"/>
              <a:endCxn id="21625" idx="1"/>
            </p:cNvCxnSpPr>
            <p:nvPr/>
          </p:nvCxnSpPr>
          <p:spPr bwMode="auto">
            <a:xfrm flipH="1" flipV="1">
              <a:off x="3583" y="1557"/>
              <a:ext cx="3" cy="116"/>
            </a:xfrm>
            <a:prstGeom prst="straightConnector1">
              <a:avLst/>
            </a:prstGeom>
            <a:noFill/>
            <a:ln w="19050">
              <a:solidFill>
                <a:schemeClr val="tx1"/>
              </a:solidFill>
              <a:round/>
              <a:headEnd type="none" w="sm" len="sm"/>
              <a:tailEnd type="none" w="sm" len="sm"/>
            </a:ln>
          </p:spPr>
        </p:cxnSp>
      </p:grpSp>
      <p:sp>
        <p:nvSpPr>
          <p:cNvPr id="40995" name="Text Box 35"/>
          <p:cNvSpPr txBox="1">
            <a:spLocks noChangeArrowheads="1"/>
          </p:cNvSpPr>
          <p:nvPr/>
        </p:nvSpPr>
        <p:spPr bwMode="auto">
          <a:xfrm>
            <a:off x="609600" y="3124200"/>
            <a:ext cx="3529013" cy="396875"/>
          </a:xfrm>
          <a:prstGeom prst="rect">
            <a:avLst/>
          </a:prstGeom>
          <a:noFill/>
          <a:ln w="12700">
            <a:noFill/>
            <a:miter lim="800000"/>
            <a:headEnd type="none" w="sm" len="sm"/>
            <a:tailEnd type="none" w="sm" len="sm"/>
          </a:ln>
        </p:spPr>
        <p:txBody>
          <a:bodyPr wrap="none">
            <a:spAutoFit/>
          </a:bodyPr>
          <a:lstStyle/>
          <a:p>
            <a:r>
              <a:rPr lang="en-US"/>
              <a:t>Consider these combinations:</a:t>
            </a:r>
          </a:p>
        </p:txBody>
      </p:sp>
      <p:grpSp>
        <p:nvGrpSpPr>
          <p:cNvPr id="6" name="Group 151"/>
          <p:cNvGrpSpPr>
            <a:grpSpLocks/>
          </p:cNvGrpSpPr>
          <p:nvPr/>
        </p:nvGrpSpPr>
        <p:grpSpPr bwMode="auto">
          <a:xfrm>
            <a:off x="304800" y="3557588"/>
            <a:ext cx="1758950" cy="2609850"/>
            <a:chOff x="192" y="2241"/>
            <a:chExt cx="1108" cy="1644"/>
          </a:xfrm>
        </p:grpSpPr>
        <p:sp>
          <p:nvSpPr>
            <p:cNvPr id="21598" name="Oval 36"/>
            <p:cNvSpPr>
              <a:spLocks noChangeArrowheads="1"/>
            </p:cNvSpPr>
            <p:nvPr/>
          </p:nvSpPr>
          <p:spPr bwMode="auto">
            <a:xfrm>
              <a:off x="744" y="2352"/>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99" name="Oval 37"/>
            <p:cNvSpPr>
              <a:spLocks noChangeArrowheads="1"/>
            </p:cNvSpPr>
            <p:nvPr/>
          </p:nvSpPr>
          <p:spPr bwMode="auto">
            <a:xfrm>
              <a:off x="744" y="2928"/>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21600" name="AutoShape 38"/>
            <p:cNvCxnSpPr>
              <a:cxnSpLocks noChangeShapeType="1"/>
              <a:stCxn id="21598" idx="4"/>
              <a:endCxn id="21599" idx="0"/>
            </p:cNvCxnSpPr>
            <p:nvPr/>
          </p:nvCxnSpPr>
          <p:spPr bwMode="auto">
            <a:xfrm>
              <a:off x="768" y="2400"/>
              <a:ext cx="0" cy="528"/>
            </a:xfrm>
            <a:prstGeom prst="straightConnector1">
              <a:avLst/>
            </a:prstGeom>
            <a:noFill/>
            <a:ln w="19050">
              <a:solidFill>
                <a:schemeClr val="tx1"/>
              </a:solidFill>
              <a:round/>
              <a:headEnd type="none" w="sm" len="sm"/>
              <a:tailEnd type="none" w="sm" len="sm"/>
            </a:ln>
          </p:spPr>
        </p:cxnSp>
        <p:sp>
          <p:nvSpPr>
            <p:cNvPr id="21601" name="Text Box 39"/>
            <p:cNvSpPr txBox="1">
              <a:spLocks noChangeArrowheads="1"/>
            </p:cNvSpPr>
            <p:nvPr/>
          </p:nvSpPr>
          <p:spPr bwMode="auto">
            <a:xfrm>
              <a:off x="421" y="2241"/>
              <a:ext cx="376" cy="231"/>
            </a:xfrm>
            <a:prstGeom prst="rect">
              <a:avLst/>
            </a:prstGeom>
            <a:noFill/>
            <a:ln w="12700">
              <a:noFill/>
              <a:miter lim="800000"/>
              <a:headEnd type="none" w="sm" len="sm"/>
              <a:tailEnd type="none" w="sm" len="sm"/>
            </a:ln>
          </p:spPr>
          <p:txBody>
            <a:bodyPr wrap="none">
              <a:spAutoFit/>
            </a:bodyPr>
            <a:lstStyle/>
            <a:p>
              <a:r>
                <a:rPr lang="en-US" sz="1800"/>
                <a:t>+5V</a:t>
              </a:r>
            </a:p>
          </p:txBody>
        </p:sp>
        <p:sp>
          <p:nvSpPr>
            <p:cNvPr id="21602" name="Text Box 40"/>
            <p:cNvSpPr txBox="1">
              <a:spLocks noChangeArrowheads="1"/>
            </p:cNvSpPr>
            <p:nvPr/>
          </p:nvSpPr>
          <p:spPr bwMode="auto">
            <a:xfrm>
              <a:off x="816" y="2769"/>
              <a:ext cx="212" cy="231"/>
            </a:xfrm>
            <a:prstGeom prst="rect">
              <a:avLst/>
            </a:prstGeom>
            <a:noFill/>
            <a:ln w="12700">
              <a:noFill/>
              <a:miter lim="800000"/>
              <a:headEnd type="none" w="sm" len="sm"/>
              <a:tailEnd type="none" w="sm" len="sm"/>
            </a:ln>
          </p:spPr>
          <p:txBody>
            <a:bodyPr wrap="none">
              <a:spAutoFit/>
            </a:bodyPr>
            <a:lstStyle/>
            <a:p>
              <a:r>
                <a:rPr lang="en-US" sz="1800"/>
                <a:t>A</a:t>
              </a:r>
            </a:p>
          </p:txBody>
        </p:sp>
        <p:sp>
          <p:nvSpPr>
            <p:cNvPr id="21603" name="Oval 41"/>
            <p:cNvSpPr>
              <a:spLocks noChangeArrowheads="1"/>
            </p:cNvSpPr>
            <p:nvPr/>
          </p:nvSpPr>
          <p:spPr bwMode="auto">
            <a:xfrm>
              <a:off x="730" y="3353"/>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604" name="Text Box 42"/>
            <p:cNvSpPr txBox="1">
              <a:spLocks noChangeArrowheads="1"/>
            </p:cNvSpPr>
            <p:nvPr/>
          </p:nvSpPr>
          <p:spPr bwMode="auto">
            <a:xfrm>
              <a:off x="496" y="3249"/>
              <a:ext cx="292" cy="231"/>
            </a:xfrm>
            <a:prstGeom prst="rect">
              <a:avLst/>
            </a:prstGeom>
            <a:noFill/>
            <a:ln w="12700">
              <a:noFill/>
              <a:miter lim="800000"/>
              <a:headEnd type="none" w="sm" len="sm"/>
              <a:tailEnd type="none" w="sm" len="sm"/>
            </a:ln>
          </p:spPr>
          <p:txBody>
            <a:bodyPr wrap="none">
              <a:spAutoFit/>
            </a:bodyPr>
            <a:lstStyle/>
            <a:p>
              <a:r>
                <a:rPr lang="en-US" sz="1800"/>
                <a:t>0V</a:t>
              </a:r>
            </a:p>
          </p:txBody>
        </p:sp>
        <p:sp>
          <p:nvSpPr>
            <p:cNvPr id="21605" name="Text Box 43"/>
            <p:cNvSpPr txBox="1">
              <a:spLocks noChangeArrowheads="1"/>
            </p:cNvSpPr>
            <p:nvPr/>
          </p:nvSpPr>
          <p:spPr bwMode="auto">
            <a:xfrm>
              <a:off x="192" y="2512"/>
              <a:ext cx="468" cy="231"/>
            </a:xfrm>
            <a:prstGeom prst="rect">
              <a:avLst/>
            </a:prstGeom>
            <a:noFill/>
            <a:ln w="12700">
              <a:noFill/>
              <a:miter lim="800000"/>
              <a:headEnd type="none" w="sm" len="sm"/>
              <a:tailEnd type="none" w="sm" len="sm"/>
            </a:ln>
          </p:spPr>
          <p:txBody>
            <a:bodyPr wrap="none">
              <a:spAutoFit/>
            </a:bodyPr>
            <a:lstStyle/>
            <a:p>
              <a:r>
                <a:rPr lang="en-US" sz="1800" i="1"/>
                <a:t>Good</a:t>
              </a:r>
            </a:p>
          </p:txBody>
        </p:sp>
        <p:sp>
          <p:nvSpPr>
            <p:cNvPr id="21606" name="Text Box 44"/>
            <p:cNvSpPr txBox="1">
              <a:spLocks noChangeArrowheads="1"/>
            </p:cNvSpPr>
            <p:nvPr/>
          </p:nvSpPr>
          <p:spPr bwMode="auto">
            <a:xfrm>
              <a:off x="192" y="3040"/>
              <a:ext cx="460" cy="231"/>
            </a:xfrm>
            <a:prstGeom prst="rect">
              <a:avLst/>
            </a:prstGeom>
            <a:noFill/>
            <a:ln w="12700">
              <a:noFill/>
              <a:miter lim="800000"/>
              <a:headEnd type="none" w="sm" len="sm"/>
              <a:tailEnd type="none" w="sm" len="sm"/>
            </a:ln>
          </p:spPr>
          <p:txBody>
            <a:bodyPr wrap="none">
              <a:spAutoFit/>
            </a:bodyPr>
            <a:lstStyle/>
            <a:p>
              <a:r>
                <a:rPr lang="en-US" sz="1800" i="1"/>
                <a:t>None</a:t>
              </a:r>
            </a:p>
          </p:txBody>
        </p:sp>
        <p:sp>
          <p:nvSpPr>
            <p:cNvPr id="21607" name="Text Box 46"/>
            <p:cNvSpPr txBox="1">
              <a:spLocks noChangeArrowheads="1"/>
            </p:cNvSpPr>
            <p:nvPr/>
          </p:nvSpPr>
          <p:spPr bwMode="auto">
            <a:xfrm>
              <a:off x="912" y="2973"/>
              <a:ext cx="388" cy="243"/>
            </a:xfrm>
            <a:prstGeom prst="rect">
              <a:avLst/>
            </a:prstGeom>
            <a:solidFill>
              <a:srgbClr val="CCCCFF"/>
            </a:solidFill>
            <a:ln w="19050">
              <a:solidFill>
                <a:schemeClr val="tx1"/>
              </a:solidFill>
              <a:miter lim="800000"/>
              <a:headEnd type="none" w="sm" len="sm"/>
              <a:tailEnd type="none" w="sm" len="sm"/>
            </a:ln>
          </p:spPr>
          <p:txBody>
            <a:bodyPr wrap="none">
              <a:spAutoFit/>
            </a:bodyPr>
            <a:lstStyle/>
            <a:p>
              <a:r>
                <a:rPr lang="en-US" sz="1800"/>
                <a:t>+5V</a:t>
              </a:r>
            </a:p>
          </p:txBody>
        </p:sp>
        <p:sp>
          <p:nvSpPr>
            <p:cNvPr id="21608" name="Line 97"/>
            <p:cNvSpPr>
              <a:spLocks noChangeShapeType="1"/>
            </p:cNvSpPr>
            <p:nvPr/>
          </p:nvSpPr>
          <p:spPr bwMode="auto">
            <a:xfrm>
              <a:off x="770" y="2957"/>
              <a:ext cx="24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1609" name="Text Box 144"/>
            <p:cNvSpPr txBox="1">
              <a:spLocks noChangeArrowheads="1"/>
            </p:cNvSpPr>
            <p:nvPr/>
          </p:nvSpPr>
          <p:spPr bwMode="auto">
            <a:xfrm>
              <a:off x="230" y="3463"/>
              <a:ext cx="880" cy="422"/>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t>Good wins</a:t>
              </a:r>
              <a:br>
                <a:rPr lang="en-US" sz="1800"/>
              </a:br>
              <a:r>
                <a:rPr lang="en-US" sz="1800"/>
                <a:t>over None</a:t>
              </a:r>
            </a:p>
          </p:txBody>
        </p:sp>
      </p:grpSp>
      <p:grpSp>
        <p:nvGrpSpPr>
          <p:cNvPr id="7" name="Group 152"/>
          <p:cNvGrpSpPr>
            <a:grpSpLocks/>
          </p:cNvGrpSpPr>
          <p:nvPr/>
        </p:nvGrpSpPr>
        <p:grpSpPr bwMode="auto">
          <a:xfrm>
            <a:off x="2438400" y="3557588"/>
            <a:ext cx="1835150" cy="2646362"/>
            <a:chOff x="1536" y="2241"/>
            <a:chExt cx="1156" cy="1667"/>
          </a:xfrm>
        </p:grpSpPr>
        <p:sp>
          <p:nvSpPr>
            <p:cNvPr id="21576" name="Text Box 50"/>
            <p:cNvSpPr txBox="1">
              <a:spLocks noChangeArrowheads="1"/>
            </p:cNvSpPr>
            <p:nvPr/>
          </p:nvSpPr>
          <p:spPr bwMode="auto">
            <a:xfrm>
              <a:off x="1765" y="2241"/>
              <a:ext cx="376" cy="231"/>
            </a:xfrm>
            <a:prstGeom prst="rect">
              <a:avLst/>
            </a:prstGeom>
            <a:noFill/>
            <a:ln w="12700">
              <a:noFill/>
              <a:miter lim="800000"/>
              <a:headEnd type="none" w="sm" len="sm"/>
              <a:tailEnd type="none" w="sm" len="sm"/>
            </a:ln>
          </p:spPr>
          <p:txBody>
            <a:bodyPr wrap="none">
              <a:spAutoFit/>
            </a:bodyPr>
            <a:lstStyle/>
            <a:p>
              <a:r>
                <a:rPr lang="en-US" sz="1800"/>
                <a:t>+5V</a:t>
              </a:r>
            </a:p>
          </p:txBody>
        </p:sp>
        <p:sp>
          <p:nvSpPr>
            <p:cNvPr id="21577" name="Text Box 51"/>
            <p:cNvSpPr txBox="1">
              <a:spLocks noChangeArrowheads="1"/>
            </p:cNvSpPr>
            <p:nvPr/>
          </p:nvSpPr>
          <p:spPr bwMode="auto">
            <a:xfrm>
              <a:off x="2160" y="2736"/>
              <a:ext cx="201" cy="212"/>
            </a:xfrm>
            <a:prstGeom prst="rect">
              <a:avLst/>
            </a:prstGeom>
            <a:noFill/>
            <a:ln w="12700">
              <a:noFill/>
              <a:miter lim="800000"/>
              <a:headEnd type="none" w="sm" len="sm"/>
              <a:tailEnd type="none" w="sm" len="sm"/>
            </a:ln>
          </p:spPr>
          <p:txBody>
            <a:bodyPr wrap="none">
              <a:spAutoFit/>
            </a:bodyPr>
            <a:lstStyle/>
            <a:p>
              <a:r>
                <a:rPr lang="en-US" sz="1600"/>
                <a:t>B</a:t>
              </a:r>
            </a:p>
          </p:txBody>
        </p:sp>
        <p:sp>
          <p:nvSpPr>
            <p:cNvPr id="21578" name="Oval 52"/>
            <p:cNvSpPr>
              <a:spLocks noChangeArrowheads="1"/>
            </p:cNvSpPr>
            <p:nvPr/>
          </p:nvSpPr>
          <p:spPr bwMode="auto">
            <a:xfrm>
              <a:off x="2074" y="3353"/>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79" name="Text Box 53"/>
            <p:cNvSpPr txBox="1">
              <a:spLocks noChangeArrowheads="1"/>
            </p:cNvSpPr>
            <p:nvPr/>
          </p:nvSpPr>
          <p:spPr bwMode="auto">
            <a:xfrm>
              <a:off x="1840" y="3249"/>
              <a:ext cx="292" cy="231"/>
            </a:xfrm>
            <a:prstGeom prst="rect">
              <a:avLst/>
            </a:prstGeom>
            <a:noFill/>
            <a:ln w="12700">
              <a:noFill/>
              <a:miter lim="800000"/>
              <a:headEnd type="none" w="sm" len="sm"/>
              <a:tailEnd type="none" w="sm" len="sm"/>
            </a:ln>
          </p:spPr>
          <p:txBody>
            <a:bodyPr wrap="none">
              <a:spAutoFit/>
            </a:bodyPr>
            <a:lstStyle/>
            <a:p>
              <a:r>
                <a:rPr lang="en-US" sz="1800"/>
                <a:t>0V</a:t>
              </a:r>
            </a:p>
          </p:txBody>
        </p:sp>
        <p:sp>
          <p:nvSpPr>
            <p:cNvPr id="21580" name="Text Box 54"/>
            <p:cNvSpPr txBox="1">
              <a:spLocks noChangeArrowheads="1"/>
            </p:cNvSpPr>
            <p:nvPr/>
          </p:nvSpPr>
          <p:spPr bwMode="auto">
            <a:xfrm>
              <a:off x="1536" y="2512"/>
              <a:ext cx="420" cy="231"/>
            </a:xfrm>
            <a:prstGeom prst="rect">
              <a:avLst/>
            </a:prstGeom>
            <a:noFill/>
            <a:ln w="12700">
              <a:noFill/>
              <a:miter lim="800000"/>
              <a:headEnd type="none" w="sm" len="sm"/>
              <a:tailEnd type="none" w="sm" len="sm"/>
            </a:ln>
          </p:spPr>
          <p:txBody>
            <a:bodyPr wrap="none">
              <a:spAutoFit/>
            </a:bodyPr>
            <a:lstStyle/>
            <a:p>
              <a:r>
                <a:rPr lang="en-US" sz="1800" i="1"/>
                <a:t>Poor</a:t>
              </a:r>
            </a:p>
          </p:txBody>
        </p:sp>
        <p:sp>
          <p:nvSpPr>
            <p:cNvPr id="21581" name="Text Box 55"/>
            <p:cNvSpPr txBox="1">
              <a:spLocks noChangeArrowheads="1"/>
            </p:cNvSpPr>
            <p:nvPr/>
          </p:nvSpPr>
          <p:spPr bwMode="auto">
            <a:xfrm>
              <a:off x="1536" y="3040"/>
              <a:ext cx="460" cy="231"/>
            </a:xfrm>
            <a:prstGeom prst="rect">
              <a:avLst/>
            </a:prstGeom>
            <a:noFill/>
            <a:ln w="12700">
              <a:noFill/>
              <a:miter lim="800000"/>
              <a:headEnd type="none" w="sm" len="sm"/>
              <a:tailEnd type="none" w="sm" len="sm"/>
            </a:ln>
          </p:spPr>
          <p:txBody>
            <a:bodyPr wrap="none">
              <a:spAutoFit/>
            </a:bodyPr>
            <a:lstStyle/>
            <a:p>
              <a:r>
                <a:rPr lang="en-US" sz="1800" i="1"/>
                <a:t>None</a:t>
              </a:r>
            </a:p>
          </p:txBody>
        </p:sp>
        <p:sp>
          <p:nvSpPr>
            <p:cNvPr id="21582" name="Text Box 56"/>
            <p:cNvSpPr txBox="1">
              <a:spLocks noChangeArrowheads="1"/>
            </p:cNvSpPr>
            <p:nvPr/>
          </p:nvSpPr>
          <p:spPr bwMode="auto">
            <a:xfrm>
              <a:off x="2304" y="2973"/>
              <a:ext cx="388" cy="243"/>
            </a:xfrm>
            <a:prstGeom prst="rect">
              <a:avLst/>
            </a:prstGeom>
            <a:solidFill>
              <a:srgbClr val="CCCCFF"/>
            </a:solidFill>
            <a:ln w="19050">
              <a:solidFill>
                <a:schemeClr val="tx1"/>
              </a:solidFill>
              <a:miter lim="800000"/>
              <a:headEnd type="none" w="sm" len="sm"/>
              <a:tailEnd type="none" w="sm" len="sm"/>
            </a:ln>
          </p:spPr>
          <p:txBody>
            <a:bodyPr wrap="none">
              <a:spAutoFit/>
            </a:bodyPr>
            <a:lstStyle/>
            <a:p>
              <a:r>
                <a:rPr lang="en-US" sz="1800"/>
                <a:t>+5V</a:t>
              </a:r>
            </a:p>
          </p:txBody>
        </p:sp>
        <p:sp>
          <p:nvSpPr>
            <p:cNvPr id="21583" name="Oval 57"/>
            <p:cNvSpPr>
              <a:spLocks noChangeArrowheads="1"/>
            </p:cNvSpPr>
            <p:nvPr/>
          </p:nvSpPr>
          <p:spPr bwMode="auto">
            <a:xfrm>
              <a:off x="2091" y="2324"/>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84" name="Oval 58"/>
            <p:cNvSpPr>
              <a:spLocks noChangeArrowheads="1"/>
            </p:cNvSpPr>
            <p:nvPr/>
          </p:nvSpPr>
          <p:spPr bwMode="auto">
            <a:xfrm>
              <a:off x="2091" y="2900"/>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grpSp>
          <p:nvGrpSpPr>
            <p:cNvPr id="8" name="Group 59"/>
            <p:cNvGrpSpPr>
              <a:grpSpLocks/>
            </p:cNvGrpSpPr>
            <p:nvPr/>
          </p:nvGrpSpPr>
          <p:grpSpPr bwMode="auto">
            <a:xfrm>
              <a:off x="2076" y="2489"/>
              <a:ext cx="108" cy="288"/>
              <a:chOff x="2109" y="2301"/>
              <a:chExt cx="144" cy="384"/>
            </a:xfrm>
          </p:grpSpPr>
          <p:sp>
            <p:nvSpPr>
              <p:cNvPr id="21590" name="Line 60"/>
              <p:cNvSpPr>
                <a:spLocks noChangeShapeType="1"/>
              </p:cNvSpPr>
              <p:nvPr/>
            </p:nvSpPr>
            <p:spPr bwMode="auto">
              <a:xfrm>
                <a:off x="2157" y="23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1" name="Line 61"/>
              <p:cNvSpPr>
                <a:spLocks noChangeShapeType="1"/>
              </p:cNvSpPr>
              <p:nvPr/>
            </p:nvSpPr>
            <p:spPr bwMode="auto">
              <a:xfrm flipH="1">
                <a:off x="2109" y="23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2" name="Line 62"/>
              <p:cNvSpPr>
                <a:spLocks noChangeShapeType="1"/>
              </p:cNvSpPr>
              <p:nvPr/>
            </p:nvSpPr>
            <p:spPr bwMode="auto">
              <a:xfrm>
                <a:off x="2109" y="23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3" name="Line 63"/>
              <p:cNvSpPr>
                <a:spLocks noChangeShapeType="1"/>
              </p:cNvSpPr>
              <p:nvPr/>
            </p:nvSpPr>
            <p:spPr bwMode="auto">
              <a:xfrm flipH="1">
                <a:off x="2109" y="24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4" name="Line 64"/>
              <p:cNvSpPr>
                <a:spLocks noChangeShapeType="1"/>
              </p:cNvSpPr>
              <p:nvPr/>
            </p:nvSpPr>
            <p:spPr bwMode="auto">
              <a:xfrm flipH="1">
                <a:off x="2109" y="25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5" name="Line 65"/>
              <p:cNvSpPr>
                <a:spLocks noChangeShapeType="1"/>
              </p:cNvSpPr>
              <p:nvPr/>
            </p:nvSpPr>
            <p:spPr bwMode="auto">
              <a:xfrm>
                <a:off x="2109" y="25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6" name="Line 66"/>
              <p:cNvSpPr>
                <a:spLocks noChangeShapeType="1"/>
              </p:cNvSpPr>
              <p:nvPr/>
            </p:nvSpPr>
            <p:spPr bwMode="auto">
              <a:xfrm>
                <a:off x="2109" y="24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97" name="Line 67"/>
              <p:cNvSpPr>
                <a:spLocks noChangeShapeType="1"/>
              </p:cNvSpPr>
              <p:nvPr/>
            </p:nvSpPr>
            <p:spPr bwMode="auto">
              <a:xfrm flipH="1">
                <a:off x="2157" y="26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cxnSp>
          <p:nvCxnSpPr>
            <p:cNvPr id="21586" name="AutoShape 68"/>
            <p:cNvCxnSpPr>
              <a:cxnSpLocks noChangeShapeType="1"/>
              <a:stCxn id="21583" idx="4"/>
              <a:endCxn id="21590" idx="0"/>
            </p:cNvCxnSpPr>
            <p:nvPr/>
          </p:nvCxnSpPr>
          <p:spPr bwMode="auto">
            <a:xfrm flipH="1">
              <a:off x="2112" y="2372"/>
              <a:ext cx="3" cy="109"/>
            </a:xfrm>
            <a:prstGeom prst="straightConnector1">
              <a:avLst/>
            </a:prstGeom>
            <a:noFill/>
            <a:ln w="19050">
              <a:solidFill>
                <a:schemeClr val="tx1"/>
              </a:solidFill>
              <a:round/>
              <a:headEnd type="none" w="sm" len="sm"/>
              <a:tailEnd type="none" w="sm" len="sm"/>
            </a:ln>
          </p:spPr>
        </p:cxnSp>
        <p:cxnSp>
          <p:nvCxnSpPr>
            <p:cNvPr id="21587" name="AutoShape 69"/>
            <p:cNvCxnSpPr>
              <a:cxnSpLocks noChangeShapeType="1"/>
              <a:stCxn id="21584" idx="0"/>
              <a:endCxn id="21597" idx="1"/>
            </p:cNvCxnSpPr>
            <p:nvPr/>
          </p:nvCxnSpPr>
          <p:spPr bwMode="auto">
            <a:xfrm flipH="1" flipV="1">
              <a:off x="2112" y="2784"/>
              <a:ext cx="3" cy="116"/>
            </a:xfrm>
            <a:prstGeom prst="straightConnector1">
              <a:avLst/>
            </a:prstGeom>
            <a:noFill/>
            <a:ln w="19050">
              <a:solidFill>
                <a:schemeClr val="tx1"/>
              </a:solidFill>
              <a:round/>
              <a:headEnd type="none" w="sm" len="sm"/>
              <a:tailEnd type="none" w="sm" len="sm"/>
            </a:ln>
          </p:spPr>
        </p:cxnSp>
        <p:sp>
          <p:nvSpPr>
            <p:cNvPr id="21588" name="Line 96"/>
            <p:cNvSpPr>
              <a:spLocks noChangeShapeType="1"/>
            </p:cNvSpPr>
            <p:nvPr/>
          </p:nvSpPr>
          <p:spPr bwMode="auto">
            <a:xfrm>
              <a:off x="2125" y="2928"/>
              <a:ext cx="24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1589" name="Text Box 145"/>
            <p:cNvSpPr txBox="1">
              <a:spLocks noChangeArrowheads="1"/>
            </p:cNvSpPr>
            <p:nvPr/>
          </p:nvSpPr>
          <p:spPr bwMode="auto">
            <a:xfrm>
              <a:off x="1536" y="3486"/>
              <a:ext cx="862" cy="422"/>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t>Poor wins</a:t>
              </a:r>
              <a:br>
                <a:rPr lang="en-US" sz="1800"/>
              </a:br>
              <a:r>
                <a:rPr lang="en-US" sz="1800"/>
                <a:t>over None</a:t>
              </a:r>
            </a:p>
          </p:txBody>
        </p:sp>
      </p:grpSp>
      <p:grpSp>
        <p:nvGrpSpPr>
          <p:cNvPr id="9" name="Group 153"/>
          <p:cNvGrpSpPr>
            <a:grpSpLocks/>
          </p:cNvGrpSpPr>
          <p:nvPr/>
        </p:nvGrpSpPr>
        <p:grpSpPr bwMode="auto">
          <a:xfrm>
            <a:off x="4379913" y="3481388"/>
            <a:ext cx="1778000" cy="2722562"/>
            <a:chOff x="2759" y="2193"/>
            <a:chExt cx="1120" cy="1715"/>
          </a:xfrm>
        </p:grpSpPr>
        <p:sp>
          <p:nvSpPr>
            <p:cNvPr id="21553" name="Text Box 70"/>
            <p:cNvSpPr txBox="1">
              <a:spLocks noChangeArrowheads="1"/>
            </p:cNvSpPr>
            <p:nvPr/>
          </p:nvSpPr>
          <p:spPr bwMode="auto">
            <a:xfrm>
              <a:off x="3072" y="2193"/>
              <a:ext cx="376" cy="231"/>
            </a:xfrm>
            <a:prstGeom prst="rect">
              <a:avLst/>
            </a:prstGeom>
            <a:noFill/>
            <a:ln w="12700">
              <a:noFill/>
              <a:miter lim="800000"/>
              <a:headEnd type="none" w="sm" len="sm"/>
              <a:tailEnd type="none" w="sm" len="sm"/>
            </a:ln>
          </p:spPr>
          <p:txBody>
            <a:bodyPr wrap="none">
              <a:spAutoFit/>
            </a:bodyPr>
            <a:lstStyle/>
            <a:p>
              <a:r>
                <a:rPr lang="en-US" sz="1800"/>
                <a:t>+5V</a:t>
              </a:r>
            </a:p>
          </p:txBody>
        </p:sp>
        <p:sp>
          <p:nvSpPr>
            <p:cNvPr id="21554" name="Text Box 71"/>
            <p:cNvSpPr txBox="1">
              <a:spLocks noChangeArrowheads="1"/>
            </p:cNvSpPr>
            <p:nvPr/>
          </p:nvSpPr>
          <p:spPr bwMode="auto">
            <a:xfrm>
              <a:off x="3527" y="2688"/>
              <a:ext cx="208" cy="212"/>
            </a:xfrm>
            <a:prstGeom prst="rect">
              <a:avLst/>
            </a:prstGeom>
            <a:noFill/>
            <a:ln w="12700">
              <a:noFill/>
              <a:miter lim="800000"/>
              <a:headEnd type="none" w="sm" len="sm"/>
              <a:tailEnd type="none" w="sm" len="sm"/>
            </a:ln>
          </p:spPr>
          <p:txBody>
            <a:bodyPr wrap="none">
              <a:spAutoFit/>
            </a:bodyPr>
            <a:lstStyle/>
            <a:p>
              <a:r>
                <a:rPr lang="en-US" sz="1600"/>
                <a:t>C</a:t>
              </a:r>
            </a:p>
          </p:txBody>
        </p:sp>
        <p:sp>
          <p:nvSpPr>
            <p:cNvPr id="21555" name="Oval 72"/>
            <p:cNvSpPr>
              <a:spLocks noChangeArrowheads="1"/>
            </p:cNvSpPr>
            <p:nvPr/>
          </p:nvSpPr>
          <p:spPr bwMode="auto">
            <a:xfrm>
              <a:off x="3390" y="3319"/>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56" name="Text Box 73"/>
            <p:cNvSpPr txBox="1">
              <a:spLocks noChangeArrowheads="1"/>
            </p:cNvSpPr>
            <p:nvPr/>
          </p:nvSpPr>
          <p:spPr bwMode="auto">
            <a:xfrm>
              <a:off x="3150" y="3201"/>
              <a:ext cx="292" cy="231"/>
            </a:xfrm>
            <a:prstGeom prst="rect">
              <a:avLst/>
            </a:prstGeom>
            <a:noFill/>
            <a:ln w="12700">
              <a:noFill/>
              <a:miter lim="800000"/>
              <a:headEnd type="none" w="sm" len="sm"/>
              <a:tailEnd type="none" w="sm" len="sm"/>
            </a:ln>
          </p:spPr>
          <p:txBody>
            <a:bodyPr wrap="none">
              <a:spAutoFit/>
            </a:bodyPr>
            <a:lstStyle/>
            <a:p>
              <a:r>
                <a:rPr lang="en-US" sz="1800"/>
                <a:t>0V</a:t>
              </a:r>
            </a:p>
          </p:txBody>
        </p:sp>
        <p:sp>
          <p:nvSpPr>
            <p:cNvPr id="21557" name="Text Box 74"/>
            <p:cNvSpPr txBox="1">
              <a:spLocks noChangeArrowheads="1"/>
            </p:cNvSpPr>
            <p:nvPr/>
          </p:nvSpPr>
          <p:spPr bwMode="auto">
            <a:xfrm>
              <a:off x="2843" y="2464"/>
              <a:ext cx="420" cy="231"/>
            </a:xfrm>
            <a:prstGeom prst="rect">
              <a:avLst/>
            </a:prstGeom>
            <a:noFill/>
            <a:ln w="12700">
              <a:noFill/>
              <a:miter lim="800000"/>
              <a:headEnd type="none" w="sm" len="sm"/>
              <a:tailEnd type="none" w="sm" len="sm"/>
            </a:ln>
          </p:spPr>
          <p:txBody>
            <a:bodyPr wrap="none">
              <a:spAutoFit/>
            </a:bodyPr>
            <a:lstStyle/>
            <a:p>
              <a:r>
                <a:rPr lang="en-US" sz="1800" i="1"/>
                <a:t>Poor</a:t>
              </a:r>
            </a:p>
          </p:txBody>
        </p:sp>
        <p:sp>
          <p:nvSpPr>
            <p:cNvPr id="21558" name="Text Box 76"/>
            <p:cNvSpPr txBox="1">
              <a:spLocks noChangeArrowheads="1"/>
            </p:cNvSpPr>
            <p:nvPr/>
          </p:nvSpPr>
          <p:spPr bwMode="auto">
            <a:xfrm>
              <a:off x="3575" y="2925"/>
              <a:ext cx="304" cy="243"/>
            </a:xfrm>
            <a:prstGeom prst="rect">
              <a:avLst/>
            </a:prstGeom>
            <a:solidFill>
              <a:srgbClr val="CCCCFF"/>
            </a:solidFill>
            <a:ln w="19050">
              <a:solidFill>
                <a:schemeClr val="tx1"/>
              </a:solidFill>
              <a:miter lim="800000"/>
              <a:headEnd type="none" w="sm" len="sm"/>
              <a:tailEnd type="none" w="sm" len="sm"/>
            </a:ln>
          </p:spPr>
          <p:txBody>
            <a:bodyPr wrap="none">
              <a:spAutoFit/>
            </a:bodyPr>
            <a:lstStyle/>
            <a:p>
              <a:r>
                <a:rPr lang="en-US" sz="1800"/>
                <a:t>0V</a:t>
              </a:r>
            </a:p>
          </p:txBody>
        </p:sp>
        <p:sp>
          <p:nvSpPr>
            <p:cNvPr id="21559" name="Oval 77"/>
            <p:cNvSpPr>
              <a:spLocks noChangeArrowheads="1"/>
            </p:cNvSpPr>
            <p:nvPr/>
          </p:nvSpPr>
          <p:spPr bwMode="auto">
            <a:xfrm>
              <a:off x="3398" y="2276"/>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60" name="Oval 78"/>
            <p:cNvSpPr>
              <a:spLocks noChangeArrowheads="1"/>
            </p:cNvSpPr>
            <p:nvPr/>
          </p:nvSpPr>
          <p:spPr bwMode="auto">
            <a:xfrm>
              <a:off x="3398" y="2852"/>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grpSp>
          <p:nvGrpSpPr>
            <p:cNvPr id="10" name="Group 79"/>
            <p:cNvGrpSpPr>
              <a:grpSpLocks/>
            </p:cNvGrpSpPr>
            <p:nvPr/>
          </p:nvGrpSpPr>
          <p:grpSpPr bwMode="auto">
            <a:xfrm>
              <a:off x="3383" y="2441"/>
              <a:ext cx="108" cy="288"/>
              <a:chOff x="2109" y="2301"/>
              <a:chExt cx="144" cy="384"/>
            </a:xfrm>
          </p:grpSpPr>
          <p:sp>
            <p:nvSpPr>
              <p:cNvPr id="21568" name="Line 80"/>
              <p:cNvSpPr>
                <a:spLocks noChangeShapeType="1"/>
              </p:cNvSpPr>
              <p:nvPr/>
            </p:nvSpPr>
            <p:spPr bwMode="auto">
              <a:xfrm>
                <a:off x="2157" y="23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69" name="Line 81"/>
              <p:cNvSpPr>
                <a:spLocks noChangeShapeType="1"/>
              </p:cNvSpPr>
              <p:nvPr/>
            </p:nvSpPr>
            <p:spPr bwMode="auto">
              <a:xfrm flipH="1">
                <a:off x="2109" y="23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0" name="Line 82"/>
              <p:cNvSpPr>
                <a:spLocks noChangeShapeType="1"/>
              </p:cNvSpPr>
              <p:nvPr/>
            </p:nvSpPr>
            <p:spPr bwMode="auto">
              <a:xfrm>
                <a:off x="2109" y="23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1" name="Line 83"/>
              <p:cNvSpPr>
                <a:spLocks noChangeShapeType="1"/>
              </p:cNvSpPr>
              <p:nvPr/>
            </p:nvSpPr>
            <p:spPr bwMode="auto">
              <a:xfrm flipH="1">
                <a:off x="2109" y="24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2" name="Line 84"/>
              <p:cNvSpPr>
                <a:spLocks noChangeShapeType="1"/>
              </p:cNvSpPr>
              <p:nvPr/>
            </p:nvSpPr>
            <p:spPr bwMode="auto">
              <a:xfrm flipH="1">
                <a:off x="2109" y="25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3" name="Line 85"/>
              <p:cNvSpPr>
                <a:spLocks noChangeShapeType="1"/>
              </p:cNvSpPr>
              <p:nvPr/>
            </p:nvSpPr>
            <p:spPr bwMode="auto">
              <a:xfrm>
                <a:off x="2109" y="25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4" name="Line 86"/>
              <p:cNvSpPr>
                <a:spLocks noChangeShapeType="1"/>
              </p:cNvSpPr>
              <p:nvPr/>
            </p:nvSpPr>
            <p:spPr bwMode="auto">
              <a:xfrm>
                <a:off x="2109" y="24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75" name="Line 87"/>
              <p:cNvSpPr>
                <a:spLocks noChangeShapeType="1"/>
              </p:cNvSpPr>
              <p:nvPr/>
            </p:nvSpPr>
            <p:spPr bwMode="auto">
              <a:xfrm flipH="1">
                <a:off x="2157" y="26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cxnSp>
          <p:nvCxnSpPr>
            <p:cNvPr id="21562" name="AutoShape 88"/>
            <p:cNvCxnSpPr>
              <a:cxnSpLocks noChangeShapeType="1"/>
              <a:stCxn id="21559" idx="4"/>
              <a:endCxn id="21568" idx="0"/>
            </p:cNvCxnSpPr>
            <p:nvPr/>
          </p:nvCxnSpPr>
          <p:spPr bwMode="auto">
            <a:xfrm flipH="1">
              <a:off x="3419" y="2324"/>
              <a:ext cx="3" cy="109"/>
            </a:xfrm>
            <a:prstGeom prst="straightConnector1">
              <a:avLst/>
            </a:prstGeom>
            <a:noFill/>
            <a:ln w="19050">
              <a:solidFill>
                <a:schemeClr val="tx1"/>
              </a:solidFill>
              <a:round/>
              <a:headEnd type="none" w="sm" len="sm"/>
              <a:tailEnd type="none" w="sm" len="sm"/>
            </a:ln>
          </p:spPr>
        </p:cxnSp>
        <p:cxnSp>
          <p:nvCxnSpPr>
            <p:cNvPr id="21563" name="AutoShape 89"/>
            <p:cNvCxnSpPr>
              <a:cxnSpLocks noChangeShapeType="1"/>
              <a:stCxn id="21560" idx="0"/>
              <a:endCxn id="21575" idx="1"/>
            </p:cNvCxnSpPr>
            <p:nvPr/>
          </p:nvCxnSpPr>
          <p:spPr bwMode="auto">
            <a:xfrm flipH="1" flipV="1">
              <a:off x="3419" y="2736"/>
              <a:ext cx="3" cy="116"/>
            </a:xfrm>
            <a:prstGeom prst="straightConnector1">
              <a:avLst/>
            </a:prstGeom>
            <a:noFill/>
            <a:ln w="19050">
              <a:solidFill>
                <a:schemeClr val="tx1"/>
              </a:solidFill>
              <a:round/>
              <a:headEnd type="none" w="sm" len="sm"/>
              <a:tailEnd type="none" w="sm" len="sm"/>
            </a:ln>
          </p:spPr>
        </p:cxnSp>
        <p:sp>
          <p:nvSpPr>
            <p:cNvPr id="21564" name="Text Box 90"/>
            <p:cNvSpPr txBox="1">
              <a:spLocks noChangeArrowheads="1"/>
            </p:cNvSpPr>
            <p:nvPr/>
          </p:nvSpPr>
          <p:spPr bwMode="auto">
            <a:xfrm>
              <a:off x="2759" y="2976"/>
              <a:ext cx="468" cy="231"/>
            </a:xfrm>
            <a:prstGeom prst="rect">
              <a:avLst/>
            </a:prstGeom>
            <a:noFill/>
            <a:ln w="12700">
              <a:noFill/>
              <a:miter lim="800000"/>
              <a:headEnd type="none" w="sm" len="sm"/>
              <a:tailEnd type="none" w="sm" len="sm"/>
            </a:ln>
          </p:spPr>
          <p:txBody>
            <a:bodyPr wrap="none">
              <a:spAutoFit/>
            </a:bodyPr>
            <a:lstStyle/>
            <a:p>
              <a:r>
                <a:rPr lang="en-US" sz="1800" i="1"/>
                <a:t>Good</a:t>
              </a:r>
            </a:p>
          </p:txBody>
        </p:sp>
        <p:cxnSp>
          <p:nvCxnSpPr>
            <p:cNvPr id="21565" name="AutoShape 94"/>
            <p:cNvCxnSpPr>
              <a:cxnSpLocks noChangeShapeType="1"/>
              <a:stCxn id="21555" idx="0"/>
              <a:endCxn id="21560" idx="4"/>
            </p:cNvCxnSpPr>
            <p:nvPr/>
          </p:nvCxnSpPr>
          <p:spPr bwMode="auto">
            <a:xfrm flipV="1">
              <a:off x="3414" y="2900"/>
              <a:ext cx="8" cy="419"/>
            </a:xfrm>
            <a:prstGeom prst="straightConnector1">
              <a:avLst/>
            </a:prstGeom>
            <a:noFill/>
            <a:ln w="19050">
              <a:solidFill>
                <a:schemeClr val="tx1"/>
              </a:solidFill>
              <a:round/>
              <a:headEnd type="none" w="sm" len="sm"/>
              <a:tailEnd type="none" w="sm" len="sm"/>
            </a:ln>
          </p:spPr>
        </p:cxnSp>
        <p:sp>
          <p:nvSpPr>
            <p:cNvPr id="21566" name="Line 95"/>
            <p:cNvSpPr>
              <a:spLocks noChangeShapeType="1"/>
            </p:cNvSpPr>
            <p:nvPr/>
          </p:nvSpPr>
          <p:spPr bwMode="auto">
            <a:xfrm>
              <a:off x="3431" y="2880"/>
              <a:ext cx="24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1567" name="Text Box 146"/>
            <p:cNvSpPr txBox="1">
              <a:spLocks noChangeArrowheads="1"/>
            </p:cNvSpPr>
            <p:nvPr/>
          </p:nvSpPr>
          <p:spPr bwMode="auto">
            <a:xfrm>
              <a:off x="2928" y="3486"/>
              <a:ext cx="880" cy="422"/>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t>Good wins</a:t>
              </a:r>
              <a:br>
                <a:rPr lang="en-US" sz="1800"/>
              </a:br>
              <a:r>
                <a:rPr lang="en-US" sz="1800"/>
                <a:t>over Poor</a:t>
              </a:r>
            </a:p>
          </p:txBody>
        </p:sp>
      </p:grpSp>
      <p:grpSp>
        <p:nvGrpSpPr>
          <p:cNvPr id="11" name="Group 154"/>
          <p:cNvGrpSpPr>
            <a:grpSpLocks/>
          </p:cNvGrpSpPr>
          <p:nvPr/>
        </p:nvGrpSpPr>
        <p:grpSpPr bwMode="auto">
          <a:xfrm>
            <a:off x="6934200" y="3100388"/>
            <a:ext cx="1830388" cy="2781300"/>
            <a:chOff x="4368" y="1953"/>
            <a:chExt cx="1153" cy="1752"/>
          </a:xfrm>
        </p:grpSpPr>
        <p:sp>
          <p:nvSpPr>
            <p:cNvPr id="21516" name="Text Box 98"/>
            <p:cNvSpPr txBox="1">
              <a:spLocks noChangeArrowheads="1"/>
            </p:cNvSpPr>
            <p:nvPr/>
          </p:nvSpPr>
          <p:spPr bwMode="auto">
            <a:xfrm>
              <a:off x="4368" y="1953"/>
              <a:ext cx="376" cy="231"/>
            </a:xfrm>
            <a:prstGeom prst="rect">
              <a:avLst/>
            </a:prstGeom>
            <a:noFill/>
            <a:ln w="12700">
              <a:noFill/>
              <a:miter lim="800000"/>
              <a:headEnd type="none" w="sm" len="sm"/>
              <a:tailEnd type="none" w="sm" len="sm"/>
            </a:ln>
          </p:spPr>
          <p:txBody>
            <a:bodyPr wrap="none">
              <a:spAutoFit/>
            </a:bodyPr>
            <a:lstStyle/>
            <a:p>
              <a:r>
                <a:rPr lang="en-US" sz="1800"/>
                <a:t>+5V</a:t>
              </a:r>
            </a:p>
          </p:txBody>
        </p:sp>
        <p:sp>
          <p:nvSpPr>
            <p:cNvPr id="21517" name="Oval 99"/>
            <p:cNvSpPr>
              <a:spLocks noChangeArrowheads="1"/>
            </p:cNvSpPr>
            <p:nvPr/>
          </p:nvSpPr>
          <p:spPr bwMode="auto">
            <a:xfrm>
              <a:off x="4686" y="3120"/>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18" name="Text Box 100"/>
            <p:cNvSpPr txBox="1">
              <a:spLocks noChangeArrowheads="1"/>
            </p:cNvSpPr>
            <p:nvPr/>
          </p:nvSpPr>
          <p:spPr bwMode="auto">
            <a:xfrm>
              <a:off x="4416" y="3009"/>
              <a:ext cx="292" cy="231"/>
            </a:xfrm>
            <a:prstGeom prst="rect">
              <a:avLst/>
            </a:prstGeom>
            <a:noFill/>
            <a:ln w="12700">
              <a:noFill/>
              <a:miter lim="800000"/>
              <a:headEnd type="none" w="sm" len="sm"/>
              <a:tailEnd type="none" w="sm" len="sm"/>
            </a:ln>
          </p:spPr>
          <p:txBody>
            <a:bodyPr wrap="none">
              <a:spAutoFit/>
            </a:bodyPr>
            <a:lstStyle/>
            <a:p>
              <a:r>
                <a:rPr lang="en-US" sz="1800"/>
                <a:t>0V</a:t>
              </a:r>
            </a:p>
          </p:txBody>
        </p:sp>
        <p:sp>
          <p:nvSpPr>
            <p:cNvPr id="21519" name="Oval 101"/>
            <p:cNvSpPr>
              <a:spLocks noChangeArrowheads="1"/>
            </p:cNvSpPr>
            <p:nvPr/>
          </p:nvSpPr>
          <p:spPr bwMode="auto">
            <a:xfrm>
              <a:off x="4694" y="2036"/>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20" name="Oval 102"/>
            <p:cNvSpPr>
              <a:spLocks noChangeArrowheads="1"/>
            </p:cNvSpPr>
            <p:nvPr/>
          </p:nvSpPr>
          <p:spPr bwMode="auto">
            <a:xfrm>
              <a:off x="4694" y="2612"/>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grpSp>
          <p:nvGrpSpPr>
            <p:cNvPr id="12" name="Group 103"/>
            <p:cNvGrpSpPr>
              <a:grpSpLocks/>
            </p:cNvGrpSpPr>
            <p:nvPr/>
          </p:nvGrpSpPr>
          <p:grpSpPr bwMode="auto">
            <a:xfrm>
              <a:off x="4679" y="2201"/>
              <a:ext cx="108" cy="288"/>
              <a:chOff x="2109" y="2301"/>
              <a:chExt cx="144" cy="384"/>
            </a:xfrm>
          </p:grpSpPr>
          <p:sp>
            <p:nvSpPr>
              <p:cNvPr id="21545" name="Line 104"/>
              <p:cNvSpPr>
                <a:spLocks noChangeShapeType="1"/>
              </p:cNvSpPr>
              <p:nvPr/>
            </p:nvSpPr>
            <p:spPr bwMode="auto">
              <a:xfrm>
                <a:off x="2157" y="23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6" name="Line 105"/>
              <p:cNvSpPr>
                <a:spLocks noChangeShapeType="1"/>
              </p:cNvSpPr>
              <p:nvPr/>
            </p:nvSpPr>
            <p:spPr bwMode="auto">
              <a:xfrm flipH="1">
                <a:off x="2109" y="23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7" name="Line 106"/>
              <p:cNvSpPr>
                <a:spLocks noChangeShapeType="1"/>
              </p:cNvSpPr>
              <p:nvPr/>
            </p:nvSpPr>
            <p:spPr bwMode="auto">
              <a:xfrm>
                <a:off x="2109" y="23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8" name="Line 107"/>
              <p:cNvSpPr>
                <a:spLocks noChangeShapeType="1"/>
              </p:cNvSpPr>
              <p:nvPr/>
            </p:nvSpPr>
            <p:spPr bwMode="auto">
              <a:xfrm flipH="1">
                <a:off x="2109" y="24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9" name="Line 108"/>
              <p:cNvSpPr>
                <a:spLocks noChangeShapeType="1"/>
              </p:cNvSpPr>
              <p:nvPr/>
            </p:nvSpPr>
            <p:spPr bwMode="auto">
              <a:xfrm flipH="1">
                <a:off x="2109" y="25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50" name="Line 109"/>
              <p:cNvSpPr>
                <a:spLocks noChangeShapeType="1"/>
              </p:cNvSpPr>
              <p:nvPr/>
            </p:nvSpPr>
            <p:spPr bwMode="auto">
              <a:xfrm>
                <a:off x="2109" y="25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51" name="Line 110"/>
              <p:cNvSpPr>
                <a:spLocks noChangeShapeType="1"/>
              </p:cNvSpPr>
              <p:nvPr/>
            </p:nvSpPr>
            <p:spPr bwMode="auto">
              <a:xfrm>
                <a:off x="2109" y="24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52" name="Line 111"/>
              <p:cNvSpPr>
                <a:spLocks noChangeShapeType="1"/>
              </p:cNvSpPr>
              <p:nvPr/>
            </p:nvSpPr>
            <p:spPr bwMode="auto">
              <a:xfrm flipH="1">
                <a:off x="2157" y="26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cxnSp>
          <p:nvCxnSpPr>
            <p:cNvPr id="21522" name="AutoShape 112"/>
            <p:cNvCxnSpPr>
              <a:cxnSpLocks noChangeShapeType="1"/>
              <a:stCxn id="21519" idx="4"/>
              <a:endCxn id="21545" idx="0"/>
            </p:cNvCxnSpPr>
            <p:nvPr/>
          </p:nvCxnSpPr>
          <p:spPr bwMode="auto">
            <a:xfrm flipH="1">
              <a:off x="4715" y="2084"/>
              <a:ext cx="3" cy="109"/>
            </a:xfrm>
            <a:prstGeom prst="straightConnector1">
              <a:avLst/>
            </a:prstGeom>
            <a:noFill/>
            <a:ln w="19050">
              <a:solidFill>
                <a:schemeClr val="tx1"/>
              </a:solidFill>
              <a:round/>
              <a:headEnd type="none" w="sm" len="sm"/>
              <a:tailEnd type="none" w="sm" len="sm"/>
            </a:ln>
          </p:spPr>
        </p:cxnSp>
        <p:cxnSp>
          <p:nvCxnSpPr>
            <p:cNvPr id="21523" name="AutoShape 113"/>
            <p:cNvCxnSpPr>
              <a:cxnSpLocks noChangeShapeType="1"/>
              <a:stCxn id="21520" idx="0"/>
              <a:endCxn id="21552" idx="1"/>
            </p:cNvCxnSpPr>
            <p:nvPr/>
          </p:nvCxnSpPr>
          <p:spPr bwMode="auto">
            <a:xfrm flipH="1" flipV="1">
              <a:off x="4715" y="2496"/>
              <a:ext cx="3" cy="116"/>
            </a:xfrm>
            <a:prstGeom prst="straightConnector1">
              <a:avLst/>
            </a:prstGeom>
            <a:noFill/>
            <a:ln w="19050">
              <a:solidFill>
                <a:schemeClr val="tx1"/>
              </a:solidFill>
              <a:round/>
              <a:headEnd type="none" w="sm" len="sm"/>
              <a:tailEnd type="none" w="sm" len="sm"/>
            </a:ln>
          </p:spPr>
        </p:cxnSp>
        <p:grpSp>
          <p:nvGrpSpPr>
            <p:cNvPr id="13" name="Group 124"/>
            <p:cNvGrpSpPr>
              <a:grpSpLocks/>
            </p:cNvGrpSpPr>
            <p:nvPr/>
          </p:nvGrpSpPr>
          <p:grpSpPr bwMode="auto">
            <a:xfrm>
              <a:off x="4686" y="2765"/>
              <a:ext cx="108" cy="288"/>
              <a:chOff x="2109" y="2301"/>
              <a:chExt cx="144" cy="384"/>
            </a:xfrm>
          </p:grpSpPr>
          <p:sp>
            <p:nvSpPr>
              <p:cNvPr id="21537" name="Line 125"/>
              <p:cNvSpPr>
                <a:spLocks noChangeShapeType="1"/>
              </p:cNvSpPr>
              <p:nvPr/>
            </p:nvSpPr>
            <p:spPr bwMode="auto">
              <a:xfrm>
                <a:off x="2157" y="23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38" name="Line 126"/>
              <p:cNvSpPr>
                <a:spLocks noChangeShapeType="1"/>
              </p:cNvSpPr>
              <p:nvPr/>
            </p:nvSpPr>
            <p:spPr bwMode="auto">
              <a:xfrm flipH="1">
                <a:off x="2109" y="23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39" name="Line 127"/>
              <p:cNvSpPr>
                <a:spLocks noChangeShapeType="1"/>
              </p:cNvSpPr>
              <p:nvPr/>
            </p:nvSpPr>
            <p:spPr bwMode="auto">
              <a:xfrm>
                <a:off x="2109" y="23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0" name="Line 128"/>
              <p:cNvSpPr>
                <a:spLocks noChangeShapeType="1"/>
              </p:cNvSpPr>
              <p:nvPr/>
            </p:nvSpPr>
            <p:spPr bwMode="auto">
              <a:xfrm flipH="1">
                <a:off x="2109" y="24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1" name="Line 129"/>
              <p:cNvSpPr>
                <a:spLocks noChangeShapeType="1"/>
              </p:cNvSpPr>
              <p:nvPr/>
            </p:nvSpPr>
            <p:spPr bwMode="auto">
              <a:xfrm flipH="1">
                <a:off x="2109" y="25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2" name="Line 130"/>
              <p:cNvSpPr>
                <a:spLocks noChangeShapeType="1"/>
              </p:cNvSpPr>
              <p:nvPr/>
            </p:nvSpPr>
            <p:spPr bwMode="auto">
              <a:xfrm>
                <a:off x="2109" y="25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3" name="Line 131"/>
              <p:cNvSpPr>
                <a:spLocks noChangeShapeType="1"/>
              </p:cNvSpPr>
              <p:nvPr/>
            </p:nvSpPr>
            <p:spPr bwMode="auto">
              <a:xfrm>
                <a:off x="2109" y="24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1544" name="Line 132"/>
              <p:cNvSpPr>
                <a:spLocks noChangeShapeType="1"/>
              </p:cNvSpPr>
              <p:nvPr/>
            </p:nvSpPr>
            <p:spPr bwMode="auto">
              <a:xfrm flipH="1">
                <a:off x="2157" y="26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cxnSp>
          <p:nvCxnSpPr>
            <p:cNvPr id="21525" name="AutoShape 133"/>
            <p:cNvCxnSpPr>
              <a:cxnSpLocks noChangeShapeType="1"/>
              <a:endCxn id="21537" idx="0"/>
            </p:cNvCxnSpPr>
            <p:nvPr/>
          </p:nvCxnSpPr>
          <p:spPr bwMode="auto">
            <a:xfrm flipH="1">
              <a:off x="4722" y="2648"/>
              <a:ext cx="3" cy="109"/>
            </a:xfrm>
            <a:prstGeom prst="straightConnector1">
              <a:avLst/>
            </a:prstGeom>
            <a:noFill/>
            <a:ln w="19050">
              <a:solidFill>
                <a:schemeClr val="tx1"/>
              </a:solidFill>
              <a:round/>
              <a:headEnd type="none" w="sm" len="sm"/>
              <a:tailEnd type="none" w="sm" len="sm"/>
            </a:ln>
          </p:spPr>
        </p:cxnSp>
        <p:cxnSp>
          <p:nvCxnSpPr>
            <p:cNvPr id="21526" name="AutoShape 134"/>
            <p:cNvCxnSpPr>
              <a:cxnSpLocks noChangeShapeType="1"/>
            </p:cNvCxnSpPr>
            <p:nvPr/>
          </p:nvCxnSpPr>
          <p:spPr bwMode="auto">
            <a:xfrm flipH="1" flipV="1">
              <a:off x="4722" y="3060"/>
              <a:ext cx="3" cy="116"/>
            </a:xfrm>
            <a:prstGeom prst="straightConnector1">
              <a:avLst/>
            </a:prstGeom>
            <a:noFill/>
            <a:ln w="19050">
              <a:solidFill>
                <a:schemeClr val="tx1"/>
              </a:solidFill>
              <a:round/>
              <a:headEnd type="none" w="sm" len="sm"/>
              <a:tailEnd type="none" w="sm" len="sm"/>
            </a:ln>
          </p:spPr>
        </p:cxnSp>
        <p:sp>
          <p:nvSpPr>
            <p:cNvPr id="21527" name="Oval 135"/>
            <p:cNvSpPr>
              <a:spLocks noChangeArrowheads="1"/>
            </p:cNvSpPr>
            <p:nvPr/>
          </p:nvSpPr>
          <p:spPr bwMode="auto">
            <a:xfrm>
              <a:off x="5208" y="2064"/>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28" name="Oval 136"/>
            <p:cNvSpPr>
              <a:spLocks noChangeArrowheads="1"/>
            </p:cNvSpPr>
            <p:nvPr/>
          </p:nvSpPr>
          <p:spPr bwMode="auto">
            <a:xfrm>
              <a:off x="5208" y="2640"/>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cxnSp>
          <p:nvCxnSpPr>
            <p:cNvPr id="21529" name="AutoShape 137"/>
            <p:cNvCxnSpPr>
              <a:cxnSpLocks noChangeShapeType="1"/>
              <a:stCxn id="21527" idx="4"/>
              <a:endCxn id="21528" idx="0"/>
            </p:cNvCxnSpPr>
            <p:nvPr/>
          </p:nvCxnSpPr>
          <p:spPr bwMode="auto">
            <a:xfrm>
              <a:off x="5232" y="2112"/>
              <a:ext cx="0" cy="528"/>
            </a:xfrm>
            <a:prstGeom prst="straightConnector1">
              <a:avLst/>
            </a:prstGeom>
            <a:noFill/>
            <a:ln w="19050">
              <a:solidFill>
                <a:schemeClr val="tx1"/>
              </a:solidFill>
              <a:round/>
              <a:headEnd type="none" w="sm" len="sm"/>
              <a:tailEnd type="none" w="sm" len="sm"/>
            </a:ln>
          </p:spPr>
        </p:cxnSp>
        <p:sp>
          <p:nvSpPr>
            <p:cNvPr id="21530" name="Text Box 138"/>
            <p:cNvSpPr txBox="1">
              <a:spLocks noChangeArrowheads="1"/>
            </p:cNvSpPr>
            <p:nvPr/>
          </p:nvSpPr>
          <p:spPr bwMode="auto">
            <a:xfrm>
              <a:off x="4885" y="1953"/>
              <a:ext cx="376" cy="231"/>
            </a:xfrm>
            <a:prstGeom prst="rect">
              <a:avLst/>
            </a:prstGeom>
            <a:noFill/>
            <a:ln w="12700">
              <a:noFill/>
              <a:miter lim="800000"/>
              <a:headEnd type="none" w="sm" len="sm"/>
              <a:tailEnd type="none" w="sm" len="sm"/>
            </a:ln>
          </p:spPr>
          <p:txBody>
            <a:bodyPr wrap="none">
              <a:spAutoFit/>
            </a:bodyPr>
            <a:lstStyle/>
            <a:p>
              <a:r>
                <a:rPr lang="en-US" sz="1800"/>
                <a:t>+5V</a:t>
              </a:r>
            </a:p>
          </p:txBody>
        </p:sp>
        <p:sp>
          <p:nvSpPr>
            <p:cNvPr id="21531" name="Oval 139"/>
            <p:cNvSpPr>
              <a:spLocks noChangeArrowheads="1"/>
            </p:cNvSpPr>
            <p:nvPr/>
          </p:nvSpPr>
          <p:spPr bwMode="auto">
            <a:xfrm>
              <a:off x="5194" y="3065"/>
              <a:ext cx="48" cy="48"/>
            </a:xfrm>
            <a:prstGeom prst="ellipse">
              <a:avLst/>
            </a:prstGeom>
            <a:solidFill>
              <a:schemeClr val="tx1"/>
            </a:solidFill>
            <a:ln w="12700">
              <a:solidFill>
                <a:schemeClr val="tx1"/>
              </a:solidFill>
              <a:round/>
              <a:headEnd type="none" w="sm" len="sm"/>
              <a:tailEnd type="none" w="sm" len="sm"/>
            </a:ln>
          </p:spPr>
          <p:txBody>
            <a:bodyPr wrap="none" anchor="ctr"/>
            <a:lstStyle/>
            <a:p>
              <a:endParaRPr lang="en-US"/>
            </a:p>
          </p:txBody>
        </p:sp>
        <p:sp>
          <p:nvSpPr>
            <p:cNvPr id="21532" name="Text Box 140"/>
            <p:cNvSpPr txBox="1">
              <a:spLocks noChangeArrowheads="1"/>
            </p:cNvSpPr>
            <p:nvPr/>
          </p:nvSpPr>
          <p:spPr bwMode="auto">
            <a:xfrm>
              <a:off x="4960" y="2961"/>
              <a:ext cx="292" cy="231"/>
            </a:xfrm>
            <a:prstGeom prst="rect">
              <a:avLst/>
            </a:prstGeom>
            <a:noFill/>
            <a:ln w="12700">
              <a:noFill/>
              <a:miter lim="800000"/>
              <a:headEnd type="none" w="sm" len="sm"/>
              <a:tailEnd type="none" w="sm" len="sm"/>
            </a:ln>
          </p:spPr>
          <p:txBody>
            <a:bodyPr wrap="none">
              <a:spAutoFit/>
            </a:bodyPr>
            <a:lstStyle/>
            <a:p>
              <a:r>
                <a:rPr lang="en-US" sz="1800"/>
                <a:t>0V</a:t>
              </a:r>
            </a:p>
          </p:txBody>
        </p:sp>
        <p:cxnSp>
          <p:nvCxnSpPr>
            <p:cNvPr id="21533" name="AutoShape 141"/>
            <p:cNvCxnSpPr>
              <a:cxnSpLocks noChangeShapeType="1"/>
              <a:stCxn id="21532" idx="3"/>
              <a:endCxn id="21528" idx="4"/>
            </p:cNvCxnSpPr>
            <p:nvPr/>
          </p:nvCxnSpPr>
          <p:spPr bwMode="auto">
            <a:xfrm flipH="1" flipV="1">
              <a:off x="5232" y="2688"/>
              <a:ext cx="20" cy="389"/>
            </a:xfrm>
            <a:prstGeom prst="straightConnector1">
              <a:avLst/>
            </a:prstGeom>
            <a:noFill/>
            <a:ln w="19050">
              <a:solidFill>
                <a:schemeClr val="tx1"/>
              </a:solidFill>
              <a:round/>
              <a:headEnd type="none" w="sm" len="sm"/>
              <a:tailEnd type="none" w="sm" len="sm"/>
            </a:ln>
          </p:spPr>
        </p:cxnSp>
        <p:sp>
          <p:nvSpPr>
            <p:cNvPr id="21534" name="Line 142"/>
            <p:cNvSpPr>
              <a:spLocks noChangeShapeType="1"/>
            </p:cNvSpPr>
            <p:nvPr/>
          </p:nvSpPr>
          <p:spPr bwMode="auto">
            <a:xfrm>
              <a:off x="4368" y="2208"/>
              <a:ext cx="1056" cy="720"/>
            </a:xfrm>
            <a:prstGeom prst="line">
              <a:avLst/>
            </a:prstGeom>
            <a:noFill/>
            <a:ln w="57150">
              <a:solidFill>
                <a:srgbClr val="A50021"/>
              </a:solidFill>
              <a:round/>
              <a:headEnd type="none" w="sm" len="sm"/>
              <a:tailEnd type="none" w="sm" len="sm"/>
            </a:ln>
          </p:spPr>
          <p:txBody>
            <a:bodyPr wrap="none" anchor="ctr"/>
            <a:lstStyle/>
            <a:p>
              <a:endParaRPr lang="en-US"/>
            </a:p>
          </p:txBody>
        </p:sp>
        <p:sp>
          <p:nvSpPr>
            <p:cNvPr id="21535" name="Line 143"/>
            <p:cNvSpPr>
              <a:spLocks noChangeShapeType="1"/>
            </p:cNvSpPr>
            <p:nvPr/>
          </p:nvSpPr>
          <p:spPr bwMode="auto">
            <a:xfrm flipV="1">
              <a:off x="4368" y="2160"/>
              <a:ext cx="1056" cy="816"/>
            </a:xfrm>
            <a:prstGeom prst="line">
              <a:avLst/>
            </a:prstGeom>
            <a:noFill/>
            <a:ln w="57150">
              <a:solidFill>
                <a:srgbClr val="A50021"/>
              </a:solidFill>
              <a:round/>
              <a:headEnd type="none" w="sm" len="sm"/>
              <a:tailEnd type="none" w="sm" len="sm"/>
            </a:ln>
          </p:spPr>
          <p:txBody>
            <a:bodyPr wrap="none" anchor="ctr"/>
            <a:lstStyle/>
            <a:p>
              <a:endParaRPr lang="en-US"/>
            </a:p>
          </p:txBody>
        </p:sp>
        <p:sp>
          <p:nvSpPr>
            <p:cNvPr id="21536" name="Text Box 147"/>
            <p:cNvSpPr txBox="1">
              <a:spLocks noChangeArrowheads="1"/>
            </p:cNvSpPr>
            <p:nvPr/>
          </p:nvSpPr>
          <p:spPr bwMode="auto">
            <a:xfrm>
              <a:off x="4464" y="3456"/>
              <a:ext cx="1057" cy="249"/>
            </a:xfrm>
            <a:prstGeom prst="rect">
              <a:avLst/>
            </a:prstGeom>
            <a:solidFill>
              <a:srgbClr val="FCF2D8"/>
            </a:solidFill>
            <a:ln w="28575">
              <a:solidFill>
                <a:srgbClr val="000066"/>
              </a:solidFill>
              <a:miter lim="800000"/>
              <a:headEnd type="none" w="sm" len="sm"/>
              <a:tailEnd type="none" w="sm" len="sm"/>
            </a:ln>
          </p:spPr>
          <p:txBody>
            <a:bodyPr lIns="92075" tIns="46038" rIns="92075" bIns="46038">
              <a:spAutoFit/>
            </a:bodyPr>
            <a:lstStyle/>
            <a:p>
              <a:r>
                <a:rPr lang="en-US" sz="1800"/>
                <a:t>Don’t do this!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0-#ppt_w/2"/>
                                          </p:val>
                                        </p:tav>
                                        <p:tav tm="100000">
                                          <p:val>
                                            <p:strVal val="#ppt_x"/>
                                          </p:val>
                                        </p:tav>
                                      </p:tavLst>
                                    </p:anim>
                                    <p:anim calcmode="lin" valueType="num">
                                      <p:cBhvr additive="base">
                                        <p:cTn id="8" dur="500" fill="hold"/>
                                        <p:tgtEl>
                                          <p:spTgt spid="409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0995"/>
                                        </p:tgtEl>
                                        <p:attrNameLst>
                                          <p:attrName>style.visibility</p:attrName>
                                        </p:attrNameLst>
                                      </p:cBhvr>
                                      <p:to>
                                        <p:strVal val="visible"/>
                                      </p:to>
                                    </p:set>
                                    <p:anim calcmode="lin" valueType="num">
                                      <p:cBhvr additive="base">
                                        <p:cTn id="27" dur="500" fill="hold"/>
                                        <p:tgtEl>
                                          <p:spTgt spid="40995"/>
                                        </p:tgtEl>
                                        <p:attrNameLst>
                                          <p:attrName>ppt_x</p:attrName>
                                        </p:attrNameLst>
                                      </p:cBhvr>
                                      <p:tavLst>
                                        <p:tav tm="0">
                                          <p:val>
                                            <p:strVal val="0-#ppt_w/2"/>
                                          </p:val>
                                        </p:tav>
                                        <p:tav tm="100000">
                                          <p:val>
                                            <p:strVal val="#ppt_x"/>
                                          </p:val>
                                        </p:tav>
                                      </p:tavLst>
                                    </p:anim>
                                    <p:anim calcmode="lin" valueType="num">
                                      <p:cBhvr additive="base">
                                        <p:cTn id="28" dur="500" fill="hold"/>
                                        <p:tgtEl>
                                          <p:spTgt spid="40995"/>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9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en-US" smtClean="0"/>
              <a:t>Controlling Switches</a:t>
            </a:r>
          </a:p>
        </p:txBody>
      </p:sp>
      <p:grpSp>
        <p:nvGrpSpPr>
          <p:cNvPr id="2" name="Group 17"/>
          <p:cNvGrpSpPr>
            <a:grpSpLocks/>
          </p:cNvGrpSpPr>
          <p:nvPr/>
        </p:nvGrpSpPr>
        <p:grpSpPr bwMode="auto">
          <a:xfrm>
            <a:off x="1430338" y="1327150"/>
            <a:ext cx="6586537" cy="1562100"/>
            <a:chOff x="901" y="836"/>
            <a:chExt cx="4149" cy="984"/>
          </a:xfrm>
        </p:grpSpPr>
        <p:sp>
          <p:nvSpPr>
            <p:cNvPr id="22536" name="Line 4"/>
            <p:cNvSpPr>
              <a:spLocks noChangeShapeType="1"/>
            </p:cNvSpPr>
            <p:nvPr/>
          </p:nvSpPr>
          <p:spPr bwMode="auto">
            <a:xfrm>
              <a:off x="912" y="1598"/>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37" name="Line 5"/>
            <p:cNvSpPr>
              <a:spLocks noChangeShapeType="1"/>
            </p:cNvSpPr>
            <p:nvPr/>
          </p:nvSpPr>
          <p:spPr bwMode="auto">
            <a:xfrm flipV="1">
              <a:off x="1441" y="1440"/>
              <a:ext cx="239" cy="158"/>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2538" name="Line 6"/>
            <p:cNvSpPr>
              <a:spLocks noChangeShapeType="1"/>
            </p:cNvSpPr>
            <p:nvPr/>
          </p:nvSpPr>
          <p:spPr bwMode="auto">
            <a:xfrm>
              <a:off x="1743" y="1598"/>
              <a:ext cx="529"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2539" name="Oval 7"/>
            <p:cNvSpPr>
              <a:spLocks noChangeArrowheads="1"/>
            </p:cNvSpPr>
            <p:nvPr/>
          </p:nvSpPr>
          <p:spPr bwMode="auto">
            <a:xfrm>
              <a:off x="1369" y="1300"/>
              <a:ext cx="521" cy="520"/>
            </a:xfrm>
            <a:prstGeom prst="ellipse">
              <a:avLst/>
            </a:prstGeom>
            <a:noFill/>
            <a:ln w="12700">
              <a:solidFill>
                <a:srgbClr val="000066"/>
              </a:solidFill>
              <a:prstDash val="dash"/>
              <a:round/>
              <a:headEnd/>
              <a:tailEnd/>
            </a:ln>
          </p:spPr>
          <p:txBody>
            <a:bodyPr wrap="none" anchor="ctr"/>
            <a:lstStyle/>
            <a:p>
              <a:endParaRPr lang="en-US"/>
            </a:p>
          </p:txBody>
        </p:sp>
        <p:sp>
          <p:nvSpPr>
            <p:cNvPr id="22540" name="Rectangle 8"/>
            <p:cNvSpPr>
              <a:spLocks noChangeArrowheads="1"/>
            </p:cNvSpPr>
            <p:nvPr/>
          </p:nvSpPr>
          <p:spPr bwMode="auto">
            <a:xfrm>
              <a:off x="901" y="1412"/>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2541" name="Rectangle 9"/>
            <p:cNvSpPr>
              <a:spLocks noChangeArrowheads="1"/>
            </p:cNvSpPr>
            <p:nvPr/>
          </p:nvSpPr>
          <p:spPr bwMode="auto">
            <a:xfrm>
              <a:off x="2053" y="1412"/>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2542" name="Rectangle 10"/>
            <p:cNvSpPr>
              <a:spLocks noChangeArrowheads="1"/>
            </p:cNvSpPr>
            <p:nvPr/>
          </p:nvSpPr>
          <p:spPr bwMode="auto">
            <a:xfrm>
              <a:off x="2533" y="1027"/>
              <a:ext cx="2517" cy="250"/>
            </a:xfrm>
            <a:prstGeom prst="rect">
              <a:avLst/>
            </a:prstGeom>
            <a:noFill/>
            <a:ln w="9525">
              <a:noFill/>
              <a:miter lim="800000"/>
              <a:headEnd/>
              <a:tailEnd/>
            </a:ln>
          </p:spPr>
          <p:txBody>
            <a:bodyPr wrap="none" lIns="92075" tIns="46038" rIns="92075" bIns="46038">
              <a:spAutoFit/>
            </a:bodyPr>
            <a:lstStyle/>
            <a:p>
              <a:r>
                <a:rPr lang="en-US"/>
                <a:t>A simple on/off switch with control</a:t>
              </a:r>
            </a:p>
          </p:txBody>
        </p:sp>
        <p:sp>
          <p:nvSpPr>
            <p:cNvPr id="22543" name="Line 11"/>
            <p:cNvSpPr>
              <a:spLocks noChangeShapeType="1"/>
            </p:cNvSpPr>
            <p:nvPr/>
          </p:nvSpPr>
          <p:spPr bwMode="auto">
            <a:xfrm>
              <a:off x="1632" y="864"/>
              <a:ext cx="0" cy="576"/>
            </a:xfrm>
            <a:prstGeom prst="line">
              <a:avLst/>
            </a:prstGeom>
            <a:noFill/>
            <a:ln w="12700">
              <a:solidFill>
                <a:srgbClr val="006600"/>
              </a:solidFill>
              <a:round/>
              <a:headEnd type="none" w="sm" len="sm"/>
              <a:tailEnd type="stealth" w="med" len="lg"/>
            </a:ln>
          </p:spPr>
          <p:txBody>
            <a:bodyPr wrap="none" anchor="ctr"/>
            <a:lstStyle/>
            <a:p>
              <a:endParaRPr lang="en-US"/>
            </a:p>
          </p:txBody>
        </p:sp>
        <p:sp>
          <p:nvSpPr>
            <p:cNvPr id="22544" name="Rectangle 12"/>
            <p:cNvSpPr>
              <a:spLocks noChangeArrowheads="1"/>
            </p:cNvSpPr>
            <p:nvPr/>
          </p:nvSpPr>
          <p:spPr bwMode="auto">
            <a:xfrm>
              <a:off x="1621" y="836"/>
              <a:ext cx="632" cy="250"/>
            </a:xfrm>
            <a:prstGeom prst="rect">
              <a:avLst/>
            </a:prstGeom>
            <a:noFill/>
            <a:ln w="9525">
              <a:noFill/>
              <a:miter lim="800000"/>
              <a:headEnd/>
              <a:tailEnd/>
            </a:ln>
          </p:spPr>
          <p:txBody>
            <a:bodyPr wrap="none" lIns="92075" tIns="46038" rIns="92075" bIns="46038">
              <a:spAutoFit/>
            </a:bodyPr>
            <a:lstStyle/>
            <a:p>
              <a:r>
                <a:rPr lang="en-US"/>
                <a:t>Control</a:t>
              </a:r>
            </a:p>
          </p:txBody>
        </p:sp>
      </p:grpSp>
      <p:sp>
        <p:nvSpPr>
          <p:cNvPr id="30733" name="Rectangle 13"/>
          <p:cNvSpPr>
            <a:spLocks noChangeArrowheads="1"/>
          </p:cNvSpPr>
          <p:nvPr/>
        </p:nvSpPr>
        <p:spPr bwMode="auto">
          <a:xfrm>
            <a:off x="1203325" y="3384550"/>
            <a:ext cx="4251325" cy="701675"/>
          </a:xfrm>
          <a:prstGeom prst="rect">
            <a:avLst/>
          </a:prstGeom>
          <a:noFill/>
          <a:ln w="9525">
            <a:noFill/>
            <a:miter lim="800000"/>
            <a:headEnd/>
            <a:tailEnd/>
          </a:ln>
        </p:spPr>
        <p:txBody>
          <a:bodyPr wrap="none" lIns="92075" tIns="46038" rIns="92075" bIns="46038">
            <a:spAutoFit/>
          </a:bodyPr>
          <a:lstStyle/>
          <a:p>
            <a:r>
              <a:rPr lang="en-US"/>
              <a:t>If </a:t>
            </a:r>
            <a:r>
              <a:rPr lang="en-US" i="1"/>
              <a:t>Control</a:t>
            </a:r>
            <a:r>
              <a:rPr lang="en-US"/>
              <a:t> is &gt; </a:t>
            </a:r>
            <a:r>
              <a:rPr lang="en-US" b="1">
                <a:solidFill>
                  <a:srgbClr val="A50021"/>
                </a:solidFill>
              </a:rPr>
              <a:t>2.5V</a:t>
            </a:r>
            <a:r>
              <a:rPr lang="en-US"/>
              <a:t>, switch is closed </a:t>
            </a:r>
            <a:br>
              <a:rPr lang="en-US"/>
            </a:br>
            <a:r>
              <a:rPr lang="en-US"/>
              <a:t>otherwise, switch is open.</a:t>
            </a:r>
          </a:p>
        </p:txBody>
      </p:sp>
      <p:sp>
        <p:nvSpPr>
          <p:cNvPr id="30734" name="Rectangle 14"/>
          <p:cNvSpPr>
            <a:spLocks noChangeArrowheads="1"/>
          </p:cNvSpPr>
          <p:nvPr/>
        </p:nvSpPr>
        <p:spPr bwMode="auto">
          <a:xfrm>
            <a:off x="4167188" y="2767013"/>
            <a:ext cx="1395412" cy="4254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t>Threshold</a:t>
            </a:r>
          </a:p>
        </p:txBody>
      </p:sp>
      <p:sp>
        <p:nvSpPr>
          <p:cNvPr id="30735" name="Line 15"/>
          <p:cNvSpPr>
            <a:spLocks noChangeShapeType="1"/>
          </p:cNvSpPr>
          <p:nvPr/>
        </p:nvSpPr>
        <p:spPr bwMode="auto">
          <a:xfrm flipH="1">
            <a:off x="3429000" y="3124200"/>
            <a:ext cx="762000" cy="304800"/>
          </a:xfrm>
          <a:prstGeom prst="line">
            <a:avLst/>
          </a:prstGeom>
          <a:noFill/>
          <a:ln w="19050">
            <a:solidFill>
              <a:srgbClr val="000066"/>
            </a:solidFill>
            <a:round/>
            <a:headEnd type="none" w="sm" len="sm"/>
            <a:tailEnd type="stealth" w="med" len="lg"/>
          </a:ln>
        </p:spPr>
        <p:txBody>
          <a:bodyPr wrap="none" anchor="ctr"/>
          <a:lstStyle/>
          <a:p>
            <a:endParaRPr lang="en-US"/>
          </a:p>
        </p:txBody>
      </p:sp>
      <p:sp>
        <p:nvSpPr>
          <p:cNvPr id="30736" name="Rectangle 16"/>
          <p:cNvSpPr>
            <a:spLocks noChangeArrowheads="1"/>
          </p:cNvSpPr>
          <p:nvPr/>
        </p:nvSpPr>
        <p:spPr bwMode="auto">
          <a:xfrm>
            <a:off x="1584325" y="4678363"/>
            <a:ext cx="6211888" cy="701675"/>
          </a:xfrm>
          <a:prstGeom prst="rect">
            <a:avLst/>
          </a:prstGeom>
          <a:noFill/>
          <a:ln w="9525">
            <a:noFill/>
            <a:miter lim="800000"/>
            <a:headEnd/>
            <a:tailEnd/>
          </a:ln>
        </p:spPr>
        <p:txBody>
          <a:bodyPr wrap="none" lIns="92075" tIns="46038" rIns="92075" bIns="46038">
            <a:spAutoFit/>
          </a:bodyPr>
          <a:lstStyle/>
          <a:p>
            <a:r>
              <a:rPr lang="en-US"/>
              <a:t>Note: Assume switches are always closed with higher</a:t>
            </a:r>
            <a:br>
              <a:rPr lang="en-US"/>
            </a:br>
            <a:r>
              <a:rPr lang="en-US"/>
              <a:t>voltage, open with lower voltage.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33"/>
                                        </p:tgtEl>
                                        <p:attrNameLst>
                                          <p:attrName>style.visibility</p:attrName>
                                        </p:attrNameLst>
                                      </p:cBhvr>
                                      <p:to>
                                        <p:strVal val="visible"/>
                                      </p:to>
                                    </p:set>
                                    <p:anim calcmode="lin" valueType="num">
                                      <p:cBhvr additive="base">
                                        <p:cTn id="7" dur="500" fill="hold"/>
                                        <p:tgtEl>
                                          <p:spTgt spid="30733"/>
                                        </p:tgtEl>
                                        <p:attrNameLst>
                                          <p:attrName>ppt_x</p:attrName>
                                        </p:attrNameLst>
                                      </p:cBhvr>
                                      <p:tavLst>
                                        <p:tav tm="0">
                                          <p:val>
                                            <p:strVal val="#ppt_x"/>
                                          </p:val>
                                        </p:tav>
                                        <p:tav tm="100000">
                                          <p:val>
                                            <p:strVal val="#ppt_x"/>
                                          </p:val>
                                        </p:tav>
                                      </p:tavLst>
                                    </p:anim>
                                    <p:anim calcmode="lin" valueType="num">
                                      <p:cBhvr additive="base">
                                        <p:cTn id="8" dur="500" fill="hold"/>
                                        <p:tgtEl>
                                          <p:spTgt spid="307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0734"/>
                                        </p:tgtEl>
                                        <p:attrNameLst>
                                          <p:attrName>style.visibility</p:attrName>
                                        </p:attrNameLst>
                                      </p:cBhvr>
                                      <p:to>
                                        <p:strVal val="visible"/>
                                      </p:to>
                                    </p:set>
                                    <p:animEffect transition="in" filter="dissolve">
                                      <p:cBhvr>
                                        <p:cTn id="12" dur="500"/>
                                        <p:tgtEl>
                                          <p:spTgt spid="30734"/>
                                        </p:tgtEl>
                                      </p:cBhvr>
                                    </p:animEffect>
                                  </p:childTnLst>
                                </p:cTn>
                              </p:par>
                            </p:childTnLst>
                          </p:cTn>
                        </p:par>
                        <p:par>
                          <p:cTn id="13" fill="hold">
                            <p:stCondLst>
                              <p:cond delay="1000"/>
                            </p:stCondLst>
                            <p:childTnLst>
                              <p:par>
                                <p:cTn id="14" presetID="22" presetClass="entr" presetSubtype="2" fill="hold" grpId="0" nodeType="afterEffect">
                                  <p:stCondLst>
                                    <p:cond delay="0"/>
                                  </p:stCondLst>
                                  <p:childTnLst>
                                    <p:set>
                                      <p:cBhvr>
                                        <p:cTn id="15" dur="1" fill="hold">
                                          <p:stCondLst>
                                            <p:cond delay="0"/>
                                          </p:stCondLst>
                                        </p:cTn>
                                        <p:tgtEl>
                                          <p:spTgt spid="30735"/>
                                        </p:tgtEl>
                                        <p:attrNameLst>
                                          <p:attrName>style.visibility</p:attrName>
                                        </p:attrNameLst>
                                      </p:cBhvr>
                                      <p:to>
                                        <p:strVal val="visible"/>
                                      </p:to>
                                    </p:set>
                                    <p:animEffect transition="in" filter="wipe(right)">
                                      <p:cBhvr>
                                        <p:cTn id="16" dur="500"/>
                                        <p:tgtEl>
                                          <p:spTgt spid="3073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736"/>
                                        </p:tgtEl>
                                        <p:attrNameLst>
                                          <p:attrName>style.visibility</p:attrName>
                                        </p:attrNameLst>
                                      </p:cBhvr>
                                      <p:to>
                                        <p:strVal val="visible"/>
                                      </p:to>
                                    </p:set>
                                    <p:anim calcmode="lin" valueType="num">
                                      <p:cBhvr additive="base">
                                        <p:cTn id="21" dur="500" fill="hold"/>
                                        <p:tgtEl>
                                          <p:spTgt spid="30736"/>
                                        </p:tgtEl>
                                        <p:attrNameLst>
                                          <p:attrName>ppt_x</p:attrName>
                                        </p:attrNameLst>
                                      </p:cBhvr>
                                      <p:tavLst>
                                        <p:tav tm="0">
                                          <p:val>
                                            <p:strVal val="#ppt_x"/>
                                          </p:val>
                                        </p:tav>
                                        <p:tav tm="100000">
                                          <p:val>
                                            <p:strVal val="#ppt_x"/>
                                          </p:val>
                                        </p:tav>
                                      </p:tavLst>
                                    </p:anim>
                                    <p:anim calcmode="lin" valueType="num">
                                      <p:cBhvr additive="base">
                                        <p:cTn id="22" dur="500" fill="hold"/>
                                        <p:tgtEl>
                                          <p:spTgt spid="307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3" grpId="0" autoUpdateAnimBg="0"/>
      <p:bldP spid="30734" grpId="0" animBg="1" autoUpdateAnimBg="0"/>
      <p:bldP spid="30735" grpId="0" animBg="1"/>
      <p:bldP spid="3073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a:noFill/>
        </p:spPr>
        <p:txBody>
          <a:bodyPr/>
          <a:lstStyle/>
          <a:p>
            <a:r>
              <a:rPr lang="en-US" dirty="0" smtClean="0"/>
              <a:t>A circuit using switches</a:t>
            </a:r>
          </a:p>
        </p:txBody>
      </p:sp>
      <p:grpSp>
        <p:nvGrpSpPr>
          <p:cNvPr id="2" name="Group 102"/>
          <p:cNvGrpSpPr>
            <a:grpSpLocks/>
          </p:cNvGrpSpPr>
          <p:nvPr/>
        </p:nvGrpSpPr>
        <p:grpSpPr bwMode="auto">
          <a:xfrm>
            <a:off x="381000" y="822325"/>
            <a:ext cx="2492375" cy="2835275"/>
            <a:chOff x="240" y="518"/>
            <a:chExt cx="1570" cy="1786"/>
          </a:xfrm>
        </p:grpSpPr>
        <p:sp>
          <p:nvSpPr>
            <p:cNvPr id="23619" name="Rectangle 22"/>
            <p:cNvSpPr>
              <a:spLocks noChangeArrowheads="1"/>
            </p:cNvSpPr>
            <p:nvPr/>
          </p:nvSpPr>
          <p:spPr bwMode="auto">
            <a:xfrm>
              <a:off x="1056" y="518"/>
              <a:ext cx="312" cy="250"/>
            </a:xfrm>
            <a:prstGeom prst="rect">
              <a:avLst/>
            </a:prstGeom>
            <a:noFill/>
            <a:ln w="9525">
              <a:noFill/>
              <a:miter lim="800000"/>
              <a:headEnd/>
              <a:tailEnd/>
            </a:ln>
          </p:spPr>
          <p:txBody>
            <a:bodyPr wrap="none" lIns="92075" tIns="46038" rIns="92075" bIns="46038">
              <a:spAutoFit/>
            </a:bodyPr>
            <a:lstStyle/>
            <a:p>
              <a:r>
                <a:rPr lang="en-US"/>
                <a:t>5V</a:t>
              </a:r>
            </a:p>
          </p:txBody>
        </p:sp>
        <p:grpSp>
          <p:nvGrpSpPr>
            <p:cNvPr id="3" name="Group 12"/>
            <p:cNvGrpSpPr>
              <a:grpSpLocks/>
            </p:cNvGrpSpPr>
            <p:nvPr/>
          </p:nvGrpSpPr>
          <p:grpSpPr bwMode="auto">
            <a:xfrm>
              <a:off x="824" y="831"/>
              <a:ext cx="144" cy="384"/>
              <a:chOff x="1245" y="1293"/>
              <a:chExt cx="144" cy="384"/>
            </a:xfrm>
          </p:grpSpPr>
          <p:sp>
            <p:nvSpPr>
              <p:cNvPr id="23635" name="Line 4"/>
              <p:cNvSpPr>
                <a:spLocks noChangeShapeType="1"/>
              </p:cNvSpPr>
              <p:nvPr/>
            </p:nvSpPr>
            <p:spPr bwMode="auto">
              <a:xfrm>
                <a:off x="1293" y="1293"/>
                <a:ext cx="96"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36" name="Line 5"/>
              <p:cNvSpPr>
                <a:spLocks noChangeShapeType="1"/>
              </p:cNvSpPr>
              <p:nvPr/>
            </p:nvSpPr>
            <p:spPr bwMode="auto">
              <a:xfrm flipH="1">
                <a:off x="1245" y="134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37" name="Line 6"/>
              <p:cNvSpPr>
                <a:spLocks noChangeShapeType="1"/>
              </p:cNvSpPr>
              <p:nvPr/>
            </p:nvSpPr>
            <p:spPr bwMode="auto">
              <a:xfrm>
                <a:off x="1245" y="1389"/>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38" name="Line 7"/>
              <p:cNvSpPr>
                <a:spLocks noChangeShapeType="1"/>
              </p:cNvSpPr>
              <p:nvPr/>
            </p:nvSpPr>
            <p:spPr bwMode="auto">
              <a:xfrm flipH="1">
                <a:off x="1245" y="1437"/>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39" name="Line 8"/>
              <p:cNvSpPr>
                <a:spLocks noChangeShapeType="1"/>
              </p:cNvSpPr>
              <p:nvPr/>
            </p:nvSpPr>
            <p:spPr bwMode="auto">
              <a:xfrm flipH="1">
                <a:off x="1245" y="1533"/>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40" name="Line 9"/>
              <p:cNvSpPr>
                <a:spLocks noChangeShapeType="1"/>
              </p:cNvSpPr>
              <p:nvPr/>
            </p:nvSpPr>
            <p:spPr bwMode="auto">
              <a:xfrm>
                <a:off x="1245" y="158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41" name="Line 10"/>
              <p:cNvSpPr>
                <a:spLocks noChangeShapeType="1"/>
              </p:cNvSpPr>
              <p:nvPr/>
            </p:nvSpPr>
            <p:spPr bwMode="auto">
              <a:xfrm>
                <a:off x="1245" y="1485"/>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42" name="Line 11"/>
              <p:cNvSpPr>
                <a:spLocks noChangeShapeType="1"/>
              </p:cNvSpPr>
              <p:nvPr/>
            </p:nvSpPr>
            <p:spPr bwMode="auto">
              <a:xfrm flipH="1">
                <a:off x="1293" y="1629"/>
                <a:ext cx="96" cy="4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23621" name="Line 13"/>
            <p:cNvSpPr>
              <a:spLocks noChangeShapeType="1"/>
            </p:cNvSpPr>
            <p:nvPr/>
          </p:nvSpPr>
          <p:spPr bwMode="auto">
            <a:xfrm>
              <a:off x="885" y="120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2" name="Line 14"/>
            <p:cNvSpPr>
              <a:spLocks noChangeShapeType="1"/>
            </p:cNvSpPr>
            <p:nvPr/>
          </p:nvSpPr>
          <p:spPr bwMode="auto">
            <a:xfrm>
              <a:off x="886" y="1399"/>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3623" name="Oval 15"/>
            <p:cNvSpPr>
              <a:spLocks noChangeArrowheads="1"/>
            </p:cNvSpPr>
            <p:nvPr/>
          </p:nvSpPr>
          <p:spPr bwMode="auto">
            <a:xfrm>
              <a:off x="746" y="132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3624" name="Line 16"/>
            <p:cNvSpPr>
              <a:spLocks noChangeShapeType="1"/>
            </p:cNvSpPr>
            <p:nvPr/>
          </p:nvSpPr>
          <p:spPr bwMode="auto">
            <a:xfrm flipV="1">
              <a:off x="875" y="69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5" name="Line 17"/>
            <p:cNvSpPr>
              <a:spLocks noChangeShapeType="1"/>
            </p:cNvSpPr>
            <p:nvPr/>
          </p:nvSpPr>
          <p:spPr bwMode="auto">
            <a:xfrm>
              <a:off x="889" y="1554"/>
              <a:ext cx="0" cy="47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6" name="Line 18"/>
            <p:cNvSpPr>
              <a:spLocks noChangeShapeType="1"/>
            </p:cNvSpPr>
            <p:nvPr/>
          </p:nvSpPr>
          <p:spPr bwMode="auto">
            <a:xfrm>
              <a:off x="772" y="202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7" name="Line 19"/>
            <p:cNvSpPr>
              <a:spLocks noChangeShapeType="1"/>
            </p:cNvSpPr>
            <p:nvPr/>
          </p:nvSpPr>
          <p:spPr bwMode="auto">
            <a:xfrm>
              <a:off x="820" y="207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8" name="Line 20"/>
            <p:cNvSpPr>
              <a:spLocks noChangeShapeType="1"/>
            </p:cNvSpPr>
            <p:nvPr/>
          </p:nvSpPr>
          <p:spPr bwMode="auto">
            <a:xfrm>
              <a:off x="868" y="212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29" name="Line 21"/>
            <p:cNvSpPr>
              <a:spLocks noChangeShapeType="1"/>
            </p:cNvSpPr>
            <p:nvPr/>
          </p:nvSpPr>
          <p:spPr bwMode="auto">
            <a:xfrm>
              <a:off x="491" y="690"/>
              <a:ext cx="129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30" name="Rectangle 23"/>
            <p:cNvSpPr>
              <a:spLocks noChangeArrowheads="1"/>
            </p:cNvSpPr>
            <p:nvPr/>
          </p:nvSpPr>
          <p:spPr bwMode="auto">
            <a:xfrm>
              <a:off x="961" y="2054"/>
              <a:ext cx="849" cy="250"/>
            </a:xfrm>
            <a:prstGeom prst="rect">
              <a:avLst/>
            </a:prstGeom>
            <a:noFill/>
            <a:ln w="9525">
              <a:noFill/>
              <a:miter lim="800000"/>
              <a:headEnd/>
              <a:tailEnd/>
            </a:ln>
          </p:spPr>
          <p:txBody>
            <a:bodyPr wrap="none" lIns="92075" tIns="46038" rIns="92075" bIns="46038">
              <a:spAutoFit/>
            </a:bodyPr>
            <a:lstStyle/>
            <a:p>
              <a:r>
                <a:rPr lang="en-US"/>
                <a:t>GND = 0V</a:t>
              </a:r>
            </a:p>
          </p:txBody>
        </p:sp>
        <p:sp>
          <p:nvSpPr>
            <p:cNvPr id="23631" name="Line 24"/>
            <p:cNvSpPr>
              <a:spLocks noChangeShapeType="1"/>
            </p:cNvSpPr>
            <p:nvPr/>
          </p:nvSpPr>
          <p:spPr bwMode="auto">
            <a:xfrm>
              <a:off x="347" y="1458"/>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3632" name="Rectangle 25"/>
            <p:cNvSpPr>
              <a:spLocks noChangeArrowheads="1"/>
            </p:cNvSpPr>
            <p:nvPr/>
          </p:nvSpPr>
          <p:spPr bwMode="auto">
            <a:xfrm>
              <a:off x="240" y="1190"/>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23633" name="Line 26"/>
            <p:cNvSpPr>
              <a:spLocks noChangeShapeType="1"/>
            </p:cNvSpPr>
            <p:nvPr/>
          </p:nvSpPr>
          <p:spPr bwMode="auto">
            <a:xfrm>
              <a:off x="875" y="1266"/>
              <a:ext cx="517" cy="0"/>
            </a:xfrm>
            <a:prstGeom prst="line">
              <a:avLst/>
            </a:prstGeom>
            <a:noFill/>
            <a:ln w="25400">
              <a:solidFill>
                <a:schemeClr val="tx1"/>
              </a:solidFill>
              <a:round/>
              <a:headEnd type="none" w="sm" len="sm"/>
              <a:tailEnd type="arrow" w="med" len="med"/>
            </a:ln>
          </p:spPr>
          <p:txBody>
            <a:bodyPr wrap="none" anchor="ctr"/>
            <a:lstStyle/>
            <a:p>
              <a:endParaRPr lang="en-US"/>
            </a:p>
          </p:txBody>
        </p:sp>
        <p:sp>
          <p:nvSpPr>
            <p:cNvPr id="23634" name="Rectangle 27"/>
            <p:cNvSpPr>
              <a:spLocks noChangeArrowheads="1"/>
            </p:cNvSpPr>
            <p:nvPr/>
          </p:nvSpPr>
          <p:spPr bwMode="auto">
            <a:xfrm>
              <a:off x="1152" y="1008"/>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sp>
        <p:nvSpPr>
          <p:cNvPr id="32801" name="Rectangle 33"/>
          <p:cNvSpPr>
            <a:spLocks noChangeArrowheads="1"/>
          </p:cNvSpPr>
          <p:nvPr/>
        </p:nvSpPr>
        <p:spPr bwMode="auto">
          <a:xfrm>
            <a:off x="4648200" y="5105400"/>
            <a:ext cx="1401763" cy="485775"/>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Inverter</a:t>
            </a:r>
            <a:endParaRPr lang="en-US" sz="2400" b="1"/>
          </a:p>
        </p:txBody>
      </p:sp>
      <p:grpSp>
        <p:nvGrpSpPr>
          <p:cNvPr id="4" name="Group 98"/>
          <p:cNvGrpSpPr>
            <a:grpSpLocks/>
          </p:cNvGrpSpPr>
          <p:nvPr/>
        </p:nvGrpSpPr>
        <p:grpSpPr bwMode="auto">
          <a:xfrm>
            <a:off x="6172200" y="5105400"/>
            <a:ext cx="1752600" cy="531813"/>
            <a:chOff x="4368" y="3504"/>
            <a:chExt cx="1104" cy="335"/>
          </a:xfrm>
        </p:grpSpPr>
        <p:grpSp>
          <p:nvGrpSpPr>
            <p:cNvPr id="5" name="Group 36"/>
            <p:cNvGrpSpPr>
              <a:grpSpLocks/>
            </p:cNvGrpSpPr>
            <p:nvPr/>
          </p:nvGrpSpPr>
          <p:grpSpPr bwMode="auto">
            <a:xfrm>
              <a:off x="4795" y="3597"/>
              <a:ext cx="259" cy="242"/>
              <a:chOff x="4603" y="2512"/>
              <a:chExt cx="259" cy="242"/>
            </a:xfrm>
          </p:grpSpPr>
          <p:sp>
            <p:nvSpPr>
              <p:cNvPr id="23617" name="AutoShape 34"/>
              <p:cNvSpPr>
                <a:spLocks noChangeArrowheads="1"/>
              </p:cNvSpPr>
              <p:nvPr/>
            </p:nvSpPr>
            <p:spPr bwMode="auto">
              <a:xfrm rot="5400000">
                <a:off x="4582" y="2533"/>
                <a:ext cx="242" cy="200"/>
              </a:xfrm>
              <a:prstGeom prst="triangle">
                <a:avLst>
                  <a:gd name="adj" fmla="val 49995"/>
                </a:avLst>
              </a:prstGeom>
              <a:noFill/>
              <a:ln w="28575">
                <a:solidFill>
                  <a:schemeClr val="tx1"/>
                </a:solidFill>
                <a:miter lim="800000"/>
                <a:headEnd/>
                <a:tailEnd/>
              </a:ln>
            </p:spPr>
            <p:txBody>
              <a:bodyPr wrap="none" anchor="ctr"/>
              <a:lstStyle/>
              <a:p>
                <a:endParaRPr lang="en-US"/>
              </a:p>
            </p:txBody>
          </p:sp>
          <p:sp>
            <p:nvSpPr>
              <p:cNvPr id="23618" name="Oval 35"/>
              <p:cNvSpPr>
                <a:spLocks noChangeArrowheads="1"/>
              </p:cNvSpPr>
              <p:nvPr/>
            </p:nvSpPr>
            <p:spPr bwMode="auto">
              <a:xfrm>
                <a:off x="4812" y="2612"/>
                <a:ext cx="50" cy="50"/>
              </a:xfrm>
              <a:prstGeom prst="ellipse">
                <a:avLst/>
              </a:prstGeom>
              <a:noFill/>
              <a:ln w="28575">
                <a:solidFill>
                  <a:schemeClr val="tx1"/>
                </a:solidFill>
                <a:round/>
                <a:headEnd/>
                <a:tailEnd/>
              </a:ln>
            </p:spPr>
            <p:txBody>
              <a:bodyPr wrap="none" anchor="ctr"/>
              <a:lstStyle/>
              <a:p>
                <a:endParaRPr lang="en-US"/>
              </a:p>
            </p:txBody>
          </p:sp>
        </p:grpSp>
        <p:sp>
          <p:nvSpPr>
            <p:cNvPr id="23613" name="Line 37"/>
            <p:cNvSpPr>
              <a:spLocks noChangeShapeType="1"/>
            </p:cNvSpPr>
            <p:nvPr/>
          </p:nvSpPr>
          <p:spPr bwMode="auto">
            <a:xfrm flipH="1">
              <a:off x="4368" y="3725"/>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3614" name="Line 38"/>
            <p:cNvSpPr>
              <a:spLocks noChangeShapeType="1"/>
            </p:cNvSpPr>
            <p:nvPr/>
          </p:nvSpPr>
          <p:spPr bwMode="auto">
            <a:xfrm flipH="1">
              <a:off x="5040" y="3725"/>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3615" name="Rectangle 39"/>
            <p:cNvSpPr>
              <a:spLocks noChangeArrowheads="1"/>
            </p:cNvSpPr>
            <p:nvPr/>
          </p:nvSpPr>
          <p:spPr bwMode="auto">
            <a:xfrm>
              <a:off x="4406" y="3504"/>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23616" name="Rectangle 40"/>
            <p:cNvSpPr>
              <a:spLocks noChangeArrowheads="1"/>
            </p:cNvSpPr>
            <p:nvPr/>
          </p:nvSpPr>
          <p:spPr bwMode="auto">
            <a:xfrm>
              <a:off x="5078" y="3504"/>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grpSp>
        <p:nvGrpSpPr>
          <p:cNvPr id="6" name="Group 97"/>
          <p:cNvGrpSpPr>
            <a:grpSpLocks/>
          </p:cNvGrpSpPr>
          <p:nvPr/>
        </p:nvGrpSpPr>
        <p:grpSpPr bwMode="auto">
          <a:xfrm>
            <a:off x="1447800" y="4648200"/>
            <a:ext cx="2327275" cy="1066800"/>
            <a:chOff x="3744" y="2544"/>
            <a:chExt cx="1466" cy="672"/>
          </a:xfrm>
        </p:grpSpPr>
        <p:sp>
          <p:nvSpPr>
            <p:cNvPr id="23609" name="Rectangle 29"/>
            <p:cNvSpPr>
              <a:spLocks noChangeArrowheads="1"/>
            </p:cNvSpPr>
            <p:nvPr/>
          </p:nvSpPr>
          <p:spPr bwMode="auto">
            <a:xfrm>
              <a:off x="3744" y="2544"/>
              <a:ext cx="1466" cy="672"/>
            </a:xfrm>
            <a:prstGeom prst="rect">
              <a:avLst/>
            </a:prstGeom>
            <a:noFill/>
            <a:ln w="9525">
              <a:noFill/>
              <a:miter lim="800000"/>
              <a:headEnd/>
              <a:tailEnd/>
            </a:ln>
          </p:spPr>
          <p:txBody>
            <a:bodyPr wrap="none" lIns="92075" tIns="46038" rIns="92075" bIns="46038">
              <a:spAutoFit/>
            </a:bodyPr>
            <a:lstStyle/>
            <a:p>
              <a:pPr>
                <a:tabLst>
                  <a:tab pos="684213" algn="l"/>
                  <a:tab pos="1714500" algn="l"/>
                </a:tabLst>
              </a:pPr>
              <a:r>
                <a:rPr lang="en-US" b="1"/>
                <a:t>V</a:t>
              </a:r>
              <a:r>
                <a:rPr lang="en-US" b="1" baseline="-25000"/>
                <a:t>in	</a:t>
              </a:r>
              <a:r>
                <a:rPr lang="en-US" b="1"/>
                <a:t>switch</a:t>
              </a:r>
              <a:r>
                <a:rPr lang="en-US" b="1" baseline="-25000"/>
                <a:t>	</a:t>
              </a:r>
              <a:r>
                <a:rPr lang="en-US" b="1"/>
                <a:t>V</a:t>
              </a:r>
              <a:r>
                <a:rPr lang="en-US" b="1" baseline="-25000"/>
                <a:t>out</a:t>
              </a:r>
              <a:endParaRPr lang="en-US"/>
            </a:p>
            <a:p>
              <a:pPr>
                <a:tabLst>
                  <a:tab pos="684213" algn="l"/>
                  <a:tab pos="1714500" algn="l"/>
                </a:tabLst>
              </a:pPr>
              <a:r>
                <a:rPr lang="en-US"/>
                <a:t>0V	open	5V</a:t>
              </a:r>
            </a:p>
            <a:p>
              <a:pPr>
                <a:tabLst>
                  <a:tab pos="684213" algn="l"/>
                  <a:tab pos="1714500" algn="l"/>
                </a:tabLst>
              </a:pPr>
              <a:r>
                <a:rPr lang="en-US"/>
                <a:t>5V	closed	0V</a:t>
              </a:r>
            </a:p>
          </p:txBody>
        </p:sp>
        <p:sp>
          <p:nvSpPr>
            <p:cNvPr id="23610" name="Line 30"/>
            <p:cNvSpPr>
              <a:spLocks noChangeShapeType="1"/>
            </p:cNvSpPr>
            <p:nvPr/>
          </p:nvSpPr>
          <p:spPr bwMode="auto">
            <a:xfrm>
              <a:off x="3755" y="2765"/>
              <a:ext cx="144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611" name="Line 41"/>
            <p:cNvSpPr>
              <a:spLocks noChangeShapeType="1"/>
            </p:cNvSpPr>
            <p:nvPr/>
          </p:nvSpPr>
          <p:spPr bwMode="auto">
            <a:xfrm>
              <a:off x="4811" y="2621"/>
              <a:ext cx="0" cy="528"/>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7" name="Group 99"/>
          <p:cNvGrpSpPr>
            <a:grpSpLocks/>
          </p:cNvGrpSpPr>
          <p:nvPr/>
        </p:nvGrpSpPr>
        <p:grpSpPr bwMode="auto">
          <a:xfrm>
            <a:off x="3146425" y="822325"/>
            <a:ext cx="2492375" cy="2835275"/>
            <a:chOff x="1982" y="518"/>
            <a:chExt cx="1570" cy="1786"/>
          </a:xfrm>
        </p:grpSpPr>
        <p:grpSp>
          <p:nvGrpSpPr>
            <p:cNvPr id="8" name="Group 45"/>
            <p:cNvGrpSpPr>
              <a:grpSpLocks/>
            </p:cNvGrpSpPr>
            <p:nvPr/>
          </p:nvGrpSpPr>
          <p:grpSpPr bwMode="auto">
            <a:xfrm>
              <a:off x="2566" y="831"/>
              <a:ext cx="144" cy="384"/>
              <a:chOff x="1245" y="1293"/>
              <a:chExt cx="144" cy="384"/>
            </a:xfrm>
          </p:grpSpPr>
          <p:sp>
            <p:nvSpPr>
              <p:cNvPr id="23601" name="Line 46"/>
              <p:cNvSpPr>
                <a:spLocks noChangeShapeType="1"/>
              </p:cNvSpPr>
              <p:nvPr/>
            </p:nvSpPr>
            <p:spPr bwMode="auto">
              <a:xfrm>
                <a:off x="1293" y="1293"/>
                <a:ext cx="96"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2" name="Line 47"/>
              <p:cNvSpPr>
                <a:spLocks noChangeShapeType="1"/>
              </p:cNvSpPr>
              <p:nvPr/>
            </p:nvSpPr>
            <p:spPr bwMode="auto">
              <a:xfrm flipH="1">
                <a:off x="1245" y="134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3" name="Line 48"/>
              <p:cNvSpPr>
                <a:spLocks noChangeShapeType="1"/>
              </p:cNvSpPr>
              <p:nvPr/>
            </p:nvSpPr>
            <p:spPr bwMode="auto">
              <a:xfrm>
                <a:off x="1245" y="1389"/>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4" name="Line 49"/>
              <p:cNvSpPr>
                <a:spLocks noChangeShapeType="1"/>
              </p:cNvSpPr>
              <p:nvPr/>
            </p:nvSpPr>
            <p:spPr bwMode="auto">
              <a:xfrm flipH="1">
                <a:off x="1245" y="1437"/>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5" name="Line 50"/>
              <p:cNvSpPr>
                <a:spLocks noChangeShapeType="1"/>
              </p:cNvSpPr>
              <p:nvPr/>
            </p:nvSpPr>
            <p:spPr bwMode="auto">
              <a:xfrm flipH="1">
                <a:off x="1245" y="1533"/>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6" name="Line 51"/>
              <p:cNvSpPr>
                <a:spLocks noChangeShapeType="1"/>
              </p:cNvSpPr>
              <p:nvPr/>
            </p:nvSpPr>
            <p:spPr bwMode="auto">
              <a:xfrm>
                <a:off x="1245" y="158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7" name="Line 52"/>
              <p:cNvSpPr>
                <a:spLocks noChangeShapeType="1"/>
              </p:cNvSpPr>
              <p:nvPr/>
            </p:nvSpPr>
            <p:spPr bwMode="auto">
              <a:xfrm>
                <a:off x="1245" y="1485"/>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608" name="Line 53"/>
              <p:cNvSpPr>
                <a:spLocks noChangeShapeType="1"/>
              </p:cNvSpPr>
              <p:nvPr/>
            </p:nvSpPr>
            <p:spPr bwMode="auto">
              <a:xfrm flipH="1">
                <a:off x="1293" y="1629"/>
                <a:ext cx="96" cy="4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23586" name="Line 54"/>
            <p:cNvSpPr>
              <a:spLocks noChangeShapeType="1"/>
            </p:cNvSpPr>
            <p:nvPr/>
          </p:nvSpPr>
          <p:spPr bwMode="auto">
            <a:xfrm>
              <a:off x="2627" y="120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7" name="Line 55"/>
            <p:cNvSpPr>
              <a:spLocks noChangeShapeType="1"/>
            </p:cNvSpPr>
            <p:nvPr/>
          </p:nvSpPr>
          <p:spPr bwMode="auto">
            <a:xfrm>
              <a:off x="2628" y="1399"/>
              <a:ext cx="1" cy="216"/>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3588" name="Oval 56"/>
            <p:cNvSpPr>
              <a:spLocks noChangeArrowheads="1"/>
            </p:cNvSpPr>
            <p:nvPr/>
          </p:nvSpPr>
          <p:spPr bwMode="auto">
            <a:xfrm>
              <a:off x="2488" y="132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3589" name="Line 57"/>
            <p:cNvSpPr>
              <a:spLocks noChangeShapeType="1"/>
            </p:cNvSpPr>
            <p:nvPr/>
          </p:nvSpPr>
          <p:spPr bwMode="auto">
            <a:xfrm flipV="1">
              <a:off x="2617" y="69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0" name="Line 58"/>
            <p:cNvSpPr>
              <a:spLocks noChangeShapeType="1"/>
            </p:cNvSpPr>
            <p:nvPr/>
          </p:nvSpPr>
          <p:spPr bwMode="auto">
            <a:xfrm>
              <a:off x="2631" y="1554"/>
              <a:ext cx="0" cy="47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1" name="Line 59"/>
            <p:cNvSpPr>
              <a:spLocks noChangeShapeType="1"/>
            </p:cNvSpPr>
            <p:nvPr/>
          </p:nvSpPr>
          <p:spPr bwMode="auto">
            <a:xfrm>
              <a:off x="2514" y="202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2" name="Line 60"/>
            <p:cNvSpPr>
              <a:spLocks noChangeShapeType="1"/>
            </p:cNvSpPr>
            <p:nvPr/>
          </p:nvSpPr>
          <p:spPr bwMode="auto">
            <a:xfrm>
              <a:off x="2562" y="207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3" name="Line 61"/>
            <p:cNvSpPr>
              <a:spLocks noChangeShapeType="1"/>
            </p:cNvSpPr>
            <p:nvPr/>
          </p:nvSpPr>
          <p:spPr bwMode="auto">
            <a:xfrm>
              <a:off x="2610" y="212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4" name="Line 62"/>
            <p:cNvSpPr>
              <a:spLocks noChangeShapeType="1"/>
            </p:cNvSpPr>
            <p:nvPr/>
          </p:nvSpPr>
          <p:spPr bwMode="auto">
            <a:xfrm>
              <a:off x="2233" y="690"/>
              <a:ext cx="129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95" name="Rectangle 63"/>
            <p:cNvSpPr>
              <a:spLocks noChangeArrowheads="1"/>
            </p:cNvSpPr>
            <p:nvPr/>
          </p:nvSpPr>
          <p:spPr bwMode="auto">
            <a:xfrm>
              <a:off x="3024" y="518"/>
              <a:ext cx="312" cy="250"/>
            </a:xfrm>
            <a:prstGeom prst="rect">
              <a:avLst/>
            </a:prstGeom>
            <a:noFill/>
            <a:ln w="9525">
              <a:noFill/>
              <a:miter lim="800000"/>
              <a:headEnd/>
              <a:tailEnd/>
            </a:ln>
          </p:spPr>
          <p:txBody>
            <a:bodyPr wrap="none" lIns="92075" tIns="46038" rIns="92075" bIns="46038">
              <a:spAutoFit/>
            </a:bodyPr>
            <a:lstStyle/>
            <a:p>
              <a:r>
                <a:rPr lang="en-US"/>
                <a:t>5V</a:t>
              </a:r>
            </a:p>
          </p:txBody>
        </p:sp>
        <p:sp>
          <p:nvSpPr>
            <p:cNvPr id="23596" name="Rectangle 64"/>
            <p:cNvSpPr>
              <a:spLocks noChangeArrowheads="1"/>
            </p:cNvSpPr>
            <p:nvPr/>
          </p:nvSpPr>
          <p:spPr bwMode="auto">
            <a:xfrm>
              <a:off x="2703" y="2054"/>
              <a:ext cx="849" cy="250"/>
            </a:xfrm>
            <a:prstGeom prst="rect">
              <a:avLst/>
            </a:prstGeom>
            <a:noFill/>
            <a:ln w="9525">
              <a:noFill/>
              <a:miter lim="800000"/>
              <a:headEnd/>
              <a:tailEnd/>
            </a:ln>
          </p:spPr>
          <p:txBody>
            <a:bodyPr wrap="none" lIns="92075" tIns="46038" rIns="92075" bIns="46038">
              <a:spAutoFit/>
            </a:bodyPr>
            <a:lstStyle/>
            <a:p>
              <a:r>
                <a:rPr lang="en-US"/>
                <a:t>GND = 0V</a:t>
              </a:r>
            </a:p>
          </p:txBody>
        </p:sp>
        <p:sp>
          <p:nvSpPr>
            <p:cNvPr id="23597" name="Line 65"/>
            <p:cNvSpPr>
              <a:spLocks noChangeShapeType="1"/>
            </p:cNvSpPr>
            <p:nvPr/>
          </p:nvSpPr>
          <p:spPr bwMode="auto">
            <a:xfrm>
              <a:off x="2089" y="1458"/>
              <a:ext cx="517"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3598" name="Rectangle 66"/>
            <p:cNvSpPr>
              <a:spLocks noChangeArrowheads="1"/>
            </p:cNvSpPr>
            <p:nvPr/>
          </p:nvSpPr>
          <p:spPr bwMode="auto">
            <a:xfrm>
              <a:off x="1982" y="1190"/>
              <a:ext cx="486" cy="250"/>
            </a:xfrm>
            <a:prstGeom prst="rect">
              <a:avLst/>
            </a:prstGeom>
            <a:noFill/>
            <a:ln w="9525">
              <a:noFill/>
              <a:miter lim="800000"/>
              <a:headEnd/>
              <a:tailEnd/>
            </a:ln>
          </p:spPr>
          <p:txBody>
            <a:bodyPr wrap="none" lIns="92075" tIns="46038" rIns="92075" bIns="46038">
              <a:spAutoFit/>
            </a:bodyPr>
            <a:lstStyle/>
            <a:p>
              <a:r>
                <a:rPr lang="en-US">
                  <a:solidFill>
                    <a:srgbClr val="A50021"/>
                  </a:solidFill>
                </a:rPr>
                <a:t>V</a:t>
              </a:r>
              <a:r>
                <a:rPr lang="en-US" baseline="-25000">
                  <a:solidFill>
                    <a:srgbClr val="A50021"/>
                  </a:solidFill>
                </a:rPr>
                <a:t>in</a:t>
              </a:r>
              <a:r>
                <a:rPr lang="en-US">
                  <a:solidFill>
                    <a:srgbClr val="A50021"/>
                  </a:solidFill>
                </a:rPr>
                <a:t>=5</a:t>
              </a:r>
              <a:endParaRPr lang="en-US" baseline="-25000">
                <a:solidFill>
                  <a:srgbClr val="A50021"/>
                </a:solidFill>
              </a:endParaRPr>
            </a:p>
          </p:txBody>
        </p:sp>
        <p:sp>
          <p:nvSpPr>
            <p:cNvPr id="23599" name="Line 67"/>
            <p:cNvSpPr>
              <a:spLocks noChangeShapeType="1"/>
            </p:cNvSpPr>
            <p:nvPr/>
          </p:nvSpPr>
          <p:spPr bwMode="auto">
            <a:xfrm>
              <a:off x="2617" y="1266"/>
              <a:ext cx="517" cy="0"/>
            </a:xfrm>
            <a:prstGeom prst="line">
              <a:avLst/>
            </a:prstGeom>
            <a:noFill/>
            <a:ln w="25400">
              <a:solidFill>
                <a:schemeClr val="tx1"/>
              </a:solidFill>
              <a:round/>
              <a:headEnd type="none" w="sm" len="sm"/>
              <a:tailEnd type="arrow" w="med" len="med"/>
            </a:ln>
          </p:spPr>
          <p:txBody>
            <a:bodyPr wrap="none" anchor="ctr"/>
            <a:lstStyle/>
            <a:p>
              <a:endParaRPr lang="en-US"/>
            </a:p>
          </p:txBody>
        </p:sp>
        <p:sp>
          <p:nvSpPr>
            <p:cNvPr id="23600" name="Rectangle 68"/>
            <p:cNvSpPr>
              <a:spLocks noChangeArrowheads="1"/>
            </p:cNvSpPr>
            <p:nvPr/>
          </p:nvSpPr>
          <p:spPr bwMode="auto">
            <a:xfrm>
              <a:off x="2894" y="998"/>
              <a:ext cx="550" cy="250"/>
            </a:xfrm>
            <a:prstGeom prst="rect">
              <a:avLst/>
            </a:prstGeom>
            <a:noFill/>
            <a:ln w="9525">
              <a:noFill/>
              <a:miter lim="800000"/>
              <a:headEnd/>
              <a:tailEnd/>
            </a:ln>
          </p:spPr>
          <p:txBody>
            <a:bodyPr wrap="none" lIns="92075" tIns="46038" rIns="92075" bIns="46038">
              <a:spAutoFit/>
            </a:bodyPr>
            <a:lstStyle/>
            <a:p>
              <a:r>
                <a:rPr lang="en-US">
                  <a:solidFill>
                    <a:srgbClr val="A50021"/>
                  </a:solidFill>
                </a:rPr>
                <a:t>V</a:t>
              </a:r>
              <a:r>
                <a:rPr lang="en-US" baseline="-25000">
                  <a:solidFill>
                    <a:srgbClr val="A50021"/>
                  </a:solidFill>
                </a:rPr>
                <a:t>out</a:t>
              </a:r>
              <a:r>
                <a:rPr lang="en-US">
                  <a:solidFill>
                    <a:srgbClr val="A50021"/>
                  </a:solidFill>
                </a:rPr>
                <a:t>=0</a:t>
              </a:r>
              <a:endParaRPr lang="en-US" baseline="-25000">
                <a:solidFill>
                  <a:srgbClr val="A50021"/>
                </a:solidFill>
              </a:endParaRPr>
            </a:p>
          </p:txBody>
        </p:sp>
      </p:grpSp>
      <p:grpSp>
        <p:nvGrpSpPr>
          <p:cNvPr id="9" name="Group 100"/>
          <p:cNvGrpSpPr>
            <a:grpSpLocks/>
          </p:cNvGrpSpPr>
          <p:nvPr/>
        </p:nvGrpSpPr>
        <p:grpSpPr bwMode="auto">
          <a:xfrm>
            <a:off x="5773738" y="822325"/>
            <a:ext cx="2492375" cy="2835275"/>
            <a:chOff x="3637" y="518"/>
            <a:chExt cx="1570" cy="1786"/>
          </a:xfrm>
        </p:grpSpPr>
        <p:grpSp>
          <p:nvGrpSpPr>
            <p:cNvPr id="10" name="Group 73"/>
            <p:cNvGrpSpPr>
              <a:grpSpLocks/>
            </p:cNvGrpSpPr>
            <p:nvPr/>
          </p:nvGrpSpPr>
          <p:grpSpPr bwMode="auto">
            <a:xfrm>
              <a:off x="4221" y="831"/>
              <a:ext cx="144" cy="384"/>
              <a:chOff x="1245" y="1293"/>
              <a:chExt cx="144" cy="384"/>
            </a:xfrm>
          </p:grpSpPr>
          <p:sp>
            <p:nvSpPr>
              <p:cNvPr id="23577" name="Line 74"/>
              <p:cNvSpPr>
                <a:spLocks noChangeShapeType="1"/>
              </p:cNvSpPr>
              <p:nvPr/>
            </p:nvSpPr>
            <p:spPr bwMode="auto">
              <a:xfrm>
                <a:off x="1293" y="1293"/>
                <a:ext cx="96"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78" name="Line 75"/>
              <p:cNvSpPr>
                <a:spLocks noChangeShapeType="1"/>
              </p:cNvSpPr>
              <p:nvPr/>
            </p:nvSpPr>
            <p:spPr bwMode="auto">
              <a:xfrm flipH="1">
                <a:off x="1245" y="134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79" name="Line 76"/>
              <p:cNvSpPr>
                <a:spLocks noChangeShapeType="1"/>
              </p:cNvSpPr>
              <p:nvPr/>
            </p:nvSpPr>
            <p:spPr bwMode="auto">
              <a:xfrm>
                <a:off x="1245" y="1389"/>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0" name="Line 77"/>
              <p:cNvSpPr>
                <a:spLocks noChangeShapeType="1"/>
              </p:cNvSpPr>
              <p:nvPr/>
            </p:nvSpPr>
            <p:spPr bwMode="auto">
              <a:xfrm flipH="1">
                <a:off x="1245" y="1437"/>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1" name="Line 78"/>
              <p:cNvSpPr>
                <a:spLocks noChangeShapeType="1"/>
              </p:cNvSpPr>
              <p:nvPr/>
            </p:nvSpPr>
            <p:spPr bwMode="auto">
              <a:xfrm flipH="1">
                <a:off x="1245" y="1533"/>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2" name="Line 79"/>
              <p:cNvSpPr>
                <a:spLocks noChangeShapeType="1"/>
              </p:cNvSpPr>
              <p:nvPr/>
            </p:nvSpPr>
            <p:spPr bwMode="auto">
              <a:xfrm>
                <a:off x="1245" y="1581"/>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3" name="Line 80"/>
              <p:cNvSpPr>
                <a:spLocks noChangeShapeType="1"/>
              </p:cNvSpPr>
              <p:nvPr/>
            </p:nvSpPr>
            <p:spPr bwMode="auto">
              <a:xfrm>
                <a:off x="1245" y="1485"/>
                <a:ext cx="144" cy="48"/>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84" name="Line 81"/>
              <p:cNvSpPr>
                <a:spLocks noChangeShapeType="1"/>
              </p:cNvSpPr>
              <p:nvPr/>
            </p:nvSpPr>
            <p:spPr bwMode="auto">
              <a:xfrm flipH="1">
                <a:off x="1293" y="1629"/>
                <a:ext cx="96" cy="48"/>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23562" name="Line 82"/>
            <p:cNvSpPr>
              <a:spLocks noChangeShapeType="1"/>
            </p:cNvSpPr>
            <p:nvPr/>
          </p:nvSpPr>
          <p:spPr bwMode="auto">
            <a:xfrm>
              <a:off x="4282" y="120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63" name="Line 83"/>
            <p:cNvSpPr>
              <a:spLocks noChangeShapeType="1"/>
            </p:cNvSpPr>
            <p:nvPr/>
          </p:nvSpPr>
          <p:spPr bwMode="auto">
            <a:xfrm>
              <a:off x="4283" y="1399"/>
              <a:ext cx="275" cy="1"/>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3564" name="Oval 84"/>
            <p:cNvSpPr>
              <a:spLocks noChangeArrowheads="1"/>
            </p:cNvSpPr>
            <p:nvPr/>
          </p:nvSpPr>
          <p:spPr bwMode="auto">
            <a:xfrm>
              <a:off x="4143" y="132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3565" name="Line 85"/>
            <p:cNvSpPr>
              <a:spLocks noChangeShapeType="1"/>
            </p:cNvSpPr>
            <p:nvPr/>
          </p:nvSpPr>
          <p:spPr bwMode="auto">
            <a:xfrm flipV="1">
              <a:off x="4272" y="69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66" name="Line 86"/>
            <p:cNvSpPr>
              <a:spLocks noChangeShapeType="1"/>
            </p:cNvSpPr>
            <p:nvPr/>
          </p:nvSpPr>
          <p:spPr bwMode="auto">
            <a:xfrm>
              <a:off x="4286" y="1554"/>
              <a:ext cx="0" cy="47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67" name="Line 87"/>
            <p:cNvSpPr>
              <a:spLocks noChangeShapeType="1"/>
            </p:cNvSpPr>
            <p:nvPr/>
          </p:nvSpPr>
          <p:spPr bwMode="auto">
            <a:xfrm>
              <a:off x="4169" y="202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68" name="Line 88"/>
            <p:cNvSpPr>
              <a:spLocks noChangeShapeType="1"/>
            </p:cNvSpPr>
            <p:nvPr/>
          </p:nvSpPr>
          <p:spPr bwMode="auto">
            <a:xfrm>
              <a:off x="4217" y="207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69" name="Line 89"/>
            <p:cNvSpPr>
              <a:spLocks noChangeShapeType="1"/>
            </p:cNvSpPr>
            <p:nvPr/>
          </p:nvSpPr>
          <p:spPr bwMode="auto">
            <a:xfrm>
              <a:off x="4265" y="212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70" name="Line 90"/>
            <p:cNvSpPr>
              <a:spLocks noChangeShapeType="1"/>
            </p:cNvSpPr>
            <p:nvPr/>
          </p:nvSpPr>
          <p:spPr bwMode="auto">
            <a:xfrm>
              <a:off x="3888" y="690"/>
              <a:ext cx="129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3571" name="Rectangle 91"/>
            <p:cNvSpPr>
              <a:spLocks noChangeArrowheads="1"/>
            </p:cNvSpPr>
            <p:nvPr/>
          </p:nvSpPr>
          <p:spPr bwMode="auto">
            <a:xfrm>
              <a:off x="4741" y="518"/>
              <a:ext cx="312" cy="250"/>
            </a:xfrm>
            <a:prstGeom prst="rect">
              <a:avLst/>
            </a:prstGeom>
            <a:noFill/>
            <a:ln w="9525">
              <a:noFill/>
              <a:miter lim="800000"/>
              <a:headEnd/>
              <a:tailEnd/>
            </a:ln>
          </p:spPr>
          <p:txBody>
            <a:bodyPr wrap="none" lIns="92075" tIns="46038" rIns="92075" bIns="46038">
              <a:spAutoFit/>
            </a:bodyPr>
            <a:lstStyle/>
            <a:p>
              <a:r>
                <a:rPr lang="en-US"/>
                <a:t>5V</a:t>
              </a:r>
            </a:p>
          </p:txBody>
        </p:sp>
        <p:sp>
          <p:nvSpPr>
            <p:cNvPr id="23572" name="Rectangle 92"/>
            <p:cNvSpPr>
              <a:spLocks noChangeArrowheads="1"/>
            </p:cNvSpPr>
            <p:nvPr/>
          </p:nvSpPr>
          <p:spPr bwMode="auto">
            <a:xfrm>
              <a:off x="4358" y="2054"/>
              <a:ext cx="849" cy="250"/>
            </a:xfrm>
            <a:prstGeom prst="rect">
              <a:avLst/>
            </a:prstGeom>
            <a:noFill/>
            <a:ln w="9525">
              <a:noFill/>
              <a:miter lim="800000"/>
              <a:headEnd/>
              <a:tailEnd/>
            </a:ln>
          </p:spPr>
          <p:txBody>
            <a:bodyPr wrap="none" lIns="92075" tIns="46038" rIns="92075" bIns="46038">
              <a:spAutoFit/>
            </a:bodyPr>
            <a:lstStyle/>
            <a:p>
              <a:r>
                <a:rPr lang="en-US"/>
                <a:t>GND = 0V</a:t>
              </a:r>
            </a:p>
          </p:txBody>
        </p:sp>
        <p:sp>
          <p:nvSpPr>
            <p:cNvPr id="23573" name="Line 93"/>
            <p:cNvSpPr>
              <a:spLocks noChangeShapeType="1"/>
            </p:cNvSpPr>
            <p:nvPr/>
          </p:nvSpPr>
          <p:spPr bwMode="auto">
            <a:xfrm>
              <a:off x="3744" y="1458"/>
              <a:ext cx="517"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3574" name="Rectangle 94"/>
            <p:cNvSpPr>
              <a:spLocks noChangeArrowheads="1"/>
            </p:cNvSpPr>
            <p:nvPr/>
          </p:nvSpPr>
          <p:spPr bwMode="auto">
            <a:xfrm>
              <a:off x="3637" y="1190"/>
              <a:ext cx="486" cy="250"/>
            </a:xfrm>
            <a:prstGeom prst="rect">
              <a:avLst/>
            </a:prstGeom>
            <a:noFill/>
            <a:ln w="9525">
              <a:noFill/>
              <a:miter lim="800000"/>
              <a:headEnd/>
              <a:tailEnd/>
            </a:ln>
          </p:spPr>
          <p:txBody>
            <a:bodyPr wrap="none" lIns="92075" tIns="46038" rIns="92075" bIns="46038">
              <a:spAutoFit/>
            </a:bodyPr>
            <a:lstStyle/>
            <a:p>
              <a:r>
                <a:rPr lang="en-US">
                  <a:solidFill>
                    <a:srgbClr val="A50021"/>
                  </a:solidFill>
                </a:rPr>
                <a:t>V</a:t>
              </a:r>
              <a:r>
                <a:rPr lang="en-US" baseline="-25000">
                  <a:solidFill>
                    <a:srgbClr val="A50021"/>
                  </a:solidFill>
                </a:rPr>
                <a:t>in</a:t>
              </a:r>
              <a:r>
                <a:rPr lang="en-US">
                  <a:solidFill>
                    <a:srgbClr val="A50021"/>
                  </a:solidFill>
                </a:rPr>
                <a:t>=0</a:t>
              </a:r>
              <a:endParaRPr lang="en-US" baseline="-25000">
                <a:solidFill>
                  <a:srgbClr val="A50021"/>
                </a:solidFill>
              </a:endParaRPr>
            </a:p>
          </p:txBody>
        </p:sp>
        <p:sp>
          <p:nvSpPr>
            <p:cNvPr id="23575" name="Line 95"/>
            <p:cNvSpPr>
              <a:spLocks noChangeShapeType="1"/>
            </p:cNvSpPr>
            <p:nvPr/>
          </p:nvSpPr>
          <p:spPr bwMode="auto">
            <a:xfrm>
              <a:off x="4272" y="1266"/>
              <a:ext cx="517" cy="0"/>
            </a:xfrm>
            <a:prstGeom prst="line">
              <a:avLst/>
            </a:prstGeom>
            <a:noFill/>
            <a:ln w="25400">
              <a:solidFill>
                <a:schemeClr val="tx1"/>
              </a:solidFill>
              <a:round/>
              <a:headEnd type="none" w="sm" len="sm"/>
              <a:tailEnd type="arrow" w="med" len="med"/>
            </a:ln>
          </p:spPr>
          <p:txBody>
            <a:bodyPr wrap="none" anchor="ctr"/>
            <a:lstStyle/>
            <a:p>
              <a:endParaRPr lang="en-US"/>
            </a:p>
          </p:txBody>
        </p:sp>
        <p:sp>
          <p:nvSpPr>
            <p:cNvPr id="23576" name="Rectangle 96"/>
            <p:cNvSpPr>
              <a:spLocks noChangeArrowheads="1"/>
            </p:cNvSpPr>
            <p:nvPr/>
          </p:nvSpPr>
          <p:spPr bwMode="auto">
            <a:xfrm>
              <a:off x="4549" y="998"/>
              <a:ext cx="550" cy="250"/>
            </a:xfrm>
            <a:prstGeom prst="rect">
              <a:avLst/>
            </a:prstGeom>
            <a:noFill/>
            <a:ln w="9525">
              <a:noFill/>
              <a:miter lim="800000"/>
              <a:headEnd/>
              <a:tailEnd/>
            </a:ln>
          </p:spPr>
          <p:txBody>
            <a:bodyPr wrap="none" lIns="92075" tIns="46038" rIns="92075" bIns="46038">
              <a:spAutoFit/>
            </a:bodyPr>
            <a:lstStyle/>
            <a:p>
              <a:r>
                <a:rPr lang="en-US">
                  <a:solidFill>
                    <a:srgbClr val="A50021"/>
                  </a:solidFill>
                </a:rPr>
                <a:t>V</a:t>
              </a:r>
              <a:r>
                <a:rPr lang="en-US" baseline="-25000">
                  <a:solidFill>
                    <a:srgbClr val="A50021"/>
                  </a:solidFill>
                </a:rPr>
                <a:t>out</a:t>
              </a:r>
              <a:r>
                <a:rPr lang="en-US">
                  <a:solidFill>
                    <a:srgbClr val="A50021"/>
                  </a:solidFill>
                </a:rPr>
                <a:t>=5</a:t>
              </a:r>
              <a:endParaRPr lang="en-US" baseline="-25000">
                <a:solidFill>
                  <a:srgbClr val="A5002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2801"/>
                                        </p:tgtEl>
                                        <p:attrNameLst>
                                          <p:attrName>style.visibility</p:attrName>
                                        </p:attrNameLst>
                                      </p:cBhvr>
                                      <p:to>
                                        <p:strVal val="visible"/>
                                      </p:to>
                                    </p:set>
                                    <p:animEffect transition="in" filter="dissolve">
                                      <p:cBhvr>
                                        <p:cTn id="26" dur="500"/>
                                        <p:tgtEl>
                                          <p:spTgt spid="32801"/>
                                        </p:tgtEl>
                                      </p:cBhvr>
                                    </p:animEffect>
                                  </p:childTnLst>
                                </p:cTn>
                              </p:par>
                            </p:childTnLst>
                          </p:cTn>
                        </p:par>
                        <p:par>
                          <p:cTn id="27" fill="hold">
                            <p:stCondLst>
                              <p:cond delay="1000"/>
                            </p:stCondLst>
                            <p:childTnLst>
                              <p:par>
                                <p:cTn id="28" presetID="2" presetClass="entr" presetSubtype="2"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a:noFill/>
        </p:spPr>
        <p:txBody>
          <a:bodyPr/>
          <a:lstStyle/>
          <a:p>
            <a:r>
              <a:rPr lang="en-US" dirty="0" smtClean="0"/>
              <a:t>Using Outputs as Inputs</a:t>
            </a:r>
          </a:p>
        </p:txBody>
      </p:sp>
      <p:grpSp>
        <p:nvGrpSpPr>
          <p:cNvPr id="2" name="Group 12"/>
          <p:cNvGrpSpPr>
            <a:grpSpLocks/>
          </p:cNvGrpSpPr>
          <p:nvPr/>
        </p:nvGrpSpPr>
        <p:grpSpPr bwMode="auto">
          <a:xfrm>
            <a:off x="1138238" y="1747838"/>
            <a:ext cx="228600" cy="609600"/>
            <a:chOff x="717" y="1101"/>
            <a:chExt cx="144" cy="384"/>
          </a:xfrm>
        </p:grpSpPr>
        <p:sp>
          <p:nvSpPr>
            <p:cNvPr id="24640" name="Line 4"/>
            <p:cNvSpPr>
              <a:spLocks noChangeShapeType="1"/>
            </p:cNvSpPr>
            <p:nvPr/>
          </p:nvSpPr>
          <p:spPr bwMode="auto">
            <a:xfrm>
              <a:off x="765" y="11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1" name="Line 5"/>
            <p:cNvSpPr>
              <a:spLocks noChangeShapeType="1"/>
            </p:cNvSpPr>
            <p:nvPr/>
          </p:nvSpPr>
          <p:spPr bwMode="auto">
            <a:xfrm flipH="1">
              <a:off x="717" y="11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2" name="Line 6"/>
            <p:cNvSpPr>
              <a:spLocks noChangeShapeType="1"/>
            </p:cNvSpPr>
            <p:nvPr/>
          </p:nvSpPr>
          <p:spPr bwMode="auto">
            <a:xfrm>
              <a:off x="717" y="11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3" name="Line 7"/>
            <p:cNvSpPr>
              <a:spLocks noChangeShapeType="1"/>
            </p:cNvSpPr>
            <p:nvPr/>
          </p:nvSpPr>
          <p:spPr bwMode="auto">
            <a:xfrm flipH="1">
              <a:off x="717" y="12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4" name="Line 8"/>
            <p:cNvSpPr>
              <a:spLocks noChangeShapeType="1"/>
            </p:cNvSpPr>
            <p:nvPr/>
          </p:nvSpPr>
          <p:spPr bwMode="auto">
            <a:xfrm flipH="1">
              <a:off x="717" y="13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5" name="Line 9"/>
            <p:cNvSpPr>
              <a:spLocks noChangeShapeType="1"/>
            </p:cNvSpPr>
            <p:nvPr/>
          </p:nvSpPr>
          <p:spPr bwMode="auto">
            <a:xfrm>
              <a:off x="717" y="13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6" name="Line 10"/>
            <p:cNvSpPr>
              <a:spLocks noChangeShapeType="1"/>
            </p:cNvSpPr>
            <p:nvPr/>
          </p:nvSpPr>
          <p:spPr bwMode="auto">
            <a:xfrm>
              <a:off x="717" y="12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47" name="Line 11"/>
            <p:cNvSpPr>
              <a:spLocks noChangeShapeType="1"/>
            </p:cNvSpPr>
            <p:nvPr/>
          </p:nvSpPr>
          <p:spPr bwMode="auto">
            <a:xfrm flipH="1">
              <a:off x="765" y="14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sp>
        <p:nvSpPr>
          <p:cNvPr id="24580" name="Line 13"/>
          <p:cNvSpPr>
            <a:spLocks noChangeShapeType="1"/>
          </p:cNvSpPr>
          <p:nvPr/>
        </p:nvSpPr>
        <p:spPr bwMode="auto">
          <a:xfrm>
            <a:off x="1235075" y="2339975"/>
            <a:ext cx="1588" cy="309563"/>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1" name="Line 14"/>
          <p:cNvSpPr>
            <a:spLocks noChangeShapeType="1"/>
          </p:cNvSpPr>
          <p:nvPr/>
        </p:nvSpPr>
        <p:spPr bwMode="auto">
          <a:xfrm>
            <a:off x="1236663" y="2649538"/>
            <a:ext cx="228600" cy="228600"/>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4582" name="Oval 15"/>
          <p:cNvSpPr>
            <a:spLocks noChangeArrowheads="1"/>
          </p:cNvSpPr>
          <p:nvPr/>
        </p:nvSpPr>
        <p:spPr bwMode="auto">
          <a:xfrm>
            <a:off x="1014413" y="2536825"/>
            <a:ext cx="520700" cy="523875"/>
          </a:xfrm>
          <a:prstGeom prst="ellipse">
            <a:avLst/>
          </a:prstGeom>
          <a:noFill/>
          <a:ln w="12700">
            <a:solidFill>
              <a:srgbClr val="000066"/>
            </a:solidFill>
            <a:prstDash val="dash"/>
            <a:round/>
            <a:headEnd/>
            <a:tailEnd/>
          </a:ln>
        </p:spPr>
        <p:txBody>
          <a:bodyPr wrap="none" anchor="ctr"/>
          <a:lstStyle/>
          <a:p>
            <a:endParaRPr lang="en-US"/>
          </a:p>
        </p:txBody>
      </p:sp>
      <p:sp>
        <p:nvSpPr>
          <p:cNvPr id="24583" name="Line 16"/>
          <p:cNvSpPr>
            <a:spLocks noChangeShapeType="1"/>
          </p:cNvSpPr>
          <p:nvPr/>
        </p:nvSpPr>
        <p:spPr bwMode="auto">
          <a:xfrm flipV="1">
            <a:off x="1219200" y="1524000"/>
            <a:ext cx="0" cy="22860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4" name="Line 17"/>
          <p:cNvSpPr>
            <a:spLocks noChangeShapeType="1"/>
          </p:cNvSpPr>
          <p:nvPr/>
        </p:nvSpPr>
        <p:spPr bwMode="auto">
          <a:xfrm>
            <a:off x="1241425" y="2895600"/>
            <a:ext cx="0" cy="75565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5" name="Line 18"/>
          <p:cNvSpPr>
            <a:spLocks noChangeShapeType="1"/>
          </p:cNvSpPr>
          <p:nvPr/>
        </p:nvSpPr>
        <p:spPr bwMode="auto">
          <a:xfrm>
            <a:off x="1055688" y="3646488"/>
            <a:ext cx="38100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6" name="Line 19"/>
          <p:cNvSpPr>
            <a:spLocks noChangeShapeType="1"/>
          </p:cNvSpPr>
          <p:nvPr/>
        </p:nvSpPr>
        <p:spPr bwMode="auto">
          <a:xfrm>
            <a:off x="1131888" y="3722688"/>
            <a:ext cx="22860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7" name="Line 20"/>
          <p:cNvSpPr>
            <a:spLocks noChangeShapeType="1"/>
          </p:cNvSpPr>
          <p:nvPr/>
        </p:nvSpPr>
        <p:spPr bwMode="auto">
          <a:xfrm>
            <a:off x="1208088" y="3798888"/>
            <a:ext cx="7620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8" name="Line 21"/>
          <p:cNvSpPr>
            <a:spLocks noChangeShapeType="1"/>
          </p:cNvSpPr>
          <p:nvPr/>
        </p:nvSpPr>
        <p:spPr bwMode="auto">
          <a:xfrm>
            <a:off x="609600" y="1524000"/>
            <a:ext cx="312420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589" name="Rectangle 22"/>
          <p:cNvSpPr>
            <a:spLocks noChangeArrowheads="1"/>
          </p:cNvSpPr>
          <p:nvPr/>
        </p:nvSpPr>
        <p:spPr bwMode="auto">
          <a:xfrm>
            <a:off x="1506538" y="1143000"/>
            <a:ext cx="1050925" cy="396875"/>
          </a:xfrm>
          <a:prstGeom prst="rect">
            <a:avLst/>
          </a:prstGeom>
          <a:noFill/>
          <a:ln w="9525">
            <a:noFill/>
            <a:miter lim="800000"/>
            <a:headEnd/>
            <a:tailEnd/>
          </a:ln>
        </p:spPr>
        <p:txBody>
          <a:bodyPr wrap="none" lIns="92075" tIns="46038" rIns="92075" bIns="46038">
            <a:spAutoFit/>
          </a:bodyPr>
          <a:lstStyle/>
          <a:p>
            <a:r>
              <a:rPr lang="en-US"/>
              <a:t>V</a:t>
            </a:r>
            <a:r>
              <a:rPr lang="en-US" baseline="-25000"/>
              <a:t>CC</a:t>
            </a:r>
            <a:r>
              <a:rPr lang="en-US"/>
              <a:t>=5V</a:t>
            </a:r>
            <a:endParaRPr lang="en-US" baseline="-25000"/>
          </a:p>
        </p:txBody>
      </p:sp>
      <p:sp>
        <p:nvSpPr>
          <p:cNvPr id="24590" name="Line 23"/>
          <p:cNvSpPr>
            <a:spLocks noChangeShapeType="1"/>
          </p:cNvSpPr>
          <p:nvPr/>
        </p:nvSpPr>
        <p:spPr bwMode="auto">
          <a:xfrm>
            <a:off x="381000" y="2743200"/>
            <a:ext cx="914400"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4591" name="Rectangle 24"/>
          <p:cNvSpPr>
            <a:spLocks noChangeArrowheads="1"/>
          </p:cNvSpPr>
          <p:nvPr/>
        </p:nvSpPr>
        <p:spPr bwMode="auto">
          <a:xfrm>
            <a:off x="211138" y="2317750"/>
            <a:ext cx="482600" cy="396875"/>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24592" name="Line 47"/>
          <p:cNvSpPr>
            <a:spLocks noChangeShapeType="1"/>
          </p:cNvSpPr>
          <p:nvPr/>
        </p:nvSpPr>
        <p:spPr bwMode="auto">
          <a:xfrm>
            <a:off x="1219200" y="2438400"/>
            <a:ext cx="838200" cy="0"/>
          </a:xfrm>
          <a:prstGeom prst="line">
            <a:avLst/>
          </a:prstGeom>
          <a:noFill/>
          <a:ln w="25400">
            <a:solidFill>
              <a:srgbClr val="006600"/>
            </a:solidFill>
            <a:round/>
            <a:headEnd type="none" w="sm" len="sm"/>
            <a:tailEnd type="none" w="sm" len="sm"/>
          </a:ln>
        </p:spPr>
        <p:txBody>
          <a:bodyPr wrap="none" anchor="ctr"/>
          <a:lstStyle/>
          <a:p>
            <a:endParaRPr lang="en-US"/>
          </a:p>
        </p:txBody>
      </p:sp>
      <p:grpSp>
        <p:nvGrpSpPr>
          <p:cNvPr id="3" name="Group 64"/>
          <p:cNvGrpSpPr>
            <a:grpSpLocks/>
          </p:cNvGrpSpPr>
          <p:nvPr/>
        </p:nvGrpSpPr>
        <p:grpSpPr bwMode="auto">
          <a:xfrm>
            <a:off x="2057400" y="1524000"/>
            <a:ext cx="2133600" cy="2274888"/>
            <a:chOff x="1296" y="960"/>
            <a:chExt cx="1344" cy="1433"/>
          </a:xfrm>
        </p:grpSpPr>
        <p:sp>
          <p:nvSpPr>
            <p:cNvPr id="24619" name="Line 25"/>
            <p:cNvSpPr>
              <a:spLocks noChangeShapeType="1"/>
            </p:cNvSpPr>
            <p:nvPr/>
          </p:nvSpPr>
          <p:spPr bwMode="auto">
            <a:xfrm>
              <a:off x="1584" y="1536"/>
              <a:ext cx="1056" cy="0"/>
            </a:xfrm>
            <a:prstGeom prst="line">
              <a:avLst/>
            </a:prstGeom>
            <a:noFill/>
            <a:ln w="25400">
              <a:solidFill>
                <a:srgbClr val="006600"/>
              </a:solidFill>
              <a:round/>
              <a:headEnd type="none" w="sm" len="sm"/>
              <a:tailEnd type="none" w="sm" len="sm"/>
            </a:ln>
          </p:spPr>
          <p:txBody>
            <a:bodyPr wrap="none" anchor="ctr"/>
            <a:lstStyle/>
            <a:p>
              <a:endParaRPr lang="en-US"/>
            </a:p>
          </p:txBody>
        </p:sp>
        <p:sp>
          <p:nvSpPr>
            <p:cNvPr id="24620" name="Rectangle 26"/>
            <p:cNvSpPr>
              <a:spLocks noChangeArrowheads="1"/>
            </p:cNvSpPr>
            <p:nvPr/>
          </p:nvSpPr>
          <p:spPr bwMode="auto">
            <a:xfrm>
              <a:off x="2245" y="1268"/>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nvGrpSpPr>
            <p:cNvPr id="4" name="Group 37"/>
            <p:cNvGrpSpPr>
              <a:grpSpLocks/>
            </p:cNvGrpSpPr>
            <p:nvPr/>
          </p:nvGrpSpPr>
          <p:grpSpPr bwMode="auto">
            <a:xfrm>
              <a:off x="1533" y="1101"/>
              <a:ext cx="144" cy="384"/>
              <a:chOff x="1533" y="1101"/>
              <a:chExt cx="144" cy="384"/>
            </a:xfrm>
          </p:grpSpPr>
          <p:sp>
            <p:nvSpPr>
              <p:cNvPr id="24632" name="Line 29"/>
              <p:cNvSpPr>
                <a:spLocks noChangeShapeType="1"/>
              </p:cNvSpPr>
              <p:nvPr/>
            </p:nvSpPr>
            <p:spPr bwMode="auto">
              <a:xfrm>
                <a:off x="1581" y="11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3" name="Line 30"/>
              <p:cNvSpPr>
                <a:spLocks noChangeShapeType="1"/>
              </p:cNvSpPr>
              <p:nvPr/>
            </p:nvSpPr>
            <p:spPr bwMode="auto">
              <a:xfrm flipH="1">
                <a:off x="1533" y="11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4" name="Line 31"/>
              <p:cNvSpPr>
                <a:spLocks noChangeShapeType="1"/>
              </p:cNvSpPr>
              <p:nvPr/>
            </p:nvSpPr>
            <p:spPr bwMode="auto">
              <a:xfrm>
                <a:off x="1533" y="11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5" name="Line 32"/>
              <p:cNvSpPr>
                <a:spLocks noChangeShapeType="1"/>
              </p:cNvSpPr>
              <p:nvPr/>
            </p:nvSpPr>
            <p:spPr bwMode="auto">
              <a:xfrm flipH="1">
                <a:off x="1533" y="12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6" name="Line 33"/>
              <p:cNvSpPr>
                <a:spLocks noChangeShapeType="1"/>
              </p:cNvSpPr>
              <p:nvPr/>
            </p:nvSpPr>
            <p:spPr bwMode="auto">
              <a:xfrm flipH="1">
                <a:off x="1533" y="13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7" name="Line 34"/>
              <p:cNvSpPr>
                <a:spLocks noChangeShapeType="1"/>
              </p:cNvSpPr>
              <p:nvPr/>
            </p:nvSpPr>
            <p:spPr bwMode="auto">
              <a:xfrm>
                <a:off x="1533" y="13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8" name="Line 35"/>
              <p:cNvSpPr>
                <a:spLocks noChangeShapeType="1"/>
              </p:cNvSpPr>
              <p:nvPr/>
            </p:nvSpPr>
            <p:spPr bwMode="auto">
              <a:xfrm>
                <a:off x="1533" y="12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4639" name="Line 36"/>
              <p:cNvSpPr>
                <a:spLocks noChangeShapeType="1"/>
              </p:cNvSpPr>
              <p:nvPr/>
            </p:nvSpPr>
            <p:spPr bwMode="auto">
              <a:xfrm flipH="1">
                <a:off x="1581" y="14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sp>
          <p:nvSpPr>
            <p:cNvPr id="24622" name="Line 38"/>
            <p:cNvSpPr>
              <a:spLocks noChangeShapeType="1"/>
            </p:cNvSpPr>
            <p:nvPr/>
          </p:nvSpPr>
          <p:spPr bwMode="auto">
            <a:xfrm>
              <a:off x="1594" y="147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23" name="Line 39"/>
            <p:cNvSpPr>
              <a:spLocks noChangeShapeType="1"/>
            </p:cNvSpPr>
            <p:nvPr/>
          </p:nvSpPr>
          <p:spPr bwMode="auto">
            <a:xfrm>
              <a:off x="1595" y="1669"/>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4624" name="Oval 40"/>
            <p:cNvSpPr>
              <a:spLocks noChangeArrowheads="1"/>
            </p:cNvSpPr>
            <p:nvPr/>
          </p:nvSpPr>
          <p:spPr bwMode="auto">
            <a:xfrm>
              <a:off x="1455" y="159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4625" name="Line 41"/>
            <p:cNvSpPr>
              <a:spLocks noChangeShapeType="1"/>
            </p:cNvSpPr>
            <p:nvPr/>
          </p:nvSpPr>
          <p:spPr bwMode="auto">
            <a:xfrm flipV="1">
              <a:off x="1584" y="96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26" name="Line 42"/>
            <p:cNvSpPr>
              <a:spLocks noChangeShapeType="1"/>
            </p:cNvSpPr>
            <p:nvPr/>
          </p:nvSpPr>
          <p:spPr bwMode="auto">
            <a:xfrm>
              <a:off x="1598" y="1824"/>
              <a:ext cx="0" cy="47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27" name="Line 43"/>
            <p:cNvSpPr>
              <a:spLocks noChangeShapeType="1"/>
            </p:cNvSpPr>
            <p:nvPr/>
          </p:nvSpPr>
          <p:spPr bwMode="auto">
            <a:xfrm>
              <a:off x="1481" y="2297"/>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28" name="Line 44"/>
            <p:cNvSpPr>
              <a:spLocks noChangeShapeType="1"/>
            </p:cNvSpPr>
            <p:nvPr/>
          </p:nvSpPr>
          <p:spPr bwMode="auto">
            <a:xfrm>
              <a:off x="1529" y="2345"/>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29" name="Line 45"/>
            <p:cNvSpPr>
              <a:spLocks noChangeShapeType="1"/>
            </p:cNvSpPr>
            <p:nvPr/>
          </p:nvSpPr>
          <p:spPr bwMode="auto">
            <a:xfrm>
              <a:off x="1577" y="2393"/>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4630" name="Line 46"/>
            <p:cNvSpPr>
              <a:spLocks noChangeShapeType="1"/>
            </p:cNvSpPr>
            <p:nvPr/>
          </p:nvSpPr>
          <p:spPr bwMode="auto">
            <a:xfrm>
              <a:off x="1296" y="1728"/>
              <a:ext cx="33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4631" name="Line 48"/>
            <p:cNvSpPr>
              <a:spLocks noChangeShapeType="1"/>
            </p:cNvSpPr>
            <p:nvPr/>
          </p:nvSpPr>
          <p:spPr bwMode="auto">
            <a:xfrm>
              <a:off x="1296" y="1536"/>
              <a:ext cx="0" cy="192"/>
            </a:xfrm>
            <a:prstGeom prst="line">
              <a:avLst/>
            </a:prstGeom>
            <a:noFill/>
            <a:ln w="25400">
              <a:solidFill>
                <a:srgbClr val="006600"/>
              </a:solidFill>
              <a:round/>
              <a:headEnd type="none" w="sm" len="sm"/>
              <a:tailEnd type="none" w="sm" len="sm"/>
            </a:ln>
          </p:spPr>
          <p:txBody>
            <a:bodyPr wrap="none" anchor="ctr"/>
            <a:lstStyle/>
            <a:p>
              <a:endParaRPr lang="en-US"/>
            </a:p>
          </p:txBody>
        </p:sp>
      </p:grpSp>
      <p:sp>
        <p:nvSpPr>
          <p:cNvPr id="24594" name="Rectangle 49"/>
          <p:cNvSpPr>
            <a:spLocks noChangeArrowheads="1"/>
          </p:cNvSpPr>
          <p:nvPr/>
        </p:nvSpPr>
        <p:spPr bwMode="auto">
          <a:xfrm>
            <a:off x="1582738" y="2012950"/>
            <a:ext cx="620712" cy="396875"/>
          </a:xfrm>
          <a:prstGeom prst="rect">
            <a:avLst/>
          </a:prstGeom>
          <a:noFill/>
          <a:ln w="9525">
            <a:noFill/>
            <a:miter lim="800000"/>
            <a:headEnd/>
            <a:tailEnd/>
          </a:ln>
        </p:spPr>
        <p:txBody>
          <a:bodyPr wrap="none" lIns="92075" tIns="46038" rIns="92075" bIns="46038">
            <a:spAutoFit/>
          </a:bodyPr>
          <a:lstStyle/>
          <a:p>
            <a:r>
              <a:rPr lang="en-US"/>
              <a:t>V</a:t>
            </a:r>
            <a:r>
              <a:rPr lang="en-US" baseline="-25000"/>
              <a:t>mid</a:t>
            </a:r>
          </a:p>
        </p:txBody>
      </p:sp>
      <p:grpSp>
        <p:nvGrpSpPr>
          <p:cNvPr id="5" name="Group 75"/>
          <p:cNvGrpSpPr>
            <a:grpSpLocks/>
          </p:cNvGrpSpPr>
          <p:nvPr/>
        </p:nvGrpSpPr>
        <p:grpSpPr bwMode="auto">
          <a:xfrm>
            <a:off x="3276600" y="4144963"/>
            <a:ext cx="2819400" cy="531812"/>
            <a:chOff x="2064" y="2611"/>
            <a:chExt cx="1776" cy="335"/>
          </a:xfrm>
        </p:grpSpPr>
        <p:grpSp>
          <p:nvGrpSpPr>
            <p:cNvPr id="6" name="Group 52"/>
            <p:cNvGrpSpPr>
              <a:grpSpLocks/>
            </p:cNvGrpSpPr>
            <p:nvPr/>
          </p:nvGrpSpPr>
          <p:grpSpPr bwMode="auto">
            <a:xfrm>
              <a:off x="2491" y="2704"/>
              <a:ext cx="259" cy="242"/>
              <a:chOff x="2491" y="2704"/>
              <a:chExt cx="259" cy="242"/>
            </a:xfrm>
          </p:grpSpPr>
          <p:sp>
            <p:nvSpPr>
              <p:cNvPr id="24617" name="AutoShape 50"/>
              <p:cNvSpPr>
                <a:spLocks noChangeArrowheads="1"/>
              </p:cNvSpPr>
              <p:nvPr/>
            </p:nvSpPr>
            <p:spPr bwMode="auto">
              <a:xfrm rot="5400000">
                <a:off x="2470" y="2725"/>
                <a:ext cx="242" cy="200"/>
              </a:xfrm>
              <a:prstGeom prst="triangle">
                <a:avLst>
                  <a:gd name="adj" fmla="val 49995"/>
                </a:avLst>
              </a:prstGeom>
              <a:noFill/>
              <a:ln w="28575">
                <a:solidFill>
                  <a:schemeClr val="tx1"/>
                </a:solidFill>
                <a:miter lim="800000"/>
                <a:headEnd/>
                <a:tailEnd/>
              </a:ln>
            </p:spPr>
            <p:txBody>
              <a:bodyPr wrap="none" anchor="ctr"/>
              <a:lstStyle/>
              <a:p>
                <a:endParaRPr lang="en-US"/>
              </a:p>
            </p:txBody>
          </p:sp>
          <p:sp>
            <p:nvSpPr>
              <p:cNvPr id="24618" name="Oval 51"/>
              <p:cNvSpPr>
                <a:spLocks noChangeArrowheads="1"/>
              </p:cNvSpPr>
              <p:nvPr/>
            </p:nvSpPr>
            <p:spPr bwMode="auto">
              <a:xfrm>
                <a:off x="2700" y="2804"/>
                <a:ext cx="50" cy="50"/>
              </a:xfrm>
              <a:prstGeom prst="ellipse">
                <a:avLst/>
              </a:prstGeom>
              <a:noFill/>
              <a:ln w="28575">
                <a:solidFill>
                  <a:schemeClr val="tx1"/>
                </a:solidFill>
                <a:round/>
                <a:headEnd/>
                <a:tailEnd/>
              </a:ln>
            </p:spPr>
            <p:txBody>
              <a:bodyPr wrap="none" anchor="ctr"/>
              <a:lstStyle/>
              <a:p>
                <a:endParaRPr lang="en-US"/>
              </a:p>
            </p:txBody>
          </p:sp>
        </p:grpSp>
        <p:sp>
          <p:nvSpPr>
            <p:cNvPr id="24608" name="Line 53"/>
            <p:cNvSpPr>
              <a:spLocks noChangeShapeType="1"/>
            </p:cNvSpPr>
            <p:nvPr/>
          </p:nvSpPr>
          <p:spPr bwMode="auto">
            <a:xfrm flipH="1">
              <a:off x="2064" y="2832"/>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4609" name="Line 54"/>
            <p:cNvSpPr>
              <a:spLocks noChangeShapeType="1"/>
            </p:cNvSpPr>
            <p:nvPr/>
          </p:nvSpPr>
          <p:spPr bwMode="auto">
            <a:xfrm flipH="1">
              <a:off x="2736" y="2832"/>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4610" name="Rectangle 55"/>
            <p:cNvSpPr>
              <a:spLocks noChangeArrowheads="1"/>
            </p:cNvSpPr>
            <p:nvPr/>
          </p:nvSpPr>
          <p:spPr bwMode="auto">
            <a:xfrm>
              <a:off x="2102" y="2612"/>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24611" name="Rectangle 56"/>
            <p:cNvSpPr>
              <a:spLocks noChangeArrowheads="1"/>
            </p:cNvSpPr>
            <p:nvPr/>
          </p:nvSpPr>
          <p:spPr bwMode="auto">
            <a:xfrm>
              <a:off x="2774" y="2611"/>
              <a:ext cx="391" cy="250"/>
            </a:xfrm>
            <a:prstGeom prst="rect">
              <a:avLst/>
            </a:prstGeom>
            <a:noFill/>
            <a:ln w="9525">
              <a:noFill/>
              <a:miter lim="800000"/>
              <a:headEnd/>
              <a:tailEnd/>
            </a:ln>
          </p:spPr>
          <p:txBody>
            <a:bodyPr wrap="none" lIns="92075" tIns="46038" rIns="92075" bIns="46038">
              <a:spAutoFit/>
            </a:bodyPr>
            <a:lstStyle/>
            <a:p>
              <a:r>
                <a:rPr lang="en-US"/>
                <a:t>V</a:t>
              </a:r>
              <a:r>
                <a:rPr lang="en-US" baseline="-25000"/>
                <a:t>mid</a:t>
              </a:r>
            </a:p>
          </p:txBody>
        </p:sp>
        <p:grpSp>
          <p:nvGrpSpPr>
            <p:cNvPr id="7" name="Group 59"/>
            <p:cNvGrpSpPr>
              <a:grpSpLocks/>
            </p:cNvGrpSpPr>
            <p:nvPr/>
          </p:nvGrpSpPr>
          <p:grpSpPr bwMode="auto">
            <a:xfrm>
              <a:off x="3163" y="2704"/>
              <a:ext cx="259" cy="242"/>
              <a:chOff x="3163" y="2704"/>
              <a:chExt cx="259" cy="242"/>
            </a:xfrm>
          </p:grpSpPr>
          <p:sp>
            <p:nvSpPr>
              <p:cNvPr id="24615" name="AutoShape 57"/>
              <p:cNvSpPr>
                <a:spLocks noChangeArrowheads="1"/>
              </p:cNvSpPr>
              <p:nvPr/>
            </p:nvSpPr>
            <p:spPr bwMode="auto">
              <a:xfrm rot="5400000">
                <a:off x="3142" y="2725"/>
                <a:ext cx="242" cy="200"/>
              </a:xfrm>
              <a:prstGeom prst="triangle">
                <a:avLst>
                  <a:gd name="adj" fmla="val 49995"/>
                </a:avLst>
              </a:prstGeom>
              <a:noFill/>
              <a:ln w="28575">
                <a:solidFill>
                  <a:schemeClr val="tx1"/>
                </a:solidFill>
                <a:miter lim="800000"/>
                <a:headEnd/>
                <a:tailEnd/>
              </a:ln>
            </p:spPr>
            <p:txBody>
              <a:bodyPr wrap="none" anchor="ctr"/>
              <a:lstStyle/>
              <a:p>
                <a:endParaRPr lang="en-US"/>
              </a:p>
            </p:txBody>
          </p:sp>
          <p:sp>
            <p:nvSpPr>
              <p:cNvPr id="24616" name="Oval 58"/>
              <p:cNvSpPr>
                <a:spLocks noChangeArrowheads="1"/>
              </p:cNvSpPr>
              <p:nvPr/>
            </p:nvSpPr>
            <p:spPr bwMode="auto">
              <a:xfrm>
                <a:off x="3372" y="2804"/>
                <a:ext cx="50" cy="50"/>
              </a:xfrm>
              <a:prstGeom prst="ellipse">
                <a:avLst/>
              </a:prstGeom>
              <a:noFill/>
              <a:ln w="28575">
                <a:solidFill>
                  <a:schemeClr val="tx1"/>
                </a:solidFill>
                <a:round/>
                <a:headEnd/>
                <a:tailEnd/>
              </a:ln>
            </p:spPr>
            <p:txBody>
              <a:bodyPr wrap="none" anchor="ctr"/>
              <a:lstStyle/>
              <a:p>
                <a:endParaRPr lang="en-US"/>
              </a:p>
            </p:txBody>
          </p:sp>
        </p:grpSp>
        <p:sp>
          <p:nvSpPr>
            <p:cNvPr id="24613" name="Line 60"/>
            <p:cNvSpPr>
              <a:spLocks noChangeShapeType="1"/>
            </p:cNvSpPr>
            <p:nvPr/>
          </p:nvSpPr>
          <p:spPr bwMode="auto">
            <a:xfrm flipH="1">
              <a:off x="3408" y="2832"/>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4614" name="Rectangle 61"/>
            <p:cNvSpPr>
              <a:spLocks noChangeArrowheads="1"/>
            </p:cNvSpPr>
            <p:nvPr/>
          </p:nvSpPr>
          <p:spPr bwMode="auto">
            <a:xfrm>
              <a:off x="3446" y="2611"/>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grpSp>
        <p:nvGrpSpPr>
          <p:cNvPr id="8" name="Group 65"/>
          <p:cNvGrpSpPr>
            <a:grpSpLocks/>
          </p:cNvGrpSpPr>
          <p:nvPr/>
        </p:nvGrpSpPr>
        <p:grpSpPr bwMode="auto">
          <a:xfrm>
            <a:off x="4859338" y="2087563"/>
            <a:ext cx="2074862" cy="1066800"/>
            <a:chOff x="3061" y="1315"/>
            <a:chExt cx="1307" cy="672"/>
          </a:xfrm>
        </p:grpSpPr>
        <p:sp>
          <p:nvSpPr>
            <p:cNvPr id="24604" name="Rectangle 27"/>
            <p:cNvSpPr>
              <a:spLocks noChangeArrowheads="1"/>
            </p:cNvSpPr>
            <p:nvPr/>
          </p:nvSpPr>
          <p:spPr bwMode="auto">
            <a:xfrm>
              <a:off x="3061" y="1315"/>
              <a:ext cx="1289" cy="672"/>
            </a:xfrm>
            <a:prstGeom prst="rect">
              <a:avLst/>
            </a:prstGeom>
            <a:noFill/>
            <a:ln w="9525">
              <a:noFill/>
              <a:miter lim="800000"/>
              <a:headEnd/>
              <a:tailEnd/>
            </a:ln>
          </p:spPr>
          <p:txBody>
            <a:bodyPr wrap="none" lIns="92075" tIns="46038" rIns="92075" bIns="46038">
              <a:spAutoFit/>
            </a:bodyPr>
            <a:lstStyle/>
            <a:p>
              <a:pPr>
                <a:tabLst>
                  <a:tab pos="684213" algn="l"/>
                  <a:tab pos="1435100" algn="l"/>
                </a:tabLst>
              </a:pPr>
              <a:r>
                <a:rPr lang="en-US" b="1"/>
                <a:t>V</a:t>
              </a:r>
              <a:r>
                <a:rPr lang="en-US" b="1" baseline="-25000"/>
                <a:t>in	</a:t>
              </a:r>
              <a:r>
                <a:rPr lang="en-US" b="1"/>
                <a:t>V</a:t>
              </a:r>
              <a:r>
                <a:rPr lang="en-US" b="1" baseline="-25000"/>
                <a:t>mid	</a:t>
              </a:r>
              <a:r>
                <a:rPr lang="en-US" b="1"/>
                <a:t>V</a:t>
              </a:r>
              <a:r>
                <a:rPr lang="en-US" b="1" baseline="-25000"/>
                <a:t>out</a:t>
              </a:r>
              <a:endParaRPr lang="en-US"/>
            </a:p>
            <a:p>
              <a:pPr>
                <a:tabLst>
                  <a:tab pos="684213" algn="l"/>
                  <a:tab pos="1435100" algn="l"/>
                </a:tabLst>
              </a:pPr>
              <a:r>
                <a:rPr lang="en-US"/>
                <a:t>0V	5V	0V</a:t>
              </a:r>
            </a:p>
            <a:p>
              <a:pPr>
                <a:tabLst>
                  <a:tab pos="684213" algn="l"/>
                  <a:tab pos="1435100" algn="l"/>
                </a:tabLst>
              </a:pPr>
              <a:r>
                <a:rPr lang="en-US"/>
                <a:t>5V	0V	5V</a:t>
              </a:r>
            </a:p>
          </p:txBody>
        </p:sp>
        <p:sp>
          <p:nvSpPr>
            <p:cNvPr id="24605" name="Line 28"/>
            <p:cNvSpPr>
              <a:spLocks noChangeShapeType="1"/>
            </p:cNvSpPr>
            <p:nvPr/>
          </p:nvSpPr>
          <p:spPr bwMode="auto">
            <a:xfrm>
              <a:off x="3072" y="1536"/>
              <a:ext cx="12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6" name="Line 63"/>
            <p:cNvSpPr>
              <a:spLocks noChangeShapeType="1"/>
            </p:cNvSpPr>
            <p:nvPr/>
          </p:nvSpPr>
          <p:spPr bwMode="auto">
            <a:xfrm>
              <a:off x="3936" y="1440"/>
              <a:ext cx="0" cy="480"/>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9" name="Group 74"/>
          <p:cNvGrpSpPr>
            <a:grpSpLocks/>
          </p:cNvGrpSpPr>
          <p:nvPr/>
        </p:nvGrpSpPr>
        <p:grpSpPr bwMode="auto">
          <a:xfrm>
            <a:off x="3810000" y="5181600"/>
            <a:ext cx="3355975" cy="685800"/>
            <a:chOff x="2400" y="3264"/>
            <a:chExt cx="2114" cy="432"/>
          </a:xfrm>
        </p:grpSpPr>
        <p:sp>
          <p:nvSpPr>
            <p:cNvPr id="24598" name="Rectangle 62"/>
            <p:cNvSpPr>
              <a:spLocks noChangeArrowheads="1"/>
            </p:cNvSpPr>
            <p:nvPr/>
          </p:nvSpPr>
          <p:spPr bwMode="auto">
            <a:xfrm>
              <a:off x="3792" y="3312"/>
              <a:ext cx="722" cy="306"/>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Buffer</a:t>
              </a:r>
            </a:p>
          </p:txBody>
        </p:sp>
        <p:sp>
          <p:nvSpPr>
            <p:cNvPr id="24599" name="AutoShape 68"/>
            <p:cNvSpPr>
              <a:spLocks noChangeArrowheads="1"/>
            </p:cNvSpPr>
            <p:nvPr/>
          </p:nvSpPr>
          <p:spPr bwMode="auto">
            <a:xfrm rot="5400000">
              <a:off x="2803" y="3389"/>
              <a:ext cx="336" cy="278"/>
            </a:xfrm>
            <a:prstGeom prst="triangle">
              <a:avLst>
                <a:gd name="adj" fmla="val 49995"/>
              </a:avLst>
            </a:prstGeom>
            <a:noFill/>
            <a:ln w="28575">
              <a:solidFill>
                <a:schemeClr val="tx1"/>
              </a:solidFill>
              <a:miter lim="800000"/>
              <a:headEnd/>
              <a:tailEnd/>
            </a:ln>
          </p:spPr>
          <p:txBody>
            <a:bodyPr wrap="none" anchor="ctr"/>
            <a:lstStyle/>
            <a:p>
              <a:endParaRPr lang="en-US"/>
            </a:p>
          </p:txBody>
        </p:sp>
        <p:sp>
          <p:nvSpPr>
            <p:cNvPr id="24600" name="Line 70"/>
            <p:cNvSpPr>
              <a:spLocks noChangeShapeType="1"/>
            </p:cNvSpPr>
            <p:nvPr/>
          </p:nvSpPr>
          <p:spPr bwMode="auto">
            <a:xfrm flipH="1">
              <a:off x="2400" y="3532"/>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4601" name="Line 71"/>
            <p:cNvSpPr>
              <a:spLocks noChangeShapeType="1"/>
            </p:cNvSpPr>
            <p:nvPr/>
          </p:nvSpPr>
          <p:spPr bwMode="auto">
            <a:xfrm flipH="1">
              <a:off x="3120" y="3525"/>
              <a:ext cx="43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24602" name="Rectangle 72"/>
            <p:cNvSpPr>
              <a:spLocks noChangeArrowheads="1"/>
            </p:cNvSpPr>
            <p:nvPr/>
          </p:nvSpPr>
          <p:spPr bwMode="auto">
            <a:xfrm>
              <a:off x="2448" y="3264"/>
              <a:ext cx="304" cy="250"/>
            </a:xfrm>
            <a:prstGeom prst="rect">
              <a:avLst/>
            </a:prstGeom>
            <a:noFill/>
            <a:ln w="9525">
              <a:noFill/>
              <a:miter lim="800000"/>
              <a:headEnd/>
              <a:tailEnd/>
            </a:ln>
          </p:spPr>
          <p:txBody>
            <a:bodyPr wrap="none" lIns="92075" tIns="46038" rIns="92075" bIns="46038">
              <a:spAutoFit/>
            </a:bodyPr>
            <a:lstStyle/>
            <a:p>
              <a:r>
                <a:rPr lang="en-US"/>
                <a:t>V</a:t>
              </a:r>
              <a:r>
                <a:rPr lang="en-US" baseline="-25000"/>
                <a:t>in</a:t>
              </a:r>
            </a:p>
          </p:txBody>
        </p:sp>
        <p:sp>
          <p:nvSpPr>
            <p:cNvPr id="24603" name="Rectangle 73"/>
            <p:cNvSpPr>
              <a:spLocks noChangeArrowheads="1"/>
            </p:cNvSpPr>
            <p:nvPr/>
          </p:nvSpPr>
          <p:spPr bwMode="auto">
            <a:xfrm>
              <a:off x="3120" y="3264"/>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Use of a Buffer</a:t>
            </a:r>
            <a:endParaRPr lang="en-US" dirty="0"/>
          </a:p>
        </p:txBody>
      </p:sp>
      <p:sp>
        <p:nvSpPr>
          <p:cNvPr id="3" name="Rectangle 2"/>
          <p:cNvSpPr/>
          <p:nvPr/>
        </p:nvSpPr>
        <p:spPr>
          <a:xfrm>
            <a:off x="685800" y="1582341"/>
            <a:ext cx="7924800" cy="3139321"/>
          </a:xfrm>
          <a:prstGeom prst="rect">
            <a:avLst/>
          </a:prstGeom>
        </p:spPr>
        <p:txBody>
          <a:bodyPr wrap="square">
            <a:spAutoFit/>
          </a:bodyPr>
          <a:lstStyle/>
          <a:p>
            <a:r>
              <a:rPr lang="en-US" dirty="0"/>
              <a:t>While this may seem like a pointless thing to do, it does have practical application. Remember that gate circuits are signal </a:t>
            </a:r>
            <a:r>
              <a:rPr lang="en-US" i="1" dirty="0"/>
              <a:t>amplifiers</a:t>
            </a:r>
            <a:r>
              <a:rPr lang="en-US" dirty="0"/>
              <a:t>, regardless of what logic function they may perform</a:t>
            </a:r>
            <a:r>
              <a:rPr lang="en-US" dirty="0" smtClean="0"/>
              <a:t>.</a:t>
            </a:r>
          </a:p>
          <a:p>
            <a:endParaRPr lang="en-US" dirty="0"/>
          </a:p>
          <a:p>
            <a:r>
              <a:rPr lang="en-US" dirty="0" smtClean="0"/>
              <a:t> </a:t>
            </a:r>
            <a:r>
              <a:rPr lang="en-US" dirty="0"/>
              <a:t>A weak signal source (one that is not capable of sourcing or sinking very much current to a load) may be boosted by means of two inverters like the pair shown in the previous illustration. </a:t>
            </a:r>
            <a:endParaRPr lang="en-US" dirty="0" smtClean="0"/>
          </a:p>
          <a:p>
            <a:endParaRPr lang="en-US" dirty="0"/>
          </a:p>
          <a:p>
            <a:endParaRPr lang="en-US" dirty="0" smtClean="0"/>
          </a:p>
          <a:p>
            <a:r>
              <a:rPr lang="en-US" dirty="0" smtClean="0"/>
              <a:t>The </a:t>
            </a:r>
            <a:r>
              <a:rPr lang="en-US" dirty="0"/>
              <a:t>logic level is unchanged, but the full current-sourcing or -sinking capabilities of the final inverter are available to drive a load resistance if needed.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457200"/>
            <a:ext cx="8229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smtClean="0">
                <a:ln>
                  <a:noFill/>
                </a:ln>
                <a:solidFill>
                  <a:srgbClr val="000040"/>
                </a:solidFill>
                <a:effectLst/>
                <a:latin typeface="Arial" pitchFamily="34" charset="0"/>
                <a:cs typeface="Arial" pitchFamily="34" charset="0"/>
              </a:rPr>
              <a:t>Digital Buffers</a:t>
            </a:r>
            <a:r>
              <a:rPr kumimoji="0" lang="en-US" sz="1400" b="0" i="0" u="none" strike="noStrike" cap="none" normalizeH="0" baseline="0" dirty="0" smtClean="0">
                <a:ln>
                  <a:noFill/>
                </a:ln>
                <a:solidFill>
                  <a:srgbClr val="000040"/>
                </a:solidFill>
                <a:effectLst/>
                <a:latin typeface="Arial" pitchFamily="34" charset="0"/>
                <a:cs typeface="Arial" pitchFamily="34" charset="0"/>
              </a:rPr>
              <a:t> can be used to isolate other gates or circuits from each other or buffers can be used to drive high current loads such as transistor switches because their output drive capability is much higher than their input signal requirements. In other words buffers can be used for power amplification of a digital signal as they have what is called a high "fan-out" capability.</a:t>
            </a:r>
            <a:endParaRPr kumimoji="0" lang="en-US" sz="1400" b="1" i="0" u="sng" strike="noStrike" cap="none" normalizeH="0" baseline="0" dirty="0" smtClean="0">
              <a:ln>
                <a:noFill/>
              </a:ln>
              <a:solidFill>
                <a:srgbClr val="30309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smtClean="0">
                <a:ln>
                  <a:noFill/>
                </a:ln>
                <a:solidFill>
                  <a:srgbClr val="303090"/>
                </a:solidFill>
                <a:effectLst/>
                <a:latin typeface="Arial" pitchFamily="34" charset="0"/>
                <a:cs typeface="Arial" pitchFamily="34" charset="0"/>
              </a:rPr>
              <a:t>Buffer Fan-out 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40"/>
                </a:solidFill>
                <a:effectLst/>
                <a:latin typeface="Arial" pitchFamily="34"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40"/>
                </a:solidFill>
                <a:effectLst/>
                <a:latin typeface="Arial" pitchFamily="34" charset="0"/>
                <a:cs typeface="Arial" pitchFamily="34" charset="0"/>
              </a:rPr>
              <a:t>The </a:t>
            </a:r>
            <a:r>
              <a:rPr kumimoji="0" lang="en-US" sz="1400" b="1" i="0" u="none" strike="noStrike" cap="none" normalizeH="0" baseline="0" dirty="0" smtClean="0">
                <a:ln>
                  <a:noFill/>
                </a:ln>
                <a:solidFill>
                  <a:srgbClr val="000040"/>
                </a:solidFill>
                <a:effectLst/>
                <a:latin typeface="Arial" pitchFamily="34" charset="0"/>
                <a:cs typeface="Arial" pitchFamily="34" charset="0"/>
              </a:rPr>
              <a:t>Fan-out</a:t>
            </a:r>
            <a:r>
              <a:rPr kumimoji="0" lang="en-US" sz="1400" b="0" i="0" u="none" strike="noStrike" cap="none" normalizeH="0" baseline="0" dirty="0" smtClean="0">
                <a:ln>
                  <a:noFill/>
                </a:ln>
                <a:solidFill>
                  <a:srgbClr val="000040"/>
                </a:solidFill>
                <a:effectLst/>
                <a:latin typeface="Arial" pitchFamily="34" charset="0"/>
                <a:cs typeface="Arial" pitchFamily="34" charset="0"/>
              </a:rPr>
              <a:t> parameter of a buffer (or any </a:t>
            </a:r>
            <a:r>
              <a:rPr kumimoji="0" lang="en-US" sz="1400" b="0" i="0" u="none" strike="noStrike" cap="none" normalizeH="0" baseline="0" dirty="0" err="1" smtClean="0">
                <a:ln>
                  <a:noFill/>
                </a:ln>
                <a:solidFill>
                  <a:srgbClr val="000040"/>
                </a:solidFill>
                <a:effectLst/>
                <a:latin typeface="Arial" pitchFamily="34" charset="0"/>
                <a:cs typeface="Arial" pitchFamily="34" charset="0"/>
              </a:rPr>
              <a:t>digial</a:t>
            </a:r>
            <a:r>
              <a:rPr kumimoji="0" lang="en-US" sz="1400" b="0" i="0" u="none" strike="noStrike" cap="none" normalizeH="0" baseline="0" dirty="0" smtClean="0">
                <a:ln>
                  <a:noFill/>
                </a:ln>
                <a:solidFill>
                  <a:srgbClr val="000040"/>
                </a:solidFill>
                <a:effectLst/>
                <a:latin typeface="Arial" pitchFamily="34" charset="0"/>
                <a:cs typeface="Arial" pitchFamily="34" charset="0"/>
              </a:rPr>
              <a:t> IC) is the output driving capability or output current capability of a logic gate giving greater power amplification of the input signal. It may be necessary to connect more than just one logic gate to the output of another or to switch a high current load such as an </a:t>
            </a:r>
            <a:r>
              <a:rPr kumimoji="0" lang="en-US" sz="1400" b="1" i="0" u="sng" strike="noStrike" cap="none" normalizeH="0" baseline="0" dirty="0" smtClean="0">
                <a:ln>
                  <a:noFill/>
                </a:ln>
                <a:solidFill>
                  <a:srgbClr val="006EAA"/>
                </a:solidFill>
                <a:effectLst/>
                <a:latin typeface="Arial" pitchFamily="34" charset="0"/>
                <a:cs typeface="Arial" pitchFamily="34" charset="0"/>
                <a:hlinkClick r:id="rId2"/>
              </a:rPr>
              <a:t>LED</a:t>
            </a:r>
            <a:r>
              <a:rPr kumimoji="0" lang="en-US" sz="1400" b="0" i="0" u="none" strike="noStrike" cap="none" normalizeH="0" baseline="0" dirty="0" smtClean="0">
                <a:ln>
                  <a:noFill/>
                </a:ln>
                <a:solidFill>
                  <a:srgbClr val="000040"/>
                </a:solidFill>
                <a:effectLst/>
                <a:latin typeface="Arial" pitchFamily="34" charset="0"/>
                <a:cs typeface="Arial" pitchFamily="34" charset="0"/>
              </a:rPr>
              <a:t>, then a </a:t>
            </a:r>
            <a:r>
              <a:rPr kumimoji="0" lang="en-US" sz="1400" b="0" i="0" u="none" strike="noStrike" cap="none" normalizeH="0" baseline="0" dirty="0" smtClean="0">
                <a:ln>
                  <a:noFill/>
                </a:ln>
                <a:solidFill>
                  <a:srgbClr val="5078B4"/>
                </a:solidFill>
                <a:effectLst/>
                <a:latin typeface="Arial" pitchFamily="34" charset="0"/>
                <a:cs typeface="Arial" pitchFamily="34" charset="0"/>
              </a:rPr>
              <a:t>Buffer</a:t>
            </a:r>
            <a:r>
              <a:rPr kumimoji="0" lang="en-US" sz="1400" b="0" i="0" u="none" strike="noStrike" cap="none" normalizeH="0" baseline="0" dirty="0" smtClean="0">
                <a:ln>
                  <a:noFill/>
                </a:ln>
                <a:solidFill>
                  <a:srgbClr val="000040"/>
                </a:solidFill>
                <a:effectLst/>
                <a:latin typeface="Arial" pitchFamily="34" charset="0"/>
                <a:cs typeface="Arial" pitchFamily="34" charset="0"/>
              </a:rPr>
              <a:t> will allow us to do just that.</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40"/>
                </a:solidFill>
                <a:effectLst/>
                <a:latin typeface="Arial" pitchFamily="34" charset="0"/>
                <a:cs typeface="Arial" pitchFamily="34" charset="0"/>
              </a:rPr>
              <a:t>Generally the output of a logic gate is usually connected to the inputs of other gates. Each input requires a certain amount of current from the gate output to change state, so that each additional gate connection adds to the load of the gate. So the fan-out is the number of parallel loads that can be driven simultaneously by one digital buffer of logic gate. Acting as a current source a buffer can have a high fan-out rating of up to 20 gates of the same logic family.</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40"/>
                </a:solidFill>
                <a:effectLst/>
                <a:latin typeface="Arial" pitchFamily="34" charset="0"/>
                <a:cs typeface="Arial" pitchFamily="34" charset="0"/>
              </a:rPr>
              <a:t>If a digital buffer has a high fan-out rating (current source) it must also have a high "fan-in" rating (current sink) as well. However, the propagation delay of the gate deteriorates rapidly as a function of fan-in so gates with a fan-in greater than 4 should be avoided.</a:t>
            </a:r>
          </a:p>
        </p:txBody>
      </p:sp>
      <p:pic>
        <p:nvPicPr>
          <p:cNvPr id="1026" name="Picture 2" descr="Digital Buffer Fan-out"/>
          <p:cNvPicPr>
            <a:picLocks noChangeAspect="1" noChangeArrowheads="1"/>
          </p:cNvPicPr>
          <p:nvPr/>
        </p:nvPicPr>
        <p:blipFill>
          <a:blip r:embed="rId3"/>
          <a:srcRect/>
          <a:stretch>
            <a:fillRect/>
          </a:stretch>
        </p:blipFill>
        <p:spPr bwMode="auto">
          <a:xfrm>
            <a:off x="0" y="4495800"/>
            <a:ext cx="3238500" cy="21907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a:lstStyle/>
          <a:p>
            <a:r>
              <a:rPr lang="en-US" smtClean="0"/>
              <a:t>Some more Switch Logic</a:t>
            </a:r>
          </a:p>
        </p:txBody>
      </p:sp>
      <p:grpSp>
        <p:nvGrpSpPr>
          <p:cNvPr id="2" name="Group 49"/>
          <p:cNvGrpSpPr>
            <a:grpSpLocks/>
          </p:cNvGrpSpPr>
          <p:nvPr/>
        </p:nvGrpSpPr>
        <p:grpSpPr bwMode="auto">
          <a:xfrm>
            <a:off x="381000" y="762000"/>
            <a:ext cx="2227263" cy="3919538"/>
            <a:chOff x="517" y="740"/>
            <a:chExt cx="1403" cy="2469"/>
          </a:xfrm>
        </p:grpSpPr>
        <p:grpSp>
          <p:nvGrpSpPr>
            <p:cNvPr id="3" name="Group 12"/>
            <p:cNvGrpSpPr>
              <a:grpSpLocks/>
            </p:cNvGrpSpPr>
            <p:nvPr/>
          </p:nvGrpSpPr>
          <p:grpSpPr bwMode="auto">
            <a:xfrm>
              <a:off x="1101" y="1101"/>
              <a:ext cx="144" cy="384"/>
              <a:chOff x="1101" y="1101"/>
              <a:chExt cx="144" cy="384"/>
            </a:xfrm>
          </p:grpSpPr>
          <p:sp>
            <p:nvSpPr>
              <p:cNvPr id="25672" name="Line 4"/>
              <p:cNvSpPr>
                <a:spLocks noChangeShapeType="1"/>
              </p:cNvSpPr>
              <p:nvPr/>
            </p:nvSpPr>
            <p:spPr bwMode="auto">
              <a:xfrm>
                <a:off x="1149" y="1101"/>
                <a:ext cx="96"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3" name="Line 5"/>
              <p:cNvSpPr>
                <a:spLocks noChangeShapeType="1"/>
              </p:cNvSpPr>
              <p:nvPr/>
            </p:nvSpPr>
            <p:spPr bwMode="auto">
              <a:xfrm flipH="1">
                <a:off x="1101" y="114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4" name="Line 6"/>
              <p:cNvSpPr>
                <a:spLocks noChangeShapeType="1"/>
              </p:cNvSpPr>
              <p:nvPr/>
            </p:nvSpPr>
            <p:spPr bwMode="auto">
              <a:xfrm>
                <a:off x="1101" y="1197"/>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5" name="Line 7"/>
              <p:cNvSpPr>
                <a:spLocks noChangeShapeType="1"/>
              </p:cNvSpPr>
              <p:nvPr/>
            </p:nvSpPr>
            <p:spPr bwMode="auto">
              <a:xfrm flipH="1">
                <a:off x="1101" y="1245"/>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6" name="Line 8"/>
              <p:cNvSpPr>
                <a:spLocks noChangeShapeType="1"/>
              </p:cNvSpPr>
              <p:nvPr/>
            </p:nvSpPr>
            <p:spPr bwMode="auto">
              <a:xfrm flipH="1">
                <a:off x="1101" y="1341"/>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7" name="Line 9"/>
              <p:cNvSpPr>
                <a:spLocks noChangeShapeType="1"/>
              </p:cNvSpPr>
              <p:nvPr/>
            </p:nvSpPr>
            <p:spPr bwMode="auto">
              <a:xfrm>
                <a:off x="1101" y="1389"/>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8" name="Line 10"/>
              <p:cNvSpPr>
                <a:spLocks noChangeShapeType="1"/>
              </p:cNvSpPr>
              <p:nvPr/>
            </p:nvSpPr>
            <p:spPr bwMode="auto">
              <a:xfrm>
                <a:off x="1101" y="1293"/>
                <a:ext cx="144" cy="48"/>
              </a:xfrm>
              <a:prstGeom prst="line">
                <a:avLst/>
              </a:prstGeom>
              <a:noFill/>
              <a:ln w="25400">
                <a:solidFill>
                  <a:srgbClr val="660033"/>
                </a:solidFill>
                <a:round/>
                <a:headEnd type="none" w="sm" len="sm"/>
                <a:tailEnd type="none" w="sm" len="sm"/>
              </a:ln>
            </p:spPr>
            <p:txBody>
              <a:bodyPr wrap="none" anchor="ctr"/>
              <a:lstStyle/>
              <a:p>
                <a:endParaRPr lang="en-US"/>
              </a:p>
            </p:txBody>
          </p:sp>
          <p:sp>
            <p:nvSpPr>
              <p:cNvPr id="25679" name="Line 11"/>
              <p:cNvSpPr>
                <a:spLocks noChangeShapeType="1"/>
              </p:cNvSpPr>
              <p:nvPr/>
            </p:nvSpPr>
            <p:spPr bwMode="auto">
              <a:xfrm flipH="1">
                <a:off x="1149" y="1437"/>
                <a:ext cx="96" cy="48"/>
              </a:xfrm>
              <a:prstGeom prst="line">
                <a:avLst/>
              </a:prstGeom>
              <a:noFill/>
              <a:ln w="25400">
                <a:solidFill>
                  <a:srgbClr val="660033"/>
                </a:solidFill>
                <a:round/>
                <a:headEnd type="none" w="sm" len="sm"/>
                <a:tailEnd type="none" w="sm" len="sm"/>
              </a:ln>
            </p:spPr>
            <p:txBody>
              <a:bodyPr wrap="none" anchor="ctr"/>
              <a:lstStyle/>
              <a:p>
                <a:endParaRPr lang="en-US"/>
              </a:p>
            </p:txBody>
          </p:sp>
        </p:grpSp>
        <p:sp>
          <p:nvSpPr>
            <p:cNvPr id="25653" name="Line 13"/>
            <p:cNvSpPr>
              <a:spLocks noChangeShapeType="1"/>
            </p:cNvSpPr>
            <p:nvPr/>
          </p:nvSpPr>
          <p:spPr bwMode="auto">
            <a:xfrm>
              <a:off x="1162" y="1474"/>
              <a:ext cx="1" cy="195"/>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54" name="Line 14"/>
            <p:cNvSpPr>
              <a:spLocks noChangeShapeType="1"/>
            </p:cNvSpPr>
            <p:nvPr/>
          </p:nvSpPr>
          <p:spPr bwMode="auto">
            <a:xfrm>
              <a:off x="1163" y="1669"/>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5655" name="Oval 15"/>
            <p:cNvSpPr>
              <a:spLocks noChangeArrowheads="1"/>
            </p:cNvSpPr>
            <p:nvPr/>
          </p:nvSpPr>
          <p:spPr bwMode="auto">
            <a:xfrm>
              <a:off x="1023" y="1598"/>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5656" name="Line 16"/>
            <p:cNvSpPr>
              <a:spLocks noChangeShapeType="1"/>
            </p:cNvSpPr>
            <p:nvPr/>
          </p:nvSpPr>
          <p:spPr bwMode="auto">
            <a:xfrm flipV="1">
              <a:off x="1152" y="960"/>
              <a:ext cx="0" cy="144"/>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57" name="Line 17"/>
            <p:cNvSpPr>
              <a:spLocks noChangeShapeType="1"/>
            </p:cNvSpPr>
            <p:nvPr/>
          </p:nvSpPr>
          <p:spPr bwMode="auto">
            <a:xfrm>
              <a:off x="768" y="960"/>
              <a:ext cx="1056"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58" name="Rectangle 18"/>
            <p:cNvSpPr>
              <a:spLocks noChangeArrowheads="1"/>
            </p:cNvSpPr>
            <p:nvPr/>
          </p:nvSpPr>
          <p:spPr bwMode="auto">
            <a:xfrm>
              <a:off x="1189" y="740"/>
              <a:ext cx="373" cy="250"/>
            </a:xfrm>
            <a:prstGeom prst="rect">
              <a:avLst/>
            </a:prstGeom>
            <a:noFill/>
            <a:ln w="9525">
              <a:noFill/>
              <a:miter lim="800000"/>
              <a:headEnd/>
              <a:tailEnd/>
            </a:ln>
          </p:spPr>
          <p:txBody>
            <a:bodyPr wrap="none" lIns="92075" tIns="46038" rIns="92075" bIns="46038">
              <a:spAutoFit/>
            </a:bodyPr>
            <a:lstStyle/>
            <a:p>
              <a:r>
                <a:rPr lang="en-US"/>
                <a:t>V</a:t>
              </a:r>
              <a:r>
                <a:rPr lang="en-US" baseline="-25000"/>
                <a:t>CC</a:t>
              </a:r>
            </a:p>
          </p:txBody>
        </p:sp>
        <p:sp>
          <p:nvSpPr>
            <p:cNvPr id="25659" name="Line 19"/>
            <p:cNvSpPr>
              <a:spLocks noChangeShapeType="1"/>
            </p:cNvSpPr>
            <p:nvPr/>
          </p:nvSpPr>
          <p:spPr bwMode="auto">
            <a:xfrm>
              <a:off x="624" y="1728"/>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5660" name="Rectangle 20"/>
            <p:cNvSpPr>
              <a:spLocks noChangeArrowheads="1"/>
            </p:cNvSpPr>
            <p:nvPr/>
          </p:nvSpPr>
          <p:spPr bwMode="auto">
            <a:xfrm>
              <a:off x="517" y="1460"/>
              <a:ext cx="292" cy="250"/>
            </a:xfrm>
            <a:prstGeom prst="rect">
              <a:avLst/>
            </a:prstGeom>
            <a:noFill/>
            <a:ln w="9525">
              <a:noFill/>
              <a:miter lim="800000"/>
              <a:headEnd/>
              <a:tailEnd/>
            </a:ln>
          </p:spPr>
          <p:txBody>
            <a:bodyPr wrap="none" lIns="92075" tIns="46038" rIns="92075" bIns="46038">
              <a:spAutoFit/>
            </a:bodyPr>
            <a:lstStyle/>
            <a:p>
              <a:r>
                <a:rPr lang="en-US"/>
                <a:t>V</a:t>
              </a:r>
              <a:r>
                <a:rPr lang="en-US" baseline="-25000"/>
                <a:t>A</a:t>
              </a:r>
            </a:p>
          </p:txBody>
        </p:sp>
        <p:sp>
          <p:nvSpPr>
            <p:cNvPr id="25661" name="Line 23"/>
            <p:cNvSpPr>
              <a:spLocks noChangeShapeType="1"/>
            </p:cNvSpPr>
            <p:nvPr/>
          </p:nvSpPr>
          <p:spPr bwMode="auto">
            <a:xfrm>
              <a:off x="1152" y="1536"/>
              <a:ext cx="768" cy="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5662" name="Rectangle 24"/>
            <p:cNvSpPr>
              <a:spLocks noChangeArrowheads="1"/>
            </p:cNvSpPr>
            <p:nvPr/>
          </p:nvSpPr>
          <p:spPr bwMode="auto">
            <a:xfrm>
              <a:off x="1381" y="1268"/>
              <a:ext cx="368" cy="250"/>
            </a:xfrm>
            <a:prstGeom prst="rect">
              <a:avLst/>
            </a:prstGeom>
            <a:noFill/>
            <a:ln w="9525">
              <a:noFill/>
              <a:miter lim="800000"/>
              <a:headEnd/>
              <a:tailEnd/>
            </a:ln>
          </p:spPr>
          <p:txBody>
            <a:bodyPr wrap="none" lIns="92075" tIns="46038" rIns="92075" bIns="46038">
              <a:spAutoFit/>
            </a:bodyPr>
            <a:lstStyle/>
            <a:p>
              <a:r>
                <a:rPr lang="en-US"/>
                <a:t>V</a:t>
              </a:r>
              <a:r>
                <a:rPr lang="en-US" baseline="-25000"/>
                <a:t>out</a:t>
              </a:r>
            </a:p>
          </p:txBody>
        </p:sp>
        <p:sp>
          <p:nvSpPr>
            <p:cNvPr id="25663" name="Line 25"/>
            <p:cNvSpPr>
              <a:spLocks noChangeShapeType="1"/>
            </p:cNvSpPr>
            <p:nvPr/>
          </p:nvSpPr>
          <p:spPr bwMode="auto">
            <a:xfrm>
              <a:off x="1166" y="2400"/>
              <a:ext cx="0" cy="716"/>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64" name="Line 26"/>
            <p:cNvSpPr>
              <a:spLocks noChangeShapeType="1"/>
            </p:cNvSpPr>
            <p:nvPr/>
          </p:nvSpPr>
          <p:spPr bwMode="auto">
            <a:xfrm>
              <a:off x="1049" y="3113"/>
              <a:ext cx="24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65" name="Line 27"/>
            <p:cNvSpPr>
              <a:spLocks noChangeShapeType="1"/>
            </p:cNvSpPr>
            <p:nvPr/>
          </p:nvSpPr>
          <p:spPr bwMode="auto">
            <a:xfrm>
              <a:off x="1097" y="3161"/>
              <a:ext cx="144"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66" name="Line 28"/>
            <p:cNvSpPr>
              <a:spLocks noChangeShapeType="1"/>
            </p:cNvSpPr>
            <p:nvPr/>
          </p:nvSpPr>
          <p:spPr bwMode="auto">
            <a:xfrm>
              <a:off x="1145" y="3209"/>
              <a:ext cx="48"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25667" name="Line 29"/>
            <p:cNvSpPr>
              <a:spLocks noChangeShapeType="1"/>
            </p:cNvSpPr>
            <p:nvPr/>
          </p:nvSpPr>
          <p:spPr bwMode="auto">
            <a:xfrm>
              <a:off x="1163" y="2245"/>
              <a:ext cx="144" cy="144"/>
            </a:xfrm>
            <a:prstGeom prst="line">
              <a:avLst/>
            </a:prstGeom>
            <a:noFill/>
            <a:ln w="25400">
              <a:solidFill>
                <a:srgbClr val="A50021"/>
              </a:solidFill>
              <a:round/>
              <a:headEnd type="none" w="sm" len="sm"/>
              <a:tailEnd type="none" w="sm" len="sm"/>
            </a:ln>
          </p:spPr>
          <p:txBody>
            <a:bodyPr wrap="none" anchor="ctr"/>
            <a:lstStyle/>
            <a:p>
              <a:endParaRPr lang="en-US"/>
            </a:p>
          </p:txBody>
        </p:sp>
        <p:sp>
          <p:nvSpPr>
            <p:cNvPr id="25668" name="Oval 30"/>
            <p:cNvSpPr>
              <a:spLocks noChangeArrowheads="1"/>
            </p:cNvSpPr>
            <p:nvPr/>
          </p:nvSpPr>
          <p:spPr bwMode="auto">
            <a:xfrm>
              <a:off x="1023" y="2174"/>
              <a:ext cx="328" cy="330"/>
            </a:xfrm>
            <a:prstGeom prst="ellipse">
              <a:avLst/>
            </a:prstGeom>
            <a:noFill/>
            <a:ln w="12700">
              <a:solidFill>
                <a:srgbClr val="000066"/>
              </a:solidFill>
              <a:prstDash val="dash"/>
              <a:round/>
              <a:headEnd/>
              <a:tailEnd/>
            </a:ln>
          </p:spPr>
          <p:txBody>
            <a:bodyPr wrap="none" anchor="ctr"/>
            <a:lstStyle/>
            <a:p>
              <a:endParaRPr lang="en-US"/>
            </a:p>
          </p:txBody>
        </p:sp>
        <p:sp>
          <p:nvSpPr>
            <p:cNvPr id="25669" name="Line 31"/>
            <p:cNvSpPr>
              <a:spLocks noChangeShapeType="1"/>
            </p:cNvSpPr>
            <p:nvPr/>
          </p:nvSpPr>
          <p:spPr bwMode="auto">
            <a:xfrm>
              <a:off x="624" y="2304"/>
              <a:ext cx="576" cy="0"/>
            </a:xfrm>
            <a:prstGeom prst="line">
              <a:avLst/>
            </a:prstGeom>
            <a:noFill/>
            <a:ln w="25400">
              <a:solidFill>
                <a:srgbClr val="006600"/>
              </a:solidFill>
              <a:round/>
              <a:headEnd type="none" w="sm" len="sm"/>
              <a:tailEnd type="stealth" w="med" len="lg"/>
            </a:ln>
          </p:spPr>
          <p:txBody>
            <a:bodyPr wrap="none" anchor="ctr"/>
            <a:lstStyle/>
            <a:p>
              <a:endParaRPr lang="en-US"/>
            </a:p>
          </p:txBody>
        </p:sp>
        <p:sp>
          <p:nvSpPr>
            <p:cNvPr id="25670" name="Rectangle 32"/>
            <p:cNvSpPr>
              <a:spLocks noChangeArrowheads="1"/>
            </p:cNvSpPr>
            <p:nvPr/>
          </p:nvSpPr>
          <p:spPr bwMode="auto">
            <a:xfrm>
              <a:off x="518" y="2036"/>
              <a:ext cx="292" cy="250"/>
            </a:xfrm>
            <a:prstGeom prst="rect">
              <a:avLst/>
            </a:prstGeom>
            <a:noFill/>
            <a:ln w="9525">
              <a:noFill/>
              <a:miter lim="800000"/>
              <a:headEnd/>
              <a:tailEnd/>
            </a:ln>
          </p:spPr>
          <p:txBody>
            <a:bodyPr wrap="none" lIns="92075" tIns="46038" rIns="92075" bIns="46038">
              <a:spAutoFit/>
            </a:bodyPr>
            <a:lstStyle/>
            <a:p>
              <a:r>
                <a:rPr lang="en-US"/>
                <a:t>V</a:t>
              </a:r>
              <a:r>
                <a:rPr lang="en-US" baseline="-25000"/>
                <a:t>B</a:t>
              </a:r>
            </a:p>
          </p:txBody>
        </p:sp>
        <p:sp>
          <p:nvSpPr>
            <p:cNvPr id="25671" name="Line 33"/>
            <p:cNvSpPr>
              <a:spLocks noChangeShapeType="1"/>
            </p:cNvSpPr>
            <p:nvPr/>
          </p:nvSpPr>
          <p:spPr bwMode="auto">
            <a:xfrm flipV="1">
              <a:off x="1166" y="1842"/>
              <a:ext cx="0" cy="400"/>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36898" name="Rectangle 34"/>
          <p:cNvSpPr>
            <a:spLocks noChangeArrowheads="1"/>
          </p:cNvSpPr>
          <p:nvPr/>
        </p:nvSpPr>
        <p:spPr bwMode="auto">
          <a:xfrm>
            <a:off x="2133600" y="2895600"/>
            <a:ext cx="2689225" cy="730250"/>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a:t>Vout  is 0V only if  V</a:t>
            </a:r>
            <a:r>
              <a:rPr lang="en-US" baseline="-25000"/>
              <a:t>A</a:t>
            </a:r>
            <a:r>
              <a:rPr lang="en-US"/>
              <a:t>  </a:t>
            </a:r>
            <a:r>
              <a:rPr lang="en-US">
                <a:solidFill>
                  <a:srgbClr val="A50021"/>
                </a:solidFill>
              </a:rPr>
              <a:t>AND</a:t>
            </a:r>
            <a:r>
              <a:rPr lang="en-US"/>
              <a:t> V</a:t>
            </a:r>
            <a:r>
              <a:rPr lang="en-US" baseline="-25000"/>
              <a:t>B</a:t>
            </a:r>
            <a:r>
              <a:rPr lang="en-US"/>
              <a:t>  are </a:t>
            </a:r>
            <a:r>
              <a:rPr lang="en-US">
                <a:solidFill>
                  <a:srgbClr val="A50021"/>
                </a:solidFill>
              </a:rPr>
              <a:t>both</a:t>
            </a:r>
            <a:r>
              <a:rPr lang="en-US"/>
              <a:t> 5V</a:t>
            </a:r>
          </a:p>
        </p:txBody>
      </p:sp>
      <p:grpSp>
        <p:nvGrpSpPr>
          <p:cNvPr id="4" name="Group 88"/>
          <p:cNvGrpSpPr>
            <a:grpSpLocks/>
          </p:cNvGrpSpPr>
          <p:nvPr/>
        </p:nvGrpSpPr>
        <p:grpSpPr bwMode="auto">
          <a:xfrm>
            <a:off x="5737225" y="1128713"/>
            <a:ext cx="2133600" cy="1490662"/>
            <a:chOff x="3614" y="711"/>
            <a:chExt cx="1344" cy="939"/>
          </a:xfrm>
        </p:grpSpPr>
        <p:grpSp>
          <p:nvGrpSpPr>
            <p:cNvPr id="5" name="Group 87"/>
            <p:cNvGrpSpPr>
              <a:grpSpLocks/>
            </p:cNvGrpSpPr>
            <p:nvPr/>
          </p:nvGrpSpPr>
          <p:grpSpPr bwMode="auto">
            <a:xfrm>
              <a:off x="3614" y="711"/>
              <a:ext cx="1344" cy="442"/>
              <a:chOff x="3614" y="711"/>
              <a:chExt cx="1344" cy="442"/>
            </a:xfrm>
          </p:grpSpPr>
          <p:sp>
            <p:nvSpPr>
              <p:cNvPr id="25640" name="Line 35"/>
              <p:cNvSpPr>
                <a:spLocks noChangeShapeType="1"/>
              </p:cNvSpPr>
              <p:nvPr/>
            </p:nvSpPr>
            <p:spPr bwMode="auto">
              <a:xfrm flipH="1">
                <a:off x="3614" y="897"/>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41" name="Line 36"/>
              <p:cNvSpPr>
                <a:spLocks noChangeShapeType="1"/>
              </p:cNvSpPr>
              <p:nvPr/>
            </p:nvSpPr>
            <p:spPr bwMode="auto">
              <a:xfrm flipH="1">
                <a:off x="3614" y="1089"/>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42" name="Line 37"/>
              <p:cNvSpPr>
                <a:spLocks noChangeShapeType="1"/>
              </p:cNvSpPr>
              <p:nvPr/>
            </p:nvSpPr>
            <p:spPr bwMode="auto">
              <a:xfrm flipH="1">
                <a:off x="4478" y="979"/>
                <a:ext cx="480" cy="0"/>
              </a:xfrm>
              <a:prstGeom prst="line">
                <a:avLst/>
              </a:prstGeom>
              <a:noFill/>
              <a:ln w="19050">
                <a:solidFill>
                  <a:schemeClr val="tx1"/>
                </a:solidFill>
                <a:round/>
                <a:headEnd type="none" w="sm" len="sm"/>
                <a:tailEnd type="none" w="sm" len="sm"/>
              </a:ln>
            </p:spPr>
            <p:txBody>
              <a:bodyPr wrap="none" anchor="ctr"/>
              <a:lstStyle/>
              <a:p>
                <a:endParaRPr lang="en-US"/>
              </a:p>
            </p:txBody>
          </p:sp>
          <p:grpSp>
            <p:nvGrpSpPr>
              <p:cNvPr id="6" name="Group 43"/>
              <p:cNvGrpSpPr>
                <a:grpSpLocks/>
              </p:cNvGrpSpPr>
              <p:nvPr/>
            </p:nvGrpSpPr>
            <p:grpSpPr bwMode="auto">
              <a:xfrm>
                <a:off x="4082" y="809"/>
                <a:ext cx="423" cy="344"/>
                <a:chOff x="2724" y="3032"/>
                <a:chExt cx="423" cy="344"/>
              </a:xfrm>
            </p:grpSpPr>
            <p:sp>
              <p:nvSpPr>
                <p:cNvPr id="25647" name="Line 38"/>
                <p:cNvSpPr>
                  <a:spLocks noChangeShapeType="1"/>
                </p:cNvSpPr>
                <p:nvPr/>
              </p:nvSpPr>
              <p:spPr bwMode="auto">
                <a:xfrm>
                  <a:off x="2724" y="3035"/>
                  <a:ext cx="0" cy="335"/>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48" name="Line 39"/>
                <p:cNvSpPr>
                  <a:spLocks noChangeShapeType="1"/>
                </p:cNvSpPr>
                <p:nvPr/>
              </p:nvSpPr>
              <p:spPr bwMode="auto">
                <a:xfrm flipH="1">
                  <a:off x="2724" y="3376"/>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49" name="Line 40"/>
                <p:cNvSpPr>
                  <a:spLocks noChangeShapeType="1"/>
                </p:cNvSpPr>
                <p:nvPr/>
              </p:nvSpPr>
              <p:spPr bwMode="auto">
                <a:xfrm flipH="1">
                  <a:off x="2724" y="3035"/>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50" name="Arc 41"/>
                <p:cNvSpPr>
                  <a:spLocks/>
                </p:cNvSpPr>
                <p:nvPr/>
              </p:nvSpPr>
              <p:spPr bwMode="auto">
                <a:xfrm>
                  <a:off x="2850" y="3032"/>
                  <a:ext cx="234" cy="342"/>
                </a:xfrm>
                <a:custGeom>
                  <a:avLst/>
                  <a:gdLst>
                    <a:gd name="T0" fmla="*/ 0 w 21693"/>
                    <a:gd name="T1" fmla="*/ 0 h 43200"/>
                    <a:gd name="T2" fmla="*/ 0 w 21693"/>
                    <a:gd name="T3" fmla="*/ 3 h 43200"/>
                    <a:gd name="T4" fmla="*/ 0 w 21693"/>
                    <a:gd name="T5" fmla="*/ 1 h 43200"/>
                    <a:gd name="T6" fmla="*/ 0 60000 65536"/>
                    <a:gd name="T7" fmla="*/ 0 60000 65536"/>
                    <a:gd name="T8" fmla="*/ 0 60000 65536"/>
                    <a:gd name="T9" fmla="*/ 0 w 21693"/>
                    <a:gd name="T10" fmla="*/ 0 h 43200"/>
                    <a:gd name="T11" fmla="*/ 21693 w 21693"/>
                    <a:gd name="T12" fmla="*/ 43200 h 43200"/>
                  </a:gdLst>
                  <a:ahLst/>
                  <a:cxnLst>
                    <a:cxn ang="T6">
                      <a:pos x="T0" y="T1"/>
                    </a:cxn>
                    <a:cxn ang="T7">
                      <a:pos x="T2" y="T3"/>
                    </a:cxn>
                    <a:cxn ang="T8">
                      <a:pos x="T4" y="T5"/>
                    </a:cxn>
                  </a:cxnLst>
                  <a:rect l="T9" t="T10" r="T11" b="T12"/>
                  <a:pathLst>
                    <a:path w="21693" h="43200" fill="none"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path>
                    <a:path w="21693" h="43200" stroke="0"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lnTo>
                        <a:pt x="93" y="21600"/>
                      </a:lnTo>
                      <a:close/>
                    </a:path>
                  </a:pathLst>
                </a:custGeom>
                <a:solidFill>
                  <a:schemeClr val="bg1"/>
                </a:solidFill>
                <a:ln w="19050" cap="rnd">
                  <a:solidFill>
                    <a:schemeClr val="tx1"/>
                  </a:solidFill>
                  <a:round/>
                  <a:headEnd/>
                  <a:tailEnd/>
                </a:ln>
              </p:spPr>
              <p:txBody>
                <a:bodyPr wrap="none" anchor="ctr"/>
                <a:lstStyle/>
                <a:p>
                  <a:endParaRPr lang="en-US"/>
                </a:p>
              </p:txBody>
            </p:sp>
            <p:sp>
              <p:nvSpPr>
                <p:cNvPr id="25651" name="Oval 42"/>
                <p:cNvSpPr>
                  <a:spLocks noChangeArrowheads="1"/>
                </p:cNvSpPr>
                <p:nvPr/>
              </p:nvSpPr>
              <p:spPr bwMode="auto">
                <a:xfrm>
                  <a:off x="3086" y="3176"/>
                  <a:ext cx="61" cy="58"/>
                </a:xfrm>
                <a:prstGeom prst="ellipse">
                  <a:avLst/>
                </a:prstGeom>
                <a:solidFill>
                  <a:schemeClr val="bg1"/>
                </a:solidFill>
                <a:ln w="19050">
                  <a:solidFill>
                    <a:schemeClr val="tx1"/>
                  </a:solidFill>
                  <a:round/>
                  <a:headEnd/>
                  <a:tailEnd/>
                </a:ln>
              </p:spPr>
              <p:txBody>
                <a:bodyPr wrap="none" anchor="ctr"/>
                <a:lstStyle/>
                <a:p>
                  <a:endParaRPr lang="en-US"/>
                </a:p>
              </p:txBody>
            </p:sp>
          </p:grpSp>
          <p:sp>
            <p:nvSpPr>
              <p:cNvPr id="25644" name="Rectangle 44"/>
              <p:cNvSpPr>
                <a:spLocks noChangeArrowheads="1"/>
              </p:cNvSpPr>
              <p:nvPr/>
            </p:nvSpPr>
            <p:spPr bwMode="auto">
              <a:xfrm>
                <a:off x="3700" y="711"/>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5645" name="Rectangle 45"/>
              <p:cNvSpPr>
                <a:spLocks noChangeArrowheads="1"/>
              </p:cNvSpPr>
              <p:nvPr/>
            </p:nvSpPr>
            <p:spPr bwMode="auto">
              <a:xfrm>
                <a:off x="3700" y="903"/>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5646" name="Rectangle 46"/>
              <p:cNvSpPr>
                <a:spLocks noChangeArrowheads="1"/>
              </p:cNvSpPr>
              <p:nvPr/>
            </p:nvSpPr>
            <p:spPr bwMode="auto">
              <a:xfrm>
                <a:off x="4612" y="772"/>
                <a:ext cx="232" cy="250"/>
              </a:xfrm>
              <a:prstGeom prst="rect">
                <a:avLst/>
              </a:prstGeom>
              <a:noFill/>
              <a:ln w="9525">
                <a:noFill/>
                <a:miter lim="800000"/>
                <a:headEnd/>
                <a:tailEnd/>
              </a:ln>
            </p:spPr>
            <p:txBody>
              <a:bodyPr wrap="none" lIns="92075" tIns="46038" rIns="92075" bIns="46038">
                <a:spAutoFit/>
              </a:bodyPr>
              <a:lstStyle/>
              <a:p>
                <a:r>
                  <a:rPr lang="en-US"/>
                  <a:t>C</a:t>
                </a:r>
              </a:p>
            </p:txBody>
          </p:sp>
        </p:grpSp>
        <p:sp>
          <p:nvSpPr>
            <p:cNvPr id="25639" name="Rectangle 47"/>
            <p:cNvSpPr>
              <a:spLocks noChangeArrowheads="1"/>
            </p:cNvSpPr>
            <p:nvPr/>
          </p:nvSpPr>
          <p:spPr bwMode="auto">
            <a:xfrm>
              <a:off x="3696" y="1344"/>
              <a:ext cx="1152" cy="306"/>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NAND gate</a:t>
              </a:r>
            </a:p>
          </p:txBody>
        </p:sp>
      </p:grpSp>
      <p:grpSp>
        <p:nvGrpSpPr>
          <p:cNvPr id="7" name="Group 50"/>
          <p:cNvGrpSpPr>
            <a:grpSpLocks/>
          </p:cNvGrpSpPr>
          <p:nvPr/>
        </p:nvGrpSpPr>
        <p:grpSpPr bwMode="auto">
          <a:xfrm>
            <a:off x="2895600" y="914400"/>
            <a:ext cx="2074863" cy="1676400"/>
            <a:chOff x="2677" y="1075"/>
            <a:chExt cx="1307" cy="1056"/>
          </a:xfrm>
        </p:grpSpPr>
        <p:sp>
          <p:nvSpPr>
            <p:cNvPr id="25635" name="Rectangle 21"/>
            <p:cNvSpPr>
              <a:spLocks noChangeArrowheads="1"/>
            </p:cNvSpPr>
            <p:nvPr/>
          </p:nvSpPr>
          <p:spPr bwMode="auto">
            <a:xfrm>
              <a:off x="2677" y="1075"/>
              <a:ext cx="1290" cy="1056"/>
            </a:xfrm>
            <a:prstGeom prst="rect">
              <a:avLst/>
            </a:prstGeom>
            <a:noFill/>
            <a:ln w="9525">
              <a:noFill/>
              <a:miter lim="800000"/>
              <a:headEnd/>
              <a:tailEnd/>
            </a:ln>
          </p:spPr>
          <p:txBody>
            <a:bodyPr wrap="none" lIns="92075" tIns="46038" rIns="92075" bIns="46038">
              <a:spAutoFit/>
            </a:bodyPr>
            <a:lstStyle/>
            <a:p>
              <a:pPr>
                <a:tabLst>
                  <a:tab pos="684213" algn="l"/>
                  <a:tab pos="1435100" algn="l"/>
                </a:tabLst>
              </a:pPr>
              <a:r>
                <a:rPr lang="en-US" b="1"/>
                <a:t>V</a:t>
              </a:r>
              <a:r>
                <a:rPr lang="en-US" b="1" baseline="-25000"/>
                <a:t>A	</a:t>
              </a:r>
              <a:r>
                <a:rPr lang="en-US" b="1"/>
                <a:t>V</a:t>
              </a:r>
              <a:r>
                <a:rPr lang="en-US" b="1" baseline="-25000"/>
                <a:t>B	</a:t>
              </a:r>
              <a:r>
                <a:rPr lang="en-US" b="1"/>
                <a:t>V</a:t>
              </a:r>
              <a:r>
                <a:rPr lang="en-US" b="1" baseline="-25000"/>
                <a:t>out</a:t>
              </a:r>
              <a:endParaRPr lang="en-US"/>
            </a:p>
            <a:p>
              <a:pPr>
                <a:tabLst>
                  <a:tab pos="684213" algn="l"/>
                  <a:tab pos="1435100" algn="l"/>
                </a:tabLst>
              </a:pPr>
              <a:r>
                <a:rPr lang="en-US"/>
                <a:t>0V	0V	5V</a:t>
              </a:r>
            </a:p>
            <a:p>
              <a:pPr>
                <a:tabLst>
                  <a:tab pos="684213" algn="l"/>
                  <a:tab pos="1435100" algn="l"/>
                </a:tabLst>
              </a:pPr>
              <a:r>
                <a:rPr lang="en-US"/>
                <a:t>0V	5V	5V</a:t>
              </a:r>
              <a:br>
                <a:rPr lang="en-US"/>
              </a:br>
              <a:r>
                <a:rPr lang="en-US"/>
                <a:t>5V	0V	5V</a:t>
              </a:r>
              <a:br>
                <a:rPr lang="en-US"/>
              </a:br>
              <a:r>
                <a:rPr lang="en-US"/>
                <a:t>5V	5V	0V</a:t>
              </a:r>
            </a:p>
          </p:txBody>
        </p:sp>
        <p:sp>
          <p:nvSpPr>
            <p:cNvPr id="25636" name="Line 22"/>
            <p:cNvSpPr>
              <a:spLocks noChangeShapeType="1"/>
            </p:cNvSpPr>
            <p:nvPr/>
          </p:nvSpPr>
          <p:spPr bwMode="auto">
            <a:xfrm>
              <a:off x="2688" y="1296"/>
              <a:ext cx="12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7" name="Line 48"/>
            <p:cNvSpPr>
              <a:spLocks noChangeShapeType="1"/>
            </p:cNvSpPr>
            <p:nvPr/>
          </p:nvSpPr>
          <p:spPr bwMode="auto">
            <a:xfrm>
              <a:off x="3504" y="1152"/>
              <a:ext cx="0" cy="912"/>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8" name="Group 86"/>
          <p:cNvGrpSpPr>
            <a:grpSpLocks/>
          </p:cNvGrpSpPr>
          <p:nvPr/>
        </p:nvGrpSpPr>
        <p:grpSpPr bwMode="auto">
          <a:xfrm>
            <a:off x="2686050" y="4492625"/>
            <a:ext cx="5848350" cy="1479550"/>
            <a:chOff x="1692" y="2830"/>
            <a:chExt cx="3684" cy="932"/>
          </a:xfrm>
        </p:grpSpPr>
        <p:sp>
          <p:nvSpPr>
            <p:cNvPr id="25608" name="Line 51"/>
            <p:cNvSpPr>
              <a:spLocks noChangeShapeType="1"/>
            </p:cNvSpPr>
            <p:nvPr/>
          </p:nvSpPr>
          <p:spPr bwMode="auto">
            <a:xfrm flipH="1">
              <a:off x="1692" y="3016"/>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09" name="Line 52"/>
            <p:cNvSpPr>
              <a:spLocks noChangeShapeType="1"/>
            </p:cNvSpPr>
            <p:nvPr/>
          </p:nvSpPr>
          <p:spPr bwMode="auto">
            <a:xfrm flipH="1">
              <a:off x="1692" y="3208"/>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10" name="Line 53"/>
            <p:cNvSpPr>
              <a:spLocks noChangeShapeType="1"/>
            </p:cNvSpPr>
            <p:nvPr/>
          </p:nvSpPr>
          <p:spPr bwMode="auto">
            <a:xfrm flipH="1">
              <a:off x="2556" y="3098"/>
              <a:ext cx="276" cy="0"/>
            </a:xfrm>
            <a:prstGeom prst="line">
              <a:avLst/>
            </a:prstGeom>
            <a:noFill/>
            <a:ln w="19050">
              <a:solidFill>
                <a:schemeClr val="tx1"/>
              </a:solidFill>
              <a:round/>
              <a:headEnd type="none" w="sm" len="sm"/>
              <a:tailEnd type="none" w="sm" len="sm"/>
            </a:ln>
          </p:spPr>
          <p:txBody>
            <a:bodyPr wrap="none" anchor="ctr"/>
            <a:lstStyle/>
            <a:p>
              <a:endParaRPr lang="en-US"/>
            </a:p>
          </p:txBody>
        </p:sp>
        <p:grpSp>
          <p:nvGrpSpPr>
            <p:cNvPr id="9" name="Group 54"/>
            <p:cNvGrpSpPr>
              <a:grpSpLocks/>
            </p:cNvGrpSpPr>
            <p:nvPr/>
          </p:nvGrpSpPr>
          <p:grpSpPr bwMode="auto">
            <a:xfrm>
              <a:off x="2160" y="2928"/>
              <a:ext cx="423" cy="344"/>
              <a:chOff x="2724" y="3032"/>
              <a:chExt cx="423" cy="344"/>
            </a:xfrm>
          </p:grpSpPr>
          <p:sp>
            <p:nvSpPr>
              <p:cNvPr id="25630" name="Line 55"/>
              <p:cNvSpPr>
                <a:spLocks noChangeShapeType="1"/>
              </p:cNvSpPr>
              <p:nvPr/>
            </p:nvSpPr>
            <p:spPr bwMode="auto">
              <a:xfrm>
                <a:off x="2724" y="3035"/>
                <a:ext cx="0" cy="335"/>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31" name="Line 56"/>
              <p:cNvSpPr>
                <a:spLocks noChangeShapeType="1"/>
              </p:cNvSpPr>
              <p:nvPr/>
            </p:nvSpPr>
            <p:spPr bwMode="auto">
              <a:xfrm flipH="1">
                <a:off x="2724" y="3376"/>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32" name="Line 57"/>
              <p:cNvSpPr>
                <a:spLocks noChangeShapeType="1"/>
              </p:cNvSpPr>
              <p:nvPr/>
            </p:nvSpPr>
            <p:spPr bwMode="auto">
              <a:xfrm flipH="1">
                <a:off x="2724" y="3035"/>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33" name="Arc 58"/>
              <p:cNvSpPr>
                <a:spLocks/>
              </p:cNvSpPr>
              <p:nvPr/>
            </p:nvSpPr>
            <p:spPr bwMode="auto">
              <a:xfrm>
                <a:off x="2850" y="3032"/>
                <a:ext cx="234" cy="342"/>
              </a:xfrm>
              <a:custGeom>
                <a:avLst/>
                <a:gdLst>
                  <a:gd name="T0" fmla="*/ 0 w 21693"/>
                  <a:gd name="T1" fmla="*/ 0 h 43200"/>
                  <a:gd name="T2" fmla="*/ 0 w 21693"/>
                  <a:gd name="T3" fmla="*/ 3 h 43200"/>
                  <a:gd name="T4" fmla="*/ 0 w 21693"/>
                  <a:gd name="T5" fmla="*/ 1 h 43200"/>
                  <a:gd name="T6" fmla="*/ 0 60000 65536"/>
                  <a:gd name="T7" fmla="*/ 0 60000 65536"/>
                  <a:gd name="T8" fmla="*/ 0 60000 65536"/>
                  <a:gd name="T9" fmla="*/ 0 w 21693"/>
                  <a:gd name="T10" fmla="*/ 0 h 43200"/>
                  <a:gd name="T11" fmla="*/ 21693 w 21693"/>
                  <a:gd name="T12" fmla="*/ 43200 h 43200"/>
                </a:gdLst>
                <a:ahLst/>
                <a:cxnLst>
                  <a:cxn ang="T6">
                    <a:pos x="T0" y="T1"/>
                  </a:cxn>
                  <a:cxn ang="T7">
                    <a:pos x="T2" y="T3"/>
                  </a:cxn>
                  <a:cxn ang="T8">
                    <a:pos x="T4" y="T5"/>
                  </a:cxn>
                </a:cxnLst>
                <a:rect l="T9" t="T10" r="T11" b="T12"/>
                <a:pathLst>
                  <a:path w="21693" h="43200" fill="none"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path>
                  <a:path w="21693" h="43200" stroke="0"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lnTo>
                      <a:pt x="93" y="21600"/>
                    </a:lnTo>
                    <a:close/>
                  </a:path>
                </a:pathLst>
              </a:custGeom>
              <a:solidFill>
                <a:schemeClr val="bg1"/>
              </a:solidFill>
              <a:ln w="19050" cap="rnd">
                <a:solidFill>
                  <a:schemeClr val="tx1"/>
                </a:solidFill>
                <a:round/>
                <a:headEnd/>
                <a:tailEnd/>
              </a:ln>
            </p:spPr>
            <p:txBody>
              <a:bodyPr wrap="none" anchor="ctr"/>
              <a:lstStyle/>
              <a:p>
                <a:endParaRPr lang="en-US"/>
              </a:p>
            </p:txBody>
          </p:sp>
          <p:sp>
            <p:nvSpPr>
              <p:cNvPr id="25634" name="Oval 59"/>
              <p:cNvSpPr>
                <a:spLocks noChangeArrowheads="1"/>
              </p:cNvSpPr>
              <p:nvPr/>
            </p:nvSpPr>
            <p:spPr bwMode="auto">
              <a:xfrm>
                <a:off x="3086" y="3176"/>
                <a:ext cx="61" cy="58"/>
              </a:xfrm>
              <a:prstGeom prst="ellipse">
                <a:avLst/>
              </a:prstGeom>
              <a:solidFill>
                <a:schemeClr val="bg1"/>
              </a:solidFill>
              <a:ln w="19050">
                <a:solidFill>
                  <a:schemeClr val="tx1"/>
                </a:solidFill>
                <a:round/>
                <a:headEnd/>
                <a:tailEnd/>
              </a:ln>
            </p:spPr>
            <p:txBody>
              <a:bodyPr wrap="none" anchor="ctr"/>
              <a:lstStyle/>
              <a:p>
                <a:endParaRPr lang="en-US"/>
              </a:p>
            </p:txBody>
          </p:sp>
        </p:grpSp>
        <p:sp>
          <p:nvSpPr>
            <p:cNvPr id="25612" name="Rectangle 60"/>
            <p:cNvSpPr>
              <a:spLocks noChangeArrowheads="1"/>
            </p:cNvSpPr>
            <p:nvPr/>
          </p:nvSpPr>
          <p:spPr bwMode="auto">
            <a:xfrm>
              <a:off x="1778" y="2830"/>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5613" name="Rectangle 61"/>
            <p:cNvSpPr>
              <a:spLocks noChangeArrowheads="1"/>
            </p:cNvSpPr>
            <p:nvPr/>
          </p:nvSpPr>
          <p:spPr bwMode="auto">
            <a:xfrm>
              <a:off x="1778" y="3022"/>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5614" name="Rectangle 62"/>
            <p:cNvSpPr>
              <a:spLocks noChangeArrowheads="1"/>
            </p:cNvSpPr>
            <p:nvPr/>
          </p:nvSpPr>
          <p:spPr bwMode="auto">
            <a:xfrm>
              <a:off x="3216" y="2880"/>
              <a:ext cx="232" cy="250"/>
            </a:xfrm>
            <a:prstGeom prst="rect">
              <a:avLst/>
            </a:prstGeom>
            <a:noFill/>
            <a:ln w="9525">
              <a:noFill/>
              <a:miter lim="800000"/>
              <a:headEnd/>
              <a:tailEnd/>
            </a:ln>
          </p:spPr>
          <p:txBody>
            <a:bodyPr wrap="none" lIns="92075" tIns="46038" rIns="92075" bIns="46038">
              <a:spAutoFit/>
            </a:bodyPr>
            <a:lstStyle/>
            <a:p>
              <a:r>
                <a:rPr lang="en-US"/>
                <a:t>C</a:t>
              </a:r>
            </a:p>
          </p:txBody>
        </p:sp>
        <p:sp>
          <p:nvSpPr>
            <p:cNvPr id="25615" name="Rectangle 63"/>
            <p:cNvSpPr>
              <a:spLocks noChangeArrowheads="1"/>
            </p:cNvSpPr>
            <p:nvPr/>
          </p:nvSpPr>
          <p:spPr bwMode="auto">
            <a:xfrm>
              <a:off x="3168" y="3456"/>
              <a:ext cx="1008" cy="306"/>
            </a:xfrm>
            <a:prstGeom prst="rect">
              <a:avLst/>
            </a:prstGeom>
            <a:solidFill>
              <a:srgbClr val="FCF2D8"/>
            </a:solidFill>
            <a:ln w="28575">
              <a:solidFill>
                <a:srgbClr val="000066"/>
              </a:solidFill>
              <a:miter lim="800000"/>
              <a:headEnd/>
              <a:tailEnd/>
            </a:ln>
          </p:spPr>
          <p:txBody>
            <a:bodyPr lIns="92075" tIns="46038" rIns="92075" bIns="46038">
              <a:spAutoFit/>
            </a:bodyPr>
            <a:lstStyle/>
            <a:p>
              <a:r>
                <a:rPr lang="en-US" sz="2400" b="1">
                  <a:solidFill>
                    <a:srgbClr val="A50021"/>
                  </a:solidFill>
                </a:rPr>
                <a:t>AND gate</a:t>
              </a:r>
            </a:p>
          </p:txBody>
        </p:sp>
        <p:grpSp>
          <p:nvGrpSpPr>
            <p:cNvPr id="10" name="Group 65"/>
            <p:cNvGrpSpPr>
              <a:grpSpLocks/>
            </p:cNvGrpSpPr>
            <p:nvPr/>
          </p:nvGrpSpPr>
          <p:grpSpPr bwMode="auto">
            <a:xfrm>
              <a:off x="2832" y="2976"/>
              <a:ext cx="259" cy="242"/>
              <a:chOff x="4603" y="2512"/>
              <a:chExt cx="259" cy="242"/>
            </a:xfrm>
          </p:grpSpPr>
          <p:sp>
            <p:nvSpPr>
              <p:cNvPr id="25628" name="AutoShape 66"/>
              <p:cNvSpPr>
                <a:spLocks noChangeArrowheads="1"/>
              </p:cNvSpPr>
              <p:nvPr/>
            </p:nvSpPr>
            <p:spPr bwMode="auto">
              <a:xfrm rot="5400000">
                <a:off x="4582" y="2533"/>
                <a:ext cx="242" cy="200"/>
              </a:xfrm>
              <a:prstGeom prst="triangle">
                <a:avLst>
                  <a:gd name="adj" fmla="val 49995"/>
                </a:avLst>
              </a:prstGeom>
              <a:noFill/>
              <a:ln w="19050">
                <a:solidFill>
                  <a:schemeClr val="tx1"/>
                </a:solidFill>
                <a:miter lim="800000"/>
                <a:headEnd/>
                <a:tailEnd/>
              </a:ln>
            </p:spPr>
            <p:txBody>
              <a:bodyPr wrap="none" anchor="ctr"/>
              <a:lstStyle/>
              <a:p>
                <a:endParaRPr lang="en-US"/>
              </a:p>
            </p:txBody>
          </p:sp>
          <p:sp>
            <p:nvSpPr>
              <p:cNvPr id="25629" name="Oval 67"/>
              <p:cNvSpPr>
                <a:spLocks noChangeArrowheads="1"/>
              </p:cNvSpPr>
              <p:nvPr/>
            </p:nvSpPr>
            <p:spPr bwMode="auto">
              <a:xfrm>
                <a:off x="4812" y="2612"/>
                <a:ext cx="50" cy="50"/>
              </a:xfrm>
              <a:prstGeom prst="ellipse">
                <a:avLst/>
              </a:prstGeom>
              <a:noFill/>
              <a:ln w="19050">
                <a:solidFill>
                  <a:schemeClr val="tx1"/>
                </a:solidFill>
                <a:round/>
                <a:headEnd/>
                <a:tailEnd/>
              </a:ln>
            </p:spPr>
            <p:txBody>
              <a:bodyPr wrap="none" anchor="ctr"/>
              <a:lstStyle/>
              <a:p>
                <a:endParaRPr lang="en-US"/>
              </a:p>
            </p:txBody>
          </p:sp>
        </p:grpSp>
        <p:sp>
          <p:nvSpPr>
            <p:cNvPr id="25617" name="Line 73"/>
            <p:cNvSpPr>
              <a:spLocks noChangeShapeType="1"/>
            </p:cNvSpPr>
            <p:nvPr/>
          </p:nvSpPr>
          <p:spPr bwMode="auto">
            <a:xfrm flipH="1">
              <a:off x="3072" y="3098"/>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18" name="Line 74"/>
            <p:cNvSpPr>
              <a:spLocks noChangeShapeType="1"/>
            </p:cNvSpPr>
            <p:nvPr/>
          </p:nvSpPr>
          <p:spPr bwMode="auto">
            <a:xfrm flipH="1">
              <a:off x="4896" y="3098"/>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19" name="Line 76"/>
            <p:cNvSpPr>
              <a:spLocks noChangeShapeType="1"/>
            </p:cNvSpPr>
            <p:nvPr/>
          </p:nvSpPr>
          <p:spPr bwMode="auto">
            <a:xfrm>
              <a:off x="4560" y="2931"/>
              <a:ext cx="0" cy="335"/>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20" name="Line 77"/>
            <p:cNvSpPr>
              <a:spLocks noChangeShapeType="1"/>
            </p:cNvSpPr>
            <p:nvPr/>
          </p:nvSpPr>
          <p:spPr bwMode="auto">
            <a:xfrm flipH="1">
              <a:off x="4560" y="3272"/>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21" name="Line 78"/>
            <p:cNvSpPr>
              <a:spLocks noChangeShapeType="1"/>
            </p:cNvSpPr>
            <p:nvPr/>
          </p:nvSpPr>
          <p:spPr bwMode="auto">
            <a:xfrm flipH="1">
              <a:off x="4560" y="2931"/>
              <a:ext cx="125"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22" name="Arc 79"/>
            <p:cNvSpPr>
              <a:spLocks/>
            </p:cNvSpPr>
            <p:nvPr/>
          </p:nvSpPr>
          <p:spPr bwMode="auto">
            <a:xfrm>
              <a:off x="4686" y="2928"/>
              <a:ext cx="234" cy="342"/>
            </a:xfrm>
            <a:custGeom>
              <a:avLst/>
              <a:gdLst>
                <a:gd name="T0" fmla="*/ 0 w 21693"/>
                <a:gd name="T1" fmla="*/ 0 h 43200"/>
                <a:gd name="T2" fmla="*/ 0 w 21693"/>
                <a:gd name="T3" fmla="*/ 3 h 43200"/>
                <a:gd name="T4" fmla="*/ 0 w 21693"/>
                <a:gd name="T5" fmla="*/ 1 h 43200"/>
                <a:gd name="T6" fmla="*/ 0 60000 65536"/>
                <a:gd name="T7" fmla="*/ 0 60000 65536"/>
                <a:gd name="T8" fmla="*/ 0 60000 65536"/>
                <a:gd name="T9" fmla="*/ 0 w 21693"/>
                <a:gd name="T10" fmla="*/ 0 h 43200"/>
                <a:gd name="T11" fmla="*/ 21693 w 21693"/>
                <a:gd name="T12" fmla="*/ 43200 h 43200"/>
              </a:gdLst>
              <a:ahLst/>
              <a:cxnLst>
                <a:cxn ang="T6">
                  <a:pos x="T0" y="T1"/>
                </a:cxn>
                <a:cxn ang="T7">
                  <a:pos x="T2" y="T3"/>
                </a:cxn>
                <a:cxn ang="T8">
                  <a:pos x="T4" y="T5"/>
                </a:cxn>
              </a:cxnLst>
              <a:rect l="T9" t="T10" r="T11" b="T12"/>
              <a:pathLst>
                <a:path w="21693" h="43200" fill="none"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path>
                <a:path w="21693" h="43200" stroke="0" extrusionOk="0">
                  <a:moveTo>
                    <a:pt x="0" y="0"/>
                  </a:moveTo>
                  <a:cubicBezTo>
                    <a:pt x="31" y="0"/>
                    <a:pt x="62" y="-1"/>
                    <a:pt x="93" y="0"/>
                  </a:cubicBezTo>
                  <a:cubicBezTo>
                    <a:pt x="12022" y="0"/>
                    <a:pt x="21693" y="9670"/>
                    <a:pt x="21693" y="21600"/>
                  </a:cubicBezTo>
                  <a:cubicBezTo>
                    <a:pt x="21693" y="33529"/>
                    <a:pt x="12022" y="43200"/>
                    <a:pt x="93" y="43200"/>
                  </a:cubicBezTo>
                  <a:cubicBezTo>
                    <a:pt x="62" y="43200"/>
                    <a:pt x="31" y="43199"/>
                    <a:pt x="0" y="43199"/>
                  </a:cubicBezTo>
                  <a:lnTo>
                    <a:pt x="93" y="21600"/>
                  </a:lnTo>
                  <a:close/>
                </a:path>
              </a:pathLst>
            </a:custGeom>
            <a:solidFill>
              <a:schemeClr val="bg1"/>
            </a:solidFill>
            <a:ln w="19050" cap="rnd">
              <a:solidFill>
                <a:schemeClr val="tx1"/>
              </a:solidFill>
              <a:round/>
              <a:headEnd/>
              <a:tailEnd/>
            </a:ln>
          </p:spPr>
          <p:txBody>
            <a:bodyPr wrap="none" anchor="ctr"/>
            <a:lstStyle/>
            <a:p>
              <a:endParaRPr lang="en-US"/>
            </a:p>
          </p:txBody>
        </p:sp>
        <p:sp>
          <p:nvSpPr>
            <p:cNvPr id="25623" name="Rectangle 81"/>
            <p:cNvSpPr>
              <a:spLocks noChangeArrowheads="1"/>
            </p:cNvSpPr>
            <p:nvPr/>
          </p:nvSpPr>
          <p:spPr bwMode="auto">
            <a:xfrm>
              <a:off x="4178" y="2830"/>
              <a:ext cx="223" cy="250"/>
            </a:xfrm>
            <a:prstGeom prst="rect">
              <a:avLst/>
            </a:prstGeom>
            <a:noFill/>
            <a:ln w="9525">
              <a:noFill/>
              <a:miter lim="800000"/>
              <a:headEnd/>
              <a:tailEnd/>
            </a:ln>
          </p:spPr>
          <p:txBody>
            <a:bodyPr wrap="none" lIns="92075" tIns="46038" rIns="92075" bIns="46038">
              <a:spAutoFit/>
            </a:bodyPr>
            <a:lstStyle/>
            <a:p>
              <a:r>
                <a:rPr lang="en-US"/>
                <a:t>A</a:t>
              </a:r>
            </a:p>
          </p:txBody>
        </p:sp>
        <p:sp>
          <p:nvSpPr>
            <p:cNvPr id="25624" name="Rectangle 82"/>
            <p:cNvSpPr>
              <a:spLocks noChangeArrowheads="1"/>
            </p:cNvSpPr>
            <p:nvPr/>
          </p:nvSpPr>
          <p:spPr bwMode="auto">
            <a:xfrm>
              <a:off x="4178" y="3022"/>
              <a:ext cx="223" cy="250"/>
            </a:xfrm>
            <a:prstGeom prst="rect">
              <a:avLst/>
            </a:prstGeom>
            <a:noFill/>
            <a:ln w="9525">
              <a:noFill/>
              <a:miter lim="800000"/>
              <a:headEnd/>
              <a:tailEnd/>
            </a:ln>
          </p:spPr>
          <p:txBody>
            <a:bodyPr wrap="none" lIns="92075" tIns="46038" rIns="92075" bIns="46038">
              <a:spAutoFit/>
            </a:bodyPr>
            <a:lstStyle/>
            <a:p>
              <a:r>
                <a:rPr lang="en-US"/>
                <a:t>B</a:t>
              </a:r>
            </a:p>
          </p:txBody>
        </p:sp>
        <p:sp>
          <p:nvSpPr>
            <p:cNvPr id="25625" name="Rectangle 83"/>
            <p:cNvSpPr>
              <a:spLocks noChangeArrowheads="1"/>
            </p:cNvSpPr>
            <p:nvPr/>
          </p:nvSpPr>
          <p:spPr bwMode="auto">
            <a:xfrm>
              <a:off x="5090" y="2891"/>
              <a:ext cx="232" cy="250"/>
            </a:xfrm>
            <a:prstGeom prst="rect">
              <a:avLst/>
            </a:prstGeom>
            <a:noFill/>
            <a:ln w="9525">
              <a:noFill/>
              <a:miter lim="800000"/>
              <a:headEnd/>
              <a:tailEnd/>
            </a:ln>
          </p:spPr>
          <p:txBody>
            <a:bodyPr wrap="none" lIns="92075" tIns="46038" rIns="92075" bIns="46038">
              <a:spAutoFit/>
            </a:bodyPr>
            <a:lstStyle/>
            <a:p>
              <a:r>
                <a:rPr lang="en-US"/>
                <a:t>C</a:t>
              </a:r>
            </a:p>
          </p:txBody>
        </p:sp>
        <p:sp>
          <p:nvSpPr>
            <p:cNvPr id="25626" name="Line 84"/>
            <p:cNvSpPr>
              <a:spLocks noChangeShapeType="1"/>
            </p:cNvSpPr>
            <p:nvPr/>
          </p:nvSpPr>
          <p:spPr bwMode="auto">
            <a:xfrm flipH="1">
              <a:off x="4080" y="3024"/>
              <a:ext cx="480"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25627" name="Line 85"/>
            <p:cNvSpPr>
              <a:spLocks noChangeShapeType="1"/>
            </p:cNvSpPr>
            <p:nvPr/>
          </p:nvSpPr>
          <p:spPr bwMode="auto">
            <a:xfrm flipH="1">
              <a:off x="4080" y="3216"/>
              <a:ext cx="480" cy="0"/>
            </a:xfrm>
            <a:prstGeom prst="line">
              <a:avLst/>
            </a:prstGeom>
            <a:noFill/>
            <a:ln w="19050">
              <a:solidFill>
                <a:schemeClr val="tx1"/>
              </a:solidFill>
              <a:round/>
              <a:headEnd type="none" w="sm" len="sm"/>
              <a:tailEnd type="none" w="sm" len="sm"/>
            </a:ln>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898"/>
                                        </p:tgtEl>
                                        <p:attrNameLst>
                                          <p:attrName>style.visibility</p:attrName>
                                        </p:attrNameLst>
                                      </p:cBhvr>
                                      <p:to>
                                        <p:strVal val="visible"/>
                                      </p:to>
                                    </p:set>
                                    <p:anim calcmode="lin" valueType="num">
                                      <p:cBhvr additive="base">
                                        <p:cTn id="18" dur="500" fill="hold"/>
                                        <p:tgtEl>
                                          <p:spTgt spid="36898"/>
                                        </p:tgtEl>
                                        <p:attrNameLst>
                                          <p:attrName>ppt_x</p:attrName>
                                        </p:attrNameLst>
                                      </p:cBhvr>
                                      <p:tavLst>
                                        <p:tav tm="0">
                                          <p:val>
                                            <p:strVal val="#ppt_x"/>
                                          </p:val>
                                        </p:tav>
                                        <p:tav tm="100000">
                                          <p:val>
                                            <p:strVal val="#ppt_x"/>
                                          </p:val>
                                        </p:tav>
                                      </p:tavLst>
                                    </p:anim>
                                    <p:anim calcmode="lin" valueType="num">
                                      <p:cBhvr additive="base">
                                        <p:cTn id="19" dur="500" fill="hold"/>
                                        <p:tgtEl>
                                          <p:spTgt spid="3689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8"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1080</Words>
  <Application>Microsoft Office PowerPoint</Application>
  <PresentationFormat>On-screen Show (4:3)</PresentationFormat>
  <Paragraphs>555</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Switching Theory</vt:lpstr>
      <vt:lpstr>Switches</vt:lpstr>
      <vt:lpstr>A Few Words About Resistors</vt:lpstr>
      <vt:lpstr>Controlling Switches</vt:lpstr>
      <vt:lpstr>A circuit using switches</vt:lpstr>
      <vt:lpstr>Using Outputs as Inputs</vt:lpstr>
      <vt:lpstr>What is the Use of a Buffer</vt:lpstr>
      <vt:lpstr>Slide 8</vt:lpstr>
      <vt:lpstr>Some more Switch Logic</vt:lpstr>
      <vt:lpstr>Even more Switch Logic</vt:lpstr>
      <vt:lpstr>Voltage-controlled Switches</vt:lpstr>
      <vt:lpstr>MOS Semiconductor Transistors</vt:lpstr>
      <vt:lpstr>MOS Semiconductor Transistors</vt:lpstr>
      <vt:lpstr>Voltage-controlled switches</vt:lpstr>
      <vt:lpstr>An nMOS Inverter</vt:lpstr>
      <vt:lpstr>CMOS Inverter</vt:lpstr>
      <vt:lpstr>CMOS NAND Gate</vt:lpstr>
      <vt:lpstr>CMOS AND Gate</vt:lpstr>
      <vt:lpstr>Logic Chips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Switching Theory</dc:title>
  <dc:creator>system</dc:creator>
  <cp:lastModifiedBy>system</cp:lastModifiedBy>
  <cp:revision>3</cp:revision>
  <dcterms:created xsi:type="dcterms:W3CDTF">2013-12-10T02:02:25Z</dcterms:created>
  <dcterms:modified xsi:type="dcterms:W3CDTF">2013-12-10T03:02:47Z</dcterms:modified>
</cp:coreProperties>
</file>