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97" r:id="rId4"/>
    <p:sldId id="298" r:id="rId5"/>
    <p:sldId id="299" r:id="rId6"/>
    <p:sldId id="300" r:id="rId7"/>
    <p:sldId id="301" r:id="rId8"/>
    <p:sldId id="267" r:id="rId9"/>
    <p:sldId id="268" r:id="rId10"/>
    <p:sldId id="302" r:id="rId11"/>
    <p:sldId id="303" r:id="rId12"/>
    <p:sldId id="304" r:id="rId13"/>
    <p:sldId id="265" r:id="rId14"/>
    <p:sldId id="266" r:id="rId15"/>
    <p:sldId id="264" r:id="rId16"/>
    <p:sldId id="256" r:id="rId17"/>
    <p:sldId id="263" r:id="rId18"/>
    <p:sldId id="257" r:id="rId19"/>
    <p:sldId id="259" r:id="rId20"/>
    <p:sldId id="260" r:id="rId21"/>
    <p:sldId id="261" r:id="rId22"/>
    <p:sldId id="262" r:id="rId23"/>
    <p:sldId id="271" r:id="rId24"/>
    <p:sldId id="272" r:id="rId25"/>
    <p:sldId id="305" r:id="rId26"/>
    <p:sldId id="273" r:id="rId27"/>
    <p:sldId id="275" r:id="rId28"/>
    <p:sldId id="274" r:id="rId29"/>
    <p:sldId id="276" r:id="rId30"/>
    <p:sldId id="277" r:id="rId31"/>
    <p:sldId id="278" r:id="rId32"/>
    <p:sldId id="279" r:id="rId33"/>
    <p:sldId id="280" r:id="rId34"/>
    <p:sldId id="281" r:id="rId35"/>
    <p:sldId id="282" r:id="rId36"/>
    <p:sldId id="283" r:id="rId37"/>
    <p:sldId id="284" r:id="rId38"/>
    <p:sldId id="285" r:id="rId39"/>
    <p:sldId id="28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presProps" Target="presProp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5/15/2022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5/15/2022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5/15/2022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32C482-937D-4EEF-9780-144A5EDD46D9}" type="datetimeFigureOut">
              <a:rPr lang="en-US" smtClean="0"/>
              <a:pPr/>
              <a:t>5/15/2022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2C482-937D-4EEF-9780-144A5EDD46D9}" type="datetimeFigureOut">
              <a:rPr lang="en-US" smtClean="0"/>
              <a:pPr/>
              <a:t>5/15/2022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32C482-937D-4EEF-9780-144A5EDD46D9}" type="datetimeFigureOut">
              <a:rPr lang="en-US" smtClean="0"/>
              <a:pPr/>
              <a:t>5/15/2022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32C482-937D-4EEF-9780-144A5EDD46D9}" type="datetimeFigureOut">
              <a:rPr lang="en-US" smtClean="0"/>
              <a:pPr/>
              <a:t>5/15/2022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32C482-937D-4EEF-9780-144A5EDD46D9}" type="datetimeFigureOut">
              <a:rPr lang="en-US" smtClean="0"/>
              <a:pPr/>
              <a:t>5/15/2022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2C482-937D-4EEF-9780-144A5EDD46D9}" type="datetimeFigureOut">
              <a:rPr lang="en-US" smtClean="0"/>
              <a:pPr/>
              <a:t>5/15/2022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2C482-937D-4EEF-9780-144A5EDD46D9}" type="datetimeFigureOut">
              <a:rPr lang="en-US" smtClean="0"/>
              <a:pPr/>
              <a:t>5/15/2022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2C482-937D-4EEF-9780-144A5EDD46D9}" type="datetimeFigureOut">
              <a:rPr lang="en-US" smtClean="0"/>
              <a:pPr/>
              <a:t>5/15/2022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D2418-5121-4C9F-9824-31CB80A117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2C482-937D-4EEF-9780-144A5EDD46D9}" type="datetimeFigureOut">
              <a:rPr lang="en-US" smtClean="0"/>
              <a:pPr/>
              <a:t>5/15/2022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D2418-5121-4C9F-9824-31CB80A117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30.emf" /><Relationship Id="rId2" Type="http://schemas.openxmlformats.org/officeDocument/2006/relationships/image" Target="../media/image29.emf"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31.emf"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33.emf" /><Relationship Id="rId2" Type="http://schemas.openxmlformats.org/officeDocument/2006/relationships/image" Target="../media/image32.emf"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38.emf"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image" Target="../media/image42.png" /><Relationship Id="rId1" Type="http://schemas.openxmlformats.org/officeDocument/2006/relationships/slideLayout" Target="../slideLayouts/slideLayout2.xml" /><Relationship Id="rId4" Type="http://schemas.openxmlformats.org/officeDocument/2006/relationships/image" Target="../media/image44.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46.png" /><Relationship Id="rId1" Type="http://schemas.openxmlformats.org/officeDocument/2006/relationships/slideLayout" Target="../slideLayouts/slideLayout2.xml" /><Relationship Id="rId4" Type="http://schemas.openxmlformats.org/officeDocument/2006/relationships/image" Target="../media/image49.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Unit-1</a:t>
            </a:r>
          </a:p>
        </p:txBody>
      </p:sp>
      <p:sp>
        <p:nvSpPr>
          <p:cNvPr id="3" name="Content Placeholder 2"/>
          <p:cNvSpPr>
            <a:spLocks noGrp="1"/>
          </p:cNvSpPr>
          <p:nvPr>
            <p:ph idx="1"/>
          </p:nvPr>
        </p:nvSpPr>
        <p:spPr/>
        <p:txBody>
          <a:bodyPr>
            <a:normAutofit lnSpcReduction="10000"/>
          </a:bodyPr>
          <a:lstStyle/>
          <a:p>
            <a:r>
              <a:rPr lang="en-IN" dirty="0"/>
              <a:t>Python Basics</a:t>
            </a:r>
          </a:p>
          <a:p>
            <a:r>
              <a:rPr lang="en-IN" dirty="0"/>
              <a:t>Python Objects</a:t>
            </a:r>
          </a:p>
          <a:p>
            <a:r>
              <a:rPr lang="en-IN" dirty="0"/>
              <a:t>Standard Types</a:t>
            </a:r>
          </a:p>
          <a:p>
            <a:r>
              <a:rPr lang="en-IN" dirty="0"/>
              <a:t> Other Built-in Types</a:t>
            </a:r>
          </a:p>
          <a:p>
            <a:r>
              <a:rPr lang="en-IN" dirty="0"/>
              <a:t>Internal Types</a:t>
            </a:r>
          </a:p>
          <a:p>
            <a:r>
              <a:rPr lang="en-IN" dirty="0"/>
              <a:t>Standard Type Operators</a:t>
            </a:r>
          </a:p>
          <a:p>
            <a:r>
              <a:rPr lang="en-IN" dirty="0"/>
              <a:t> Standard Type Built-in Functions</a:t>
            </a:r>
          </a:p>
          <a:p>
            <a:r>
              <a:rPr lang="en-IN" dirty="0"/>
              <a:t>Categorizing the Standard Types</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04498" y="1690688"/>
            <a:ext cx="8496658" cy="388145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 y="1385889"/>
            <a:ext cx="8858280" cy="388171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 y="2266950"/>
            <a:ext cx="8929718" cy="2324100"/>
          </a:xfrm>
          <a:prstGeom prst="rect">
            <a:avLst/>
          </a:prstGeom>
          <a:noFill/>
          <a:ln w="9525">
            <a:noFill/>
            <a:miter lim="800000"/>
            <a:headEnd/>
            <a:tailEnd/>
          </a:ln>
          <a:effectLst/>
        </p:spPr>
      </p:pic>
      <p:sp>
        <p:nvSpPr>
          <p:cNvPr id="3" name="Rectangle 2"/>
          <p:cNvSpPr/>
          <p:nvPr/>
        </p:nvSpPr>
        <p:spPr>
          <a:xfrm>
            <a:off x="2000232" y="4286256"/>
            <a:ext cx="1500198"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57224" y="571480"/>
            <a:ext cx="7622349" cy="5574052"/>
          </a:xfrm>
          <a:prstGeom prst="rect">
            <a:avLst/>
          </a:prstGeom>
          <a:noFill/>
          <a:ln w="9525">
            <a:noFill/>
            <a:miter lim="800000"/>
            <a:headEnd/>
            <a:tailEnd/>
          </a:ln>
          <a:effectLst/>
        </p:spPr>
      </p:pic>
      <p:sp>
        <p:nvSpPr>
          <p:cNvPr id="3" name="Rectangle 2"/>
          <p:cNvSpPr/>
          <p:nvPr/>
        </p:nvSpPr>
        <p:spPr>
          <a:xfrm>
            <a:off x="714348" y="571480"/>
            <a:ext cx="121444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a:srcRect/>
          <a:stretch>
            <a:fillRect/>
          </a:stretch>
        </p:blipFill>
        <p:spPr bwMode="auto">
          <a:xfrm>
            <a:off x="0" y="303213"/>
            <a:ext cx="7980363" cy="5768975"/>
          </a:xfrm>
          <a:prstGeom prst="rect">
            <a:avLst/>
          </a:prstGeom>
          <a:noFill/>
          <a:ln w="9525">
            <a:noFill/>
            <a:miter lim="800000"/>
            <a:headEnd/>
            <a:tailEnd/>
          </a:ln>
          <a:effectLst/>
        </p:spPr>
      </p:pic>
      <p:sp>
        <p:nvSpPr>
          <p:cNvPr id="3" name="Rectangle 2"/>
          <p:cNvSpPr/>
          <p:nvPr/>
        </p:nvSpPr>
        <p:spPr>
          <a:xfrm>
            <a:off x="0" y="571480"/>
            <a:ext cx="150016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714348" y="281920"/>
            <a:ext cx="7858179" cy="6181767"/>
          </a:xfrm>
          <a:prstGeom prst="rect">
            <a:avLst/>
          </a:prstGeom>
          <a:noFill/>
          <a:ln w="9525">
            <a:noFill/>
            <a:miter lim="800000"/>
            <a:headEnd/>
            <a:tailEnd/>
          </a:ln>
          <a:effectLst/>
        </p:spPr>
      </p:pic>
      <p:sp>
        <p:nvSpPr>
          <p:cNvPr id="5" name="Rectangle 4"/>
          <p:cNvSpPr/>
          <p:nvPr/>
        </p:nvSpPr>
        <p:spPr>
          <a:xfrm>
            <a:off x="857224" y="357166"/>
            <a:ext cx="2071702"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7159" y="1500174"/>
            <a:ext cx="8916841" cy="4029091"/>
          </a:xfrm>
          <a:prstGeom prst="rect">
            <a:avLst/>
          </a:prstGeom>
          <a:noFill/>
          <a:ln w="9525">
            <a:noFill/>
            <a:miter lim="800000"/>
            <a:headEnd/>
            <a:tailEnd/>
          </a:ln>
          <a:effectLst/>
        </p:spPr>
      </p:pic>
      <p:sp>
        <p:nvSpPr>
          <p:cNvPr id="3" name="Rectangle 2"/>
          <p:cNvSpPr/>
          <p:nvPr/>
        </p:nvSpPr>
        <p:spPr>
          <a:xfrm>
            <a:off x="500034" y="1142984"/>
            <a:ext cx="192882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76325" y="1733550"/>
            <a:ext cx="6991350" cy="33909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333375" y="847725"/>
            <a:ext cx="8477250" cy="51625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4.PNG"/>
          <p:cNvPicPr>
            <a:picLocks noGrp="1" noChangeAspect="1"/>
          </p:cNvPicPr>
          <p:nvPr>
            <p:ph idx="4294967295"/>
          </p:nvPr>
        </p:nvPicPr>
        <p:blipFill>
          <a:blip r:embed="rId2"/>
          <a:stretch>
            <a:fillRect/>
          </a:stretch>
        </p:blipFill>
        <p:spPr>
          <a:xfrm>
            <a:off x="0" y="2511425"/>
            <a:ext cx="8229600" cy="27035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Unsupported Types</a:t>
            </a:r>
          </a:p>
          <a:p>
            <a:r>
              <a:rPr lang="en-IN" dirty="0"/>
              <a:t>Numbers - Introduction to Numbers</a:t>
            </a:r>
          </a:p>
          <a:p>
            <a:r>
              <a:rPr lang="en-IN" dirty="0"/>
              <a:t>Integers, Floating Point Real Numbers</a:t>
            </a:r>
          </a:p>
          <a:p>
            <a:r>
              <a:rPr lang="en-IN" dirty="0"/>
              <a:t>Complex Numbers </a:t>
            </a:r>
          </a:p>
          <a:p>
            <a:r>
              <a:rPr lang="en-IN" dirty="0"/>
              <a:t>Operators</a:t>
            </a:r>
          </a:p>
          <a:p>
            <a:r>
              <a:rPr lang="en-IN" dirty="0"/>
              <a:t>Built-in Functions</a:t>
            </a:r>
          </a:p>
          <a:p>
            <a:r>
              <a:rPr lang="en-IN" dirty="0"/>
              <a:t>Related Modules</a:t>
            </a:r>
          </a:p>
          <a:p>
            <a:r>
              <a:rPr lang="en-IN" dirty="0"/>
              <a:t>Sequences - Strings, Lists and </a:t>
            </a:r>
            <a:r>
              <a:rPr lang="en-IN" dirty="0" err="1"/>
              <a:t>Tuples</a:t>
            </a:r>
            <a:r>
              <a:rPr lang="en-IN" dirty="0"/>
              <a:t>, </a:t>
            </a:r>
          </a:p>
          <a:p>
            <a:r>
              <a:rPr lang="en-IN" dirty="0"/>
              <a:t>Mapping and Set Types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3.PNG"/>
          <p:cNvPicPr>
            <a:picLocks noGrp="1" noChangeAspect="1"/>
          </p:cNvPicPr>
          <p:nvPr>
            <p:ph idx="4294967295"/>
          </p:nvPr>
        </p:nvPicPr>
        <p:blipFill>
          <a:blip r:embed="rId2"/>
          <a:stretch>
            <a:fillRect/>
          </a:stretch>
        </p:blipFill>
        <p:spPr>
          <a:xfrm>
            <a:off x="0" y="2066925"/>
            <a:ext cx="8229600" cy="359251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2.PNG"/>
          <p:cNvPicPr>
            <a:picLocks noGrp="1" noChangeAspect="1"/>
          </p:cNvPicPr>
          <p:nvPr>
            <p:ph idx="4294967295"/>
          </p:nvPr>
        </p:nvPicPr>
        <p:blipFill>
          <a:blip r:embed="rId2"/>
          <a:stretch>
            <a:fillRect/>
          </a:stretch>
        </p:blipFill>
        <p:spPr>
          <a:xfrm>
            <a:off x="785786" y="1428736"/>
            <a:ext cx="7962900" cy="452596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stypes.PNG"/>
          <p:cNvPicPr>
            <a:picLocks noGrp="1" noChangeAspect="1"/>
          </p:cNvPicPr>
          <p:nvPr>
            <p:ph idx="4294967295"/>
          </p:nvPr>
        </p:nvPicPr>
        <p:blipFill>
          <a:blip r:embed="rId2"/>
          <a:stretch>
            <a:fillRect/>
          </a:stretch>
        </p:blipFill>
        <p:spPr>
          <a:xfrm>
            <a:off x="571472" y="1857364"/>
            <a:ext cx="8229600" cy="365283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428604"/>
            <a:ext cx="2339936" cy="369332"/>
          </a:xfrm>
          <a:prstGeom prst="rect">
            <a:avLst/>
          </a:prstGeom>
        </p:spPr>
        <p:txBody>
          <a:bodyPr wrap="none">
            <a:spAutoFit/>
          </a:bodyPr>
          <a:lstStyle/>
          <a:p>
            <a:r>
              <a:rPr lang="en-IN" b="1" spc="5" dirty="0">
                <a:solidFill>
                  <a:srgbClr val="333333"/>
                </a:solidFill>
                <a:latin typeface="Arial"/>
                <a:cs typeface="Arial"/>
              </a:rPr>
              <a:t>Unsupported</a:t>
            </a:r>
            <a:r>
              <a:rPr lang="en-IN" b="1" spc="-40" dirty="0">
                <a:solidFill>
                  <a:srgbClr val="333333"/>
                </a:solidFill>
                <a:latin typeface="Arial"/>
                <a:cs typeface="Arial"/>
              </a:rPr>
              <a:t> </a:t>
            </a:r>
            <a:r>
              <a:rPr lang="en-IN" b="1" spc="5" dirty="0">
                <a:solidFill>
                  <a:srgbClr val="333333"/>
                </a:solidFill>
                <a:latin typeface="Arial"/>
                <a:cs typeface="Arial"/>
              </a:rPr>
              <a:t>Types</a:t>
            </a:r>
            <a:endParaRPr lang="en-IN" dirty="0"/>
          </a:p>
        </p:txBody>
      </p:sp>
      <p:sp>
        <p:nvSpPr>
          <p:cNvPr id="3" name="Rectangle 2"/>
          <p:cNvSpPr/>
          <p:nvPr/>
        </p:nvSpPr>
        <p:spPr>
          <a:xfrm>
            <a:off x="1000100" y="1214422"/>
            <a:ext cx="7286676" cy="3024546"/>
          </a:xfrm>
          <a:prstGeom prst="rect">
            <a:avLst/>
          </a:prstGeom>
        </p:spPr>
        <p:txBody>
          <a:bodyPr wrap="square">
            <a:spAutoFit/>
          </a:bodyPr>
          <a:lstStyle/>
          <a:p>
            <a:pPr marL="12700" marR="315595">
              <a:lnSpc>
                <a:spcPct val="102600"/>
              </a:lnSpc>
              <a:spcBef>
                <a:spcPts val="95"/>
              </a:spcBef>
            </a:pPr>
            <a:r>
              <a:rPr lang="en-IN" spc="5" dirty="0">
                <a:solidFill>
                  <a:srgbClr val="333333"/>
                </a:solidFill>
                <a:latin typeface="Verdana"/>
                <a:cs typeface="Verdana"/>
              </a:rPr>
              <a:t>list </a:t>
            </a:r>
            <a:r>
              <a:rPr lang="en-IN" spc="10" dirty="0">
                <a:solidFill>
                  <a:srgbClr val="333333"/>
                </a:solidFill>
                <a:latin typeface="Verdana"/>
                <a:cs typeface="Verdana"/>
              </a:rPr>
              <a:t>of types that are not  </a:t>
            </a:r>
            <a:r>
              <a:rPr lang="en-IN" spc="15" dirty="0">
                <a:solidFill>
                  <a:srgbClr val="333333"/>
                </a:solidFill>
                <a:latin typeface="Verdana"/>
                <a:cs typeface="Verdana"/>
              </a:rPr>
              <a:t>supported by</a:t>
            </a:r>
            <a:r>
              <a:rPr lang="en-IN" spc="-10" dirty="0">
                <a:solidFill>
                  <a:srgbClr val="333333"/>
                </a:solidFill>
                <a:latin typeface="Verdana"/>
                <a:cs typeface="Verdana"/>
              </a:rPr>
              <a:t> </a:t>
            </a:r>
            <a:r>
              <a:rPr lang="en-IN" spc="10" dirty="0">
                <a:solidFill>
                  <a:srgbClr val="333333"/>
                </a:solidFill>
                <a:latin typeface="Verdana"/>
                <a:cs typeface="Verdana"/>
              </a:rPr>
              <a:t>Python.</a:t>
            </a:r>
            <a:endParaRPr lang="en-IN" dirty="0">
              <a:latin typeface="Verdana"/>
              <a:cs typeface="Verdana"/>
            </a:endParaRPr>
          </a:p>
          <a:p>
            <a:pPr>
              <a:lnSpc>
                <a:spcPct val="100000"/>
              </a:lnSpc>
              <a:spcBef>
                <a:spcPts val="15"/>
              </a:spcBef>
            </a:pPr>
            <a:endParaRPr lang="en-IN" sz="3200" dirty="0">
              <a:latin typeface="Times New Roman"/>
              <a:cs typeface="Times New Roman"/>
            </a:endParaRPr>
          </a:p>
          <a:p>
            <a:pPr marL="12700">
              <a:lnSpc>
                <a:spcPct val="100000"/>
              </a:lnSpc>
            </a:pPr>
            <a:r>
              <a:rPr lang="en-IN" sz="2800" b="1" spc="5" dirty="0">
                <a:solidFill>
                  <a:srgbClr val="790029"/>
                </a:solidFill>
                <a:latin typeface="Courier New"/>
                <a:cs typeface="Courier New"/>
              </a:rPr>
              <a:t>char</a:t>
            </a:r>
            <a:r>
              <a:rPr lang="en-IN" sz="2800" b="1" spc="-365" dirty="0">
                <a:solidFill>
                  <a:srgbClr val="790029"/>
                </a:solidFill>
                <a:latin typeface="Courier New"/>
                <a:cs typeface="Courier New"/>
              </a:rPr>
              <a:t> </a:t>
            </a:r>
            <a:r>
              <a:rPr lang="en-IN" sz="2800" b="1" spc="-5" dirty="0">
                <a:solidFill>
                  <a:srgbClr val="333333"/>
                </a:solidFill>
                <a:latin typeface="Arial"/>
                <a:cs typeface="Arial"/>
              </a:rPr>
              <a:t>or </a:t>
            </a:r>
            <a:r>
              <a:rPr lang="en-IN" sz="2800" b="1" spc="5" dirty="0">
                <a:solidFill>
                  <a:srgbClr val="790029"/>
                </a:solidFill>
                <a:latin typeface="Courier New"/>
                <a:cs typeface="Courier New"/>
              </a:rPr>
              <a:t>byte</a:t>
            </a:r>
          </a:p>
          <a:p>
            <a:pPr marL="12700"/>
            <a:r>
              <a:rPr lang="fr-FR" sz="2800" b="1" spc="5" dirty="0" err="1">
                <a:solidFill>
                  <a:srgbClr val="790029"/>
                </a:solidFill>
                <a:latin typeface="Courier New"/>
                <a:cs typeface="Courier New"/>
              </a:rPr>
              <a:t>int</a:t>
            </a:r>
            <a:r>
              <a:rPr lang="fr-FR" sz="2800" b="1" spc="-370" dirty="0">
                <a:solidFill>
                  <a:srgbClr val="790029"/>
                </a:solidFill>
                <a:latin typeface="Courier New"/>
                <a:cs typeface="Courier New"/>
              </a:rPr>
              <a:t> </a:t>
            </a:r>
            <a:r>
              <a:rPr lang="fr-FR" sz="2800" b="1" spc="-5" dirty="0">
                <a:solidFill>
                  <a:srgbClr val="333333"/>
                </a:solidFill>
                <a:latin typeface="Arial"/>
                <a:cs typeface="Arial"/>
              </a:rPr>
              <a:t>versus</a:t>
            </a:r>
            <a:r>
              <a:rPr lang="fr-FR" sz="2800" b="1" dirty="0">
                <a:solidFill>
                  <a:srgbClr val="333333"/>
                </a:solidFill>
                <a:latin typeface="Arial"/>
                <a:cs typeface="Arial"/>
              </a:rPr>
              <a:t> </a:t>
            </a:r>
            <a:r>
              <a:rPr lang="fr-FR" sz="2800" b="1" spc="5" dirty="0">
                <a:solidFill>
                  <a:srgbClr val="790029"/>
                </a:solidFill>
                <a:latin typeface="Courier New"/>
                <a:cs typeface="Courier New"/>
              </a:rPr>
              <a:t>short</a:t>
            </a:r>
            <a:r>
              <a:rPr lang="fr-FR" sz="2800" b="1" spc="-365" dirty="0">
                <a:solidFill>
                  <a:srgbClr val="790029"/>
                </a:solidFill>
                <a:latin typeface="Courier New"/>
                <a:cs typeface="Courier New"/>
              </a:rPr>
              <a:t> </a:t>
            </a:r>
            <a:r>
              <a:rPr lang="fr-FR" sz="2800" b="1" spc="-5" dirty="0">
                <a:solidFill>
                  <a:srgbClr val="333333"/>
                </a:solidFill>
                <a:latin typeface="Arial"/>
                <a:cs typeface="Arial"/>
              </a:rPr>
              <a:t>versus</a:t>
            </a:r>
            <a:r>
              <a:rPr lang="fr-FR" sz="2800" b="1" dirty="0">
                <a:solidFill>
                  <a:srgbClr val="333333"/>
                </a:solidFill>
                <a:latin typeface="Arial"/>
                <a:cs typeface="Arial"/>
              </a:rPr>
              <a:t> </a:t>
            </a:r>
            <a:r>
              <a:rPr lang="fr-FR" sz="2800" b="1" spc="5" dirty="0">
                <a:solidFill>
                  <a:srgbClr val="790029"/>
                </a:solidFill>
                <a:latin typeface="Courier New"/>
                <a:cs typeface="Courier New"/>
              </a:rPr>
              <a:t>long</a:t>
            </a:r>
            <a:endParaRPr lang="fr-FR" sz="2800" dirty="0">
              <a:latin typeface="Courier New"/>
              <a:cs typeface="Courier New"/>
            </a:endParaRPr>
          </a:p>
          <a:p>
            <a:pPr marL="12700"/>
            <a:r>
              <a:rPr lang="en-IN" sz="2800" b="1" spc="5" dirty="0">
                <a:solidFill>
                  <a:srgbClr val="790029"/>
                </a:solidFill>
                <a:latin typeface="Courier New"/>
                <a:cs typeface="Courier New"/>
              </a:rPr>
              <a:t>float</a:t>
            </a:r>
            <a:r>
              <a:rPr lang="en-IN" sz="2800" b="1" spc="-365" dirty="0">
                <a:solidFill>
                  <a:srgbClr val="790029"/>
                </a:solidFill>
                <a:latin typeface="Courier New"/>
                <a:cs typeface="Courier New"/>
              </a:rPr>
              <a:t> </a:t>
            </a:r>
            <a:r>
              <a:rPr lang="en-IN" sz="2800" b="1" spc="-5" dirty="0">
                <a:solidFill>
                  <a:srgbClr val="333333"/>
                </a:solidFill>
                <a:latin typeface="Arial"/>
                <a:cs typeface="Arial"/>
              </a:rPr>
              <a:t>versus </a:t>
            </a:r>
            <a:r>
              <a:rPr lang="en-IN" sz="2800" b="1" spc="5" dirty="0">
                <a:solidFill>
                  <a:srgbClr val="790029"/>
                </a:solidFill>
                <a:latin typeface="Courier New"/>
                <a:cs typeface="Courier New"/>
              </a:rPr>
              <a:t>double</a:t>
            </a:r>
          </a:p>
          <a:p>
            <a:pPr marL="12700"/>
            <a:endParaRPr lang="en-IN" sz="2800" dirty="0">
              <a:latin typeface="Courier New"/>
              <a:cs typeface="Courier New"/>
            </a:endParaRPr>
          </a:p>
          <a:p>
            <a:pPr marL="12700">
              <a:lnSpc>
                <a:spcPct val="100000"/>
              </a:lnSpc>
            </a:pPr>
            <a:endParaRPr lang="en-IN" sz="2800" dirty="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786842" cy="830997"/>
          </a:xfrm>
          <a:prstGeom prst="rect">
            <a:avLst/>
          </a:prstGeom>
        </p:spPr>
        <p:txBody>
          <a:bodyPr wrap="square">
            <a:spAutoFit/>
          </a:bodyPr>
          <a:lstStyle/>
          <a:p>
            <a:r>
              <a:rPr lang="en-IN" sz="2400" dirty="0"/>
              <a:t>Numbers - Introduction to Numbers Integers, Floating Point Real Numbers ,Complex Numbers </a:t>
            </a:r>
          </a:p>
        </p:txBody>
      </p:sp>
      <p:pic>
        <p:nvPicPr>
          <p:cNvPr id="4" name="Picture 2"/>
          <p:cNvPicPr>
            <a:picLocks noChangeAspect="1" noChangeArrowheads="1"/>
          </p:cNvPicPr>
          <p:nvPr/>
        </p:nvPicPr>
        <p:blipFill>
          <a:blip r:embed="rId2"/>
          <a:srcRect/>
          <a:stretch>
            <a:fillRect/>
          </a:stretch>
        </p:blipFill>
        <p:spPr bwMode="auto">
          <a:xfrm>
            <a:off x="1" y="1385889"/>
            <a:ext cx="8858280" cy="388171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srcRect/>
          <a:stretch>
            <a:fillRect/>
          </a:stretch>
        </p:blipFill>
        <p:spPr bwMode="auto">
          <a:xfrm>
            <a:off x="957263" y="1247775"/>
            <a:ext cx="7229475" cy="43624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642918"/>
            <a:ext cx="8501122" cy="7571303"/>
          </a:xfrm>
          <a:prstGeom prst="rect">
            <a:avLst/>
          </a:prstGeom>
          <a:noFill/>
        </p:spPr>
        <p:txBody>
          <a:bodyPr wrap="square" numCol="2" rtlCol="0">
            <a:spAutoFit/>
          </a:bodyPr>
          <a:lstStyle/>
          <a:p>
            <a:r>
              <a:rPr lang="en-IN" dirty="0"/>
              <a:t>Example for integers:</a:t>
            </a:r>
          </a:p>
          <a:p>
            <a:r>
              <a:rPr lang="en-IN" dirty="0"/>
              <a:t>a=90;</a:t>
            </a:r>
          </a:p>
          <a:p>
            <a:r>
              <a:rPr lang="en-IN" dirty="0"/>
              <a:t>b=2;</a:t>
            </a:r>
          </a:p>
          <a:p>
            <a:r>
              <a:rPr lang="en-IN" dirty="0"/>
              <a:t>C=a&gt;&gt;2;</a:t>
            </a:r>
          </a:p>
          <a:p>
            <a:r>
              <a:rPr lang="en-IN" dirty="0"/>
              <a:t>Print(c)</a:t>
            </a:r>
          </a:p>
          <a:p>
            <a:r>
              <a:rPr lang="en-IN" dirty="0"/>
              <a:t>Print(type(c))</a:t>
            </a:r>
          </a:p>
          <a:p>
            <a:r>
              <a:rPr lang="en-IN" dirty="0"/>
              <a:t>***</a:t>
            </a:r>
          </a:p>
          <a:p>
            <a:r>
              <a:rPr lang="en-IN" dirty="0"/>
              <a:t>Example double numbers:</a:t>
            </a:r>
          </a:p>
          <a:p>
            <a:r>
              <a:rPr lang="en-IN" dirty="0"/>
              <a:t> a=9.0;</a:t>
            </a:r>
          </a:p>
          <a:p>
            <a:r>
              <a:rPr lang="en-IN" dirty="0"/>
              <a:t>B=4.7</a:t>
            </a:r>
          </a:p>
          <a:p>
            <a:r>
              <a:rPr lang="en-IN" dirty="0"/>
              <a:t>C=a/b</a:t>
            </a:r>
          </a:p>
          <a:p>
            <a:r>
              <a:rPr lang="en-IN" dirty="0"/>
              <a:t>Print(c)</a:t>
            </a:r>
          </a:p>
          <a:p>
            <a:r>
              <a:rPr lang="en-IN" dirty="0"/>
              <a:t>Print(type(c))</a:t>
            </a:r>
          </a:p>
          <a:p>
            <a:endParaRPr lang="en-IN" dirty="0"/>
          </a:p>
          <a:p>
            <a:r>
              <a:rPr lang="en-IN" dirty="0"/>
              <a:t>**</a:t>
            </a:r>
          </a:p>
          <a:p>
            <a:r>
              <a:rPr lang="en-IN" dirty="0"/>
              <a:t>Example1 on Complex number:</a:t>
            </a:r>
          </a:p>
          <a:p>
            <a:r>
              <a:rPr lang="en-IN" dirty="0"/>
              <a:t>a=7+8j</a:t>
            </a:r>
          </a:p>
          <a:p>
            <a:r>
              <a:rPr lang="en-IN" dirty="0"/>
              <a:t>Print(a)</a:t>
            </a:r>
          </a:p>
          <a:p>
            <a:r>
              <a:rPr lang="en-IN" dirty="0"/>
              <a:t>Print(type(a))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Example2 on Complex number:</a:t>
            </a:r>
          </a:p>
          <a:p>
            <a:r>
              <a:rPr lang="en-IN" dirty="0"/>
              <a:t>a=complex("3+2j")</a:t>
            </a:r>
          </a:p>
          <a:p>
            <a:r>
              <a:rPr lang="en-IN" dirty="0"/>
              <a:t>print (a)</a:t>
            </a:r>
          </a:p>
          <a:p>
            <a:r>
              <a:rPr lang="en-IN" dirty="0"/>
              <a:t>print("a </a:t>
            </a:r>
            <a:r>
              <a:rPr lang="en-IN" dirty="0" err="1"/>
              <a:t>is",a</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3" name="TextBox 2"/>
          <p:cNvSpPr txBox="1"/>
          <p:nvPr/>
        </p:nvSpPr>
        <p:spPr>
          <a:xfrm>
            <a:off x="214282" y="0"/>
            <a:ext cx="5500726" cy="369332"/>
          </a:xfrm>
          <a:prstGeom prst="rect">
            <a:avLst/>
          </a:prstGeom>
          <a:noFill/>
        </p:spPr>
        <p:txBody>
          <a:bodyPr wrap="square" rtlCol="0">
            <a:spAutoFit/>
          </a:bodyPr>
          <a:lstStyle/>
          <a:p>
            <a:r>
              <a:rPr lang="en-IN" dirty="0"/>
              <a:t>Examples on Numbers::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571480"/>
            <a:ext cx="9144000" cy="407196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71472" y="642918"/>
            <a:ext cx="678661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333333"/>
                </a:solidFill>
                <a:effectLst/>
                <a:latin typeface="Times New Roman" pitchFamily="18" charset="0"/>
                <a:ea typeface="Calibri" pitchFamily="34" charset="0"/>
                <a:cs typeface="Times New Roman" pitchFamily="18" charset="0"/>
              </a:rPr>
              <a:t>Standard Type Functions</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cmp</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(-6, 2)</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str</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(0xFF)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7A0029"/>
                </a:solidFill>
                <a:effectLst/>
                <a:latin typeface="Times New Roman" pitchFamily="18" charset="0"/>
                <a:ea typeface="Calibri" pitchFamily="34" charset="0"/>
                <a:cs typeface="Times New Roman" pitchFamily="18" charset="0"/>
              </a:rPr>
              <a:t>str</a:t>
            </a: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(55.3e2)</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type(0xFF)</a:t>
            </a:r>
            <a:endParaRPr kumimoji="0" lang="en-US"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7A0029"/>
                </a:solidFill>
                <a:effectLst/>
                <a:latin typeface="Times New Roman" pitchFamily="18" charset="0"/>
                <a:ea typeface="Calibri" pitchFamily="34" charset="0"/>
                <a:cs typeface="Times New Roman" pitchFamily="18" charset="0"/>
              </a:rPr>
              <a:t>type(98765432109876543210L)</a:t>
            </a:r>
            <a:endParaRPr kumimoji="0" lang="en-US"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srcRect/>
          <a:stretch>
            <a:fillRect/>
          </a:stretch>
        </p:blipFill>
        <p:spPr bwMode="auto">
          <a:xfrm>
            <a:off x="0" y="1928802"/>
            <a:ext cx="9361256" cy="264796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IN" dirty="0"/>
              <a:t>Python </a:t>
            </a:r>
          </a:p>
        </p:txBody>
      </p:sp>
      <p:pic>
        <p:nvPicPr>
          <p:cNvPr id="1026" name="Picture 2"/>
          <p:cNvPicPr>
            <a:picLocks noChangeAspect="1" noChangeArrowheads="1"/>
          </p:cNvPicPr>
          <p:nvPr/>
        </p:nvPicPr>
        <p:blipFill>
          <a:blip r:embed="rId2"/>
          <a:srcRect/>
          <a:stretch>
            <a:fillRect/>
          </a:stretch>
        </p:blipFill>
        <p:spPr bwMode="auto">
          <a:xfrm>
            <a:off x="362620" y="1428736"/>
            <a:ext cx="8781380" cy="442915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041285" y="571480"/>
            <a:ext cx="7675467" cy="357189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1071538" y="4286256"/>
            <a:ext cx="6467859" cy="64294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857224" y="266846"/>
            <a:ext cx="7000266" cy="673747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9144000" cy="4071942"/>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0" y="4286256"/>
            <a:ext cx="3143240" cy="18679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14282" y="0"/>
            <a:ext cx="8286808" cy="3143248"/>
          </a:xfrm>
          <a:prstGeom prst="rect">
            <a:avLst/>
          </a:prstGeom>
          <a:noFill/>
          <a:ln w="9525">
            <a:noFill/>
            <a:miter lim="800000"/>
            <a:headEnd/>
            <a:tailEnd/>
          </a:ln>
        </p:spPr>
      </p:pic>
      <p:pic>
        <p:nvPicPr>
          <p:cNvPr id="3" name="Picture 2"/>
          <p:cNvPicPr/>
          <p:nvPr/>
        </p:nvPicPr>
        <p:blipFill>
          <a:blip r:embed="rId3"/>
          <a:srcRect b="12499"/>
          <a:stretch>
            <a:fillRect/>
          </a:stretch>
        </p:blipFill>
        <p:spPr bwMode="auto">
          <a:xfrm>
            <a:off x="214282" y="3143248"/>
            <a:ext cx="8929718" cy="300039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2"/>
          <a:srcRect/>
          <a:stretch>
            <a:fillRect/>
          </a:stretch>
        </p:blipFill>
        <p:spPr bwMode="auto">
          <a:xfrm>
            <a:off x="-64016" y="1238249"/>
            <a:ext cx="9208016" cy="482424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a:srcRect t="47459"/>
          <a:stretch>
            <a:fillRect/>
          </a:stretch>
        </p:blipFill>
        <p:spPr bwMode="auto">
          <a:xfrm>
            <a:off x="0" y="1142984"/>
            <a:ext cx="9207956" cy="260985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89234" y="357166"/>
            <a:ext cx="8854766" cy="450059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a:srcRect/>
          <a:stretch>
            <a:fillRect/>
          </a:stretch>
        </p:blipFill>
        <p:spPr bwMode="auto">
          <a:xfrm>
            <a:off x="291330" y="1643050"/>
            <a:ext cx="8852670" cy="5023086"/>
          </a:xfrm>
          <a:prstGeom prst="rect">
            <a:avLst/>
          </a:prstGeom>
          <a:noFill/>
          <a:ln w="9525">
            <a:noFill/>
            <a:miter lim="800000"/>
            <a:headEnd/>
            <a:tailEnd/>
          </a:ln>
          <a:effectLst/>
        </p:spPr>
      </p:pic>
      <p:sp>
        <p:nvSpPr>
          <p:cNvPr id="3" name="TextBox 2"/>
          <p:cNvSpPr txBox="1"/>
          <p:nvPr/>
        </p:nvSpPr>
        <p:spPr>
          <a:xfrm>
            <a:off x="214282" y="428604"/>
            <a:ext cx="8072494" cy="584775"/>
          </a:xfrm>
          <a:prstGeom prst="rect">
            <a:avLst/>
          </a:prstGeom>
          <a:noFill/>
        </p:spPr>
        <p:txBody>
          <a:bodyPr wrap="square" rtlCol="0">
            <a:spAutoFit/>
          </a:bodyPr>
          <a:lstStyle/>
          <a:p>
            <a:r>
              <a:rPr lang="en-IN" sz="3200" dirty="0"/>
              <a:t>Built in Methods on Strings cont..</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072494" cy="584775"/>
          </a:xfrm>
          <a:prstGeom prst="rect">
            <a:avLst/>
          </a:prstGeom>
          <a:noFill/>
        </p:spPr>
        <p:txBody>
          <a:bodyPr wrap="square" rtlCol="0">
            <a:spAutoFit/>
          </a:bodyPr>
          <a:lstStyle/>
          <a:p>
            <a:r>
              <a:rPr lang="en-IN" sz="3200" dirty="0"/>
              <a:t>Built in Methods on Strings cont..</a:t>
            </a:r>
            <a:endParaRPr lang="en-IN" dirty="0"/>
          </a:p>
        </p:txBody>
      </p:sp>
      <p:pic>
        <p:nvPicPr>
          <p:cNvPr id="12289" name="Picture 1"/>
          <p:cNvPicPr>
            <a:picLocks noChangeAspect="1" noChangeArrowheads="1"/>
          </p:cNvPicPr>
          <p:nvPr/>
        </p:nvPicPr>
        <p:blipFill>
          <a:blip r:embed="rId2"/>
          <a:srcRect/>
          <a:stretch>
            <a:fillRect/>
          </a:stretch>
        </p:blipFill>
        <p:spPr bwMode="auto">
          <a:xfrm>
            <a:off x="149065" y="923924"/>
            <a:ext cx="8923529" cy="564834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24912" y="1285860"/>
            <a:ext cx="9168912" cy="5143536"/>
          </a:xfrm>
          <a:prstGeom prst="rect">
            <a:avLst/>
          </a:prstGeom>
          <a:noFill/>
          <a:ln w="9525">
            <a:noFill/>
            <a:miter lim="800000"/>
            <a:headEnd/>
            <a:tailEnd/>
          </a:ln>
          <a:effectLst/>
        </p:spPr>
      </p:pic>
      <p:sp>
        <p:nvSpPr>
          <p:cNvPr id="3" name="TextBox 2"/>
          <p:cNvSpPr txBox="1"/>
          <p:nvPr/>
        </p:nvSpPr>
        <p:spPr>
          <a:xfrm>
            <a:off x="214282" y="285728"/>
            <a:ext cx="8072494" cy="584775"/>
          </a:xfrm>
          <a:prstGeom prst="rect">
            <a:avLst/>
          </a:prstGeom>
          <a:noFill/>
        </p:spPr>
        <p:txBody>
          <a:bodyPr wrap="square" rtlCol="0">
            <a:spAutoFit/>
          </a:bodyPr>
          <a:lstStyle/>
          <a:p>
            <a:r>
              <a:rPr lang="en-IN" sz="3200" dirty="0"/>
              <a:t>Built in Methods on Strings cont..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500042"/>
            <a:ext cx="8429684" cy="1876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28596" y="2428868"/>
            <a:ext cx="8715404" cy="393451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sz="3600" dirty="0"/>
              <a:t>A sequence is a </a:t>
            </a:r>
            <a:r>
              <a:rPr lang="en-US" sz="3600" dirty="0" err="1"/>
              <a:t>datatype</a:t>
            </a:r>
            <a:r>
              <a:rPr lang="en-US" sz="3600" dirty="0"/>
              <a:t> that represents a group of elements.</a:t>
            </a:r>
            <a:endParaRPr lang="en-IN" sz="3600" dirty="0"/>
          </a:p>
          <a:p>
            <a:pPr algn="just"/>
            <a:r>
              <a:rPr lang="en-US" sz="3600" dirty="0"/>
              <a:t>The purpose of any sequence is to store and process group elements.</a:t>
            </a:r>
          </a:p>
          <a:p>
            <a:pPr algn="just"/>
            <a:r>
              <a:rPr lang="en-US" sz="3600" dirty="0"/>
              <a:t>In python, strings, lists, </a:t>
            </a:r>
            <a:r>
              <a:rPr lang="en-US" sz="3600" dirty="0" err="1"/>
              <a:t>tuples</a:t>
            </a:r>
            <a:r>
              <a:rPr lang="en-US" sz="3600" dirty="0"/>
              <a:t> and dictionaries are very important sequence </a:t>
            </a:r>
            <a:r>
              <a:rPr lang="en-US" sz="3600" dirty="0" err="1"/>
              <a:t>datatypes</a:t>
            </a:r>
            <a:r>
              <a:rPr 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p:txBody>
          <a:bodyPr/>
          <a:lstStyle/>
          <a:p>
            <a:pPr algn="just"/>
            <a:r>
              <a:rPr lang="en-US" dirty="0"/>
              <a:t>A list is similar to an array that consists of a group of elements or items.</a:t>
            </a:r>
          </a:p>
          <a:p>
            <a:pPr algn="just"/>
            <a:r>
              <a:rPr lang="en-US" dirty="0"/>
              <a:t>The Difference is …………….</a:t>
            </a:r>
          </a:p>
          <a:p>
            <a:pPr algn="just"/>
            <a:r>
              <a:rPr lang="en-US" dirty="0"/>
              <a:t>An array can store only one type of elements whereas a list can store different types of elements.</a:t>
            </a:r>
          </a:p>
          <a:p>
            <a:pPr algn="just"/>
            <a:r>
              <a:rPr lang="en-US" dirty="0"/>
              <a:t>To create a List as putting different comma-separated values between square brackets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617681"/>
            <a:ext cx="8229600" cy="4525963"/>
          </a:xfrm>
        </p:spPr>
        <p:txBody>
          <a:bodyPr>
            <a:normAutofit/>
          </a:bodyPr>
          <a:lstStyle/>
          <a:p>
            <a:pPr algn="just"/>
            <a:r>
              <a:rPr lang="en-US" b="1" dirty="0"/>
              <a:t>Example:</a:t>
            </a:r>
          </a:p>
          <a:p>
            <a:pPr lvl="1" algn="just">
              <a:buNone/>
            </a:pPr>
            <a:r>
              <a:rPr lang="en-US" dirty="0"/>
              <a:t>Student=[556, "</a:t>
            </a:r>
            <a:r>
              <a:rPr lang="en-US" dirty="0" err="1"/>
              <a:t>mothi</a:t>
            </a:r>
            <a:r>
              <a:rPr lang="en-US" dirty="0"/>
              <a:t>", 84, 96, 84, 75, 84]</a:t>
            </a:r>
          </a:p>
          <a:p>
            <a:pPr algn="just"/>
            <a:r>
              <a:rPr lang="en-US" dirty="0"/>
              <a:t>To Create empty List without any elements by simply writing empty square brackets as:</a:t>
            </a:r>
          </a:p>
          <a:p>
            <a:pPr lvl="1" algn="just">
              <a:buNone/>
            </a:pPr>
            <a:r>
              <a:rPr lang="en-US" b="1" dirty="0"/>
              <a:t>Student=[   ]</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Accessing values in List:</a:t>
            </a:r>
            <a:endParaRPr lang="en-US" dirty="0"/>
          </a:p>
          <a:p>
            <a:pPr lvl="1" algn="just"/>
            <a:r>
              <a:rPr lang="en-US" dirty="0"/>
              <a:t>use the square brackets for slicing along with the index or indices to obtain value available at that index.</a:t>
            </a:r>
          </a:p>
          <a:p>
            <a:pPr lvl="1" algn="just">
              <a:buNone/>
            </a:pPr>
            <a:endParaRPr lang="en-US" dirty="0"/>
          </a:p>
        </p:txBody>
      </p:sp>
      <p:pic>
        <p:nvPicPr>
          <p:cNvPr id="4" name="table"/>
          <p:cNvPicPr>
            <a:picLocks noChangeAspect="1"/>
          </p:cNvPicPr>
          <p:nvPr/>
        </p:nvPicPr>
        <p:blipFill>
          <a:blip r:embed="rId2"/>
          <a:stretch>
            <a:fillRect/>
          </a:stretch>
        </p:blipFill>
        <p:spPr>
          <a:xfrm>
            <a:off x="2813814" y="5781676"/>
            <a:ext cx="5401524" cy="883997"/>
          </a:xfrm>
          <a:prstGeom prst="rect">
            <a:avLst/>
          </a:prstGeom>
        </p:spPr>
      </p:pic>
      <p:pic>
        <p:nvPicPr>
          <p:cNvPr id="5" name="table"/>
          <p:cNvPicPr>
            <a:picLocks noChangeAspect="1"/>
          </p:cNvPicPr>
          <p:nvPr/>
        </p:nvPicPr>
        <p:blipFill>
          <a:blip r:embed="rId3"/>
          <a:stretch>
            <a:fillRect/>
          </a:stretch>
        </p:blipFill>
        <p:spPr>
          <a:xfrm>
            <a:off x="2786050" y="4714876"/>
            <a:ext cx="5407621" cy="883997"/>
          </a:xfrm>
          <a:prstGeom prst="rect">
            <a:avLst/>
          </a:prstGeom>
        </p:spPr>
      </p:pic>
      <p:pic>
        <p:nvPicPr>
          <p:cNvPr id="6" name="table"/>
          <p:cNvPicPr>
            <a:picLocks noChangeAspect="1"/>
          </p:cNvPicPr>
          <p:nvPr/>
        </p:nvPicPr>
        <p:blipFill>
          <a:blip r:embed="rId4"/>
          <a:stretch>
            <a:fillRect/>
          </a:stretch>
        </p:blipFill>
        <p:spPr>
          <a:xfrm>
            <a:off x="2786047" y="3571876"/>
            <a:ext cx="5401524" cy="883997"/>
          </a:xfrm>
          <a:prstGeom prst="rect">
            <a:avLst/>
          </a:prstGeom>
        </p:spPr>
      </p:pic>
      <p:sp>
        <p:nvSpPr>
          <p:cNvPr id="7" name="TextBox 7"/>
          <p:cNvSpPr txBox="1"/>
          <p:nvPr/>
        </p:nvSpPr>
        <p:spPr>
          <a:xfrm>
            <a:off x="1405709" y="5996544"/>
            <a:ext cx="937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Student</a:t>
            </a:r>
          </a:p>
        </p:txBody>
      </p:sp>
      <p:sp>
        <p:nvSpPr>
          <p:cNvPr id="8" name="TextBox 8"/>
          <p:cNvSpPr txBox="1"/>
          <p:nvPr/>
        </p:nvSpPr>
        <p:spPr>
          <a:xfrm>
            <a:off x="797735" y="4929744"/>
            <a:ext cx="180068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Positive Indexing</a:t>
            </a:r>
          </a:p>
        </p:txBody>
      </p:sp>
      <p:sp>
        <p:nvSpPr>
          <p:cNvPr id="9" name="TextBox 9"/>
          <p:cNvSpPr txBox="1"/>
          <p:nvPr/>
        </p:nvSpPr>
        <p:spPr>
          <a:xfrm>
            <a:off x="801992" y="3786744"/>
            <a:ext cx="186563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negative Indexing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3" name="Content Placeholder 2"/>
          <p:cNvSpPr>
            <a:spLocks noGrp="1"/>
          </p:cNvSpPr>
          <p:nvPr>
            <p:ph idx="1"/>
          </p:nvPr>
        </p:nvSpPr>
        <p:spPr>
          <a:xfrm>
            <a:off x="428596" y="1357298"/>
            <a:ext cx="7858180" cy="4525963"/>
          </a:xfrm>
        </p:spPr>
        <p:txBody>
          <a:bodyPr>
            <a:normAutofit fontScale="55000" lnSpcReduction="20000"/>
          </a:bodyPr>
          <a:lstStyle/>
          <a:p>
            <a:pPr>
              <a:buNone/>
            </a:pPr>
            <a:r>
              <a:rPr lang="en-IN" sz="5900" b="1" dirty="0">
                <a:solidFill>
                  <a:schemeClr val="tx2"/>
                </a:solidFill>
              </a:rPr>
              <a:t>Program:</a:t>
            </a:r>
            <a:r>
              <a:rPr lang="en-IN" sz="5900" dirty="0">
                <a:solidFill>
                  <a:schemeClr val="tx2"/>
                </a:solidFill>
              </a:rPr>
              <a:t> </a:t>
            </a:r>
          </a:p>
          <a:p>
            <a:pPr>
              <a:buNone/>
            </a:pPr>
            <a:r>
              <a:rPr lang="en-IN" sz="5100" dirty="0"/>
              <a:t>student = [556, “</a:t>
            </a:r>
            <a:r>
              <a:rPr lang="en-IN" sz="5100" dirty="0" err="1"/>
              <a:t>Mothi</a:t>
            </a:r>
            <a:r>
              <a:rPr lang="en-IN" sz="5100" dirty="0"/>
              <a:t>”, 84, 96, 84, 75, 84 ]</a:t>
            </a:r>
          </a:p>
          <a:p>
            <a:pPr>
              <a:buNone/>
            </a:pPr>
            <a:r>
              <a:rPr lang="en-IN" sz="5100" dirty="0"/>
              <a:t>print   student</a:t>
            </a:r>
          </a:p>
          <a:p>
            <a:pPr>
              <a:buNone/>
            </a:pPr>
            <a:r>
              <a:rPr lang="en-IN" sz="5100" dirty="0"/>
              <a:t>print   student[0]</a:t>
            </a:r>
          </a:p>
          <a:p>
            <a:pPr>
              <a:buNone/>
            </a:pPr>
            <a:r>
              <a:rPr lang="en-IN" sz="5100" dirty="0"/>
              <a:t>print   student[0:2]</a:t>
            </a:r>
          </a:p>
          <a:p>
            <a:pPr>
              <a:buNone/>
            </a:pPr>
            <a:r>
              <a:rPr lang="en-IN" sz="5100" dirty="0"/>
              <a:t>print   student[2: ]</a:t>
            </a:r>
          </a:p>
          <a:p>
            <a:pPr>
              <a:buNone/>
            </a:pPr>
            <a:r>
              <a:rPr lang="en-IN" sz="5100" dirty="0"/>
              <a:t>print   student[ :3]</a:t>
            </a:r>
          </a:p>
          <a:p>
            <a:pPr>
              <a:buNone/>
            </a:pPr>
            <a:r>
              <a:rPr lang="en-IN" sz="5100" dirty="0"/>
              <a:t>print   student[ : ]</a:t>
            </a:r>
          </a:p>
          <a:p>
            <a:pPr>
              <a:buNone/>
            </a:pPr>
            <a:r>
              <a:rPr lang="en-IN" sz="5100" dirty="0"/>
              <a:t>print   student[-1] </a:t>
            </a:r>
          </a:p>
          <a:p>
            <a:pPr>
              <a:buNone/>
            </a:pPr>
            <a:r>
              <a:rPr lang="en-IN" sz="5100" dirty="0"/>
              <a:t>print   student[-1:-7:-1] </a:t>
            </a:r>
          </a:p>
        </p:txBody>
      </p:sp>
      <p:sp>
        <p:nvSpPr>
          <p:cNvPr id="5" name="TextBox 4"/>
          <p:cNvSpPr txBox="1"/>
          <p:nvPr/>
        </p:nvSpPr>
        <p:spPr>
          <a:xfrm>
            <a:off x="4000496" y="1150690"/>
            <a:ext cx="5123518" cy="456432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IN" sz="2800" dirty="0">
                <a:solidFill>
                  <a:srgbClr val="FF0000"/>
                </a:solidFill>
              </a:rPr>
              <a:t>[556, "</a:t>
            </a:r>
            <a:r>
              <a:rPr lang="en-IN" sz="2800" dirty="0" err="1">
                <a:solidFill>
                  <a:srgbClr val="FF0000"/>
                </a:solidFill>
              </a:rPr>
              <a:t>Mothi</a:t>
            </a:r>
            <a:r>
              <a:rPr lang="en-IN" sz="2800" dirty="0">
                <a:solidFill>
                  <a:srgbClr val="FF0000"/>
                </a:solidFill>
              </a:rPr>
              <a:t>", 84, 96, 84, 75, 84]</a:t>
            </a:r>
          </a:p>
          <a:p>
            <a:pPr marL="342900" indent="-342900">
              <a:lnSpc>
                <a:spcPct val="80000"/>
              </a:lnSpc>
              <a:spcBef>
                <a:spcPct val="20000"/>
              </a:spcBef>
            </a:pPr>
            <a:r>
              <a:rPr lang="en-IN" sz="2800" dirty="0" err="1">
                <a:solidFill>
                  <a:srgbClr val="FF0000"/>
                </a:solidFill>
              </a:rPr>
              <a:t>Mothi</a:t>
            </a:r>
            <a:endParaRPr lang="en-IN" sz="2800" dirty="0">
              <a:solidFill>
                <a:srgbClr val="FF0000"/>
              </a:solidFill>
            </a:endParaRPr>
          </a:p>
          <a:p>
            <a:pPr marL="342900" indent="-342900">
              <a:lnSpc>
                <a:spcPct val="80000"/>
              </a:lnSpc>
              <a:spcBef>
                <a:spcPct val="20000"/>
              </a:spcBef>
            </a:pPr>
            <a:r>
              <a:rPr lang="en-IN" sz="2800" dirty="0">
                <a:solidFill>
                  <a:srgbClr val="FF0000"/>
                </a:solidFill>
              </a:rPr>
              <a:t>[556, "MOTHI"]</a:t>
            </a:r>
          </a:p>
          <a:p>
            <a:pPr marL="342900" indent="-342900">
              <a:lnSpc>
                <a:spcPct val="80000"/>
              </a:lnSpc>
              <a:spcBef>
                <a:spcPct val="20000"/>
              </a:spcBef>
            </a:pPr>
            <a:r>
              <a:rPr lang="en-IN" sz="2800" dirty="0">
                <a:solidFill>
                  <a:srgbClr val="FF0000"/>
                </a:solidFill>
              </a:rPr>
              <a:t>[84, 96, 84, 75, 84]</a:t>
            </a:r>
          </a:p>
          <a:p>
            <a:pPr marL="342900" indent="-342900">
              <a:lnSpc>
                <a:spcPct val="80000"/>
              </a:lnSpc>
              <a:spcBef>
                <a:spcPct val="20000"/>
              </a:spcBef>
            </a:pPr>
            <a:r>
              <a:rPr lang="en-IN" sz="2800" dirty="0">
                <a:solidFill>
                  <a:srgbClr val="FF0000"/>
                </a:solidFill>
              </a:rPr>
              <a:t>[556, "MOTHI", 84]</a:t>
            </a:r>
          </a:p>
          <a:p>
            <a:pPr marL="342900" indent="-342900">
              <a:lnSpc>
                <a:spcPct val="80000"/>
              </a:lnSpc>
              <a:spcBef>
                <a:spcPct val="20000"/>
              </a:spcBef>
            </a:pPr>
            <a:r>
              <a:rPr lang="en-IN" sz="2800" dirty="0">
                <a:solidFill>
                  <a:srgbClr val="FF0000"/>
                </a:solidFill>
              </a:rPr>
              <a:t>[556, "MOTHI", 84, 96, 84, 75, 84]</a:t>
            </a:r>
          </a:p>
          <a:p>
            <a:pPr marL="342900" indent="-342900">
              <a:lnSpc>
                <a:spcPct val="80000"/>
              </a:lnSpc>
              <a:spcBef>
                <a:spcPct val="20000"/>
              </a:spcBef>
            </a:pPr>
            <a:r>
              <a:rPr lang="en-IN" sz="2800" dirty="0">
                <a:solidFill>
                  <a:srgbClr val="FF0000"/>
                </a:solidFill>
              </a:rPr>
              <a:t>84</a:t>
            </a:r>
          </a:p>
          <a:p>
            <a:pPr marL="342900" indent="-342900">
              <a:lnSpc>
                <a:spcPct val="80000"/>
              </a:lnSpc>
              <a:spcBef>
                <a:spcPct val="20000"/>
              </a:spcBef>
            </a:pPr>
            <a:r>
              <a:rPr lang="en-IN" sz="2800" dirty="0">
                <a:solidFill>
                  <a:srgbClr val="FF0000"/>
                </a:solidFill>
              </a:rPr>
              <a:t>[84, 75, 84, 96, 84, "MOTHI"]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up)">
                                      <p:cBhvr>
                                        <p:cTn id="13" dur="500"/>
                                        <p:tgtEl>
                                          <p:spTgt spid="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up)">
                                      <p:cBhvr>
                                        <p:cTn id="16" dur="500"/>
                                        <p:tgtEl>
                                          <p:spTgt spid="3">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up)">
                                      <p:cBhvr>
                                        <p:cTn id="25" dur="500"/>
                                        <p:tgtEl>
                                          <p:spTgt spid="3">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up)">
                                      <p:cBhvr>
                                        <p:cTn id="28" dur="500"/>
                                        <p:tgtEl>
                                          <p:spTgt spid="3">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up)">
                                      <p:cBhvr>
                                        <p:cTn id="31" dur="500"/>
                                        <p:tgtEl>
                                          <p:spTgt spid="3">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up)">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3" name="Content Placeholder 2"/>
          <p:cNvSpPr>
            <a:spLocks noGrp="1"/>
          </p:cNvSpPr>
          <p:nvPr>
            <p:ph idx="1"/>
          </p:nvPr>
        </p:nvSpPr>
        <p:spPr/>
        <p:txBody>
          <a:bodyPr/>
          <a:lstStyle/>
          <a:p>
            <a:pPr algn="just"/>
            <a:r>
              <a:rPr lang="en-US" dirty="0"/>
              <a:t>range() function used to print list of integer values.</a:t>
            </a:r>
          </a:p>
          <a:p>
            <a:pPr algn="just"/>
            <a:r>
              <a:rPr lang="en-US" b="1" dirty="0"/>
              <a:t>Syntax:</a:t>
            </a:r>
          </a:p>
          <a:p>
            <a:pPr lvl="1" algn="just"/>
            <a:r>
              <a:rPr lang="en-US" dirty="0"/>
              <a:t>range(start, end [, step])</a:t>
            </a:r>
          </a:p>
          <a:p>
            <a:pPr lvl="1"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function</a:t>
            </a:r>
            <a:endParaRPr lang="en-IN" dirty="0"/>
          </a:p>
        </p:txBody>
      </p:sp>
      <p:sp>
        <p:nvSpPr>
          <p:cNvPr id="3" name="Content Placeholder 2"/>
          <p:cNvSpPr>
            <a:spLocks noGrp="1"/>
          </p:cNvSpPr>
          <p:nvPr>
            <p:ph idx="1"/>
          </p:nvPr>
        </p:nvSpPr>
        <p:spPr/>
        <p:txBody>
          <a:bodyPr/>
          <a:lstStyle/>
          <a:p>
            <a:pPr algn="just"/>
            <a:r>
              <a:rPr lang="en-US" b="1" dirty="0"/>
              <a:t>Example:</a:t>
            </a:r>
          </a:p>
          <a:p>
            <a:pPr lvl="1" algn="just"/>
            <a:endParaRPr lang="en-IN" b="1" dirty="0"/>
          </a:p>
        </p:txBody>
      </p:sp>
      <p:pic>
        <p:nvPicPr>
          <p:cNvPr id="2050" name="Picture 2"/>
          <p:cNvPicPr>
            <a:picLocks noChangeAspect="1" noChangeArrowheads="1"/>
          </p:cNvPicPr>
          <p:nvPr/>
        </p:nvPicPr>
        <p:blipFill>
          <a:blip r:embed="rId2"/>
          <a:srcRect/>
          <a:stretch>
            <a:fillRect/>
          </a:stretch>
        </p:blipFill>
        <p:spPr bwMode="auto">
          <a:xfrm>
            <a:off x="2500298" y="1643050"/>
            <a:ext cx="5929354" cy="52078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up)">
                                      <p:cBhvr>
                                        <p:cTn id="7" dur="5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Creating List using range() function:</a:t>
            </a:r>
            <a:endParaRPr lang="en-US" dirty="0"/>
          </a:p>
          <a:p>
            <a:pPr lvl="1" algn="just">
              <a:buNone/>
            </a:pPr>
            <a:r>
              <a:rPr lang="en-US" dirty="0"/>
              <a:t>numbers=range(0,9)</a:t>
            </a:r>
          </a:p>
          <a:p>
            <a:pPr lvl="1" algn="just">
              <a:buNone/>
            </a:pPr>
            <a:r>
              <a:rPr lang="en-US" dirty="0"/>
              <a:t>print   numbers	                 #[0,1,2,3,4,5,6,7,8]</a:t>
            </a:r>
          </a:p>
          <a:p>
            <a:pPr lvl="1" algn="just">
              <a:buNone/>
            </a:pPr>
            <a:endParaRPr lang="en-US" dirty="0"/>
          </a:p>
          <a:p>
            <a:pPr lvl="1" algn="just">
              <a:buNone/>
            </a:pPr>
            <a:r>
              <a:rPr lang="en-US" dirty="0"/>
              <a:t>numbers=range(0,9,2)</a:t>
            </a:r>
          </a:p>
          <a:p>
            <a:pPr lvl="1" algn="just">
              <a:buNone/>
            </a:pPr>
            <a:r>
              <a:rPr lang="en-US" dirty="0"/>
              <a:t>print   numbers	                  #[0,2,4,6,8]</a:t>
            </a:r>
          </a:p>
          <a:p>
            <a:pPr lvl="1"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Looping over List:</a:t>
            </a:r>
            <a:endParaRPr lang="en-US" dirty="0"/>
          </a:p>
          <a:p>
            <a:pPr lvl="1" algn="just">
              <a:buNone/>
            </a:pPr>
            <a:r>
              <a:rPr lang="en-IN" dirty="0"/>
              <a:t>numbers=[1,2,3,4,5]</a:t>
            </a:r>
          </a:p>
          <a:p>
            <a:pPr lvl="1" algn="just">
              <a:buNone/>
            </a:pPr>
            <a:r>
              <a:rPr lang="en-IN" dirty="0"/>
              <a:t>for </a:t>
            </a:r>
            <a:r>
              <a:rPr lang="en-IN" dirty="0" err="1"/>
              <a:t>i</a:t>
            </a:r>
            <a:r>
              <a:rPr lang="en-IN" dirty="0"/>
              <a:t> in numbers:</a:t>
            </a:r>
          </a:p>
          <a:p>
            <a:pPr lvl="1" algn="just">
              <a:buNone/>
            </a:pPr>
            <a:r>
              <a:rPr lang="en-IN" dirty="0"/>
              <a:t>	print  </a:t>
            </a:r>
            <a:r>
              <a:rPr lang="en-IN" dirty="0" err="1"/>
              <a:t>i</a:t>
            </a:r>
            <a:r>
              <a:rPr lang="en-IN" dirty="0"/>
              <a:t>,</a:t>
            </a:r>
          </a:p>
          <a:p>
            <a:pPr lvl="1" algn="just">
              <a:buNone/>
            </a:pPr>
            <a:r>
              <a:rPr lang="en-US" b="1" dirty="0"/>
              <a:t>Output:</a:t>
            </a:r>
          </a:p>
          <a:p>
            <a:pPr lvl="1" algn="just">
              <a:buNone/>
            </a:pPr>
            <a:r>
              <a:rPr lang="en-US" dirty="0"/>
              <a:t>	1   2   3   4   5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Updating and Deleting List:</a:t>
            </a:r>
          </a:p>
          <a:p>
            <a:pPr lvl="1" algn="just"/>
            <a:r>
              <a:rPr lang="en-US" sz="3200" dirty="0"/>
              <a:t>Lists are </a:t>
            </a:r>
            <a:r>
              <a:rPr lang="en-US" sz="3200" i="1" dirty="0"/>
              <a:t>mutable</a:t>
            </a:r>
            <a:r>
              <a:rPr lang="en-US" sz="3200" dirty="0"/>
              <a:t>.</a:t>
            </a:r>
          </a:p>
          <a:p>
            <a:pPr lvl="1" algn="just"/>
            <a:r>
              <a:rPr lang="en-US" sz="3200" dirty="0"/>
              <a:t>It means we can modify the contents of a list.</a:t>
            </a:r>
          </a:p>
          <a:p>
            <a:pPr lvl="1" algn="just"/>
            <a:r>
              <a:rPr lang="en-US" sz="3200" dirty="0"/>
              <a:t>We can append, update or delete the elements of a list depending upon our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9538" y="738188"/>
            <a:ext cx="8924925" cy="538162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4" name="TextBox 3"/>
          <p:cNvSpPr txBox="1"/>
          <p:nvPr/>
        </p:nvSpPr>
        <p:spPr>
          <a:xfrm>
            <a:off x="5072066" y="1706947"/>
            <a:ext cx="2887329" cy="357944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a:solidFill>
                  <a:srgbClr val="FF0000"/>
                </a:solidFill>
              </a:rPr>
              <a:t>[4, 7, 6, 8, 9]</a:t>
            </a:r>
            <a:endParaRPr lang="en-IN" sz="3200" dirty="0">
              <a:solidFill>
                <a:srgbClr val="FF0000"/>
              </a:solidFill>
            </a:endParaRP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45, 8, 9]</a:t>
            </a: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10, 11, 12]</a:t>
            </a:r>
            <a:endParaRPr lang="en-IN" dirty="0">
              <a:solidFill>
                <a:srgbClr val="FF0000"/>
              </a:solidFill>
            </a:endParaRPr>
          </a:p>
        </p:txBody>
      </p:sp>
      <p:sp>
        <p:nvSpPr>
          <p:cNvPr id="5" name="Rectangle 4"/>
          <p:cNvSpPr/>
          <p:nvPr/>
        </p:nvSpPr>
        <p:spPr>
          <a:xfrm>
            <a:off x="857224" y="1778385"/>
            <a:ext cx="3429024" cy="350249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a[2] = 45</a:t>
            </a:r>
            <a:endParaRPr lang="en-IN" sz="3200" dirty="0"/>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a[2:5] = 10, 11, 12</a:t>
            </a:r>
          </a:p>
          <a:p>
            <a:pPr marL="342900" indent="-342900">
              <a:lnSpc>
                <a:spcPct val="80000"/>
              </a:lnSpc>
              <a:spcBef>
                <a:spcPct val="20000"/>
              </a:spcBef>
              <a:buNone/>
            </a:pPr>
            <a:r>
              <a:rPr lang="en-US" sz="3200" dirty="0"/>
              <a:t>print   a</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4" name="TextBox 3"/>
          <p:cNvSpPr txBox="1"/>
          <p:nvPr/>
        </p:nvSpPr>
        <p:spPr>
          <a:xfrm>
            <a:off x="5024486" y="1405948"/>
            <a:ext cx="2262158" cy="259455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IN" sz="3700" b="1" dirty="0">
              <a:solidFill>
                <a:schemeClr val="tx2"/>
              </a:solidFill>
            </a:endParaRPr>
          </a:p>
          <a:p>
            <a:pPr marL="342900" indent="-342900">
              <a:lnSpc>
                <a:spcPct val="80000"/>
              </a:lnSpc>
              <a:spcBef>
                <a:spcPct val="20000"/>
              </a:spcBef>
            </a:pPr>
            <a:r>
              <a:rPr lang="en-US" sz="3200" dirty="0">
                <a:solidFill>
                  <a:srgbClr val="FF0000"/>
                </a:solidFill>
              </a:rPr>
              <a:t>[4, 7, 6, 8, 9]</a:t>
            </a:r>
            <a:endParaRPr lang="en-IN" sz="3200" dirty="0">
              <a:solidFill>
                <a:srgbClr val="FF0000"/>
              </a:solidFill>
            </a:endParaRPr>
          </a:p>
          <a:p>
            <a:pPr marL="342900" indent="-342900">
              <a:lnSpc>
                <a:spcPct val="80000"/>
              </a:lnSpc>
              <a:spcBef>
                <a:spcPct val="20000"/>
              </a:spcBef>
            </a:pPr>
            <a:endParaRPr lang="en-US" sz="3200" dirty="0">
              <a:solidFill>
                <a:srgbClr val="FF0000"/>
              </a:solidFill>
            </a:endParaRPr>
          </a:p>
          <a:p>
            <a:pPr marL="342900" indent="-342900">
              <a:lnSpc>
                <a:spcPct val="80000"/>
              </a:lnSpc>
              <a:spcBef>
                <a:spcPct val="20000"/>
              </a:spcBef>
            </a:pPr>
            <a:r>
              <a:rPr lang="en-US" sz="3200" dirty="0">
                <a:solidFill>
                  <a:srgbClr val="FF0000"/>
                </a:solidFill>
              </a:rPr>
              <a:t>[4, 7, 6, 9]</a:t>
            </a:r>
          </a:p>
        </p:txBody>
      </p:sp>
      <p:sp>
        <p:nvSpPr>
          <p:cNvPr id="5" name="Rectangle 4"/>
          <p:cNvSpPr/>
          <p:nvPr/>
        </p:nvSpPr>
        <p:spPr>
          <a:xfrm>
            <a:off x="857224" y="1482892"/>
            <a:ext cx="3429024" cy="2517612"/>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print  a</a:t>
            </a:r>
          </a:p>
          <a:p>
            <a:pPr marL="342900" indent="-342900">
              <a:lnSpc>
                <a:spcPct val="80000"/>
              </a:lnSpc>
              <a:spcBef>
                <a:spcPct val="20000"/>
              </a:spcBef>
              <a:buNone/>
            </a:pPr>
            <a:r>
              <a:rPr lang="en-US" sz="3200" dirty="0"/>
              <a:t>del  a[3]</a:t>
            </a:r>
            <a:endParaRPr lang="en-IN" sz="3200" dirty="0"/>
          </a:p>
          <a:p>
            <a:pPr marL="342900" indent="-342900">
              <a:lnSpc>
                <a:spcPct val="80000"/>
              </a:lnSpc>
              <a:spcBef>
                <a:spcPct val="20000"/>
              </a:spcBef>
              <a:buNone/>
            </a:pPr>
            <a:r>
              <a:rPr lang="en-IN" sz="3200" dirty="0"/>
              <a:t>print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3474028" cy="191744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3700" b="1" dirty="0">
              <a:solidFill>
                <a:schemeClr val="tx2"/>
              </a:solidFill>
            </a:endParaRPr>
          </a:p>
          <a:p>
            <a:pPr marL="342900" indent="-342900">
              <a:lnSpc>
                <a:spcPct val="80000"/>
              </a:lnSpc>
              <a:spcBef>
                <a:spcPct val="20000"/>
              </a:spcBef>
            </a:pPr>
            <a:endParaRPr lang="en-US" sz="2000" dirty="0"/>
          </a:p>
          <a:p>
            <a:pPr marL="342900" indent="-342900">
              <a:lnSpc>
                <a:spcPct val="80000"/>
              </a:lnSpc>
              <a:spcBef>
                <a:spcPct val="20000"/>
              </a:spcBef>
            </a:pPr>
            <a:r>
              <a:rPr lang="en-US" sz="3200" dirty="0"/>
              <a:t>[4, 7, 6, 8, 9, 1, 2, 3]</a:t>
            </a:r>
            <a:endParaRPr lang="en-IN" sz="3200" dirty="0"/>
          </a:p>
        </p:txBody>
      </p:sp>
      <p:sp>
        <p:nvSpPr>
          <p:cNvPr id="7" name="Rectangle 6"/>
          <p:cNvSpPr/>
          <p:nvPr/>
        </p:nvSpPr>
        <p:spPr>
          <a:xfrm>
            <a:off x="809644" y="3929066"/>
            <a:ext cx="3429024" cy="202517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IN" sz="3200" dirty="0"/>
              <a:t>b = [1, 2, 3] </a:t>
            </a:r>
          </a:p>
          <a:p>
            <a:pPr marL="342900" indent="-342900">
              <a:lnSpc>
                <a:spcPct val="80000"/>
              </a:lnSpc>
              <a:spcBef>
                <a:spcPct val="20000"/>
              </a:spcBef>
              <a:buNone/>
            </a:pPr>
            <a:r>
              <a:rPr lang="en-US" sz="3200" dirty="0"/>
              <a:t>print   </a:t>
            </a:r>
            <a:r>
              <a:rPr lang="en-US" sz="3200" dirty="0" err="1"/>
              <a:t>a+b</a:t>
            </a:r>
            <a:endParaRPr lang="en-IN" sz="3200" dirty="0"/>
          </a:p>
        </p:txBody>
      </p:sp>
      <p:sp>
        <p:nvSpPr>
          <p:cNvPr id="8" name="Content Placeholder 2"/>
          <p:cNvSpPr>
            <a:spLocks noGrp="1"/>
          </p:cNvSpPr>
          <p:nvPr>
            <p:ph idx="1"/>
          </p:nvPr>
        </p:nvSpPr>
        <p:spPr>
          <a:xfrm>
            <a:off x="457200" y="1600201"/>
            <a:ext cx="8229600" cy="2043114"/>
          </a:xfrm>
        </p:spPr>
        <p:txBody>
          <a:bodyPr>
            <a:normAutofit/>
          </a:bodyPr>
          <a:lstStyle/>
          <a:p>
            <a:pPr algn="just"/>
            <a:r>
              <a:rPr lang="en-US" b="1" dirty="0"/>
              <a:t>Concatenation of Two lists</a:t>
            </a:r>
          </a:p>
          <a:p>
            <a:pPr lvl="1" algn="just"/>
            <a:r>
              <a:rPr lang="en-US" dirty="0"/>
              <a:t>We can simply use ‘+’ operator on two lists to join them</a:t>
            </a:r>
            <a:r>
              <a:rPr lang="en-IN" dirty="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3567002" cy="1348061"/>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en-US" sz="3200" dirty="0"/>
              <a:t>[4, 7, 6, 8,  4, 7, 6, 8]</a:t>
            </a:r>
            <a:endParaRPr lang="en-IN" sz="3200" dirty="0"/>
          </a:p>
        </p:txBody>
      </p:sp>
      <p:sp>
        <p:nvSpPr>
          <p:cNvPr id="7" name="Rectangle 6"/>
          <p:cNvSpPr/>
          <p:nvPr/>
        </p:nvSpPr>
        <p:spPr>
          <a:xfrm>
            <a:off x="809644" y="3929066"/>
            <a:ext cx="3429024" cy="1532727"/>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US" sz="3200" dirty="0"/>
              <a:t>print   a*2</a:t>
            </a:r>
            <a:endParaRPr lang="en-IN" sz="3200" dirty="0"/>
          </a:p>
        </p:txBody>
      </p:sp>
      <p:sp>
        <p:nvSpPr>
          <p:cNvPr id="8" name="Content Placeholder 2"/>
          <p:cNvSpPr>
            <a:spLocks noGrp="1"/>
          </p:cNvSpPr>
          <p:nvPr>
            <p:ph idx="1"/>
          </p:nvPr>
        </p:nvSpPr>
        <p:spPr>
          <a:xfrm>
            <a:off x="457200" y="1600201"/>
            <a:ext cx="8229600" cy="1828800"/>
          </a:xfrm>
        </p:spPr>
        <p:txBody>
          <a:bodyPr>
            <a:normAutofit/>
          </a:bodyPr>
          <a:lstStyle/>
          <a:p>
            <a:pPr algn="just"/>
            <a:r>
              <a:rPr lang="en-US" b="1" dirty="0"/>
              <a:t>Repetition of Two lists</a:t>
            </a:r>
          </a:p>
          <a:p>
            <a:pPr lvl="1" algn="just"/>
            <a:r>
              <a:rPr lang="en-US" dirty="0"/>
              <a:t>We can repeat the elements of a list ‘n’ number of times using  ‘ * ’ operator</a:t>
            </a:r>
            <a:r>
              <a:rPr lang="en-IN" dirty="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3857628"/>
            <a:ext cx="1731564" cy="2640723"/>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True</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True</a:t>
            </a:r>
            <a:endParaRPr lang="en-IN" sz="3200" dirty="0"/>
          </a:p>
        </p:txBody>
      </p:sp>
      <p:sp>
        <p:nvSpPr>
          <p:cNvPr id="7" name="Rectangle 6"/>
          <p:cNvSpPr/>
          <p:nvPr/>
        </p:nvSpPr>
        <p:spPr>
          <a:xfrm>
            <a:off x="785786" y="3500438"/>
            <a:ext cx="3429024"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[4, 7, 6, 8, 9]</a:t>
            </a:r>
          </a:p>
          <a:p>
            <a:pPr marL="342900" indent="-342900">
              <a:lnSpc>
                <a:spcPct val="80000"/>
              </a:lnSpc>
              <a:spcBef>
                <a:spcPct val="20000"/>
              </a:spcBef>
              <a:buNone/>
            </a:pPr>
            <a:r>
              <a:rPr lang="en-US" sz="3200" dirty="0"/>
              <a:t>x = 7</a:t>
            </a:r>
          </a:p>
          <a:p>
            <a:pPr marL="342900" indent="-342900">
              <a:lnSpc>
                <a:spcPct val="80000"/>
              </a:lnSpc>
              <a:spcBef>
                <a:spcPct val="20000"/>
              </a:spcBef>
              <a:buNone/>
            </a:pPr>
            <a:r>
              <a:rPr lang="en-US" sz="3200" dirty="0"/>
              <a:t>print   x in a</a:t>
            </a:r>
          </a:p>
          <a:p>
            <a:pPr marL="342900" indent="-342900">
              <a:lnSpc>
                <a:spcPct val="80000"/>
              </a:lnSpc>
              <a:spcBef>
                <a:spcPct val="20000"/>
              </a:spcBef>
              <a:buNone/>
            </a:pPr>
            <a:r>
              <a:rPr lang="en-US" sz="3200" dirty="0"/>
              <a:t>y = 10</a:t>
            </a:r>
          </a:p>
          <a:p>
            <a:pPr marL="342900" indent="-342900">
              <a:lnSpc>
                <a:spcPct val="80000"/>
              </a:lnSpc>
              <a:spcBef>
                <a:spcPct val="20000"/>
              </a:spcBef>
              <a:buNone/>
            </a:pPr>
            <a:r>
              <a:rPr lang="en-US" sz="3200" dirty="0"/>
              <a:t>print   y not in a</a:t>
            </a:r>
          </a:p>
        </p:txBody>
      </p:sp>
      <p:sp>
        <p:nvSpPr>
          <p:cNvPr id="8" name="Content Placeholder 2"/>
          <p:cNvSpPr>
            <a:spLocks noGrp="1"/>
          </p:cNvSpPr>
          <p:nvPr>
            <p:ph idx="1"/>
          </p:nvPr>
        </p:nvSpPr>
        <p:spPr>
          <a:xfrm>
            <a:off x="457200" y="1600201"/>
            <a:ext cx="8229600" cy="1900238"/>
          </a:xfrm>
        </p:spPr>
        <p:txBody>
          <a:bodyPr>
            <a:normAutofit/>
          </a:bodyPr>
          <a:lstStyle/>
          <a:p>
            <a:pPr algn="just"/>
            <a:r>
              <a:rPr lang="en-US" b="1" dirty="0"/>
              <a:t>Membership in lists</a:t>
            </a:r>
          </a:p>
          <a:p>
            <a:pPr lvl="1" algn="just"/>
            <a:r>
              <a:rPr lang="en-US" dirty="0"/>
              <a:t>We can check if an element is a member of a list by using ‘in’ and ‘not in’ operator.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8" name="Content Placeholder 2"/>
          <p:cNvSpPr>
            <a:spLocks noGrp="1"/>
          </p:cNvSpPr>
          <p:nvPr>
            <p:ph idx="1"/>
          </p:nvPr>
        </p:nvSpPr>
        <p:spPr>
          <a:xfrm>
            <a:off x="457200" y="1214422"/>
            <a:ext cx="8229600" cy="1900238"/>
          </a:xfrm>
        </p:spPr>
        <p:txBody>
          <a:bodyPr>
            <a:normAutofit fontScale="92500" lnSpcReduction="20000"/>
          </a:bodyPr>
          <a:lstStyle/>
          <a:p>
            <a:pPr algn="just"/>
            <a:r>
              <a:rPr lang="en-US" b="1" dirty="0"/>
              <a:t>Aliasing lists</a:t>
            </a:r>
          </a:p>
          <a:p>
            <a:pPr lvl="1" algn="just"/>
            <a:r>
              <a:rPr lang="en-US" dirty="0"/>
              <a:t>Giving a new name to an existing list is called </a:t>
            </a:r>
            <a:r>
              <a:rPr lang="en-US" i="1" dirty="0"/>
              <a:t>‘aliasing’.</a:t>
            </a:r>
          </a:p>
          <a:p>
            <a:pPr lvl="1" algn="just"/>
            <a:r>
              <a:rPr lang="en-US" dirty="0"/>
              <a:t>To provide a new name to this list, we can simply use assignment operator (=).</a:t>
            </a:r>
            <a:endParaRPr lang="en-IN" dirty="0"/>
          </a:p>
        </p:txBody>
      </p:sp>
      <p:pic>
        <p:nvPicPr>
          <p:cNvPr id="9" name="table"/>
          <p:cNvPicPr>
            <a:picLocks noChangeAspect="1"/>
          </p:cNvPicPr>
          <p:nvPr/>
        </p:nvPicPr>
        <p:blipFill>
          <a:blip r:embed="rId2"/>
          <a:stretch>
            <a:fillRect/>
          </a:stretch>
        </p:blipFill>
        <p:spPr>
          <a:xfrm>
            <a:off x="3052443" y="3505200"/>
            <a:ext cx="4029805" cy="835224"/>
          </a:xfrm>
          <a:prstGeom prst="rect">
            <a:avLst/>
          </a:prstGeom>
        </p:spPr>
      </p:pic>
      <p:pic>
        <p:nvPicPr>
          <p:cNvPr id="10" name="table"/>
          <p:cNvPicPr>
            <a:picLocks noChangeAspect="1"/>
          </p:cNvPicPr>
          <p:nvPr/>
        </p:nvPicPr>
        <p:blipFill>
          <a:blip r:embed="rId3"/>
          <a:stretch>
            <a:fillRect/>
          </a:stretch>
        </p:blipFill>
        <p:spPr>
          <a:xfrm>
            <a:off x="3052443" y="5334000"/>
            <a:ext cx="4029805" cy="835224"/>
          </a:xfrm>
          <a:prstGeom prst="rect">
            <a:avLst/>
          </a:prstGeom>
        </p:spPr>
      </p:pic>
      <p:sp>
        <p:nvSpPr>
          <p:cNvPr id="11" name="TextBox 5"/>
          <p:cNvSpPr txBox="1"/>
          <p:nvPr/>
        </p:nvSpPr>
        <p:spPr>
          <a:xfrm>
            <a:off x="2061751" y="34290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r>
              <a:rPr lang="en-US" b="1" dirty="0"/>
              <a:t>y</a:t>
            </a:r>
          </a:p>
        </p:txBody>
      </p:sp>
      <p:cxnSp>
        <p:nvCxnSpPr>
          <p:cNvPr id="12" name="Straight Arrow Connector 11"/>
          <p:cNvCxnSpPr/>
          <p:nvPr/>
        </p:nvCxnSpPr>
        <p:spPr>
          <a:xfrm>
            <a:off x="2442843" y="36576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66643" y="3886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61751" y="5257800"/>
            <a:ext cx="311304"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r>
              <a:rPr lang="en-US" b="1" dirty="0"/>
              <a:t>y</a:t>
            </a:r>
          </a:p>
        </p:txBody>
      </p:sp>
      <p:cxnSp>
        <p:nvCxnSpPr>
          <p:cNvPr id="15" name="Straight Arrow Connector 14"/>
          <p:cNvCxnSpPr/>
          <p:nvPr/>
        </p:nvCxnSpPr>
        <p:spPr>
          <a:xfrm>
            <a:off x="2442843" y="54864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366643" y="57150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7"/>
          <p:cNvSpPr txBox="1"/>
          <p:nvPr/>
        </p:nvSpPr>
        <p:spPr>
          <a:xfrm>
            <a:off x="3128643" y="434340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Before Modifications</a:t>
            </a:r>
          </a:p>
        </p:txBody>
      </p:sp>
      <p:sp>
        <p:nvSpPr>
          <p:cNvPr id="18" name="TextBox 18"/>
          <p:cNvSpPr txBox="1"/>
          <p:nvPr/>
        </p:nvSpPr>
        <p:spPr>
          <a:xfrm>
            <a:off x="3128643" y="6096000"/>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After Modifications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P spid="14" grpId="0"/>
      <p:bldP spid="17" grpId="0"/>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[10, 20, 30, 40, 50, 60]</a:t>
            </a:r>
          </a:p>
          <a:p>
            <a:pPr marL="342900" indent="-342900">
              <a:lnSpc>
                <a:spcPct val="80000"/>
              </a:lnSpc>
              <a:spcBef>
                <a:spcPct val="20000"/>
              </a:spcBef>
            </a:pPr>
            <a:r>
              <a:rPr lang="en-US" sz="3200" dirty="0"/>
              <a:t>[10, 20, 30, 40, 50, 60]</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[10, 90, 30, 40, 50, 60]</a:t>
            </a:r>
          </a:p>
          <a:p>
            <a:pPr marL="342900" indent="-342900">
              <a:lnSpc>
                <a:spcPct val="80000"/>
              </a:lnSpc>
              <a:spcBef>
                <a:spcPct val="20000"/>
              </a:spcBef>
            </a:pPr>
            <a:r>
              <a:rPr lang="en-US" sz="3200" dirty="0"/>
              <a:t>[10, 90,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[10, 20, 30, 40, 50, 60]</a:t>
            </a:r>
          </a:p>
          <a:p>
            <a:pPr marL="342900" indent="-342900">
              <a:lnSpc>
                <a:spcPct val="80000"/>
              </a:lnSpc>
              <a:spcBef>
                <a:spcPct val="20000"/>
              </a:spcBef>
              <a:buNone/>
            </a:pPr>
            <a:r>
              <a:rPr lang="en-US" sz="3200" dirty="0"/>
              <a:t>x = a</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a:p>
            <a:pPr marL="342900" indent="-342900">
              <a:lnSpc>
                <a:spcPct val="80000"/>
              </a:lnSpc>
              <a:spcBef>
                <a:spcPct val="20000"/>
              </a:spcBef>
              <a:buNone/>
            </a:pPr>
            <a:r>
              <a:rPr lang="en-US" sz="3200" dirty="0"/>
              <a:t>a[1]= 90</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8" name="Content Placeholder 2"/>
          <p:cNvSpPr>
            <a:spLocks noGrp="1"/>
          </p:cNvSpPr>
          <p:nvPr>
            <p:ph idx="1"/>
          </p:nvPr>
        </p:nvSpPr>
        <p:spPr>
          <a:xfrm>
            <a:off x="457200" y="1214422"/>
            <a:ext cx="8229600" cy="2786082"/>
          </a:xfrm>
        </p:spPr>
        <p:txBody>
          <a:bodyPr>
            <a:normAutofit lnSpcReduction="10000"/>
          </a:bodyPr>
          <a:lstStyle/>
          <a:p>
            <a:pPr algn="just"/>
            <a:r>
              <a:rPr lang="en-US" b="1" dirty="0"/>
              <a:t>Cloning lists</a:t>
            </a:r>
          </a:p>
          <a:p>
            <a:pPr lvl="1" algn="just"/>
            <a:r>
              <a:rPr lang="en-US" sz="3300" dirty="0"/>
              <a:t>Obtaining exact copy of an existing object (or list) is called ‘</a:t>
            </a:r>
            <a:r>
              <a:rPr lang="en-US" sz="3300" i="1" dirty="0"/>
              <a:t>cloning</a:t>
            </a:r>
            <a:r>
              <a:rPr lang="en-US" sz="3300" dirty="0"/>
              <a:t>’.</a:t>
            </a:r>
          </a:p>
          <a:p>
            <a:pPr lvl="1" algn="just"/>
            <a:r>
              <a:rPr lang="en-US" sz="3300" dirty="0"/>
              <a:t>To Clone a list, we can take help of the slicing operation [:].</a:t>
            </a:r>
            <a:endParaRPr lang="en-IN" sz="3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pic>
        <p:nvPicPr>
          <p:cNvPr id="19" name="table"/>
          <p:cNvPicPr>
            <a:picLocks noChangeAspect="1"/>
          </p:cNvPicPr>
          <p:nvPr/>
        </p:nvPicPr>
        <p:blipFill>
          <a:blip r:embed="rId2"/>
          <a:stretch>
            <a:fillRect/>
          </a:stretch>
        </p:blipFill>
        <p:spPr>
          <a:xfrm>
            <a:off x="3128597" y="2076440"/>
            <a:ext cx="4029805" cy="835224"/>
          </a:xfrm>
          <a:prstGeom prst="rect">
            <a:avLst/>
          </a:prstGeom>
        </p:spPr>
      </p:pic>
      <p:pic>
        <p:nvPicPr>
          <p:cNvPr id="20" name="table"/>
          <p:cNvPicPr>
            <a:picLocks noChangeAspect="1"/>
          </p:cNvPicPr>
          <p:nvPr/>
        </p:nvPicPr>
        <p:blipFill>
          <a:blip r:embed="rId3"/>
          <a:stretch>
            <a:fillRect/>
          </a:stretch>
        </p:blipFill>
        <p:spPr>
          <a:xfrm>
            <a:off x="3128597" y="5593308"/>
            <a:ext cx="4029805" cy="829128"/>
          </a:xfrm>
          <a:prstGeom prst="rect">
            <a:avLst/>
          </a:prstGeom>
        </p:spPr>
      </p:pic>
      <p:sp>
        <p:nvSpPr>
          <p:cNvPr id="21" name="TextBox 5"/>
          <p:cNvSpPr txBox="1"/>
          <p:nvPr/>
        </p:nvSpPr>
        <p:spPr>
          <a:xfrm>
            <a:off x="2137905" y="20002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endParaRPr lang="en-US" b="1" dirty="0"/>
          </a:p>
          <a:p>
            <a:r>
              <a:rPr lang="en-US" b="1" dirty="0"/>
              <a:t>y</a:t>
            </a:r>
          </a:p>
        </p:txBody>
      </p:sp>
      <p:cxnSp>
        <p:nvCxnSpPr>
          <p:cNvPr id="22" name="Straight Arrow Connector 21"/>
          <p:cNvCxnSpPr/>
          <p:nvPr/>
        </p:nvCxnSpPr>
        <p:spPr>
          <a:xfrm>
            <a:off x="2518997" y="22288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442797" y="31432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17"/>
          <p:cNvSpPr txBox="1"/>
          <p:nvPr/>
        </p:nvSpPr>
        <p:spPr>
          <a:xfrm>
            <a:off x="3204797" y="3829040"/>
            <a:ext cx="21852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Before Modifications</a:t>
            </a:r>
          </a:p>
        </p:txBody>
      </p:sp>
      <p:sp>
        <p:nvSpPr>
          <p:cNvPr id="25" name="TextBox 18"/>
          <p:cNvSpPr txBox="1"/>
          <p:nvPr/>
        </p:nvSpPr>
        <p:spPr>
          <a:xfrm>
            <a:off x="3204797" y="6355308"/>
            <a:ext cx="204107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After Modifications</a:t>
            </a:r>
          </a:p>
        </p:txBody>
      </p:sp>
      <p:pic>
        <p:nvPicPr>
          <p:cNvPr id="26" name="table"/>
          <p:cNvPicPr>
            <a:picLocks noChangeAspect="1"/>
          </p:cNvPicPr>
          <p:nvPr/>
        </p:nvPicPr>
        <p:blipFill>
          <a:blip r:embed="rId2"/>
          <a:stretch>
            <a:fillRect/>
          </a:stretch>
        </p:blipFill>
        <p:spPr>
          <a:xfrm>
            <a:off x="3128597" y="2990840"/>
            <a:ext cx="4029805" cy="835224"/>
          </a:xfrm>
          <a:prstGeom prst="rect">
            <a:avLst/>
          </a:prstGeom>
        </p:spPr>
      </p:pic>
      <p:pic>
        <p:nvPicPr>
          <p:cNvPr id="27" name="table"/>
          <p:cNvPicPr>
            <a:picLocks noChangeAspect="1"/>
          </p:cNvPicPr>
          <p:nvPr/>
        </p:nvPicPr>
        <p:blipFill>
          <a:blip r:embed="rId4"/>
          <a:stretch>
            <a:fillRect/>
          </a:stretch>
        </p:blipFill>
        <p:spPr>
          <a:xfrm>
            <a:off x="3128597" y="4591040"/>
            <a:ext cx="4029805" cy="829128"/>
          </a:xfrm>
          <a:prstGeom prst="rect">
            <a:avLst/>
          </a:prstGeom>
        </p:spPr>
      </p:pic>
      <p:sp>
        <p:nvSpPr>
          <p:cNvPr id="28" name="TextBox 20"/>
          <p:cNvSpPr txBox="1"/>
          <p:nvPr/>
        </p:nvSpPr>
        <p:spPr>
          <a:xfrm>
            <a:off x="1985597" y="4514840"/>
            <a:ext cx="311304"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X</a:t>
            </a:r>
          </a:p>
          <a:p>
            <a:endParaRPr lang="en-US" b="1" dirty="0"/>
          </a:p>
          <a:p>
            <a:endParaRPr lang="en-US" b="1" dirty="0"/>
          </a:p>
          <a:p>
            <a:r>
              <a:rPr lang="en-US" b="1" dirty="0"/>
              <a:t>y</a:t>
            </a:r>
          </a:p>
        </p:txBody>
      </p:sp>
      <p:cxnSp>
        <p:nvCxnSpPr>
          <p:cNvPr id="29" name="Straight Arrow Connector 28"/>
          <p:cNvCxnSpPr/>
          <p:nvPr/>
        </p:nvCxnSpPr>
        <p:spPr>
          <a:xfrm>
            <a:off x="2366689" y="474344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90489" y="565784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up)">
                                      <p:cBhvr>
                                        <p:cTn id="30" dur="500"/>
                                        <p:tgtEl>
                                          <p:spTgt spid="25"/>
                                        </p:tgtEl>
                                      </p:cBhvr>
                                    </p:animEffect>
                                  </p:childTnLst>
                                </p:cTn>
                              </p:par>
                              <p:par>
                                <p:cTn id="31" presetID="22" presetClass="entr" presetSubtype="1"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par>
                                <p:cTn id="37" presetID="22" presetClass="entr" presetSubtype="1"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par>
                                <p:cTn id="40" presetID="22" presetClass="entr" presetSubtype="1"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6" name="TextBox 5"/>
          <p:cNvSpPr txBox="1"/>
          <p:nvPr/>
        </p:nvSpPr>
        <p:spPr>
          <a:xfrm>
            <a:off x="5024486" y="1857364"/>
            <a:ext cx="3916457" cy="3625608"/>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endParaRPr lang="en-US" sz="2000" dirty="0"/>
          </a:p>
          <a:p>
            <a:pPr marL="342900" indent="-342900">
              <a:lnSpc>
                <a:spcPct val="80000"/>
              </a:lnSpc>
              <a:spcBef>
                <a:spcPct val="20000"/>
              </a:spcBef>
            </a:pPr>
            <a:r>
              <a:rPr lang="en-US" sz="3200" dirty="0"/>
              <a:t>[10, 20, 30, 40, 50, 60]</a:t>
            </a:r>
          </a:p>
          <a:p>
            <a:pPr marL="342900" indent="-342900">
              <a:lnSpc>
                <a:spcPct val="80000"/>
              </a:lnSpc>
              <a:spcBef>
                <a:spcPct val="20000"/>
              </a:spcBef>
            </a:pPr>
            <a:r>
              <a:rPr lang="en-US" sz="3200" dirty="0"/>
              <a:t>[10, 20, 30, 40, 50, 60]</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[10, 90, 30, 40, 50, 60]</a:t>
            </a:r>
          </a:p>
          <a:p>
            <a:pPr marL="342900" indent="-342900">
              <a:lnSpc>
                <a:spcPct val="80000"/>
              </a:lnSpc>
              <a:spcBef>
                <a:spcPct val="20000"/>
              </a:spcBef>
            </a:pPr>
            <a:r>
              <a:rPr lang="en-US" sz="3200" dirty="0"/>
              <a:t>[10, 20, 30, 40, 50, 60]</a:t>
            </a:r>
          </a:p>
        </p:txBody>
      </p:sp>
      <p:sp>
        <p:nvSpPr>
          <p:cNvPr id="7" name="Rectangle 6"/>
          <p:cNvSpPr/>
          <p:nvPr/>
        </p:nvSpPr>
        <p:spPr>
          <a:xfrm>
            <a:off x="500034" y="1571612"/>
            <a:ext cx="4500594" cy="3994940"/>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[10, 20, 30, 40, 50, 60]</a:t>
            </a:r>
          </a:p>
          <a:p>
            <a:pPr marL="342900" indent="-342900">
              <a:lnSpc>
                <a:spcPct val="80000"/>
              </a:lnSpc>
              <a:spcBef>
                <a:spcPct val="20000"/>
              </a:spcBef>
              <a:buNone/>
            </a:pPr>
            <a:r>
              <a:rPr lang="en-US" sz="3200" dirty="0"/>
              <a:t>x = a[ : ]</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a:p>
            <a:pPr marL="342900" indent="-342900">
              <a:lnSpc>
                <a:spcPct val="80000"/>
              </a:lnSpc>
              <a:spcBef>
                <a:spcPct val="20000"/>
              </a:spcBef>
              <a:buNone/>
            </a:pPr>
            <a:r>
              <a:rPr lang="en-US" sz="3200" dirty="0"/>
              <a:t>a[1]= 90</a:t>
            </a:r>
          </a:p>
          <a:p>
            <a:pPr marL="342900" indent="-342900">
              <a:lnSpc>
                <a:spcPct val="80000"/>
              </a:lnSpc>
              <a:spcBef>
                <a:spcPct val="20000"/>
              </a:spcBef>
              <a:buNone/>
            </a:pPr>
            <a:r>
              <a:rPr lang="en-US" sz="3200" dirty="0"/>
              <a:t>print   a</a:t>
            </a:r>
          </a:p>
          <a:p>
            <a:pPr marL="342900" indent="-342900">
              <a:lnSpc>
                <a:spcPct val="80000"/>
              </a:lnSpc>
              <a:spcBef>
                <a:spcPct val="20000"/>
              </a:spcBef>
            </a:pPr>
            <a:r>
              <a:rPr lang="en-US" sz="3200" dirty="0"/>
              <a:t>print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757742" cy="868346"/>
          </a:xfrm>
        </p:spPr>
        <p:txBody>
          <a:bodyPr>
            <a:normAutofit/>
          </a:bodyPr>
          <a:lstStyle/>
          <a:p>
            <a:r>
              <a:rPr lang="en-IN" sz="3600" b="1" dirty="0">
                <a:latin typeface="Times New Roman" pitchFamily="18" charset="0"/>
                <a:cs typeface="Times New Roman" pitchFamily="18" charset="0"/>
              </a:rPr>
              <a:t>Need for python:</a:t>
            </a:r>
          </a:p>
        </p:txBody>
      </p:sp>
      <p:pic>
        <p:nvPicPr>
          <p:cNvPr id="4098" name="Picture 2"/>
          <p:cNvPicPr>
            <a:picLocks noChangeAspect="1" noChangeArrowheads="1"/>
          </p:cNvPicPr>
          <p:nvPr/>
        </p:nvPicPr>
        <p:blipFill>
          <a:blip r:embed="rId2"/>
          <a:srcRect/>
          <a:stretch>
            <a:fillRect/>
          </a:stretch>
        </p:blipFill>
        <p:spPr bwMode="auto">
          <a:xfrm>
            <a:off x="642910" y="2928934"/>
            <a:ext cx="6225171" cy="3590941"/>
          </a:xfrm>
          <a:prstGeom prst="rect">
            <a:avLst/>
          </a:prstGeom>
          <a:noFill/>
          <a:ln w="9525">
            <a:noFill/>
            <a:miter lim="800000"/>
            <a:headEnd/>
            <a:tailEnd/>
          </a:ln>
          <a:effectLst/>
        </p:spPr>
      </p:pic>
      <p:sp>
        <p:nvSpPr>
          <p:cNvPr id="4" name="TextBox 3"/>
          <p:cNvSpPr txBox="1"/>
          <p:nvPr/>
        </p:nvSpPr>
        <p:spPr>
          <a:xfrm>
            <a:off x="785786" y="857232"/>
            <a:ext cx="3857652" cy="707886"/>
          </a:xfrm>
          <a:prstGeom prst="rect">
            <a:avLst/>
          </a:prstGeom>
          <a:noFill/>
        </p:spPr>
        <p:txBody>
          <a:bodyPr wrap="square" rtlCol="0">
            <a:spAutoFit/>
          </a:bodyPr>
          <a:lstStyle/>
          <a:p>
            <a:r>
              <a:rPr lang="en-IN" sz="2000" b="1" dirty="0">
                <a:latin typeface="Times New Roman" pitchFamily="18" charset="0"/>
                <a:cs typeface="Times New Roman" pitchFamily="18" charset="0"/>
                <a:sym typeface="Wingdings" pitchFamily="2" charset="2"/>
              </a:rPr>
              <a:t>Portable</a:t>
            </a:r>
          </a:p>
          <a:p>
            <a:r>
              <a:rPr lang="en-IN" sz="2000" b="1" dirty="0">
                <a:latin typeface="Times New Roman" pitchFamily="18" charset="0"/>
                <a:cs typeface="Times New Roman" pitchFamily="18" charset="0"/>
                <a:sym typeface="Wingdings" pitchFamily="2" charset="2"/>
              </a:rPr>
              <a:t>Open Source Soft ware</a:t>
            </a:r>
            <a:endParaRPr lang="en-IN" sz="2000" b="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srcRect/>
          <a:stretch>
            <a:fillRect/>
          </a:stretch>
        </p:blipFill>
        <p:spPr bwMode="auto">
          <a:xfrm>
            <a:off x="785786" y="1571612"/>
            <a:ext cx="3209925" cy="2952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857224" y="1928802"/>
            <a:ext cx="1628775" cy="3048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a:srcRect/>
          <a:stretch>
            <a:fillRect/>
          </a:stretch>
        </p:blipFill>
        <p:spPr bwMode="auto">
          <a:xfrm>
            <a:off x="857224" y="2285992"/>
            <a:ext cx="2038350" cy="257175"/>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a:srcRect/>
          <a:stretch>
            <a:fillRect/>
          </a:stretch>
        </p:blipFill>
        <p:spPr bwMode="auto">
          <a:xfrm>
            <a:off x="928662" y="2571744"/>
            <a:ext cx="1657350" cy="3429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graphicFrame>
        <p:nvGraphicFramePr>
          <p:cNvPr id="4" name="Content Placeholder 3"/>
          <p:cNvGraphicFramePr>
            <a:graphicFrameLocks noGrp="1"/>
          </p:cNvGraphicFramePr>
          <p:nvPr>
            <p:ph idx="1"/>
          </p:nvPr>
        </p:nvGraphicFramePr>
        <p:xfrm>
          <a:off x="642910" y="1357298"/>
          <a:ext cx="8143932" cy="5357829"/>
        </p:xfrm>
        <a:graphic>
          <a:graphicData uri="http://schemas.openxmlformats.org/drawingml/2006/table">
            <a:tbl>
              <a:tblPr/>
              <a:tblGrid>
                <a:gridCol w="2052142">
                  <a:extLst>
                    <a:ext uri="{9D8B030D-6E8A-4147-A177-3AD203B41FA5}">
                      <a16:colId xmlns:a16="http://schemas.microsoft.com/office/drawing/2014/main" val="20000"/>
                    </a:ext>
                  </a:extLst>
                </a:gridCol>
                <a:gridCol w="6091790">
                  <a:extLst>
                    <a:ext uri="{9D8B030D-6E8A-4147-A177-3AD203B41FA5}">
                      <a16:colId xmlns:a16="http://schemas.microsoft.com/office/drawing/2014/main" val="20001"/>
                    </a:ext>
                  </a:extLst>
                </a:gridCol>
              </a:tblGrid>
              <a:tr h="361202">
                <a:tc>
                  <a:txBody>
                    <a:bodyPr/>
                    <a:lstStyle/>
                    <a:p>
                      <a:pPr algn="ctr">
                        <a:lnSpc>
                          <a:spcPct val="115000"/>
                        </a:lnSpc>
                        <a:spcAft>
                          <a:spcPts val="0"/>
                        </a:spcAft>
                      </a:pPr>
                      <a:r>
                        <a:rPr lang="en-US" sz="1600" b="1" dirty="0">
                          <a:latin typeface="+mj-lt"/>
                          <a:ea typeface="Calibri"/>
                          <a:cs typeface="Times New Roman"/>
                        </a:rPr>
                        <a:t>Method</a:t>
                      </a:r>
                      <a:endParaRPr lang="en-IN" sz="14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latin typeface="+mj-lt"/>
                          <a:ea typeface="Calibri"/>
                          <a:cs typeface="Times New Roman"/>
                        </a:rPr>
                        <a:t>Description</a:t>
                      </a:r>
                      <a:endParaRPr lang="en-IN" sz="14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1202">
                <a:tc>
                  <a:txBody>
                    <a:bodyPr/>
                    <a:lstStyle/>
                    <a:p>
                      <a:pPr>
                        <a:lnSpc>
                          <a:spcPct val="115000"/>
                        </a:lnSpc>
                        <a:spcAft>
                          <a:spcPts val="0"/>
                        </a:spcAft>
                      </a:pPr>
                      <a:r>
                        <a:rPr lang="en-US" sz="2000" b="1">
                          <a:latin typeface="+mj-lt"/>
                          <a:ea typeface="Calibri"/>
                          <a:cs typeface="Narkisim"/>
                        </a:rPr>
                        <a:t>lst.index(x)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the first occurrence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202">
                <a:tc>
                  <a:txBody>
                    <a:bodyPr/>
                    <a:lstStyle/>
                    <a:p>
                      <a:pPr>
                        <a:lnSpc>
                          <a:spcPct val="115000"/>
                        </a:lnSpc>
                        <a:spcAft>
                          <a:spcPts val="0"/>
                        </a:spcAft>
                      </a:pPr>
                      <a:r>
                        <a:rPr lang="en-US" sz="2000" b="1">
                          <a:latin typeface="+mj-lt"/>
                          <a:ea typeface="Calibri"/>
                          <a:cs typeface="Narkisim"/>
                        </a:rPr>
                        <a:t>lst.append(x)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Appends x at the end of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202">
                <a:tc>
                  <a:txBody>
                    <a:bodyPr/>
                    <a:lstStyle/>
                    <a:p>
                      <a:pPr>
                        <a:lnSpc>
                          <a:spcPct val="115000"/>
                        </a:lnSpc>
                        <a:spcAft>
                          <a:spcPts val="0"/>
                        </a:spcAft>
                      </a:pPr>
                      <a:r>
                        <a:rPr lang="en-US" sz="2000" b="1">
                          <a:latin typeface="+mj-lt"/>
                          <a:ea typeface="Calibri"/>
                          <a:cs typeface="Narkisim"/>
                        </a:rPr>
                        <a:t>lst.insert(i,x)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Inserts x to the list in the position specified by i.</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202">
                <a:tc>
                  <a:txBody>
                    <a:bodyPr/>
                    <a:lstStyle/>
                    <a:p>
                      <a:pPr>
                        <a:lnSpc>
                          <a:spcPct val="115000"/>
                        </a:lnSpc>
                        <a:spcAft>
                          <a:spcPts val="0"/>
                        </a:spcAft>
                      </a:pPr>
                      <a:r>
                        <a:rPr lang="en-US" sz="2000" b="1">
                          <a:latin typeface="+mj-lt"/>
                          <a:ea typeface="Calibri"/>
                          <a:cs typeface="Narkisim"/>
                        </a:rPr>
                        <a:t>lst.copy()</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Copies all the list elements into a new list and returns it.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2203">
                <a:tc>
                  <a:txBody>
                    <a:bodyPr/>
                    <a:lstStyle/>
                    <a:p>
                      <a:pPr>
                        <a:lnSpc>
                          <a:spcPct val="115000"/>
                        </a:lnSpc>
                        <a:spcAft>
                          <a:spcPts val="0"/>
                        </a:spcAft>
                      </a:pPr>
                      <a:r>
                        <a:rPr lang="en-US" sz="2000" b="1" dirty="0" err="1">
                          <a:latin typeface="+mj-lt"/>
                          <a:ea typeface="Calibri"/>
                          <a:cs typeface="Narkisim"/>
                        </a:rPr>
                        <a:t>lst.extend</a:t>
                      </a:r>
                      <a:r>
                        <a:rPr lang="en-US" sz="2000" b="1" dirty="0">
                          <a:latin typeface="+mj-lt"/>
                          <a:ea typeface="Calibri"/>
                          <a:cs typeface="Narkisim"/>
                        </a:rPr>
                        <a:t>(lst2)</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Appends lst2 to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202">
                <a:tc>
                  <a:txBody>
                    <a:bodyPr/>
                    <a:lstStyle/>
                    <a:p>
                      <a:pPr>
                        <a:lnSpc>
                          <a:spcPct val="115000"/>
                        </a:lnSpc>
                        <a:spcAft>
                          <a:spcPts val="0"/>
                        </a:spcAft>
                      </a:pPr>
                      <a:r>
                        <a:rPr lang="en-US" sz="2000" b="1">
                          <a:latin typeface="+mj-lt"/>
                          <a:ea typeface="Calibri"/>
                          <a:cs typeface="Narkisim"/>
                        </a:rPr>
                        <a:t>lst.count(x)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number of occurrences of x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202">
                <a:tc>
                  <a:txBody>
                    <a:bodyPr/>
                    <a:lstStyle/>
                    <a:p>
                      <a:pPr>
                        <a:lnSpc>
                          <a:spcPct val="115000"/>
                        </a:lnSpc>
                        <a:spcAft>
                          <a:spcPts val="0"/>
                        </a:spcAft>
                      </a:pPr>
                      <a:r>
                        <a:rPr lang="en-US" sz="2000" b="1">
                          <a:latin typeface="+mj-lt"/>
                          <a:ea typeface="Calibri"/>
                          <a:cs typeface="Narkisim"/>
                        </a:rPr>
                        <a:t>lst.remove(x)</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x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202">
                <a:tc>
                  <a:txBody>
                    <a:bodyPr/>
                    <a:lstStyle/>
                    <a:p>
                      <a:pPr>
                        <a:lnSpc>
                          <a:spcPct val="115000"/>
                        </a:lnSpc>
                        <a:spcAft>
                          <a:spcPts val="0"/>
                        </a:spcAft>
                      </a:pPr>
                      <a:r>
                        <a:rPr lang="en-US" sz="2000" b="1">
                          <a:latin typeface="+mj-lt"/>
                          <a:ea typeface="Calibri"/>
                          <a:cs typeface="Narkisim"/>
                        </a:rPr>
                        <a:t>lst.pop()</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Removes the ending element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202">
                <a:tc>
                  <a:txBody>
                    <a:bodyPr/>
                    <a:lstStyle/>
                    <a:p>
                      <a:pPr>
                        <a:lnSpc>
                          <a:spcPct val="115000"/>
                        </a:lnSpc>
                        <a:spcAft>
                          <a:spcPts val="0"/>
                        </a:spcAft>
                      </a:pPr>
                      <a:r>
                        <a:rPr lang="en-US" sz="2000" b="1">
                          <a:latin typeface="+mj-lt"/>
                          <a:ea typeface="Calibri"/>
                          <a:cs typeface="Narkisim"/>
                        </a:rPr>
                        <a:t>lst.sort()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Sorts the elements of list into ascending order.</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202">
                <a:tc>
                  <a:txBody>
                    <a:bodyPr/>
                    <a:lstStyle/>
                    <a:p>
                      <a:pPr>
                        <a:lnSpc>
                          <a:spcPct val="115000"/>
                        </a:lnSpc>
                        <a:spcAft>
                          <a:spcPts val="0"/>
                        </a:spcAft>
                      </a:pPr>
                      <a:r>
                        <a:rPr lang="en-US" sz="2000" b="1">
                          <a:latin typeface="+mj-lt"/>
                          <a:ea typeface="Calibri"/>
                          <a:cs typeface="Narkisim"/>
                        </a:rPr>
                        <a:t>lst.reverse()</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Reverses the sequence of elements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1202">
                <a:tc>
                  <a:txBody>
                    <a:bodyPr/>
                    <a:lstStyle/>
                    <a:p>
                      <a:pPr>
                        <a:lnSpc>
                          <a:spcPct val="115000"/>
                        </a:lnSpc>
                        <a:spcAft>
                          <a:spcPts val="0"/>
                        </a:spcAft>
                      </a:pPr>
                      <a:r>
                        <a:rPr lang="en-US" sz="2000" b="1">
                          <a:latin typeface="+mj-lt"/>
                          <a:ea typeface="Calibri"/>
                          <a:cs typeface="Narkisim"/>
                        </a:rPr>
                        <a:t>lst.clear()</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Deletes all elements from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1202">
                <a:tc>
                  <a:txBody>
                    <a:bodyPr/>
                    <a:lstStyle/>
                    <a:p>
                      <a:pPr>
                        <a:lnSpc>
                          <a:spcPct val="115000"/>
                        </a:lnSpc>
                        <a:spcAft>
                          <a:spcPts val="0"/>
                        </a:spcAft>
                      </a:pPr>
                      <a:r>
                        <a:rPr lang="en-US" sz="2000" b="1">
                          <a:latin typeface="+mj-lt"/>
                          <a:ea typeface="Calibri"/>
                          <a:cs typeface="Narkisim"/>
                        </a:rPr>
                        <a:t>max(lst)</a:t>
                      </a:r>
                      <a:endParaRPr lang="en-IN" sz="2000" b="1">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a:latin typeface="+mj-lt"/>
                          <a:ea typeface="Calibri"/>
                          <a:cs typeface="Times New Roman"/>
                        </a:rPr>
                        <a:t>Returns biggest element in the list.</a:t>
                      </a:r>
                      <a:endParaRPr lang="en-IN" sz="1400" b="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61202">
                <a:tc>
                  <a:txBody>
                    <a:bodyPr/>
                    <a:lstStyle/>
                    <a:p>
                      <a:pPr>
                        <a:lnSpc>
                          <a:spcPct val="115000"/>
                        </a:lnSpc>
                        <a:spcAft>
                          <a:spcPts val="0"/>
                        </a:spcAft>
                      </a:pPr>
                      <a:r>
                        <a:rPr lang="en-US" sz="2000" b="1" dirty="0">
                          <a:latin typeface="+mj-lt"/>
                          <a:ea typeface="Calibri"/>
                          <a:cs typeface="Narkisim"/>
                        </a:rPr>
                        <a:t>min(</a:t>
                      </a:r>
                      <a:r>
                        <a:rPr lang="en-US" sz="2000" b="1" dirty="0" err="1">
                          <a:latin typeface="+mj-lt"/>
                          <a:ea typeface="Calibri"/>
                          <a:cs typeface="Narkisim"/>
                        </a:rPr>
                        <a:t>lst</a:t>
                      </a:r>
                      <a:r>
                        <a:rPr lang="en-US" sz="2000" b="1" dirty="0">
                          <a:latin typeface="+mj-lt"/>
                          <a:ea typeface="Calibri"/>
                          <a:cs typeface="Narkisim"/>
                        </a:rPr>
                        <a:t>)</a:t>
                      </a:r>
                      <a:endParaRPr lang="en-IN" sz="2000" b="1"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0" dirty="0">
                          <a:latin typeface="+mj-lt"/>
                          <a:ea typeface="Calibri"/>
                          <a:cs typeface="Times New Roman"/>
                        </a:rPr>
                        <a:t>Returns smallest element in the list.</a:t>
                      </a:r>
                      <a:endParaRPr lang="en-IN" sz="1400" b="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5" name="Content Placeholder 4"/>
          <p:cNvSpPr>
            <a:spLocks noGrp="1"/>
          </p:cNvSpPr>
          <p:nvPr>
            <p:ph idx="1"/>
          </p:nvPr>
        </p:nvSpPr>
        <p:spPr>
          <a:xfrm>
            <a:off x="457200" y="1600201"/>
            <a:ext cx="8229600" cy="1328734"/>
          </a:xfrm>
        </p:spPr>
        <p:txBody>
          <a:bodyPr/>
          <a:lstStyle/>
          <a:p>
            <a:r>
              <a:rPr lang="en-US" b="1" dirty="0"/>
              <a:t>Nested List:</a:t>
            </a:r>
            <a:endParaRPr lang="en-US" dirty="0"/>
          </a:p>
          <a:p>
            <a:pPr lvl="1"/>
            <a:r>
              <a:rPr lang="en-US" dirty="0"/>
              <a:t>A list within another list is called a </a:t>
            </a:r>
            <a:r>
              <a:rPr lang="en-US" i="1" dirty="0"/>
              <a:t>nested list</a:t>
            </a:r>
            <a:r>
              <a:rPr lang="en-US" dirty="0"/>
              <a:t>.</a:t>
            </a:r>
            <a:endParaRPr lang="en-IN" b="1" dirty="0"/>
          </a:p>
        </p:txBody>
      </p:sp>
      <p:sp>
        <p:nvSpPr>
          <p:cNvPr id="6" name="TextBox 5"/>
          <p:cNvSpPr txBox="1"/>
          <p:nvPr/>
        </p:nvSpPr>
        <p:spPr>
          <a:xfrm>
            <a:off x="5024486" y="3643314"/>
            <a:ext cx="1731564" cy="2825389"/>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en-US" sz="3200" dirty="0"/>
              <a:t>[1,2]</a:t>
            </a:r>
          </a:p>
          <a:p>
            <a:pPr marL="342900" indent="-342900">
              <a:lnSpc>
                <a:spcPct val="80000"/>
              </a:lnSpc>
              <a:spcBef>
                <a:spcPct val="20000"/>
              </a:spcBef>
            </a:pPr>
            <a:r>
              <a:rPr lang="en-US" sz="3200" dirty="0"/>
              <a:t>6</a:t>
            </a:r>
          </a:p>
          <a:p>
            <a:pPr marL="342900" indent="-342900">
              <a:lnSpc>
                <a:spcPct val="80000"/>
              </a:lnSpc>
              <a:spcBef>
                <a:spcPct val="20000"/>
              </a:spcBef>
            </a:pPr>
            <a:endParaRPr lang="en-US" sz="3200" dirty="0"/>
          </a:p>
          <a:p>
            <a:pPr marL="342900" indent="-342900">
              <a:lnSpc>
                <a:spcPct val="80000"/>
              </a:lnSpc>
              <a:spcBef>
                <a:spcPct val="20000"/>
              </a:spcBef>
            </a:pPr>
            <a:r>
              <a:rPr lang="en-US" sz="3200" dirty="0"/>
              <a:t>5   6</a:t>
            </a:r>
            <a:endParaRPr lang="en-IN" sz="3200" dirty="0"/>
          </a:p>
        </p:txBody>
      </p:sp>
      <p:sp>
        <p:nvSpPr>
          <p:cNvPr id="7" name="Rectangle 6"/>
          <p:cNvSpPr/>
          <p:nvPr/>
        </p:nvSpPr>
        <p:spPr>
          <a:xfrm>
            <a:off x="785786" y="3500438"/>
            <a:ext cx="3857652" cy="3010055"/>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3200" dirty="0"/>
              <a:t>a = [[1, 2],[3,4],[5,6]]</a:t>
            </a:r>
          </a:p>
          <a:p>
            <a:pPr marL="342900" indent="-342900">
              <a:lnSpc>
                <a:spcPct val="80000"/>
              </a:lnSpc>
              <a:spcBef>
                <a:spcPct val="20000"/>
              </a:spcBef>
              <a:buNone/>
            </a:pPr>
            <a:r>
              <a:rPr lang="en-US" sz="3200" dirty="0"/>
              <a:t>print   a[1]</a:t>
            </a:r>
          </a:p>
          <a:p>
            <a:pPr marL="342900" indent="-342900">
              <a:lnSpc>
                <a:spcPct val="80000"/>
              </a:lnSpc>
              <a:spcBef>
                <a:spcPct val="20000"/>
              </a:spcBef>
              <a:buNone/>
            </a:pPr>
            <a:r>
              <a:rPr lang="en-US" sz="3200" dirty="0"/>
              <a:t>print   a[2][1]</a:t>
            </a:r>
          </a:p>
          <a:p>
            <a:pPr marL="342900" indent="-342900">
              <a:lnSpc>
                <a:spcPct val="80000"/>
              </a:lnSpc>
              <a:spcBef>
                <a:spcPct val="20000"/>
              </a:spcBef>
              <a:buNone/>
            </a:pPr>
            <a:r>
              <a:rPr lang="en-US" sz="3200" dirty="0"/>
              <a:t>for </a:t>
            </a:r>
            <a:r>
              <a:rPr lang="en-US" sz="3200" dirty="0" err="1"/>
              <a:t>i</a:t>
            </a:r>
            <a:r>
              <a:rPr lang="en-US" sz="3200" dirty="0"/>
              <a:t> in a[2]:</a:t>
            </a:r>
          </a:p>
          <a:p>
            <a:pPr marL="342900" indent="-342900">
              <a:lnSpc>
                <a:spcPct val="80000"/>
              </a:lnSpc>
              <a:spcBef>
                <a:spcPct val="20000"/>
              </a:spcBef>
              <a:buNone/>
            </a:pPr>
            <a:r>
              <a:rPr lang="en-US" sz="3200" dirty="0"/>
              <a:t>	print  </a:t>
            </a:r>
            <a:r>
              <a:rPr lang="en-US" sz="3200" dirty="0" err="1"/>
              <a:t>i</a:t>
            </a:r>
            <a:r>
              <a:rPr lang="en-US"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endParaRPr lang="en-IN" dirty="0"/>
          </a:p>
        </p:txBody>
      </p:sp>
      <p:sp>
        <p:nvSpPr>
          <p:cNvPr id="5" name="Content Placeholder 4"/>
          <p:cNvSpPr>
            <a:spLocks noGrp="1"/>
          </p:cNvSpPr>
          <p:nvPr>
            <p:ph idx="1"/>
          </p:nvPr>
        </p:nvSpPr>
        <p:spPr>
          <a:xfrm>
            <a:off x="457200" y="1600200"/>
            <a:ext cx="8229600" cy="4543443"/>
          </a:xfrm>
        </p:spPr>
        <p:txBody>
          <a:bodyPr>
            <a:normAutofit/>
          </a:bodyPr>
          <a:lstStyle/>
          <a:p>
            <a:r>
              <a:rPr lang="en-US" b="1" dirty="0"/>
              <a:t>List Comprehensions:</a:t>
            </a:r>
            <a:endParaRPr lang="en-US" dirty="0"/>
          </a:p>
          <a:p>
            <a:pPr lvl="1"/>
            <a:r>
              <a:rPr lang="en-US" dirty="0"/>
              <a:t>List comprehensions represent creation of new lists from an </a:t>
            </a:r>
            <a:r>
              <a:rPr lang="en-US" dirty="0" err="1"/>
              <a:t>iterable</a:t>
            </a:r>
            <a:r>
              <a:rPr lang="en-US" dirty="0"/>
              <a:t> object that satisfy a given condition.</a:t>
            </a:r>
          </a:p>
          <a:p>
            <a:pPr lvl="2">
              <a:buNone/>
            </a:pPr>
            <a:r>
              <a:rPr lang="en-IN" sz="2800" b="1" dirty="0"/>
              <a:t>squares=[ ]</a:t>
            </a:r>
          </a:p>
          <a:p>
            <a:pPr lvl="2">
              <a:buNone/>
            </a:pPr>
            <a:r>
              <a:rPr lang="en-IN" sz="2800" b="1" dirty="0"/>
              <a:t>	for </a:t>
            </a:r>
            <a:r>
              <a:rPr lang="en-IN" sz="2800" b="1" dirty="0" err="1"/>
              <a:t>i</a:t>
            </a:r>
            <a:r>
              <a:rPr lang="en-IN" sz="2800" b="1" dirty="0"/>
              <a:t> in range(1,11):</a:t>
            </a:r>
          </a:p>
          <a:p>
            <a:pPr lvl="2">
              <a:buNone/>
            </a:pPr>
            <a:r>
              <a:rPr lang="en-IN" sz="2800" b="1" dirty="0"/>
              <a:t>		</a:t>
            </a:r>
            <a:r>
              <a:rPr lang="en-IN" sz="2800" b="1" dirty="0" err="1"/>
              <a:t>squares.append</a:t>
            </a:r>
            <a:r>
              <a:rPr lang="en-IN" sz="2800" b="1" dirty="0"/>
              <a:t>(</a:t>
            </a:r>
            <a:r>
              <a:rPr lang="en-IN" sz="2800" b="1" dirty="0" err="1"/>
              <a:t>i</a:t>
            </a:r>
            <a:r>
              <a:rPr lang="en-IN" sz="2800" b="1" dirty="0"/>
              <a:t>**2)</a:t>
            </a:r>
          </a:p>
          <a:p>
            <a:pPr lvl="1">
              <a:buNone/>
            </a:pPr>
            <a:r>
              <a:rPr lang="en-US" dirty="0"/>
              <a:t>Can be rewritten as………..</a:t>
            </a:r>
          </a:p>
          <a:p>
            <a:pPr lvl="2">
              <a:buNone/>
            </a:pPr>
            <a:r>
              <a:rPr lang="en-US" sz="2800" b="1" dirty="0"/>
              <a:t>	squares=[x**2 for x in range(1,11)]</a:t>
            </a:r>
            <a:endParaRPr lang="en-IN" sz="2800" b="1" dirty="0"/>
          </a:p>
          <a:p>
            <a:pPr lvl="1">
              <a:buNone/>
            </a:pPr>
            <a:endParaRPr lang="en-IN"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blinds(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a:t>
            </a:r>
            <a:r>
              <a:rPr lang="en-US" dirty="0" err="1"/>
              <a:t>Tuple</a:t>
            </a:r>
            <a:r>
              <a:rPr lang="en-US" dirty="0"/>
              <a:t> is a python sequence which stores a group of elements or items.</a:t>
            </a:r>
          </a:p>
          <a:p>
            <a:pPr algn="just"/>
            <a:r>
              <a:rPr lang="en-US" dirty="0" err="1"/>
              <a:t>Tuples</a:t>
            </a:r>
            <a:r>
              <a:rPr lang="en-US" dirty="0"/>
              <a:t> are similar to lists but the main difference is </a:t>
            </a:r>
            <a:r>
              <a:rPr lang="en-US" dirty="0" err="1"/>
              <a:t>tuples</a:t>
            </a:r>
            <a:r>
              <a:rPr lang="en-US" dirty="0"/>
              <a:t> are immutable whereas lists are mutable.</a:t>
            </a:r>
          </a:p>
          <a:p>
            <a:pPr algn="just"/>
            <a:r>
              <a:rPr lang="en-US" dirty="0"/>
              <a:t>Once we create a </a:t>
            </a:r>
            <a:r>
              <a:rPr lang="en-US" dirty="0" err="1"/>
              <a:t>tuple</a:t>
            </a:r>
            <a:r>
              <a:rPr lang="en-US" dirty="0"/>
              <a:t> we cannot modify its elements.</a:t>
            </a:r>
          </a:p>
          <a:p>
            <a:pPr algn="just"/>
            <a:r>
              <a:rPr lang="en-US" dirty="0" err="1"/>
              <a:t>Tuples</a:t>
            </a:r>
            <a:r>
              <a:rPr lang="en-US" dirty="0"/>
              <a:t> are generally used to store data which should not be modified and retrieve that data on demand.</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p:txBody>
          <a:bodyPr>
            <a:normAutofit/>
          </a:bodyPr>
          <a:lstStyle/>
          <a:p>
            <a:pPr algn="just"/>
            <a:r>
              <a:rPr lang="en-US" dirty="0"/>
              <a:t>Creating a </a:t>
            </a:r>
            <a:r>
              <a:rPr lang="en-US" dirty="0" err="1"/>
              <a:t>tuple</a:t>
            </a:r>
            <a:r>
              <a:rPr lang="en-US" dirty="0"/>
              <a:t> by writing elements separated by commas inside parentheses ( ).</a:t>
            </a:r>
          </a:p>
          <a:p>
            <a:pPr lvl="1" algn="just"/>
            <a:r>
              <a:rPr lang="en-US" sz="3200" dirty="0" err="1"/>
              <a:t>tup</a:t>
            </a:r>
            <a:r>
              <a:rPr lang="en-US" sz="3200" dirty="0"/>
              <a:t> = (10, 556, 22.3, “</a:t>
            </a:r>
            <a:r>
              <a:rPr lang="en-US" sz="3200" dirty="0" err="1"/>
              <a:t>Mothi</a:t>
            </a:r>
            <a:r>
              <a:rPr lang="en-US" sz="3200" dirty="0"/>
              <a:t>”)</a:t>
            </a:r>
          </a:p>
          <a:p>
            <a:pPr algn="just"/>
            <a:r>
              <a:rPr lang="en-US" dirty="0"/>
              <a:t>To create a </a:t>
            </a:r>
            <a:r>
              <a:rPr lang="en-US" dirty="0" err="1"/>
              <a:t>tuple</a:t>
            </a:r>
            <a:r>
              <a:rPr lang="en-US" dirty="0"/>
              <a:t> with only one element, we can, mention that element in parenthesis and after that a comma is needed.</a:t>
            </a:r>
            <a:endParaRPr lang="en-IN" dirty="0"/>
          </a:p>
        </p:txBody>
      </p:sp>
      <p:pic>
        <p:nvPicPr>
          <p:cNvPr id="74758" name="Picture 6"/>
          <p:cNvPicPr>
            <a:picLocks noChangeAspect="1" noChangeArrowheads="1"/>
          </p:cNvPicPr>
          <p:nvPr/>
        </p:nvPicPr>
        <p:blipFill>
          <a:blip r:embed="rId2"/>
          <a:srcRect/>
          <a:stretch>
            <a:fillRect/>
          </a:stretch>
        </p:blipFill>
        <p:spPr bwMode="auto">
          <a:xfrm>
            <a:off x="-147573" y="4929198"/>
            <a:ext cx="9363043" cy="135732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4758"/>
                                        </p:tgtEl>
                                        <p:attrNameLst>
                                          <p:attrName>style.visibility</p:attrName>
                                        </p:attrNameLst>
                                      </p:cBhvr>
                                      <p:to>
                                        <p:strVal val="visible"/>
                                      </p:to>
                                    </p:set>
                                    <p:animEffect transition="in" filter="wipe(left)">
                                      <p:cBhvr>
                                        <p:cTn id="18" dur="20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a:xfrm>
            <a:off x="457200" y="1571612"/>
            <a:ext cx="8229600" cy="4525963"/>
          </a:xfrm>
        </p:spPr>
        <p:txBody>
          <a:bodyPr>
            <a:normAutofit fontScale="92500" lnSpcReduction="10000"/>
          </a:bodyPr>
          <a:lstStyle/>
          <a:p>
            <a:pPr algn="just"/>
            <a:r>
              <a:rPr lang="en-US" b="1" dirty="0"/>
              <a:t>Accessing values in </a:t>
            </a:r>
            <a:r>
              <a:rPr lang="en-US" b="1" dirty="0" err="1"/>
              <a:t>Tuple</a:t>
            </a:r>
            <a:r>
              <a:rPr lang="en-US" b="1" dirty="0"/>
              <a:t>:</a:t>
            </a:r>
            <a:endParaRPr lang="en-US" dirty="0"/>
          </a:p>
          <a:p>
            <a:pPr lvl="1" algn="just"/>
            <a:r>
              <a:rPr lang="en-US" dirty="0"/>
              <a:t>Accessing the elements from a </a:t>
            </a:r>
            <a:r>
              <a:rPr lang="en-US" dirty="0" err="1"/>
              <a:t>tuple</a:t>
            </a:r>
            <a:r>
              <a:rPr lang="en-US" dirty="0"/>
              <a:t> can be done using indexing or slicing.</a:t>
            </a:r>
          </a:p>
          <a:p>
            <a:pPr>
              <a:buNone/>
            </a:pPr>
            <a:r>
              <a:rPr lang="en-US" dirty="0" err="1"/>
              <a:t>tup</a:t>
            </a:r>
            <a:r>
              <a:rPr lang="en-US" dirty="0"/>
              <a:t> = (50,60,70,80,90)</a:t>
            </a:r>
            <a:endParaRPr lang="en-IN" sz="2800" dirty="0"/>
          </a:p>
          <a:p>
            <a:pPr>
              <a:buNone/>
            </a:pPr>
            <a:r>
              <a:rPr lang="en-US" dirty="0"/>
              <a:t>print   </a:t>
            </a:r>
            <a:r>
              <a:rPr lang="en-US" dirty="0" err="1"/>
              <a:t>tup</a:t>
            </a:r>
            <a:r>
              <a:rPr lang="en-US" dirty="0"/>
              <a:t>[0]		# </a:t>
            </a:r>
            <a:r>
              <a:rPr lang="en-US" dirty="0">
                <a:solidFill>
                  <a:srgbClr val="FF0000"/>
                </a:solidFill>
              </a:rPr>
              <a:t>50</a:t>
            </a:r>
            <a:endParaRPr lang="en-IN" sz="2800" dirty="0">
              <a:solidFill>
                <a:srgbClr val="FF0000"/>
              </a:solidFill>
            </a:endParaRPr>
          </a:p>
          <a:p>
            <a:pPr>
              <a:buNone/>
            </a:pPr>
            <a:r>
              <a:rPr lang="en-US" dirty="0"/>
              <a:t>print   </a:t>
            </a:r>
            <a:r>
              <a:rPr lang="en-US" dirty="0" err="1"/>
              <a:t>tup</a:t>
            </a:r>
            <a:r>
              <a:rPr lang="en-US" dirty="0"/>
              <a:t>[1:4]		# </a:t>
            </a:r>
            <a:r>
              <a:rPr lang="en-US" dirty="0">
                <a:solidFill>
                  <a:srgbClr val="FF0000"/>
                </a:solidFill>
              </a:rPr>
              <a:t>(60,70,80)</a:t>
            </a:r>
            <a:endParaRPr lang="en-IN" sz="2800" dirty="0">
              <a:solidFill>
                <a:srgbClr val="FF0000"/>
              </a:solidFill>
            </a:endParaRPr>
          </a:p>
          <a:p>
            <a:pPr>
              <a:buNone/>
            </a:pPr>
            <a:r>
              <a:rPr lang="en-US" dirty="0"/>
              <a:t>print   </a:t>
            </a:r>
            <a:r>
              <a:rPr lang="en-US" dirty="0" err="1"/>
              <a:t>tup</a:t>
            </a:r>
            <a:r>
              <a:rPr lang="en-US" dirty="0"/>
              <a:t>[-1]		# </a:t>
            </a:r>
            <a:r>
              <a:rPr lang="en-US" dirty="0">
                <a:solidFill>
                  <a:srgbClr val="FF0000"/>
                </a:solidFill>
              </a:rPr>
              <a:t>90</a:t>
            </a:r>
            <a:endParaRPr lang="en-IN" sz="2800" dirty="0">
              <a:solidFill>
                <a:srgbClr val="FF0000"/>
              </a:solidFill>
            </a:endParaRPr>
          </a:p>
          <a:p>
            <a:pPr>
              <a:buNone/>
            </a:pPr>
            <a:r>
              <a:rPr lang="en-US" dirty="0"/>
              <a:t>print   </a:t>
            </a:r>
            <a:r>
              <a:rPr lang="en-US" dirty="0" err="1"/>
              <a:t>tup</a:t>
            </a:r>
            <a:r>
              <a:rPr lang="en-US" dirty="0"/>
              <a:t>[-1:-4:-1]	# </a:t>
            </a:r>
            <a:r>
              <a:rPr lang="en-US" dirty="0">
                <a:solidFill>
                  <a:srgbClr val="FF0000"/>
                </a:solidFill>
              </a:rPr>
              <a:t>(90,80,70)</a:t>
            </a:r>
            <a:endParaRPr lang="en-IN" sz="2800" dirty="0">
              <a:solidFill>
                <a:srgbClr val="FF0000"/>
              </a:solidFill>
            </a:endParaRPr>
          </a:p>
          <a:p>
            <a:pPr>
              <a:buNone/>
            </a:pPr>
            <a:r>
              <a:rPr lang="en-US" dirty="0"/>
              <a:t>print   </a:t>
            </a:r>
            <a:r>
              <a:rPr lang="en-US" dirty="0" err="1"/>
              <a:t>tup</a:t>
            </a:r>
            <a:r>
              <a:rPr lang="en-US" dirty="0"/>
              <a:t>[-4:-1]		# </a:t>
            </a:r>
            <a:r>
              <a:rPr lang="en-US" dirty="0">
                <a:solidFill>
                  <a:srgbClr val="FF0000"/>
                </a:solidFill>
              </a:rPr>
              <a:t>(60,70,80)</a:t>
            </a:r>
            <a:endParaRPr lang="en-IN" sz="2800" dirty="0">
              <a:solidFill>
                <a:srgbClr val="FF0000"/>
              </a:solidFill>
            </a:endParaRPr>
          </a:p>
          <a:p>
            <a:pPr lvl="1" algn="just">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a:xfrm>
            <a:off x="457200" y="1571612"/>
            <a:ext cx="8229600" cy="4525963"/>
          </a:xfrm>
        </p:spPr>
        <p:txBody>
          <a:bodyPr>
            <a:normAutofit/>
          </a:bodyPr>
          <a:lstStyle/>
          <a:p>
            <a:pPr algn="just"/>
            <a:r>
              <a:rPr lang="en-US" b="1" dirty="0"/>
              <a:t>Updating and deleting  in </a:t>
            </a:r>
            <a:r>
              <a:rPr lang="en-US" b="1" dirty="0" err="1"/>
              <a:t>Tuple</a:t>
            </a:r>
            <a:r>
              <a:rPr lang="en-US" b="1" dirty="0"/>
              <a:t>:</a:t>
            </a:r>
            <a:endParaRPr lang="en-US" dirty="0"/>
          </a:p>
          <a:p>
            <a:pPr lvl="1" algn="just"/>
            <a:r>
              <a:rPr lang="en-US" dirty="0" err="1"/>
              <a:t>Tuples</a:t>
            </a:r>
            <a:r>
              <a:rPr lang="en-US" dirty="0"/>
              <a:t> are immutable which means you </a:t>
            </a:r>
            <a:r>
              <a:rPr lang="en-US" dirty="0">
                <a:solidFill>
                  <a:srgbClr val="FF0000"/>
                </a:solidFill>
              </a:rPr>
              <a:t>cannot</a:t>
            </a:r>
            <a:r>
              <a:rPr lang="en-US" dirty="0"/>
              <a:t> update, change or delete the values of </a:t>
            </a:r>
            <a:r>
              <a:rPr lang="en-US" dirty="0" err="1"/>
              <a:t>tuple</a:t>
            </a:r>
            <a:r>
              <a:rPr lang="en-US" dirty="0"/>
              <a:t> elements.</a:t>
            </a:r>
            <a:endParaRPr lang="en-IN" sz="2400" dirty="0"/>
          </a:p>
          <a:p>
            <a:pPr lvl="1" algn="just">
              <a:buNone/>
            </a:pPr>
            <a:endParaRPr lang="en-US" dirty="0"/>
          </a:p>
        </p:txBody>
      </p:sp>
      <p:pic>
        <p:nvPicPr>
          <p:cNvPr id="4" name="Picture 3"/>
          <p:cNvPicPr/>
          <p:nvPr/>
        </p:nvPicPr>
        <p:blipFill>
          <a:blip r:embed="rId2"/>
          <a:srcRect/>
          <a:stretch>
            <a:fillRect/>
          </a:stretch>
        </p:blipFill>
        <p:spPr bwMode="auto">
          <a:xfrm>
            <a:off x="928662" y="3480775"/>
            <a:ext cx="7715304" cy="31629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a:srcRect/>
          <a:stretch>
            <a:fillRect/>
          </a:stretch>
        </p:blipFill>
        <p:spPr bwMode="auto">
          <a:xfrm>
            <a:off x="357158" y="1571612"/>
            <a:ext cx="8358246" cy="37147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graphicFrame>
        <p:nvGraphicFramePr>
          <p:cNvPr id="4" name="Content Placeholder 3"/>
          <p:cNvGraphicFramePr>
            <a:graphicFrameLocks noGrp="1"/>
          </p:cNvGraphicFramePr>
          <p:nvPr>
            <p:ph idx="1"/>
          </p:nvPr>
        </p:nvGraphicFramePr>
        <p:xfrm>
          <a:off x="285720" y="1357298"/>
          <a:ext cx="8501122" cy="5472666"/>
        </p:xfrm>
        <a:graphic>
          <a:graphicData uri="http://schemas.openxmlformats.org/drawingml/2006/table">
            <a:tbl>
              <a:tblPr/>
              <a:tblGrid>
                <a:gridCol w="2142148">
                  <a:extLst>
                    <a:ext uri="{9D8B030D-6E8A-4147-A177-3AD203B41FA5}">
                      <a16:colId xmlns:a16="http://schemas.microsoft.com/office/drawing/2014/main" val="20000"/>
                    </a:ext>
                  </a:extLst>
                </a:gridCol>
                <a:gridCol w="6358974">
                  <a:extLst>
                    <a:ext uri="{9D8B030D-6E8A-4147-A177-3AD203B41FA5}">
                      <a16:colId xmlns:a16="http://schemas.microsoft.com/office/drawing/2014/main" val="20001"/>
                    </a:ext>
                  </a:extLst>
                </a:gridCol>
              </a:tblGrid>
              <a:tr h="401631">
                <a:tc>
                  <a:txBody>
                    <a:bodyPr/>
                    <a:lstStyle/>
                    <a:p>
                      <a:pPr algn="ctr">
                        <a:lnSpc>
                          <a:spcPct val="115000"/>
                        </a:lnSpc>
                        <a:spcAft>
                          <a:spcPts val="0"/>
                        </a:spcAft>
                      </a:pPr>
                      <a:r>
                        <a:rPr lang="en-US" sz="1800" b="1" dirty="0">
                          <a:latin typeface="Times New Roman"/>
                          <a:ea typeface="Calibri"/>
                          <a:cs typeface="Times New Roman"/>
                        </a:rPr>
                        <a:t>Operation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Times New Roman"/>
                          <a:ea typeface="Calibri"/>
                          <a:cs typeface="Times New Roman"/>
                        </a:rPr>
                        <a:t>Description</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631">
                <a:tc>
                  <a:txBody>
                    <a:bodyPr/>
                    <a:lstStyle/>
                    <a:p>
                      <a:pPr>
                        <a:lnSpc>
                          <a:spcPct val="115000"/>
                        </a:lnSpc>
                        <a:spcAft>
                          <a:spcPts val="0"/>
                        </a:spcAft>
                      </a:pPr>
                      <a:r>
                        <a:rPr lang="en-US" sz="1600" b="1" dirty="0" err="1">
                          <a:latin typeface="Times New Roman"/>
                          <a:ea typeface="Calibri"/>
                          <a:cs typeface="Times New Roman"/>
                        </a:rPr>
                        <a:t>len</a:t>
                      </a:r>
                      <a:r>
                        <a:rPr lang="en-US" sz="1600" b="1" dirty="0">
                          <a:latin typeface="Times New Roman"/>
                          <a:ea typeface="Calibri"/>
                          <a:cs typeface="Times New Roman"/>
                        </a:rPr>
                        <a:t>(t)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the length of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631">
                <a:tc>
                  <a:txBody>
                    <a:bodyPr/>
                    <a:lstStyle/>
                    <a:p>
                      <a:pPr>
                        <a:lnSpc>
                          <a:spcPct val="115000"/>
                        </a:lnSpc>
                        <a:spcAft>
                          <a:spcPts val="0"/>
                        </a:spcAft>
                      </a:pPr>
                      <a:r>
                        <a:rPr lang="en-US" sz="1600" b="1" dirty="0">
                          <a:latin typeface="Times New Roman"/>
                          <a:ea typeface="Calibri"/>
                          <a:cs typeface="Times New Roman"/>
                        </a:rPr>
                        <a:t>tup1+tup2</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Concatenation of two </a:t>
                      </a:r>
                      <a:r>
                        <a:rPr lang="en-US" sz="1600" dirty="0" err="1">
                          <a:latin typeface="Times New Roman"/>
                          <a:ea typeface="Calibri"/>
                          <a:cs typeface="Times New Roman"/>
                        </a:rPr>
                        <a:t>tuples</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1631">
                <a:tc>
                  <a:txBody>
                    <a:bodyPr/>
                    <a:lstStyle/>
                    <a:p>
                      <a:pPr>
                        <a:lnSpc>
                          <a:spcPct val="115000"/>
                        </a:lnSpc>
                        <a:spcAft>
                          <a:spcPts val="0"/>
                        </a:spcAft>
                      </a:pPr>
                      <a:r>
                        <a:rPr lang="en-US" sz="1600" b="1" dirty="0" err="1">
                          <a:latin typeface="Times New Roman"/>
                          <a:ea typeface="Calibri"/>
                          <a:cs typeface="Times New Roman"/>
                        </a:rPr>
                        <a:t>tup</a:t>
                      </a:r>
                      <a:r>
                        <a:rPr lang="en-US" sz="1600" b="1" dirty="0">
                          <a:latin typeface="Times New Roman"/>
                          <a:ea typeface="Calibri"/>
                          <a:cs typeface="Times New Roman"/>
                        </a:rPr>
                        <a:t>*n</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Repetition of </a:t>
                      </a:r>
                      <a:r>
                        <a:rPr lang="en-US" sz="1600" dirty="0" err="1">
                          <a:latin typeface="Times New Roman"/>
                          <a:ea typeface="Calibri"/>
                          <a:cs typeface="Times New Roman"/>
                        </a:rPr>
                        <a:t>tuple</a:t>
                      </a:r>
                      <a:r>
                        <a:rPr lang="en-US" sz="1600" dirty="0">
                          <a:latin typeface="Times New Roman"/>
                          <a:ea typeface="Calibri"/>
                          <a:cs typeface="Times New Roman"/>
                        </a:rPr>
                        <a:t> values in n number of times.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1631">
                <a:tc>
                  <a:txBody>
                    <a:bodyPr/>
                    <a:lstStyle/>
                    <a:p>
                      <a:pPr>
                        <a:lnSpc>
                          <a:spcPct val="115000"/>
                        </a:lnSpc>
                        <a:spcAft>
                          <a:spcPts val="0"/>
                        </a:spcAft>
                      </a:pPr>
                      <a:r>
                        <a:rPr lang="en-US" sz="1600" b="1" dirty="0">
                          <a:latin typeface="Times New Roman"/>
                          <a:ea typeface="Calibri"/>
                          <a:cs typeface="Times New Roman"/>
                        </a:rPr>
                        <a:t>x in </a:t>
                      </a:r>
                      <a:r>
                        <a:rPr lang="en-US" sz="1600" b="1" dirty="0" err="1">
                          <a:latin typeface="Times New Roman"/>
                          <a:ea typeface="Calibri"/>
                          <a:cs typeface="Times New Roman"/>
                        </a:rPr>
                        <a:t>tup</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 True if x is found in </a:t>
                      </a:r>
                      <a:r>
                        <a:rPr lang="en-US" sz="1600" dirty="0" err="1">
                          <a:latin typeface="Times New Roman"/>
                          <a:ea typeface="Calibri"/>
                          <a:cs typeface="Times New Roman"/>
                        </a:rPr>
                        <a:t>tuple</a:t>
                      </a:r>
                      <a:r>
                        <a:rPr lang="en-US" sz="1600" dirty="0">
                          <a:latin typeface="Times New Roman"/>
                          <a:ea typeface="Calibri"/>
                          <a:cs typeface="Times New Roman"/>
                        </a:rPr>
                        <a:t> otherwise returns False.</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6323">
                <a:tc>
                  <a:txBody>
                    <a:bodyPr/>
                    <a:lstStyle/>
                    <a:p>
                      <a:pPr>
                        <a:lnSpc>
                          <a:spcPct val="115000"/>
                        </a:lnSpc>
                        <a:spcAft>
                          <a:spcPts val="0"/>
                        </a:spcAft>
                      </a:pPr>
                      <a:r>
                        <a:rPr lang="en-US" sz="1600" b="1" dirty="0" err="1">
                          <a:latin typeface="Times New Roman"/>
                          <a:ea typeface="Calibri"/>
                          <a:cs typeface="Times New Roman"/>
                        </a:rPr>
                        <a:t>cmp</a:t>
                      </a:r>
                      <a:r>
                        <a:rPr lang="en-US" sz="1600" b="1" dirty="0">
                          <a:latin typeface="Times New Roman"/>
                          <a:ea typeface="Calibri"/>
                          <a:cs typeface="Times New Roman"/>
                        </a:rPr>
                        <a:t>(tup1,tup2) </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Compare elements of both </a:t>
                      </a:r>
                      <a:r>
                        <a:rPr lang="en-US" sz="1600" dirty="0" err="1">
                          <a:latin typeface="Times New Roman"/>
                          <a:ea typeface="Calibri"/>
                          <a:cs typeface="Times New Roman"/>
                        </a:rPr>
                        <a:t>tuples</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1631">
                <a:tc>
                  <a:txBody>
                    <a:bodyPr/>
                    <a:lstStyle/>
                    <a:p>
                      <a:pPr>
                        <a:lnSpc>
                          <a:spcPct val="115000"/>
                        </a:lnSpc>
                        <a:spcAft>
                          <a:spcPts val="0"/>
                        </a:spcAft>
                      </a:pPr>
                      <a:r>
                        <a:rPr lang="en-US" sz="1600" b="1" dirty="0">
                          <a:latin typeface="Times New Roman"/>
                          <a:ea typeface="Calibri"/>
                          <a:cs typeface="Times New Roman"/>
                        </a:rPr>
                        <a:t>max(</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maximum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1631">
                <a:tc>
                  <a:txBody>
                    <a:bodyPr/>
                    <a:lstStyle/>
                    <a:p>
                      <a:pPr>
                        <a:lnSpc>
                          <a:spcPct val="115000"/>
                        </a:lnSpc>
                        <a:spcAft>
                          <a:spcPts val="0"/>
                        </a:spcAft>
                      </a:pPr>
                      <a:r>
                        <a:rPr lang="en-US" sz="1600" b="1" dirty="0">
                          <a:latin typeface="Times New Roman"/>
                          <a:ea typeface="Calibri"/>
                          <a:cs typeface="Times New Roman"/>
                        </a:rPr>
                        <a:t>min(</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minimum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1631">
                <a:tc>
                  <a:txBody>
                    <a:bodyPr/>
                    <a:lstStyle/>
                    <a:p>
                      <a:pPr>
                        <a:lnSpc>
                          <a:spcPct val="115000"/>
                        </a:lnSpc>
                        <a:spcAft>
                          <a:spcPts val="0"/>
                        </a:spcAft>
                      </a:pPr>
                      <a:r>
                        <a:rPr lang="en-US" sz="1600" b="1" dirty="0" err="1">
                          <a:latin typeface="Times New Roman"/>
                          <a:ea typeface="Calibri"/>
                          <a:cs typeface="Times New Roman"/>
                        </a:rPr>
                        <a:t>tuple</a:t>
                      </a:r>
                      <a:r>
                        <a:rPr lang="en-US" sz="1600" b="1" dirty="0">
                          <a:latin typeface="Times New Roman"/>
                          <a:ea typeface="Calibri"/>
                          <a:cs typeface="Times New Roman"/>
                        </a:rPr>
                        <a:t>(list)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Convert list into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1631">
                <a:tc>
                  <a:txBody>
                    <a:bodyPr/>
                    <a:lstStyle/>
                    <a:p>
                      <a:pPr>
                        <a:lnSpc>
                          <a:spcPct val="115000"/>
                        </a:lnSpc>
                        <a:spcAft>
                          <a:spcPts val="0"/>
                        </a:spcAft>
                      </a:pPr>
                      <a:r>
                        <a:rPr lang="en-US" sz="1600" b="1" dirty="0" err="1">
                          <a:latin typeface="Times New Roman"/>
                          <a:ea typeface="Calibri"/>
                          <a:cs typeface="Times New Roman"/>
                        </a:rPr>
                        <a:t>tup.count</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how many times the element ‘x’ is found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67704">
                <a:tc>
                  <a:txBody>
                    <a:bodyPr/>
                    <a:lstStyle/>
                    <a:p>
                      <a:pPr>
                        <a:lnSpc>
                          <a:spcPct val="115000"/>
                        </a:lnSpc>
                        <a:spcAft>
                          <a:spcPts val="0"/>
                        </a:spcAft>
                      </a:pPr>
                      <a:r>
                        <a:rPr lang="en-US" sz="1600" b="1" dirty="0" err="1">
                          <a:latin typeface="Times New Roman"/>
                          <a:ea typeface="Calibri"/>
                          <a:cs typeface="Times New Roman"/>
                        </a:rPr>
                        <a:t>tup.index</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Returns the first occurrence of the element ‘x’ in </a:t>
                      </a:r>
                      <a:r>
                        <a:rPr lang="en-US" sz="1600" dirty="0" err="1">
                          <a:latin typeface="Times New Roman"/>
                          <a:ea typeface="Calibri"/>
                          <a:cs typeface="Times New Roman"/>
                        </a:rPr>
                        <a:t>tuple</a:t>
                      </a:r>
                      <a:r>
                        <a:rPr lang="en-US" sz="1600" dirty="0">
                          <a:latin typeface="Times New Roman"/>
                          <a:ea typeface="Calibri"/>
                          <a:cs typeface="Times New Roman"/>
                        </a:rPr>
                        <a:t>. Raises </a:t>
                      </a:r>
                      <a:r>
                        <a:rPr lang="en-US" sz="1600" dirty="0" err="1">
                          <a:latin typeface="Times New Roman"/>
                          <a:ea typeface="Calibri"/>
                          <a:cs typeface="Times New Roman"/>
                        </a:rPr>
                        <a:t>ValueError</a:t>
                      </a:r>
                      <a:r>
                        <a:rPr lang="en-US" sz="1600" dirty="0">
                          <a:latin typeface="Times New Roman"/>
                          <a:ea typeface="Calibri"/>
                          <a:cs typeface="Times New Roman"/>
                        </a:rPr>
                        <a:t> if ‘x’ is not found in the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67704">
                <a:tc>
                  <a:txBody>
                    <a:bodyPr/>
                    <a:lstStyle/>
                    <a:p>
                      <a:pPr>
                        <a:lnSpc>
                          <a:spcPct val="115000"/>
                        </a:lnSpc>
                        <a:spcAft>
                          <a:spcPts val="0"/>
                        </a:spcAft>
                      </a:pPr>
                      <a:r>
                        <a:rPr lang="en-US" sz="1600" b="1" dirty="0">
                          <a:latin typeface="Times New Roman"/>
                          <a:ea typeface="Calibri"/>
                          <a:cs typeface="Times New Roman"/>
                        </a:rPr>
                        <a:t>sorted(</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Sorts the elements of </a:t>
                      </a:r>
                      <a:r>
                        <a:rPr lang="en-US" sz="1600" dirty="0" err="1">
                          <a:latin typeface="Times New Roman"/>
                          <a:ea typeface="Calibri"/>
                          <a:cs typeface="Times New Roman"/>
                        </a:rPr>
                        <a:t>tuple</a:t>
                      </a:r>
                      <a:r>
                        <a:rPr lang="en-US" sz="1600" dirty="0">
                          <a:latin typeface="Times New Roman"/>
                          <a:ea typeface="Calibri"/>
                          <a:cs typeface="Times New Roman"/>
                        </a:rPr>
                        <a:t> into ascending order. sorted(</a:t>
                      </a:r>
                      <a:r>
                        <a:rPr lang="en-US" sz="1600" dirty="0" err="1">
                          <a:latin typeface="Times New Roman"/>
                          <a:ea typeface="Calibri"/>
                          <a:cs typeface="Times New Roman"/>
                        </a:rPr>
                        <a:t>tup,reverse</a:t>
                      </a:r>
                      <a:r>
                        <a:rPr lang="en-US" sz="1600" dirty="0">
                          <a:latin typeface="Times New Roman"/>
                          <a:ea typeface="Calibri"/>
                          <a:cs typeface="Times New Roman"/>
                        </a:rPr>
                        <a:t>=True) will sort in reverse order.</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a:t>
            </a:r>
            <a:endParaRPr lang="en-IN" dirty="0"/>
          </a:p>
        </p:txBody>
      </p:sp>
      <p:sp>
        <p:nvSpPr>
          <p:cNvPr id="5" name="Content Placeholder 4"/>
          <p:cNvSpPr>
            <a:spLocks noGrp="1"/>
          </p:cNvSpPr>
          <p:nvPr>
            <p:ph idx="1"/>
          </p:nvPr>
        </p:nvSpPr>
        <p:spPr>
          <a:xfrm>
            <a:off x="457200" y="1214422"/>
            <a:ext cx="8229600" cy="1328734"/>
          </a:xfrm>
        </p:spPr>
        <p:txBody>
          <a:bodyPr/>
          <a:lstStyle/>
          <a:p>
            <a:r>
              <a:rPr lang="en-US" b="1" dirty="0"/>
              <a:t>Nested </a:t>
            </a:r>
            <a:r>
              <a:rPr lang="en-US" b="1" dirty="0" err="1"/>
              <a:t>Tuple</a:t>
            </a:r>
            <a:r>
              <a:rPr lang="en-US" b="1" dirty="0"/>
              <a:t>:</a:t>
            </a:r>
            <a:endParaRPr lang="en-US" dirty="0"/>
          </a:p>
          <a:p>
            <a:pPr lvl="1"/>
            <a:r>
              <a:rPr lang="en-US" dirty="0"/>
              <a:t>A list within another list is called a </a:t>
            </a:r>
            <a:r>
              <a:rPr lang="en-US" i="1" dirty="0"/>
              <a:t>nested list</a:t>
            </a:r>
            <a:r>
              <a:rPr lang="en-US" dirty="0"/>
              <a:t>.</a:t>
            </a:r>
            <a:endParaRPr lang="en-IN" b="1" dirty="0"/>
          </a:p>
        </p:txBody>
      </p:sp>
      <p:sp>
        <p:nvSpPr>
          <p:cNvPr id="6" name="TextBox 5"/>
          <p:cNvSpPr txBox="1"/>
          <p:nvPr/>
        </p:nvSpPr>
        <p:spPr>
          <a:xfrm>
            <a:off x="3929058" y="4453640"/>
            <a:ext cx="4113627" cy="2332946"/>
          </a:xfrm>
          <a:prstGeom prst="rect">
            <a:avLst/>
          </a:prstGeom>
          <a:noFill/>
        </p:spPr>
        <p:txBody>
          <a:bodyPr wrap="none" rtlCol="0">
            <a:spAutoFit/>
          </a:bodyPr>
          <a:lstStyle/>
          <a:p>
            <a:pPr marL="342900" indent="-342900">
              <a:lnSpc>
                <a:spcPct val="80000"/>
              </a:lnSpc>
              <a:spcBef>
                <a:spcPct val="20000"/>
              </a:spcBef>
            </a:pPr>
            <a:r>
              <a:rPr lang="en-IN" sz="3700" b="1" dirty="0">
                <a:solidFill>
                  <a:schemeClr val="tx2"/>
                </a:solidFill>
              </a:rPr>
              <a:t>Output:</a:t>
            </a:r>
          </a:p>
          <a:p>
            <a:pPr marL="342900" indent="-342900">
              <a:lnSpc>
                <a:spcPct val="80000"/>
              </a:lnSpc>
              <a:spcBef>
                <a:spcPct val="20000"/>
              </a:spcBef>
            </a:pPr>
            <a:endParaRPr lang="en-US" sz="2000" dirty="0"/>
          </a:p>
          <a:p>
            <a:pPr marL="342900" indent="-342900">
              <a:lnSpc>
                <a:spcPct val="80000"/>
              </a:lnSpc>
              <a:spcBef>
                <a:spcPct val="20000"/>
              </a:spcBef>
            </a:pPr>
            <a:r>
              <a:rPr lang="fi-FI" sz="3200" dirty="0"/>
              <a:t>("RAVI", "CSE", 92.00)</a:t>
            </a:r>
          </a:p>
          <a:p>
            <a:pPr marL="342900" indent="-342900">
              <a:lnSpc>
                <a:spcPct val="80000"/>
              </a:lnSpc>
              <a:spcBef>
                <a:spcPct val="20000"/>
              </a:spcBef>
            </a:pPr>
            <a:r>
              <a:rPr lang="fi-FI" sz="3200" dirty="0"/>
              <a:t>("RAMU", "ECE", 93.00)</a:t>
            </a:r>
          </a:p>
          <a:p>
            <a:pPr marL="342900" indent="-342900">
              <a:lnSpc>
                <a:spcPct val="80000"/>
              </a:lnSpc>
              <a:spcBef>
                <a:spcPct val="20000"/>
              </a:spcBef>
            </a:pPr>
            <a:r>
              <a:rPr lang="fi-FI" sz="3200" dirty="0"/>
              <a:t>("RAJA", "EEE", 87.00)</a:t>
            </a:r>
          </a:p>
        </p:txBody>
      </p:sp>
      <p:sp>
        <p:nvSpPr>
          <p:cNvPr id="7" name="Rectangle 6"/>
          <p:cNvSpPr/>
          <p:nvPr/>
        </p:nvSpPr>
        <p:spPr>
          <a:xfrm>
            <a:off x="142844" y="2500306"/>
            <a:ext cx="9001156" cy="2271391"/>
          </a:xfrm>
          <a:prstGeom prst="rect">
            <a:avLst/>
          </a:prstGeom>
        </p:spPr>
        <p:txBody>
          <a:bodyPr wrap="square">
            <a:spAutoFit/>
          </a:bodyPr>
          <a:lstStyle/>
          <a:p>
            <a:pPr marL="342900" indent="-342900">
              <a:lnSpc>
                <a:spcPct val="80000"/>
              </a:lnSpc>
              <a:spcBef>
                <a:spcPct val="20000"/>
              </a:spcBef>
              <a:buNone/>
            </a:pPr>
            <a:r>
              <a:rPr lang="en-IN" sz="3700" b="1" dirty="0">
                <a:solidFill>
                  <a:schemeClr val="tx2"/>
                </a:solidFill>
              </a:rPr>
              <a:t>Program:</a:t>
            </a:r>
          </a:p>
          <a:p>
            <a:pPr marL="342900" indent="-342900">
              <a:lnSpc>
                <a:spcPct val="80000"/>
              </a:lnSpc>
              <a:spcBef>
                <a:spcPct val="20000"/>
              </a:spcBef>
              <a:buNone/>
            </a:pPr>
            <a:r>
              <a:rPr lang="en-IN" sz="2800" dirty="0"/>
              <a:t>students=(("RAVI", "CSE", 92.00), ("RAMU", "ECE", 93.00), </a:t>
            </a:r>
          </a:p>
          <a:p>
            <a:pPr marL="342900" indent="-342900">
              <a:lnSpc>
                <a:spcPct val="80000"/>
              </a:lnSpc>
              <a:spcBef>
                <a:spcPct val="20000"/>
              </a:spcBef>
              <a:buNone/>
            </a:pPr>
            <a:r>
              <a:rPr lang="en-IN" sz="2800" dirty="0"/>
              <a:t>                   ("RAJA", "EEE", 87.00))</a:t>
            </a:r>
          </a:p>
          <a:p>
            <a:pPr marL="342900" indent="-342900">
              <a:lnSpc>
                <a:spcPct val="80000"/>
              </a:lnSpc>
              <a:spcBef>
                <a:spcPct val="20000"/>
              </a:spcBef>
              <a:buNone/>
            </a:pPr>
            <a:r>
              <a:rPr lang="en-IN" sz="2800" dirty="0"/>
              <a:t>for </a:t>
            </a:r>
            <a:r>
              <a:rPr lang="en-IN" sz="2800" dirty="0" err="1"/>
              <a:t>i</a:t>
            </a:r>
            <a:r>
              <a:rPr lang="en-IN" sz="2800" dirty="0"/>
              <a:t> in students:</a:t>
            </a:r>
          </a:p>
          <a:p>
            <a:pPr marL="342900" indent="-342900">
              <a:lnSpc>
                <a:spcPct val="80000"/>
              </a:lnSpc>
              <a:spcBef>
                <a:spcPct val="20000"/>
              </a:spcBef>
              <a:buNone/>
            </a:pPr>
            <a:r>
              <a:rPr lang="en-IN" sz="2800" dirty="0"/>
              <a:t>	print </a:t>
            </a:r>
            <a:r>
              <a:rPr lang="en-IN" sz="2800" dirty="0" err="1"/>
              <a:t>i</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76225" y="1538288"/>
            <a:ext cx="8591550" cy="378142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p:txBody>
          <a:bodyPr/>
          <a:lstStyle/>
          <a:p>
            <a:pPr algn="just"/>
            <a:r>
              <a:rPr lang="en-US" dirty="0"/>
              <a:t>Set is another data structure supported by python.</a:t>
            </a:r>
          </a:p>
          <a:p>
            <a:pPr algn="just"/>
            <a:r>
              <a:rPr lang="en-US" dirty="0"/>
              <a:t>Basically, sets are same as lists but with a difference that sets are lists with no duplicate entries.</a:t>
            </a:r>
          </a:p>
          <a:p>
            <a:pPr algn="just"/>
            <a:r>
              <a:rPr lang="en-US" dirty="0"/>
              <a:t>Technically a set is a mutable and an unordered collection of items. This means that we can easily add or remove items from it.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p:txBody>
          <a:bodyPr/>
          <a:lstStyle/>
          <a:p>
            <a:pPr algn="just"/>
            <a:r>
              <a:rPr lang="en-US" b="1" dirty="0"/>
              <a:t>Creating a set:</a:t>
            </a:r>
            <a:endParaRPr lang="en-US" dirty="0"/>
          </a:p>
          <a:p>
            <a:pPr lvl="1" algn="just"/>
            <a:r>
              <a:rPr lang="en-US" sz="3200" dirty="0"/>
              <a:t>A set is created by placing all the elements inside curly brackets {  }.</a:t>
            </a:r>
          </a:p>
          <a:p>
            <a:pPr lvl="1" algn="just">
              <a:buNone/>
            </a:pPr>
            <a:r>
              <a:rPr lang="en-US" sz="3200" dirty="0"/>
              <a:t>s={1, 2.5, "</a:t>
            </a:r>
            <a:r>
              <a:rPr lang="en-US" sz="3200" dirty="0" err="1"/>
              <a:t>abc</a:t>
            </a:r>
            <a:r>
              <a:rPr lang="en-US" sz="3200" dirty="0"/>
              <a:t>" }</a:t>
            </a:r>
          </a:p>
          <a:p>
            <a:pPr lvl="1" algn="just">
              <a:buNone/>
            </a:pPr>
            <a:r>
              <a:rPr lang="en-US" sz="3200" dirty="0"/>
              <a:t>print s</a:t>
            </a:r>
            <a:endParaRPr lang="en-US" dirty="0"/>
          </a:p>
          <a:p>
            <a:pPr algn="just">
              <a:buNone/>
            </a:pPr>
            <a:r>
              <a:rPr lang="en-US" b="1" dirty="0"/>
              <a:t>Output:</a:t>
            </a:r>
            <a:endParaRPr lang="en-US" dirty="0"/>
          </a:p>
          <a:p>
            <a:pPr algn="just">
              <a:buNone/>
            </a:pPr>
            <a:r>
              <a:rPr lang="en-US" dirty="0"/>
              <a:t>	</a:t>
            </a:r>
            <a:r>
              <a:rPr lang="en-US" sz="3600" dirty="0"/>
              <a:t>set([1, 2.5, "</a:t>
            </a:r>
            <a:r>
              <a:rPr lang="en-US" sz="3600" dirty="0" err="1"/>
              <a:t>abc</a:t>
            </a:r>
            <a:r>
              <a:rPr lang="en-US" sz="3600" dirty="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a:xfrm>
            <a:off x="457200" y="1617681"/>
            <a:ext cx="8229600" cy="4525963"/>
          </a:xfrm>
        </p:spPr>
        <p:txBody>
          <a:bodyPr>
            <a:normAutofit lnSpcReduction="10000"/>
          </a:bodyPr>
          <a:lstStyle/>
          <a:p>
            <a:pPr algn="just"/>
            <a:r>
              <a:rPr lang="en-US" b="1" dirty="0"/>
              <a:t>Converting list into a set:</a:t>
            </a:r>
            <a:endParaRPr lang="en-US" dirty="0"/>
          </a:p>
          <a:p>
            <a:pPr lvl="1" algn="just"/>
            <a:r>
              <a:rPr lang="en-US" sz="3200" dirty="0"/>
              <a:t>A set can have any number of items and they may be of different data types. </a:t>
            </a:r>
            <a:r>
              <a:rPr lang="en-US" sz="3200" i="1" dirty="0"/>
              <a:t>set() </a:t>
            </a:r>
            <a:r>
              <a:rPr lang="en-US" sz="3200" dirty="0"/>
              <a:t>function is used to converting list into set.</a:t>
            </a:r>
          </a:p>
          <a:p>
            <a:pPr lvl="1" algn="just">
              <a:buNone/>
            </a:pPr>
            <a:r>
              <a:rPr lang="en-US" sz="3200" dirty="0"/>
              <a:t>s=set([1, 2.5, "</a:t>
            </a:r>
            <a:r>
              <a:rPr lang="en-US" sz="3200" dirty="0" err="1"/>
              <a:t>abc</a:t>
            </a:r>
            <a:r>
              <a:rPr lang="en-US" sz="3200" dirty="0"/>
              <a:t>"])</a:t>
            </a:r>
          </a:p>
          <a:p>
            <a:pPr lvl="1" algn="just">
              <a:buNone/>
            </a:pPr>
            <a:r>
              <a:rPr lang="en-US" sz="3200" dirty="0"/>
              <a:t>print s</a:t>
            </a:r>
            <a:endParaRPr lang="en-US" dirty="0"/>
          </a:p>
          <a:p>
            <a:pPr algn="just">
              <a:buNone/>
            </a:pPr>
            <a:r>
              <a:rPr lang="en-US" b="1" dirty="0"/>
              <a:t>Output:</a:t>
            </a:r>
            <a:endParaRPr lang="en-US" dirty="0"/>
          </a:p>
          <a:p>
            <a:pPr algn="just">
              <a:buNone/>
            </a:pPr>
            <a:r>
              <a:rPr lang="en-US" dirty="0"/>
              <a:t>	</a:t>
            </a:r>
            <a:r>
              <a:rPr lang="en-US" sz="3600" dirty="0"/>
              <a:t>set([1, 2.5, "</a:t>
            </a:r>
            <a:r>
              <a:rPr lang="en-US" sz="3600" dirty="0" err="1"/>
              <a:t>abc</a:t>
            </a:r>
            <a:r>
              <a:rPr lang="en-US" sz="3600" dirty="0"/>
              <a:t>" ])</a:t>
            </a:r>
          </a:p>
          <a:p>
            <a:pPr algn="just"/>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graphicFrame>
        <p:nvGraphicFramePr>
          <p:cNvPr id="4" name="Content Placeholder 3"/>
          <p:cNvGraphicFramePr>
            <a:graphicFrameLocks noGrp="1"/>
          </p:cNvGraphicFramePr>
          <p:nvPr>
            <p:ph idx="1"/>
          </p:nvPr>
        </p:nvGraphicFramePr>
        <p:xfrm>
          <a:off x="285720" y="1214422"/>
          <a:ext cx="8501122" cy="5727626"/>
        </p:xfrm>
        <a:graphic>
          <a:graphicData uri="http://schemas.openxmlformats.org/drawingml/2006/table">
            <a:tbl>
              <a:tblPr/>
              <a:tblGrid>
                <a:gridCol w="2142148">
                  <a:extLst>
                    <a:ext uri="{9D8B030D-6E8A-4147-A177-3AD203B41FA5}">
                      <a16:colId xmlns:a16="http://schemas.microsoft.com/office/drawing/2014/main" val="20000"/>
                    </a:ext>
                  </a:extLst>
                </a:gridCol>
                <a:gridCol w="6358974">
                  <a:extLst>
                    <a:ext uri="{9D8B030D-6E8A-4147-A177-3AD203B41FA5}">
                      <a16:colId xmlns:a16="http://schemas.microsoft.com/office/drawing/2014/main" val="20001"/>
                    </a:ext>
                  </a:extLst>
                </a:gridCol>
              </a:tblGrid>
              <a:tr h="401631">
                <a:tc>
                  <a:txBody>
                    <a:bodyPr/>
                    <a:lstStyle/>
                    <a:p>
                      <a:pPr algn="ctr">
                        <a:lnSpc>
                          <a:spcPct val="115000"/>
                        </a:lnSpc>
                        <a:spcAft>
                          <a:spcPts val="0"/>
                        </a:spcAft>
                      </a:pPr>
                      <a:r>
                        <a:rPr lang="en-US" sz="2800" b="1" dirty="0">
                          <a:latin typeface="+mj-lt"/>
                          <a:ea typeface="Calibri"/>
                          <a:cs typeface="Times New Roman"/>
                        </a:rPr>
                        <a:t>Operation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800" b="1" dirty="0">
                          <a:latin typeface="+mj-lt"/>
                          <a:ea typeface="Calibri"/>
                          <a:cs typeface="Times New Roman"/>
                        </a:rPr>
                        <a:t>Description</a:t>
                      </a:r>
                      <a:endParaRPr lang="en-IN" sz="2400" dirty="0">
                        <a:latin typeface="+mj-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len</a:t>
                      </a:r>
                      <a:r>
                        <a:rPr lang="en-US" sz="1800" b="1" dirty="0">
                          <a:latin typeface="+mj-lt"/>
                          <a:ea typeface="Times New Roman"/>
                          <a:cs typeface="Times New Roman"/>
                        </a:rPr>
                        <a:t>(s)</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number of elements in set </a:t>
                      </a:r>
                      <a:r>
                        <a:rPr lang="en-US" sz="2400" i="1">
                          <a:latin typeface="+mj-lt"/>
                          <a:ea typeface="Times New Roman"/>
                          <a:cs typeface="Times New Roman"/>
                        </a:rPr>
                        <a:t>s</a:t>
                      </a:r>
                      <a:r>
                        <a:rPr lang="en-US" sz="2400">
                          <a:latin typeface="+mj-lt"/>
                          <a:ea typeface="Times New Roman"/>
                          <a:cs typeface="Times New Roman"/>
                        </a:rPr>
                        <a:t> (cardinality)</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s.issubset</a:t>
                      </a:r>
                      <a:r>
                        <a:rPr lang="en-US" sz="1800" b="1" dirty="0">
                          <a:latin typeface="+mj-lt"/>
                          <a:ea typeface="Times New Roman"/>
                          <a:cs typeface="Times New Roman"/>
                        </a:rPr>
                        <a:t>(t)</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&lt;=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s</a:t>
                      </a:r>
                      <a:r>
                        <a:rPr lang="en-US" sz="2400">
                          <a:latin typeface="+mj-lt"/>
                          <a:ea typeface="Times New Roman"/>
                          <a:cs typeface="Times New Roman"/>
                        </a:rPr>
                        <a:t> is in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36323">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s.issuperset</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&gt;=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test whether every element in </a:t>
                      </a:r>
                      <a:r>
                        <a:rPr lang="en-US" sz="2400" i="1">
                          <a:latin typeface="+mj-lt"/>
                          <a:ea typeface="Times New Roman"/>
                          <a:cs typeface="Times New Roman"/>
                        </a:rPr>
                        <a:t>t</a:t>
                      </a:r>
                      <a:r>
                        <a:rPr lang="en-US" sz="2400">
                          <a:latin typeface="+mj-lt"/>
                          <a:ea typeface="Times New Roman"/>
                          <a:cs typeface="Times New Roman"/>
                        </a:rPr>
                        <a:t> is in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s.union</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from both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1631">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s.intersection</a:t>
                      </a:r>
                      <a:r>
                        <a:rPr lang="en-US" sz="1800" b="1" dirty="0">
                          <a:latin typeface="+mj-lt"/>
                          <a:ea typeface="Times New Roman"/>
                          <a:cs typeface="Times New Roman"/>
                        </a:rPr>
                        <a:t>(t)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(or) </a:t>
                      </a:r>
                      <a:endParaRPr lang="en-IN" sz="2400" b="1" dirty="0">
                        <a:latin typeface="+mj-lt"/>
                        <a:ea typeface="Calibri"/>
                        <a:cs typeface="Times New Roman"/>
                      </a:endParaRPr>
                    </a:p>
                    <a:p>
                      <a:pPr algn="l">
                        <a:lnSpc>
                          <a:spcPct val="115000"/>
                        </a:lnSpc>
                        <a:spcAft>
                          <a:spcPts val="0"/>
                        </a:spcAft>
                      </a:pPr>
                      <a:r>
                        <a:rPr lang="en-US" sz="1800" b="1" dirty="0">
                          <a:latin typeface="+mj-lt"/>
                          <a:ea typeface="Times New Roman"/>
                          <a:cs typeface="Times New Roman"/>
                        </a:rPr>
                        <a:t>  s &amp; 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elements common to </a:t>
                      </a:r>
                      <a:r>
                        <a:rPr lang="en-US" sz="2400" i="1">
                          <a:latin typeface="+mj-lt"/>
                          <a:ea typeface="Times New Roman"/>
                          <a:cs typeface="Times New Roman"/>
                        </a:rPr>
                        <a:t>s</a:t>
                      </a:r>
                      <a:r>
                        <a:rPr lang="en-US" sz="2400">
                          <a:latin typeface="+mj-lt"/>
                          <a:ea typeface="Times New Roman"/>
                          <a:cs typeface="Times New Roman"/>
                        </a:rPr>
                        <a:t> and </a:t>
                      </a:r>
                      <a:r>
                        <a:rPr lang="en-US" sz="2400" i="1">
                          <a:latin typeface="+mj-lt"/>
                          <a:ea typeface="Times New Roman"/>
                          <a:cs typeface="Times New Roman"/>
                        </a:rPr>
                        <a:t>t</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7704">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s.copy</a:t>
                      </a:r>
                      <a:r>
                        <a:rPr lang="en-US" sz="1800" b="1" dirty="0">
                          <a:latin typeface="+mj-lt"/>
                          <a:ea typeface="Times New Roman"/>
                          <a:cs typeface="Times New Roman"/>
                        </a:rPr>
                        <a: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a:latin typeface="+mj-lt"/>
                          <a:ea typeface="Times New Roman"/>
                          <a:cs typeface="Times New Roman"/>
                        </a:rPr>
                        <a:t>new set with a shallow copy of </a:t>
                      </a:r>
                      <a:r>
                        <a:rPr lang="en-US" sz="2400" i="1">
                          <a:latin typeface="+mj-lt"/>
                          <a:ea typeface="Times New Roman"/>
                          <a:cs typeface="Times New Roman"/>
                        </a:rPr>
                        <a:t>s</a:t>
                      </a:r>
                      <a:endParaRPr lang="en-IN" sz="200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67704">
                <a:tc>
                  <a:txBody>
                    <a:bodyPr/>
                    <a:lstStyle/>
                    <a:p>
                      <a:pPr algn="l">
                        <a:lnSpc>
                          <a:spcPct val="115000"/>
                        </a:lnSpc>
                        <a:spcAft>
                          <a:spcPts val="0"/>
                        </a:spcAft>
                      </a:pPr>
                      <a:r>
                        <a:rPr lang="en-US" sz="1800" b="1" dirty="0">
                          <a:latin typeface="+mj-lt"/>
                          <a:ea typeface="Times New Roman"/>
                          <a:cs typeface="Times New Roman"/>
                        </a:rPr>
                        <a:t>  </a:t>
                      </a:r>
                      <a:r>
                        <a:rPr lang="en-US" sz="1800" b="1" dirty="0" err="1">
                          <a:latin typeface="+mj-lt"/>
                          <a:ea typeface="Times New Roman"/>
                          <a:cs typeface="Times New Roman"/>
                        </a:rPr>
                        <a:t>s.update</a:t>
                      </a:r>
                      <a:r>
                        <a:rPr lang="en-US" sz="1800" b="1" dirty="0">
                          <a:latin typeface="+mj-lt"/>
                          <a:ea typeface="Times New Roman"/>
                          <a:cs typeface="Times New Roman"/>
                        </a:rPr>
                        <a:t>(t)</a:t>
                      </a:r>
                      <a:endParaRPr lang="en-IN" sz="2400" b="1"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2400" dirty="0">
                          <a:latin typeface="+mj-lt"/>
                          <a:ea typeface="Times New Roman"/>
                          <a:cs typeface="Times New Roman"/>
                        </a:rPr>
                        <a:t>return set s with elements added from t</a:t>
                      </a:r>
                      <a:endParaRPr lang="en-IN" sz="2000" dirty="0">
                        <a:latin typeface="+mj-lt"/>
                        <a:ea typeface="Calibri"/>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p:txBody>
          <a:bodyPr/>
          <a:lstStyle/>
          <a:p>
            <a:pPr algn="just"/>
            <a:r>
              <a:rPr lang="en-US" dirty="0"/>
              <a:t>A dictionary represents a group of elements arranged in the form of key-value pairs. The first element is considered as ‘key’ and the immediate next element is taken as its ‘value’.</a:t>
            </a:r>
          </a:p>
          <a:p>
            <a:pPr algn="just"/>
            <a:r>
              <a:rPr lang="en-US" dirty="0"/>
              <a:t>The key and its value are separated by a colon (:). All the key-value pairs in a dictionary are inserted in curly braces {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a:xfrm>
            <a:off x="71438" y="1600200"/>
            <a:ext cx="8929718" cy="4525963"/>
          </a:xfrm>
        </p:spPr>
        <p:txBody>
          <a:bodyPr/>
          <a:lstStyle/>
          <a:p>
            <a:r>
              <a:rPr lang="en-US" b="1" dirty="0"/>
              <a:t>Program:</a:t>
            </a:r>
            <a:endParaRPr lang="en-IN" b="1" dirty="0"/>
          </a:p>
          <a:p>
            <a:pPr>
              <a:buNone/>
            </a:pPr>
            <a:r>
              <a:rPr lang="en-IN" dirty="0"/>
              <a:t>d= { '</a:t>
            </a:r>
            <a:r>
              <a:rPr lang="en-IN" dirty="0" err="1"/>
              <a:t>Regd.No</a:t>
            </a:r>
            <a:r>
              <a:rPr lang="en-IN" dirty="0"/>
              <a:t>': 556, '</a:t>
            </a:r>
            <a:r>
              <a:rPr lang="en-IN" dirty="0" err="1"/>
              <a:t>Name':'Mothi</a:t>
            </a:r>
            <a:r>
              <a:rPr lang="en-IN" dirty="0"/>
              <a:t>', 'Branch': 'CSE' }</a:t>
            </a:r>
          </a:p>
          <a:p>
            <a:pPr>
              <a:buNone/>
            </a:pPr>
            <a:r>
              <a:rPr lang="en-IN" dirty="0"/>
              <a:t>print   d['</a:t>
            </a:r>
            <a:r>
              <a:rPr lang="en-IN" dirty="0" err="1"/>
              <a:t>Regd.No</a:t>
            </a:r>
            <a:r>
              <a:rPr lang="en-IN" dirty="0"/>
              <a:t>']		# </a:t>
            </a:r>
            <a:r>
              <a:rPr lang="en-IN" dirty="0">
                <a:solidFill>
                  <a:srgbClr val="FF0000"/>
                </a:solidFill>
              </a:rPr>
              <a:t>556</a:t>
            </a:r>
          </a:p>
          <a:p>
            <a:pPr>
              <a:buNone/>
            </a:pPr>
            <a:r>
              <a:rPr lang="en-IN" dirty="0"/>
              <a:t>print   d['Name']			#</a:t>
            </a:r>
            <a:r>
              <a:rPr lang="en-IN" dirty="0">
                <a:solidFill>
                  <a:srgbClr val="FF0000"/>
                </a:solidFill>
              </a:rPr>
              <a:t> </a:t>
            </a:r>
            <a:r>
              <a:rPr lang="en-IN" dirty="0" err="1">
                <a:solidFill>
                  <a:srgbClr val="FF0000"/>
                </a:solidFill>
              </a:rPr>
              <a:t>Mothi</a:t>
            </a:r>
            <a:endParaRPr lang="en-IN" dirty="0">
              <a:solidFill>
                <a:srgbClr val="FF0000"/>
              </a:solidFill>
            </a:endParaRPr>
          </a:p>
          <a:p>
            <a:pPr>
              <a:buNone/>
            </a:pPr>
            <a:r>
              <a:rPr lang="en-IN" dirty="0"/>
              <a:t>print   d['Branch']		#</a:t>
            </a:r>
            <a:r>
              <a:rPr lang="en-IN" dirty="0">
                <a:solidFill>
                  <a:srgbClr val="FF0000"/>
                </a:solidFill>
              </a:rPr>
              <a:t> CSE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endParaRPr lang="en-IN" dirty="0"/>
          </a:p>
        </p:txBody>
      </p:sp>
      <p:sp>
        <p:nvSpPr>
          <p:cNvPr id="3" name="Content Placeholder 2"/>
          <p:cNvSpPr>
            <a:spLocks noGrp="1"/>
          </p:cNvSpPr>
          <p:nvPr>
            <p:ph idx="1"/>
          </p:nvPr>
        </p:nvSpPr>
        <p:spPr>
          <a:xfrm>
            <a:off x="0" y="1600200"/>
            <a:ext cx="9144000" cy="4525963"/>
          </a:xfrm>
        </p:spPr>
        <p:txBody>
          <a:bodyPr>
            <a:normAutofit lnSpcReduction="10000"/>
          </a:bodyPr>
          <a:lstStyle/>
          <a:p>
            <a:r>
              <a:rPr lang="en-US" b="1" dirty="0"/>
              <a:t>Program:</a:t>
            </a:r>
            <a:endParaRPr lang="en-IN" b="1" dirty="0"/>
          </a:p>
          <a:p>
            <a:pPr lvl="1">
              <a:buNone/>
            </a:pPr>
            <a:r>
              <a:rPr lang="en-IN" dirty="0"/>
              <a:t>d={'Regd.No':556,'Name':'Mothi','Branch':'CSE'}</a:t>
            </a:r>
          </a:p>
          <a:p>
            <a:pPr lvl="1">
              <a:buNone/>
            </a:pPr>
            <a:r>
              <a:rPr lang="en-IN" dirty="0"/>
              <a:t>print d	   </a:t>
            </a:r>
          </a:p>
          <a:p>
            <a:pPr lvl="1">
              <a:buNone/>
            </a:pPr>
            <a:r>
              <a:rPr lang="en-IN" dirty="0"/>
              <a:t>d['Gender']="Male"</a:t>
            </a:r>
          </a:p>
          <a:p>
            <a:pPr lvl="1">
              <a:buNone/>
            </a:pPr>
            <a:r>
              <a:rPr lang="en-IN" dirty="0"/>
              <a:t>print d</a:t>
            </a:r>
          </a:p>
          <a:p>
            <a:pPr>
              <a:buNone/>
            </a:pPr>
            <a:r>
              <a:rPr lang="en-US" b="1" dirty="0"/>
              <a:t>Output:</a:t>
            </a:r>
          </a:p>
          <a:p>
            <a:pPr lvl="1">
              <a:buNone/>
            </a:pPr>
            <a:r>
              <a:rPr lang="en-IN" dirty="0"/>
              <a:t>{'Regd.No':556,'Name':'Mothi','Branch':'CSE'}</a:t>
            </a:r>
          </a:p>
          <a:p>
            <a:pPr lvl="1">
              <a:buNone/>
            </a:pPr>
            <a:r>
              <a:rPr lang="en-IN" dirty="0"/>
              <a:t>{'Gender': 'Male', 'Branch': 'CSE', 'Name': '</a:t>
            </a:r>
            <a:r>
              <a:rPr lang="en-IN" dirty="0" err="1"/>
              <a:t>Mothi</a:t>
            </a:r>
            <a:r>
              <a:rPr lang="en-IN" dirty="0"/>
              <a:t>', '</a:t>
            </a:r>
            <a:r>
              <a:rPr lang="en-IN" dirty="0" err="1"/>
              <a:t>Regd.No</a:t>
            </a:r>
            <a:r>
              <a:rPr lang="en-IN" dirty="0"/>
              <a:t>': 556}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3000"/>
          </a:xfrm>
        </p:spPr>
        <p:txBody>
          <a:bodyPr/>
          <a:lstStyle/>
          <a:p>
            <a:r>
              <a:rPr lang="en-US" dirty="0"/>
              <a:t>Dictionary</a:t>
            </a:r>
            <a:endParaRPr lang="en-IN" dirty="0"/>
          </a:p>
        </p:txBody>
      </p:sp>
      <p:graphicFrame>
        <p:nvGraphicFramePr>
          <p:cNvPr id="6" name="Content Placeholder 5"/>
          <p:cNvGraphicFramePr>
            <a:graphicFrameLocks noGrp="1"/>
          </p:cNvGraphicFramePr>
          <p:nvPr>
            <p:ph idx="1"/>
          </p:nvPr>
        </p:nvGraphicFramePr>
        <p:xfrm>
          <a:off x="65744" y="1071546"/>
          <a:ext cx="8935412" cy="5842899"/>
        </p:xfrm>
        <a:graphic>
          <a:graphicData uri="http://schemas.openxmlformats.org/drawingml/2006/table">
            <a:tbl>
              <a:tblPr/>
              <a:tblGrid>
                <a:gridCol w="3363248">
                  <a:extLst>
                    <a:ext uri="{9D8B030D-6E8A-4147-A177-3AD203B41FA5}">
                      <a16:colId xmlns:a16="http://schemas.microsoft.com/office/drawing/2014/main" val="20000"/>
                    </a:ext>
                  </a:extLst>
                </a:gridCol>
                <a:gridCol w="5572164">
                  <a:extLst>
                    <a:ext uri="{9D8B030D-6E8A-4147-A177-3AD203B41FA5}">
                      <a16:colId xmlns:a16="http://schemas.microsoft.com/office/drawing/2014/main" val="20001"/>
                    </a:ext>
                  </a:extLst>
                </a:gridCol>
              </a:tblGrid>
              <a:tr h="362432">
                <a:tc>
                  <a:txBody>
                    <a:bodyPr/>
                    <a:lstStyle/>
                    <a:p>
                      <a:pPr algn="ctr">
                        <a:lnSpc>
                          <a:spcPct val="115000"/>
                        </a:lnSpc>
                        <a:spcAft>
                          <a:spcPts val="0"/>
                        </a:spcAft>
                      </a:pPr>
                      <a:r>
                        <a:rPr lang="en-US" sz="1400" b="1" dirty="0">
                          <a:latin typeface="Times New Roman"/>
                          <a:ea typeface="Calibri"/>
                          <a:cs typeface="Times New Roman"/>
                        </a:rPr>
                        <a:t>Method</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15000"/>
                        </a:lnSpc>
                        <a:spcAft>
                          <a:spcPts val="0"/>
                        </a:spcAft>
                      </a:pPr>
                      <a:r>
                        <a:rPr lang="en-US" sz="1400" b="1" dirty="0">
                          <a:latin typeface="Times New Roman"/>
                          <a:ea typeface="Calibri"/>
                          <a:cs typeface="Times New Roman"/>
                        </a:rPr>
                        <a:t>Description</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0655">
                <a:tc>
                  <a:txBody>
                    <a:bodyPr/>
                    <a:lstStyle/>
                    <a:p>
                      <a:pPr>
                        <a:lnSpc>
                          <a:spcPct val="115000"/>
                        </a:lnSpc>
                        <a:spcAft>
                          <a:spcPts val="0"/>
                        </a:spcAft>
                      </a:pPr>
                      <a:r>
                        <a:rPr lang="en-US" sz="2000" b="1">
                          <a:latin typeface="Courier New"/>
                          <a:ea typeface="Calibri"/>
                          <a:cs typeface="Times New Roman"/>
                        </a:rPr>
                        <a:t>d.clear()</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all key-value pairs from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0655">
                <a:tc>
                  <a:txBody>
                    <a:bodyPr/>
                    <a:lstStyle/>
                    <a:p>
                      <a:pPr>
                        <a:lnSpc>
                          <a:spcPct val="115000"/>
                        </a:lnSpc>
                        <a:spcAft>
                          <a:spcPts val="0"/>
                        </a:spcAft>
                      </a:pPr>
                      <a:r>
                        <a:rPr lang="en-US" sz="2000" b="1">
                          <a:latin typeface="Courier New"/>
                          <a:ea typeface="Calibri"/>
                          <a:cs typeface="Times New Roman"/>
                        </a:rPr>
                        <a:t>d2=d.copy()</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Copies all elements from‘d’ into a new dictionary d2.</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1311">
                <a:tc>
                  <a:txBody>
                    <a:bodyPr/>
                    <a:lstStyle/>
                    <a:p>
                      <a:pPr>
                        <a:lnSpc>
                          <a:spcPct val="115000"/>
                        </a:lnSpc>
                        <a:spcAft>
                          <a:spcPts val="0"/>
                        </a:spcAft>
                      </a:pPr>
                      <a:r>
                        <a:rPr lang="en-US" sz="2000" b="1">
                          <a:latin typeface="Courier New"/>
                          <a:ea typeface="Calibri"/>
                          <a:cs typeface="Times New Roman"/>
                        </a:rPr>
                        <a:t>d.fromkeys(s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Create a new dictionary with keys from sequence‘s’ and values all set to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1311">
                <a:tc>
                  <a:txBody>
                    <a:bodyPr/>
                    <a:lstStyle/>
                    <a:p>
                      <a:pPr>
                        <a:lnSpc>
                          <a:spcPct val="115000"/>
                        </a:lnSpc>
                        <a:spcAft>
                          <a:spcPts val="0"/>
                        </a:spcAft>
                      </a:pPr>
                      <a:r>
                        <a:rPr lang="en-US" sz="2000" b="1">
                          <a:latin typeface="Courier New"/>
                          <a:ea typeface="Calibri"/>
                          <a:cs typeface="Times New Roman"/>
                        </a:rPr>
                        <a:t>d.get(k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the value associated with key ‘k’. If key is not found, it returns ‘v’.</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1311">
                <a:tc>
                  <a:txBody>
                    <a:bodyPr/>
                    <a:lstStyle/>
                    <a:p>
                      <a:pPr>
                        <a:lnSpc>
                          <a:spcPct val="115000"/>
                        </a:lnSpc>
                        <a:spcAft>
                          <a:spcPts val="0"/>
                        </a:spcAft>
                      </a:pPr>
                      <a:r>
                        <a:rPr lang="en-US" sz="2000" b="1">
                          <a:latin typeface="Courier New"/>
                          <a:ea typeface="Calibri"/>
                          <a:cs typeface="Times New Roman"/>
                        </a:rPr>
                        <a:t>d.items()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an object that contains key-value pairs of‘d’. The pairs are stored as tuples in the object.</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0655">
                <a:tc>
                  <a:txBody>
                    <a:bodyPr/>
                    <a:lstStyle/>
                    <a:p>
                      <a:pPr>
                        <a:lnSpc>
                          <a:spcPct val="115000"/>
                        </a:lnSpc>
                        <a:spcAft>
                          <a:spcPts val="0"/>
                        </a:spcAft>
                      </a:pPr>
                      <a:r>
                        <a:rPr lang="en-US" sz="2000" b="1">
                          <a:latin typeface="Courier New"/>
                          <a:ea typeface="Calibri"/>
                          <a:cs typeface="Times New Roman"/>
                        </a:rPr>
                        <a:t>d.keys()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keys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0655">
                <a:tc>
                  <a:txBody>
                    <a:bodyPr/>
                    <a:lstStyle/>
                    <a:p>
                      <a:pPr>
                        <a:lnSpc>
                          <a:spcPct val="115000"/>
                        </a:lnSpc>
                        <a:spcAft>
                          <a:spcPts val="0"/>
                        </a:spcAft>
                      </a:pPr>
                      <a:r>
                        <a:rPr lang="en-US" sz="2000" b="1">
                          <a:latin typeface="Courier New"/>
                          <a:ea typeface="Calibri"/>
                          <a:cs typeface="Times New Roman"/>
                        </a:rPr>
                        <a:t>d.values()</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Returns a sequence of values from the dictionary‘d’.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0655">
                <a:tc>
                  <a:txBody>
                    <a:bodyPr/>
                    <a:lstStyle/>
                    <a:p>
                      <a:pPr>
                        <a:lnSpc>
                          <a:spcPct val="115000"/>
                        </a:lnSpc>
                        <a:spcAft>
                          <a:spcPts val="0"/>
                        </a:spcAft>
                      </a:pPr>
                      <a:r>
                        <a:rPr lang="en-US" sz="2000" b="1">
                          <a:latin typeface="Courier New"/>
                          <a:ea typeface="Calibri"/>
                          <a:cs typeface="Times New Roman"/>
                        </a:rPr>
                        <a:t>d.update(x)</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Adds all elements from dictionary ‘x’ to‘d’.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242623">
                <a:tc>
                  <a:txBody>
                    <a:bodyPr/>
                    <a:lstStyle/>
                    <a:p>
                      <a:pPr>
                        <a:lnSpc>
                          <a:spcPct val="115000"/>
                        </a:lnSpc>
                        <a:spcAft>
                          <a:spcPts val="0"/>
                        </a:spcAft>
                      </a:pPr>
                      <a:r>
                        <a:rPr lang="en-US" sz="2000" b="1">
                          <a:latin typeface="Courier New"/>
                          <a:ea typeface="Calibri"/>
                          <a:cs typeface="Times New Roman"/>
                        </a:rPr>
                        <a:t>d.pop(k [,v] )</a:t>
                      </a:r>
                      <a:endParaRPr lang="en-IN" sz="1800" b="1">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cs typeface="Times New Roman"/>
                        </a:rPr>
                        <a:t>Removes the key ‘k’ and its value from‘d’ and returns the value. If key is not found, then the value ‘v’ is returned. If key is not found and ‘v’ is not mentioned then ‘KeyError’ is raised.</a:t>
                      </a:r>
                      <a:endParaRPr lang="en-IN" sz="14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21311">
                <a:tc>
                  <a:txBody>
                    <a:bodyPr/>
                    <a:lstStyle/>
                    <a:p>
                      <a:pPr>
                        <a:lnSpc>
                          <a:spcPct val="115000"/>
                        </a:lnSpc>
                        <a:spcAft>
                          <a:spcPts val="0"/>
                        </a:spcAft>
                      </a:pPr>
                      <a:r>
                        <a:rPr lang="en-US" sz="2000" b="1" dirty="0" err="1">
                          <a:latin typeface="Courier New"/>
                          <a:ea typeface="Calibri"/>
                          <a:cs typeface="Times New Roman"/>
                        </a:rPr>
                        <a:t>d.setdefault</a:t>
                      </a:r>
                      <a:r>
                        <a:rPr lang="en-US" sz="2000" b="1" dirty="0">
                          <a:latin typeface="Courier New"/>
                          <a:ea typeface="Calibri"/>
                          <a:cs typeface="Times New Roman"/>
                        </a:rPr>
                        <a:t>(k [,v] )</a:t>
                      </a:r>
                      <a:endParaRPr lang="en-IN" sz="18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cs typeface="Times New Roman"/>
                        </a:rPr>
                        <a:t>If key ‘k’ is found, its value is returned. If key is not found, then the k, v pair is stored into the </a:t>
                      </a:r>
                      <a:r>
                        <a:rPr lang="en-US" sz="1600" dirty="0" err="1">
                          <a:latin typeface="Times New Roman"/>
                          <a:ea typeface="Calibri"/>
                          <a:cs typeface="Times New Roman"/>
                        </a:rPr>
                        <a:t>dictionary‘d</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357166"/>
            <a:ext cx="9144000" cy="3402767"/>
          </a:xfrm>
          <a:prstGeom prst="rect">
            <a:avLst/>
          </a:prstGeom>
          <a:noFill/>
          <a:ln w="9525">
            <a:noFill/>
            <a:miter lim="800000"/>
            <a:headEnd/>
            <a:tailEnd/>
          </a:ln>
          <a:effectLst/>
        </p:spPr>
      </p:pic>
      <p:sp>
        <p:nvSpPr>
          <p:cNvPr id="3" name="TextBox 2"/>
          <p:cNvSpPr txBox="1"/>
          <p:nvPr/>
        </p:nvSpPr>
        <p:spPr>
          <a:xfrm>
            <a:off x="500034" y="4143380"/>
            <a:ext cx="8286808" cy="1569660"/>
          </a:xfrm>
          <a:prstGeom prst="rect">
            <a:avLst/>
          </a:prstGeom>
          <a:noFill/>
        </p:spPr>
        <p:txBody>
          <a:bodyPr wrap="square" rtlCol="0">
            <a:spAutoFit/>
          </a:bodyPr>
          <a:lstStyle/>
          <a:p>
            <a:r>
              <a:rPr lang="en-IN" sz="3200" dirty="0"/>
              <a:t>Id() method return the address of the object</a:t>
            </a:r>
          </a:p>
          <a:p>
            <a:r>
              <a:rPr lang="en-IN" sz="3200" dirty="0"/>
              <a:t>Type() method return the type of the object</a:t>
            </a:r>
          </a:p>
          <a:p>
            <a:r>
              <a:rPr lang="en-IN" sz="3200" dirty="0"/>
              <a:t>Value return the data in the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762000" y="1062038"/>
            <a:ext cx="7620000" cy="4733925"/>
          </a:xfrm>
          <a:prstGeom prst="rect">
            <a:avLst/>
          </a:prstGeom>
          <a:noFill/>
          <a:ln w="9525">
            <a:noFill/>
            <a:miter lim="800000"/>
            <a:headEnd/>
            <a:tailEnd/>
          </a:ln>
          <a:effectLst/>
        </p:spPr>
      </p:pic>
      <p:sp>
        <p:nvSpPr>
          <p:cNvPr id="5" name="Rectangle 4"/>
          <p:cNvSpPr/>
          <p:nvPr/>
        </p:nvSpPr>
        <p:spPr>
          <a:xfrm>
            <a:off x="285720" y="642918"/>
            <a:ext cx="1214446" cy="10715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2349</Words>
  <Application>Microsoft Office PowerPoint</Application>
  <PresentationFormat>On-screen Show (4:3)</PresentationFormat>
  <Paragraphs>476</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Unit-1</vt:lpstr>
      <vt:lpstr>PowerPoint Presentation</vt:lpstr>
      <vt:lpstr>Python </vt:lpstr>
      <vt:lpstr>PowerPoint Presentation</vt:lpstr>
      <vt:lpstr>PowerPoint Presentation</vt:lpstr>
      <vt:lpstr>Need for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vt:lpstr>
      <vt:lpstr>List</vt:lpstr>
      <vt:lpstr>List</vt:lpstr>
      <vt:lpstr>List</vt:lpstr>
      <vt:lpstr>List</vt:lpstr>
      <vt:lpstr>range() function</vt:lpstr>
      <vt:lpstr>range() function</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Tuple</vt:lpstr>
      <vt:lpstr>Tuple</vt:lpstr>
      <vt:lpstr>Tuple</vt:lpstr>
      <vt:lpstr>Tuple</vt:lpstr>
      <vt:lpstr>Tuple</vt:lpstr>
      <vt:lpstr>Tuple</vt:lpstr>
      <vt:lpstr>Tuple</vt:lpstr>
      <vt:lpstr>Set</vt:lpstr>
      <vt:lpstr>Set</vt:lpstr>
      <vt:lpstr>Set</vt:lpstr>
      <vt:lpstr>Set</vt:lpstr>
      <vt:lpstr>Dictionary</vt:lpstr>
      <vt:lpstr>Dictionary</vt:lpstr>
      <vt:lpstr>Dictionary</vt:lpstr>
      <vt:lpstr>Dictionary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AMARNATH GOWNDRA</cp:lastModifiedBy>
  <cp:revision>11</cp:revision>
  <dcterms:created xsi:type="dcterms:W3CDTF">2019-07-18T05:01:31Z</dcterms:created>
  <dcterms:modified xsi:type="dcterms:W3CDTF">2022-05-15T04:03:43Z</dcterms:modified>
</cp:coreProperties>
</file>