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89" r:id="rId5"/>
    <p:sldId id="260" r:id="rId6"/>
    <p:sldId id="264"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858" autoAdjust="0"/>
  </p:normalViewPr>
  <p:slideViewPr>
    <p:cSldViewPr>
      <p:cViewPr varScale="1">
        <p:scale>
          <a:sx n="80" d="100"/>
          <a:sy n="80" d="100"/>
        </p:scale>
        <p:origin x="-1522"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57BB70-FB6E-4E3E-8064-685165E79856}" type="datetimeFigureOut">
              <a:rPr lang="en-US" smtClean="0"/>
              <a:pPr/>
              <a:t>7/8/2020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65CE04-6164-4849-A84B-70D065722E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65CE04-6164-4849-A84B-70D065722E2A}"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7/8/2020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19400"/>
            <a:ext cx="8183880" cy="1051560"/>
          </a:xfrm>
        </p:spPr>
        <p:txBody>
          <a:bodyPr>
            <a:normAutofit fontScale="90000"/>
          </a:bodyPr>
          <a:lstStyle/>
          <a:p>
            <a:pPr algn="ctr"/>
            <a:r>
              <a:rPr lang="en-IN" dirty="0" smtClean="0"/>
              <a:t>Automatic helmet-wearing detection</a:t>
            </a:r>
            <a:r>
              <a:rPr lang="en-US" dirty="0" smtClean="0"/>
              <a:t/>
            </a:r>
            <a:br>
              <a:rPr lang="en-US" dirty="0" smtClean="0"/>
            </a:b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667743"/>
            <a:ext cx="7924800" cy="59980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50000"/>
              </a:lnSpc>
              <a:spcBef>
                <a:spcPct val="0"/>
              </a:spcBef>
              <a:spcAft>
                <a:spcPct val="0"/>
              </a:spcAf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Abstract</a:t>
            </a:r>
            <a:r>
              <a:rPr lang="en-IN" sz="2400" dirty="0" smtClean="0"/>
              <a:t> :</a:t>
            </a:r>
            <a:r>
              <a:rPr lang="en-IN" dirty="0" smtClean="0">
                <a:latin typeface="Times New Roman" pitchFamily="18" charset="0"/>
                <a:cs typeface="Times New Roman" pitchFamily="18" charset="0"/>
              </a:rPr>
              <a:t>We propose a machine for Detection of People and Motorcyclist who are not wearing helmet. The developed application aims to help law enforcement by police, and eventually resulting in changing risk behaviours and consequently reducing the number of accidents and its severity. We present a framework for automatic detection of motorcyclists driving without helmets and people working in construction sites without helmet in surveillance videos and images. Video frames recorded by the CCTV camera and pictures taken at the scene are used to detect people who are not wearing helmet. If any person without helmet is found, then image will be capture or screen shoot will be taken and image will be stored in the database. The results show that the developed program is able to detect motorcyclists on various motorcycle types during daytime and night-time. The validation results reveal that the program achieves great accuracy in detecting the people without helmet the given stats are came up in the testing phase.</a:t>
            </a:r>
            <a:endParaRPr lang="en-US" dirty="0" smtClean="0">
              <a:latin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81000" y="381000"/>
            <a:ext cx="8153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Existing system:</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Two-wheeler is a very popular mode of transportation in almost every country. However, there is a high risk involved because of less protection. To reduce the involved risk, it is highly desirable for bike-riders to use helmet. Observing the usefulness of helmet, Governments have made it a punishable offense to ride a bike without helmet and have adopted manual strategies to catch the violators. However, the existing video surveillance based methods are passive and require significant human assistance. In general, such systems are infeasible due to involvement of humans, whose efficiency decreases over long duration . Automation of this process is highly desirable for reliable and robust monitoring of these violations as well as it also significantly reduces the amount of human resources needed. Also, many countries are adopting systems involving surveillance cameras at public places. So, the solution for detecting violators using the existing infrastructure is also cost-effective.</a:t>
            </a:r>
            <a:endParaRPr lang="en-IN" sz="16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533400"/>
            <a:ext cx="8305800" cy="1338828"/>
          </a:xfrm>
          <a:prstGeom prst="rect">
            <a:avLst/>
          </a:prstGeom>
        </p:spPr>
        <p:txBody>
          <a:bodyPr wrap="square">
            <a:spAutoFit/>
          </a:bodyPr>
          <a:lstStyle/>
          <a:p>
            <a:pPr>
              <a:lnSpc>
                <a:spcPct val="150000"/>
              </a:lnSpc>
            </a:pPr>
            <a:r>
              <a:rPr lang="en-US" b="1" dirty="0" smtClean="0">
                <a:latin typeface="Times New Roman" panose="02020603050405020304" pitchFamily="18" charset="0"/>
                <a:cs typeface="Times New Roman" panose="02020603050405020304" pitchFamily="18" charset="0"/>
              </a:rPr>
              <a:t>Disadvantage :</a:t>
            </a:r>
            <a:endParaRPr lang="en-IN" dirty="0" smtClean="0">
              <a:latin typeface="Times New Roman" panose="02020603050405020304" pitchFamily="18" charset="0"/>
              <a:cs typeface="Times New Roman" panose="02020603050405020304" pitchFamily="18" charset="0"/>
            </a:endParaRPr>
          </a:p>
          <a:p>
            <a:pPr lvl="0" algn="just">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 It does not considered the impact of data correlation.</a:t>
            </a:r>
            <a:endParaRPr lang="en-US" dirty="0" smtClean="0">
              <a:latin typeface="Times New Roman" pitchFamily="18" charset="0"/>
              <a:cs typeface="Times New Roman" pitchFamily="18" charset="0"/>
            </a:endParaRPr>
          </a:p>
          <a:p>
            <a:pPr algn="just">
              <a:lnSpc>
                <a:spcPct val="150000"/>
              </a:lnSpc>
              <a:buFont typeface="Arial" pitchFamily="34" charset="0"/>
              <a:buChar char="•"/>
            </a:pPr>
            <a:r>
              <a:rPr lang="en-US" dirty="0" smtClean="0">
                <a:latin typeface="Times New Roman" pitchFamily="18" charset="0"/>
                <a:cs typeface="Times New Roman" pitchFamily="18" charset="0"/>
              </a:rPr>
              <a:t> It may lead to more privacy leakage than expected in industrial applications</a:t>
            </a:r>
            <a:endParaRPr lang="en-IN"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57200" y="381000"/>
            <a:ext cx="76962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system: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lnSpc>
                <a:spcPct val="150000"/>
              </a:lnSpc>
            </a:pPr>
            <a:r>
              <a:rPr lang="en-IN" sz="1600" dirty="0" smtClean="0">
                <a:latin typeface="Times New Roman" pitchFamily="18" charset="0"/>
                <a:cs typeface="Times New Roman" pitchFamily="18" charset="0"/>
              </a:rPr>
              <a:t>We present a framework for automatic detection of motorcyclists driving without helmets and people working in construction sites without helmet in surveillance videos and images. Video frames recorded by the CCTV camera and pictures taken at the scene are used to detect people who are not wearing helmet. If any person without helmet is found, then image will be capture or screen shoot will be taken and image will be stored in the database. The results show that the developed program is able to detect motorcyclists on various motorcycle types during daytime and night-time. The validation results reveal that the program achieves great accuracy in detecting the people without helmet the given stats are came up in the testing phase.</a:t>
            </a:r>
          </a:p>
          <a:p>
            <a:pPr algn="just">
              <a:lnSpc>
                <a:spcPct val="150000"/>
              </a:lnSpc>
            </a:pPr>
            <a:r>
              <a:rPr lang="en-US" sz="2400" b="1" dirty="0" smtClean="0">
                <a:latin typeface="Times New Roman" pitchFamily="18" charset="0"/>
                <a:cs typeface="Times New Roman" pitchFamily="18" charset="0"/>
              </a:rPr>
              <a:t>Advantages:</a:t>
            </a:r>
            <a:endParaRPr lang="en-IN" sz="2400" dirty="0" smtClean="0">
              <a:latin typeface="Times New Roman" pitchFamily="18" charset="0"/>
              <a:cs typeface="Times New Roman" pitchFamily="18" charset="0"/>
            </a:endParaRPr>
          </a:p>
          <a:p>
            <a:pPr lvl="0" algn="just">
              <a:lnSpc>
                <a:spcPct val="150000"/>
              </a:lnSpc>
              <a:buFont typeface="Arial" pitchFamily="34" charset="0"/>
              <a:buChar char="•"/>
            </a:pPr>
            <a:r>
              <a:rPr lang="en-IN" dirty="0" smtClean="0">
                <a:latin typeface="Times New Roman" pitchFamily="18" charset="0"/>
                <a:cs typeface="Times New Roman" pitchFamily="18" charset="0"/>
              </a:rPr>
              <a:t>Proposed approach is cost effective compared to the existing system .</a:t>
            </a:r>
            <a:endParaRPr lang="en-US" dirty="0" smtClean="0">
              <a:latin typeface="Times New Roman" pitchFamily="18" charset="0"/>
              <a:cs typeface="Times New Roman" pitchFamily="18" charset="0"/>
            </a:endParaRPr>
          </a:p>
          <a:p>
            <a:pPr lvl="0" algn="just">
              <a:lnSpc>
                <a:spcPct val="150000"/>
              </a:lnSpc>
              <a:buFont typeface="Arial" pitchFamily="34" charset="0"/>
              <a:buChar char="•"/>
            </a:pPr>
            <a:r>
              <a:rPr lang="en-IN" dirty="0" smtClean="0">
                <a:latin typeface="Times New Roman" pitchFamily="18" charset="0"/>
                <a:cs typeface="Times New Roman" pitchFamily="18" charset="0"/>
              </a:rPr>
              <a:t>In proposed approach least human assistance is required.</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077200" cy="5632311"/>
          </a:xfrm>
          <a:prstGeom prst="rect">
            <a:avLst/>
          </a:prstGeom>
          <a:noFill/>
        </p:spPr>
        <p:txBody>
          <a:bodyPr wrap="square" rtlCol="0">
            <a:spAutoFit/>
          </a:bodyPr>
          <a:lstStyle/>
          <a:p>
            <a:pPr>
              <a:lnSpc>
                <a:spcPct val="150000"/>
              </a:lnSpc>
            </a:pPr>
            <a:r>
              <a:rPr lang="en-US" sz="2400" b="1" dirty="0" smtClean="0">
                <a:latin typeface="Times New Roman" panose="02020603050405020304" pitchFamily="18" charset="0"/>
                <a:cs typeface="Times New Roman" panose="02020603050405020304" pitchFamily="18" charset="0"/>
              </a:rPr>
              <a:t>Libraries :</a:t>
            </a:r>
            <a:endParaRPr lang="en-IN" sz="24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Pandas: </a:t>
            </a:r>
            <a:r>
              <a:rPr lang="en-US" dirty="0">
                <a:latin typeface="Times New Roman" panose="02020603050405020304" pitchFamily="18" charset="0"/>
                <a:cs typeface="Times New Roman" panose="02020603050405020304" pitchFamily="18" charset="0"/>
              </a:rPr>
              <a:t>pandas is an open source, BSD-licensed library providing high-performance, easy-to-use data structures and data analysis tools for the Python programming language</a:t>
            </a:r>
            <a:r>
              <a:rPr lang="en-US" dirty="0" smtClean="0">
                <a:latin typeface="Times New Roman" panose="02020603050405020304" pitchFamily="18" charset="0"/>
                <a:cs typeface="Times New Roman" panose="02020603050405020304" pitchFamily="18" charset="0"/>
              </a:rPr>
              <a:t>.</a:t>
            </a:r>
          </a:p>
          <a:p>
            <a:pPr>
              <a:lnSpc>
                <a:spcPct val="150000"/>
              </a:lnSpc>
            </a:pPr>
            <a:r>
              <a:rPr lang="en-US" b="1" dirty="0" smtClean="0">
                <a:latin typeface="Times New Roman" panose="02020603050405020304" pitchFamily="18" charset="0"/>
                <a:cs typeface="Times New Roman" panose="02020603050405020304" pitchFamily="18" charset="0"/>
              </a:rPr>
              <a:t>Numpy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NumPy is a general-purpose array-processing package. It provides a high-performance multidimensional array object, and tools for working with these arrays. It is the fundamental package for scientific computing with Python.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matplotlib.pyplot is a plotting library used for 2D graphics in python programming language. It can be used in python scripts, shell, web application servers and other graphical user interface toolkits</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Scikit-learn</a:t>
            </a:r>
            <a:r>
              <a:rPr lang="en-US" dirty="0">
                <a:latin typeface="Times New Roman" panose="02020603050405020304" pitchFamily="18" charset="0"/>
                <a:cs typeface="Times New Roman" panose="02020603050405020304" pitchFamily="18" charset="0"/>
              </a:rPr>
              <a:t>: Scikit-learn is a free machine learning library for Python. It features various algorithms like support vector machine, random forests, and k-neighbors, and it also supports Python numerical and scientific libraries like NumPy and SciPy.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7680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537936"/>
            <a:ext cx="8229600" cy="59980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SPECIFICATIONS</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OS                      :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Windows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Python IDE        :              python 2.7.x and above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Pycharm IDE,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Anaconda 3.5</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Setup tools and pip to be installed for 3.6.x and above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4GB and Higher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Intel i3 and above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500GB: Minimum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193</TotalTime>
  <Words>581</Words>
  <Application>Microsoft Office PowerPoint</Application>
  <PresentationFormat>On-screen Show (4:3)</PresentationFormat>
  <Paragraphs>31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Aspect</vt:lpstr>
      <vt:lpstr>Automatic helmet-wearing detection </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supervised machine learning algorithms for stock market trend prediction </dc:title>
  <dc:creator>nit</dc:creator>
  <cp:lastModifiedBy>Rushikesh</cp:lastModifiedBy>
  <cp:revision>38</cp:revision>
  <dcterms:created xsi:type="dcterms:W3CDTF">2006-08-16T00:00:00Z</dcterms:created>
  <dcterms:modified xsi:type="dcterms:W3CDTF">2020-07-09T06:21:40Z</dcterms:modified>
</cp:coreProperties>
</file>