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89" r:id="rId5"/>
    <p:sldId id="260" r:id="rId6"/>
    <p:sldId id="264" r:id="rId7"/>
    <p:sldId id="263" r:id="rId8"/>
    <p:sldId id="265" r:id="rId9"/>
    <p:sldId id="266" r:id="rId10"/>
    <p:sldId id="267" r:id="rId11"/>
    <p:sldId id="268" r:id="rId12"/>
    <p:sldId id="269" r:id="rId13"/>
    <p:sldId id="270" r:id="rId14"/>
    <p:sldId id="271" r:id="rId15"/>
    <p:sldId id="273" r:id="rId16"/>
    <p:sldId id="274" r:id="rId17"/>
    <p:sldId id="275" r:id="rId18"/>
    <p:sldId id="290" r:id="rId19"/>
    <p:sldId id="291" r:id="rId20"/>
    <p:sldId id="292" r:id="rId21"/>
    <p:sldId id="293" r:id="rId22"/>
    <p:sldId id="294" r:id="rId23"/>
    <p:sldId id="29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858" autoAdjust="0"/>
  </p:normalViewPr>
  <p:slideViewPr>
    <p:cSldViewPr>
      <p:cViewPr varScale="1">
        <p:scale>
          <a:sx n="80" d="100"/>
          <a:sy n="80" d="100"/>
        </p:scale>
        <p:origin x="-1522"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57BB70-FB6E-4E3E-8064-685165E79856}" type="datetimeFigureOut">
              <a:rPr lang="en-US" smtClean="0"/>
              <a:t>7/8/2020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65CE04-6164-4849-A84B-70D065722E2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65CE04-6164-4849-A84B-70D065722E2A}"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7/8/2020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7/8/2020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7/8/2020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7/8/2020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19400"/>
            <a:ext cx="8183880" cy="1051560"/>
          </a:xfrm>
        </p:spPr>
        <p:txBody>
          <a:bodyPr>
            <a:normAutofit fontScale="90000"/>
          </a:bodyPr>
          <a:lstStyle/>
          <a:p>
            <a:pPr algn="ctr"/>
            <a:r>
              <a:rPr lang="en-IN" dirty="0" smtClean="0"/>
              <a:t>Automatic helmet-wearing detection</a:t>
            </a:r>
            <a:r>
              <a:rPr lang="en-US" dirty="0" smtClean="0"/>
              <a:t/>
            </a:r>
            <a:br>
              <a:rPr lang="en-US" dirty="0" smtClean="0"/>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8229600" cy="3046988"/>
          </a:xfrm>
          <a:prstGeom prst="rect">
            <a:avLst/>
          </a:prstGeom>
          <a:noFill/>
        </p:spPr>
        <p:txBody>
          <a:bodyPr wrap="square" rtlCol="0">
            <a:spAutoFit/>
          </a:bodyPr>
          <a:lstStyle/>
          <a:p>
            <a:pPr algn="ctr"/>
            <a:endParaRPr lang="en-IN" sz="3200" b="1" dirty="0" smtClean="0">
              <a:latin typeface="Times New Roman" panose="02020603050405020304" pitchFamily="18" charset="0"/>
              <a:cs typeface="Times New Roman" panose="02020603050405020304" pitchFamily="18" charset="0"/>
            </a:endParaRPr>
          </a:p>
          <a:p>
            <a:pPr algn="ctr"/>
            <a:endParaRPr lang="en-IN" sz="3200" b="1" dirty="0" smtClean="0">
              <a:latin typeface="Times New Roman" panose="02020603050405020304" pitchFamily="18" charset="0"/>
              <a:cs typeface="Times New Roman" panose="02020603050405020304" pitchFamily="18" charset="0"/>
            </a:endParaRPr>
          </a:p>
          <a:p>
            <a:pPr algn="ctr"/>
            <a:endParaRPr lang="en-IN" sz="3200" b="1" dirty="0" smtClean="0">
              <a:latin typeface="Times New Roman" panose="02020603050405020304" pitchFamily="18" charset="0"/>
              <a:cs typeface="Times New Roman" panose="02020603050405020304" pitchFamily="18" charset="0"/>
            </a:endParaRPr>
          </a:p>
          <a:p>
            <a:pPr algn="ctr"/>
            <a:endParaRPr lang="en-IN" sz="3200" b="1" dirty="0" smtClean="0">
              <a:latin typeface="Times New Roman" panose="02020603050405020304" pitchFamily="18" charset="0"/>
              <a:cs typeface="Times New Roman" panose="02020603050405020304" pitchFamily="18" charset="0"/>
            </a:endParaRPr>
          </a:p>
          <a:p>
            <a:pPr algn="ctr"/>
            <a:endParaRPr lang="en-IN" sz="3200" b="1" dirty="0" smtClean="0">
              <a:latin typeface="Times New Roman" panose="02020603050405020304" pitchFamily="18" charset="0"/>
              <a:cs typeface="Times New Roman" panose="02020603050405020304" pitchFamily="18" charset="0"/>
            </a:endParaRPr>
          </a:p>
          <a:p>
            <a:pPr algn="ctr"/>
            <a:r>
              <a:rPr lang="en-IN" sz="3200" b="1" dirty="0" smtClean="0">
                <a:latin typeface="Times New Roman" panose="02020603050405020304" pitchFamily="18" charset="0"/>
                <a:cs typeface="Times New Roman" panose="02020603050405020304" pitchFamily="18" charset="0"/>
              </a:rPr>
              <a:t>UML Diagrams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85800"/>
            <a:ext cx="83058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Use Case :    </a:t>
            </a:r>
          </a:p>
        </p:txBody>
      </p:sp>
      <p:pic>
        <p:nvPicPr>
          <p:cNvPr id="4" name="Picture 3"/>
          <p:cNvPicPr/>
          <p:nvPr/>
        </p:nvPicPr>
        <p:blipFill>
          <a:blip r:embed="rId2"/>
          <a:srcRect/>
          <a:stretch>
            <a:fillRect/>
          </a:stretch>
        </p:blipFill>
        <p:spPr bwMode="auto">
          <a:xfrm>
            <a:off x="2057400" y="457200"/>
            <a:ext cx="4551680" cy="59436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2296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Sequence Diagram:  </a:t>
            </a:r>
            <a:endParaRPr lang="en-IN" dirty="0">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990600" y="1371600"/>
            <a:ext cx="7315200" cy="40386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609600"/>
            <a:ext cx="82296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Collaboration Diagram:</a:t>
            </a:r>
            <a:endParaRPr lang="en-IN"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1600200" y="1447800"/>
            <a:ext cx="5814230" cy="382725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09600"/>
            <a:ext cx="80772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User Activity Diagram :</a:t>
            </a:r>
            <a:endParaRPr lang="en-IN" dirty="0">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1447800" y="838200"/>
            <a:ext cx="5943600" cy="577228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85800"/>
            <a:ext cx="83058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Class Diagram: </a:t>
            </a:r>
            <a:endParaRPr lang="en-IN" dirty="0">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1600200" y="2601466"/>
            <a:ext cx="5943600" cy="165506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305800" cy="646331"/>
          </a:xfrm>
          <a:prstGeom prst="rect">
            <a:avLst/>
          </a:prstGeom>
          <a:noFill/>
        </p:spPr>
        <p:txBody>
          <a:bodyPr wrap="square" rtlCol="0">
            <a:spAutoFit/>
          </a:bodyPr>
          <a:lstStyle/>
          <a:p>
            <a:r>
              <a:rPr lang="en-IN" dirty="0" smtClean="0">
                <a:latin typeface="Times New Roman" pitchFamily="18" charset="0"/>
                <a:cs typeface="Times New Roman" pitchFamily="18" charset="0"/>
              </a:rPr>
              <a:t>Component Diagram:</a:t>
            </a:r>
          </a:p>
          <a:p>
            <a:endParaRPr lang="en-IN" dirty="0">
              <a:latin typeface="Times New Roman" pitchFamily="18" charset="0"/>
              <a:cs typeface="Times New Roman" pitchFamily="18" charset="0"/>
            </a:endParaRPr>
          </a:p>
        </p:txBody>
      </p:sp>
      <p:sp>
        <p:nvSpPr>
          <p:cNvPr id="1051"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1027" name="Group 3"/>
          <p:cNvGrpSpPr>
            <a:grpSpLocks noChangeAspect="1"/>
          </p:cNvGrpSpPr>
          <p:nvPr/>
        </p:nvGrpSpPr>
        <p:grpSpPr bwMode="auto">
          <a:xfrm>
            <a:off x="2133600" y="1295400"/>
            <a:ext cx="4200525" cy="3813175"/>
            <a:chOff x="0" y="0"/>
            <a:chExt cx="6616" cy="6006"/>
          </a:xfrm>
        </p:grpSpPr>
        <p:sp>
          <p:nvSpPr>
            <p:cNvPr id="1050" name="AutoShape 26"/>
            <p:cNvSpPr>
              <a:spLocks noChangeAspect="1" noChangeArrowheads="1" noTextEdit="1"/>
            </p:cNvSpPr>
            <p:nvPr/>
          </p:nvSpPr>
          <p:spPr bwMode="auto">
            <a:xfrm>
              <a:off x="0" y="0"/>
              <a:ext cx="6616" cy="6006"/>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9" name="Rectangle 25"/>
            <p:cNvSpPr>
              <a:spLocks noChangeArrowheads="1"/>
            </p:cNvSpPr>
            <p:nvPr/>
          </p:nvSpPr>
          <p:spPr bwMode="auto">
            <a:xfrm>
              <a:off x="450" y="2522"/>
              <a:ext cx="1635" cy="64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8" name="Rectangle 24"/>
            <p:cNvSpPr>
              <a:spLocks noChangeArrowheads="1"/>
            </p:cNvSpPr>
            <p:nvPr/>
          </p:nvSpPr>
          <p:spPr bwMode="auto">
            <a:xfrm>
              <a:off x="300" y="2628"/>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7" name="Rectangle 23"/>
            <p:cNvSpPr>
              <a:spLocks noChangeArrowheads="1"/>
            </p:cNvSpPr>
            <p:nvPr/>
          </p:nvSpPr>
          <p:spPr bwMode="auto">
            <a:xfrm>
              <a:off x="300" y="2928"/>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6" name="Rectangle 22"/>
            <p:cNvSpPr>
              <a:spLocks noChangeArrowheads="1"/>
            </p:cNvSpPr>
            <p:nvPr/>
          </p:nvSpPr>
          <p:spPr bwMode="auto">
            <a:xfrm>
              <a:off x="1080" y="2582"/>
              <a:ext cx="540" cy="1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server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5" name="Rectangle 21"/>
            <p:cNvSpPr>
              <a:spLocks noChangeArrowheads="1"/>
            </p:cNvSpPr>
            <p:nvPr/>
          </p:nvSpPr>
          <p:spPr bwMode="auto">
            <a:xfrm>
              <a:off x="4831" y="300"/>
              <a:ext cx="1470" cy="64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4" name="Rectangle 20"/>
            <p:cNvSpPr>
              <a:spLocks noChangeArrowheads="1"/>
            </p:cNvSpPr>
            <p:nvPr/>
          </p:nvSpPr>
          <p:spPr bwMode="auto">
            <a:xfrm>
              <a:off x="4681" y="405"/>
              <a:ext cx="285" cy="13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3" name="Rectangle 19"/>
            <p:cNvSpPr>
              <a:spLocks noChangeArrowheads="1"/>
            </p:cNvSpPr>
            <p:nvPr/>
          </p:nvSpPr>
          <p:spPr bwMode="auto">
            <a:xfrm>
              <a:off x="4681" y="706"/>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2" name="Rectangle 18"/>
            <p:cNvSpPr>
              <a:spLocks noChangeArrowheads="1"/>
            </p:cNvSpPr>
            <p:nvPr/>
          </p:nvSpPr>
          <p:spPr bwMode="auto">
            <a:xfrm>
              <a:off x="5326" y="360"/>
              <a:ext cx="660" cy="1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dataset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1" name="Rectangle 17"/>
            <p:cNvSpPr>
              <a:spLocks noChangeArrowheads="1"/>
            </p:cNvSpPr>
            <p:nvPr/>
          </p:nvSpPr>
          <p:spPr bwMode="auto">
            <a:xfrm>
              <a:off x="4831" y="2522"/>
              <a:ext cx="1410" cy="64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0" name="Rectangle 16"/>
            <p:cNvSpPr>
              <a:spLocks noChangeArrowheads="1"/>
            </p:cNvSpPr>
            <p:nvPr/>
          </p:nvSpPr>
          <p:spPr bwMode="auto">
            <a:xfrm>
              <a:off x="4681" y="2628"/>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9" name="Rectangle 15"/>
            <p:cNvSpPr>
              <a:spLocks noChangeArrowheads="1"/>
            </p:cNvSpPr>
            <p:nvPr/>
          </p:nvSpPr>
          <p:spPr bwMode="auto">
            <a:xfrm>
              <a:off x="4681" y="2928"/>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8" name="Rectangle 14"/>
            <p:cNvSpPr>
              <a:spLocks noChangeArrowheads="1"/>
            </p:cNvSpPr>
            <p:nvPr/>
          </p:nvSpPr>
          <p:spPr bwMode="auto">
            <a:xfrm>
              <a:off x="5266" y="2582"/>
              <a:ext cx="720" cy="1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modules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7" name="Rectangle 13"/>
            <p:cNvSpPr>
              <a:spLocks noChangeArrowheads="1"/>
            </p:cNvSpPr>
            <p:nvPr/>
          </p:nvSpPr>
          <p:spPr bwMode="auto">
            <a:xfrm>
              <a:off x="4951" y="5045"/>
              <a:ext cx="1320" cy="64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6" name="Rectangle 12"/>
            <p:cNvSpPr>
              <a:spLocks noChangeArrowheads="1"/>
            </p:cNvSpPr>
            <p:nvPr/>
          </p:nvSpPr>
          <p:spPr bwMode="auto">
            <a:xfrm>
              <a:off x="4801" y="5150"/>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5" name="Rectangle 11"/>
            <p:cNvSpPr>
              <a:spLocks noChangeArrowheads="1"/>
            </p:cNvSpPr>
            <p:nvPr/>
          </p:nvSpPr>
          <p:spPr bwMode="auto">
            <a:xfrm>
              <a:off x="4801" y="5450"/>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4" name="Rectangle 10"/>
            <p:cNvSpPr>
              <a:spLocks noChangeArrowheads="1"/>
            </p:cNvSpPr>
            <p:nvPr/>
          </p:nvSpPr>
          <p:spPr bwMode="auto">
            <a:xfrm>
              <a:off x="5236" y="5105"/>
              <a:ext cx="915" cy="1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algorithms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Line 9"/>
            <p:cNvSpPr>
              <a:spLocks noChangeShapeType="1"/>
            </p:cNvSpPr>
            <p:nvPr/>
          </p:nvSpPr>
          <p:spPr bwMode="auto">
            <a:xfrm flipV="1">
              <a:off x="1845" y="961"/>
              <a:ext cx="3016" cy="1561"/>
            </a:xfrm>
            <a:prstGeom prst="line">
              <a:avLst/>
            </a:prstGeom>
            <a:noFill/>
            <a:ln w="15">
              <a:solidFill>
                <a:srgbClr val="800000"/>
              </a:solidFill>
              <a:prstDash val="sysDot"/>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2" name="Freeform 8"/>
            <p:cNvSpPr>
              <a:spLocks/>
            </p:cNvSpPr>
            <p:nvPr/>
          </p:nvSpPr>
          <p:spPr bwMode="auto">
            <a:xfrm>
              <a:off x="4711" y="961"/>
              <a:ext cx="150" cy="120"/>
            </a:xfrm>
            <a:custGeom>
              <a:avLst/>
              <a:gdLst/>
              <a:ahLst/>
              <a:cxnLst>
                <a:cxn ang="0">
                  <a:pos x="45" y="120"/>
                </a:cxn>
                <a:cxn ang="0">
                  <a:pos x="150" y="0"/>
                </a:cxn>
                <a:cxn ang="0">
                  <a:pos x="0" y="0"/>
                </a:cxn>
              </a:cxnLst>
              <a:rect l="0" t="0" r="r" b="b"/>
              <a:pathLst>
                <a:path w="150" h="120">
                  <a:moveTo>
                    <a:pt x="45" y="120"/>
                  </a:moveTo>
                  <a:lnTo>
                    <a:pt x="150" y="0"/>
                  </a:lnTo>
                  <a:lnTo>
                    <a:pt x="0" y="0"/>
                  </a:lnTo>
                </a:path>
              </a:pathLst>
            </a:cu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1" name="Line 7"/>
            <p:cNvSpPr>
              <a:spLocks noChangeShapeType="1"/>
            </p:cNvSpPr>
            <p:nvPr/>
          </p:nvSpPr>
          <p:spPr bwMode="auto">
            <a:xfrm>
              <a:off x="2100" y="2853"/>
              <a:ext cx="2581" cy="1"/>
            </a:xfrm>
            <a:prstGeom prst="line">
              <a:avLst/>
            </a:prstGeom>
            <a:noFill/>
            <a:ln w="15">
              <a:solidFill>
                <a:srgbClr val="800000"/>
              </a:solidFill>
              <a:prstDash val="sysDot"/>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0" name="Freeform 6"/>
            <p:cNvSpPr>
              <a:spLocks/>
            </p:cNvSpPr>
            <p:nvPr/>
          </p:nvSpPr>
          <p:spPr bwMode="auto">
            <a:xfrm>
              <a:off x="4531" y="2793"/>
              <a:ext cx="150" cy="120"/>
            </a:xfrm>
            <a:custGeom>
              <a:avLst/>
              <a:gdLst/>
              <a:ahLst/>
              <a:cxnLst>
                <a:cxn ang="0">
                  <a:pos x="0" y="120"/>
                </a:cxn>
                <a:cxn ang="0">
                  <a:pos x="150" y="60"/>
                </a:cxn>
                <a:cxn ang="0">
                  <a:pos x="0" y="0"/>
                </a:cxn>
              </a:cxnLst>
              <a:rect l="0" t="0" r="r" b="b"/>
              <a:pathLst>
                <a:path w="150" h="120">
                  <a:moveTo>
                    <a:pt x="0" y="120"/>
                  </a:moveTo>
                  <a:lnTo>
                    <a:pt x="150" y="60"/>
                  </a:lnTo>
                  <a:lnTo>
                    <a:pt x="0" y="0"/>
                  </a:lnTo>
                </a:path>
              </a:pathLst>
            </a:cu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29" name="Line 5"/>
            <p:cNvSpPr>
              <a:spLocks noChangeShapeType="1"/>
            </p:cNvSpPr>
            <p:nvPr/>
          </p:nvSpPr>
          <p:spPr bwMode="auto">
            <a:xfrm>
              <a:off x="1770" y="3183"/>
              <a:ext cx="3196" cy="1862"/>
            </a:xfrm>
            <a:prstGeom prst="line">
              <a:avLst/>
            </a:prstGeom>
            <a:noFill/>
            <a:ln w="15">
              <a:solidFill>
                <a:srgbClr val="800000"/>
              </a:solidFill>
              <a:prstDash val="sysDot"/>
              <a:round/>
              <a:headEnd/>
              <a:tailEnd/>
            </a:ln>
          </p:spPr>
          <p:txBody>
            <a:bodyPr vert="horz" wrap="square" lIns="91440" tIns="45720" rIns="91440" bIns="45720" numCol="1" anchor="t" anchorCtr="0" compatLnSpc="1">
              <a:prstTxWarp prst="textNoShape">
                <a:avLst/>
              </a:prstTxWarp>
            </a:bodyPr>
            <a:lstStyle/>
            <a:p>
              <a:endParaRPr lang="en-IN"/>
            </a:p>
          </p:txBody>
        </p:sp>
        <p:sp>
          <p:nvSpPr>
            <p:cNvPr id="1028" name="Freeform 4"/>
            <p:cNvSpPr>
              <a:spLocks/>
            </p:cNvSpPr>
            <p:nvPr/>
          </p:nvSpPr>
          <p:spPr bwMode="auto">
            <a:xfrm>
              <a:off x="4816" y="4925"/>
              <a:ext cx="150" cy="120"/>
            </a:xfrm>
            <a:custGeom>
              <a:avLst/>
              <a:gdLst/>
              <a:ahLst/>
              <a:cxnLst>
                <a:cxn ang="0">
                  <a:pos x="0" y="105"/>
                </a:cxn>
                <a:cxn ang="0">
                  <a:pos x="150" y="120"/>
                </a:cxn>
                <a:cxn ang="0">
                  <a:pos x="60" y="0"/>
                </a:cxn>
              </a:cxnLst>
              <a:rect l="0" t="0" r="r" b="b"/>
              <a:pathLst>
                <a:path w="150" h="120">
                  <a:moveTo>
                    <a:pt x="0" y="105"/>
                  </a:moveTo>
                  <a:lnTo>
                    <a:pt x="150" y="120"/>
                  </a:lnTo>
                  <a:lnTo>
                    <a:pt x="60" y="0"/>
                  </a:lnTo>
                </a:path>
              </a:pathLst>
            </a:custGeom>
            <a:noFill/>
            <a:ln w="1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IN"/>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82296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State Diagram: </a:t>
            </a:r>
            <a:endParaRPr lang="en-IN" dirty="0">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3352800" y="762000"/>
            <a:ext cx="1981200" cy="5410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ushikesh\Downloads\rehelmetdetection\ss1.JPG"/>
          <p:cNvPicPr>
            <a:picLocks noChangeAspect="1" noChangeArrowheads="1"/>
          </p:cNvPicPr>
          <p:nvPr/>
        </p:nvPicPr>
        <p:blipFill>
          <a:blip r:embed="rId2"/>
          <a:srcRect/>
          <a:stretch>
            <a:fillRect/>
          </a:stretch>
        </p:blipFill>
        <p:spPr bwMode="auto">
          <a:xfrm>
            <a:off x="457200" y="1279525"/>
            <a:ext cx="8153400" cy="429895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ushikesh\Downloads\rehelmetdetection\libraries loading.JPG"/>
          <p:cNvPicPr>
            <a:picLocks noChangeAspect="1" noChangeArrowheads="1"/>
          </p:cNvPicPr>
          <p:nvPr/>
        </p:nvPicPr>
        <p:blipFill>
          <a:blip r:embed="rId2"/>
          <a:srcRect/>
          <a:stretch>
            <a:fillRect/>
          </a:stretch>
        </p:blipFill>
        <p:spPr bwMode="auto">
          <a:xfrm>
            <a:off x="644525" y="1790700"/>
            <a:ext cx="7854950" cy="32766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57200" y="667743"/>
            <a:ext cx="7924800" cy="59980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50000"/>
              </a:lnSpc>
              <a:spcBef>
                <a:spcPct val="0"/>
              </a:spcBef>
              <a:spcAft>
                <a:spcPct val="0"/>
              </a:spcAft>
            </a:pPr>
            <a:r>
              <a:rPr kumimoji="0" lang="en-US"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Abstract</a:t>
            </a:r>
            <a:r>
              <a:rPr lang="en-IN" sz="2400" dirty="0" smtClean="0"/>
              <a:t> </a:t>
            </a:r>
            <a:r>
              <a:rPr lang="en-IN" sz="2400" dirty="0" smtClean="0"/>
              <a:t>:</a:t>
            </a:r>
            <a:r>
              <a:rPr lang="en-IN" dirty="0" smtClean="0">
                <a:latin typeface="Times New Roman" pitchFamily="18" charset="0"/>
                <a:cs typeface="Times New Roman" pitchFamily="18" charset="0"/>
              </a:rPr>
              <a:t>We </a:t>
            </a:r>
            <a:r>
              <a:rPr lang="en-IN" dirty="0" smtClean="0">
                <a:latin typeface="Times New Roman" pitchFamily="18" charset="0"/>
                <a:cs typeface="Times New Roman" pitchFamily="18" charset="0"/>
              </a:rPr>
              <a:t>propose a machine for Detection of People and Motorcyclist who are not wearing helmet. The developed application aims to help law enforcement by police, and eventually resulting in changing risk behaviours and consequently reducing the number of accidents and its severity. We present a framework for automatic detection of motorcyclists driving without helmets and people working in construction sites without helmet in surveillance videos and images. Video frames recorded by the CCTV camera and pictures taken at the scene are used to detect people who are not wearing helmet. If any person without helmet is found, then image will be capture or screen shoot will be taken and image will be stored in the database. The results show that the developed program is able to detect motorcyclists on various motorcycle types during daytime and night-time. The validation results reveal that the program achieves great accuracy in detecting the people without helmet the given stats are came up in the testing phase.</a:t>
            </a:r>
            <a:endParaRPr lang="en-US" dirty="0" smtClean="0">
              <a:latin typeface="Times New Roman" pitchFamily="18" charset="0"/>
              <a:cs typeface="Times New Roman"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pPr>
            <a:endParaRPr kumimoji="0" lang="en-US"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Rushikesh\Downloads\rehelmetdetection\path_setting.JPG"/>
          <p:cNvPicPr>
            <a:picLocks noChangeAspect="1" noChangeArrowheads="1"/>
          </p:cNvPicPr>
          <p:nvPr/>
        </p:nvPicPr>
        <p:blipFill>
          <a:blip r:embed="rId2"/>
          <a:srcRect/>
          <a:stretch>
            <a:fillRect/>
          </a:stretch>
        </p:blipFill>
        <p:spPr bwMode="auto">
          <a:xfrm>
            <a:off x="1266825" y="1930400"/>
            <a:ext cx="6610350" cy="29972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Rushikesh\Downloads\rehelmetdetection\yolov3.JPG"/>
          <p:cNvPicPr>
            <a:picLocks noChangeAspect="1" noChangeArrowheads="1"/>
          </p:cNvPicPr>
          <p:nvPr/>
        </p:nvPicPr>
        <p:blipFill>
          <a:blip r:embed="rId2"/>
          <a:srcRect/>
          <a:stretch>
            <a:fillRect/>
          </a:stretch>
        </p:blipFill>
        <p:spPr bwMode="auto">
          <a:xfrm>
            <a:off x="746125" y="1441450"/>
            <a:ext cx="7651750" cy="39751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Rushikesh\Downloads\rehelmetdetection\removing images who wearning helmet.JPG"/>
          <p:cNvPicPr>
            <a:picLocks noChangeAspect="1" noChangeArrowheads="1"/>
          </p:cNvPicPr>
          <p:nvPr/>
        </p:nvPicPr>
        <p:blipFill>
          <a:blip r:embed="rId2"/>
          <a:srcRect/>
          <a:stretch>
            <a:fillRect/>
          </a:stretch>
        </p:blipFill>
        <p:spPr bwMode="auto">
          <a:xfrm>
            <a:off x="1549400" y="2336800"/>
            <a:ext cx="6045200" cy="21844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Rushikesh\Downloads\rehelmetdetection\output_ss.JPG"/>
          <p:cNvPicPr>
            <a:picLocks noChangeAspect="1" noChangeArrowheads="1"/>
          </p:cNvPicPr>
          <p:nvPr/>
        </p:nvPicPr>
        <p:blipFill>
          <a:blip r:embed="rId2"/>
          <a:srcRect/>
          <a:stretch>
            <a:fillRect/>
          </a:stretch>
        </p:blipFill>
        <p:spPr bwMode="auto">
          <a:xfrm>
            <a:off x="609600" y="2416175"/>
            <a:ext cx="7848600" cy="202565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381000" y="381000"/>
            <a:ext cx="81534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Existing system:</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itchFamily="18" charset="0"/>
                <a:cs typeface="Times New Roman" pitchFamily="18" charset="0"/>
              </a:rPr>
              <a:t>Two-wheeler is a very popular mode of transportation in almost every country. However, there is a high risk involved because of less protection. To reduce the involved risk, it is highly desirable for bike-riders to use helmet. Observing the usefulness of helmet, Governments have made it a punishable offense to ride a bike without helmet and have adopted manual strategies to catch the violators. However, the existing video surveillance based methods are passive and require significant human assistance. In general, such systems are infeasible due to involvement of humans, whose efficiency decreases over long duration . Automation of this process is highly desirable for reliable and robust monitoring of these violations as well as it also significantly reduces the amount of human resources needed. Also, many countries are adopting systems involving surveillance cameras at public places. So, the solution for detecting violators using the existing infrastructure is also cost-effective</a:t>
            </a:r>
            <a:r>
              <a:rPr lang="en-US" dirty="0" smtClean="0">
                <a:latin typeface="Times New Roman" pitchFamily="18" charset="0"/>
                <a:cs typeface="Times New Roman" pitchFamily="18" charset="0"/>
              </a:rPr>
              <a:t>.</a:t>
            </a:r>
            <a:endParaRPr lang="en-IN" sz="1600"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533400"/>
            <a:ext cx="8305800" cy="1338828"/>
          </a:xfrm>
          <a:prstGeom prst="rect">
            <a:avLst/>
          </a:prstGeom>
        </p:spPr>
        <p:txBody>
          <a:bodyPr wrap="square">
            <a:spAutoFit/>
          </a:bodyPr>
          <a:lstStyle/>
          <a:p>
            <a:pPr>
              <a:lnSpc>
                <a:spcPct val="150000"/>
              </a:lnSpc>
            </a:pPr>
            <a:r>
              <a:rPr lang="en-US" b="1" dirty="0" smtClean="0">
                <a:latin typeface="Times New Roman" panose="02020603050405020304" pitchFamily="18" charset="0"/>
                <a:cs typeface="Times New Roman" panose="02020603050405020304" pitchFamily="18" charset="0"/>
              </a:rPr>
              <a:t>Disadvantage :</a:t>
            </a:r>
            <a:endParaRPr lang="en-IN" dirty="0" smtClean="0">
              <a:latin typeface="Times New Roman" panose="02020603050405020304" pitchFamily="18" charset="0"/>
              <a:cs typeface="Times New Roman" panose="02020603050405020304" pitchFamily="18" charset="0"/>
            </a:endParaRPr>
          </a:p>
          <a:p>
            <a:pPr lvl="0" algn="just">
              <a:lnSpc>
                <a:spcPct val="150000"/>
              </a:lnSpc>
              <a:buFont typeface="Arial" pitchFamily="34" charset="0"/>
              <a:buChar char="•"/>
            </a:pPr>
            <a:r>
              <a:rPr lang="en-IN" dirty="0" smtClean="0">
                <a:latin typeface="Times New Roman" panose="02020603050405020304" pitchFamily="18" charset="0"/>
                <a:cs typeface="Times New Roman" panose="02020603050405020304" pitchFamily="18" charset="0"/>
              </a:rPr>
              <a:t> It does not considered the impact of data correlation.</a:t>
            </a:r>
            <a:endParaRPr lang="en-US" dirty="0" smtClean="0">
              <a:latin typeface="Times New Roman" pitchFamily="18" charset="0"/>
              <a:cs typeface="Times New Roman" pitchFamily="18" charset="0"/>
            </a:endParaRPr>
          </a:p>
          <a:p>
            <a:pPr algn="just">
              <a:lnSpc>
                <a:spcPct val="150000"/>
              </a:lnSpc>
              <a:buFont typeface="Arial" pitchFamily="34" charset="0"/>
              <a:buChar char="•"/>
            </a:pPr>
            <a:r>
              <a:rPr lang="en-US" dirty="0" smtClean="0">
                <a:latin typeface="Times New Roman" pitchFamily="18" charset="0"/>
                <a:cs typeface="Times New Roman" pitchFamily="18" charset="0"/>
              </a:rPr>
              <a:t> It may lead to more privacy leakage than expected in industrial applications</a:t>
            </a:r>
            <a:endParaRPr lang="en-IN"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57200" y="381000"/>
            <a:ext cx="7696200"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Proposed system:</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algn="just">
              <a:lnSpc>
                <a:spcPct val="150000"/>
              </a:lnSpc>
            </a:pPr>
            <a:r>
              <a:rPr lang="en-IN" sz="1600" dirty="0" smtClean="0">
                <a:latin typeface="Times New Roman" pitchFamily="18" charset="0"/>
                <a:cs typeface="Times New Roman" pitchFamily="18" charset="0"/>
              </a:rPr>
              <a:t>We present a framework for automatic detection of motorcyclists driving without helmets and people working in construction sites without helmet in surveillance videos and images. Video frames recorded by the CCTV camera and pictures taken at the scene are used to detect people who are not wearing helmet. If any person without helmet is found, then image will be capture or screen shoot will be taken and image will be stored in the database. The results show that the developed program is able to detect motorcyclists on various motorcycle types during daytime and night-time. The validation results reveal that the program achieves great accuracy in detecting the people without helmet the given stats are came up in the testing phase</a:t>
            </a:r>
            <a:r>
              <a:rPr lang="en-IN" sz="1600" dirty="0" smtClean="0">
                <a:latin typeface="Times New Roman" pitchFamily="18" charset="0"/>
                <a:cs typeface="Times New Roman" pitchFamily="18" charset="0"/>
              </a:rPr>
              <a:t>.</a:t>
            </a:r>
            <a:endParaRPr lang="en-IN" sz="1600" dirty="0" smtClean="0">
              <a:latin typeface="Times New Roman" pitchFamily="18" charset="0"/>
              <a:cs typeface="Times New Roman" pitchFamily="18" charset="0"/>
            </a:endParaRPr>
          </a:p>
          <a:p>
            <a:pPr algn="just">
              <a:lnSpc>
                <a:spcPct val="150000"/>
              </a:lnSpc>
            </a:pPr>
            <a:r>
              <a:rPr lang="en-US" sz="2400" b="1" dirty="0" smtClean="0">
                <a:latin typeface="Times New Roman" pitchFamily="18" charset="0"/>
                <a:cs typeface="Times New Roman" pitchFamily="18" charset="0"/>
              </a:rPr>
              <a:t>Advantages:</a:t>
            </a:r>
            <a:endParaRPr lang="en-IN" sz="2400" dirty="0" smtClean="0">
              <a:latin typeface="Times New Roman" pitchFamily="18" charset="0"/>
              <a:cs typeface="Times New Roman" pitchFamily="18" charset="0"/>
            </a:endParaRPr>
          </a:p>
          <a:p>
            <a:pPr lvl="0" algn="just">
              <a:lnSpc>
                <a:spcPct val="150000"/>
              </a:lnSpc>
              <a:buFont typeface="Arial" pitchFamily="34" charset="0"/>
              <a:buChar char="•"/>
            </a:pPr>
            <a:r>
              <a:rPr lang="en-IN" dirty="0" smtClean="0">
                <a:latin typeface="Times New Roman" pitchFamily="18" charset="0"/>
                <a:cs typeface="Times New Roman" pitchFamily="18" charset="0"/>
              </a:rPr>
              <a:t>Proposed approach is cost effective compared to the existing system .</a:t>
            </a:r>
            <a:endParaRPr lang="en-US" dirty="0" smtClean="0">
              <a:latin typeface="Times New Roman" pitchFamily="18" charset="0"/>
              <a:cs typeface="Times New Roman" pitchFamily="18" charset="0"/>
            </a:endParaRPr>
          </a:p>
          <a:p>
            <a:pPr lvl="0" algn="just">
              <a:lnSpc>
                <a:spcPct val="150000"/>
              </a:lnSpc>
              <a:buFont typeface="Arial" pitchFamily="34" charset="0"/>
              <a:buChar char="•"/>
            </a:pPr>
            <a:r>
              <a:rPr lang="en-IN" dirty="0" smtClean="0">
                <a:latin typeface="Times New Roman" pitchFamily="18" charset="0"/>
                <a:cs typeface="Times New Roman" pitchFamily="18" charset="0"/>
              </a:rPr>
              <a:t>In proposed approach least human assistance is required.</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8077200" cy="5632311"/>
          </a:xfrm>
          <a:prstGeom prst="rect">
            <a:avLst/>
          </a:prstGeom>
          <a:noFill/>
        </p:spPr>
        <p:txBody>
          <a:bodyPr wrap="square" rtlCol="0">
            <a:spAutoFit/>
          </a:bodyPr>
          <a:lstStyle/>
          <a:p>
            <a:pPr>
              <a:lnSpc>
                <a:spcPct val="150000"/>
              </a:lnSpc>
            </a:pPr>
            <a:r>
              <a:rPr lang="en-US" sz="2400" b="1" dirty="0" smtClean="0">
                <a:latin typeface="Times New Roman" panose="02020603050405020304" pitchFamily="18" charset="0"/>
                <a:cs typeface="Times New Roman" panose="02020603050405020304" pitchFamily="18" charset="0"/>
              </a:rPr>
              <a:t>Libraries :</a:t>
            </a:r>
            <a:endParaRPr lang="en-IN" sz="2400"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Pandas: </a:t>
            </a:r>
            <a:r>
              <a:rPr lang="en-US" dirty="0">
                <a:latin typeface="Times New Roman" panose="02020603050405020304" pitchFamily="18" charset="0"/>
                <a:cs typeface="Times New Roman" panose="02020603050405020304" pitchFamily="18" charset="0"/>
              </a:rPr>
              <a:t>pandas is an open source, BSD-licensed library providing high-performance, easy-to-use data structures and data analysis tools for the Python programming language</a:t>
            </a:r>
            <a:r>
              <a:rPr lang="en-US" dirty="0" smtClean="0">
                <a:latin typeface="Times New Roman" panose="02020603050405020304" pitchFamily="18" charset="0"/>
                <a:cs typeface="Times New Roman" panose="02020603050405020304" pitchFamily="18" charset="0"/>
              </a:rPr>
              <a:t>.</a:t>
            </a:r>
          </a:p>
          <a:p>
            <a:pPr>
              <a:lnSpc>
                <a:spcPct val="150000"/>
              </a:lnSpc>
            </a:pPr>
            <a:r>
              <a:rPr lang="en-US" b="1" dirty="0" smtClean="0">
                <a:latin typeface="Times New Roman" panose="02020603050405020304" pitchFamily="18" charset="0"/>
                <a:cs typeface="Times New Roman" panose="02020603050405020304" pitchFamily="18" charset="0"/>
              </a:rPr>
              <a:t>Numpy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NumPy is a general-purpose array-processing package. It provides a high-performance multidimensional array object, and tools for working with these arrays. It is the fundamental package for scientific computing with Python.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matplotlib.pyplot is a plotting library used for 2D graphics in python programming language. It can be used in python scripts, shell, web application servers and other graphical user interface toolkits</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Scikit-learn</a:t>
            </a:r>
            <a:r>
              <a:rPr lang="en-US" dirty="0">
                <a:latin typeface="Times New Roman" panose="02020603050405020304" pitchFamily="18" charset="0"/>
                <a:cs typeface="Times New Roman" panose="02020603050405020304" pitchFamily="18" charset="0"/>
              </a:rPr>
              <a:t>: Scikit-learn is a free machine learning library for Python. It features various algorithms like support vector machine, random forests, and k-neighbors, and it also supports Python numerical and scientific libraries like NumPy and SciPy.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7680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537936"/>
            <a:ext cx="8229600" cy="59980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SPECIFICATIONS</a:t>
            </a:r>
          </a:p>
          <a:p>
            <a:pPr marL="0" marR="0" lvl="0" indent="0" algn="ctr" defTabSz="914400" rtl="0" eaLnBrk="1" fontAlgn="base" latinLnBrk="0" hangingPunct="1">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REQUIREMENTS: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OS                      :             </a:t>
            </a:r>
            <a:r>
              <a:rPr kumimoji="0" lang="en-US"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Windows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Python IDE        :              python 2.7.x and above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Pycharm IDE,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Anaconda 3.5</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Setup tools and pip to be installed for 3.6.x and above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HARDWARE REQUIREMENTS: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RAM                  :            4GB and Higher</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Processor           </a:t>
            </a:r>
            <a:r>
              <a:rPr kumimoji="0" lang="en-US"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Intel i3 and above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 Disk           :            500GB: Minimum</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533400"/>
            <a:ext cx="8229600" cy="5909310"/>
          </a:xfrm>
          <a:prstGeom prst="rect">
            <a:avLst/>
          </a:prstGeom>
          <a:noFill/>
        </p:spPr>
        <p:txBody>
          <a:bodyPr wrap="square" rtlCol="0">
            <a:spAutoFit/>
          </a:bodyPr>
          <a:lstStyle/>
          <a:p>
            <a:pPr>
              <a:lnSpc>
                <a:spcPct val="150000"/>
              </a:lnSpc>
            </a:pPr>
            <a:r>
              <a:rPr lang="en-US" b="1" dirty="0" smtClean="0">
                <a:latin typeface="Times New Roman" panose="02020603050405020304" pitchFamily="18" charset="0"/>
                <a:cs typeface="Times New Roman" panose="02020603050405020304" pitchFamily="18" charset="0"/>
              </a:rPr>
              <a:t>SDLC Methodologies</a:t>
            </a:r>
          </a:p>
          <a:p>
            <a:pPr>
              <a:lnSpc>
                <a:spcPct val="150000"/>
              </a:lnSpc>
            </a:pPr>
            <a:r>
              <a:rPr lang="en-US" b="1" dirty="0" smtClean="0">
                <a:latin typeface="Times New Roman" panose="02020603050405020304" pitchFamily="18" charset="0"/>
                <a:cs typeface="Times New Roman" panose="02020603050405020304" pitchFamily="18" charset="0"/>
              </a:rPr>
              <a:t>			</a:t>
            </a: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The Software Development Lifecycle (SDLC) for small to medium database application development efforts.</a:t>
            </a:r>
            <a:endParaRPr lang="en-IN"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This project uses iterative development lifecycle, where components of the application are developed through a series of tight iteration. The first iteration focus on very basic functionality, with subsequent iterations adding new functionality to the previous work and or correcting errors identified for the components in production.</a:t>
            </a:r>
            <a:endParaRPr lang="en-IN"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lnSpc>
                <a:spcPct val="150000"/>
              </a:lnSpc>
            </a:pPr>
            <a:endParaRPr lang="en-IN" dirty="0"/>
          </a:p>
        </p:txBody>
      </p:sp>
      <p:pic>
        <p:nvPicPr>
          <p:cNvPr id="7" name="Picture 6" descr="SDLC-Maintenance-Highlighted"/>
          <p:cNvPicPr/>
          <p:nvPr/>
        </p:nvPicPr>
        <p:blipFill>
          <a:blip r:embed="rId2" cstate="print"/>
          <a:srcRect/>
          <a:stretch>
            <a:fillRect/>
          </a:stretch>
        </p:blipFill>
        <p:spPr bwMode="auto">
          <a:xfrm>
            <a:off x="2895600" y="914400"/>
            <a:ext cx="3505200" cy="1981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8229600" cy="3366563"/>
          </a:xfrm>
          <a:prstGeom prst="rect">
            <a:avLst/>
          </a:prstGeom>
          <a:noFill/>
        </p:spPr>
        <p:txBody>
          <a:bodyPr wrap="square" rtlCol="0">
            <a:spAutoFit/>
          </a:bodyPr>
          <a:lstStyle/>
          <a:p>
            <a:pPr>
              <a:lnSpc>
                <a:spcPct val="150000"/>
              </a:lnSpc>
            </a:pPr>
            <a:r>
              <a:rPr lang="en-US" dirty="0" smtClean="0">
                <a:latin typeface="Times New Roman" panose="02020603050405020304" pitchFamily="18" charset="0"/>
                <a:cs typeface="Times New Roman" panose="02020603050405020304" pitchFamily="18" charset="0"/>
              </a:rPr>
              <a:t>The six stages of the SDLC are designed to build on one another, taking outputs from the previous stage, adding additional effort, and producing results that leverage the previous effort and are directly traceable to the previous stages. During each stage, additional information is gathered or developed, combined with the inputs, and used to produce the stage deliverables. It is important to not that the additional information is restricted in scope, new ideas that would take the project in directions not anticipated by the initial set of high-level requirements or features that are out-of-scope are preserved for later consideration.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193</TotalTime>
  <Words>720</Words>
  <Application>Microsoft Office PowerPoint</Application>
  <PresentationFormat>On-screen Show (4:3)</PresentationFormat>
  <Paragraphs>58</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Aspect</vt:lpstr>
      <vt:lpstr>Automatic helmet-wearing detection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study of supervised machine learning algorithms for stock market trend prediction </dc:title>
  <dc:creator>nit</dc:creator>
  <cp:lastModifiedBy>Rushikesh</cp:lastModifiedBy>
  <cp:revision>37</cp:revision>
  <dcterms:created xsi:type="dcterms:W3CDTF">2006-08-16T00:00:00Z</dcterms:created>
  <dcterms:modified xsi:type="dcterms:W3CDTF">2020-07-09T06:19:23Z</dcterms:modified>
</cp:coreProperties>
</file>