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71" r:id="rId12"/>
    <p:sldId id="272"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'[Amar sheriff project.xlsx]Sheet1'!$A$2:$A$20</c:f>
              <c:strCache>
                <c:ptCount val="19"/>
                <c:pt idx="0">
                  <c:v>PR00147</c:v>
                </c:pt>
                <c:pt idx="1">
                  <c:v>PR04686</c:v>
                </c:pt>
                <c:pt idx="2">
                  <c:v>SQ04612</c:v>
                </c:pt>
                <c:pt idx="3">
                  <c:v>VTO1803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VTO2539</c:v>
                </c:pt>
                <c:pt idx="17">
                  <c:v>SW04598</c:v>
                </c:pt>
                <c:pt idx="18">
                  <c:v>TN00464</c:v>
                </c:pt>
              </c:strCache>
            </c:strRef>
          </c:cat>
          <c:val>
            <c:numRef>
              <c:f>'[Amar sheriff project.xlsx]Sheet1'!$B$2:$B$20</c:f>
              <c:numCache>
                <c:formatCode>General</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0-6A83-F248-8244-5E59BCAC90B5}"/>
            </c:ext>
          </c:extLst>
        </c:ser>
        <c:ser>
          <c:idx val="1"/>
          <c:order val="1"/>
          <c:spPr>
            <a:solidFill>
              <a:schemeClr val="accent2"/>
            </a:solidFill>
            <a:ln>
              <a:noFill/>
            </a:ln>
            <a:effectLst/>
          </c:spPr>
          <c:invertIfNegative val="0"/>
          <c:cat>
            <c:strRef>
              <c:f>'[Amar sheriff project.xlsx]Sheet1'!$A$2:$A$20</c:f>
              <c:strCache>
                <c:ptCount val="19"/>
                <c:pt idx="0">
                  <c:v>PR00147</c:v>
                </c:pt>
                <c:pt idx="1">
                  <c:v>PR04686</c:v>
                </c:pt>
                <c:pt idx="2">
                  <c:v>SQ04612</c:v>
                </c:pt>
                <c:pt idx="3">
                  <c:v>VTO1803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VTO2539</c:v>
                </c:pt>
                <c:pt idx="17">
                  <c:v>SW04598</c:v>
                </c:pt>
                <c:pt idx="18">
                  <c:v>TN00464</c:v>
                </c:pt>
              </c:strCache>
            </c:strRef>
          </c:cat>
          <c:val>
            <c:numRef>
              <c:f>'[Amar sheriff project.xlsx]Sheet1'!$C$2:$C$20</c:f>
              <c:numCache>
                <c:formatCode>General</c:formatCode>
                <c:ptCount val="19"/>
                <c:pt idx="0">
                  <c:v>0</c:v>
                </c:pt>
                <c:pt idx="1">
                  <c:v>0</c:v>
                </c:pt>
                <c:pt idx="2">
                  <c:v>0</c:v>
                </c:pt>
                <c:pt idx="3">
                  <c:v>0</c:v>
                </c:pt>
                <c:pt idx="4">
                  <c:v>0</c:v>
                </c:pt>
                <c:pt idx="5">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1-6A83-F248-8244-5E59BCAC90B5}"/>
            </c:ext>
          </c:extLst>
        </c:ser>
        <c:ser>
          <c:idx val="2"/>
          <c:order val="2"/>
          <c:spPr>
            <a:solidFill>
              <a:schemeClr val="accent3"/>
            </a:solidFill>
            <a:ln>
              <a:noFill/>
            </a:ln>
            <a:effectLst/>
          </c:spPr>
          <c:invertIfNegative val="0"/>
          <c:cat>
            <c:strRef>
              <c:f>'[Amar sheriff project.xlsx]Sheet1'!$A$2:$A$20</c:f>
              <c:strCache>
                <c:ptCount val="19"/>
                <c:pt idx="0">
                  <c:v>PR00147</c:v>
                </c:pt>
                <c:pt idx="1">
                  <c:v>PR04686</c:v>
                </c:pt>
                <c:pt idx="2">
                  <c:v>SQ04612</c:v>
                </c:pt>
                <c:pt idx="3">
                  <c:v>VTO1803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VTO2539</c:v>
                </c:pt>
                <c:pt idx="17">
                  <c:v>SW04598</c:v>
                </c:pt>
                <c:pt idx="18">
                  <c:v>TN00464</c:v>
                </c:pt>
              </c:strCache>
            </c:strRef>
          </c:cat>
          <c:val>
            <c:numRef>
              <c:f>'[Amar sheriff project.xlsx]Sheet1'!$D$2:$D$20</c:f>
              <c:numCache>
                <c:formatCode>General</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2-6A83-F248-8244-5E59BCAC90B5}"/>
            </c:ext>
          </c:extLst>
        </c:ser>
        <c:ser>
          <c:idx val="3"/>
          <c:order val="3"/>
          <c:spPr>
            <a:solidFill>
              <a:schemeClr val="accent4"/>
            </a:solidFill>
            <a:ln>
              <a:noFill/>
            </a:ln>
            <a:effectLst/>
          </c:spPr>
          <c:invertIfNegative val="0"/>
          <c:cat>
            <c:strRef>
              <c:f>'[Amar sheriff project.xlsx]Sheet1'!$A$2:$A$20</c:f>
              <c:strCache>
                <c:ptCount val="19"/>
                <c:pt idx="0">
                  <c:v>PR00147</c:v>
                </c:pt>
                <c:pt idx="1">
                  <c:v>PR04686</c:v>
                </c:pt>
                <c:pt idx="2">
                  <c:v>SQ04612</c:v>
                </c:pt>
                <c:pt idx="3">
                  <c:v>VTO1803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VTO2539</c:v>
                </c:pt>
                <c:pt idx="17">
                  <c:v>SW04598</c:v>
                </c:pt>
                <c:pt idx="18">
                  <c:v>TN00464</c:v>
                </c:pt>
              </c:strCache>
            </c:strRef>
          </c:cat>
          <c:val>
            <c:numRef>
              <c:f>'[Amar sheriff project.xlsx]Sheet1'!$E$2:$E$20</c:f>
              <c:numCache>
                <c:formatCode>General</c:formatCode>
                <c:ptCount val="19"/>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numCache>
            </c:numRef>
          </c:val>
          <c:extLst>
            <c:ext xmlns:c16="http://schemas.microsoft.com/office/drawing/2014/chart" uri="{C3380CC4-5D6E-409C-BE32-E72D297353CC}">
              <c16:uniqueId val="{00000003-6A83-F248-8244-5E59BCAC90B5}"/>
            </c:ext>
          </c:extLst>
        </c:ser>
        <c:ser>
          <c:idx val="4"/>
          <c:order val="4"/>
          <c:spPr>
            <a:solidFill>
              <a:schemeClr val="accent5"/>
            </a:solidFill>
            <a:ln>
              <a:noFill/>
            </a:ln>
            <a:effectLst/>
          </c:spPr>
          <c:invertIfNegative val="0"/>
          <c:cat>
            <c:strRef>
              <c:f>'[Amar sheriff project.xlsx]Sheet1'!$A$2:$A$20</c:f>
              <c:strCache>
                <c:ptCount val="19"/>
                <c:pt idx="0">
                  <c:v>PR00147</c:v>
                </c:pt>
                <c:pt idx="1">
                  <c:v>PR04686</c:v>
                </c:pt>
                <c:pt idx="2">
                  <c:v>SQ04612</c:v>
                </c:pt>
                <c:pt idx="3">
                  <c:v>VTO1803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VTO2539</c:v>
                </c:pt>
                <c:pt idx="17">
                  <c:v>SW04598</c:v>
                </c:pt>
                <c:pt idx="18">
                  <c:v>TN00464</c:v>
                </c:pt>
              </c:strCache>
            </c:strRef>
          </c:cat>
          <c:val>
            <c:numRef>
              <c:f>'[Amar sheriff project.xlsx]Sheet1'!$F$2:$F$20</c:f>
              <c:numCache>
                <c:formatCode>General</c:formatCode>
                <c:ptCount val="19"/>
                <c:pt idx="0" formatCode="d\-mmm\-yy">
                  <c:v>43416</c:v>
                </c:pt>
                <c:pt idx="1">
                  <c:v>43710</c:v>
                </c:pt>
                <c:pt idx="2">
                  <c:v>43902</c:v>
                </c:pt>
                <c:pt idx="3">
                  <c:v>0</c:v>
                </c:pt>
                <c:pt idx="4" formatCode="d\-mmm\-yy">
                  <c:v>43192</c:v>
                </c:pt>
                <c:pt idx="5" formatCode="d\-mmm\-yy">
                  <c:v>44120</c:v>
                </c:pt>
                <c:pt idx="6" formatCode="0.0%">
                  <c:v>44502</c:v>
                </c:pt>
                <c:pt idx="7">
                  <c:v>43643</c:v>
                </c:pt>
                <c:pt idx="8">
                  <c:v>43466</c:v>
                </c:pt>
                <c:pt idx="9">
                  <c:v>43494</c:v>
                </c:pt>
                <c:pt idx="10">
                  <c:v>0</c:v>
                </c:pt>
                <c:pt idx="11" formatCode="d\-mmm\-yy">
                  <c:v>43857</c:v>
                </c:pt>
                <c:pt idx="12" formatCode="d\-mmm\-yy">
                  <c:v>44305</c:v>
                </c:pt>
                <c:pt idx="13" formatCode="d\-mmm\-yy">
                  <c:v>43171</c:v>
                </c:pt>
                <c:pt idx="14" formatCode="d\-mmm\-yy">
                  <c:v>43763</c:v>
                </c:pt>
                <c:pt idx="15">
                  <c:v>0</c:v>
                </c:pt>
                <c:pt idx="16" formatCode="d\-mmm\-yy">
                  <c:v>43444</c:v>
                </c:pt>
                <c:pt idx="17">
                  <c:v>43584</c:v>
                </c:pt>
                <c:pt idx="18" formatCode="d\-mmm\-yy">
                  <c:v>43857</c:v>
                </c:pt>
              </c:numCache>
            </c:numRef>
          </c:val>
          <c:extLst>
            <c:ext xmlns:c16="http://schemas.microsoft.com/office/drawing/2014/chart" uri="{C3380CC4-5D6E-409C-BE32-E72D297353CC}">
              <c16:uniqueId val="{00000004-6A83-F248-8244-5E59BCAC90B5}"/>
            </c:ext>
          </c:extLst>
        </c:ser>
        <c:ser>
          <c:idx val="5"/>
          <c:order val="5"/>
          <c:spPr>
            <a:solidFill>
              <a:schemeClr val="accent6"/>
            </a:solidFill>
            <a:ln>
              <a:noFill/>
            </a:ln>
            <a:effectLst/>
          </c:spPr>
          <c:invertIfNegative val="0"/>
          <c:cat>
            <c:strRef>
              <c:f>'[Amar sheriff project.xlsx]Sheet1'!$A$2:$A$20</c:f>
              <c:strCache>
                <c:ptCount val="19"/>
                <c:pt idx="0">
                  <c:v>PR00147</c:v>
                </c:pt>
                <c:pt idx="1">
                  <c:v>PR04686</c:v>
                </c:pt>
                <c:pt idx="2">
                  <c:v>SQ04612</c:v>
                </c:pt>
                <c:pt idx="3">
                  <c:v>VTO1803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VTO2539</c:v>
                </c:pt>
                <c:pt idx="17">
                  <c:v>SW04598</c:v>
                </c:pt>
                <c:pt idx="18">
                  <c:v>TN00464</c:v>
                </c:pt>
              </c:strCache>
            </c:strRef>
          </c:cat>
          <c:val>
            <c:numRef>
              <c:f>'[Amar sheriff project.xlsx]Sheet1'!$G$2:$G$20</c:f>
              <c:numCache>
                <c:formatCode>General</c:formatCode>
                <c:ptCount val="19"/>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numCache>
            </c:numRef>
          </c:val>
          <c:extLst>
            <c:ext xmlns:c16="http://schemas.microsoft.com/office/drawing/2014/chart" uri="{C3380CC4-5D6E-409C-BE32-E72D297353CC}">
              <c16:uniqueId val="{00000005-6A83-F248-8244-5E59BCAC90B5}"/>
            </c:ext>
          </c:extLst>
        </c:ser>
        <c:ser>
          <c:idx val="6"/>
          <c:order val="6"/>
          <c:spPr>
            <a:solidFill>
              <a:schemeClr val="accent1">
                <a:lumMod val="60000"/>
              </a:schemeClr>
            </a:solidFill>
            <a:ln>
              <a:noFill/>
            </a:ln>
            <a:effectLst/>
          </c:spPr>
          <c:invertIfNegative val="0"/>
          <c:cat>
            <c:strRef>
              <c:f>'[Amar sheriff project.xlsx]Sheet1'!$A$2:$A$20</c:f>
              <c:strCache>
                <c:ptCount val="19"/>
                <c:pt idx="0">
                  <c:v>PR00147</c:v>
                </c:pt>
                <c:pt idx="1">
                  <c:v>PR04686</c:v>
                </c:pt>
                <c:pt idx="2">
                  <c:v>SQ04612</c:v>
                </c:pt>
                <c:pt idx="3">
                  <c:v>VTO1803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VTO2539</c:v>
                </c:pt>
                <c:pt idx="17">
                  <c:v>SW04598</c:v>
                </c:pt>
                <c:pt idx="18">
                  <c:v>TN00464</c:v>
                </c:pt>
              </c:strCache>
            </c:strRef>
          </c:cat>
          <c:val>
            <c:numRef>
              <c:f>'[Amar sheriff project.xlsx]Sheet1'!$H$2:$H$20</c:f>
              <c:numCache>
                <c:formatCode>General</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6-6A83-F248-8244-5E59BCAC90B5}"/>
            </c:ext>
          </c:extLst>
        </c:ser>
        <c:ser>
          <c:idx val="7"/>
          <c:order val="7"/>
          <c:spPr>
            <a:solidFill>
              <a:schemeClr val="accent2">
                <a:lumMod val="60000"/>
              </a:schemeClr>
            </a:solidFill>
            <a:ln>
              <a:noFill/>
            </a:ln>
            <a:effectLst/>
          </c:spPr>
          <c:invertIfNegative val="0"/>
          <c:cat>
            <c:strRef>
              <c:f>'[Amar sheriff project.xlsx]Sheet1'!$A$2:$A$20</c:f>
              <c:strCache>
                <c:ptCount val="19"/>
                <c:pt idx="0">
                  <c:v>PR00147</c:v>
                </c:pt>
                <c:pt idx="1">
                  <c:v>PR04686</c:v>
                </c:pt>
                <c:pt idx="2">
                  <c:v>SQ04612</c:v>
                </c:pt>
                <c:pt idx="3">
                  <c:v>VTO1803</c:v>
                </c:pt>
                <c:pt idx="4">
                  <c:v>TN02749</c:v>
                </c:pt>
                <c:pt idx="5">
                  <c:v>SQ00144</c:v>
                </c:pt>
                <c:pt idx="6">
                  <c:v>PR04601</c:v>
                </c:pt>
                <c:pt idx="7">
                  <c:v>SQ01854</c:v>
                </c:pt>
                <c:pt idx="8">
                  <c:v>SQ00612</c:v>
                </c:pt>
                <c:pt idx="9">
                  <c:v>PR00419</c:v>
                </c:pt>
                <c:pt idx="10">
                  <c:v>VT00578</c:v>
                </c:pt>
                <c:pt idx="11">
                  <c:v>TN01281</c:v>
                </c:pt>
                <c:pt idx="12">
                  <c:v>PR04473</c:v>
                </c:pt>
                <c:pt idx="13">
                  <c:v>VT02417</c:v>
                </c:pt>
                <c:pt idx="14">
                  <c:v>SQ00691</c:v>
                </c:pt>
                <c:pt idx="15">
                  <c:v>TN00214</c:v>
                </c:pt>
                <c:pt idx="16">
                  <c:v>VTO2539</c:v>
                </c:pt>
                <c:pt idx="17">
                  <c:v>SW04598</c:v>
                </c:pt>
                <c:pt idx="18">
                  <c:v>TN00464</c:v>
                </c:pt>
              </c:strCache>
            </c:strRef>
          </c:cat>
          <c:val>
            <c:numRef>
              <c:f>'[Amar sheriff project.xlsx]Sheet1'!$I$2:$I$20</c:f>
              <c:numCache>
                <c:formatCode>General</c:formatCod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extLst>
            <c:ext xmlns:c16="http://schemas.microsoft.com/office/drawing/2014/chart" uri="{C3380CC4-5D6E-409C-BE32-E72D297353CC}">
              <c16:uniqueId val="{00000007-6A83-F248-8244-5E59BCAC90B5}"/>
            </c:ext>
          </c:extLst>
        </c:ser>
        <c:dLbls>
          <c:showLegendKey val="0"/>
          <c:showVal val="0"/>
          <c:showCatName val="0"/>
          <c:showSerName val="0"/>
          <c:showPercent val="0"/>
          <c:showBubbleSize val="0"/>
        </c:dLbls>
        <c:gapWidth val="219"/>
        <c:overlap val="-27"/>
        <c:axId val="633315903"/>
        <c:axId val="633317695"/>
      </c:barChart>
      <c:catAx>
        <c:axId val="633315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317695"/>
        <c:crosses val="autoZero"/>
        <c:auto val="1"/>
        <c:lblAlgn val="ctr"/>
        <c:lblOffset val="100"/>
        <c:noMultiLvlLbl val="0"/>
      </c:catAx>
      <c:valAx>
        <c:axId val="633317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315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p:txBody>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692398" y="3640045"/>
            <a:ext cx="6815669" cy="1665018"/>
          </a:xfrm>
        </p:spPr>
        <p:txBody>
          <a:bodyPr>
            <a:normAutofit fontScale="92500" lnSpcReduction="10000"/>
          </a:bodyPr>
          <a:lstStyle/>
          <a:p>
            <a:r>
              <a:rPr lang="en-US" b="1" i="1" dirty="0"/>
              <a:t>Name :</a:t>
            </a:r>
            <a:r>
              <a:rPr lang="en-IN" b="1" i="1" dirty="0"/>
              <a:t>Y Amar sheriff </a:t>
            </a:r>
            <a:endParaRPr lang="en-US" b="1" i="1" dirty="0"/>
          </a:p>
          <a:p>
            <a:r>
              <a:rPr lang="en-US" b="1" i="1" dirty="0"/>
              <a:t>Register No : User ID – </a:t>
            </a:r>
            <a:r>
              <a:rPr lang="en-IN" b="1" i="1" dirty="0"/>
              <a:t>autunm110312201223 </a:t>
            </a:r>
            <a:endParaRPr lang="en-US" b="1" i="1" dirty="0"/>
          </a:p>
          <a:p>
            <a:r>
              <a:rPr lang="en-US" b="1" i="1" dirty="0"/>
              <a:t>Department : III B. Com (General)</a:t>
            </a:r>
          </a:p>
          <a:p>
            <a:r>
              <a:rPr lang="en-US" b="1" i="1" dirty="0"/>
              <a:t>College : DRBCCC Hindu College, Pattabiram </a:t>
            </a:r>
          </a:p>
          <a:p>
            <a:endParaRPr lang="en-US" b="1" i="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308324"/>
          </a:xfrm>
          <a:prstGeom prst="rect">
            <a:avLst/>
          </a:prstGeom>
          <a:noFill/>
        </p:spPr>
        <p:txBody>
          <a:bodyPr wrap="square">
            <a:sp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193AF6-2181-830B-E72A-BF521E608F9C}"/>
              </a:ext>
            </a:extLst>
          </p:cNvPr>
          <p:cNvSpPr txBox="1"/>
          <p:nvPr/>
        </p:nvSpPr>
        <p:spPr>
          <a:xfrm>
            <a:off x="8769683" y="4107465"/>
            <a:ext cx="2691510" cy="1815882"/>
          </a:xfrm>
          <a:prstGeom prst="rect">
            <a:avLst/>
          </a:prstGeom>
          <a:noFill/>
        </p:spPr>
        <p:txBody>
          <a:bodyPr wrap="square" rtlCol="0">
            <a:spAutoFit/>
          </a:bodyPr>
          <a:lstStyle/>
          <a:p>
            <a:pPr algn="l"/>
            <a:r>
              <a:rPr lang="en-US" sz="2800" b="1" u="sng" dirty="0"/>
              <a:t>Employee </a:t>
            </a:r>
            <a:r>
              <a:rPr lang="en-IN" sz="2800" b="1" u="sng" dirty="0"/>
              <a:t>Department </a:t>
            </a:r>
            <a:r>
              <a:rPr lang="en-US" sz="2800" b="1" u="sng" dirty="0"/>
              <a:t>Analysis Using </a:t>
            </a:r>
            <a:r>
              <a:rPr lang="en-IN" sz="2800" b="1" u="sng" dirty="0"/>
              <a:t>Graph</a:t>
            </a:r>
            <a:endParaRPr lang="en-US" sz="2800" b="1" u="sng" dirty="0"/>
          </a:p>
        </p:txBody>
      </p:sp>
      <p:sp>
        <p:nvSpPr>
          <p:cNvPr id="3" name="TextBox 2">
            <a:extLst>
              <a:ext uri="{FF2B5EF4-FFF2-40B4-BE49-F238E27FC236}">
                <a16:creationId xmlns:a16="http://schemas.microsoft.com/office/drawing/2014/main" id="{C5587274-5D4A-A1F0-178F-3EF99BD759EB}"/>
              </a:ext>
            </a:extLst>
          </p:cNvPr>
          <p:cNvSpPr txBox="1"/>
          <p:nvPr/>
        </p:nvSpPr>
        <p:spPr>
          <a:xfrm>
            <a:off x="8769683" y="719667"/>
            <a:ext cx="2539999" cy="1015663"/>
          </a:xfrm>
          <a:prstGeom prst="rect">
            <a:avLst/>
          </a:prstGeom>
          <a:noFill/>
        </p:spPr>
        <p:txBody>
          <a:bodyPr wrap="square" rtlCol="0">
            <a:spAutoFit/>
          </a:bodyPr>
          <a:lstStyle/>
          <a:p>
            <a:pPr algn="l"/>
            <a:r>
              <a:rPr lang="en-US" sz="6000" b="1" u="sng" dirty="0"/>
              <a:t>Result:</a:t>
            </a:r>
          </a:p>
        </p:txBody>
      </p:sp>
      <p:graphicFrame>
        <p:nvGraphicFramePr>
          <p:cNvPr id="7" name="Chart 6">
            <a:extLst>
              <a:ext uri="{FF2B5EF4-FFF2-40B4-BE49-F238E27FC236}">
                <a16:creationId xmlns:a16="http://schemas.microsoft.com/office/drawing/2014/main" id="{E49E5445-C322-11D2-1D95-A5DEA21A530B}"/>
              </a:ext>
              <a:ext uri="{147F2762-F138-4A5C-976F-8EAC2B608ADB}">
                <a16:predDERef xmlns:a16="http://schemas.microsoft.com/office/drawing/2014/main" pred="{6E75FC16-05B9-3DFF-8533-F3A077708658}"/>
              </a:ext>
            </a:extLst>
          </p:cNvPr>
          <p:cNvGraphicFramePr>
            <a:graphicFrameLocks/>
          </p:cNvGraphicFramePr>
          <p:nvPr>
            <p:extLst>
              <p:ext uri="{D42A27DB-BD31-4B8C-83A1-F6EECF244321}">
                <p14:modId xmlns:p14="http://schemas.microsoft.com/office/powerpoint/2010/main" val="2547314307"/>
              </p:ext>
            </p:extLst>
          </p:nvPr>
        </p:nvGraphicFramePr>
        <p:xfrm>
          <a:off x="1337859" y="855157"/>
          <a:ext cx="6424761" cy="52029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295401" y="260171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54336F26-D230-F563-5B5E-C91CC5CFD435}"/>
              </a:ext>
            </a:extLst>
          </p:cNvPr>
          <p:cNvPicPr>
            <a:picLocks noChangeAspect="1"/>
          </p:cNvPicPr>
          <p:nvPr/>
        </p:nvPicPr>
        <p:blipFill>
          <a:blip r:embed="rId2"/>
          <a:stretch>
            <a:fillRect/>
          </a:stretch>
        </p:blipFill>
        <p:spPr>
          <a:xfrm>
            <a:off x="5775158" y="2625557"/>
            <a:ext cx="4438316" cy="344014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8196666" y="2557993"/>
            <a:ext cx="2699932" cy="3317875"/>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8466667" y="2547003"/>
            <a:ext cx="2429931" cy="3317875"/>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612912" y="2557993"/>
            <a:ext cx="4283686" cy="3317875"/>
          </a:xfrm>
        </p:spPr>
      </p:pic>
      <p:sp>
        <p:nvSpPr>
          <p:cNvPr id="5" name="TextBox 4">
            <a:extLst>
              <a:ext uri="{FF2B5EF4-FFF2-40B4-BE49-F238E27FC236}">
                <a16:creationId xmlns:a16="http://schemas.microsoft.com/office/drawing/2014/main"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846D-BCC6-D6F7-E473-6E317A1EA6D6}"/>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B1D3F728-6342-30CE-4A30-2475F8AE4B51}"/>
              </a:ext>
            </a:extLst>
          </p:cNvPr>
          <p:cNvPicPr>
            <a:picLocks noGrp="1" noChangeAspect="1"/>
          </p:cNvPicPr>
          <p:nvPr>
            <p:ph idx="1"/>
          </p:nvPr>
        </p:nvPicPr>
        <p:blipFill>
          <a:blip r:embed="rId2"/>
          <a:stretch>
            <a:fillRect/>
          </a:stretch>
        </p:blipFill>
        <p:spPr>
          <a:xfrm>
            <a:off x="6666387" y="2700060"/>
            <a:ext cx="4230212" cy="3317875"/>
          </a:xfrm>
        </p:spPr>
      </p:pic>
      <p:sp>
        <p:nvSpPr>
          <p:cNvPr id="6" name="TextBox 5">
            <a:extLst>
              <a:ext uri="{FF2B5EF4-FFF2-40B4-BE49-F238E27FC236}">
                <a16:creationId xmlns:a16="http://schemas.microsoft.com/office/drawing/2014/main" id="{9CF74B52-D09B-C597-192A-8B4C0858D88E}"/>
              </a:ext>
            </a:extLst>
          </p:cNvPr>
          <p:cNvSpPr txBox="1"/>
          <p:nvPr/>
        </p:nvSpPr>
        <p:spPr>
          <a:xfrm>
            <a:off x="1295402" y="2413337"/>
            <a:ext cx="5370984" cy="3693319"/>
          </a:xfrm>
          <a:prstGeom prst="rect">
            <a:avLst/>
          </a:prstGeom>
          <a:noFill/>
        </p:spPr>
        <p:txBody>
          <a:bodyPr wrap="square">
            <a:spAutoFit/>
          </a:bodyPr>
          <a:lstStyle/>
          <a:p>
            <a:r>
              <a:rPr lang="en-US" b="1" u="sng" dirty="0"/>
              <a:t>* The Organization:</a:t>
            </a:r>
            <a:r>
              <a:rPr lang="en-US" b="1" dirty="0"/>
              <a:t> By optimizing the mix of employee types, the organization can improve productivity, cost management, and overall efficiency.</a:t>
            </a:r>
          </a:p>
          <a:p>
            <a:endParaRPr lang="en-US" b="1" dirty="0"/>
          </a:p>
          <a:p>
            <a:r>
              <a:rPr lang="en-US" b="1" u="sng" dirty="0"/>
              <a:t>* Employees: </a:t>
            </a:r>
            <a:r>
              <a:rPr lang="en-US" b="1" dirty="0"/>
              <a:t>Improved workforce management can lead to better job satisfaction, as resources are allocated more effectively, and workloads are balanced.</a:t>
            </a:r>
          </a:p>
          <a:p>
            <a:endParaRPr lang="en-US" b="1" dirty="0"/>
          </a:p>
          <a:p>
            <a:r>
              <a:rPr lang="en-US" b="1" u="sng" dirty="0"/>
              <a:t>* HR and Management Teams: </a:t>
            </a:r>
            <a:r>
              <a:rPr lang="en-US" b="1" dirty="0"/>
              <a:t>They benefit from having data-driven insights that guide strategic decisions and improve departmental performance.</a:t>
            </a:r>
          </a:p>
        </p:txBody>
      </p:sp>
    </p:spTree>
    <p:extLst>
      <p:ext uri="{BB962C8B-B14F-4D97-AF65-F5344CB8AC3E}">
        <p14:creationId xmlns:p14="http://schemas.microsoft.com/office/powerpoint/2010/main" val="242760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id="{6459B04A-C3F2-7985-5FC7-F79C1F73013F}"/>
              </a:ext>
            </a:extLst>
          </p:cNvPr>
          <p:cNvPicPr>
            <a:picLocks noChangeAspect="1"/>
          </p:cNvPicPr>
          <p:nvPr/>
        </p:nvPicPr>
        <p:blipFill>
          <a:blip r:embed="rId2"/>
          <a:stretch>
            <a:fillRect/>
          </a:stretch>
        </p:blipFill>
        <p:spPr>
          <a:xfrm>
            <a:off x="8698386" y="2584561"/>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051650" y="2513315"/>
            <a:ext cx="8056702" cy="3416320"/>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pic>
        <p:nvPicPr>
          <p:cNvPr id="8" name="Picture 8">
            <a:extLst>
              <a:ext uri="{FF2B5EF4-FFF2-40B4-BE49-F238E27FC236}">
                <a16:creationId xmlns:a16="http://schemas.microsoft.com/office/drawing/2014/main" id="{30C18844-AFEB-734C-49DB-419DE5167499}"/>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3084271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Employee Data Analysis Using Excel</vt:lpstr>
      <vt:lpstr>Project Title</vt:lpstr>
      <vt:lpstr>Ajenda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Amar Sheriff</cp:lastModifiedBy>
  <cp:revision>11</cp:revision>
  <dcterms:created xsi:type="dcterms:W3CDTF">2024-08-24T08:00:27Z</dcterms:created>
  <dcterms:modified xsi:type="dcterms:W3CDTF">2024-08-29T07:20:45Z</dcterms:modified>
</cp:coreProperties>
</file>