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75133a018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75133a018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5133a018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75133a018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5133a018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75133a018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5133a018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5133a018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5133a0184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5133a0184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5133a0184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5133a0184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5133a0184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5133a0184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Кнута-Морриса-Пратта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427717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Амарский Артем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75"/>
              <a:t>30.11.22</a:t>
            </a:r>
            <a:endParaRPr sz="147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92875"/>
            <a:ext cx="7330200" cy="106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22"/>
              <a:t>Проблематика</a:t>
            </a:r>
            <a:endParaRPr sz="42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925925"/>
            <a:ext cx="3858300" cy="36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20295" lvl="0" marL="457200" rtl="0" algn="l">
              <a:spcBef>
                <a:spcPts val="1200"/>
              </a:spcBef>
              <a:spcAft>
                <a:spcPts val="0"/>
              </a:spcAft>
              <a:buSzPct val="87834"/>
              <a:buChar char="●"/>
            </a:pPr>
            <a:r>
              <a:rPr lang="ru" sz="2348"/>
              <a:t>Поиск подстроки в строке</a:t>
            </a:r>
            <a:endParaRPr sz="2348"/>
          </a:p>
          <a:p>
            <a:pPr indent="-3329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348"/>
              <a:t>Прямая реализация</a:t>
            </a:r>
            <a:endParaRPr sz="2348"/>
          </a:p>
          <a:p>
            <a:pPr indent="-31041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 sz="1840"/>
              <a:t>Сравниваем пока совпадают</a:t>
            </a:r>
            <a:endParaRPr sz="1840"/>
          </a:p>
          <a:p>
            <a:pPr indent="-31041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 sz="1840"/>
              <a:t>Когда перестают перемещаем начало сравнения </a:t>
            </a:r>
            <a:endParaRPr sz="1840"/>
          </a:p>
          <a:p>
            <a:pPr indent="-297710" lvl="1" marL="914400" rtl="0" algn="l">
              <a:spcBef>
                <a:spcPts val="0"/>
              </a:spcBef>
              <a:spcAft>
                <a:spcPts val="0"/>
              </a:spcAft>
              <a:buSzPct val="84476"/>
              <a:buChar char="○"/>
            </a:pPr>
            <a:r>
              <a:rPr lang="ru" sz="1840"/>
              <a:t>повторяем пока не совпадут все символы</a:t>
            </a:r>
            <a:r>
              <a:rPr lang="ru" sz="1554"/>
              <a:t> </a:t>
            </a:r>
            <a:endParaRPr sz="1554"/>
          </a:p>
          <a:p>
            <a:pPr indent="-296948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ru" sz="1537"/>
              <a:t>или идем до конца строки, если нужно найти все вхождения</a:t>
            </a:r>
            <a:endParaRPr sz="1537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307700" y="525725"/>
            <a:ext cx="354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Пример на питоне</a:t>
            </a:r>
            <a:endParaRPr sz="1600">
              <a:solidFill>
                <a:schemeClr val="accent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700" y="1258775"/>
            <a:ext cx="4669201" cy="25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Прямая реализация не подходит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Проблемы прямой реализации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Сложность O(n * m)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u"/>
              <a:t>На практике в большинстве задач проблем не возникает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u"/>
              <a:t>Но в случае большого размера искомой подстроки или частых повторений  подпоследовательностей (или и того и другого) алгоритм начинает работать долго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u"/>
              <a:t>Такие задачи встречаются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 не только на олимпиадах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Наивное “ускорение”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Начинать сравнение не со следующего элемента, а с того, на котором закончилось прошлое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u"/>
              <a:t>Легко понять, что если в строка не состоит из уникальных символов, то это не будет работать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например: AB</a:t>
            </a:r>
            <a:r>
              <a:rPr lang="ru" u="sng"/>
              <a:t>A</a:t>
            </a:r>
            <a:r>
              <a:rPr b="1" lang="ru" u="sng"/>
              <a:t>B</a:t>
            </a:r>
            <a:r>
              <a:rPr lang="ru" u="sng"/>
              <a:t>AC</a:t>
            </a:r>
            <a:r>
              <a:rPr lang="ru"/>
              <a:t>T и ABAC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	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135800"/>
            <a:ext cx="7118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    </a:t>
            </a:r>
            <a:r>
              <a:rPr lang="ru" sz="3000"/>
              <a:t>Кнут-Моррис-Пратт</a:t>
            </a:r>
            <a:endParaRPr sz="300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065425"/>
            <a:ext cx="5419500" cy="3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Алгоритм был разработан Д. Кнутом и В. Праттом и, независимо от них, Д. Моррисом. Результаты своей работы они опубликовали совместно в 1977 году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Сложность O(n + m)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Отлично справляется с повторами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Требует предварительной работы с подстрокой и строкой в оригинальном алгоритме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только с подстрокой в варианте реализации, который предложу я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450" y="2482000"/>
            <a:ext cx="2086875" cy="20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6565788" y="1989400"/>
            <a:ext cx="188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Proxima Nova"/>
                <a:ea typeface="Proxima Nova"/>
                <a:cs typeface="Proxima Nova"/>
                <a:sym typeface="Proxima Nova"/>
              </a:rPr>
              <a:t>ссылка на оригинальную работу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 работы КМП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Применяем префикс-функцию к подстроке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Функция возвращает массив длины m, в i-том элементе максимальное совпадение </a:t>
            </a:r>
            <a:r>
              <a:rPr lang="ru"/>
              <a:t>суффикса</a:t>
            </a:r>
            <a:r>
              <a:rPr lang="ru"/>
              <a:t> с соответствующим префиксом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Проходим по строке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Сравниваем как в прямом алгоритме, в случае несовпадения обращаемся к префикс-массиву, который говорит, с какого элемента строки начать новое сравнение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Profit!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Префикс-функция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4510200" cy="278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7500" lnSpcReduction="20000"/>
          </a:bodyPr>
          <a:lstStyle/>
          <a:p>
            <a:pPr indent="-3032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517"/>
              <a:t>Начальное положение</a:t>
            </a:r>
            <a:endParaRPr sz="1517"/>
          </a:p>
          <a:p>
            <a:pPr indent="-30328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 sz="1517"/>
              <a:t>prefix[0] = 0, </a:t>
            </a:r>
            <a:r>
              <a:rPr lang="ru" sz="1517"/>
              <a:t>beginIndex = 0, endIndex = 1</a:t>
            </a:r>
            <a:endParaRPr sz="1517"/>
          </a:p>
          <a:p>
            <a:pPr indent="-3032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517"/>
              <a:t>Если символы совпадают, то смотрим следующие и записываем в префикс-массив  длину текуще</a:t>
            </a:r>
            <a:r>
              <a:rPr lang="ru" sz="1517"/>
              <a:t>го</a:t>
            </a:r>
            <a:r>
              <a:rPr lang="ru" sz="1517"/>
              <a:t> совпадени</a:t>
            </a:r>
            <a:r>
              <a:rPr lang="ru" sz="1517"/>
              <a:t>я</a:t>
            </a:r>
            <a:r>
              <a:rPr lang="ru" sz="1517"/>
              <a:t>. </a:t>
            </a:r>
            <a:endParaRPr sz="1517"/>
          </a:p>
          <a:p>
            <a:pPr indent="-3032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517"/>
              <a:t>Если нет</a:t>
            </a:r>
            <a:endParaRPr sz="1517"/>
          </a:p>
          <a:p>
            <a:pPr indent="-30328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 sz="1517"/>
              <a:t>Если beginIndex = 0, то это значит, что мы пока что не нашли ни одного совпадения, записываем ноль, смотрим следующий.</a:t>
            </a:r>
            <a:endParaRPr sz="1517"/>
          </a:p>
          <a:p>
            <a:pPr indent="-30328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 sz="1517"/>
              <a:t>Иначе сдвигаем beginIndex к месту, где может начаться следующий максимальный суффикс</a:t>
            </a:r>
            <a:endParaRPr sz="15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4983475" y="5866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Пример на питоне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900" y="1170125"/>
            <a:ext cx="4169699" cy="29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976" y="4123975"/>
            <a:ext cx="353363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поиска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37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Сравниваем поэлементно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Когда находим полное совпадение, записываем индекс элемента строки, с которого началось совпадение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Если в процессе два элемента не совпали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ru" sz="1300"/>
              <a:t>Если указатель подстроки указывает на нулевой элемент, то сдвигаем указатель строки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ru" sz="1300"/>
              <a:t>Иначе сдвигаем указатель подстроки на длину максимального суффикса предыдущего элемента</a:t>
            </a:r>
            <a:endParaRPr sz="1300"/>
          </a:p>
        </p:txBody>
      </p:sp>
      <p:sp>
        <p:nvSpPr>
          <p:cNvPr id="101" name="Google Shape;101;p19"/>
          <p:cNvSpPr txBox="1"/>
          <p:nvPr/>
        </p:nvSpPr>
        <p:spPr>
          <a:xfrm>
            <a:off x="4983475" y="5866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Пример на питоне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900" y="1170125"/>
            <a:ext cx="4742699" cy="319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702200"/>
            <a:ext cx="85206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875" y="2971950"/>
            <a:ext cx="1752250" cy="17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1779750" y="2571750"/>
            <a:ext cx="55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Ссылка на репозиторий с исходным кодом и этой презентацией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