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5133a018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5133a018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5133a0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5133a0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133a018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133a018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5133a018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5133a018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5133a0184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5133a0184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5133a0184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5133a0184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354185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354185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5133a0184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5133a018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Кнута-Морриса-Пратта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771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Амарский Артем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75"/>
              <a:t>30.11.22</a:t>
            </a:r>
            <a:endParaRPr sz="14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08325"/>
            <a:ext cx="7330200" cy="10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22"/>
              <a:t>Проблематика</a:t>
            </a:r>
            <a:endParaRPr sz="4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25925"/>
            <a:ext cx="3858300" cy="49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4375" lvl="0" marL="457200" rtl="0" algn="l">
              <a:spcBef>
                <a:spcPts val="1200"/>
              </a:spcBef>
              <a:spcAft>
                <a:spcPts val="0"/>
              </a:spcAft>
              <a:buSzPts val="1666"/>
              <a:buChar char="●"/>
            </a:pPr>
            <a:r>
              <a:rPr lang="ru" sz="1951"/>
              <a:t>Поиск подстроки в строке</a:t>
            </a:r>
            <a:endParaRPr sz="1951"/>
          </a:p>
          <a:p>
            <a:pPr indent="-352518" lvl="0" marL="457200" rtl="0" algn="l">
              <a:spcBef>
                <a:spcPts val="0"/>
              </a:spcBef>
              <a:spcAft>
                <a:spcPts val="0"/>
              </a:spcAft>
              <a:buSzPts val="1951"/>
              <a:buChar char="●"/>
            </a:pPr>
            <a:r>
              <a:rPr lang="ru" sz="1951"/>
              <a:t>Прямая реализация</a:t>
            </a:r>
            <a:endParaRPr sz="1951"/>
          </a:p>
          <a:p>
            <a:pPr indent="-320253" lvl="1" marL="914400" rtl="0" algn="l">
              <a:spcBef>
                <a:spcPts val="0"/>
              </a:spcBef>
              <a:spcAft>
                <a:spcPts val="0"/>
              </a:spcAft>
              <a:buSzPts val="1443"/>
              <a:buChar char="○"/>
            </a:pPr>
            <a:r>
              <a:rPr lang="ru" sz="1443"/>
              <a:t>Сравниваем пока совпадают</a:t>
            </a:r>
            <a:endParaRPr sz="1443"/>
          </a:p>
          <a:p>
            <a:pPr indent="-320253" lvl="1" marL="914400" rtl="0" algn="l">
              <a:spcBef>
                <a:spcPts val="0"/>
              </a:spcBef>
              <a:spcAft>
                <a:spcPts val="0"/>
              </a:spcAft>
              <a:buSzPts val="1443"/>
              <a:buChar char="○"/>
            </a:pPr>
            <a:r>
              <a:rPr lang="ru" sz="1443"/>
              <a:t>Когда перестают перемещаем начало сравнения </a:t>
            </a:r>
            <a:endParaRPr sz="1443"/>
          </a:p>
          <a:p>
            <a:pPr indent="-327329" lvl="1" marL="914400" rtl="0" algn="l">
              <a:spcBef>
                <a:spcPts val="0"/>
              </a:spcBef>
              <a:spcAft>
                <a:spcPts val="0"/>
              </a:spcAft>
              <a:buSzPts val="1555"/>
              <a:buChar char="○"/>
            </a:pPr>
            <a:r>
              <a:rPr lang="ru" sz="1443"/>
              <a:t>Повторяем пока не совпадут все символы</a:t>
            </a:r>
            <a:r>
              <a:rPr lang="ru" sz="1157"/>
              <a:t> </a:t>
            </a:r>
            <a:endParaRPr sz="1157"/>
          </a:p>
          <a:p>
            <a:pPr indent="-301022" lvl="2" marL="1371600" rtl="0" algn="l">
              <a:spcBef>
                <a:spcPts val="0"/>
              </a:spcBef>
              <a:spcAft>
                <a:spcPts val="0"/>
              </a:spcAft>
              <a:buSzPts val="1141"/>
              <a:buChar char="■"/>
            </a:pPr>
            <a:r>
              <a:rPr lang="ru" sz="1140"/>
              <a:t>И</a:t>
            </a:r>
            <a:r>
              <a:rPr lang="ru" sz="1140"/>
              <a:t>ли идем до конца строки, если нужно найти все вхождения</a:t>
            </a:r>
            <a:endParaRPr sz="114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869600" y="773700"/>
            <a:ext cx="35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Python</a:t>
            </a:r>
            <a:endParaRPr sz="16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700" y="1375550"/>
            <a:ext cx="4669201" cy="284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Прямая реализация не подходит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Проблемы прямой реализации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Сложность O(n * m)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На практике в большинстве задач проблем не возникает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Но в случае большого размера искомой подстроки или частых повторений  подпоследовательностей (или и того и другого) алгоритм начинает работать долго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Такие задачи встречаются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 не только на олимпиадах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Наивное “ускорение”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Начинать сравнение не со следующего элемента, а с того, на котором закончилось прошлое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Легко понять, что если в строка не состоит из уникальных символов, то это не будет работать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Например: AB</a:t>
            </a:r>
            <a:r>
              <a:rPr lang="ru" u="sng"/>
              <a:t>A</a:t>
            </a:r>
            <a:r>
              <a:rPr b="1" lang="ru" u="sng"/>
              <a:t>B</a:t>
            </a:r>
            <a:r>
              <a:rPr lang="ru" u="sng"/>
              <a:t>AC</a:t>
            </a:r>
            <a:r>
              <a:rPr lang="ru"/>
              <a:t>T и ABAC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		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35800"/>
            <a:ext cx="711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    </a:t>
            </a:r>
            <a:r>
              <a:rPr lang="ru" sz="3000"/>
              <a:t>Кнут-Моррис-Пратт</a:t>
            </a:r>
            <a:endParaRPr sz="30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65425"/>
            <a:ext cx="5419500" cy="3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Алгоритм был разработан Д. Кнутом и В. Праттом и, независимо от них, Д. Моррисом. Результаты своей работы они опубликовали совместно в 1977 году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Сложность O(n + m)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Отлично справляется с повторами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Требует предварительной работы с подстрокой и строкой в оригинальном алгоритме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Только с подстрокой в варианте реализации, который предложу я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450" y="2482000"/>
            <a:ext cx="2086875" cy="2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565788" y="1989400"/>
            <a:ext cx="18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Proxima Nova"/>
                <a:ea typeface="Proxima Nova"/>
                <a:cs typeface="Proxima Nova"/>
                <a:sym typeface="Proxima Nova"/>
              </a:rPr>
              <a:t>ссылка на оригинальную работу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 КМП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Применяем префикс-функцию к подстроке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Функция возвращает массив длины m, в i-том элементе максимальное совпадение </a:t>
            </a:r>
            <a:r>
              <a:rPr lang="ru"/>
              <a:t>суффикса</a:t>
            </a:r>
            <a:r>
              <a:rPr lang="ru"/>
              <a:t> с соответствующим префиксом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 по строке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Сравниваем как в прямом алгоритме, в случае несовпадения обращаемся к префикс-массиву, который говорит, с какого элемента строки начать новое сравнение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Profit!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3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Префикс-функция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2075" y="852400"/>
            <a:ext cx="5107500" cy="3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-330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291"/>
              <a:t>Начальное положение</a:t>
            </a:r>
            <a:endParaRPr sz="2291"/>
          </a:p>
          <a:p>
            <a:pPr indent="-330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291"/>
              <a:t>prefix[0] = 0, </a:t>
            </a:r>
            <a:r>
              <a:rPr lang="ru" sz="2291"/>
              <a:t>beginIndex = 0, endIndex = 1</a:t>
            </a:r>
            <a:endParaRPr sz="2291"/>
          </a:p>
          <a:p>
            <a:pPr indent="-330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291"/>
              <a:t>Если символы совпадают, то смотрим следующие и записываем в префикс-массив  длину текуще</a:t>
            </a:r>
            <a:r>
              <a:rPr lang="ru" sz="2291"/>
              <a:t>го</a:t>
            </a:r>
            <a:r>
              <a:rPr lang="ru" sz="2291"/>
              <a:t> совпадени</a:t>
            </a:r>
            <a:r>
              <a:rPr lang="ru" sz="2291"/>
              <a:t>я</a:t>
            </a:r>
            <a:r>
              <a:rPr lang="ru" sz="2291"/>
              <a:t>. </a:t>
            </a:r>
            <a:endParaRPr sz="2291"/>
          </a:p>
          <a:p>
            <a:pPr indent="-330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291"/>
              <a:t>Если нет</a:t>
            </a:r>
            <a:endParaRPr sz="2291"/>
          </a:p>
          <a:p>
            <a:pPr indent="-330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291"/>
              <a:t>Если beginIndex = 0, то это значит, что мы пока что не нашли ни одного совпадения, записываем ноль, смотрим следующий.</a:t>
            </a:r>
            <a:endParaRPr sz="2291"/>
          </a:p>
          <a:p>
            <a:pPr indent="-330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291"/>
              <a:t>Иначе сдвигаем beginIndex к месту, где может начаться следующий максимальный суффикс</a:t>
            </a:r>
            <a:endParaRPr sz="22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584050" y="421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Python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100" y="1056250"/>
            <a:ext cx="4119900" cy="31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13" y="4225025"/>
            <a:ext cx="353363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6/9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3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поиска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64050" y="890925"/>
            <a:ext cx="4667100" cy="3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Сравниваем поэлементно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Когда находим полное совпадение, записываем индекс элемента строки, с которого началось совпадение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Если в процессе два элемента не совпали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Если указатель подстроки указывает на нулевой элемент, то сдвигаем указатель строки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Иначе сдвигаем указатель подстроки на длину максимального суффикса предыдущего элемента</a:t>
            </a:r>
            <a:endParaRPr sz="1500"/>
          </a:p>
        </p:txBody>
      </p:sp>
      <p:sp>
        <p:nvSpPr>
          <p:cNvPr id="106" name="Google Shape;106;p19"/>
          <p:cNvSpPr txBox="1"/>
          <p:nvPr/>
        </p:nvSpPr>
        <p:spPr>
          <a:xfrm>
            <a:off x="5472450" y="274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Пример на Python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850" y="946025"/>
            <a:ext cx="4667149" cy="31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817450"/>
            <a:ext cx="52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Строка </a:t>
            </a:r>
            <a:r>
              <a:rPr lang="ru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abab</a:t>
            </a: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ru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abab</a:t>
            </a: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 и подстрока </a:t>
            </a: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abab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1354425"/>
            <a:ext cx="57687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Применяем префикс-функцию, очевидным образом получаем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Применяем основной метод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Первые 4 символа совпадают, поэтому после полного сравнения добавляем в список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После добавления j = prefix[j - 1] =&gt; j = 2 (т.к. j был = 3)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Следующий шаг - несовпадение =&gt; j = prefix[j - 1] =&gt; j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➢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Повторяется, что было вначале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225" y="1249725"/>
            <a:ext cx="12382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225" y="2002525"/>
            <a:ext cx="18002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70220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75" y="2971950"/>
            <a:ext cx="1752250" cy="17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779750" y="2571750"/>
            <a:ext cx="55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Ссылка на репозиторий с исходным кодом и этой презентацией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