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1"/>
  </p:notesMasterIdLst>
  <p:handoutMasterIdLst>
    <p:handoutMasterId r:id="rId42"/>
  </p:handoutMasterIdLst>
  <p:sldIdLst>
    <p:sldId id="271" r:id="rId6"/>
    <p:sldId id="272" r:id="rId7"/>
    <p:sldId id="284" r:id="rId8"/>
    <p:sldId id="276" r:id="rId9"/>
    <p:sldId id="274" r:id="rId10"/>
    <p:sldId id="277" r:id="rId11"/>
    <p:sldId id="278" r:id="rId12"/>
    <p:sldId id="312" r:id="rId13"/>
    <p:sldId id="313" r:id="rId14"/>
    <p:sldId id="314" r:id="rId15"/>
    <p:sldId id="315" r:id="rId16"/>
    <p:sldId id="285" r:id="rId17"/>
    <p:sldId id="289" r:id="rId18"/>
    <p:sldId id="316" r:id="rId19"/>
    <p:sldId id="320" r:id="rId20"/>
    <p:sldId id="293" r:id="rId21"/>
    <p:sldId id="311" r:id="rId22"/>
    <p:sldId id="302" r:id="rId23"/>
    <p:sldId id="288" r:id="rId24"/>
    <p:sldId id="308" r:id="rId25"/>
    <p:sldId id="291" r:id="rId26"/>
    <p:sldId id="317" r:id="rId27"/>
    <p:sldId id="318" r:id="rId28"/>
    <p:sldId id="319" r:id="rId29"/>
    <p:sldId id="321" r:id="rId30"/>
    <p:sldId id="309" r:id="rId31"/>
    <p:sldId id="322" r:id="rId32"/>
    <p:sldId id="324" r:id="rId33"/>
    <p:sldId id="325" r:id="rId34"/>
    <p:sldId id="326" r:id="rId35"/>
    <p:sldId id="327" r:id="rId36"/>
    <p:sldId id="328" r:id="rId37"/>
    <p:sldId id="329" r:id="rId38"/>
    <p:sldId id="286"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284"/>
            <p14:sldId id="276"/>
          </p14:sldIdLst>
        </p14:section>
        <p14:section name="Module" id="{F752BF7D-B949-49F5-BAD3-8E9C680033BA}">
          <p14:sldIdLst>
            <p14:sldId id="274"/>
          </p14:sldIdLst>
        </p14:section>
        <p14:section name="Introducing Modules" id="{86685C7F-16EF-46FD-B02D-AFD6166D30DB}">
          <p14:sldIdLst>
            <p14:sldId id="277"/>
            <p14:sldId id="278"/>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Anonymous Functions" id="{3E75E8C3-6D19-4C22-907E-C6FAD2EB3E07}">
          <p14:sldIdLst>
            <p14:sldId id="308"/>
            <p14:sldId id="291"/>
            <p14:sldId id="317"/>
            <p14:sldId id="318"/>
            <p14:sldId id="319"/>
            <p14:sldId id="321"/>
          </p14:sldIdLst>
        </p14:section>
        <p14:section name="Global Namespace" id="{244333BB-9C2D-46FD-8A71-333F0EBD431F}">
          <p14:sldIdLst>
            <p14:sldId id="309"/>
          </p14:sldIdLst>
        </p14:section>
        <p14:section name="Errors and Exceptiosn" id="{FD277E74-2AEB-DC42-B14A-0B5051B258EE}">
          <p14:sldIdLst>
            <p14:sldId id="322"/>
            <p14:sldId id="324"/>
            <p14:sldId id="325"/>
            <p14:sldId id="326"/>
            <p14:sldId id="327"/>
            <p14:sldId id="328"/>
            <p14:sldId id="329"/>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4" autoAdjust="0"/>
    <p:restoredTop sz="67675" autoAdjust="0"/>
  </p:normalViewPr>
  <p:slideViewPr>
    <p:cSldViewPr snapToGrid="0">
      <p:cViewPr varScale="1">
        <p:scale>
          <a:sx n="76" d="100"/>
          <a:sy n="76" d="100"/>
        </p:scale>
        <p:origin x="632" y="72"/>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232728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34</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75884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will be presenting</a:t>
            </a:r>
            <a:r>
              <a:rPr lang="en-US" baseline="0" dirty="0" smtClean="0"/>
              <a:t> my demos in command line and running everything with node</a:t>
            </a:r>
          </a:p>
          <a:p>
            <a:endParaRPr lang="en-US" baseline="0" dirty="0" smtClean="0"/>
          </a:p>
          <a:p>
            <a:r>
              <a:rPr lang="en-US" baseline="0" dirty="0" smtClean="0"/>
              <a:t>If you don’t know what node is… it is pretty much a server that executes JavaScript and runs really fast. It allows back end developers to code in JS and is very good with I/O heavy apps… I don’t want to touch too much into it.. But if you want more info and some guidance.. Check out my blog! I just made a new post that will explain things a bit better and get you started if you </a:t>
            </a:r>
            <a:r>
              <a:rPr lang="en-US" baseline="0" smtClean="0"/>
              <a:t>are interested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18097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295802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aka.ms/MVA-Voucher" TargetMode="Externa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nested function, an enclosure </a:t>
            </a:r>
            <a:r>
              <a:rPr lang="en-US" dirty="0"/>
              <a:t>is a function written inside another function</a:t>
            </a:r>
            <a:r>
              <a:rPr lang="en-US" dirty="0" smtClean="0"/>
              <a:t>.</a:t>
            </a:r>
          </a:p>
          <a:p>
            <a:r>
              <a:rPr lang="en-US" dirty="0" smtClean="0"/>
              <a:t>An </a:t>
            </a:r>
            <a:r>
              <a:rPr lang="en-US" dirty="0"/>
              <a:t>enclosure has </a:t>
            </a:r>
            <a:r>
              <a:rPr lang="en-US" dirty="0" smtClean="0"/>
              <a:t>access to</a:t>
            </a:r>
          </a:p>
          <a:p>
            <a:pPr lvl="1"/>
            <a:r>
              <a:rPr lang="en-US" dirty="0" smtClean="0"/>
              <a:t> its </a:t>
            </a:r>
            <a:r>
              <a:rPr lang="en-US" dirty="0"/>
              <a:t>own </a:t>
            </a:r>
            <a:r>
              <a:rPr lang="en-US" dirty="0" smtClean="0"/>
              <a:t>variables</a:t>
            </a:r>
          </a:p>
          <a:p>
            <a:pPr lvl="1"/>
            <a:r>
              <a:rPr lang="en-US" dirty="0" smtClean="0"/>
              <a:t> outer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t>global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function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t>N</a:t>
            </a:r>
            <a:r>
              <a:rPr lang="en-US" sz="2600" b="0" dirty="0" smtClean="0"/>
              <a:t>o </a:t>
            </a:r>
            <a:r>
              <a:rPr lang="en-US" sz="2600" b="0" dirty="0"/>
              <a:t>parameters were passed to the </a:t>
            </a:r>
            <a:r>
              <a:rPr lang="en-US" sz="2600" b="0" dirty="0" err="1"/>
              <a:t>makeFullName</a:t>
            </a:r>
            <a:r>
              <a:rPr lang="en-US" sz="2600" b="0" dirty="0"/>
              <a:t> function yet it was able to print the name accurately . </a:t>
            </a:r>
          </a:p>
          <a:p>
            <a:pPr marL="514350" indent="-514350" fontAlgn="ctr">
              <a:buFont typeface="+mj-lt"/>
              <a:buAutoNum type="arabicPeriod"/>
            </a:pPr>
            <a:r>
              <a:rPr lang="en-US" sz="2600" b="0" dirty="0" smtClean="0"/>
              <a:t>The </a:t>
            </a:r>
            <a:r>
              <a:rPr lang="en-US" sz="2600" b="0" dirty="0"/>
              <a:t>function 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endParaRPr lang="en-US" dirty="0"/>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endParaRPr lang="en-US" dirty="0"/>
          </a:p>
          <a:p>
            <a:r>
              <a:rPr lang="en-US" dirty="0"/>
              <a:t>	</a:t>
            </a:r>
          </a:p>
          <a:p>
            <a:r>
              <a:rPr lang="en-US" dirty="0"/>
              <a:t>	</a:t>
            </a:r>
            <a:r>
              <a:rPr lang="en-US"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enclosure</a:t>
            </a:r>
            <a:endParaRPr lang="en-US" dirty="0"/>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a:solidFill>
                  <a:schemeClr val="tx2">
                    <a:lumMod val="60000"/>
                    <a:lumOff val="40000"/>
                  </a:schemeClr>
                </a:solidFill>
              </a:rPr>
              <a:t>return</a:t>
            </a:r>
            <a:r>
              <a:rPr lang="en-US" dirty="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Facts	</a:t>
            </a:r>
            <a:endParaRPr lang="en-US" dirty="0"/>
          </a:p>
        </p:txBody>
      </p:sp>
      <p:sp>
        <p:nvSpPr>
          <p:cNvPr id="3" name="Content Placeholder 2"/>
          <p:cNvSpPr>
            <a:spLocks noGrp="1"/>
          </p:cNvSpPr>
          <p:nvPr>
            <p:ph sz="quarter" idx="10"/>
          </p:nvPr>
        </p:nvSpPr>
        <p:spPr/>
        <p:txBody>
          <a:bodyPr/>
          <a:lstStyle/>
          <a:p>
            <a:r>
              <a:rPr lang="en-US" dirty="0" smtClean="0"/>
              <a:t>Being that enclosures have access to their outer functions variables and parameters, this allows the enclosures to be called later after the function returns and still be able to have access to these variables</a:t>
            </a:r>
          </a:p>
          <a:p>
            <a:r>
              <a:rPr lang="en-US" dirty="0" smtClean="0"/>
              <a:t>Enclosures only store references to outer function variables, not the actual variables themselves. This allows for variables to be updated at all times</a:t>
            </a:r>
            <a:endParaRPr lang="en-US" dirty="0"/>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t>Anonymous functions, simply put, are functions without names</a:t>
            </a:r>
          </a:p>
          <a:p>
            <a:r>
              <a:rPr lang="en-US" dirty="0" smtClean="0"/>
              <a:t>They are all dynamically declared at runtime</a:t>
            </a:r>
          </a:p>
          <a:p>
            <a:r>
              <a:rPr lang="en-US" dirty="0" smtClean="0"/>
              <a:t>They are used in various ways</a:t>
            </a:r>
          </a:p>
          <a:p>
            <a:pPr lvl="1"/>
            <a:r>
              <a:rPr lang="en-US" dirty="0" smtClean="0"/>
              <a:t>As a function expression</a:t>
            </a:r>
          </a:p>
          <a:p>
            <a:pPr lvl="1"/>
            <a:r>
              <a:rPr lang="en-US" dirty="0" smtClean="0"/>
              <a:t>In an object</a:t>
            </a:r>
          </a:p>
          <a:p>
            <a:pPr lvl="1"/>
            <a:r>
              <a:rPr lang="en-US" dirty="0" smtClean="0"/>
              <a:t>As an event handler</a:t>
            </a:r>
          </a:p>
          <a:p>
            <a:pPr lvl="1"/>
            <a:r>
              <a:rPr lang="en-US" dirty="0" smtClean="0"/>
              <a:t>As an self evoking function</a:t>
            </a:r>
          </a:p>
          <a:p>
            <a:r>
              <a:rPr lang="en-US" dirty="0" smtClean="0"/>
              <a:t>Common uses are for recursion and closures</a:t>
            </a:r>
            <a:endParaRPr lang="en-US"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be </a:t>
            </a:r>
            <a:r>
              <a:rPr lang="en-US" sz="2400" dirty="0" err="1" smtClean="0"/>
              <a:t>envoked</a:t>
            </a:r>
            <a:r>
              <a:rPr lang="en-US" sz="2400" dirty="0" smtClean="0"/>
              <a:t> the same way (by calling </a:t>
            </a:r>
            <a:r>
              <a:rPr lang="en-US" sz="2400" i="1" dirty="0" err="1" smtClean="0"/>
              <a:t>meTime</a:t>
            </a:r>
            <a:r>
              <a:rPr lang="en-US" sz="2400" i="1" dirty="0" smtClean="0"/>
              <a:t>(); </a:t>
            </a:r>
            <a:r>
              <a:rPr lang="en-US" sz="2400" dirty="0" smtClean="0"/>
              <a:t>).</a:t>
            </a:r>
          </a:p>
          <a:p>
            <a:r>
              <a:rPr lang="en-US" sz="2400" dirty="0" smtClean="0"/>
              <a:t>However the Anonymous function can not be accessed before the </a:t>
            </a:r>
            <a:r>
              <a:rPr lang="en-US" sz="2400" dirty="0" err="1" smtClean="0"/>
              <a:t>meTime</a:t>
            </a:r>
            <a:r>
              <a:rPr lang="en-US" sz="2400" dirty="0" smtClean="0"/>
              <a:t> variable is declared, while the Named Function can be accessed at any time</a:t>
            </a:r>
            <a:endParaRPr lang="en-US" sz="2400" dirty="0"/>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Recursion</a:t>
            </a:r>
          </a:p>
          <a:p>
            <a:r>
              <a:rPr lang="en-US" dirty="0" smtClean="0"/>
              <a:t>Since this function does not have a name, to call the function again you use the </a:t>
            </a:r>
            <a:r>
              <a:rPr lang="en-US" dirty="0" err="1" smtClean="0"/>
              <a:t>arguments.callee</a:t>
            </a:r>
            <a:r>
              <a:rPr lang="en-US" dirty="0" smtClean="0"/>
              <a:t> local variable.</a:t>
            </a: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number</a:t>
            </a:r>
            <a:endParaRPr lang="en-US" dirty="0" smtClean="0">
              <a:solidFill>
                <a:schemeClr val="tx2">
                  <a:lumMod val="60000"/>
                  <a:lumOff val="40000"/>
                </a:schemeClr>
              </a:solidFill>
            </a:endParaRPr>
          </a:p>
          <a:p>
            <a:r>
              <a:rPr lang="en-US" dirty="0" err="1" smtClean="0">
                <a:solidFill>
                  <a:schemeClr val="tx2">
                    <a:lumMod val="60000"/>
                    <a:lumOff val="40000"/>
                  </a:schemeClr>
                </a:solidFill>
              </a:rPr>
              <a:t>var</a:t>
            </a:r>
            <a:r>
              <a:rPr lang="en-US" dirty="0" smtClean="0"/>
              <a:t> factorial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Enclosures</a:t>
            </a:r>
          </a:p>
          <a:p>
            <a:r>
              <a:rPr lang="en-US" dirty="0" smtClean="0"/>
              <a:t>The get and set of the return object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chemeClr val="tx2">
                    <a:lumMod val="60000"/>
                    <a:lumOff val="40000"/>
                  </a:schemeClr>
                </a:solidFill>
              </a:rPr>
              <a:t>get</a:t>
            </a:r>
            <a:r>
              <a:rPr lang="en-US" dirty="0"/>
              <a:t>: </a:t>
            </a:r>
            <a:r>
              <a:rPr lang="en-US" dirty="0">
                <a:solidFill>
                  <a:schemeClr val="tx2">
                    <a:lumMod val="60000"/>
                    <a:lumOff val="40000"/>
                  </a:schemeClr>
                </a:solidFill>
              </a:rPr>
              <a:t>function</a:t>
            </a:r>
            <a:r>
              <a:rPr lang="en-US" dirty="0"/>
              <a:t>() {console.log(city);},</a:t>
            </a:r>
          </a:p>
          <a:p>
            <a:r>
              <a:rPr lang="en-US" dirty="0"/>
              <a:t>		</a:t>
            </a:r>
            <a:r>
              <a:rPr lang="en-US" dirty="0">
                <a:solidFill>
                  <a:schemeClr val="tx2">
                    <a:lumMod val="60000"/>
                    <a:lumOff val="40000"/>
                  </a:schemeClr>
                </a:solidFill>
              </a:rPr>
              <a:t>set</a:t>
            </a:r>
            <a:r>
              <a:rPr lang="en-US" dirty="0"/>
              <a: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Namespace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t>Syntax Errors</a:t>
            </a:r>
          </a:p>
          <a:p>
            <a:pPr lvl="1"/>
            <a:r>
              <a:rPr lang="en-US" dirty="0" smtClean="0"/>
              <a:t>Runtime Errors</a:t>
            </a:r>
          </a:p>
          <a:p>
            <a:pPr lvl="1"/>
            <a:r>
              <a:rPr lang="en-US" dirty="0" smtClean="0"/>
              <a:t>Logical Errors</a:t>
            </a:r>
          </a:p>
          <a:p>
            <a:r>
              <a:rPr lang="en-US" dirty="0" smtClean="0"/>
              <a:t>Methods used for exception handling:</a:t>
            </a:r>
          </a:p>
          <a:p>
            <a:pPr lvl="1"/>
            <a:r>
              <a:rPr lang="en-US" dirty="0" smtClean="0"/>
              <a:t>Try…catch…finally statement</a:t>
            </a:r>
          </a:p>
          <a:p>
            <a:pPr lvl="1"/>
            <a:r>
              <a:rPr lang="en-US" dirty="0" smtClean="0"/>
              <a:t>Throw statement</a:t>
            </a:r>
          </a:p>
          <a:p>
            <a:pPr lvl="1"/>
            <a:r>
              <a:rPr lang="en-US" dirty="0" smtClean="0"/>
              <a:t>The </a:t>
            </a:r>
            <a:r>
              <a:rPr lang="en-US" dirty="0" err="1" smtClean="0"/>
              <a:t>onerror</a:t>
            </a:r>
            <a:r>
              <a:rPr lang="en-US" dirty="0" smtClean="0"/>
              <a:t>() 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subject to break</a:t>
            </a:r>
          </a:p>
          <a:p>
            <a:pPr lvl="1"/>
            <a:r>
              <a:rPr lang="en-US" dirty="0" smtClean="0"/>
              <a:t>It must be followed by either exactly one catch block or one finally block or one of both</a:t>
            </a:r>
          </a:p>
          <a:p>
            <a:pPr lvl="1"/>
            <a:r>
              <a:rPr lang="en-US" dirty="0" smtClean="0"/>
              <a:t>When exception occurs, the exception is passed to the catch block</a:t>
            </a:r>
          </a:p>
          <a:p>
            <a:r>
              <a:rPr lang="en-US" dirty="0" smtClean="0"/>
              <a:t>The catch block executes code that should only be ran if an exception was caught</a:t>
            </a:r>
          </a:p>
          <a:p>
            <a:r>
              <a:rPr lang="en-US" dirty="0" smtClean="0"/>
              <a:t>The finally block is optional, but if included, it will always execute regardless if an exception has occurred</a:t>
            </a:r>
          </a:p>
          <a:p>
            <a:r>
              <a:rPr lang="en-US" dirty="0" smtClean="0"/>
              <a:t>Note: Only programmer generated and runtime exceptions can be caught; syntax errors 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Christopher Harrison | @</a:t>
            </a:r>
            <a:r>
              <a:rPr lang="en-US" dirty="0" err="1" smtClean="0"/>
              <a:t>GeekTrainer</a:t>
            </a:r>
            <a:endParaRPr lang="en-US" dirty="0"/>
          </a:p>
        </p:txBody>
      </p:sp>
      <p:sp>
        <p:nvSpPr>
          <p:cNvPr id="7" name="Content Placeholder 6"/>
          <p:cNvSpPr>
            <a:spLocks noGrp="1"/>
          </p:cNvSpPr>
          <p:nvPr>
            <p:ph sz="quarter" idx="10"/>
          </p:nvPr>
        </p:nvSpPr>
        <p:spPr>
          <a:xfrm>
            <a:off x="379413" y="1388226"/>
            <a:ext cx="8896789" cy="5290388"/>
          </a:xfrm>
        </p:spPr>
        <p:txBody>
          <a:bodyPr/>
          <a:lstStyle/>
          <a:p>
            <a:pPr marL="0" indent="0">
              <a:buNone/>
            </a:pPr>
            <a:r>
              <a:rPr lang="en-US" dirty="0" smtClean="0"/>
              <a:t>*** Insert Bio ***</a:t>
            </a:r>
            <a:endParaRPr lang="en-US" dirty="0"/>
          </a:p>
        </p:txBody>
      </p:sp>
    </p:spTree>
    <p:extLst>
      <p:ext uri="{BB962C8B-B14F-4D97-AF65-F5344CB8AC3E}">
        <p14:creationId xmlns:p14="http://schemas.microsoft.com/office/powerpoint/2010/main" val="305688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built-in exceptions or any other customized exceptions</a:t>
            </a:r>
          </a:p>
          <a:p>
            <a:r>
              <a:rPr lang="en-US" dirty="0" smtClean="0"/>
              <a:t>The customized exception can be a String, number, </a:t>
            </a:r>
            <a:r>
              <a:rPr lang="en-US" dirty="0" err="1" smtClean="0"/>
              <a:t>boolean</a:t>
            </a:r>
            <a:r>
              <a:rPr lang="en-US" dirty="0" smtClean="0"/>
              <a:t> or an object</a:t>
            </a:r>
          </a:p>
          <a:p>
            <a:r>
              <a:rPr lang="en-US" dirty="0" smtClean="0"/>
              <a:t>Throw statements can be used inside try and catch statements or they can be used inside other functions</a:t>
            </a:r>
            <a:endParaRPr lang="en-US"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onerror</a:t>
            </a:r>
            <a:r>
              <a:rPr lang="en-US" dirty="0" smtClean="0"/>
              <a:t>() method is an event handler fired whenever an exception occurs on the page</a:t>
            </a:r>
          </a:p>
          <a:p>
            <a:r>
              <a:rPr lang="en-US" dirty="0" smtClean="0"/>
              <a:t>It is declared as a function through out the code</a:t>
            </a:r>
          </a:p>
          <a:p>
            <a:r>
              <a:rPr lang="en-US" dirty="0" smtClean="0"/>
              <a:t>This event handler provides three pieces of information</a:t>
            </a:r>
          </a:p>
          <a:p>
            <a:pPr lvl="1"/>
            <a:r>
              <a:rPr lang="en-US" dirty="0" smtClean="0"/>
              <a:t>An error message</a:t>
            </a:r>
          </a:p>
          <a:p>
            <a:pPr lvl="1"/>
            <a:r>
              <a:rPr lang="en-US" dirty="0" smtClean="0"/>
              <a:t>The file in which the error occurred</a:t>
            </a:r>
          </a:p>
          <a:p>
            <a:pPr lvl="1"/>
            <a:r>
              <a:rPr lang="en-US" dirty="0" smtClean="0"/>
              <a:t>The line number in the code</a:t>
            </a:r>
          </a:p>
          <a:p>
            <a:r>
              <a:rPr lang="en-US" dirty="0" smtClean="0"/>
              <a:t>The information can be manipulated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Into to jQuery</a:t>
            </a:r>
            <a:endParaRPr lang="en-US" dirty="0"/>
          </a:p>
        </p:txBody>
      </p:sp>
    </p:spTree>
    <p:extLst>
      <p:ext uri="{BB962C8B-B14F-4D97-AF65-F5344CB8AC3E}">
        <p14:creationId xmlns:p14="http://schemas.microsoft.com/office/powerpoint/2010/main" val="3866116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t>
            </a:r>
            <a:r>
              <a:rPr lang="en-GB" smtClean="0"/>
              <a:t>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a:t>
            </a:r>
            <a:r>
              <a:rPr lang="en-US"/>
              <a:t>: </a:t>
            </a:r>
            <a:r>
              <a:rPr lang="en-US" err="1"/>
              <a:t>NodeModulesPkgs</a:t>
            </a:r>
            <a:r>
              <a:rPr lang="en-US" b="1"/>
              <a:t> </a:t>
            </a:r>
            <a:r>
              <a:rPr lang="en-US" smtClean="0"/>
              <a:t>(expires </a:t>
            </a:r>
            <a:r>
              <a:rPr lang="en-US" dirty="0"/>
              <a:t>Oct</a:t>
            </a:r>
            <a:r>
              <a:rPr lang="en-US"/>
              <a:t> 5, 2015) </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5816259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a:t>
                      </a:r>
                      <a:r>
                        <a:rPr lang="en-US" sz="2400" smtClean="0">
                          <a:latin typeface="Segoe UI Light" panose="020B0502040204020203" pitchFamily="34" charset="0"/>
                          <a:cs typeface="Segoe UI Light" panose="020B0502040204020203" pitchFamily="34" charset="0"/>
                        </a:rPr>
                        <a:t>| </a:t>
                      </a:r>
                      <a:r>
                        <a:rPr lang="en-US" sz="2400" baseline="0" smtClean="0">
                          <a:latin typeface="Segoe UI Light" panose="020B0502040204020203" pitchFamily="34" charset="0"/>
                          <a:cs typeface="Segoe UI Light" panose="020B0502040204020203" pitchFamily="34" charset="0"/>
                        </a:rPr>
                        <a:t>Object Orientated Programming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t>Enclosures</a:t>
            </a:r>
          </a:p>
          <a:p>
            <a:pPr fontAlgn="ctr"/>
            <a:r>
              <a:rPr lang="en-US" dirty="0" smtClean="0"/>
              <a:t>Anonymous </a:t>
            </a:r>
            <a:r>
              <a:rPr lang="en-US" dirty="0"/>
              <a:t>functions</a:t>
            </a:r>
          </a:p>
          <a:p>
            <a:pPr fontAlgn="ctr"/>
            <a:r>
              <a:rPr lang="en-US" dirty="0"/>
              <a:t>Controlling the global namespace</a:t>
            </a:r>
          </a:p>
          <a:p>
            <a:pPr fontAlgn="ctr"/>
            <a:r>
              <a:rPr lang="en-US" dirty="0"/>
              <a:t>Dot and bracket notation</a:t>
            </a:r>
          </a:p>
          <a:p>
            <a:pPr fontAlgn="ctr"/>
            <a:r>
              <a:rPr lang="en-US" dirty="0"/>
              <a:t>Errors and 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started with these modules,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10471381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e5a13ba8-98e3-4f23-a221-7ac9824aa662"/>
    <ds:schemaRef ds:uri="http://www.w3.org/XML/1998/namespace"/>
    <ds:schemaRef ds:uri="http://purl.org/dc/term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5512</TotalTime>
  <Words>1212</Words>
  <Application>Microsoft Office PowerPoint</Application>
  <PresentationFormat>Widescreen</PresentationFormat>
  <Paragraphs>200</Paragraphs>
  <Slides>35</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Consolas</vt:lpstr>
      <vt:lpstr>Segoe</vt:lpstr>
      <vt:lpstr>Segoe UI</vt:lpstr>
      <vt:lpstr>Segoe UI Light</vt:lpstr>
      <vt:lpstr>1_Office Theme</vt:lpstr>
      <vt:lpstr>2_Office Theme</vt:lpstr>
      <vt:lpstr>JavaScript for Experienced Developers</vt:lpstr>
      <vt:lpstr>Meet Gabrielle Crevecoeur|@nowayshecodes</vt:lpstr>
      <vt:lpstr>Meet Christopher Harrison | @GeekTrainer</vt:lpstr>
      <vt:lpstr>     Join the MVA Community!</vt:lpstr>
      <vt:lpstr>Course Topics</vt:lpstr>
      <vt:lpstr>PowerPoint Presentation</vt:lpstr>
      <vt:lpstr>Module Overview</vt:lpstr>
      <vt:lpstr>Before We Get Started..</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Enclosures</vt:lpstr>
      <vt:lpstr>PowerPoint Presentation</vt:lpstr>
      <vt:lpstr>Enclosure Fun Facts </vt:lpstr>
      <vt:lpstr>Enclosures</vt:lpstr>
      <vt:lpstr>PowerPoint Presentation</vt:lpstr>
      <vt:lpstr>Anonymous Functions</vt:lpstr>
      <vt:lpstr>PowerPoint Presentation</vt:lpstr>
      <vt:lpstr>Different ways to Declare Anonymous Functions</vt:lpstr>
      <vt:lpstr>PowerPoint Presentation</vt:lpstr>
      <vt:lpstr>PowerPoint Presentation</vt:lpstr>
      <vt:lpstr>PowerPoint Presentation</vt:lpstr>
      <vt:lpstr>PowerPoint Presentation</vt:lpstr>
      <vt:lpstr>Errors  </vt:lpstr>
      <vt:lpstr>Try…catch…finally </vt:lpstr>
      <vt:lpstr>Throw Statement</vt:lpstr>
      <vt:lpstr>The onerror() Method</vt:lpstr>
      <vt:lpstr>Different types of exception handling</vt:lpstr>
      <vt:lpstr>Into to jQuery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216</cp:revision>
  <dcterms:created xsi:type="dcterms:W3CDTF">2013-02-15T23:12:42Z</dcterms:created>
  <dcterms:modified xsi:type="dcterms:W3CDTF">2015-10-26T02:51:57Z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