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5"/>
  </p:notesMasterIdLst>
  <p:handoutMasterIdLst>
    <p:handoutMasterId r:id="rId46"/>
  </p:handoutMasterIdLst>
  <p:sldIdLst>
    <p:sldId id="271" r:id="rId6"/>
    <p:sldId id="272" r:id="rId7"/>
    <p:sldId id="330" r:id="rId8"/>
    <p:sldId id="329" r:id="rId9"/>
    <p:sldId id="276" r:id="rId10"/>
    <p:sldId id="274" r:id="rId11"/>
    <p:sldId id="277" r:id="rId12"/>
    <p:sldId id="278" r:id="rId13"/>
    <p:sldId id="335" r:id="rId14"/>
    <p:sldId id="337" r:id="rId15"/>
    <p:sldId id="312" r:id="rId16"/>
    <p:sldId id="313" r:id="rId17"/>
    <p:sldId id="314" r:id="rId18"/>
    <p:sldId id="315" r:id="rId19"/>
    <p:sldId id="285" r:id="rId20"/>
    <p:sldId id="289" r:id="rId21"/>
    <p:sldId id="316" r:id="rId22"/>
    <p:sldId id="320" r:id="rId23"/>
    <p:sldId id="293" r:id="rId24"/>
    <p:sldId id="311" r:id="rId25"/>
    <p:sldId id="302" r:id="rId26"/>
    <p:sldId id="288" r:id="rId27"/>
    <p:sldId id="331" r:id="rId28"/>
    <p:sldId id="332" r:id="rId29"/>
    <p:sldId id="334" r:id="rId30"/>
    <p:sldId id="308" r:id="rId31"/>
    <p:sldId id="291" r:id="rId32"/>
    <p:sldId id="317" r:id="rId33"/>
    <p:sldId id="318" r:id="rId34"/>
    <p:sldId id="319" r:id="rId35"/>
    <p:sldId id="321" r:id="rId36"/>
    <p:sldId id="322" r:id="rId37"/>
    <p:sldId id="324" r:id="rId38"/>
    <p:sldId id="325" r:id="rId39"/>
    <p:sldId id="326" r:id="rId40"/>
    <p:sldId id="327" r:id="rId41"/>
    <p:sldId id="328" r:id="rId42"/>
    <p:sldId id="286"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30"/>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 id="335"/>
            <p14:sldId id="337"/>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Intro to jQuery" id="{2AA925C7-D0ED-47A1-9C0A-14F44116799C}">
          <p14:sldIdLst>
            <p14:sldId id="331"/>
            <p14:sldId id="332"/>
            <p14:sldId id="334"/>
          </p14:sldIdLst>
        </p14:section>
        <p14:section name="Anonymous Functions" id="{3E75E8C3-6D19-4C22-907E-C6FAD2EB3E07}">
          <p14:sldIdLst>
            <p14:sldId id="308"/>
            <p14:sldId id="291"/>
            <p14:sldId id="317"/>
            <p14:sldId id="318"/>
            <p14:sldId id="319"/>
            <p14:sldId id="321"/>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p:scale>
          <a:sx n="44" d="100"/>
          <a:sy n="44" d="100"/>
        </p:scale>
        <p:origin x="56" y="74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29580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02144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famous event handler is the click() function.</a:t>
            </a:r>
            <a:r>
              <a:rPr lang="en-US" baseline="0" dirty="0" smtClean="0"/>
              <a:t> Commonly used for buttons!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94693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a:t>
            </a:r>
            <a:r>
              <a:rPr lang="en-US" baseline="0" dirty="0" smtClean="0"/>
              <a:t> jQuery: dollar sign, selector and then action</a:t>
            </a:r>
          </a:p>
          <a:p>
            <a:endParaRPr lang="en-US" baseline="0" dirty="0" smtClean="0"/>
          </a:p>
          <a:p>
            <a:r>
              <a:rPr lang="en-US" baseline="0" dirty="0" smtClean="0"/>
              <a:t>The action can open up and include the function keyword for </a:t>
            </a:r>
            <a:r>
              <a:rPr lang="en-US" baseline="0" smtClean="0"/>
              <a:t>special </a:t>
            </a:r>
            <a:endParaRPr lang="en-US" baseline="0" dirty="0" smtClean="0"/>
          </a:p>
          <a:p>
            <a:r>
              <a:rPr lang="en-US" dirty="0" smtClean="0"/>
              <a:t>The </a:t>
            </a:r>
            <a:r>
              <a:rPr lang="en-US" dirty="0" smtClean="0"/>
              <a:t>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11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50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a:t>
            </a:r>
            <a:r>
              <a:rPr lang="en-US" baseline="0" dirty="0" smtClean="0"/>
              <a:t> jQuery: dollar sign, selector and then action</a:t>
            </a:r>
          </a:p>
          <a:p>
            <a:endParaRPr lang="en-US" baseline="0" dirty="0" smtClean="0"/>
          </a:p>
          <a:p>
            <a:r>
              <a:rPr lang="en-US" baseline="0" dirty="0" smtClean="0"/>
              <a:t>The action can open up and include the function keyword for </a:t>
            </a:r>
            <a:r>
              <a:rPr lang="en-US" baseline="0" smtClean="0"/>
              <a:t>special </a:t>
            </a:r>
            <a:endParaRPr lang="en-US" baseline="0" dirty="0" smtClean="0"/>
          </a:p>
          <a:p>
            <a:r>
              <a:rPr lang="en-US" dirty="0" smtClean="0"/>
              <a:t>The </a:t>
            </a:r>
            <a:r>
              <a:rPr lang="en-US" dirty="0" smtClean="0"/>
              <a:t>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49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59336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18097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657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smtClean="0"/>
              <a:t>Getting JavaScript onto your Webpage</a:t>
            </a:r>
            <a:endParaRPr lang="en-US" dirty="0"/>
          </a:p>
          <a:p>
            <a:pPr marL="514350" indent="-514350">
              <a:buAutoNum type="arabicPeriod"/>
            </a:pPr>
            <a:r>
              <a:rPr lang="en-US" dirty="0" smtClean="0"/>
              <a:t>Write it right on the HTML page</a:t>
            </a:r>
          </a:p>
          <a:p>
            <a:pPr marL="514350" indent="-514350">
              <a:buAutoNum type="arabicPeriod"/>
            </a:pPr>
            <a:r>
              <a:rPr lang="en-US" dirty="0" smtClean="0"/>
              <a:t>Import the JavaScript file</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r>
              <a:rPr lang="en-US" dirty="0"/>
              <a:t>	</a:t>
            </a:r>
            <a:r>
              <a:rPr lang="en-US" dirty="0">
                <a:solidFill>
                  <a:srgbClr val="1A8505"/>
                </a:solidFill>
              </a:rPr>
              <a:t> // </a:t>
            </a:r>
            <a:r>
              <a:rPr lang="en-US" dirty="0" smtClean="0">
                <a:solidFill>
                  <a:srgbClr val="1A8505"/>
                </a:solidFill>
              </a:rPr>
              <a:t>JavaScript goes here</a:t>
            </a:r>
            <a:endParaRPr lang="en-US" dirty="0" smtClean="0"/>
          </a:p>
          <a:p>
            <a:r>
              <a:rPr lang="en-US" dirty="0" smtClean="0"/>
              <a:t>&lt;/</a:t>
            </a:r>
            <a:r>
              <a:rPr lang="en-US" dirty="0" smtClean="0">
                <a:solidFill>
                  <a:schemeClr val="accent1"/>
                </a:solidFill>
              </a:rPr>
              <a:t>script</a:t>
            </a:r>
            <a:r>
              <a:rPr lang="en-US" dirty="0" smtClean="0"/>
              <a:t>&gt;</a:t>
            </a:r>
          </a:p>
          <a:p>
            <a:endParaRPr lang="en-US" dirty="0"/>
          </a:p>
          <a:p>
            <a:r>
              <a:rPr lang="en-US" dirty="0" smtClean="0">
                <a:solidFill>
                  <a:srgbClr val="1A8505"/>
                </a:solidFill>
              </a:rPr>
              <a:t>&lt;!------- Or -------</a:t>
            </a:r>
            <a:r>
              <a:rPr lang="en-US" dirty="0" smtClean="0">
                <a:solidFill>
                  <a:srgbClr val="1A8505"/>
                </a:solidFill>
                <a:sym typeface="Wingdings" panose="05000000000000000000" pitchFamily="2" charset="2"/>
              </a:rPr>
              <a:t></a:t>
            </a:r>
            <a:endParaRPr lang="en-US" dirty="0"/>
          </a:p>
          <a:p>
            <a:endParaRPr lang="en-US" smtClean="0"/>
          </a:p>
          <a:p>
            <a:endParaRPr lang="en-US" dirty="0" smtClean="0"/>
          </a:p>
          <a:p>
            <a:r>
              <a:rPr lang="en-US" dirty="0" smtClean="0"/>
              <a:t>&lt;</a:t>
            </a:r>
            <a:r>
              <a:rPr lang="en-US" dirty="0" smtClean="0">
                <a:solidFill>
                  <a:schemeClr val="accent1"/>
                </a:solidFill>
              </a:rPr>
              <a:t>script </a:t>
            </a:r>
            <a:r>
              <a:rPr lang="en-US" dirty="0" err="1" smtClean="0">
                <a:solidFill>
                  <a:schemeClr val="tx2">
                    <a:lumMod val="40000"/>
                    <a:lumOff val="60000"/>
                  </a:schemeClr>
                </a:solidFill>
              </a:rPr>
              <a:t>src</a:t>
            </a:r>
            <a:r>
              <a:rPr lang="en-US" dirty="0" smtClean="0"/>
              <a:t>=</a:t>
            </a:r>
            <a:r>
              <a:rPr lang="en-US" dirty="0" smtClean="0">
                <a:solidFill>
                  <a:schemeClr val="accent6"/>
                </a:solidFill>
              </a:rPr>
              <a:t>"sampleScript.js" </a:t>
            </a:r>
            <a:r>
              <a:rPr lang="en-US" dirty="0" smtClean="0"/>
              <a:t>&gt;&lt;/</a:t>
            </a:r>
            <a:r>
              <a:rPr lang="en-US" dirty="0" smtClean="0">
                <a:solidFill>
                  <a:schemeClr val="accent1"/>
                </a:solidFill>
              </a:rPr>
              <a:t>script</a:t>
            </a:r>
            <a:r>
              <a:rPr lang="en-US" dirty="0"/>
              <a:t>&gt;</a:t>
            </a:r>
          </a:p>
          <a:p>
            <a:endParaRPr lang="en-US" dirty="0"/>
          </a:p>
        </p:txBody>
      </p:sp>
    </p:spTree>
    <p:extLst>
      <p:ext uri="{BB962C8B-B14F-4D97-AF65-F5344CB8AC3E}">
        <p14:creationId xmlns:p14="http://schemas.microsoft.com/office/powerpoint/2010/main" val="222778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a:t>
            </a:r>
            <a:r>
              <a:rPr lang="en-US" dirty="0" smtClean="0"/>
              <a:t>continue with this m</a:t>
            </a:r>
            <a:r>
              <a:rPr lang="en-US" dirty="0" smtClean="0"/>
              <a:t>odules</a:t>
            </a:r>
            <a:r>
              <a:rPr lang="en-US" dirty="0" smtClean="0"/>
              <a:t>,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254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a:t>
            </a:r>
            <a:endParaRPr lang="en-US" dirty="0"/>
          </a:p>
        </p:txBody>
      </p:sp>
      <p:sp>
        <p:nvSpPr>
          <p:cNvPr id="5" name="Content Placeholder 4"/>
          <p:cNvSpPr>
            <a:spLocks noGrp="1"/>
          </p:cNvSpPr>
          <p:nvPr>
            <p:ph sz="quarter" idx="10"/>
          </p:nvPr>
        </p:nvSpPr>
        <p:spPr/>
        <p:txBody>
          <a:bodyPr/>
          <a:lstStyle/>
          <a:p>
            <a:r>
              <a:rPr lang="en-US" dirty="0" smtClean="0"/>
              <a:t>The “write less, do more” JavaScript library</a:t>
            </a:r>
          </a:p>
          <a:p>
            <a:endParaRPr lang="en-US" dirty="0"/>
          </a:p>
          <a:p>
            <a:r>
              <a:rPr lang="en-US" dirty="0" smtClean="0"/>
              <a:t>Used to simplify tasks of JavaScript by writing less code</a:t>
            </a:r>
          </a:p>
          <a:p>
            <a:endParaRPr lang="en-US" dirty="0"/>
          </a:p>
          <a:p>
            <a:r>
              <a:rPr lang="en-US" dirty="0" smtClean="0"/>
              <a:t>Used for event handling and animations</a:t>
            </a:r>
            <a:endParaRPr lang="en-US" dirty="0"/>
          </a:p>
        </p:txBody>
      </p:sp>
    </p:spTree>
    <p:extLst>
      <p:ext uri="{BB962C8B-B14F-4D97-AF65-F5344CB8AC3E}">
        <p14:creationId xmlns:p14="http://schemas.microsoft.com/office/powerpoint/2010/main" val="50103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76922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0" indent="0">
              <a:buNone/>
            </a:pPr>
            <a:r>
              <a:rPr lang="en-US" dirty="0" smtClean="0"/>
              <a:t>Web development focus</a:t>
            </a:r>
          </a:p>
          <a:p>
            <a:pPr marL="57131" indent="0">
              <a:buNone/>
            </a:pPr>
            <a:r>
              <a:rPr lang="en-US" dirty="0" smtClean="0"/>
              <a:t>Still misses his Commodore 64</a:t>
            </a:r>
          </a:p>
          <a:p>
            <a:pPr marL="57131" indent="0">
              <a:buNone/>
            </a:pPr>
            <a:r>
              <a:rPr lang="en-US" dirty="0" smtClean="0"/>
              <a:t>Periodic blogger </a:t>
            </a:r>
            <a:r>
              <a:rPr lang="en-US" smtClean="0"/>
              <a:t>(blog.geektrainer.com)</a:t>
            </a:r>
            <a:endParaRPr lang="en-US" dirty="0"/>
          </a:p>
          <a:p>
            <a:pPr marL="5713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7215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developer</a:t>
            </a:r>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toolbox</a:t>
            </a:r>
          </a:p>
          <a:p>
            <a:pPr lvl="1"/>
            <a:r>
              <a:rPr lang="en-US" dirty="0" smtClean="0"/>
              <a:t>Can’t figure out where the class keyword is</a:t>
            </a:r>
          </a:p>
          <a:p>
            <a:pPr lvl="1"/>
            <a:r>
              <a:rPr lang="en-US" dirty="0" smtClean="0"/>
              <a:t>Need to see what features are available</a:t>
            </a:r>
          </a:p>
          <a:p>
            <a:pPr lvl="1"/>
            <a:r>
              <a:rPr lang="en-US" dirty="0" smtClean="0"/>
              <a:t>Seeking easier ways to do things</a:t>
            </a:r>
            <a:endParaRPr lang="en-US" dirty="0"/>
          </a:p>
        </p:txBody>
      </p:sp>
    </p:spTree>
    <p:extLst>
      <p:ext uri="{BB962C8B-B14F-4D97-AF65-F5344CB8AC3E}">
        <p14:creationId xmlns:p14="http://schemas.microsoft.com/office/powerpoint/2010/main" val="424103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smtClean="0"/>
              <a:t>JSforExpDev</a:t>
            </a:r>
            <a:r>
              <a:rPr lang="en-US" b="1" dirty="0" smtClean="0"/>
              <a:t> </a:t>
            </a:r>
            <a:r>
              <a:rPr lang="en-US" dirty="0" smtClean="0"/>
              <a:t>(expires 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60008410"/>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smtClean="0">
                          <a:latin typeface="Segoe UI Light" panose="020B0502040204020203" pitchFamily="34" charset="0"/>
                          <a:cs typeface="Segoe UI Light" panose="020B0502040204020203" pitchFamily="34" charset="0"/>
                        </a:rPr>
                        <a:t>Oriented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quarter" idx="10"/>
          </p:nvPr>
        </p:nvSpPr>
        <p:spPr/>
        <p:txBody>
          <a:bodyPr/>
          <a:lstStyle/>
          <a:p>
            <a:r>
              <a:rPr lang="en-US" dirty="0" smtClean="0"/>
              <a:t>JavaScript is a programming language of the Web</a:t>
            </a:r>
          </a:p>
          <a:p>
            <a:endParaRPr lang="en-US" dirty="0"/>
          </a:p>
          <a:p>
            <a:r>
              <a:rPr lang="en-US" dirty="0" smtClean="0"/>
              <a:t>It is a dynamic scripting language that supports prototype based object construction</a:t>
            </a:r>
          </a:p>
          <a:p>
            <a:endParaRPr lang="en-US" dirty="0"/>
          </a:p>
          <a:p>
            <a:r>
              <a:rPr lang="en-US" dirty="0" smtClean="0"/>
              <a:t>Many of the basic syntax and language constructs are similar to Java and C++</a:t>
            </a:r>
            <a:endParaRPr lang="en-US" dirty="0"/>
          </a:p>
        </p:txBody>
      </p:sp>
    </p:spTree>
    <p:extLst>
      <p:ext uri="{BB962C8B-B14F-4D97-AF65-F5344CB8AC3E}">
        <p14:creationId xmlns:p14="http://schemas.microsoft.com/office/powerpoint/2010/main" val="442332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5619</TotalTime>
  <Words>1666</Words>
  <Application>Microsoft Office PowerPoint</Application>
  <PresentationFormat>Widescreen</PresentationFormat>
  <Paragraphs>276</Paragraphs>
  <Slides>39</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vt:lpstr>
      <vt:lpstr>Segoe UI</vt:lpstr>
      <vt:lpstr>Segoe UI Light</vt:lpstr>
      <vt:lpstr>Wingdings</vt:lpstr>
      <vt:lpstr>1_Office Theme</vt:lpstr>
      <vt:lpstr>2_Office Theme</vt:lpstr>
      <vt:lpstr>JavaScript for Experienced Developers</vt:lpstr>
      <vt:lpstr>Meet Gabrielle Crevecoeur|@nowayshecodes</vt:lpstr>
      <vt:lpstr>Meet Christopher Harrison | ‏@geektrainer </vt:lpstr>
      <vt:lpstr>About you</vt:lpstr>
      <vt:lpstr>     Join the MVA Community!</vt:lpstr>
      <vt:lpstr>Course Topics</vt:lpstr>
      <vt:lpstr>PowerPoint Presentation</vt:lpstr>
      <vt:lpstr>Module Overview</vt:lpstr>
      <vt:lpstr>JavaScript</vt:lpstr>
      <vt:lpstr>PowerPoint Presentation</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jQuery </vt:lpstr>
      <vt:lpstr>PowerPoint Presentation</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221</cp:revision>
  <dcterms:created xsi:type="dcterms:W3CDTF">2013-02-15T23:12:42Z</dcterms:created>
  <dcterms:modified xsi:type="dcterms:W3CDTF">2015-10-27T00:24:19Z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