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291" r:id="rId7"/>
    <p:sldId id="283" r:id="rId8"/>
    <p:sldId id="295" r:id="rId9"/>
    <p:sldId id="296" r:id="rId10"/>
    <p:sldId id="287" r:id="rId11"/>
    <p:sldId id="286" r:id="rId12"/>
    <p:sldId id="294" r:id="rId13"/>
    <p:sldId id="292" r:id="rId14"/>
    <p:sldId id="279" r:id="rId15"/>
    <p:sldId id="280" r:id="rId16"/>
    <p:sldId id="281" r:id="rId17"/>
    <p:sldId id="282" r:id="rId18"/>
    <p:sldId id="293" r:id="rId19"/>
    <p:sldId id="288" r:id="rId20"/>
    <p:sldId id="289" r:id="rId21"/>
    <p:sldId id="29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0" d="100"/>
          <a:sy n="80" d="100"/>
        </p:scale>
        <p:origin x="72" y="22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Demo title</a:t>
            </a:r>
          </a:p>
        </p:txBody>
      </p:sp>
      <p:sp>
        <p:nvSpPr>
          <p:cNvPr id="4" name="Date Placeholder 3"/>
          <p:cNvSpPr>
            <a:spLocks noGrp="1"/>
          </p:cNvSpPr>
          <p:nvPr>
            <p:ph type="dt" sz="half" idx="10"/>
          </p:nvPr>
        </p:nvSpPr>
        <p:spPr>
          <a:xfrm>
            <a:off x="262465" y="6356350"/>
            <a:ext cx="2743200" cy="365125"/>
          </a:xfrm>
          <a:prstGeom prst="rect">
            <a:avLst/>
          </a:prstGeom>
        </p:spPr>
        <p:txBody>
          <a:bodyPr/>
          <a:lstStyle/>
          <a:p>
            <a:fld id="{C6179893-613C-432E-9537-151564F52AA2}" type="datetimeFigureOut">
              <a:rPr lang="en-US" smtClean="0"/>
              <a:t>10/27/2015</a:t>
            </a:fld>
            <a:endParaRPr lang="en-US"/>
          </a:p>
        </p:txBody>
      </p:sp>
      <p:sp>
        <p:nvSpPr>
          <p:cNvPr id="5" name="Footer Placeholder 4"/>
          <p:cNvSpPr>
            <a:spLocks noGrp="1"/>
          </p:cNvSpPr>
          <p:nvPr>
            <p:ph type="ftr" sz="quarter" idx="11"/>
          </p:nvPr>
        </p:nvSpPr>
        <p:spPr>
          <a:xfrm>
            <a:off x="3869268" y="6356350"/>
            <a:ext cx="591151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34135" y="6356350"/>
            <a:ext cx="1530927" cy="365125"/>
          </a:xfrm>
          <a:prstGeom prst="rect">
            <a:avLst/>
          </a:prstGeom>
        </p:spPr>
        <p:txBody>
          <a:bodyPr/>
          <a:lstStyle/>
          <a:p>
            <a:fld id="{7D25766C-A300-45F7-8B4B-74A5478286D8}" type="slidenum">
              <a:rPr lang="en-US" smtClean="0"/>
              <a:t>‹#›</a:t>
            </a:fld>
            <a:endParaRPr lang="en-US"/>
          </a:p>
        </p:txBody>
      </p:sp>
      <p:sp>
        <p:nvSpPr>
          <p:cNvPr id="7" name="TextBox 6"/>
          <p:cNvSpPr txBox="1"/>
          <p:nvPr/>
        </p:nvSpPr>
        <p:spPr>
          <a:xfrm>
            <a:off x="3886200" y="3566174"/>
            <a:ext cx="7315199" cy="1000274"/>
          </a:xfrm>
          <a:prstGeom prst="rect">
            <a:avLst/>
          </a:prstGeom>
          <a:noFill/>
        </p:spPr>
        <p:txBody>
          <a:bodyPr wrap="square" rtlCol="0">
            <a:spAutoFit/>
          </a:bodyPr>
          <a:lstStyle/>
          <a:p>
            <a:r>
              <a:rPr lang="en-US" sz="5900" dirty="0" smtClean="0">
                <a:solidFill>
                  <a:schemeClr val="tx1">
                    <a:lumMod val="65000"/>
                    <a:lumOff val="35000"/>
                  </a:schemeClr>
                </a:solidFill>
                <a:latin typeface="Corbel (Headings)"/>
              </a:rPr>
              <a:t>Demo</a:t>
            </a:r>
            <a:endParaRPr lang="en-US" sz="5900" dirty="0">
              <a:solidFill>
                <a:schemeClr val="tx1">
                  <a:lumMod val="65000"/>
                  <a:lumOff val="35000"/>
                </a:schemeClr>
              </a:solidFill>
              <a:latin typeface="Corbel (Headings)"/>
            </a:endParaRPr>
          </a:p>
        </p:txBody>
      </p:sp>
    </p:spTree>
    <p:extLst>
      <p:ext uri="{BB962C8B-B14F-4D97-AF65-F5344CB8AC3E}">
        <p14:creationId xmlns:p14="http://schemas.microsoft.com/office/powerpoint/2010/main" val="2885930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Workers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jQuery Promises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900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Asynchronous programming</a:t>
            </a:r>
            <a:endParaRPr lang="en-US" dirty="0"/>
          </a:p>
        </p:txBody>
      </p:sp>
      <p:sp>
        <p:nvSpPr>
          <p:cNvPr id="5" name="Content Placeholder 4"/>
          <p:cNvSpPr>
            <a:spLocks noGrp="1"/>
          </p:cNvSpPr>
          <p:nvPr>
            <p:ph sz="quarter" idx="10"/>
          </p:nvPr>
        </p:nvSpPr>
        <p:spPr>
          <a:prstGeom prst="rect">
            <a:avLst/>
          </a:prstGeom>
        </p:spPr>
        <p:txBody>
          <a:bodyPr/>
          <a:lstStyle/>
          <a:p>
            <a:r>
              <a:rPr lang="en-US" dirty="0" smtClean="0"/>
              <a:t>Certain operations can take an unknown amount of time</a:t>
            </a:r>
          </a:p>
          <a:p>
            <a:pPr lvl="1"/>
            <a:r>
              <a:rPr lang="en-US" dirty="0" smtClean="0"/>
              <a:t>Making server calls</a:t>
            </a:r>
          </a:p>
          <a:p>
            <a:pPr lvl="1"/>
            <a:r>
              <a:rPr lang="en-US" dirty="0" smtClean="0"/>
              <a:t>Working with graphics</a:t>
            </a:r>
          </a:p>
          <a:p>
            <a:r>
              <a:rPr lang="en-US" dirty="0" smtClean="0"/>
              <a:t>Certain operations perform at unknown times</a:t>
            </a:r>
          </a:p>
          <a:p>
            <a:pPr lvl="1"/>
            <a:r>
              <a:rPr lang="en-US" dirty="0" smtClean="0"/>
              <a:t>Timed events</a:t>
            </a:r>
          </a:p>
          <a:p>
            <a:pPr lvl="1"/>
            <a:r>
              <a:rPr lang="en-US" dirty="0" smtClean="0"/>
              <a:t>Web sockets</a:t>
            </a:r>
          </a:p>
          <a:p>
            <a:endParaRPr lang="en-US" dirty="0"/>
          </a:p>
          <a:p>
            <a:r>
              <a:rPr lang="en-US" dirty="0" smtClean="0"/>
              <a:t>Asynchronous programming allows us to manage those situations</a:t>
            </a:r>
            <a:endParaRPr lang="en-US" dirty="0"/>
          </a:p>
        </p:txBody>
      </p:sp>
    </p:spTree>
    <p:extLst>
      <p:ext uri="{BB962C8B-B14F-4D97-AF65-F5344CB8AC3E}">
        <p14:creationId xmlns:p14="http://schemas.microsoft.com/office/powerpoint/2010/main" val="1291475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Promise</a:t>
            </a:r>
            <a:br>
              <a:rPr lang="en-US" dirty="0" smtClean="0"/>
            </a:br>
            <a:r>
              <a:rPr lang="en-US" dirty="0" smtClean="0"/>
              <a:t>object</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jQuery Promise is an implementation of the promise pattern</a:t>
            </a:r>
          </a:p>
          <a:p>
            <a:endParaRPr lang="en-US" dirty="0"/>
          </a:p>
          <a:p>
            <a:r>
              <a:rPr lang="en-US" dirty="0" smtClean="0"/>
              <a:t>Put simply, the promise pattern allows a developer to register event handlers for various events or states</a:t>
            </a:r>
          </a:p>
          <a:p>
            <a:pPr lvl="1"/>
            <a:r>
              <a:rPr lang="en-US" dirty="0" smtClean="0"/>
              <a:t>Failed</a:t>
            </a:r>
          </a:p>
          <a:p>
            <a:pPr lvl="1"/>
            <a:r>
              <a:rPr lang="en-US" dirty="0" smtClean="0"/>
              <a:t>Succeeded</a:t>
            </a:r>
          </a:p>
          <a:p>
            <a:pPr lvl="1"/>
            <a:r>
              <a:rPr lang="en-US" dirty="0" smtClean="0"/>
              <a:t>In progress</a:t>
            </a:r>
            <a:endParaRPr lang="en-US" dirty="0"/>
          </a:p>
        </p:txBody>
      </p:sp>
    </p:spTree>
    <p:extLst>
      <p:ext uri="{BB962C8B-B14F-4D97-AF65-F5344CB8AC3E}">
        <p14:creationId xmlns:p14="http://schemas.microsoft.com/office/powerpoint/2010/main" val="374181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common Promise events</a:t>
            </a:r>
            <a:endParaRPr lang="en-US" dirty="0"/>
          </a:p>
        </p:txBody>
      </p:sp>
      <p:sp>
        <p:nvSpPr>
          <p:cNvPr id="3" name="Content Placeholder 2"/>
          <p:cNvSpPr>
            <a:spLocks noGrp="1"/>
          </p:cNvSpPr>
          <p:nvPr>
            <p:ph sz="quarter" idx="10"/>
          </p:nvPr>
        </p:nvSpPr>
        <p:spPr>
          <a:prstGeom prst="rect">
            <a:avLst/>
          </a:prstGeom>
        </p:spPr>
        <p:txBody>
          <a:bodyPr/>
          <a:lstStyle/>
          <a:p>
            <a:r>
              <a:rPr lang="en-US" b="1" dirty="0" smtClean="0">
                <a:latin typeface="Consolas" panose="020B0609020204030204" pitchFamily="49" charset="0"/>
                <a:cs typeface="Consolas" panose="020B0609020204030204" pitchFamily="49" charset="0"/>
              </a:rPr>
              <a:t>done</a:t>
            </a:r>
          </a:p>
          <a:p>
            <a:pPr lvl="1"/>
            <a:r>
              <a:rPr lang="en-US" dirty="0" smtClean="0"/>
              <a:t>Operation has completed successfully</a:t>
            </a:r>
          </a:p>
          <a:p>
            <a:r>
              <a:rPr lang="en-US" b="1" dirty="0">
                <a:latin typeface="Consolas" panose="020B0609020204030204" pitchFamily="49" charset="0"/>
                <a:cs typeface="Consolas" panose="020B0609020204030204" pitchFamily="49" charset="0"/>
              </a:rPr>
              <a:t>fail</a:t>
            </a:r>
          </a:p>
          <a:p>
            <a:pPr lvl="1"/>
            <a:r>
              <a:rPr lang="en-US" dirty="0" smtClean="0"/>
              <a:t>Operation has completed unsuccessfully</a:t>
            </a:r>
          </a:p>
          <a:p>
            <a:r>
              <a:rPr lang="en-US" b="1" dirty="0">
                <a:latin typeface="Consolas" panose="020B0609020204030204" pitchFamily="49" charset="0"/>
                <a:cs typeface="Consolas" panose="020B0609020204030204" pitchFamily="49" charset="0"/>
              </a:rPr>
              <a:t>progress</a:t>
            </a:r>
          </a:p>
          <a:p>
            <a:pPr lvl="1"/>
            <a:r>
              <a:rPr lang="en-US" dirty="0" smtClean="0"/>
              <a:t>Operation has reported a progress update</a:t>
            </a:r>
            <a:endParaRPr lang="en-US" dirty="0"/>
          </a:p>
        </p:txBody>
      </p:sp>
    </p:spTree>
    <p:extLst>
      <p:ext uri="{BB962C8B-B14F-4D97-AF65-F5344CB8AC3E}">
        <p14:creationId xmlns:p14="http://schemas.microsoft.com/office/powerpoint/2010/main" val="1188221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Promises</a:t>
            </a:r>
            <a:endParaRPr lang="en-US" dirty="0"/>
          </a:p>
        </p:txBody>
      </p:sp>
    </p:spTree>
    <p:extLst>
      <p:ext uri="{BB962C8B-B14F-4D97-AF65-F5344CB8AC3E}">
        <p14:creationId xmlns:p14="http://schemas.microsoft.com/office/powerpoint/2010/main" val="3011397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jQuery Deferred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724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Long running operations</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You can create your own long running operations and allow other developers to register event handlers</a:t>
            </a:r>
          </a:p>
          <a:p>
            <a:endParaRPr lang="en-US" dirty="0"/>
          </a:p>
          <a:p>
            <a:r>
              <a:rPr lang="en-US" b="1" dirty="0">
                <a:solidFill>
                  <a:schemeClr val="tx1"/>
                </a:solidFill>
                <a:latin typeface="Consolas" panose="020B0609020204030204" pitchFamily="49" charset="0"/>
                <a:cs typeface="Consolas" panose="020B0609020204030204" pitchFamily="49" charset="0"/>
              </a:rPr>
              <a:t>Deferred</a:t>
            </a:r>
            <a:r>
              <a:rPr lang="en-US" dirty="0"/>
              <a:t> object is used to manage long running operations and raise events on completion, failure, etc</a:t>
            </a:r>
            <a:r>
              <a:rPr lang="en-US" dirty="0" smtClean="0"/>
              <a:t>.</a:t>
            </a:r>
            <a:endParaRPr lang="en-US" dirty="0"/>
          </a:p>
        </p:txBody>
      </p:sp>
    </p:spTree>
    <p:extLst>
      <p:ext uri="{BB962C8B-B14F-4D97-AF65-F5344CB8AC3E}">
        <p14:creationId xmlns:p14="http://schemas.microsoft.com/office/powerpoint/2010/main" val="1886384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running operation pattern</a:t>
            </a:r>
            <a:endParaRPr lang="en-US" dirty="0"/>
          </a:p>
        </p:txBody>
      </p:sp>
      <p:sp>
        <p:nvSpPr>
          <p:cNvPr id="5" name="Rounded Rectangle 4"/>
          <p:cNvSpPr/>
          <p:nvPr/>
        </p:nvSpPr>
        <p:spPr>
          <a:xfrm>
            <a:off x="531246" y="1245702"/>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Create a deferred object</a:t>
            </a:r>
          </a:p>
          <a:p>
            <a:pPr algn="ctr"/>
            <a:endParaRPr lang="en-US" dirty="0" smtClean="0"/>
          </a:p>
          <a:p>
            <a:pPr algn="ct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deferred = $.Deferred();</a:t>
            </a:r>
            <a:endParaRPr lang="en-US" dirty="0">
              <a:latin typeface="Consolas" panose="020B0609020204030204" pitchFamily="49" charset="0"/>
              <a:cs typeface="Consolas" panose="020B0609020204030204" pitchFamily="49" charset="0"/>
            </a:endParaRPr>
          </a:p>
        </p:txBody>
      </p:sp>
      <p:sp>
        <p:nvSpPr>
          <p:cNvPr id="8" name="Rounded Rectangle 7"/>
          <p:cNvSpPr/>
          <p:nvPr/>
        </p:nvSpPr>
        <p:spPr>
          <a:xfrm>
            <a:off x="2226392" y="2492069"/>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Start your </a:t>
            </a:r>
            <a:r>
              <a:rPr lang="en-US" dirty="0" err="1" smtClean="0"/>
              <a:t>async</a:t>
            </a:r>
            <a:r>
              <a:rPr lang="en-US" dirty="0" smtClean="0"/>
              <a:t> operation</a:t>
            </a:r>
            <a:endParaRPr lang="en-US" dirty="0">
              <a:latin typeface="Consolas" panose="020B0609020204030204" pitchFamily="49" charset="0"/>
              <a:cs typeface="Consolas" panose="020B0609020204030204" pitchFamily="49" charset="0"/>
            </a:endParaRPr>
          </a:p>
        </p:txBody>
      </p:sp>
      <p:sp>
        <p:nvSpPr>
          <p:cNvPr id="9" name="Rounded Rectangle 8"/>
          <p:cNvSpPr/>
          <p:nvPr/>
        </p:nvSpPr>
        <p:spPr>
          <a:xfrm>
            <a:off x="6213829" y="500692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Call resolve for success</a:t>
            </a:r>
          </a:p>
          <a:p>
            <a:pPr algn="ctr"/>
            <a:endParaRPr lang="en-US" dirty="0">
              <a:latin typeface="Consolas" panose="020B0609020204030204" pitchFamily="49" charset="0"/>
              <a:cs typeface="Consolas" panose="020B0609020204030204" pitchFamily="49" charset="0"/>
            </a:endParaRPr>
          </a:p>
          <a:p>
            <a:pPr algn="ctr"/>
            <a:r>
              <a:rPr lang="en-US" dirty="0" err="1" smtClean="0">
                <a:latin typeface="Consolas" panose="020B0609020204030204" pitchFamily="49" charset="0"/>
                <a:cs typeface="Consolas" panose="020B0609020204030204" pitchFamily="49" charset="0"/>
              </a:rPr>
              <a:t>deferred.resolve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1" name="Rounded Rectangle 10"/>
          <p:cNvSpPr/>
          <p:nvPr/>
        </p:nvSpPr>
        <p:spPr>
          <a:xfrm>
            <a:off x="6213829" y="500692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Call reject for failure</a:t>
            </a:r>
          </a:p>
          <a:p>
            <a:pPr algn="ctr"/>
            <a:endParaRPr lang="en-US" dirty="0">
              <a:latin typeface="Consolas" panose="020B0609020204030204" pitchFamily="49" charset="0"/>
              <a:cs typeface="Consolas" panose="020B0609020204030204" pitchFamily="49" charset="0"/>
            </a:endParaRPr>
          </a:p>
          <a:p>
            <a:pPr algn="ctr"/>
            <a:r>
              <a:rPr lang="en-US" dirty="0" err="1" smtClean="0">
                <a:latin typeface="Consolas" panose="020B0609020204030204" pitchFamily="49" charset="0"/>
                <a:cs typeface="Consolas" panose="020B0609020204030204" pitchFamily="49" charset="0"/>
              </a:rPr>
              <a:t>deferred.reject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0" name="Rounded Rectangle 9"/>
          <p:cNvSpPr/>
          <p:nvPr/>
        </p:nvSpPr>
        <p:spPr>
          <a:xfrm>
            <a:off x="4547166" y="374949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Return a promise</a:t>
            </a:r>
          </a:p>
          <a:p>
            <a:pPr algn="ctr"/>
            <a:endParaRPr lang="en-US" dirty="0">
              <a:latin typeface="Consolas" panose="020B0609020204030204" pitchFamily="49" charset="0"/>
              <a:cs typeface="Consolas" panose="020B0609020204030204" pitchFamily="49" charset="0"/>
            </a:endParaRPr>
          </a:p>
          <a:p>
            <a:pPr algn="ctr"/>
            <a:r>
              <a:rPr lang="en-US" dirty="0" smtClean="0">
                <a:latin typeface="Consolas" panose="020B0609020204030204" pitchFamily="49" charset="0"/>
                <a:cs typeface="Consolas" panose="020B0609020204030204" pitchFamily="49" charset="0"/>
              </a:rPr>
              <a:t>return </a:t>
            </a:r>
            <a:r>
              <a:rPr lang="en-US" dirty="0" err="1" smtClean="0">
                <a:latin typeface="Consolas" panose="020B0609020204030204" pitchFamily="49" charset="0"/>
                <a:cs typeface="Consolas" panose="020B0609020204030204" pitchFamily="49" charset="0"/>
              </a:rPr>
              <a:t>deferred.promise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53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deferred </a:t>
            </a:r>
            <a:r>
              <a:rPr lang="en-US" dirty="0" smtClean="0"/>
              <a:t>object</a:t>
            </a:r>
            <a:endParaRPr lang="en-US" dirty="0"/>
          </a:p>
        </p:txBody>
      </p:sp>
    </p:spTree>
    <p:extLst>
      <p:ext uri="{BB962C8B-B14F-4D97-AF65-F5344CB8AC3E}">
        <p14:creationId xmlns:p14="http://schemas.microsoft.com/office/powerpoint/2010/main" val="60612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XML HTTP Request</a:t>
            </a:r>
          </a:p>
          <a:p>
            <a:r>
              <a:rPr lang="en-GB" dirty="0" smtClean="0"/>
              <a:t>Ajax</a:t>
            </a:r>
          </a:p>
          <a:p>
            <a:r>
              <a:rPr lang="en-GB" dirty="0" smtClean="0"/>
              <a:t>Web Sockets</a:t>
            </a:r>
          </a:p>
          <a:p>
            <a:r>
              <a:rPr lang="en-GB" dirty="0" smtClean="0"/>
              <a:t>SignalR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XML HTTP Request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06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Calling the server</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One of the main goals of modern web applications is to mimic locally installed applications</a:t>
            </a:r>
          </a:p>
          <a:p>
            <a:r>
              <a:rPr lang="en-US" dirty="0" smtClean="0"/>
              <a:t>The catch? A lot of the data and resources you need are on the server</a:t>
            </a:r>
            <a:endParaRPr lang="en-US" dirty="0"/>
          </a:p>
        </p:txBody>
      </p:sp>
    </p:spTree>
    <p:extLst>
      <p:ext uri="{BB962C8B-B14F-4D97-AF65-F5344CB8AC3E}">
        <p14:creationId xmlns:p14="http://schemas.microsoft.com/office/powerpoint/2010/main" val="309998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XML HTTP Request object</a:t>
            </a:r>
            <a:endParaRPr lang="en-US" dirty="0"/>
          </a:p>
        </p:txBody>
      </p:sp>
      <p:sp>
        <p:nvSpPr>
          <p:cNvPr id="3" name="Content Placeholder 2"/>
          <p:cNvSpPr>
            <a:spLocks noGrp="1"/>
          </p:cNvSpPr>
          <p:nvPr>
            <p:ph sz="quarter" idx="10"/>
          </p:nvPr>
        </p:nvSpPr>
        <p:spPr/>
        <p:txBody>
          <a:bodyPr/>
          <a:lstStyle/>
          <a:p>
            <a:r>
              <a:rPr lang="en-US" dirty="0" smtClean="0"/>
              <a:t>Originally created to support Outlook Web Access</a:t>
            </a:r>
          </a:p>
          <a:p>
            <a:pPr lvl="1"/>
            <a:r>
              <a:rPr lang="en-US" dirty="0" smtClean="0"/>
              <a:t>Later added to Mozilla and became a de facto standard</a:t>
            </a:r>
          </a:p>
          <a:p>
            <a:r>
              <a:rPr lang="en-US" dirty="0" smtClean="0"/>
              <a:t>Allows for "raw" calls to the server</a:t>
            </a:r>
            <a:endParaRPr lang="en-US" dirty="0"/>
          </a:p>
        </p:txBody>
      </p:sp>
    </p:spTree>
    <p:extLst>
      <p:ext uri="{BB962C8B-B14F-4D97-AF65-F5344CB8AC3E}">
        <p14:creationId xmlns:p14="http://schemas.microsoft.com/office/powerpoint/2010/main" val="259806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call</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p:cNvGraphicFramePr>
                <a:graphicFrameLocks noGrp="1"/>
              </p:cNvGraphicFramePr>
              <p:nvPr>
                <p:ph sz="quarter" idx="10"/>
                <p:extLst>
                  <p:ext uri="{D42A27DB-BD31-4B8C-83A1-F6EECF244321}">
                    <p14:modId xmlns:p14="http://schemas.microsoft.com/office/powerpoint/2010/main" val="522238529"/>
                  </p:ext>
                </p:extLst>
              </p:nvPr>
            </p:nvGraphicFramePr>
            <p:xfrm>
              <a:off x="379413" y="1387475"/>
              <a:ext cx="11525250" cy="52911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p:cNvPicPr>
                <a:picLocks noGrp="1" noRot="1" noChangeAspect="1" noMove="1" noResize="1" noEditPoints="1" noAdjustHandles="1" noChangeArrowheads="1" noChangeShapeType="1"/>
              </p:cNvPicPr>
              <p:nvPr/>
            </p:nvPicPr>
            <p:blipFill>
              <a:blip r:embed="rId3"/>
              <a:stretch>
                <a:fillRect/>
              </a:stretch>
            </p:blipFill>
            <p:spPr>
              <a:xfrm>
                <a:off x="379413" y="1387475"/>
                <a:ext cx="11525250" cy="5291138"/>
              </a:xfrm>
              <a:prstGeom prst="rect">
                <a:avLst/>
              </a:prstGeom>
            </p:spPr>
          </p:pic>
        </mc:Fallback>
      </mc:AlternateContent>
    </p:spTree>
    <p:extLst>
      <p:ext uri="{BB962C8B-B14F-4D97-AF65-F5344CB8AC3E}">
        <p14:creationId xmlns:p14="http://schemas.microsoft.com/office/powerpoint/2010/main" val="419539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workers</a:t>
            </a:r>
            <a:endParaRPr lang="en-US" dirty="0"/>
          </a:p>
        </p:txBody>
      </p:sp>
    </p:spTree>
    <p:extLst>
      <p:ext uri="{BB962C8B-B14F-4D97-AF65-F5344CB8AC3E}">
        <p14:creationId xmlns:p14="http://schemas.microsoft.com/office/powerpoint/2010/main" val="3775584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notes and design thoughts</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Web workers can pass any JSON object</a:t>
            </a:r>
          </a:p>
          <a:p>
            <a:r>
              <a:rPr lang="en-US" dirty="0" smtClean="0"/>
              <a:t>Workers don't have events for start or end</a:t>
            </a:r>
          </a:p>
          <a:p>
            <a:pPr lvl="1"/>
            <a:r>
              <a:rPr lang="en-US" dirty="0" smtClean="0"/>
              <a:t>Can easily be implemented through basic messaging</a:t>
            </a:r>
          </a:p>
          <a:p>
            <a:r>
              <a:rPr lang="en-US" dirty="0" smtClean="0"/>
              <a:t>Stopping a web worker</a:t>
            </a:r>
          </a:p>
          <a:p>
            <a:pPr lvl="1"/>
            <a:r>
              <a:rPr lang="en-US" dirty="0" smtClean="0"/>
              <a:t>From page</a:t>
            </a:r>
          </a:p>
          <a:p>
            <a:pPr lvl="2"/>
            <a:r>
              <a:rPr lang="en-US" dirty="0" err="1" smtClean="0">
                <a:solidFill>
                  <a:schemeClr val="tx1"/>
                </a:solidFill>
                <a:latin typeface="Consolas" panose="020B0609020204030204" pitchFamily="49" charset="0"/>
                <a:cs typeface="Consolas" panose="020B0609020204030204" pitchFamily="49" charset="0"/>
              </a:rPr>
              <a:t>worker.terminate</a:t>
            </a:r>
            <a:r>
              <a:rPr lang="en-US" dirty="0" smtClean="0">
                <a:solidFill>
                  <a:schemeClr val="tx1"/>
                </a:solidFill>
                <a:latin typeface="Consolas" panose="020B0609020204030204" pitchFamily="49" charset="0"/>
                <a:cs typeface="Consolas" panose="020B0609020204030204" pitchFamily="49" charset="0"/>
              </a:rPr>
              <a:t>();</a:t>
            </a:r>
          </a:p>
          <a:p>
            <a:pPr lvl="1"/>
            <a:r>
              <a:rPr lang="en-US" dirty="0" smtClean="0"/>
              <a:t>From worker</a:t>
            </a:r>
          </a:p>
          <a:p>
            <a:pPr lvl="2"/>
            <a:r>
              <a:rPr lang="en-US" dirty="0" err="1" smtClean="0">
                <a:solidFill>
                  <a:schemeClr val="tx1"/>
                </a:solidFill>
                <a:latin typeface="Consolas" panose="020B0609020204030204" pitchFamily="49" charset="0"/>
                <a:cs typeface="Consolas" panose="020B0609020204030204" pitchFamily="49" charset="0"/>
              </a:rPr>
              <a:t>self.close</a:t>
            </a:r>
            <a:r>
              <a:rPr lang="en-US" dirty="0" smtClean="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444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design</a:t>
            </a:r>
            <a:endParaRPr lang="en-US" dirty="0"/>
          </a:p>
        </p:txBody>
      </p:sp>
    </p:spTree>
    <p:extLst>
      <p:ext uri="{BB962C8B-B14F-4D97-AF65-F5344CB8AC3E}">
        <p14:creationId xmlns:p14="http://schemas.microsoft.com/office/powerpoint/2010/main" val="182441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07E94807-473D-4CE8-A811-6B9AA20E037F}">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null,&quot;old_syntax_color&quot;:null,&quot;show_line_number&quot;:true,&quot;code_lang&quot;:&quot;detect_lang&quot;,&quot;code&quot;:&quot;&quot;,&quot;ctags&quot;:null}"/>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3276</TotalTime>
  <Words>302</Words>
  <Application>Microsoft Office PowerPoint</Application>
  <PresentationFormat>Widescreen</PresentationFormat>
  <Paragraphs>73</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Corbel (Headings)</vt:lpstr>
      <vt:lpstr>Segoe</vt:lpstr>
      <vt:lpstr>Segoe UI</vt:lpstr>
      <vt:lpstr>Segoe UI Light</vt:lpstr>
      <vt:lpstr>1_Office Theme</vt:lpstr>
      <vt:lpstr>PowerPoint Presentation</vt:lpstr>
      <vt:lpstr>Module Overview</vt:lpstr>
      <vt:lpstr>PowerPoint Presentation</vt:lpstr>
      <vt:lpstr>Calling the server</vt:lpstr>
      <vt:lpstr>Enter XML HTTP Request object</vt:lpstr>
      <vt:lpstr>Sample call</vt:lpstr>
      <vt:lpstr>Web workers</vt:lpstr>
      <vt:lpstr>Some notes and design thoughts</vt:lpstr>
      <vt:lpstr>Web worker design</vt:lpstr>
      <vt:lpstr>PowerPoint Presentation</vt:lpstr>
      <vt:lpstr>Asynchronous programming</vt:lpstr>
      <vt:lpstr>jQuery Promise object</vt:lpstr>
      <vt:lpstr>Three common Promise events</vt:lpstr>
      <vt:lpstr>jQuery Promises</vt:lpstr>
      <vt:lpstr>PowerPoint Presentation</vt:lpstr>
      <vt:lpstr>Long running operations</vt:lpstr>
      <vt:lpstr>Long running operation pattern</vt:lpstr>
      <vt:lpstr>Using the deferred object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63</cp:revision>
  <dcterms:created xsi:type="dcterms:W3CDTF">2013-02-15T23:12:42Z</dcterms:created>
  <dcterms:modified xsi:type="dcterms:W3CDTF">2015-10-27T15:12:44Z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