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8"/>
  </p:notesMasterIdLst>
  <p:handoutMasterIdLst>
    <p:handoutMasterId r:id="rId29"/>
  </p:handoutMasterIdLst>
  <p:sldIdLst>
    <p:sldId id="271" r:id="rId6"/>
    <p:sldId id="274" r:id="rId7"/>
    <p:sldId id="277" r:id="rId8"/>
    <p:sldId id="278" r:id="rId9"/>
    <p:sldId id="322" r:id="rId10"/>
    <p:sldId id="323" r:id="rId11"/>
    <p:sldId id="285" r:id="rId12"/>
    <p:sldId id="324" r:id="rId13"/>
    <p:sldId id="325" r:id="rId14"/>
    <p:sldId id="328" r:id="rId15"/>
    <p:sldId id="329" r:id="rId16"/>
    <p:sldId id="308" r:id="rId17"/>
    <p:sldId id="330" r:id="rId18"/>
    <p:sldId id="327" r:id="rId19"/>
    <p:sldId id="326" r:id="rId20"/>
    <p:sldId id="309" r:id="rId21"/>
    <p:sldId id="307" r:id="rId22"/>
    <p:sldId id="331" r:id="rId23"/>
    <p:sldId id="332" r:id="rId24"/>
    <p:sldId id="333" r:id="rId25"/>
    <p:sldId id="28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Lst>
        </p14:section>
        <p14:section name="Introducing Modules" id="{86685C7F-16EF-46FD-B02D-AFD6166D30DB}">
          <p14:sldIdLst>
            <p14:sldId id="277"/>
            <p14:sldId id="278"/>
            <p14:sldId id="322"/>
            <p14:sldId id="323"/>
          </p14:sldIdLst>
        </p14:section>
        <p14:section name="Creating Objects" id="{48582895-8D07-453D-8820-97B9D513CD28}">
          <p14:sldIdLst>
            <p14:sldId id="285"/>
            <p14:sldId id="324"/>
            <p14:sldId id="325"/>
            <p14:sldId id="328"/>
            <p14:sldId id="329"/>
          </p14:sldIdLst>
        </p14:section>
        <p14:section name="Constructor" id="{D39BF002-F324-4584-AF64-5B2D6023460F}">
          <p14:sldIdLst>
            <p14:sldId id="308"/>
            <p14:sldId id="330"/>
            <p14:sldId id="327"/>
            <p14:sldId id="326"/>
          </p14:sldIdLst>
        </p14:section>
        <p14:section name="Inheritance" id="{244333BB-9C2D-46FD-8A71-333F0EBD431F}">
          <p14:sldIdLst>
            <p14:sldId id="309"/>
            <p14:sldId id="307"/>
          </p14:sldIdLst>
        </p14:section>
        <p14:section name="Final Facts" id="{4B9BA9FD-DA4F-4ADD-84B9-6EA79D6E9469}">
          <p14:sldIdLst>
            <p14:sldId id="331"/>
            <p14:sldId id="332"/>
            <p14:sldId id="333"/>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67682" autoAdjust="0"/>
  </p:normalViewPr>
  <p:slideViewPr>
    <p:cSldViewPr snapToGrid="0">
      <p:cViewPr varScale="1">
        <p:scale>
          <a:sx n="53" d="100"/>
          <a:sy n="53" d="100"/>
        </p:scale>
        <p:origin x="500" y="44"/>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 in</a:t>
            </a:r>
            <a:r>
              <a:rPr lang="en-US" baseline="0" dirty="0" smtClean="0"/>
              <a:t> JS is kind of like a list, with a specific name, made up of different data types. These would be the properties of the object and they are stored in the object as a name and value pair.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511913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head back to the demo I just showed</a:t>
            </a:r>
            <a:r>
              <a:rPr lang="en-US" baseline="0" dirty="0" smtClean="0"/>
              <a:t> you guys and show how the Dot notation can be replaced with bracket notation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80831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Prototyping can be a complex concept to grasp</a:t>
            </a:r>
          </a:p>
          <a:p>
            <a:r>
              <a:rPr lang="en-US" dirty="0" smtClean="0"/>
              <a:t>Remember in the beginning of this module, I discussed</a:t>
            </a:r>
            <a:r>
              <a:rPr lang="en-US" baseline="0" dirty="0" smtClean="0"/>
              <a:t> that JS has built in objects that all inherit from the Object </a:t>
            </a:r>
            <a:r>
              <a:rPr lang="en-US" baseline="0" dirty="0" err="1" smtClean="0"/>
              <a:t>object</a:t>
            </a:r>
            <a:r>
              <a:rPr lang="en-US" baseline="0" smtClean="0"/>
              <a:t>, as do all c. </a:t>
            </a:r>
            <a:r>
              <a:rPr lang="en-US" baseline="0" dirty="0" smtClean="0"/>
              <a:t>This is because Object is their </a:t>
            </a:r>
            <a:r>
              <a:rPr lang="en-US" baseline="0" dirty="0" err="1" smtClean="0"/>
              <a:t>protoype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850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mentioned</a:t>
            </a:r>
            <a:r>
              <a:rPr lang="en-US" baseline="0" dirty="0" smtClean="0"/>
              <a:t> what inheritance is so I will just jump into a demo and show you how it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56441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toSTring</a:t>
            </a:r>
            <a:r>
              <a:rPr lang="en-US" baseline="0" dirty="0" smtClean="0"/>
              <a:t> was inherited by the Object prototype, it is not unique to the seafood object</a:t>
            </a:r>
          </a:p>
          <a:p>
            <a:endParaRPr lang="en-US" baseline="0" dirty="0" smtClean="0"/>
          </a:p>
          <a:p>
            <a:r>
              <a:rPr lang="en-US" baseline="0" dirty="0" smtClean="0"/>
              <a:t>The for/in loop will print inherited objects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2177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Accessing Object Properties</a:t>
            </a:r>
            <a:endParaRPr lang="en-US" dirty="0"/>
          </a:p>
        </p:txBody>
      </p:sp>
      <p:sp>
        <p:nvSpPr>
          <p:cNvPr id="3" name="Text Placeholder 2"/>
          <p:cNvSpPr>
            <a:spLocks noGrp="1"/>
          </p:cNvSpPr>
          <p:nvPr>
            <p:ph sz="quarter" idx="10"/>
          </p:nvPr>
        </p:nvSpPr>
        <p:spPr/>
        <p:txBody>
          <a:bodyPr>
            <a:normAutofit lnSpcReduction="10000"/>
          </a:bodyPr>
          <a:lstStyle/>
          <a:p>
            <a:pPr marL="0" indent="0">
              <a:buNone/>
            </a:pPr>
            <a:r>
              <a:rPr lang="en-US" b="1" dirty="0" smtClean="0"/>
              <a:t>Dot Notation : Using a period between the object name and property</a:t>
            </a:r>
          </a:p>
          <a:p>
            <a:pPr marL="0" indent="0" algn="ctr">
              <a:buNone/>
            </a:pPr>
            <a:r>
              <a:rPr lang="en-US" b="1" dirty="0" smtClean="0"/>
              <a:t>   Vs.</a:t>
            </a:r>
            <a:endParaRPr lang="en-US" b="1" dirty="0"/>
          </a:p>
          <a:p>
            <a:pPr marL="0" indent="0">
              <a:buNone/>
            </a:pPr>
            <a:r>
              <a:rPr lang="en-US" b="1" dirty="0" smtClean="0"/>
              <a:t>Bracket Notation : Using a bracket between the object name and property.</a:t>
            </a:r>
          </a:p>
          <a:p>
            <a:pPr marL="0" indent="0">
              <a:buNone/>
            </a:pPr>
            <a:r>
              <a:rPr lang="en-US" b="1" dirty="0"/>
              <a:t>	</a:t>
            </a:r>
            <a:r>
              <a:rPr lang="en-US" b="1" dirty="0" smtClean="0"/>
              <a:t>- Also lets you access a property name through other variable names</a:t>
            </a:r>
          </a:p>
          <a:p>
            <a:pPr marL="0" indent="0">
              <a:buNone/>
            </a:pPr>
            <a:endParaRPr lang="en-US" dirty="0"/>
          </a:p>
          <a:p>
            <a:pPr marL="0" indent="0">
              <a:buNone/>
            </a:pPr>
            <a:r>
              <a:rPr lang="en-US" dirty="0" smtClean="0"/>
              <a:t>You will use these methods to also manipulate and change object properties</a:t>
            </a:r>
          </a:p>
        </p:txBody>
      </p:sp>
    </p:spTree>
    <p:extLst>
      <p:ext uri="{BB962C8B-B14F-4D97-AF65-F5344CB8AC3E}">
        <p14:creationId xmlns:p14="http://schemas.microsoft.com/office/powerpoint/2010/main" val="94429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Deleting properties</a:t>
            </a:r>
          </a:p>
          <a:p>
            <a:r>
              <a:rPr lang="en-US" dirty="0" smtClean="0"/>
              <a:t>Deleting a property from an object is something as simple using the delete operator.</a:t>
            </a:r>
          </a:p>
          <a:p>
            <a:r>
              <a:rPr lang="en-US" dirty="0" smtClean="0"/>
              <a:t>You cannot delete properties that were inherited.</a:t>
            </a:r>
            <a:endParaRPr lang="en-US" dirty="0"/>
          </a:p>
        </p:txBody>
      </p:sp>
      <p:sp>
        <p:nvSpPr>
          <p:cNvPr id="5" name="Text Placeholder 4"/>
          <p:cNvSpPr>
            <a:spLocks noGrp="1"/>
          </p:cNvSpPr>
          <p:nvPr>
            <p:ph type="body" sz="quarter" idx="11"/>
          </p:nvPr>
        </p:nvSpPr>
        <p:spPr/>
        <p:txBody>
          <a:bodyPr/>
          <a:lstStyle/>
          <a:p>
            <a:r>
              <a:rPr lang="en-US" dirty="0" err="1">
                <a:solidFill>
                  <a:schemeClr val="accent1"/>
                </a:solidFill>
              </a:rPr>
              <a:t>var</a:t>
            </a:r>
            <a:r>
              <a:rPr lang="en-US" dirty="0"/>
              <a:t> </a:t>
            </a:r>
            <a:r>
              <a:rPr lang="en-US" dirty="0" err="1" smtClean="0"/>
              <a:t>collegeAlg</a:t>
            </a:r>
            <a:r>
              <a:rPr lang="en-US" dirty="0" smtClean="0"/>
              <a:t> </a:t>
            </a:r>
            <a:r>
              <a:rPr lang="en-US" dirty="0"/>
              <a:t>= {</a:t>
            </a:r>
          </a:p>
          <a:p>
            <a:r>
              <a:rPr lang="en-US" dirty="0"/>
              <a:t>	level: </a:t>
            </a:r>
            <a:r>
              <a:rPr lang="en-US" dirty="0">
                <a:solidFill>
                  <a:schemeClr val="accent6"/>
                </a:solidFill>
              </a:rPr>
              <a:t>"</a:t>
            </a:r>
            <a:r>
              <a:rPr lang="en-US" dirty="0" smtClean="0">
                <a:solidFill>
                  <a:schemeClr val="accent6"/>
                </a:solidFill>
              </a:rPr>
              <a:t>freshman"</a:t>
            </a:r>
            <a:r>
              <a:rPr lang="en-US" dirty="0" smtClean="0"/>
              <a:t>,</a:t>
            </a:r>
            <a:endParaRPr lang="en-US" dirty="0"/>
          </a:p>
          <a:p>
            <a:r>
              <a:rPr lang="en-US" dirty="0"/>
              <a:t>	difficulty: </a:t>
            </a:r>
            <a:r>
              <a:rPr lang="en-US" dirty="0">
                <a:solidFill>
                  <a:schemeClr val="accent6"/>
                </a:solidFill>
              </a:rPr>
              <a:t>"</a:t>
            </a:r>
            <a:r>
              <a:rPr lang="en-US" dirty="0" smtClean="0">
                <a:solidFill>
                  <a:schemeClr val="accent6"/>
                </a:solidFill>
              </a:rPr>
              <a:t>hard"</a:t>
            </a:r>
            <a:r>
              <a:rPr lang="en-US" dirty="0" smtClean="0"/>
              <a:t>,</a:t>
            </a:r>
            <a:endParaRPr lang="en-US" dirty="0"/>
          </a:p>
          <a:p>
            <a:r>
              <a:rPr lang="en-US" dirty="0"/>
              <a:t>	</a:t>
            </a:r>
            <a:r>
              <a:rPr lang="en-US" dirty="0" err="1"/>
              <a:t>expectedGrade</a:t>
            </a:r>
            <a:r>
              <a:rPr lang="en-US" dirty="0"/>
              <a:t>: </a:t>
            </a:r>
            <a:r>
              <a:rPr lang="en-US" dirty="0" smtClean="0">
                <a:solidFill>
                  <a:schemeClr val="accent3">
                    <a:lumMod val="60000"/>
                    <a:lumOff val="40000"/>
                  </a:schemeClr>
                </a:solidFill>
              </a:rPr>
              <a:t>98</a:t>
            </a:r>
            <a:endParaRPr lang="en-US" dirty="0">
              <a:solidFill>
                <a:schemeClr val="accent3">
                  <a:lumMod val="60000"/>
                  <a:lumOff val="40000"/>
                </a:schemeClr>
              </a:solidFill>
            </a:endParaRPr>
          </a:p>
          <a:p>
            <a:r>
              <a:rPr lang="en-US" dirty="0"/>
              <a:t>	</a:t>
            </a:r>
          </a:p>
          <a:p>
            <a:r>
              <a:rPr lang="en-US" dirty="0" smtClean="0"/>
              <a:t>}</a:t>
            </a:r>
          </a:p>
          <a:p>
            <a:endParaRPr lang="en-US" dirty="0"/>
          </a:p>
          <a:p>
            <a:r>
              <a:rPr lang="en-US" dirty="0" smtClean="0">
                <a:solidFill>
                  <a:schemeClr val="accent1"/>
                </a:solidFill>
              </a:rPr>
              <a:t>delete</a:t>
            </a:r>
            <a:r>
              <a:rPr lang="en-US" dirty="0" smtClean="0"/>
              <a:t> </a:t>
            </a:r>
            <a:r>
              <a:rPr lang="en-US" dirty="0" err="1" smtClean="0"/>
              <a:t>collegeAlg.level</a:t>
            </a:r>
            <a:r>
              <a:rPr lang="en-US" dirty="0" smtClean="0"/>
              <a:t>; //level property is deleted</a:t>
            </a:r>
            <a:endParaRPr lang="en-US" dirty="0"/>
          </a:p>
        </p:txBody>
      </p:sp>
    </p:spTree>
    <p:extLst>
      <p:ext uri="{BB962C8B-B14F-4D97-AF65-F5344CB8AC3E}">
        <p14:creationId xmlns:p14="http://schemas.microsoft.com/office/powerpoint/2010/main" val="315857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Constructors And The Prototype Object</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en-US" dirty="0"/>
          </a:p>
        </p:txBody>
      </p:sp>
      <p:sp>
        <p:nvSpPr>
          <p:cNvPr id="5" name="Content Placeholder 4"/>
          <p:cNvSpPr>
            <a:spLocks noGrp="1"/>
          </p:cNvSpPr>
          <p:nvPr>
            <p:ph sz="quarter" idx="10"/>
          </p:nvPr>
        </p:nvSpPr>
        <p:spPr/>
        <p:txBody>
          <a:bodyPr/>
          <a:lstStyle/>
          <a:p>
            <a:r>
              <a:rPr lang="en-US" dirty="0" smtClean="0"/>
              <a:t>Just like other OOP languages, constructors are used to set an object’s properties and methods</a:t>
            </a:r>
          </a:p>
          <a:p>
            <a:endParaRPr lang="en-US" dirty="0"/>
          </a:p>
          <a:p>
            <a:r>
              <a:rPr lang="en-US" dirty="0" smtClean="0"/>
              <a:t>Constructors are invoked the moment an object is instantiated</a:t>
            </a:r>
          </a:p>
          <a:p>
            <a:endParaRPr lang="en-US" dirty="0" smtClean="0"/>
          </a:p>
          <a:p>
            <a:r>
              <a:rPr lang="en-US" dirty="0" smtClean="0"/>
              <a:t>In JavaScript, constructors are written in the form of a function, using the function keyword</a:t>
            </a:r>
            <a:endParaRPr lang="en-US" dirty="0"/>
          </a:p>
        </p:txBody>
      </p:sp>
    </p:spTree>
    <p:extLst>
      <p:ext uri="{BB962C8B-B14F-4D97-AF65-F5344CB8AC3E}">
        <p14:creationId xmlns:p14="http://schemas.microsoft.com/office/powerpoint/2010/main" val="225623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Creating Constructors</a:t>
            </a:r>
            <a:endParaRPr lang="en-US" dirty="0"/>
          </a:p>
        </p:txBody>
      </p:sp>
    </p:spTree>
    <p:extLst>
      <p:ext uri="{BB962C8B-B14F-4D97-AF65-F5344CB8AC3E}">
        <p14:creationId xmlns:p14="http://schemas.microsoft.com/office/powerpoint/2010/main" val="376820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sz="quarter" idx="10"/>
          </p:nvPr>
        </p:nvSpPr>
        <p:spPr/>
        <p:txBody>
          <a:bodyPr/>
          <a:lstStyle/>
          <a:p>
            <a:r>
              <a:rPr lang="en-US" dirty="0" smtClean="0"/>
              <a:t>Every object has a prototype and every prototype is an object</a:t>
            </a:r>
          </a:p>
          <a:p>
            <a:endParaRPr lang="en-US" dirty="0" smtClean="0"/>
          </a:p>
          <a:p>
            <a:r>
              <a:rPr lang="en-US" dirty="0" smtClean="0"/>
              <a:t>All objects inherit properties and methods from their prototypes (hence why it is the basis of inheritance)</a:t>
            </a:r>
          </a:p>
          <a:p>
            <a:endParaRPr lang="en-US" dirty="0" smtClean="0"/>
          </a:p>
          <a:p>
            <a:r>
              <a:rPr lang="en-US" dirty="0" smtClean="0"/>
              <a:t>Prototyping is also an easy way to add properties and methods to objects that have already been instantiated </a:t>
            </a:r>
            <a:endParaRPr lang="en-US" dirty="0"/>
          </a:p>
        </p:txBody>
      </p:sp>
    </p:spTree>
    <p:extLst>
      <p:ext uri="{BB962C8B-B14F-4D97-AF65-F5344CB8AC3E}">
        <p14:creationId xmlns:p14="http://schemas.microsoft.com/office/powerpoint/2010/main" val="375187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Inheritance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Tree>
    <p:extLst>
      <p:ext uri="{BB962C8B-B14F-4D97-AF65-F5344CB8AC3E}">
        <p14:creationId xmlns:p14="http://schemas.microsoft.com/office/powerpoint/2010/main" val="82637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Final Facts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11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	</a:t>
            </a:r>
            <a:endParaRPr lang="en-US" dirty="0"/>
          </a:p>
        </p:txBody>
      </p:sp>
      <p:sp>
        <p:nvSpPr>
          <p:cNvPr id="5" name="Content Placeholder 4"/>
          <p:cNvSpPr>
            <a:spLocks noGrp="1"/>
          </p:cNvSpPr>
          <p:nvPr>
            <p:ph sz="quarter" idx="10"/>
          </p:nvPr>
        </p:nvSpPr>
        <p:spPr/>
        <p:txBody>
          <a:bodyPr/>
          <a:lstStyle/>
          <a:p>
            <a:r>
              <a:rPr lang="en-US" dirty="0" smtClean="0"/>
              <a:t>Encapsulation in JavaScript is the same as it is in other OOP languages</a:t>
            </a:r>
          </a:p>
          <a:p>
            <a:r>
              <a:rPr lang="en-US" dirty="0" smtClean="0"/>
              <a:t>Though private and public methods are not used in JavaScript to hide functionality, some methods we have discussed were made to help us with that issue:</a:t>
            </a:r>
          </a:p>
          <a:p>
            <a:pPr lvl="1"/>
            <a:r>
              <a:rPr lang="en-US" dirty="0" smtClean="0"/>
              <a:t>Closures</a:t>
            </a:r>
          </a:p>
          <a:p>
            <a:pPr lvl="1"/>
            <a:r>
              <a:rPr lang="en-US" dirty="0" smtClean="0"/>
              <a:t>Constructors</a:t>
            </a:r>
          </a:p>
          <a:p>
            <a:pPr lvl="1"/>
            <a:r>
              <a:rPr lang="en-US" dirty="0" smtClean="0"/>
              <a:t>And in some cases Anonymous Functions</a:t>
            </a:r>
            <a:endParaRPr lang="en-US" dirty="0"/>
          </a:p>
        </p:txBody>
      </p:sp>
    </p:spTree>
    <p:extLst>
      <p:ext uri="{BB962C8B-B14F-4D97-AF65-F5344CB8AC3E}">
        <p14:creationId xmlns:p14="http://schemas.microsoft.com/office/powerpoint/2010/main" val="52299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823556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Orientated Programming </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The In Operator: Will tell you if a property exists in an object</a:t>
            </a:r>
          </a:p>
          <a:p>
            <a:r>
              <a:rPr lang="en-US" dirty="0" err="1" smtClean="0"/>
              <a:t>hasOwnProperty</a:t>
            </a:r>
            <a:r>
              <a:rPr lang="en-US" dirty="0" smtClean="0"/>
              <a:t> method: Will tell you if a specific property is unique to an object</a:t>
            </a:r>
          </a:p>
          <a:p>
            <a:r>
              <a:rPr lang="en-US" dirty="0" smtClean="0"/>
              <a:t>For/in loop: To access all the properties in an object </a:t>
            </a:r>
          </a:p>
          <a:p>
            <a:endParaRPr lang="en-US" dirty="0"/>
          </a:p>
        </p:txBody>
      </p:sp>
      <p:sp>
        <p:nvSpPr>
          <p:cNvPr id="5" name="Text Placeholder 4"/>
          <p:cNvSpPr>
            <a:spLocks noGrp="1"/>
          </p:cNvSpPr>
          <p:nvPr>
            <p:ph type="body" sz="quarter" idx="11"/>
          </p:nvPr>
        </p:nvSpPr>
        <p:spPr/>
        <p:txBody>
          <a:bodyPr/>
          <a:lstStyle/>
          <a:p>
            <a:r>
              <a:rPr lang="en-US" dirty="0" err="1" smtClean="0"/>
              <a:t>var</a:t>
            </a:r>
            <a:r>
              <a:rPr lang="en-US" dirty="0" smtClean="0"/>
              <a:t> seafood = {</a:t>
            </a:r>
            <a:r>
              <a:rPr lang="en-US" dirty="0" err="1" smtClean="0"/>
              <a:t>small:"shrimp</a:t>
            </a:r>
            <a:r>
              <a:rPr lang="en-US" dirty="0" smtClean="0"/>
              <a:t>", </a:t>
            </a:r>
            <a:r>
              <a:rPr lang="en-US" dirty="0" err="1" smtClean="0"/>
              <a:t>big:"shark</a:t>
            </a:r>
            <a:r>
              <a:rPr lang="en-US" dirty="0" smtClean="0"/>
              <a:t>"};</a:t>
            </a:r>
          </a:p>
          <a:p>
            <a:endParaRPr lang="en-US" dirty="0"/>
          </a:p>
          <a:p>
            <a:r>
              <a:rPr lang="en-US" dirty="0" smtClean="0"/>
              <a:t>console.log("small" in seafood); // true</a:t>
            </a:r>
            <a:endParaRPr lang="en-US" dirty="0"/>
          </a:p>
          <a:p>
            <a:endParaRPr lang="en-US" dirty="0" smtClean="0"/>
          </a:p>
          <a:p>
            <a:r>
              <a:rPr lang="en-US" dirty="0" smtClean="0"/>
              <a:t>console.log(</a:t>
            </a:r>
            <a:r>
              <a:rPr lang="en-US" dirty="0" err="1" smtClean="0"/>
              <a:t>seafood.hasOwnProperty</a:t>
            </a:r>
            <a:r>
              <a:rPr lang="en-US" dirty="0" smtClean="0"/>
              <a:t>("</a:t>
            </a:r>
            <a:r>
              <a:rPr lang="en-US" dirty="0" err="1" smtClean="0"/>
              <a:t>toString</a:t>
            </a:r>
            <a:r>
              <a:rPr lang="en-US" dirty="0" smtClean="0"/>
              <a:t>“)); //false</a:t>
            </a:r>
            <a:endParaRPr lang="en-US" dirty="0"/>
          </a:p>
          <a:p>
            <a:endParaRPr lang="en-US" dirty="0" smtClean="0"/>
          </a:p>
          <a:p>
            <a:r>
              <a:rPr lang="en-US" dirty="0" smtClean="0"/>
              <a:t>for(</a:t>
            </a:r>
            <a:r>
              <a:rPr lang="en-US" dirty="0" err="1" smtClean="0"/>
              <a:t>var</a:t>
            </a:r>
            <a:r>
              <a:rPr lang="en-US" dirty="0" smtClean="0"/>
              <a:t> item in seafood){</a:t>
            </a:r>
          </a:p>
          <a:p>
            <a:r>
              <a:rPr lang="en-US" dirty="0"/>
              <a:t>	</a:t>
            </a:r>
            <a:r>
              <a:rPr lang="en-US" dirty="0" smtClean="0"/>
              <a:t>console.log(item); //prints the small and big seafood</a:t>
            </a:r>
          </a:p>
          <a:p>
            <a:r>
              <a:rPr lang="en-US" dirty="0"/>
              <a:t>}</a:t>
            </a:r>
          </a:p>
        </p:txBody>
      </p:sp>
    </p:spTree>
    <p:extLst>
      <p:ext uri="{BB962C8B-B14F-4D97-AF65-F5344CB8AC3E}">
        <p14:creationId xmlns:p14="http://schemas.microsoft.com/office/powerpoint/2010/main" val="42647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Creating Objects</a:t>
            </a:r>
          </a:p>
          <a:p>
            <a:pPr fontAlgn="ctr"/>
            <a:r>
              <a:rPr lang="en-US" dirty="0"/>
              <a:t>Dot and Bracket Notation</a:t>
            </a:r>
          </a:p>
          <a:p>
            <a:pPr fontAlgn="ctr"/>
            <a:r>
              <a:rPr lang="en-US" dirty="0"/>
              <a:t>Constructors</a:t>
            </a:r>
          </a:p>
          <a:p>
            <a:pPr fontAlgn="ctr"/>
            <a:r>
              <a:rPr lang="en-US" dirty="0"/>
              <a:t>Prototypes</a:t>
            </a:r>
          </a:p>
          <a:p>
            <a:pPr fontAlgn="ctr"/>
            <a:r>
              <a:rPr lang="en-US" dirty="0"/>
              <a:t>Encapsulation</a:t>
            </a:r>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Creating Objects</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Creating Objects</a:t>
            </a:r>
          </a:p>
          <a:p>
            <a:pPr fontAlgn="ctr"/>
            <a:r>
              <a:rPr lang="en-US" dirty="0" smtClean="0"/>
              <a:t>Dot and Bracket Notation</a:t>
            </a:r>
          </a:p>
          <a:p>
            <a:pPr fontAlgn="ctr"/>
            <a:r>
              <a:rPr lang="en-US" dirty="0" smtClean="0"/>
              <a:t>Constructors</a:t>
            </a:r>
          </a:p>
          <a:p>
            <a:pPr fontAlgn="ctr"/>
            <a:r>
              <a:rPr lang="en-US" dirty="0" smtClean="0"/>
              <a:t>Prototypes</a:t>
            </a:r>
          </a:p>
          <a:p>
            <a:pPr fontAlgn="ctr"/>
            <a:r>
              <a:rPr lang="en-US" dirty="0" smtClean="0"/>
              <a:t>Inheritance </a:t>
            </a:r>
          </a:p>
          <a:p>
            <a:pPr fontAlgn="ctr"/>
            <a:r>
              <a:rPr lang="en-US" dirty="0" smtClean="0"/>
              <a:t>Encapsulation</a:t>
            </a:r>
          </a:p>
          <a:p>
            <a:pPr font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 in JavaScript</a:t>
            </a:r>
            <a:endParaRPr lang="en-US" dirty="0"/>
          </a:p>
        </p:txBody>
      </p:sp>
      <p:sp>
        <p:nvSpPr>
          <p:cNvPr id="3" name="Content Placeholder 2"/>
          <p:cNvSpPr>
            <a:spLocks noGrp="1"/>
          </p:cNvSpPr>
          <p:nvPr>
            <p:ph sz="quarter" idx="10"/>
          </p:nvPr>
        </p:nvSpPr>
        <p:spPr/>
        <p:txBody>
          <a:bodyPr/>
          <a:lstStyle/>
          <a:p>
            <a:pPr marL="0" indent="0">
              <a:buNone/>
            </a:pPr>
            <a:r>
              <a:rPr lang="en-US" dirty="0" smtClean="0"/>
              <a:t>Though many people are unaware, JavaScript is a great OOP language. Unlike others like C# and Java, JavaScript supports inheritance through prototyping.</a:t>
            </a:r>
          </a:p>
          <a:p>
            <a:pPr marL="0" indent="0">
              <a:buNone/>
            </a:pPr>
            <a:endParaRPr lang="en-US" dirty="0"/>
          </a:p>
          <a:p>
            <a:pPr marL="0" indent="0">
              <a:buNone/>
            </a:pPr>
            <a:r>
              <a:rPr lang="en-US" dirty="0" smtClean="0"/>
              <a:t>Prototyping </a:t>
            </a:r>
            <a:r>
              <a:rPr lang="en-US" dirty="0"/>
              <a:t>is simply </a:t>
            </a:r>
            <a:r>
              <a:rPr lang="en-US" dirty="0" smtClean="0"/>
              <a:t>first</a:t>
            </a:r>
            <a:r>
              <a:rPr lang="en-US" dirty="0"/>
              <a:t> </a:t>
            </a:r>
            <a:r>
              <a:rPr lang="en-US" dirty="0" smtClean="0"/>
              <a:t>creating </a:t>
            </a:r>
            <a:r>
              <a:rPr lang="en-US" dirty="0"/>
              <a:t>the behavior of any </a:t>
            </a:r>
            <a:r>
              <a:rPr lang="en-US" dirty="0" smtClean="0"/>
              <a:t>constructor </a:t>
            </a:r>
            <a:r>
              <a:rPr lang="en-US" dirty="0"/>
              <a:t>and then </a:t>
            </a:r>
            <a:r>
              <a:rPr lang="en-US" dirty="0" smtClean="0"/>
              <a:t>reusing it to create other objects. </a:t>
            </a:r>
          </a:p>
          <a:p>
            <a:pPr marL="0" indent="0">
              <a:buNone/>
            </a:pPr>
            <a:endParaRPr lang="en-US" dirty="0"/>
          </a:p>
          <a:p>
            <a:pPr marL="0" indent="0">
              <a:buNone/>
            </a:pPr>
            <a:r>
              <a:rPr lang="en-US" dirty="0" smtClean="0"/>
              <a:t>In JavaScript, there is no real </a:t>
            </a:r>
            <a:r>
              <a:rPr lang="en-US" i="1" dirty="0" smtClean="0"/>
              <a:t>class</a:t>
            </a:r>
            <a:r>
              <a:rPr lang="en-US" dirty="0" smtClean="0"/>
              <a:t> statement. Instead a constructor is made as a function.</a:t>
            </a:r>
            <a:endParaRPr lang="en-US"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objects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Using Object Literals</a:t>
            </a:r>
          </a:p>
          <a:p>
            <a:r>
              <a:rPr lang="en-US" sz="2800" dirty="0" smtClean="0"/>
              <a:t>With this method, you simply initialize all the properties of the object within brackets.</a:t>
            </a:r>
          </a:p>
          <a:p>
            <a:endParaRPr lang="en-US" sz="2800" dirty="0" smtClean="0"/>
          </a:p>
          <a:p>
            <a:r>
              <a:rPr lang="en-US" sz="2800" dirty="0" smtClean="0"/>
              <a:t>The properties are separated by commas</a:t>
            </a:r>
            <a:endParaRPr lang="en-US" sz="2800" dirty="0"/>
          </a:p>
        </p:txBody>
      </p:sp>
      <p:sp>
        <p:nvSpPr>
          <p:cNvPr id="6" name="Content Placeholder 5"/>
          <p:cNvSpPr>
            <a:spLocks noGrp="1"/>
          </p:cNvSpPr>
          <p:nvPr>
            <p:ph sz="quarter" idx="4"/>
          </p:nvPr>
        </p:nvSpPr>
        <p:spPr/>
        <p:txBody>
          <a:bodyPr/>
          <a:lstStyle/>
          <a:p>
            <a:pPr marL="0" indent="0">
              <a:buNone/>
            </a:pPr>
            <a:r>
              <a:rPr lang="en-US" dirty="0" smtClean="0"/>
              <a:t>Using the Object Constructor</a:t>
            </a:r>
          </a:p>
          <a:p>
            <a:r>
              <a:rPr lang="en-US" sz="2800" dirty="0" smtClean="0"/>
              <a:t>With this method, you instantiate the object by calling the Object constructor</a:t>
            </a:r>
          </a:p>
          <a:p>
            <a:endParaRPr lang="en-US" sz="2800" dirty="0"/>
          </a:p>
          <a:p>
            <a:r>
              <a:rPr lang="en-US" sz="2800" dirty="0" smtClean="0"/>
              <a:t>Properties are added using dot notation </a:t>
            </a:r>
            <a:endParaRPr lang="en-US" sz="2800" dirty="0"/>
          </a:p>
        </p:txBody>
      </p:sp>
      <p:sp>
        <p:nvSpPr>
          <p:cNvPr id="4" name="Title 3"/>
          <p:cNvSpPr>
            <a:spLocks noGrp="1"/>
          </p:cNvSpPr>
          <p:nvPr>
            <p:ph type="title"/>
          </p:nvPr>
        </p:nvSpPr>
        <p:spPr/>
        <p:txBody>
          <a:bodyPr/>
          <a:lstStyle/>
          <a:p>
            <a:r>
              <a:rPr lang="en-US" dirty="0" smtClean="0"/>
              <a:t>How to Create An Object</a:t>
            </a:r>
            <a:endParaRPr lang="en-US" dirty="0"/>
          </a:p>
        </p:txBody>
      </p:sp>
    </p:spTree>
    <p:extLst>
      <p:ext uri="{BB962C8B-B14F-4D97-AF65-F5344CB8AC3E}">
        <p14:creationId xmlns:p14="http://schemas.microsoft.com/office/powerpoint/2010/main" val="111063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Object</a:t>
            </a:r>
            <a:endParaRPr lang="en-US" dirty="0"/>
          </a:p>
        </p:txBody>
      </p:sp>
    </p:spTree>
    <p:extLst>
      <p:ext uri="{BB962C8B-B14F-4D97-AF65-F5344CB8AC3E}">
        <p14:creationId xmlns:p14="http://schemas.microsoft.com/office/powerpoint/2010/main" val="11836062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6552</TotalTime>
  <Words>726</Words>
  <Application>Microsoft Office PowerPoint</Application>
  <PresentationFormat>Widescreen</PresentationFormat>
  <Paragraphs>125</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Segoe</vt:lpstr>
      <vt:lpstr>Segoe UI</vt:lpstr>
      <vt:lpstr>Segoe UI Light</vt:lpstr>
      <vt:lpstr>1_Office Theme</vt:lpstr>
      <vt:lpstr>2_Office Theme</vt:lpstr>
      <vt:lpstr>JavaScript for Experienced Developers</vt:lpstr>
      <vt:lpstr>Course Topics</vt:lpstr>
      <vt:lpstr>PowerPoint Presentation</vt:lpstr>
      <vt:lpstr>Module Overview</vt:lpstr>
      <vt:lpstr>Object Oriented Programming in JavaScript</vt:lpstr>
      <vt:lpstr>Objects In JavaScript </vt:lpstr>
      <vt:lpstr>PowerPoint Presentation</vt:lpstr>
      <vt:lpstr>How to Create An Object</vt:lpstr>
      <vt:lpstr>Creating an Object</vt:lpstr>
      <vt:lpstr>Accessing Object Properties</vt:lpstr>
      <vt:lpstr>PowerPoint Presentation</vt:lpstr>
      <vt:lpstr>PowerPoint Presentation</vt:lpstr>
      <vt:lpstr>Constructors</vt:lpstr>
      <vt:lpstr>Creating Constructors</vt:lpstr>
      <vt:lpstr>The Prototype Object</vt:lpstr>
      <vt:lpstr>PowerPoint Presentation</vt:lpstr>
      <vt:lpstr>Inheritance</vt:lpstr>
      <vt:lpstr>PowerPoint Presentation</vt:lpstr>
      <vt:lpstr>Encapsulation </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237</cp:revision>
  <dcterms:created xsi:type="dcterms:W3CDTF">2013-02-15T23:12:42Z</dcterms:created>
  <dcterms:modified xsi:type="dcterms:W3CDTF">2015-10-26T07:11:14Z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