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40"/>
  </p:notesMasterIdLst>
  <p:handoutMasterIdLst>
    <p:handoutMasterId r:id="rId41"/>
  </p:handoutMasterIdLst>
  <p:sldIdLst>
    <p:sldId id="271" r:id="rId6"/>
    <p:sldId id="272" r:id="rId7"/>
    <p:sldId id="329" r:id="rId8"/>
    <p:sldId id="276" r:id="rId9"/>
    <p:sldId id="274" r:id="rId10"/>
    <p:sldId id="277" r:id="rId11"/>
    <p:sldId id="278" r:id="rId12"/>
    <p:sldId id="312" r:id="rId13"/>
    <p:sldId id="313" r:id="rId14"/>
    <p:sldId id="314" r:id="rId15"/>
    <p:sldId id="315" r:id="rId16"/>
    <p:sldId id="285" r:id="rId17"/>
    <p:sldId id="289" r:id="rId18"/>
    <p:sldId id="316" r:id="rId19"/>
    <p:sldId id="320" r:id="rId20"/>
    <p:sldId id="293" r:id="rId21"/>
    <p:sldId id="311" r:id="rId22"/>
    <p:sldId id="302" r:id="rId23"/>
    <p:sldId id="288" r:id="rId24"/>
    <p:sldId id="308" r:id="rId25"/>
    <p:sldId id="291" r:id="rId26"/>
    <p:sldId id="317" r:id="rId27"/>
    <p:sldId id="318" r:id="rId28"/>
    <p:sldId id="319" r:id="rId29"/>
    <p:sldId id="321" r:id="rId30"/>
    <p:sldId id="309" r:id="rId31"/>
    <p:sldId id="322" r:id="rId32"/>
    <p:sldId id="324" r:id="rId33"/>
    <p:sldId id="325" r:id="rId34"/>
    <p:sldId id="326" r:id="rId35"/>
    <p:sldId id="327" r:id="rId36"/>
    <p:sldId id="328" r:id="rId37"/>
    <p:sldId id="286" r:id="rId38"/>
    <p:sldId id="2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Course Intro (Deck 1 Only)" id="{552DAC1B-EB3C-4200-90A8-9EF881225FA0}">
          <p14:sldIdLst>
            <p14:sldId id="272"/>
            <p14:sldId id="329"/>
            <p14:sldId id="276"/>
          </p14:sldIdLst>
        </p14:section>
        <p14:section name="Module" id="{F752BF7D-B949-49F5-BAD3-8E9C680033BA}">
          <p14:sldIdLst>
            <p14:sldId id="274"/>
          </p14:sldIdLst>
        </p14:section>
        <p14:section name="Introducing Modules" id="{86685C7F-16EF-46FD-B02D-AFD6166D30DB}">
          <p14:sldIdLst>
            <p14:sldId id="277"/>
            <p14:sldId id="278"/>
          </p14:sldIdLst>
        </p14:section>
        <p14:section name="Quick Review" id="{6824E6F4-EDC3-42AC-89F9-FAA2F7C2AADD}">
          <p14:sldIdLst>
            <p14:sldId id="312"/>
            <p14:sldId id="313"/>
            <p14:sldId id="314"/>
            <p14:sldId id="315"/>
          </p14:sldIdLst>
        </p14:section>
        <p14:section name="Functions and Objects" id="{48582895-8D07-453D-8820-97B9D513CD28}">
          <p14:sldIdLst>
            <p14:sldId id="285"/>
            <p14:sldId id="289"/>
            <p14:sldId id="316"/>
            <p14:sldId id="320"/>
            <p14:sldId id="293"/>
            <p14:sldId id="311"/>
            <p14:sldId id="302"/>
            <p14:sldId id="288"/>
          </p14:sldIdLst>
        </p14:section>
        <p14:section name="Anonymous Functions" id="{3E75E8C3-6D19-4C22-907E-C6FAD2EB3E07}">
          <p14:sldIdLst>
            <p14:sldId id="308"/>
            <p14:sldId id="291"/>
            <p14:sldId id="317"/>
            <p14:sldId id="318"/>
            <p14:sldId id="319"/>
            <p14:sldId id="321"/>
          </p14:sldIdLst>
        </p14:section>
        <p14:section name="Global Namespace" id="{244333BB-9C2D-46FD-8A71-333F0EBD431F}">
          <p14:sldIdLst>
            <p14:sldId id="309"/>
          </p14:sldIdLst>
        </p14:section>
        <p14:section name="Errors and Exceptiosn" id="{FD277E74-2AEB-DC42-B14A-0B5051B258EE}">
          <p14:sldIdLst>
            <p14:sldId id="322"/>
            <p14:sldId id="324"/>
            <p14:sldId id="325"/>
            <p14:sldId id="326"/>
            <p14:sldId id="327"/>
            <p14:sldId id="328"/>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8505"/>
    <a:srgbClr val="F5FCAE"/>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4" autoAdjust="0"/>
    <p:restoredTop sz="67675" autoAdjust="0"/>
  </p:normalViewPr>
  <p:slideViewPr>
    <p:cSldViewPr snapToGrid="0">
      <p:cViewPr varScale="1">
        <p:scale>
          <a:sx n="74" d="100"/>
          <a:sy n="74" d="100"/>
        </p:scale>
        <p:origin x="1890" y="60"/>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617601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233758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a:t>
            </a:r>
          </a:p>
          <a:p>
            <a:endParaRPr lang="en-US" dirty="0" smtClean="0"/>
          </a:p>
          <a:p>
            <a:r>
              <a:rPr lang="en-US" baseline="0" dirty="0" err="1" smtClean="0"/>
              <a:t>npm</a:t>
            </a:r>
            <a:r>
              <a:rPr lang="en-US" baseline="0" dirty="0" smtClean="0"/>
              <a:t> </a:t>
            </a:r>
            <a:r>
              <a:rPr lang="en-US" baseline="0" dirty="0" err="1" smtClean="0"/>
              <a:t>init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295802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33</a:t>
            </a:fld>
            <a:endParaRPr lang="en-US" dirty="0"/>
          </a:p>
        </p:txBody>
      </p:sp>
    </p:spTree>
    <p:extLst>
      <p:ext uri="{BB962C8B-B14F-4D97-AF65-F5344CB8AC3E}">
        <p14:creationId xmlns:p14="http://schemas.microsoft.com/office/powerpoint/2010/main" val="33284700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277631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theme" Target="../theme/theme2.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 id="2147483724" r:id="rId3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aka.ms/MVA-Voucher" TargetMode="Externa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JavaScript for Experienced Developers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Global Variable Scope</a:t>
            </a:r>
          </a:p>
          <a:p>
            <a:r>
              <a:rPr lang="en-US" sz="2000" dirty="0" smtClean="0"/>
              <a:t>As you can see the color variable in the if statement is global and though it is declared as a new variable in the if statement, it is not considered local because it is not in an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smtClean="0">
                <a:solidFill>
                  <a:schemeClr val="accent1"/>
                </a:solidFill>
              </a:rPr>
              <a:t>if</a:t>
            </a:r>
            <a:r>
              <a:rPr lang="en-US" dirty="0" smtClean="0"/>
              <a:t>(color){ </a:t>
            </a:r>
            <a:endParaRPr lang="en-US" dirty="0"/>
          </a:p>
          <a:p>
            <a:r>
              <a:rPr lang="en-US" dirty="0"/>
              <a:t>		</a:t>
            </a:r>
            <a:r>
              <a:rPr lang="en-US" dirty="0" err="1" smtClean="0">
                <a:solidFill>
                  <a:schemeClr val="tx2">
                    <a:lumMod val="60000"/>
                    <a:lumOff val="40000"/>
                  </a:schemeClr>
                </a:solidFill>
              </a:rPr>
              <a:t>var</a:t>
            </a:r>
            <a:r>
              <a:rPr lang="en-US" dirty="0" smtClean="0"/>
              <a:t> color </a:t>
            </a:r>
            <a:r>
              <a:rPr lang="en-US" dirty="0"/>
              <a:t>=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a:t>
            </a:r>
            <a:r>
              <a:rPr lang="en-US" dirty="0" smtClean="0">
                <a:solidFill>
                  <a:srgbClr val="1A8505"/>
                </a:solidFill>
              </a:rPr>
              <a:t>global variable, so color</a:t>
            </a:r>
          </a:p>
          <a:p>
            <a:r>
              <a:rPr lang="en-US" dirty="0">
                <a:solidFill>
                  <a:srgbClr val="1A8505"/>
                </a:solidFill>
              </a:rPr>
              <a:t> </a:t>
            </a:r>
            <a:r>
              <a:rPr lang="en-US" dirty="0" smtClean="0">
                <a:solidFill>
                  <a:srgbClr val="1A8505"/>
                </a:solidFill>
              </a:rPr>
              <a:t>                             // will be changed to purple</a:t>
            </a:r>
            <a:endParaRPr lang="en-US" dirty="0">
              <a:solidFill>
                <a:srgbClr val="1A8505"/>
              </a:solidFill>
            </a:endParaRPr>
          </a:p>
          <a:p>
            <a:r>
              <a:rPr lang="en-US" dirty="0"/>
              <a:t>		console.log(color);  </a:t>
            </a:r>
            <a:r>
              <a:rPr lang="en-US" dirty="0">
                <a:solidFill>
                  <a:srgbClr val="1A8505"/>
                </a:solidFill>
              </a:rPr>
              <a:t>// this statement will print purple</a:t>
            </a:r>
          </a:p>
          <a:p>
            <a:r>
              <a:rPr lang="en-US" dirty="0"/>
              <a:t>}</a:t>
            </a:r>
          </a:p>
          <a:p>
            <a:r>
              <a:rPr lang="en-US" dirty="0"/>
              <a:t> </a:t>
            </a:r>
          </a:p>
          <a:p>
            <a:r>
              <a:rPr lang="en-US" dirty="0"/>
              <a:t>console.log(color);</a:t>
            </a:r>
            <a:r>
              <a:rPr lang="en-US" dirty="0">
                <a:solidFill>
                  <a:srgbClr val="1A8505"/>
                </a:solidFill>
              </a:rPr>
              <a:t> //this statement will print </a:t>
            </a:r>
            <a:r>
              <a:rPr lang="en-US" dirty="0" smtClean="0">
                <a:solidFill>
                  <a:srgbClr val="1A8505"/>
                </a:solidFill>
              </a:rPr>
              <a:t>purple</a:t>
            </a:r>
            <a:endParaRPr lang="en-US" dirty="0">
              <a:solidFill>
                <a:srgbClr val="1A8505"/>
              </a:solidFill>
            </a:endParaRPr>
          </a:p>
        </p:txBody>
      </p:sp>
    </p:spTree>
    <p:extLst>
      <p:ext uri="{BB962C8B-B14F-4D97-AF65-F5344CB8AC3E}">
        <p14:creationId xmlns:p14="http://schemas.microsoft.com/office/powerpoint/2010/main" val="197339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Local Variable Scope</a:t>
            </a:r>
          </a:p>
          <a:p>
            <a:r>
              <a:rPr lang="en-US" sz="2000" dirty="0" smtClean="0"/>
              <a:t>As you can see the local color variable is labeled as purple, and is only purple within the </a:t>
            </a:r>
            <a:r>
              <a:rPr lang="en-US" sz="2000" dirty="0" err="1" smtClean="0"/>
              <a:t>printColor</a:t>
            </a:r>
            <a:r>
              <a:rPr lang="en-US" sz="2000" dirty="0" smtClean="0"/>
              <a:t> function.</a:t>
            </a:r>
          </a:p>
          <a:p>
            <a:r>
              <a:rPr lang="en-US" sz="2000" dirty="0" smtClean="0"/>
              <a:t>Though both the local and global variable have the same name, the local variable will take precedence over the global variable in the </a:t>
            </a:r>
            <a:r>
              <a:rPr lang="en-US" sz="2000" dirty="0" err="1" smtClean="0"/>
              <a:t>printColor</a:t>
            </a:r>
            <a:r>
              <a:rPr lang="en-US" sz="2000" dirty="0" smtClean="0"/>
              <a:t>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a:solidFill>
                  <a:schemeClr val="accent1"/>
                </a:solidFill>
              </a:rPr>
              <a:t>function</a:t>
            </a:r>
            <a:r>
              <a:rPr lang="en-US" dirty="0"/>
              <a:t> </a:t>
            </a:r>
            <a:r>
              <a:rPr lang="en-US" dirty="0" err="1"/>
              <a:t>printColor</a:t>
            </a:r>
            <a:r>
              <a:rPr lang="en-US" dirty="0"/>
              <a:t>(){ </a:t>
            </a:r>
          </a:p>
          <a:p>
            <a:r>
              <a:rPr lang="en-US" dirty="0"/>
              <a:t>		</a:t>
            </a:r>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local variable</a:t>
            </a:r>
          </a:p>
          <a:p>
            <a:r>
              <a:rPr lang="en-US" dirty="0"/>
              <a:t>		console.log(color);  </a:t>
            </a:r>
            <a:r>
              <a:rPr lang="en-US" dirty="0">
                <a:solidFill>
                  <a:srgbClr val="1A8505"/>
                </a:solidFill>
              </a:rPr>
              <a:t>// this statement will print purple</a:t>
            </a:r>
          </a:p>
          <a:p>
            <a:r>
              <a:rPr lang="en-US" dirty="0"/>
              <a:t>}</a:t>
            </a:r>
          </a:p>
          <a:p>
            <a:endParaRPr lang="en-US" dirty="0" smtClean="0"/>
          </a:p>
          <a:p>
            <a:r>
              <a:rPr lang="en-US" dirty="0" err="1" smtClean="0"/>
              <a:t>printColor</a:t>
            </a:r>
            <a:r>
              <a:rPr lang="en-US" dirty="0" smtClean="0"/>
              <a:t>();</a:t>
            </a:r>
            <a:endParaRPr lang="en-US" dirty="0"/>
          </a:p>
          <a:p>
            <a:r>
              <a:rPr lang="en-US" dirty="0"/>
              <a:t>console.log(color);</a:t>
            </a:r>
            <a:r>
              <a:rPr lang="en-US" dirty="0">
                <a:solidFill>
                  <a:srgbClr val="1A8505"/>
                </a:solidFill>
              </a:rPr>
              <a:t> //this statement will print blue</a:t>
            </a:r>
          </a:p>
        </p:txBody>
      </p:sp>
    </p:spTree>
    <p:extLst>
      <p:ext uri="{BB962C8B-B14F-4D97-AF65-F5344CB8AC3E}">
        <p14:creationId xmlns:p14="http://schemas.microsoft.com/office/powerpoint/2010/main" val="175252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Functions And Enclosures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 in JavaScript</a:t>
            </a:r>
            <a:endParaRPr lang="en-US" dirty="0"/>
          </a:p>
        </p:txBody>
      </p:sp>
      <p:sp>
        <p:nvSpPr>
          <p:cNvPr id="5" name="Content Placeholder 4"/>
          <p:cNvSpPr>
            <a:spLocks noGrp="1"/>
          </p:cNvSpPr>
          <p:nvPr>
            <p:ph sz="quarter" idx="10"/>
          </p:nvPr>
        </p:nvSpPr>
        <p:spPr/>
        <p:txBody>
          <a:bodyPr/>
          <a:lstStyle/>
          <a:p>
            <a:r>
              <a:rPr lang="en-US" dirty="0"/>
              <a:t>Just like functions in other languages, functions in JavaScript </a:t>
            </a:r>
            <a:r>
              <a:rPr lang="en-US" dirty="0" smtClean="0"/>
              <a:t>are a </a:t>
            </a:r>
            <a:r>
              <a:rPr lang="en-US" dirty="0"/>
              <a:t>block of code used to perform a particular task</a:t>
            </a:r>
            <a:r>
              <a:rPr lang="en-US" dirty="0" smtClean="0"/>
              <a:t>.</a:t>
            </a:r>
            <a:endParaRPr lang="en-US" dirty="0"/>
          </a:p>
          <a:p>
            <a:r>
              <a:rPr lang="en-US" dirty="0"/>
              <a:t>A function is defined with the </a:t>
            </a:r>
            <a:r>
              <a:rPr lang="en-US" b="1" i="1" dirty="0"/>
              <a:t>function</a:t>
            </a:r>
            <a:r>
              <a:rPr lang="en-US" dirty="0"/>
              <a:t> keyword, followed by the name of the function and then a pair of parentheses, which will contain the parameters</a:t>
            </a:r>
          </a:p>
          <a:p>
            <a:r>
              <a:rPr lang="en-US" dirty="0" smtClean="0"/>
              <a:t>Functions in JavaScript have other capabilities that they do not have in other object oriented languages</a:t>
            </a:r>
          </a:p>
          <a:p>
            <a:pPr marL="0" indent="0">
              <a:buNone/>
            </a:pPr>
            <a:endParaRPr lang="en-US" dirty="0" smtClean="0"/>
          </a:p>
        </p:txBody>
      </p:sp>
    </p:spTree>
    <p:extLst>
      <p:ext uri="{BB962C8B-B14F-4D97-AF65-F5344CB8AC3E}">
        <p14:creationId xmlns:p14="http://schemas.microsoft.com/office/powerpoint/2010/main" val="1812108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function in JavaScript</a:t>
            </a:r>
            <a:br>
              <a:rPr lang="en-US" dirty="0" smtClean="0"/>
            </a:br>
            <a:endParaRPr lang="en-US" dirty="0"/>
          </a:p>
        </p:txBody>
      </p:sp>
    </p:spTree>
    <p:extLst>
      <p:ext uri="{BB962C8B-B14F-4D97-AF65-F5344CB8AC3E}">
        <p14:creationId xmlns:p14="http://schemas.microsoft.com/office/powerpoint/2010/main" val="141304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Self Invoking Functions:</a:t>
            </a:r>
          </a:p>
          <a:p>
            <a:r>
              <a:rPr lang="en-US" sz="2400" dirty="0" smtClean="0"/>
              <a:t>- A </a:t>
            </a:r>
            <a:r>
              <a:rPr lang="en-US" sz="2400" dirty="0"/>
              <a:t>special type of function that can be created within JavaScript</a:t>
            </a:r>
          </a:p>
          <a:p>
            <a:r>
              <a:rPr lang="en-US" sz="2400" dirty="0" smtClean="0"/>
              <a:t>- These functions run automatically. No call to the function needed. </a:t>
            </a:r>
          </a:p>
          <a:p>
            <a:r>
              <a:rPr lang="en-US" sz="2400" dirty="0" smtClean="0"/>
              <a:t>- They can be anonymous or not.</a:t>
            </a:r>
            <a:endParaRPr lang="en-US" sz="2400" dirty="0"/>
          </a:p>
          <a:p>
            <a:r>
              <a:rPr lang="en-US" dirty="0"/>
              <a:t> </a:t>
            </a:r>
          </a:p>
        </p:txBody>
      </p:sp>
      <p:sp>
        <p:nvSpPr>
          <p:cNvPr id="6" name="Text Placeholder 5"/>
          <p:cNvSpPr>
            <a:spLocks noGrp="1"/>
          </p:cNvSpPr>
          <p:nvPr>
            <p:ph type="body" sz="quarter" idx="11"/>
          </p:nvPr>
        </p:nvSpPr>
        <p:spPr/>
        <p:txBody>
          <a:bodyPr/>
          <a:lstStyle/>
          <a:p>
            <a:r>
              <a:rPr lang="en-US" dirty="0"/>
              <a:t>((</a:t>
            </a:r>
            <a:r>
              <a:rPr lang="en-US" dirty="0" smtClean="0">
                <a:solidFill>
                  <a:schemeClr val="tx2">
                    <a:lumMod val="60000"/>
                    <a:lumOff val="40000"/>
                  </a:schemeClr>
                </a:solidFill>
              </a:rPr>
              <a:t>function </a:t>
            </a:r>
            <a:r>
              <a:rPr lang="en-US" dirty="0" err="1" smtClean="0"/>
              <a:t>selfPrint</a:t>
            </a:r>
            <a:r>
              <a:rPr lang="en-US" dirty="0" smtClean="0"/>
              <a:t>(){</a:t>
            </a:r>
            <a:endParaRPr lang="en-US" dirty="0"/>
          </a:p>
          <a:p>
            <a:r>
              <a:rPr lang="en-US" dirty="0"/>
              <a:t>	</a:t>
            </a:r>
            <a:r>
              <a:rPr lang="en-US" dirty="0" smtClean="0"/>
              <a:t>console.log(</a:t>
            </a:r>
            <a:r>
              <a:rPr lang="en-US" dirty="0" smtClean="0">
                <a:solidFill>
                  <a:schemeClr val="accent6"/>
                </a:solidFill>
              </a:rPr>
              <a:t>"This function will automatically print this statement"</a:t>
            </a:r>
            <a:r>
              <a:rPr lang="en-US" dirty="0" smtClean="0"/>
              <a:t>);</a:t>
            </a:r>
            <a:endParaRPr lang="en-US" dirty="0"/>
          </a:p>
          <a:p>
            <a:r>
              <a:rPr lang="en-US" dirty="0" smtClean="0"/>
              <a:t>})());</a:t>
            </a:r>
          </a:p>
          <a:p>
            <a:endParaRPr lang="en-US" dirty="0"/>
          </a:p>
          <a:p>
            <a:r>
              <a:rPr lang="en-US" dirty="0" smtClean="0">
                <a:solidFill>
                  <a:srgbClr val="1A8505"/>
                </a:solidFill>
              </a:rPr>
              <a:t>// Be sure to wrap the function in parentheses and add another pair of parentheses at the end of the function</a:t>
            </a:r>
            <a:endParaRPr lang="en-US" dirty="0"/>
          </a:p>
          <a:p>
            <a:endParaRPr lang="en-US" dirty="0"/>
          </a:p>
        </p:txBody>
      </p:sp>
    </p:spTree>
    <p:extLst>
      <p:ext uri="{BB962C8B-B14F-4D97-AF65-F5344CB8AC3E}">
        <p14:creationId xmlns:p14="http://schemas.microsoft.com/office/powerpoint/2010/main" val="4292875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Enclosures</a:t>
            </a:r>
            <a:endParaRPr lang="en-US" dirty="0"/>
          </a:p>
        </p:txBody>
      </p:sp>
      <p:sp>
        <p:nvSpPr>
          <p:cNvPr id="5" name="Content Placeholder 4"/>
          <p:cNvSpPr>
            <a:spLocks noGrp="1"/>
          </p:cNvSpPr>
          <p:nvPr>
            <p:ph sz="quarter" idx="10"/>
          </p:nvPr>
        </p:nvSpPr>
        <p:spPr/>
        <p:txBody>
          <a:bodyPr>
            <a:normAutofit/>
          </a:bodyPr>
          <a:lstStyle/>
          <a:p>
            <a:r>
              <a:rPr lang="en-US" dirty="0" smtClean="0"/>
              <a:t>Similar to a nested function, an enclosure </a:t>
            </a:r>
            <a:r>
              <a:rPr lang="en-US" dirty="0"/>
              <a:t>is a function written inside another function</a:t>
            </a:r>
            <a:r>
              <a:rPr lang="en-US" dirty="0" smtClean="0"/>
              <a:t>.</a:t>
            </a:r>
          </a:p>
          <a:p>
            <a:r>
              <a:rPr lang="en-US" dirty="0" smtClean="0"/>
              <a:t>An </a:t>
            </a:r>
            <a:r>
              <a:rPr lang="en-US" dirty="0"/>
              <a:t>enclosure has </a:t>
            </a:r>
            <a:r>
              <a:rPr lang="en-US" dirty="0" smtClean="0"/>
              <a:t>access to</a:t>
            </a:r>
          </a:p>
          <a:p>
            <a:pPr lvl="1"/>
            <a:r>
              <a:rPr lang="en-US" dirty="0" smtClean="0"/>
              <a:t> its </a:t>
            </a:r>
            <a:r>
              <a:rPr lang="en-US" dirty="0"/>
              <a:t>own </a:t>
            </a:r>
            <a:r>
              <a:rPr lang="en-US" dirty="0" smtClean="0"/>
              <a:t>variables</a:t>
            </a:r>
          </a:p>
          <a:p>
            <a:pPr lvl="1"/>
            <a:r>
              <a:rPr lang="en-US" dirty="0" smtClean="0"/>
              <a:t> outer </a:t>
            </a:r>
            <a:r>
              <a:rPr lang="en-US" dirty="0"/>
              <a:t>functions </a:t>
            </a:r>
            <a:r>
              <a:rPr lang="en-US" dirty="0" smtClean="0"/>
              <a:t>variables, </a:t>
            </a:r>
            <a:r>
              <a:rPr lang="en-US" dirty="0"/>
              <a:t>as well as its parameters </a:t>
            </a:r>
            <a:endParaRPr lang="en-US" dirty="0" smtClean="0"/>
          </a:p>
          <a:p>
            <a:pPr lvl="1"/>
            <a:r>
              <a:rPr lang="en-US" dirty="0"/>
              <a:t> </a:t>
            </a:r>
            <a:r>
              <a:rPr lang="en-US" dirty="0" smtClean="0"/>
              <a:t>global </a:t>
            </a:r>
            <a:r>
              <a:rPr lang="en-US" dirty="0"/>
              <a:t>variables</a:t>
            </a:r>
          </a:p>
          <a:p>
            <a:r>
              <a:rPr lang="en-US" dirty="0"/>
              <a:t> </a:t>
            </a:r>
            <a:r>
              <a:rPr lang="en-US" dirty="0" smtClean="0"/>
              <a:t>Always </a:t>
            </a:r>
            <a:r>
              <a:rPr lang="en-US" dirty="0"/>
              <a:t>remember that a function is made using the </a:t>
            </a:r>
            <a:r>
              <a:rPr lang="en-US" b="1" i="1" dirty="0"/>
              <a:t>function</a:t>
            </a:r>
            <a:r>
              <a:rPr lang="en-US" dirty="0"/>
              <a:t> </a:t>
            </a:r>
            <a:r>
              <a:rPr lang="en-US" dirty="0" smtClean="0"/>
              <a:t>keyword, so </a:t>
            </a:r>
            <a:r>
              <a:rPr lang="en-US" dirty="0"/>
              <a:t>an enclosure will not be created properly unless the function keyword is used.</a:t>
            </a:r>
          </a:p>
          <a:p>
            <a:pPr marL="0" indent="0">
              <a:buNone/>
            </a:pPr>
            <a:endParaRPr lang="en-US" dirty="0"/>
          </a:p>
          <a:p>
            <a:pPr marL="457046" lvl="1" indent="0">
              <a:buNone/>
            </a:pPr>
            <a:endParaRPr lang="en-US" dirty="0"/>
          </a:p>
        </p:txBody>
      </p:sp>
    </p:spTree>
    <p:extLst>
      <p:ext uri="{BB962C8B-B14F-4D97-AF65-F5344CB8AC3E}">
        <p14:creationId xmlns:p14="http://schemas.microsoft.com/office/powerpoint/2010/main" val="1874228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lnSpcReduction="10000"/>
          </a:bodyPr>
          <a:lstStyle/>
          <a:p>
            <a:r>
              <a:rPr lang="en-US" dirty="0" smtClean="0"/>
              <a:t>Enclosure Example</a:t>
            </a:r>
          </a:p>
          <a:p>
            <a:r>
              <a:rPr lang="en-US" sz="2600" dirty="0"/>
              <a:t>Things to Notice:</a:t>
            </a:r>
          </a:p>
          <a:p>
            <a:pPr marL="514350" indent="-514350" fontAlgn="ctr">
              <a:buFont typeface="+mj-lt"/>
              <a:buAutoNum type="arabicPeriod"/>
            </a:pPr>
            <a:r>
              <a:rPr lang="en-US" sz="2600" b="0" dirty="0"/>
              <a:t>N</a:t>
            </a:r>
            <a:r>
              <a:rPr lang="en-US" sz="2600" b="0" dirty="0" smtClean="0"/>
              <a:t>o </a:t>
            </a:r>
            <a:r>
              <a:rPr lang="en-US" sz="2600" b="0" dirty="0"/>
              <a:t>parameters were passed to the </a:t>
            </a:r>
            <a:r>
              <a:rPr lang="en-US" sz="2600" b="0" dirty="0" err="1"/>
              <a:t>makeFullName</a:t>
            </a:r>
            <a:r>
              <a:rPr lang="en-US" sz="2600" b="0" dirty="0"/>
              <a:t> function yet it was able to print the name accurately . </a:t>
            </a:r>
          </a:p>
          <a:p>
            <a:pPr marL="514350" indent="-514350" fontAlgn="ctr">
              <a:buFont typeface="+mj-lt"/>
              <a:buAutoNum type="arabicPeriod"/>
            </a:pPr>
            <a:r>
              <a:rPr lang="en-US" sz="2600" b="0" dirty="0" smtClean="0"/>
              <a:t>The </a:t>
            </a:r>
            <a:r>
              <a:rPr lang="en-US" sz="2600" b="0" dirty="0"/>
              <a:t>function keyword is being used to define the enclosure</a:t>
            </a:r>
          </a:p>
          <a:p>
            <a:endParaRPr lang="en-US" sz="2600" dirty="0" smtClean="0"/>
          </a:p>
          <a:p>
            <a:endParaRPr lang="en-US" dirty="0"/>
          </a:p>
        </p:txBody>
      </p:sp>
      <p:sp>
        <p:nvSpPr>
          <p:cNvPr id="5" name="Text Placeholder 4"/>
          <p:cNvSpPr>
            <a:spLocks noGrp="1"/>
          </p:cNvSpPr>
          <p:nvPr>
            <p:ph type="body" sz="quarter" idx="11"/>
          </p:nvPr>
        </p:nvSpPr>
        <p:spPr>
          <a:xfrm>
            <a:off x="0" y="153988"/>
            <a:ext cx="12192000" cy="3708400"/>
          </a:xfrm>
        </p:spPr>
        <p:txBody>
          <a:bodyPr/>
          <a:lstStyle/>
          <a:p>
            <a:r>
              <a:rPr lang="en-US" dirty="0">
                <a:solidFill>
                  <a:schemeClr val="tx2">
                    <a:lumMod val="60000"/>
                    <a:lumOff val="40000"/>
                  </a:schemeClr>
                </a:solidFill>
              </a:rPr>
              <a:t>function</a:t>
            </a:r>
            <a:r>
              <a:rPr lang="en-US" dirty="0"/>
              <a:t> </a:t>
            </a:r>
            <a:r>
              <a:rPr lang="en-US" dirty="0" err="1"/>
              <a:t>showName</a:t>
            </a:r>
            <a:r>
              <a:rPr lang="en-US" dirty="0"/>
              <a:t> (</a:t>
            </a:r>
            <a:r>
              <a:rPr lang="en-US" dirty="0" err="1"/>
              <a:t>firstName</a:t>
            </a:r>
            <a:r>
              <a:rPr lang="en-US" dirty="0"/>
              <a:t>, </a:t>
            </a:r>
            <a:r>
              <a:rPr lang="en-US" dirty="0" err="1"/>
              <a:t>lastName</a:t>
            </a:r>
            <a:r>
              <a:rPr lang="en-US" dirty="0"/>
              <a:t>) </a:t>
            </a:r>
            <a:r>
              <a:rPr lang="en-US" dirty="0" smtClean="0"/>
              <a:t>{</a:t>
            </a:r>
            <a:endParaRPr lang="en-US" dirty="0"/>
          </a:p>
          <a:p>
            <a:r>
              <a:rPr lang="en-US" dirty="0"/>
              <a:t>	</a:t>
            </a:r>
            <a:r>
              <a:rPr lang="en-US" dirty="0" err="1">
                <a:solidFill>
                  <a:schemeClr val="tx2">
                    <a:lumMod val="60000"/>
                    <a:lumOff val="40000"/>
                  </a:schemeClr>
                </a:solidFill>
              </a:rPr>
              <a:t>var</a:t>
            </a:r>
            <a:r>
              <a:rPr lang="en-US" dirty="0"/>
              <a:t> </a:t>
            </a:r>
            <a:r>
              <a:rPr lang="en-US" dirty="0" err="1"/>
              <a:t>nameIntro</a:t>
            </a:r>
            <a:r>
              <a:rPr lang="en-US" dirty="0"/>
              <a:t> = </a:t>
            </a:r>
            <a:r>
              <a:rPr lang="en-US" dirty="0">
                <a:solidFill>
                  <a:schemeClr val="accent6">
                    <a:lumMod val="60000"/>
                    <a:lumOff val="40000"/>
                  </a:schemeClr>
                </a:solidFill>
              </a:rPr>
              <a:t>"Your name is </a:t>
            </a:r>
            <a:r>
              <a:rPr lang="en-US" dirty="0" smtClean="0">
                <a:solidFill>
                  <a:schemeClr val="accent6">
                    <a:lumMod val="60000"/>
                    <a:lumOff val="40000"/>
                  </a:schemeClr>
                </a:solidFill>
              </a:rPr>
              <a:t>" </a:t>
            </a:r>
            <a:r>
              <a:rPr lang="en-US" dirty="0" smtClean="0"/>
              <a:t>;</a:t>
            </a:r>
            <a:endParaRPr lang="en-US" dirty="0"/>
          </a:p>
          <a:p>
            <a:r>
              <a:rPr lang="en-US" dirty="0"/>
              <a:t>	</a:t>
            </a:r>
          </a:p>
          <a:p>
            <a:r>
              <a:rPr lang="en-US" dirty="0"/>
              <a:t>	</a:t>
            </a:r>
            <a:r>
              <a:rPr lang="en-US" dirty="0">
                <a:solidFill>
                  <a:schemeClr val="tx2">
                    <a:lumMod val="60000"/>
                    <a:lumOff val="40000"/>
                  </a:schemeClr>
                </a:solidFill>
              </a:rPr>
              <a:t>function</a:t>
            </a:r>
            <a:r>
              <a:rPr lang="en-US" dirty="0"/>
              <a:t> </a:t>
            </a:r>
            <a:r>
              <a:rPr lang="en-US" dirty="0" err="1" smtClean="0"/>
              <a:t>makeFullName</a:t>
            </a:r>
            <a:r>
              <a:rPr lang="en-US" dirty="0" smtClean="0"/>
              <a:t>(){ </a:t>
            </a:r>
            <a:r>
              <a:rPr lang="en-US" dirty="0" smtClean="0">
                <a:solidFill>
                  <a:srgbClr val="1A8505"/>
                </a:solidFill>
              </a:rPr>
              <a:t>// This is an enclosure</a:t>
            </a:r>
            <a:endParaRPr lang="en-US" dirty="0"/>
          </a:p>
          <a:p>
            <a:r>
              <a:rPr lang="en-US" dirty="0"/>
              <a:t>		</a:t>
            </a:r>
            <a:r>
              <a:rPr lang="en-US" dirty="0">
                <a:solidFill>
                  <a:schemeClr val="tx2">
                    <a:lumMod val="60000"/>
                    <a:lumOff val="40000"/>
                  </a:schemeClr>
                </a:solidFill>
              </a:rPr>
              <a:t>return</a:t>
            </a:r>
            <a:r>
              <a:rPr lang="en-US" dirty="0"/>
              <a:t> </a:t>
            </a:r>
            <a:r>
              <a:rPr lang="en-US" dirty="0" err="1"/>
              <a:t>nameIntro</a:t>
            </a:r>
            <a:r>
              <a:rPr lang="en-US" dirty="0"/>
              <a:t> + </a:t>
            </a:r>
            <a:r>
              <a:rPr lang="en-US" dirty="0" err="1"/>
              <a:t>firstName</a:t>
            </a:r>
            <a:r>
              <a:rPr lang="en-US" dirty="0"/>
              <a:t> + </a:t>
            </a:r>
            <a:r>
              <a:rPr lang="en-US" dirty="0">
                <a:solidFill>
                  <a:schemeClr val="accent6">
                    <a:lumMod val="60000"/>
                    <a:lumOff val="40000"/>
                  </a:schemeClr>
                </a:solidFill>
              </a:rPr>
              <a:t>" " </a:t>
            </a:r>
            <a:r>
              <a:rPr lang="en-US" dirty="0"/>
              <a:t>+ </a:t>
            </a:r>
            <a:r>
              <a:rPr lang="en-US" dirty="0" err="1"/>
              <a:t>lastName</a:t>
            </a:r>
            <a:r>
              <a:rPr lang="en-US" dirty="0" smtClean="0"/>
              <a:t>;</a:t>
            </a:r>
            <a:endParaRPr lang="en-US" dirty="0"/>
          </a:p>
          <a:p>
            <a:r>
              <a:rPr lang="en-US" dirty="0"/>
              <a:t>	</a:t>
            </a:r>
            <a:r>
              <a:rPr lang="en-US" dirty="0" smtClean="0"/>
              <a:t>}</a:t>
            </a:r>
            <a:endParaRPr lang="en-US" dirty="0"/>
          </a:p>
          <a:p>
            <a:r>
              <a:rPr lang="en-US" dirty="0"/>
              <a:t>		</a:t>
            </a:r>
            <a:r>
              <a:rPr lang="en-US" dirty="0">
                <a:solidFill>
                  <a:schemeClr val="tx2">
                    <a:lumMod val="60000"/>
                    <a:lumOff val="40000"/>
                  </a:schemeClr>
                </a:solidFill>
              </a:rPr>
              <a:t>return</a:t>
            </a:r>
            <a:r>
              <a:rPr lang="en-US" dirty="0"/>
              <a:t> </a:t>
            </a:r>
            <a:r>
              <a:rPr lang="en-US" dirty="0" err="1" smtClean="0"/>
              <a:t>makeFullName</a:t>
            </a:r>
            <a:r>
              <a:rPr lang="en-US" dirty="0" smtClean="0"/>
              <a:t>();</a:t>
            </a:r>
            <a:endParaRPr lang="en-US" dirty="0"/>
          </a:p>
          <a:p>
            <a:r>
              <a:rPr lang="en-US" dirty="0"/>
              <a:t>}</a:t>
            </a:r>
            <a:br>
              <a:rPr lang="en-US" dirty="0"/>
            </a:br>
            <a:endParaRPr lang="en-US" dirty="0" smtClean="0"/>
          </a:p>
          <a:p>
            <a:r>
              <a:rPr lang="en-US" dirty="0" smtClean="0"/>
              <a:t>console.log(</a:t>
            </a:r>
            <a:r>
              <a:rPr lang="en-US" dirty="0" err="1" smtClean="0"/>
              <a:t>showName</a:t>
            </a:r>
            <a:r>
              <a:rPr lang="en-US" dirty="0" smtClean="0"/>
              <a:t>(</a:t>
            </a:r>
            <a:r>
              <a:rPr lang="en-US" dirty="0" smtClean="0">
                <a:solidFill>
                  <a:schemeClr val="accent6">
                    <a:lumMod val="60000"/>
                    <a:lumOff val="40000"/>
                  </a:schemeClr>
                </a:solidFill>
              </a:rPr>
              <a:t>"</a:t>
            </a:r>
            <a:r>
              <a:rPr lang="en-US" dirty="0" err="1" smtClean="0">
                <a:solidFill>
                  <a:schemeClr val="accent6">
                    <a:lumMod val="60000"/>
                    <a:lumOff val="40000"/>
                  </a:schemeClr>
                </a:solidFill>
              </a:rPr>
              <a:t>Princess"</a:t>
            </a:r>
            <a:r>
              <a:rPr lang="en-US" dirty="0" err="1" smtClean="0"/>
              <a:t>,</a:t>
            </a:r>
            <a:r>
              <a:rPr lang="en-US" dirty="0" err="1" smtClean="0">
                <a:solidFill>
                  <a:schemeClr val="accent6">
                    <a:lumMod val="60000"/>
                    <a:lumOff val="40000"/>
                  </a:schemeClr>
                </a:solidFill>
              </a:rPr>
              <a:t>"Gabby</a:t>
            </a:r>
            <a:r>
              <a:rPr lang="en-US" dirty="0" smtClean="0">
                <a:solidFill>
                  <a:schemeClr val="accent6">
                    <a:lumMod val="60000"/>
                    <a:lumOff val="40000"/>
                  </a:schemeClr>
                </a:solidFill>
              </a:rPr>
              <a:t>"</a:t>
            </a:r>
            <a:r>
              <a:rPr lang="en-US" dirty="0" smtClean="0"/>
              <a:t>));</a:t>
            </a:r>
            <a:r>
              <a:rPr lang="en-US" dirty="0" smtClean="0">
                <a:solidFill>
                  <a:srgbClr val="1A8505"/>
                </a:solidFill>
              </a:rPr>
              <a:t>//Your name is Princess Gabby</a:t>
            </a:r>
            <a:endParaRPr lang="en-US" dirty="0"/>
          </a:p>
          <a:p>
            <a:endParaRPr lang="en-US" dirty="0"/>
          </a:p>
        </p:txBody>
      </p:sp>
    </p:spTree>
    <p:extLst>
      <p:ext uri="{BB962C8B-B14F-4D97-AF65-F5344CB8AC3E}">
        <p14:creationId xmlns:p14="http://schemas.microsoft.com/office/powerpoint/2010/main" val="276408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 Fun Facts	</a:t>
            </a:r>
            <a:endParaRPr lang="en-US" dirty="0"/>
          </a:p>
        </p:txBody>
      </p:sp>
      <p:sp>
        <p:nvSpPr>
          <p:cNvPr id="3" name="Content Placeholder 2"/>
          <p:cNvSpPr>
            <a:spLocks noGrp="1"/>
          </p:cNvSpPr>
          <p:nvPr>
            <p:ph sz="quarter" idx="10"/>
          </p:nvPr>
        </p:nvSpPr>
        <p:spPr/>
        <p:txBody>
          <a:bodyPr/>
          <a:lstStyle/>
          <a:p>
            <a:r>
              <a:rPr lang="en-US" dirty="0" smtClean="0"/>
              <a:t>Being that enclosures have access to their outer functions variables and parameters, this allows the enclosures to be called later after the function returns and still be able to have access to these variables</a:t>
            </a:r>
          </a:p>
          <a:p>
            <a:r>
              <a:rPr lang="en-US" dirty="0" smtClean="0"/>
              <a:t>Enclosures only store references to outer function variables, not the actual variables themselves. This allows for variables to be updated at all times</a:t>
            </a:r>
            <a:endParaRPr lang="en-US" dirty="0"/>
          </a:p>
        </p:txBody>
      </p:sp>
    </p:spTree>
    <p:extLst>
      <p:ext uri="{BB962C8B-B14F-4D97-AF65-F5344CB8AC3E}">
        <p14:creationId xmlns:p14="http://schemas.microsoft.com/office/powerpoint/2010/main" val="2740517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Enclosures</a:t>
            </a:r>
            <a:endParaRPr lang="en-US" dirty="0"/>
          </a:p>
        </p:txBody>
      </p:sp>
    </p:spTree>
    <p:extLst>
      <p:ext uri="{BB962C8B-B14F-4D97-AF65-F5344CB8AC3E}">
        <p14:creationId xmlns:p14="http://schemas.microsoft.com/office/powerpoint/2010/main" val="2861444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dirty="0" smtClean="0"/>
              <a:t>Gabrielle Crevecoeur|@</a:t>
            </a:r>
            <a:r>
              <a:rPr lang="en-US" dirty="0" err="1" smtClean="0"/>
              <a:t>nowayshecodes</a:t>
            </a:r>
            <a:endParaRPr lang="en-US" dirty="0"/>
          </a:p>
        </p:txBody>
      </p:sp>
      <p:sp>
        <p:nvSpPr>
          <p:cNvPr id="6" name="Content Placeholder 6"/>
          <p:cNvSpPr>
            <a:spLocks noGrp="1"/>
          </p:cNvSpPr>
          <p:nvPr>
            <p:ph sz="quarter" idx="10"/>
          </p:nvPr>
        </p:nvSpPr>
        <p:spPr>
          <a:xfrm>
            <a:off x="379514" y="1943100"/>
            <a:ext cx="7878638" cy="3663478"/>
          </a:xfrm>
        </p:spPr>
        <p:txBody>
          <a:bodyPr/>
          <a:lstStyle/>
          <a:p>
            <a:pPr marL="0" indent="0">
              <a:buNone/>
            </a:pPr>
            <a:r>
              <a:rPr lang="en-US" dirty="0" smtClean="0"/>
              <a:t>Technical </a:t>
            </a:r>
            <a:r>
              <a:rPr lang="en-US" dirty="0"/>
              <a:t>Evangelist at Microsoft</a:t>
            </a:r>
          </a:p>
          <a:p>
            <a:pPr marL="0" indent="0">
              <a:buNone/>
            </a:pPr>
            <a:r>
              <a:rPr lang="en-US" dirty="0"/>
              <a:t>Florida State Seminole, Blogger, Coder, and  Web dev lover </a:t>
            </a:r>
          </a:p>
          <a:p>
            <a:pPr marL="0" indent="0">
              <a:buNone/>
            </a:pPr>
            <a:r>
              <a:rPr lang="en-US" dirty="0"/>
              <a:t>Website: </a:t>
            </a:r>
            <a:r>
              <a:rPr lang="en-US" dirty="0">
                <a:solidFill>
                  <a:srgbClr val="0070C0"/>
                </a:solidFill>
              </a:rPr>
              <a:t>nowayshecodes.com</a:t>
            </a:r>
          </a:p>
        </p:txBody>
      </p:sp>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Effect>
                      <a14:brightnessContrast contrast="41000"/>
                    </a14:imgEffect>
                  </a14:imgLayer>
                </a14:imgProps>
              </a:ext>
              <a:ext uri="{28A0092B-C50C-407E-A947-70E740481C1C}">
                <a14:useLocalDpi xmlns:a14="http://schemas.microsoft.com/office/drawing/2010/main" val="0"/>
              </a:ext>
            </a:extLst>
          </a:blip>
          <a:srcRect l="9800" r="7705"/>
          <a:stretch/>
        </p:blipFill>
        <p:spPr>
          <a:xfrm>
            <a:off x="8844688" y="1519829"/>
            <a:ext cx="2286000" cy="225501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Anonymous Functions</a:t>
            </a:r>
            <a:r>
              <a:rPr lang="en-US" dirty="0"/>
              <a:t>	</a:t>
            </a:r>
            <a:endParaRPr lang="en-US" dirty="0" smtClean="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7187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Functions</a:t>
            </a:r>
            <a:endParaRPr lang="en-US" dirty="0"/>
          </a:p>
        </p:txBody>
      </p:sp>
      <p:sp>
        <p:nvSpPr>
          <p:cNvPr id="3" name="Content Placeholder 2"/>
          <p:cNvSpPr>
            <a:spLocks noGrp="1"/>
          </p:cNvSpPr>
          <p:nvPr>
            <p:ph sz="quarter" idx="10"/>
          </p:nvPr>
        </p:nvSpPr>
        <p:spPr/>
        <p:txBody>
          <a:bodyPr/>
          <a:lstStyle/>
          <a:p>
            <a:r>
              <a:rPr lang="en-US" dirty="0" smtClean="0"/>
              <a:t>Anonymous functions, simply put, are functions without names</a:t>
            </a:r>
          </a:p>
          <a:p>
            <a:r>
              <a:rPr lang="en-US" dirty="0" smtClean="0"/>
              <a:t>They are all dynamically declared at runtime</a:t>
            </a:r>
          </a:p>
          <a:p>
            <a:r>
              <a:rPr lang="en-US" dirty="0" smtClean="0"/>
              <a:t>They are used in various ways</a:t>
            </a:r>
          </a:p>
          <a:p>
            <a:pPr lvl="1"/>
            <a:r>
              <a:rPr lang="en-US" dirty="0" smtClean="0"/>
              <a:t>As a function expression</a:t>
            </a:r>
          </a:p>
          <a:p>
            <a:pPr lvl="1"/>
            <a:r>
              <a:rPr lang="en-US" dirty="0" smtClean="0"/>
              <a:t>In an object</a:t>
            </a:r>
          </a:p>
          <a:p>
            <a:pPr lvl="1"/>
            <a:r>
              <a:rPr lang="en-US" dirty="0" smtClean="0"/>
              <a:t>As an event handler</a:t>
            </a:r>
          </a:p>
          <a:p>
            <a:pPr lvl="1"/>
            <a:r>
              <a:rPr lang="en-US" dirty="0" smtClean="0"/>
              <a:t>As an self evoking function</a:t>
            </a:r>
          </a:p>
          <a:p>
            <a:r>
              <a:rPr lang="en-US" dirty="0" smtClean="0"/>
              <a:t>Common uses are for recursion and closures</a:t>
            </a:r>
            <a:endParaRPr lang="en-US" dirty="0"/>
          </a:p>
          <a:p>
            <a:pPr lvl="3"/>
            <a:endParaRPr lang="en-US" dirty="0"/>
          </a:p>
        </p:txBody>
      </p:sp>
    </p:spTree>
    <p:extLst>
      <p:ext uri="{BB962C8B-B14F-4D97-AF65-F5344CB8AC3E}">
        <p14:creationId xmlns:p14="http://schemas.microsoft.com/office/powerpoint/2010/main" val="905156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US" dirty="0" smtClean="0"/>
              <a:t>Named Function vs Anonymous Functions</a:t>
            </a:r>
          </a:p>
          <a:p>
            <a:r>
              <a:rPr lang="en-US" sz="2400" dirty="0" smtClean="0"/>
              <a:t>Both functions logically do the same things, and can both be </a:t>
            </a:r>
            <a:r>
              <a:rPr lang="en-US" sz="2400" dirty="0" err="1" smtClean="0"/>
              <a:t>envoked</a:t>
            </a:r>
            <a:r>
              <a:rPr lang="en-US" sz="2400" dirty="0" smtClean="0"/>
              <a:t> the same way (by calling </a:t>
            </a:r>
            <a:r>
              <a:rPr lang="en-US" sz="2400" i="1" dirty="0" err="1" smtClean="0"/>
              <a:t>meTime</a:t>
            </a:r>
            <a:r>
              <a:rPr lang="en-US" sz="2400" i="1" dirty="0" smtClean="0"/>
              <a:t>(); </a:t>
            </a:r>
            <a:r>
              <a:rPr lang="en-US" sz="2400" dirty="0" smtClean="0"/>
              <a:t>).</a:t>
            </a:r>
          </a:p>
          <a:p>
            <a:r>
              <a:rPr lang="en-US" sz="2400" dirty="0" smtClean="0"/>
              <a:t>However the Anonymous function can not be accessed before the </a:t>
            </a:r>
            <a:r>
              <a:rPr lang="en-US" sz="2400" dirty="0" err="1" smtClean="0"/>
              <a:t>meTime</a:t>
            </a:r>
            <a:r>
              <a:rPr lang="en-US" sz="2400" dirty="0" smtClean="0"/>
              <a:t> variable is declared, while the Named Function can be accessed at any time</a:t>
            </a:r>
            <a:endParaRPr lang="en-US" sz="2400" dirty="0"/>
          </a:p>
        </p:txBody>
      </p:sp>
      <p:sp>
        <p:nvSpPr>
          <p:cNvPr id="5" name="Text Placeholder 4"/>
          <p:cNvSpPr>
            <a:spLocks noGrp="1"/>
          </p:cNvSpPr>
          <p:nvPr>
            <p:ph type="body" sz="quarter" idx="11"/>
          </p:nvPr>
        </p:nvSpPr>
        <p:spPr/>
        <p:txBody>
          <a:bodyPr/>
          <a:lstStyle/>
          <a:p>
            <a:r>
              <a:rPr lang="en-US" dirty="0" smtClean="0">
                <a:solidFill>
                  <a:schemeClr val="tx2">
                    <a:lumMod val="60000"/>
                    <a:lumOff val="40000"/>
                  </a:schemeClr>
                </a:solidFill>
              </a:rPr>
              <a:t>function</a:t>
            </a:r>
            <a:r>
              <a:rPr lang="en-US" dirty="0" smtClean="0"/>
              <a:t> </a:t>
            </a:r>
            <a:r>
              <a:rPr lang="en-US" dirty="0" err="1" smtClean="0"/>
              <a:t>meTime</a:t>
            </a:r>
            <a:r>
              <a:rPr lang="en-US" dirty="0" smtClean="0"/>
              <a:t> (){ </a:t>
            </a:r>
            <a:r>
              <a:rPr lang="en-US" dirty="0" smtClean="0">
                <a:solidFill>
                  <a:srgbClr val="1A8505"/>
                </a:solidFill>
              </a:rPr>
              <a:t>// Named function</a:t>
            </a:r>
            <a:endParaRPr lang="en-US" dirty="0" smtClean="0"/>
          </a:p>
          <a:p>
            <a:r>
              <a:rPr lang="en-US" dirty="0"/>
              <a:t>	alert</a:t>
            </a:r>
            <a:r>
              <a:rPr lang="en-US" dirty="0" smtClean="0"/>
              <a:t>( </a:t>
            </a:r>
            <a:r>
              <a:rPr lang="en-US" dirty="0" smtClean="0">
                <a:solidFill>
                  <a:schemeClr val="accent6"/>
                </a:solidFill>
              </a:rPr>
              <a:t>"Go do something fun!“</a:t>
            </a:r>
            <a:r>
              <a:rPr lang="en-US" dirty="0" smtClean="0"/>
              <a:t> );</a:t>
            </a:r>
          </a:p>
          <a:p>
            <a:r>
              <a:rPr lang="en-US" dirty="0" smtClean="0"/>
              <a:t>}</a:t>
            </a:r>
          </a:p>
          <a:p>
            <a:endParaRPr lang="en-US" dirty="0" smtClean="0"/>
          </a:p>
          <a:p>
            <a:endParaRPr lang="en-US" dirty="0"/>
          </a:p>
          <a:p>
            <a:r>
              <a:rPr lang="en-US" dirty="0" err="1" smtClean="0">
                <a:solidFill>
                  <a:schemeClr val="tx2">
                    <a:lumMod val="60000"/>
                    <a:lumOff val="40000"/>
                  </a:schemeClr>
                </a:solidFill>
              </a:rPr>
              <a:t>var</a:t>
            </a:r>
            <a:r>
              <a:rPr lang="en-US" dirty="0" smtClean="0"/>
              <a:t> </a:t>
            </a:r>
            <a:r>
              <a:rPr lang="en-US" dirty="0" err="1" smtClean="0"/>
              <a:t>meTime</a:t>
            </a:r>
            <a:r>
              <a:rPr lang="en-US" dirty="0" smtClean="0"/>
              <a:t> = </a:t>
            </a:r>
            <a:r>
              <a:rPr lang="en-US" dirty="0" smtClean="0">
                <a:solidFill>
                  <a:schemeClr val="tx2">
                    <a:lumMod val="60000"/>
                    <a:lumOff val="40000"/>
                  </a:schemeClr>
                </a:solidFill>
              </a:rPr>
              <a:t>function</a:t>
            </a:r>
            <a:r>
              <a:rPr lang="en-US" dirty="0" smtClean="0"/>
              <a:t>(){ </a:t>
            </a:r>
            <a:r>
              <a:rPr lang="en-US" dirty="0" smtClean="0">
                <a:solidFill>
                  <a:srgbClr val="1A8505"/>
                </a:solidFill>
              </a:rPr>
              <a:t>// Anonymous function</a:t>
            </a:r>
            <a:endParaRPr lang="en-US" dirty="0" smtClean="0"/>
          </a:p>
          <a:p>
            <a:r>
              <a:rPr lang="en-US" dirty="0" smtClean="0"/>
              <a:t>	alert( </a:t>
            </a:r>
            <a:r>
              <a:rPr lang="en-US" dirty="0" smtClean="0">
                <a:solidFill>
                  <a:schemeClr val="accent6"/>
                </a:solidFill>
              </a:rPr>
              <a:t>"</a:t>
            </a:r>
            <a:r>
              <a:rPr lang="en-US" dirty="0">
                <a:solidFill>
                  <a:schemeClr val="accent6"/>
                </a:solidFill>
              </a:rPr>
              <a:t>Go do something fun</a:t>
            </a:r>
            <a:r>
              <a:rPr lang="en-US" dirty="0" smtClean="0">
                <a:solidFill>
                  <a:schemeClr val="accent6"/>
                </a:solidFill>
              </a:rPr>
              <a:t>!“</a:t>
            </a:r>
            <a:r>
              <a:rPr lang="en-US" dirty="0" smtClean="0"/>
              <a:t> );</a:t>
            </a:r>
            <a:endParaRPr lang="en-US" dirty="0"/>
          </a:p>
          <a:p>
            <a:r>
              <a:rPr lang="en-US" dirty="0" smtClean="0"/>
              <a:t>}</a:t>
            </a:r>
          </a:p>
          <a:p>
            <a:endParaRPr lang="en-US" dirty="0"/>
          </a:p>
          <a:p>
            <a:r>
              <a:rPr lang="en-US" dirty="0" smtClean="0">
                <a:solidFill>
                  <a:srgbClr val="1A8505"/>
                </a:solidFill>
              </a:rPr>
              <a:t>// what is the difference?</a:t>
            </a:r>
            <a:endParaRPr lang="en-US" dirty="0">
              <a:solidFill>
                <a:srgbClr val="1A8505"/>
              </a:solidFill>
            </a:endParaRPr>
          </a:p>
          <a:p>
            <a:endParaRPr lang="en-US" dirty="0"/>
          </a:p>
        </p:txBody>
      </p:sp>
    </p:spTree>
    <p:extLst>
      <p:ext uri="{BB962C8B-B14F-4D97-AF65-F5344CB8AC3E}">
        <p14:creationId xmlns:p14="http://schemas.microsoft.com/office/powerpoint/2010/main" val="411065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ways to Declare Anonymous Functions</a:t>
            </a:r>
            <a:endParaRPr lang="en-US" dirty="0"/>
          </a:p>
        </p:txBody>
      </p:sp>
    </p:spTree>
    <p:extLst>
      <p:ext uri="{BB962C8B-B14F-4D97-AF65-F5344CB8AC3E}">
        <p14:creationId xmlns:p14="http://schemas.microsoft.com/office/powerpoint/2010/main" val="3672546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Recursion</a:t>
            </a:r>
          </a:p>
          <a:p>
            <a:r>
              <a:rPr lang="en-US" dirty="0" smtClean="0"/>
              <a:t>Since this function does not have a name, to call the function again you use the </a:t>
            </a:r>
            <a:r>
              <a:rPr lang="en-US" dirty="0" err="1" smtClean="0"/>
              <a:t>arguments.callee</a:t>
            </a:r>
            <a:r>
              <a:rPr lang="en-US" dirty="0" smtClean="0"/>
              <a:t> local variable.</a:t>
            </a:r>
          </a:p>
          <a:p>
            <a:endParaRPr lang="en-US" dirty="0"/>
          </a:p>
        </p:txBody>
      </p:sp>
      <p:sp>
        <p:nvSpPr>
          <p:cNvPr id="4" name="Text Placeholder 3"/>
          <p:cNvSpPr>
            <a:spLocks noGrp="1"/>
          </p:cNvSpPr>
          <p:nvPr>
            <p:ph type="body" sz="quarter" idx="11"/>
          </p:nvPr>
        </p:nvSpPr>
        <p:spPr/>
        <p:txBody>
          <a:bodyPr/>
          <a:lstStyle/>
          <a:p>
            <a:r>
              <a:rPr lang="en-US" dirty="0">
                <a:solidFill>
                  <a:srgbClr val="1A8505"/>
                </a:solidFill>
              </a:rPr>
              <a:t>// This </a:t>
            </a:r>
            <a:r>
              <a:rPr lang="en-US" dirty="0" smtClean="0">
                <a:solidFill>
                  <a:srgbClr val="1A8505"/>
                </a:solidFill>
              </a:rPr>
              <a:t>function will calculate the factorial of any given number</a:t>
            </a:r>
            <a:endParaRPr lang="en-US" dirty="0" smtClean="0">
              <a:solidFill>
                <a:schemeClr val="tx2">
                  <a:lumMod val="60000"/>
                  <a:lumOff val="40000"/>
                </a:schemeClr>
              </a:solidFill>
            </a:endParaRPr>
          </a:p>
          <a:p>
            <a:r>
              <a:rPr lang="en-US" dirty="0" err="1" smtClean="0">
                <a:solidFill>
                  <a:schemeClr val="tx2">
                    <a:lumMod val="60000"/>
                    <a:lumOff val="40000"/>
                  </a:schemeClr>
                </a:solidFill>
              </a:rPr>
              <a:t>var</a:t>
            </a:r>
            <a:r>
              <a:rPr lang="en-US" dirty="0" smtClean="0"/>
              <a:t> factorial </a:t>
            </a:r>
            <a:r>
              <a:rPr lang="en-US" dirty="0"/>
              <a:t>= </a:t>
            </a:r>
            <a:r>
              <a:rPr lang="en-US" dirty="0" smtClean="0">
                <a:solidFill>
                  <a:schemeClr val="tx2">
                    <a:lumMod val="60000"/>
                    <a:lumOff val="40000"/>
                  </a:schemeClr>
                </a:solidFill>
              </a:rPr>
              <a:t>function</a:t>
            </a:r>
            <a:r>
              <a:rPr lang="en-US" dirty="0" smtClean="0"/>
              <a:t>(x){</a:t>
            </a:r>
            <a:endParaRPr lang="en-US" dirty="0"/>
          </a:p>
          <a:p>
            <a:r>
              <a:rPr lang="en-US" dirty="0" smtClean="0"/>
              <a:t>	</a:t>
            </a:r>
            <a:r>
              <a:rPr lang="en-US" dirty="0" smtClean="0">
                <a:solidFill>
                  <a:schemeClr val="tx2">
                    <a:lumMod val="60000"/>
                    <a:lumOff val="40000"/>
                  </a:schemeClr>
                </a:solidFill>
              </a:rPr>
              <a:t>return</a:t>
            </a:r>
            <a:r>
              <a:rPr lang="en-US" dirty="0" smtClean="0"/>
              <a:t> !(n &gt; 1) ? 1 : </a:t>
            </a:r>
            <a:r>
              <a:rPr lang="en-US" dirty="0" err="1" smtClean="0"/>
              <a:t>arguments.callee</a:t>
            </a:r>
            <a:r>
              <a:rPr lang="en-US" dirty="0" smtClean="0"/>
              <a:t>(n – 1) * n;</a:t>
            </a:r>
            <a:endParaRPr lang="en-US" dirty="0"/>
          </a:p>
          <a:p>
            <a:r>
              <a:rPr lang="en-US" dirty="0" smtClean="0"/>
              <a:t>}</a:t>
            </a:r>
          </a:p>
          <a:p>
            <a:endParaRPr lang="en-US" dirty="0"/>
          </a:p>
          <a:p>
            <a:r>
              <a:rPr lang="en-US" dirty="0" smtClean="0"/>
              <a:t>Console.log(factorial(10));</a:t>
            </a:r>
            <a:endParaRPr lang="en-US" dirty="0"/>
          </a:p>
        </p:txBody>
      </p:sp>
    </p:spTree>
    <p:extLst>
      <p:ext uri="{BB962C8B-B14F-4D97-AF65-F5344CB8AC3E}">
        <p14:creationId xmlns:p14="http://schemas.microsoft.com/office/powerpoint/2010/main" val="4154244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Enclosures</a:t>
            </a:r>
          </a:p>
          <a:p>
            <a:r>
              <a:rPr lang="en-US" dirty="0" smtClean="0"/>
              <a:t>The get and set of the return object use anonymous functions as enclosures</a:t>
            </a:r>
            <a:endParaRPr lang="en-US" dirty="0"/>
          </a:p>
        </p:txBody>
      </p:sp>
      <p:sp>
        <p:nvSpPr>
          <p:cNvPr id="3" name="Text Placeholder 2"/>
          <p:cNvSpPr>
            <a:spLocks noGrp="1"/>
          </p:cNvSpPr>
          <p:nvPr>
            <p:ph type="body" sz="quarter" idx="11"/>
          </p:nvPr>
        </p:nvSpPr>
        <p:spPr/>
        <p:txBody>
          <a:bodyPr/>
          <a:lstStyle/>
          <a:p>
            <a:r>
              <a:rPr lang="en-US" dirty="0">
                <a:solidFill>
                  <a:schemeClr val="tx2">
                    <a:lumMod val="60000"/>
                    <a:lumOff val="40000"/>
                  </a:schemeClr>
                </a:solidFill>
              </a:rPr>
              <a:t>function </a:t>
            </a:r>
            <a:r>
              <a:rPr lang="en-US" dirty="0" err="1"/>
              <a:t>theLocation</a:t>
            </a:r>
            <a:r>
              <a:rPr lang="en-US" dirty="0"/>
              <a:t>(){</a:t>
            </a:r>
          </a:p>
          <a:p>
            <a:r>
              <a:rPr lang="en-US" dirty="0"/>
              <a:t>	</a:t>
            </a:r>
            <a:r>
              <a:rPr lang="en-US" dirty="0" err="1">
                <a:solidFill>
                  <a:schemeClr val="tx2">
                    <a:lumMod val="60000"/>
                    <a:lumOff val="40000"/>
                  </a:schemeClr>
                </a:solidFill>
              </a:rPr>
              <a:t>var</a:t>
            </a:r>
            <a:r>
              <a:rPr lang="en-US" dirty="0"/>
              <a:t> city = </a:t>
            </a:r>
            <a:r>
              <a:rPr lang="en-US" dirty="0">
                <a:solidFill>
                  <a:schemeClr val="accent6"/>
                </a:solidFill>
              </a:rPr>
              <a:t>"San Francisco"</a:t>
            </a:r>
            <a:r>
              <a:rPr lang="en-US" dirty="0"/>
              <a:t>;</a:t>
            </a:r>
          </a:p>
          <a:p>
            <a:r>
              <a:rPr lang="en-US" dirty="0"/>
              <a:t>	</a:t>
            </a:r>
          </a:p>
          <a:p>
            <a:r>
              <a:rPr lang="en-US" dirty="0"/>
              <a:t>	</a:t>
            </a:r>
            <a:r>
              <a:rPr lang="en-US" dirty="0">
                <a:solidFill>
                  <a:schemeClr val="tx2">
                    <a:lumMod val="60000"/>
                    <a:lumOff val="40000"/>
                  </a:schemeClr>
                </a:solidFill>
              </a:rPr>
              <a:t>return</a:t>
            </a:r>
            <a:r>
              <a:rPr lang="en-US" dirty="0"/>
              <a:t> {</a:t>
            </a:r>
          </a:p>
          <a:p>
            <a:r>
              <a:rPr lang="en-US" dirty="0"/>
              <a:t>		</a:t>
            </a:r>
            <a:r>
              <a:rPr lang="en-US" dirty="0">
                <a:solidFill>
                  <a:schemeClr val="tx2">
                    <a:lumMod val="60000"/>
                    <a:lumOff val="40000"/>
                  </a:schemeClr>
                </a:solidFill>
              </a:rPr>
              <a:t>get</a:t>
            </a:r>
            <a:r>
              <a:rPr lang="en-US" dirty="0"/>
              <a:t>: </a:t>
            </a:r>
            <a:r>
              <a:rPr lang="en-US" dirty="0">
                <a:solidFill>
                  <a:schemeClr val="tx2">
                    <a:lumMod val="60000"/>
                    <a:lumOff val="40000"/>
                  </a:schemeClr>
                </a:solidFill>
              </a:rPr>
              <a:t>function</a:t>
            </a:r>
            <a:r>
              <a:rPr lang="en-US" dirty="0"/>
              <a:t>() {console.log(city);},</a:t>
            </a:r>
          </a:p>
          <a:p>
            <a:r>
              <a:rPr lang="en-US" dirty="0"/>
              <a:t>		</a:t>
            </a:r>
            <a:r>
              <a:rPr lang="en-US" dirty="0">
                <a:solidFill>
                  <a:schemeClr val="tx2">
                    <a:lumMod val="60000"/>
                    <a:lumOff val="40000"/>
                  </a:schemeClr>
                </a:solidFill>
              </a:rPr>
              <a:t>set</a:t>
            </a:r>
            <a:r>
              <a:rPr lang="en-US" dirty="0"/>
              <a:t>: </a:t>
            </a:r>
            <a:r>
              <a:rPr lang="en-US" dirty="0">
                <a:solidFill>
                  <a:schemeClr val="tx2">
                    <a:lumMod val="60000"/>
                    <a:lumOff val="40000"/>
                  </a:schemeClr>
                </a:solidFill>
              </a:rPr>
              <a:t>function</a:t>
            </a:r>
            <a:r>
              <a:rPr lang="en-US" dirty="0"/>
              <a:t>(</a:t>
            </a:r>
            <a:r>
              <a:rPr lang="en-US" dirty="0" err="1"/>
              <a:t>newCity</a:t>
            </a:r>
            <a:r>
              <a:rPr lang="en-US" dirty="0"/>
              <a:t>) {city = </a:t>
            </a:r>
            <a:r>
              <a:rPr lang="en-US" dirty="0" err="1"/>
              <a:t>newCity</a:t>
            </a:r>
            <a:r>
              <a:rPr lang="en-US" dirty="0"/>
              <a:t>;}</a:t>
            </a:r>
          </a:p>
          <a:p>
            <a:r>
              <a:rPr lang="en-US" dirty="0"/>
              <a:t>	};</a:t>
            </a:r>
          </a:p>
          <a:p>
            <a:r>
              <a:rPr lang="en-US" dirty="0"/>
              <a:t>}</a:t>
            </a:r>
          </a:p>
        </p:txBody>
      </p:sp>
    </p:spTree>
    <p:extLst>
      <p:ext uri="{BB962C8B-B14F-4D97-AF65-F5344CB8AC3E}">
        <p14:creationId xmlns:p14="http://schemas.microsoft.com/office/powerpoint/2010/main" val="211272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Global Namespace</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9795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Errors and Exceptions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2592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t>
            </a:r>
            <a:endParaRPr lang="en-US" dirty="0"/>
          </a:p>
        </p:txBody>
      </p:sp>
      <p:sp>
        <p:nvSpPr>
          <p:cNvPr id="3" name="Content Placeholder 2"/>
          <p:cNvSpPr>
            <a:spLocks noGrp="1"/>
          </p:cNvSpPr>
          <p:nvPr>
            <p:ph sz="quarter" idx="10"/>
          </p:nvPr>
        </p:nvSpPr>
        <p:spPr/>
        <p:txBody>
          <a:bodyPr/>
          <a:lstStyle/>
          <a:p>
            <a:r>
              <a:rPr lang="en-US" dirty="0" smtClean="0"/>
              <a:t>Like many other programming languages, the three errors that can be found in JavaScript is:</a:t>
            </a:r>
          </a:p>
          <a:p>
            <a:pPr lvl="1"/>
            <a:r>
              <a:rPr lang="en-US" dirty="0" smtClean="0"/>
              <a:t>Syntax Errors</a:t>
            </a:r>
          </a:p>
          <a:p>
            <a:pPr lvl="1"/>
            <a:r>
              <a:rPr lang="en-US" dirty="0" smtClean="0"/>
              <a:t>Runtime Errors</a:t>
            </a:r>
          </a:p>
          <a:p>
            <a:pPr lvl="1"/>
            <a:r>
              <a:rPr lang="en-US" dirty="0" smtClean="0"/>
              <a:t>Logical Errors</a:t>
            </a:r>
          </a:p>
          <a:p>
            <a:r>
              <a:rPr lang="en-US" dirty="0" smtClean="0"/>
              <a:t>Methods used for exception handling:</a:t>
            </a:r>
          </a:p>
          <a:p>
            <a:pPr lvl="1"/>
            <a:r>
              <a:rPr lang="en-US" dirty="0" smtClean="0"/>
              <a:t>Try…catch…finally statement</a:t>
            </a:r>
          </a:p>
          <a:p>
            <a:pPr lvl="1"/>
            <a:r>
              <a:rPr lang="en-US" dirty="0" smtClean="0"/>
              <a:t>Throw statement</a:t>
            </a:r>
          </a:p>
          <a:p>
            <a:pPr lvl="1"/>
            <a:r>
              <a:rPr lang="en-US" dirty="0" smtClean="0"/>
              <a:t>The </a:t>
            </a:r>
            <a:r>
              <a:rPr lang="en-US" dirty="0" err="1" smtClean="0"/>
              <a:t>onerror</a:t>
            </a:r>
            <a:r>
              <a:rPr lang="en-US" dirty="0" smtClean="0"/>
              <a:t>() method</a:t>
            </a:r>
          </a:p>
          <a:p>
            <a:pPr lvl="1"/>
            <a:endParaRPr lang="en-US" dirty="0"/>
          </a:p>
        </p:txBody>
      </p:sp>
    </p:spTree>
    <p:extLst>
      <p:ext uri="{BB962C8B-B14F-4D97-AF65-F5344CB8AC3E}">
        <p14:creationId xmlns:p14="http://schemas.microsoft.com/office/powerpoint/2010/main" val="10961396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Try…catch…finally </a:t>
            </a:r>
            <a:endParaRPr lang="en-US" dirty="0"/>
          </a:p>
        </p:txBody>
      </p:sp>
      <p:sp>
        <p:nvSpPr>
          <p:cNvPr id="3" name="Content Placeholder 2"/>
          <p:cNvSpPr>
            <a:spLocks noGrp="1"/>
          </p:cNvSpPr>
          <p:nvPr>
            <p:ph sz="quarter" idx="10"/>
          </p:nvPr>
        </p:nvSpPr>
        <p:spPr/>
        <p:txBody>
          <a:bodyPr/>
          <a:lstStyle/>
          <a:p>
            <a:r>
              <a:rPr lang="en-US" dirty="0" smtClean="0"/>
              <a:t>The try block  executes code that is subject to break</a:t>
            </a:r>
          </a:p>
          <a:p>
            <a:pPr lvl="1"/>
            <a:r>
              <a:rPr lang="en-US" dirty="0" smtClean="0"/>
              <a:t>It must be followed by either exactly one catch block or one finally block or one of both</a:t>
            </a:r>
          </a:p>
          <a:p>
            <a:pPr lvl="1"/>
            <a:r>
              <a:rPr lang="en-US" dirty="0" smtClean="0"/>
              <a:t>When exception occurs, the exception is passed to the catch block</a:t>
            </a:r>
          </a:p>
          <a:p>
            <a:r>
              <a:rPr lang="en-US" dirty="0" smtClean="0"/>
              <a:t>The catch block executes code that should only be ran if an exception was caught</a:t>
            </a:r>
          </a:p>
          <a:p>
            <a:r>
              <a:rPr lang="en-US" dirty="0" smtClean="0"/>
              <a:t>The finally block is optional, but if included, it will always execute regardless if an exception has occurred</a:t>
            </a:r>
          </a:p>
          <a:p>
            <a:r>
              <a:rPr lang="en-US" dirty="0" smtClean="0"/>
              <a:t>Note: Only programmer generated and runtime exceptions can be caught; syntax errors will not be</a:t>
            </a:r>
          </a:p>
        </p:txBody>
      </p:sp>
    </p:spTree>
    <p:extLst>
      <p:ext uri="{BB962C8B-B14F-4D97-AF65-F5344CB8AC3E}">
        <p14:creationId xmlns:p14="http://schemas.microsoft.com/office/powerpoint/2010/main" val="795054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Senior Content Developer</a:t>
            </a:r>
            <a:endParaRPr lang="en-US" dirty="0" smtClean="0"/>
          </a:p>
          <a:p>
            <a:pPr marL="57131" indent="0">
              <a:buNone/>
            </a:pPr>
            <a:r>
              <a:rPr lang="en-US" dirty="0" smtClean="0"/>
              <a:t>Web development focus</a:t>
            </a:r>
            <a:endParaRPr lang="en-US" dirty="0" smtClean="0"/>
          </a:p>
          <a:p>
            <a:pPr marL="57131" indent="0">
              <a:buNone/>
            </a:pPr>
            <a:r>
              <a:rPr lang="en-US" dirty="0" smtClean="0"/>
              <a:t>Still </a:t>
            </a:r>
            <a:r>
              <a:rPr lang="en-US" dirty="0" smtClean="0"/>
              <a:t>misses his Commodore 64</a:t>
            </a:r>
          </a:p>
          <a:p>
            <a:pPr marL="57131" indent="0">
              <a:buNone/>
            </a:pPr>
            <a:r>
              <a:rPr lang="en-US" dirty="0" smtClean="0"/>
              <a:t>Periodic blogger (blog.geektrainer.com)</a:t>
            </a:r>
            <a:endParaRPr lang="en-US" dirty="0" smtClean="0"/>
          </a:p>
          <a:p>
            <a:pPr marL="57131" indent="0">
              <a:buNone/>
            </a:pPr>
            <a:r>
              <a:rPr lang="en-US" dirty="0" smtClean="0"/>
              <a:t>Marathoner</a:t>
            </a:r>
            <a:r>
              <a:rPr lang="en-US" dirty="0" smtClean="0"/>
              <a:t>,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4145853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Statement</a:t>
            </a:r>
            <a:endParaRPr lang="en-US" dirty="0"/>
          </a:p>
        </p:txBody>
      </p:sp>
      <p:sp>
        <p:nvSpPr>
          <p:cNvPr id="3" name="Content Placeholder 2"/>
          <p:cNvSpPr>
            <a:spLocks noGrp="1"/>
          </p:cNvSpPr>
          <p:nvPr>
            <p:ph sz="quarter" idx="10"/>
          </p:nvPr>
        </p:nvSpPr>
        <p:spPr/>
        <p:txBody>
          <a:bodyPr/>
          <a:lstStyle/>
          <a:p>
            <a:r>
              <a:rPr lang="en-US" dirty="0" smtClean="0"/>
              <a:t>Throw statements are used to either raise built-in exceptions or any other customized exceptions</a:t>
            </a:r>
          </a:p>
          <a:p>
            <a:r>
              <a:rPr lang="en-US" dirty="0" smtClean="0"/>
              <a:t>The customized exception can be a String, number, </a:t>
            </a:r>
            <a:r>
              <a:rPr lang="en-US" dirty="0" err="1" smtClean="0"/>
              <a:t>boolean</a:t>
            </a:r>
            <a:r>
              <a:rPr lang="en-US" dirty="0" smtClean="0"/>
              <a:t> or an object</a:t>
            </a:r>
          </a:p>
          <a:p>
            <a:r>
              <a:rPr lang="en-US" dirty="0" smtClean="0"/>
              <a:t>Throw statements can be used inside try and catch statements or they can be used inside other functions</a:t>
            </a:r>
            <a:endParaRPr lang="en-US" dirty="0"/>
          </a:p>
        </p:txBody>
      </p:sp>
    </p:spTree>
    <p:extLst>
      <p:ext uri="{BB962C8B-B14F-4D97-AF65-F5344CB8AC3E}">
        <p14:creationId xmlns:p14="http://schemas.microsoft.com/office/powerpoint/2010/main" val="1142767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onerror</a:t>
            </a:r>
            <a:r>
              <a:rPr lang="en-US" dirty="0" smtClean="0"/>
              <a:t>() Method</a:t>
            </a:r>
            <a:endParaRPr lang="en-US" dirty="0"/>
          </a:p>
        </p:txBody>
      </p:sp>
      <p:sp>
        <p:nvSpPr>
          <p:cNvPr id="3" name="Content Placeholder 2"/>
          <p:cNvSpPr>
            <a:spLocks noGrp="1"/>
          </p:cNvSpPr>
          <p:nvPr>
            <p:ph sz="quarter" idx="10"/>
          </p:nvPr>
        </p:nvSpPr>
        <p:spPr/>
        <p:txBody>
          <a:bodyPr/>
          <a:lstStyle/>
          <a:p>
            <a:r>
              <a:rPr lang="en-US" dirty="0" smtClean="0"/>
              <a:t>The </a:t>
            </a:r>
            <a:r>
              <a:rPr lang="en-US" dirty="0" err="1" smtClean="0"/>
              <a:t>onerror</a:t>
            </a:r>
            <a:r>
              <a:rPr lang="en-US" dirty="0" smtClean="0"/>
              <a:t>() method is an event handler fired whenever an exception occurs on the page</a:t>
            </a:r>
          </a:p>
          <a:p>
            <a:r>
              <a:rPr lang="en-US" dirty="0" smtClean="0"/>
              <a:t>It is declared as a function through out the code</a:t>
            </a:r>
          </a:p>
          <a:p>
            <a:r>
              <a:rPr lang="en-US" dirty="0" smtClean="0"/>
              <a:t>This event handler provides three pieces of information</a:t>
            </a:r>
          </a:p>
          <a:p>
            <a:pPr lvl="1"/>
            <a:r>
              <a:rPr lang="en-US" dirty="0" smtClean="0"/>
              <a:t>An error message</a:t>
            </a:r>
          </a:p>
          <a:p>
            <a:pPr lvl="1"/>
            <a:r>
              <a:rPr lang="en-US" dirty="0" smtClean="0"/>
              <a:t>The file in which the error occurred</a:t>
            </a:r>
          </a:p>
          <a:p>
            <a:pPr lvl="1"/>
            <a:r>
              <a:rPr lang="en-US" dirty="0" smtClean="0"/>
              <a:t>The line number in the code</a:t>
            </a:r>
          </a:p>
          <a:p>
            <a:r>
              <a:rPr lang="en-US" dirty="0" smtClean="0"/>
              <a:t>The information can be manipulated to be displayed in any way that you like</a:t>
            </a:r>
            <a:endParaRPr lang="en-US" dirty="0"/>
          </a:p>
        </p:txBody>
      </p:sp>
    </p:spTree>
    <p:extLst>
      <p:ext uri="{BB962C8B-B14F-4D97-AF65-F5344CB8AC3E}">
        <p14:creationId xmlns:p14="http://schemas.microsoft.com/office/powerpoint/2010/main" val="690993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types of exception handling</a:t>
            </a:r>
            <a:endParaRPr lang="en-US" dirty="0"/>
          </a:p>
        </p:txBody>
      </p:sp>
    </p:spTree>
    <p:extLst>
      <p:ext uri="{BB962C8B-B14F-4D97-AF65-F5344CB8AC3E}">
        <p14:creationId xmlns:p14="http://schemas.microsoft.com/office/powerpoint/2010/main" val="11901558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GB" dirty="0" smtClean="0"/>
              <a:t>Functions and Objects</a:t>
            </a:r>
            <a:endParaRPr lang="en-GB" dirty="0"/>
          </a:p>
          <a:p>
            <a:r>
              <a:rPr lang="en-GB" dirty="0" smtClean="0"/>
              <a:t>Anonymous Functions</a:t>
            </a:r>
            <a:endParaRPr lang="en-GB" dirty="0"/>
          </a:p>
          <a:p>
            <a:r>
              <a:rPr lang="en-GB" dirty="0" smtClean="0"/>
              <a:t>Errors </a:t>
            </a:r>
            <a:r>
              <a:rPr lang="en-GB" smtClean="0"/>
              <a:t>and Exceptions</a:t>
            </a:r>
            <a:endParaRPr lang="en-GB" dirty="0"/>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a:t>Microsoft Virtual Academy</a:t>
            </a:r>
          </a:p>
          <a:p>
            <a:pPr lvl="1"/>
            <a:r>
              <a:rPr lang="en-US" dirty="0"/>
              <a:t>Free online learning tailored for IT Pros and Developers </a:t>
            </a:r>
          </a:p>
          <a:p>
            <a:pPr lvl="1"/>
            <a:r>
              <a:rPr lang="en-US" dirty="0"/>
              <a:t>Over 3M 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2"/>
              </a:rPr>
              <a:t>http://aka.ms/MVA-Voucher</a:t>
            </a:r>
            <a:r>
              <a:rPr lang="en-US" dirty="0"/>
              <a:t> </a:t>
            </a:r>
          </a:p>
          <a:p>
            <a:pPr lvl="1"/>
            <a:r>
              <a:rPr lang="en-US" dirty="0"/>
              <a:t>Enter this code: </a:t>
            </a:r>
            <a:r>
              <a:rPr lang="en-US" dirty="0" err="1"/>
              <a:t>JSforExpDev</a:t>
            </a:r>
            <a:r>
              <a:rPr lang="en-US" b="1" dirty="0" smtClean="0"/>
              <a:t> </a:t>
            </a:r>
            <a:r>
              <a:rPr lang="en-US" dirty="0" smtClean="0"/>
              <a:t>(expires </a:t>
            </a:r>
            <a:r>
              <a:rPr lang="en-US" dirty="0" smtClean="0"/>
              <a:t>Nov 30, </a:t>
            </a:r>
            <a:r>
              <a:rPr lang="en-US" dirty="0"/>
              <a:t>2015) </a:t>
            </a:r>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458162596"/>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Creating Objects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Getting Started With JavaScript</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a:t>Functions and </a:t>
            </a:r>
            <a:r>
              <a:rPr lang="en-US" dirty="0" smtClean="0"/>
              <a:t>Enclosures</a:t>
            </a:r>
          </a:p>
          <a:p>
            <a:pPr fontAlgn="ctr"/>
            <a:r>
              <a:rPr lang="en-US" dirty="0" smtClean="0"/>
              <a:t>Anonymous </a:t>
            </a:r>
            <a:r>
              <a:rPr lang="en-US" dirty="0"/>
              <a:t>functions</a:t>
            </a:r>
          </a:p>
          <a:p>
            <a:pPr fontAlgn="ctr"/>
            <a:r>
              <a:rPr lang="en-US" dirty="0"/>
              <a:t>Controlling the global namespace</a:t>
            </a:r>
          </a:p>
          <a:p>
            <a:pPr fontAlgn="ctr"/>
            <a:r>
              <a:rPr lang="en-US" dirty="0"/>
              <a:t>Dot and bracket notation</a:t>
            </a:r>
          </a:p>
          <a:p>
            <a:pPr fontAlgn="ctr"/>
            <a:r>
              <a:rPr lang="en-US" dirty="0"/>
              <a:t>Errors and exceptions</a:t>
            </a: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Get Started..</a:t>
            </a:r>
            <a:endParaRPr lang="en-US" dirty="0"/>
          </a:p>
        </p:txBody>
      </p:sp>
      <p:sp>
        <p:nvSpPr>
          <p:cNvPr id="3" name="Content Placeholder 2"/>
          <p:cNvSpPr>
            <a:spLocks noGrp="1"/>
          </p:cNvSpPr>
          <p:nvPr>
            <p:ph sz="quarter" idx="10"/>
          </p:nvPr>
        </p:nvSpPr>
        <p:spPr/>
        <p:txBody>
          <a:bodyPr/>
          <a:lstStyle/>
          <a:p>
            <a:r>
              <a:rPr lang="en-US" dirty="0" smtClean="0"/>
              <a:t>Before getting started with these modules, it is important that everyone understands how variables work differently in JavaScript </a:t>
            </a:r>
            <a:endParaRPr lang="en-US" dirty="0"/>
          </a:p>
        </p:txBody>
      </p:sp>
    </p:spTree>
    <p:extLst>
      <p:ext uri="{BB962C8B-B14F-4D97-AF65-F5344CB8AC3E}">
        <p14:creationId xmlns:p14="http://schemas.microsoft.com/office/powerpoint/2010/main" val="66394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 of Variables</a:t>
            </a:r>
            <a:endParaRPr lang="en-US" dirty="0"/>
          </a:p>
        </p:txBody>
      </p:sp>
      <p:sp>
        <p:nvSpPr>
          <p:cNvPr id="3" name="Content Placeholder 2"/>
          <p:cNvSpPr>
            <a:spLocks noGrp="1"/>
          </p:cNvSpPr>
          <p:nvPr>
            <p:ph sz="quarter" idx="10"/>
          </p:nvPr>
        </p:nvSpPr>
        <p:spPr/>
        <p:txBody>
          <a:bodyPr/>
          <a:lstStyle/>
          <a:p>
            <a:r>
              <a:rPr lang="en-US" dirty="0" smtClean="0"/>
              <a:t>Variables in JavaScript are either considered to be local or global</a:t>
            </a:r>
          </a:p>
          <a:p>
            <a:r>
              <a:rPr lang="en-US" b="1" dirty="0"/>
              <a:t>Local Variable Scope: </a:t>
            </a:r>
            <a:r>
              <a:rPr lang="en-US" dirty="0"/>
              <a:t>local variables can only be created in a function. </a:t>
            </a:r>
            <a:endParaRPr lang="en-US" dirty="0" smtClean="0"/>
          </a:p>
          <a:p>
            <a:r>
              <a:rPr lang="en-US" dirty="0" smtClean="0"/>
              <a:t>There is no such thing as block-level scope variables</a:t>
            </a:r>
          </a:p>
          <a:p>
            <a:pPr lvl="1"/>
            <a:r>
              <a:rPr lang="en-US" dirty="0"/>
              <a:t>Any variables created in any other block of code (code surrounded by curly brackets) will be considered </a:t>
            </a:r>
            <a:r>
              <a:rPr lang="en-US" dirty="0" smtClean="0"/>
              <a:t>global</a:t>
            </a:r>
          </a:p>
          <a:p>
            <a:pPr lvl="1"/>
            <a:r>
              <a:rPr lang="en-US" dirty="0" smtClean="0"/>
              <a:t>Example: variables that are a part of an if statement is not local to the if statement, it is considered a global variable</a:t>
            </a:r>
            <a:endParaRPr lang="en-US" dirty="0"/>
          </a:p>
        </p:txBody>
      </p:sp>
    </p:spTree>
    <p:extLst>
      <p:ext uri="{BB962C8B-B14F-4D97-AF65-F5344CB8AC3E}">
        <p14:creationId xmlns:p14="http://schemas.microsoft.com/office/powerpoint/2010/main" val="104713818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dcmitype/"/>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e5a13ba8-98e3-4f23-a221-7ac9824aa662"/>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5508</TotalTime>
  <Words>1127</Words>
  <Application>Microsoft Office PowerPoint</Application>
  <PresentationFormat>Widescreen</PresentationFormat>
  <Paragraphs>198</Paragraphs>
  <Slides>34</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Calibri</vt:lpstr>
      <vt:lpstr>Consolas</vt:lpstr>
      <vt:lpstr>Segoe</vt:lpstr>
      <vt:lpstr>Segoe UI</vt:lpstr>
      <vt:lpstr>Segoe UI Light</vt:lpstr>
      <vt:lpstr>1_Office Theme</vt:lpstr>
      <vt:lpstr>2_Office Theme</vt:lpstr>
      <vt:lpstr>JavaScript for Experienced Developers</vt:lpstr>
      <vt:lpstr>Meet Gabrielle Crevecoeur|@nowayshecodes</vt:lpstr>
      <vt:lpstr>Meet Christopher Harrison | ‏@geektrainer </vt:lpstr>
      <vt:lpstr>     Join the MVA Community!</vt:lpstr>
      <vt:lpstr>Course Topics</vt:lpstr>
      <vt:lpstr>PowerPoint Presentation</vt:lpstr>
      <vt:lpstr>Module Overview</vt:lpstr>
      <vt:lpstr>Before We Get Started..</vt:lpstr>
      <vt:lpstr>Scoping of Variables</vt:lpstr>
      <vt:lpstr>PowerPoint Presentation</vt:lpstr>
      <vt:lpstr>PowerPoint Presentation</vt:lpstr>
      <vt:lpstr>PowerPoint Presentation</vt:lpstr>
      <vt:lpstr>Functions in JavaScript</vt:lpstr>
      <vt:lpstr>Creating a function in JavaScript </vt:lpstr>
      <vt:lpstr>PowerPoint Presentation</vt:lpstr>
      <vt:lpstr>Enclosures</vt:lpstr>
      <vt:lpstr>PowerPoint Presentation</vt:lpstr>
      <vt:lpstr>Enclosure Fun Facts </vt:lpstr>
      <vt:lpstr>Enclosures</vt:lpstr>
      <vt:lpstr>PowerPoint Presentation</vt:lpstr>
      <vt:lpstr>Anonymous Functions</vt:lpstr>
      <vt:lpstr>PowerPoint Presentation</vt:lpstr>
      <vt:lpstr>Different ways to Declare Anonymous Functions</vt:lpstr>
      <vt:lpstr>PowerPoint Presentation</vt:lpstr>
      <vt:lpstr>PowerPoint Presentation</vt:lpstr>
      <vt:lpstr>PowerPoint Presentation</vt:lpstr>
      <vt:lpstr>PowerPoint Presentation</vt:lpstr>
      <vt:lpstr>Errors  </vt:lpstr>
      <vt:lpstr>Try…catch…finally </vt:lpstr>
      <vt:lpstr>Throw Statement</vt:lpstr>
      <vt:lpstr>The onerror() Method</vt:lpstr>
      <vt:lpstr>Different types of exception handling</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215</cp:revision>
  <dcterms:created xsi:type="dcterms:W3CDTF">2013-02-15T23:12:42Z</dcterms:created>
  <dcterms:modified xsi:type="dcterms:W3CDTF">2015-10-23T21:28:18Z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