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6" r:id="rId4"/>
    <p:sldId id="261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C6B"/>
    <a:srgbClr val="012456"/>
    <a:srgbClr val="99CCFF"/>
    <a:srgbClr val="9900FF"/>
    <a:srgbClr val="0066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E546-2602-4CAE-B6D8-4DF469E5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93AE-58B9-473B-9BA0-30C88204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E04C-F425-4C65-9F48-09FD7E6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C305-1F6E-4CE4-8F39-379E01A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94FA-EAF3-44B9-AA62-2251450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A3E7-8DBB-4500-A89F-6CAE6D5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420C-FE4C-4A5E-9D55-50A15159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EE52-24D4-48FA-B06E-A16797C7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1C9B-D799-4608-A40E-BACE596A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9A4C-BF5F-46BA-A6FE-4BF28298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C1ABB-89F0-47DF-A3EE-1C4C84CF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BE9C-E2F5-4E8E-BDC8-0967D051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8FA4-F58D-4B39-9463-ABA81166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B498-DD31-431F-B044-EC72FA17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6D08-A1D6-4EAA-B90A-4F221ED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F62D-CEA4-494E-925F-86A2458F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EF67-3415-4716-8353-279BADDE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1C99-D91D-49CE-94A9-99073CAF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37CC-BFFA-4238-848D-A36F958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1806-0462-48D5-96B3-F4593C05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A280-2B11-4C1F-A12C-15D34FF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ED3B-A9E7-4CBE-9E07-A20915E8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17C0-85C2-4CED-BB13-D21B7FFD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EBBE-E87C-4434-882C-68649612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DCFE-96CF-4104-AC3F-E3FAB25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F89D-B95D-422C-91A6-A8E32DCC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5E5E-87A1-4D63-94EE-46E980F02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2A1A-BE8E-4A4D-984F-7B3C061A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DA074-886B-43A7-BC3D-6FE841A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61E6-1E1F-4866-9BFB-3661E4F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D290-214D-4D2A-B48B-79D43906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1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E108-E2AD-4E1D-9E44-39E38378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DBAB-ECEA-464B-8946-B1A56497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8F5C-C391-4945-91F8-CEE0DFB48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D8824-2B1B-4F09-9046-A1F03FAFD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155B6-99E0-4F1C-BD42-DAB8F311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65DE-F0EE-4132-8BB0-D862CB52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1E461-CC90-470A-8783-164C173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2B258-34BD-423B-9514-429A6182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BEB0-0129-4AE2-B26B-3BC5EA55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1E02D-1D38-4968-A568-A4D1AE00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9C3F-5599-441D-8041-2F6F37FD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ECC9F-6CAF-4142-A7DA-E87B53D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622E4-BF5D-40BF-9B80-68FBEE15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B6D9B-6A79-40C8-88F5-F1AB5B0F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6113-5D99-48A7-9678-DACDA812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E593-140C-45CD-93BE-E2A02E9D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962D-0FF8-4239-8EEF-4D349955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E0B8-DE03-4C79-8BB2-9876E502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97B7-D8BD-497B-9197-DAC7EEC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0A94-3EC2-477D-A0DF-CF202FA7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EBED-DE9B-4CE9-A2E3-A893016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8B8A-DEBE-4BE4-BD6A-02E0E19A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0E56A-9E28-408B-BC23-5C4DAAD4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C10D-0D5B-4B9A-B597-CC613B83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34E7-2700-48EA-9240-548E59F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D430-64DE-44EA-B95C-06568EE4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A239-FA60-4D41-AB0F-B6D071E6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A706-A046-4913-8F2B-3C97709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232F-C6B1-4462-8631-171F3F34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8ACA-7E39-44A0-BF6A-9776873C3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1A78-831A-4EFB-941F-5ED6E3272ABF}" type="datetimeFigureOut">
              <a:rPr lang="en-GB" smtClean="0"/>
              <a:t>03/09/2021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997C-3EA2-4CBF-8691-6D8E470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35B4-0A40-4477-A29B-7DEABC9DC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3.emf"/><Relationship Id="rId7" Type="http://schemas.openxmlformats.org/officeDocument/2006/relationships/image" Target="../media/image8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1.emf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2.emf"/><Relationship Id="rId7" Type="http://schemas.openxmlformats.org/officeDocument/2006/relationships/image" Target="../media/image8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158">
            <a:extLst>
              <a:ext uri="{FF2B5EF4-FFF2-40B4-BE49-F238E27FC236}">
                <a16:creationId xmlns:a16="http://schemas.microsoft.com/office/drawing/2014/main" id="{7CE694C7-98A3-41DE-9305-05234D8C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38" y="1575262"/>
            <a:ext cx="388064" cy="248361"/>
          </a:xfrm>
          <a:prstGeom prst="rect">
            <a:avLst/>
          </a:prstGeom>
        </p:spPr>
      </p:pic>
      <p:sp>
        <p:nvSpPr>
          <p:cNvPr id="160" name="Flowchart: Alternate Process 159">
            <a:extLst>
              <a:ext uri="{FF2B5EF4-FFF2-40B4-BE49-F238E27FC236}">
                <a16:creationId xmlns:a16="http://schemas.microsoft.com/office/drawing/2014/main" id="{BE879FF3-B0D2-4651-B1DC-7DCFEEE554D5}"/>
              </a:ext>
            </a:extLst>
          </p:cNvPr>
          <p:cNvSpPr/>
          <p:nvPr/>
        </p:nvSpPr>
        <p:spPr>
          <a:xfrm>
            <a:off x="4788892" y="1863170"/>
            <a:ext cx="1887204" cy="89012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9D2F79D-EBE5-4675-B449-571BA12FA02C}"/>
              </a:ext>
            </a:extLst>
          </p:cNvPr>
          <p:cNvSpPr txBox="1"/>
          <p:nvPr/>
        </p:nvSpPr>
        <p:spPr>
          <a:xfrm>
            <a:off x="5300336" y="1415908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vnet2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10.0.2.0/24</a:t>
            </a:r>
            <a:endParaRPr lang="en-GB" sz="1100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879866" y="2780673"/>
            <a:ext cx="718320" cy="657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</p:cNvCxnSpPr>
          <p:nvPr/>
        </p:nvCxnSpPr>
        <p:spPr>
          <a:xfrm>
            <a:off x="3705039" y="2772646"/>
            <a:ext cx="460146" cy="633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80CDEE7C-5404-4ADE-AF3E-54B38BE2D28B}"/>
              </a:ext>
            </a:extLst>
          </p:cNvPr>
          <p:cNvSpPr txBox="1"/>
          <p:nvPr/>
        </p:nvSpPr>
        <p:spPr>
          <a:xfrm>
            <a:off x="381867" y="318321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Communication: any-to-any</a:t>
            </a:r>
            <a:endParaRPr lang="en-US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 flipV="1">
            <a:off x="5098629" y="4733606"/>
            <a:ext cx="2403960" cy="143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A487DD1-97EE-44C6-B3FC-97AD814BF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583" y="3459897"/>
            <a:ext cx="381849" cy="381849"/>
          </a:xfrm>
          <a:prstGeom prst="rect">
            <a:avLst/>
          </a:prstGeom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3698685" y="3433973"/>
            <a:ext cx="1887204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3743422" y="3505108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5093268" y="4554626"/>
            <a:ext cx="23887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7482007" y="4286190"/>
            <a:ext cx="2267674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708" y="4881585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8980846" y="5125059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3794" y="4581676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9134508" y="4856430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8686393" y="4343188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vm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-branch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588" y="4008553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7986871" y="3854178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7768238" y="4256914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65020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211" y="4806930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7695588" y="4977592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7731110" y="4745506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5150" y="4527844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7420476" y="5064982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  <a:endParaRPr lang="en-US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GB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8683362" y="5194606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478E8-0695-4E45-A00A-049336EFA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445" y="2259325"/>
            <a:ext cx="480060" cy="48006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3FB90B-C68C-4F90-987D-4C53B33E9475}"/>
              </a:ext>
            </a:extLst>
          </p:cNvPr>
          <p:cNvCxnSpPr>
            <a:cxnSpLocks/>
          </p:cNvCxnSpPr>
          <p:nvPr/>
        </p:nvCxnSpPr>
        <p:spPr>
          <a:xfrm>
            <a:off x="6266379" y="2499581"/>
            <a:ext cx="288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E1F0C3-BB09-40E4-B9A2-2A6F757B58BB}"/>
              </a:ext>
            </a:extLst>
          </p:cNvPr>
          <p:cNvSpPr txBox="1"/>
          <p:nvPr/>
        </p:nvSpPr>
        <p:spPr>
          <a:xfrm>
            <a:off x="5173229" y="2349786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subnet1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10.0.2.0/25</a:t>
            </a:r>
            <a:endParaRPr lang="en-GB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7ED2CD-AE11-4BB2-BE0C-4AB616AF6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105" y="1898307"/>
            <a:ext cx="327660" cy="3276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12C4FD-5293-45AD-851D-A07DEA9F77E3}"/>
              </a:ext>
            </a:extLst>
          </p:cNvPr>
          <p:cNvCxnSpPr>
            <a:cxnSpLocks/>
          </p:cNvCxnSpPr>
          <p:nvPr/>
        </p:nvCxnSpPr>
        <p:spPr>
          <a:xfrm flipV="1">
            <a:off x="6363108" y="2219306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9FA708C-81B1-4FA3-A00E-8B139DBE6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4013" y="2070460"/>
            <a:ext cx="216580" cy="2905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54C160-477C-4B48-9FB7-48CD0F1FAA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5399" y="2086275"/>
            <a:ext cx="308920" cy="26742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C791EB-BC22-49C2-BB9B-A8FC32AC552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790593" y="2215727"/>
            <a:ext cx="615900" cy="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E2079F-3E85-4EA3-84D3-3F34C911F88E}"/>
              </a:ext>
            </a:extLst>
          </p:cNvPr>
          <p:cNvSpPr txBox="1"/>
          <p:nvPr/>
        </p:nvSpPr>
        <p:spPr>
          <a:xfrm>
            <a:off x="4725165" y="1837938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vm2-pubIP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4C5B7-57DE-40E8-850B-331F1D6CE67C}"/>
              </a:ext>
            </a:extLst>
          </p:cNvPr>
          <p:cNvSpPr txBox="1"/>
          <p:nvPr/>
        </p:nvSpPr>
        <p:spPr>
          <a:xfrm>
            <a:off x="5442176" y="1842131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nsg-vm2</a:t>
            </a:r>
            <a:endParaRPr lang="en-GB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D895E10-7DD2-4518-B5C6-80DE8E83D50A}"/>
              </a:ext>
            </a:extLst>
          </p:cNvPr>
          <p:cNvSpPr txBox="1"/>
          <p:nvPr/>
        </p:nvSpPr>
        <p:spPr>
          <a:xfrm>
            <a:off x="6319885" y="216745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86712" y="4356009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4506876" y="3930123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71118" y="3862854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6162735" y="4133998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5590061" y="4337034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5596329" y="4732514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BB2751-7FE8-4955-A921-B36270F51E1E}"/>
              </a:ext>
            </a:extLst>
          </p:cNvPr>
          <p:cNvSpPr txBox="1"/>
          <p:nvPr/>
        </p:nvSpPr>
        <p:spPr>
          <a:xfrm>
            <a:off x="6795558" y="4359701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 fontAlgn="ctr"/>
            <a:r>
              <a:rPr lang="en-GB" sz="900" dirty="0">
                <a:solidFill>
                  <a:schemeClr val="dk1"/>
                </a:solidFill>
                <a:latin typeface="+mn-lt"/>
              </a:rPr>
              <a:t>vpn-pubIP1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1E40FA-D8C2-4D27-B195-57901B3DE2F2}"/>
              </a:ext>
            </a:extLst>
          </p:cNvPr>
          <p:cNvSpPr txBox="1"/>
          <p:nvPr/>
        </p:nvSpPr>
        <p:spPr>
          <a:xfrm>
            <a:off x="6751296" y="4758232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sz="900" dirty="0"/>
              <a:t>vpn-pubIP2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5000625" y="451150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5010150" y="466390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4562475" y="45115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4562475" y="46639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7901965" y="463726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7901965" y="478966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7487860" y="454848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7489336" y="470088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7983060" y="4597608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8B55752-C41C-4811-9D2E-46C9199DE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770" y="1571105"/>
            <a:ext cx="388064" cy="248361"/>
          </a:xfrm>
          <a:prstGeom prst="rect">
            <a:avLst/>
          </a:prstGeom>
        </p:spPr>
      </p:pic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4012DB07-F561-4265-BD7F-CB28B8A28B2D}"/>
              </a:ext>
            </a:extLst>
          </p:cNvPr>
          <p:cNvSpPr/>
          <p:nvPr/>
        </p:nvSpPr>
        <p:spPr>
          <a:xfrm>
            <a:off x="2660866" y="1867430"/>
            <a:ext cx="1887204" cy="89012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6960D0-34E2-4F81-B597-4C37FE5FBB99}"/>
              </a:ext>
            </a:extLst>
          </p:cNvPr>
          <p:cNvSpPr txBox="1"/>
          <p:nvPr/>
        </p:nvSpPr>
        <p:spPr>
          <a:xfrm>
            <a:off x="3022309" y="1438418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vnet1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10.0.1.0/24</a:t>
            </a:r>
            <a:endParaRPr lang="en-GB" sz="11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FECEEF02-8BB6-4584-9210-048839760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419" y="2263585"/>
            <a:ext cx="480060" cy="48006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6B77D0E-C05B-48AF-9C23-24B5E8E3E6B4}"/>
              </a:ext>
            </a:extLst>
          </p:cNvPr>
          <p:cNvCxnSpPr>
            <a:cxnSpLocks/>
          </p:cNvCxnSpPr>
          <p:nvPr/>
        </p:nvCxnSpPr>
        <p:spPr>
          <a:xfrm>
            <a:off x="4138353" y="2503841"/>
            <a:ext cx="288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6B41015-D65F-4501-8B36-B3FB7E3ECCF1}"/>
              </a:ext>
            </a:extLst>
          </p:cNvPr>
          <p:cNvSpPr txBox="1"/>
          <p:nvPr/>
        </p:nvSpPr>
        <p:spPr>
          <a:xfrm>
            <a:off x="2935302" y="2363131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subnet1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10.0.1.0/25</a:t>
            </a:r>
            <a:endParaRPr lang="en-GB" sz="11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0B34126-2A04-4C44-8D41-D1D43F084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9079" y="1902567"/>
            <a:ext cx="327660" cy="32766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1C699D8-59DE-4176-B3F8-31A429B02D5C}"/>
              </a:ext>
            </a:extLst>
          </p:cNvPr>
          <p:cNvCxnSpPr>
            <a:cxnSpLocks/>
          </p:cNvCxnSpPr>
          <p:nvPr/>
        </p:nvCxnSpPr>
        <p:spPr>
          <a:xfrm flipV="1">
            <a:off x="4235082" y="2223566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94AD8FD3-02A1-4167-82B8-03CB4B3CCF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987" y="2074720"/>
            <a:ext cx="216580" cy="29053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A6DEF50-9451-4CC9-A135-175FA61D9F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373" y="2090535"/>
            <a:ext cx="308920" cy="26742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69C649E-BD18-454F-A4A0-F67E964C79BA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3662567" y="2219987"/>
            <a:ext cx="615900" cy="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48D0974-2474-46A0-BF42-DDDB8D5FD3FD}"/>
              </a:ext>
            </a:extLst>
          </p:cNvPr>
          <p:cNvSpPr txBox="1"/>
          <p:nvPr/>
        </p:nvSpPr>
        <p:spPr>
          <a:xfrm>
            <a:off x="2597139" y="1842198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vm1-pubIP</a:t>
            </a:r>
            <a:endParaRPr lang="en-GB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40FEAB0-1D7F-42F6-90E8-63CC02B4786B}"/>
              </a:ext>
            </a:extLst>
          </p:cNvPr>
          <p:cNvSpPr txBox="1"/>
          <p:nvPr/>
        </p:nvSpPr>
        <p:spPr>
          <a:xfrm>
            <a:off x="3314150" y="1846391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nsg-vm1</a:t>
            </a:r>
            <a:endParaRPr lang="en-GB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90CC32-3D7A-42C2-88BF-6365BF003D80}"/>
              </a:ext>
            </a:extLst>
          </p:cNvPr>
          <p:cNvSpPr txBox="1"/>
          <p:nvPr/>
        </p:nvSpPr>
        <p:spPr>
          <a:xfrm>
            <a:off x="4191859" y="217171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154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237">
            <a:extLst>
              <a:ext uri="{FF2B5EF4-FFF2-40B4-BE49-F238E27FC236}">
                <a16:creationId xmlns:a16="http://schemas.microsoft.com/office/drawing/2014/main" id="{80CDEE7C-5404-4ADE-AF3E-54B38BE2D28B}"/>
              </a:ext>
            </a:extLst>
          </p:cNvPr>
          <p:cNvSpPr txBox="1"/>
          <p:nvPr/>
        </p:nvSpPr>
        <p:spPr>
          <a:xfrm>
            <a:off x="381867" y="318321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Communication: any-to-any</a:t>
            </a:r>
            <a:endParaRPr lang="en-US" sz="1600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3839765" y="4147885"/>
            <a:ext cx="3113354" cy="118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A487DD1-97EE-44C6-B3FC-97AD814B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587" y="2856603"/>
            <a:ext cx="381849" cy="381849"/>
          </a:xfrm>
          <a:prstGeom prst="rect">
            <a:avLst/>
          </a:prstGeom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2345016" y="2830679"/>
            <a:ext cx="2006877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2318979" y="2945806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3835051" y="3991825"/>
            <a:ext cx="3204840" cy="61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6878326" y="3682896"/>
            <a:ext cx="2267674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027" y="4278291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8377165" y="4521765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113" y="3978382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8530827" y="4253136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8082712" y="3739894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vm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-branch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907" y="3405259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7383190" y="3250884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7164557" y="3653620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65020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530" y="4203636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7091907" y="4374298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7127429" y="4142212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1469" y="3924550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7012739" y="4461656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  <a:endParaRPr lang="en-US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GB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8079681" y="4591312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352716" y="3752715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3272880" y="3326829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3199" y="4430901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5256889" y="3628686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4356065" y="373374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4362333" y="4129220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BB2751-7FE8-4955-A921-B36270F51E1E}"/>
              </a:ext>
            </a:extLst>
          </p:cNvPr>
          <p:cNvSpPr txBox="1"/>
          <p:nvPr/>
        </p:nvSpPr>
        <p:spPr>
          <a:xfrm>
            <a:off x="6128186" y="3765548"/>
            <a:ext cx="8258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 fontAlgn="ctr"/>
            <a:r>
              <a:rPr lang="en-GB" sz="800" dirty="0">
                <a:solidFill>
                  <a:schemeClr val="dk1"/>
                </a:solidFill>
                <a:latin typeface="+mn-lt"/>
              </a:rPr>
              <a:t>52.237.173.111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B1E40FA-D8C2-4D27-B195-57901B3DE2F2}"/>
              </a:ext>
            </a:extLst>
          </p:cNvPr>
          <p:cNvSpPr txBox="1"/>
          <p:nvPr/>
        </p:nvSpPr>
        <p:spPr>
          <a:xfrm>
            <a:off x="6147615" y="4154938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52.237.173.100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3EAD2D-B2F3-4570-BF23-49A8CBCFE344}"/>
              </a:ext>
            </a:extLst>
          </p:cNvPr>
          <p:cNvSpPr txBox="1"/>
          <p:nvPr/>
        </p:nvSpPr>
        <p:spPr>
          <a:xfrm>
            <a:off x="4941067" y="5570656"/>
            <a:ext cx="6530485" cy="938719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r>
              <a:rPr lang="en-GB" sz="1100" noProof="1">
                <a:solidFill>
                  <a:schemeClr val="bg1"/>
                </a:solidFill>
                <a:latin typeface="Calibri" panose="020F0502020204030204" pitchFamily="34" charset="0"/>
              </a:rPr>
              <a:t>$vpnGtwBranch = Get-AzVirtualNetworkGateway -ResourceGroupName $rgName -Name $vpnGtwBranchName</a:t>
            </a:r>
          </a:p>
          <a:p>
            <a:r>
              <a:rPr lang="en-GB" sz="1100" noProof="1">
                <a:solidFill>
                  <a:schemeClr val="bg1"/>
                </a:solidFill>
                <a:latin typeface="Calibri" panose="020F0502020204030204" pitchFamily="34" charset="0"/>
              </a:rPr>
              <a:t>$vpnGtwBranch.BgpSettings.BgpPeeringAddresses[0].TunnelIpAddresses</a:t>
            </a:r>
          </a:p>
          <a:p>
            <a:r>
              <a:rPr lang="en-GB" sz="1100" noProof="1">
                <a:solidFill>
                  <a:schemeClr val="bg1"/>
                </a:solidFill>
                <a:latin typeface="Calibri" panose="020F0502020204030204" pitchFamily="34" charset="0"/>
              </a:rPr>
              <a:t>$vpnGtwBranch.BgpSettings.BgpPeeringAddresses[1].TunnelIpAddresses</a:t>
            </a:r>
          </a:p>
          <a:p>
            <a:r>
              <a:rPr lang="en-GB" sz="1100" noProof="1">
                <a:solidFill>
                  <a:schemeClr val="bg1"/>
                </a:solidFill>
                <a:latin typeface="Calibri" panose="020F0502020204030204" pitchFamily="34" charset="0"/>
              </a:rPr>
              <a:t>$vpnGtwBranch.BgpSettings.BgpPeeringAddresses[0].DefaultBgpIpAddresses</a:t>
            </a:r>
          </a:p>
          <a:p>
            <a:r>
              <a:rPr lang="en-GB" sz="1100" noProof="1">
                <a:solidFill>
                  <a:schemeClr val="bg1"/>
                </a:solidFill>
                <a:latin typeface="Calibri" panose="020F0502020204030204" pitchFamily="34" charset="0"/>
              </a:rPr>
              <a:t>$vpnGtwBranch.BgpSettings.BgpPeeringAddresses[1].DefaultBgpIpAddresses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3766629" y="390820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3776154" y="406060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3328479" y="390820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3328479" y="406060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50032B-07D4-46B1-9CD7-6B4A4CD28491}"/>
              </a:ext>
            </a:extLst>
          </p:cNvPr>
          <p:cNvSpPr txBox="1"/>
          <p:nvPr/>
        </p:nvSpPr>
        <p:spPr>
          <a:xfrm>
            <a:off x="200222" y="4555456"/>
            <a:ext cx="5541337" cy="938719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noProof="1"/>
              <a:t>$vpnGateway = Get-AzVpnGateway -ResourceGroupName $rgName -Name hub1_S2SvpnGW</a:t>
            </a:r>
          </a:p>
          <a:p>
            <a:r>
              <a:rPr lang="en-GB" noProof="1"/>
              <a:t>$vpnGateway.IpConfigurations.PublicIpAddress[0]</a:t>
            </a:r>
          </a:p>
          <a:p>
            <a:r>
              <a:rPr lang="en-GB" noProof="1"/>
              <a:t>$vpnGateway.IpConfigurations.PublicIpAddress[1]</a:t>
            </a:r>
          </a:p>
          <a:p>
            <a:r>
              <a:rPr lang="en-GB" noProof="1"/>
              <a:t>$vpnGateway.BgpSettings.BgpPeeringAddresses[0].DefaultBgpIpAddresses</a:t>
            </a:r>
          </a:p>
          <a:p>
            <a:r>
              <a:rPr lang="en-GB" noProof="1"/>
              <a:t>$vpnGateway.BgpSettings.BgpPeeringAddresses[1].DefaultBgpIpAddresses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AC52DA-9406-48D1-BAF7-479ABBA68341}"/>
              </a:ext>
            </a:extLst>
          </p:cNvPr>
          <p:cNvCxnSpPr>
            <a:cxnSpLocks/>
          </p:cNvCxnSpPr>
          <p:nvPr/>
        </p:nvCxnSpPr>
        <p:spPr>
          <a:xfrm flipV="1">
            <a:off x="6975540" y="4203640"/>
            <a:ext cx="20384" cy="136701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7298284" y="4033972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7298284" y="4186372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6884179" y="394519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6885655" y="4097592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7379379" y="3994314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AA6555-492B-4F55-8780-C80B50DA8555}"/>
              </a:ext>
            </a:extLst>
          </p:cNvPr>
          <p:cNvCxnSpPr>
            <a:cxnSpLocks/>
          </p:cNvCxnSpPr>
          <p:nvPr/>
        </p:nvCxnSpPr>
        <p:spPr>
          <a:xfrm flipV="1">
            <a:off x="3596556" y="4224848"/>
            <a:ext cx="0" cy="3115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D505FE55-4923-4F44-ABB7-A7A2A813F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642" y="971968"/>
            <a:ext cx="388064" cy="248361"/>
          </a:xfrm>
          <a:prstGeom prst="rect">
            <a:avLst/>
          </a:prstGeom>
        </p:spPr>
      </p:pic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AC041846-630A-430B-B34C-B0BDD5704954}"/>
              </a:ext>
            </a:extLst>
          </p:cNvPr>
          <p:cNvSpPr/>
          <p:nvPr/>
        </p:nvSpPr>
        <p:spPr>
          <a:xfrm>
            <a:off x="3554896" y="1259876"/>
            <a:ext cx="1887204" cy="89012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A7C3FD-D000-4C7C-A3DC-8357B411114A}"/>
              </a:ext>
            </a:extLst>
          </p:cNvPr>
          <p:cNvSpPr txBox="1"/>
          <p:nvPr/>
        </p:nvSpPr>
        <p:spPr>
          <a:xfrm>
            <a:off x="4066340" y="812614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vnet2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10.0.2.0/24</a:t>
            </a:r>
            <a:endParaRPr lang="en-GB" sz="11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278D3C0-5002-4369-A76D-8B831804A9AE}"/>
              </a:ext>
            </a:extLst>
          </p:cNvPr>
          <p:cNvCxnSpPr>
            <a:cxnSpLocks/>
            <a:stCxn id="84" idx="2"/>
          </p:cNvCxnSpPr>
          <p:nvPr/>
        </p:nvCxnSpPr>
        <p:spPr>
          <a:xfrm flipH="1">
            <a:off x="3645870" y="2177379"/>
            <a:ext cx="718320" cy="6574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E08A5DB-9CFF-4DC3-AD69-DE4E4AA39D27}"/>
              </a:ext>
            </a:extLst>
          </p:cNvPr>
          <p:cNvCxnSpPr>
            <a:cxnSpLocks/>
          </p:cNvCxnSpPr>
          <p:nvPr/>
        </p:nvCxnSpPr>
        <p:spPr>
          <a:xfrm>
            <a:off x="2471043" y="2169352"/>
            <a:ext cx="460146" cy="633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879F6BE0-4506-47C2-9D3D-E84F94050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49" y="1656031"/>
            <a:ext cx="480060" cy="480060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8A34E60-9174-4E5A-BECF-BCA0F1AB693A}"/>
              </a:ext>
            </a:extLst>
          </p:cNvPr>
          <p:cNvCxnSpPr>
            <a:cxnSpLocks/>
          </p:cNvCxnSpPr>
          <p:nvPr/>
        </p:nvCxnSpPr>
        <p:spPr>
          <a:xfrm>
            <a:off x="5032383" y="1896287"/>
            <a:ext cx="288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74271CF-E9C6-4745-8FFD-5294F5713201}"/>
              </a:ext>
            </a:extLst>
          </p:cNvPr>
          <p:cNvSpPr txBox="1"/>
          <p:nvPr/>
        </p:nvSpPr>
        <p:spPr>
          <a:xfrm>
            <a:off x="3939233" y="1746492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subnet1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10.0.2.0/25</a:t>
            </a:r>
            <a:endParaRPr lang="en-GB" sz="1100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72DD2FFD-7749-4947-AF81-C48646071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109" y="1295013"/>
            <a:ext cx="327660" cy="327660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3DAFE91-AD7F-45C3-8B57-647350AA4BD8}"/>
              </a:ext>
            </a:extLst>
          </p:cNvPr>
          <p:cNvCxnSpPr>
            <a:cxnSpLocks/>
          </p:cNvCxnSpPr>
          <p:nvPr/>
        </p:nvCxnSpPr>
        <p:spPr>
          <a:xfrm flipV="1">
            <a:off x="5129112" y="1616012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E88F8A18-D77C-4EFB-BF61-A81FC4C639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0017" y="1467166"/>
            <a:ext cx="216580" cy="290534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117D5C5C-3AA7-4739-9EBD-39FB20259D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1403" y="1482981"/>
            <a:ext cx="308920" cy="267423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422691A-577E-4FC3-8ECF-8299BB80CD1F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4556597" y="1612433"/>
            <a:ext cx="615900" cy="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D6A9DFD-FB9B-4CE3-B909-73F5877D3E0F}"/>
              </a:ext>
            </a:extLst>
          </p:cNvPr>
          <p:cNvSpPr txBox="1"/>
          <p:nvPr/>
        </p:nvSpPr>
        <p:spPr>
          <a:xfrm>
            <a:off x="3491169" y="1234644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vm2-pubIP</a:t>
            </a:r>
            <a:endParaRPr lang="en-GB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DA9BAE3-3A4D-4FA4-B12F-F1AFD8540412}"/>
              </a:ext>
            </a:extLst>
          </p:cNvPr>
          <p:cNvSpPr txBox="1"/>
          <p:nvPr/>
        </p:nvSpPr>
        <p:spPr>
          <a:xfrm>
            <a:off x="4208180" y="1238837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nsg-vm2</a:t>
            </a:r>
            <a:endParaRPr lang="en-GB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F0E110-7EFA-4C43-A4C0-847E6DE9F061}"/>
              </a:ext>
            </a:extLst>
          </p:cNvPr>
          <p:cNvSpPr txBox="1"/>
          <p:nvPr/>
        </p:nvSpPr>
        <p:spPr>
          <a:xfrm>
            <a:off x="5085889" y="156416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  <a:endParaRPr lang="en-GB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0257B556-C26C-4FD7-8861-E66A0FFC7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774" y="967811"/>
            <a:ext cx="388064" cy="248361"/>
          </a:xfrm>
          <a:prstGeom prst="rect">
            <a:avLst/>
          </a:prstGeom>
        </p:spPr>
      </p:pic>
      <p:sp>
        <p:nvSpPr>
          <p:cNvPr id="103" name="Flowchart: Alternate Process 102">
            <a:extLst>
              <a:ext uri="{FF2B5EF4-FFF2-40B4-BE49-F238E27FC236}">
                <a16:creationId xmlns:a16="http://schemas.microsoft.com/office/drawing/2014/main" id="{428A5F78-A069-498E-B40C-BFDC041CC394}"/>
              </a:ext>
            </a:extLst>
          </p:cNvPr>
          <p:cNvSpPr/>
          <p:nvPr/>
        </p:nvSpPr>
        <p:spPr>
          <a:xfrm>
            <a:off x="1426870" y="1264136"/>
            <a:ext cx="1887204" cy="89012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C24F20E-6B07-46BA-A1EA-E7918AD90A36}"/>
              </a:ext>
            </a:extLst>
          </p:cNvPr>
          <p:cNvSpPr txBox="1"/>
          <p:nvPr/>
        </p:nvSpPr>
        <p:spPr>
          <a:xfrm>
            <a:off x="1788313" y="835124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vnet1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10.0.1.0/24</a:t>
            </a:r>
            <a:endParaRPr lang="en-GB" sz="1100" dirty="0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9CF7BA99-51FF-4DEC-891B-C646CF532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423" y="1660291"/>
            <a:ext cx="480060" cy="480060"/>
          </a:xfrm>
          <a:prstGeom prst="rect">
            <a:avLst/>
          </a:prstGeom>
        </p:spPr>
      </p:pic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B0428CE-5834-484A-9B41-DEB104AE7BCB}"/>
              </a:ext>
            </a:extLst>
          </p:cNvPr>
          <p:cNvCxnSpPr>
            <a:cxnSpLocks/>
          </p:cNvCxnSpPr>
          <p:nvPr/>
        </p:nvCxnSpPr>
        <p:spPr>
          <a:xfrm>
            <a:off x="2904357" y="1900547"/>
            <a:ext cx="288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B279AFB-5454-4994-B680-C84E474044C5}"/>
              </a:ext>
            </a:extLst>
          </p:cNvPr>
          <p:cNvSpPr txBox="1"/>
          <p:nvPr/>
        </p:nvSpPr>
        <p:spPr>
          <a:xfrm>
            <a:off x="1701306" y="1759837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subnet1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10.0.1.0/25</a:t>
            </a:r>
            <a:endParaRPr lang="en-GB" sz="1100" dirty="0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138916B6-978E-4E0E-BD15-84E76E7CA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083" y="1299273"/>
            <a:ext cx="327660" cy="327660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1F3E1CB-C024-44AC-AC88-C30C3F3BAD74}"/>
              </a:ext>
            </a:extLst>
          </p:cNvPr>
          <p:cNvCxnSpPr>
            <a:cxnSpLocks/>
          </p:cNvCxnSpPr>
          <p:nvPr/>
        </p:nvCxnSpPr>
        <p:spPr>
          <a:xfrm flipV="1">
            <a:off x="3001086" y="1620272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EE7CB163-8B5B-48FE-90D2-64CC3D9377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1991" y="1471426"/>
            <a:ext cx="216580" cy="290534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0F7A7688-48C7-428F-8983-CE8CD02C00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3377" y="1487241"/>
            <a:ext cx="308920" cy="267423"/>
          </a:xfrm>
          <a:prstGeom prst="rect">
            <a:avLst/>
          </a:prstGeom>
        </p:spPr>
      </p:pic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5210FAF-C92F-41E4-B063-C146ED46B57A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2428571" y="1616693"/>
            <a:ext cx="615900" cy="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72BAE92E-4EE6-4442-A806-67DDEAF4C42C}"/>
              </a:ext>
            </a:extLst>
          </p:cNvPr>
          <p:cNvSpPr txBox="1"/>
          <p:nvPr/>
        </p:nvSpPr>
        <p:spPr>
          <a:xfrm>
            <a:off x="1363143" y="1238904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vm1-pubIP</a:t>
            </a:r>
            <a:endParaRPr lang="en-GB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E05AD7C-CF4E-4324-9007-6FBBE215123A}"/>
              </a:ext>
            </a:extLst>
          </p:cNvPr>
          <p:cNvSpPr txBox="1"/>
          <p:nvPr/>
        </p:nvSpPr>
        <p:spPr>
          <a:xfrm>
            <a:off x="2080154" y="1243097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nsg-vm1</a:t>
            </a:r>
            <a:endParaRPr lang="en-GB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EC0746-04DE-40ED-89BC-9C22FCDCEB25}"/>
              </a:ext>
            </a:extLst>
          </p:cNvPr>
          <p:cNvSpPr txBox="1"/>
          <p:nvPr/>
        </p:nvSpPr>
        <p:spPr>
          <a:xfrm>
            <a:off x="2957863" y="156842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977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158">
            <a:extLst>
              <a:ext uri="{FF2B5EF4-FFF2-40B4-BE49-F238E27FC236}">
                <a16:creationId xmlns:a16="http://schemas.microsoft.com/office/drawing/2014/main" id="{7CE694C7-98A3-41DE-9305-05234D8C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66" y="487598"/>
            <a:ext cx="388064" cy="248361"/>
          </a:xfrm>
          <a:prstGeom prst="rect">
            <a:avLst/>
          </a:prstGeom>
        </p:spPr>
      </p:pic>
      <p:sp>
        <p:nvSpPr>
          <p:cNvPr id="160" name="Flowchart: Alternate Process 159">
            <a:extLst>
              <a:ext uri="{FF2B5EF4-FFF2-40B4-BE49-F238E27FC236}">
                <a16:creationId xmlns:a16="http://schemas.microsoft.com/office/drawing/2014/main" id="{BE879FF3-B0D2-4651-B1DC-7DCFEEE554D5}"/>
              </a:ext>
            </a:extLst>
          </p:cNvPr>
          <p:cNvSpPr/>
          <p:nvPr/>
        </p:nvSpPr>
        <p:spPr>
          <a:xfrm>
            <a:off x="5068850" y="775506"/>
            <a:ext cx="1373575" cy="89012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9D2F79D-EBE5-4675-B449-571BA12FA02C}"/>
              </a:ext>
            </a:extLst>
          </p:cNvPr>
          <p:cNvSpPr txBox="1"/>
          <p:nvPr/>
        </p:nvSpPr>
        <p:spPr>
          <a:xfrm>
            <a:off x="5401164" y="328244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vnet2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10.0.2.0/24</a:t>
            </a:r>
            <a:endParaRPr lang="en-GB" sz="1100" dirty="0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DD33D10-71AE-40BA-A00C-689A545CC355}"/>
              </a:ext>
            </a:extLst>
          </p:cNvPr>
          <p:cNvCxnSpPr>
            <a:cxnSpLocks/>
          </p:cNvCxnSpPr>
          <p:nvPr/>
        </p:nvCxnSpPr>
        <p:spPr>
          <a:xfrm>
            <a:off x="5712558" y="1695890"/>
            <a:ext cx="0" cy="17003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6FEC0C-5A15-439C-B397-9DB1F8E94B91}"/>
              </a:ext>
            </a:extLst>
          </p:cNvPr>
          <p:cNvCxnSpPr>
            <a:cxnSpLocks/>
          </p:cNvCxnSpPr>
          <p:nvPr/>
        </p:nvCxnSpPr>
        <p:spPr>
          <a:xfrm flipH="1">
            <a:off x="4959449" y="2679063"/>
            <a:ext cx="2318" cy="740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7" name="Table 117">
            <a:extLst>
              <a:ext uri="{FF2B5EF4-FFF2-40B4-BE49-F238E27FC236}">
                <a16:creationId xmlns:a16="http://schemas.microsoft.com/office/drawing/2014/main" id="{B14AB365-86B5-4ED9-88DA-80A583600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20331"/>
              </p:ext>
            </p:extLst>
          </p:nvPr>
        </p:nvGraphicFramePr>
        <p:xfrm>
          <a:off x="6509597" y="2655404"/>
          <a:ext cx="3320410" cy="797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91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817719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noProof="1"/>
                        <a:t>Routing Configuration </a:t>
                      </a:r>
                      <a:r>
                        <a:rPr lang="en-US" sz="1000" b="1" kern="1200" noProof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of vnet2 connections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179798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id: defaultRouteTable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{id: hub1 -&gt;defaultRoute Table}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</a:tbl>
          </a:graphicData>
        </a:graphic>
      </p:graphicFrame>
      <p:graphicFrame>
        <p:nvGraphicFramePr>
          <p:cNvPr id="209" name="Table 117">
            <a:extLst>
              <a:ext uri="{FF2B5EF4-FFF2-40B4-BE49-F238E27FC236}">
                <a16:creationId xmlns:a16="http://schemas.microsoft.com/office/drawing/2014/main" id="{59C82E73-F3E2-4846-9D29-89F827CBA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51894"/>
              </p:ext>
            </p:extLst>
          </p:nvPr>
        </p:nvGraphicFramePr>
        <p:xfrm>
          <a:off x="610418" y="2556296"/>
          <a:ext cx="3379399" cy="86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197">
                  <a:extLst>
                    <a:ext uri="{9D8B030D-6E8A-4147-A177-3AD203B41FA5}">
                      <a16:colId xmlns:a16="http://schemas.microsoft.com/office/drawing/2014/main" val="356557237"/>
                    </a:ext>
                  </a:extLst>
                </a:gridCol>
                <a:gridCol w="1988202">
                  <a:extLst>
                    <a:ext uri="{9D8B030D-6E8A-4147-A177-3AD203B41FA5}">
                      <a16:colId xmlns:a16="http://schemas.microsoft.com/office/drawing/2014/main" val="237358352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000" noProof="1"/>
                        <a:t>Routing Configuration of </a:t>
                      </a:r>
                      <a:r>
                        <a:rPr lang="en-US" sz="1000" b="1" kern="1200" noProof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vnet1 connection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94039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associatedRouteTable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id: defaultRouteTable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64246"/>
                  </a:ext>
                </a:extLst>
              </a:tr>
              <a:tr h="309963">
                <a:tc>
                  <a:txBody>
                    <a:bodyPr/>
                    <a:lstStyle/>
                    <a:p>
                      <a:r>
                        <a:rPr lang="en-US" sz="1000" noProof="1"/>
                        <a:t>propagatedRouteTable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noProof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{id: hub1 -&gt;defaultRourte Table}</a:t>
                      </a:r>
                      <a:endParaRPr lang="en-US" sz="1000" noProof="1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21689"/>
                  </a:ext>
                </a:extLst>
              </a:tr>
            </a:tbl>
          </a:graphicData>
        </a:graphic>
      </p:graphicFrame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0C4ADD5-A95D-413D-B429-17CAB2B4FA87}"/>
              </a:ext>
            </a:extLst>
          </p:cNvPr>
          <p:cNvCxnSpPr>
            <a:cxnSpLocks/>
            <a:endCxn id="207" idx="1"/>
          </p:cNvCxnSpPr>
          <p:nvPr/>
        </p:nvCxnSpPr>
        <p:spPr>
          <a:xfrm>
            <a:off x="5723846" y="3054225"/>
            <a:ext cx="78575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48FF816-743C-41EF-ACB0-1F3F4E3DAFD5}"/>
              </a:ext>
            </a:extLst>
          </p:cNvPr>
          <p:cNvCxnSpPr>
            <a:cxnSpLocks/>
            <a:stCxn id="209" idx="3"/>
          </p:cNvCxnSpPr>
          <p:nvPr/>
        </p:nvCxnSpPr>
        <p:spPr>
          <a:xfrm>
            <a:off x="3989817" y="2988179"/>
            <a:ext cx="94589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78EC77-28D6-4671-950D-00FB0D0E99F5}"/>
              </a:ext>
            </a:extLst>
          </p:cNvPr>
          <p:cNvCxnSpPr>
            <a:cxnSpLocks/>
          </p:cNvCxnSpPr>
          <p:nvPr/>
        </p:nvCxnSpPr>
        <p:spPr>
          <a:xfrm>
            <a:off x="5635736" y="4751179"/>
            <a:ext cx="3113354" cy="118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A487DD1-97EE-44C6-B3FC-97AD814BF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58" y="3459897"/>
            <a:ext cx="381849" cy="381849"/>
          </a:xfrm>
          <a:prstGeom prst="rect">
            <a:avLst/>
          </a:prstGeom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DF78873-CC2B-48AB-9EA3-305DE9F8F977}"/>
              </a:ext>
            </a:extLst>
          </p:cNvPr>
          <p:cNvSpPr/>
          <p:nvPr/>
        </p:nvSpPr>
        <p:spPr>
          <a:xfrm>
            <a:off x="4140987" y="3433973"/>
            <a:ext cx="2006877" cy="146669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D2B52-26BF-4994-BED8-4E6359F5AE0E}"/>
              </a:ext>
            </a:extLst>
          </p:cNvPr>
          <p:cNvSpPr txBox="1"/>
          <p:nvPr/>
        </p:nvSpPr>
        <p:spPr>
          <a:xfrm>
            <a:off x="4114950" y="3549100"/>
            <a:ext cx="9220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  <a:p>
            <a:pPr marR="0" algn="ctr" rtl="0"/>
            <a:r>
              <a:rPr lang="en-GB" sz="1100" b="0" i="0" dirty="0">
                <a:solidFill>
                  <a:srgbClr val="0000FF"/>
                </a:solidFill>
                <a:effectLst/>
                <a:latin typeface="az_ea_font"/>
              </a:rPr>
              <a:t>10.10.0.0/23</a:t>
            </a:r>
            <a:endParaRPr lang="en-GB" sz="11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2A23F1-52C2-47E0-85BB-EA1A9CE1334A}"/>
              </a:ext>
            </a:extLst>
          </p:cNvPr>
          <p:cNvCxnSpPr>
            <a:cxnSpLocks/>
          </p:cNvCxnSpPr>
          <p:nvPr/>
        </p:nvCxnSpPr>
        <p:spPr>
          <a:xfrm>
            <a:off x="5631022" y="4595119"/>
            <a:ext cx="3204840" cy="61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81F7D6F5-23AD-48B6-B729-B92907F30D91}"/>
              </a:ext>
            </a:extLst>
          </p:cNvPr>
          <p:cNvSpPr/>
          <p:nvPr/>
        </p:nvSpPr>
        <p:spPr>
          <a:xfrm>
            <a:off x="8674297" y="4286190"/>
            <a:ext cx="2267674" cy="127282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B891CF-B5B4-400B-A4C0-72981930B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998" y="4881585"/>
            <a:ext cx="480060" cy="48006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1625103-C4FD-4F12-956C-1634314D26DB}"/>
              </a:ext>
            </a:extLst>
          </p:cNvPr>
          <p:cNvCxnSpPr>
            <a:cxnSpLocks/>
          </p:cNvCxnSpPr>
          <p:nvPr/>
        </p:nvCxnSpPr>
        <p:spPr>
          <a:xfrm>
            <a:off x="10173136" y="5125059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6EF8821-2B8C-43E7-9D48-E098D0739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6084" y="4581676"/>
            <a:ext cx="327660" cy="3276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3D4ED1-72E1-4F5C-8BDC-87F47E9F9181}"/>
              </a:ext>
            </a:extLst>
          </p:cNvPr>
          <p:cNvCxnSpPr>
            <a:cxnSpLocks/>
          </p:cNvCxnSpPr>
          <p:nvPr/>
        </p:nvCxnSpPr>
        <p:spPr>
          <a:xfrm flipV="1">
            <a:off x="10326798" y="4856430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BC4171-4C55-40D0-B6D3-475B21EFB0A3}"/>
              </a:ext>
            </a:extLst>
          </p:cNvPr>
          <p:cNvSpPr txBox="1"/>
          <p:nvPr/>
        </p:nvSpPr>
        <p:spPr>
          <a:xfrm>
            <a:off x="9878683" y="4343188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vm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-branch</a:t>
            </a:r>
            <a:endParaRPr lang="en-GB" sz="11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3785B3-7D3E-4646-B889-8C9738A9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878" y="4008553"/>
            <a:ext cx="388064" cy="24836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A74892-A255-4091-9746-E045F91D60E7}"/>
              </a:ext>
            </a:extLst>
          </p:cNvPr>
          <p:cNvSpPr txBox="1"/>
          <p:nvPr/>
        </p:nvSpPr>
        <p:spPr>
          <a:xfrm>
            <a:off x="9179161" y="3854178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GB" sz="1100" dirty="0">
              <a:solidFill>
                <a:srgbClr val="0066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C58A54-6553-4479-8ED2-BDBB60F34A1E}"/>
              </a:ext>
            </a:extLst>
          </p:cNvPr>
          <p:cNvSpPr txBox="1"/>
          <p:nvPr/>
        </p:nvSpPr>
        <p:spPr>
          <a:xfrm>
            <a:off x="8960528" y="4256914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GB" dirty="0">
                <a:solidFill>
                  <a:srgbClr val="9900FF"/>
                </a:solidFill>
              </a:rPr>
              <a:t>AS: 65020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EFAC24-7880-41AF-AAED-57D58F66D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501" y="4806930"/>
            <a:ext cx="388857" cy="388857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ECC253A-BE25-4091-B0E2-CFF2BDE08A8F}"/>
              </a:ext>
            </a:extLst>
          </p:cNvPr>
          <p:cNvCxnSpPr>
            <a:cxnSpLocks/>
          </p:cNvCxnSpPr>
          <p:nvPr/>
        </p:nvCxnSpPr>
        <p:spPr>
          <a:xfrm>
            <a:off x="8887878" y="4977592"/>
            <a:ext cx="267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089A32-2586-4AEB-9C49-27713B046DDD}"/>
              </a:ext>
            </a:extLst>
          </p:cNvPr>
          <p:cNvCxnSpPr>
            <a:cxnSpLocks/>
          </p:cNvCxnSpPr>
          <p:nvPr/>
        </p:nvCxnSpPr>
        <p:spPr>
          <a:xfrm flipV="1">
            <a:off x="8923400" y="4745506"/>
            <a:ext cx="0" cy="23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B67A9-BB05-4792-A031-C9E740519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7440" y="4527844"/>
            <a:ext cx="311920" cy="3460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4A0BA5-C08C-4BA0-BA87-5814F7846E6F}"/>
              </a:ext>
            </a:extLst>
          </p:cNvPr>
          <p:cNvSpPr txBox="1"/>
          <p:nvPr/>
        </p:nvSpPr>
        <p:spPr>
          <a:xfrm>
            <a:off x="8612766" y="5064982"/>
            <a:ext cx="1210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GatewaySubnet</a:t>
            </a:r>
            <a:endParaRPr lang="en-US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ctr" rtl="0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192.168.1.224/27</a:t>
            </a:r>
            <a:endParaRPr lang="en-GB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C7CECB-59CC-449F-8FDE-EA02E8FE5447}"/>
              </a:ext>
            </a:extLst>
          </p:cNvPr>
          <p:cNvSpPr txBox="1"/>
          <p:nvPr/>
        </p:nvSpPr>
        <p:spPr>
          <a:xfrm>
            <a:off x="9875652" y="5194606"/>
            <a:ext cx="10663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192.168.1.0/25</a:t>
            </a:r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F693BF-C5E2-4FD4-AF9D-5D52CDCCE97D}"/>
              </a:ext>
            </a:extLst>
          </p:cNvPr>
          <p:cNvSpPr txBox="1"/>
          <p:nvPr/>
        </p:nvSpPr>
        <p:spPr>
          <a:xfrm>
            <a:off x="6521197" y="2074662"/>
            <a:ext cx="29016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Microsoft.Network/virtualHubs/hub1/hubVirtualNetworkConnections/vnet2_conn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71BEEF-1278-4C44-B3EF-410C813BC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7068226"/>
              </p:ext>
            </p:extLst>
          </p:nvPr>
        </p:nvGraphicFramePr>
        <p:xfrm>
          <a:off x="6350411" y="316094"/>
          <a:ext cx="5486401" cy="1394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0127">
                  <a:extLst>
                    <a:ext uri="{9D8B030D-6E8A-4147-A177-3AD203B41FA5}">
                      <a16:colId xmlns:a16="http://schemas.microsoft.com/office/drawing/2014/main" val="220017079"/>
                    </a:ext>
                  </a:extLst>
                </a:gridCol>
                <a:gridCol w="319596">
                  <a:extLst>
                    <a:ext uri="{9D8B030D-6E8A-4147-A177-3AD203B41FA5}">
                      <a16:colId xmlns:a16="http://schemas.microsoft.com/office/drawing/2014/main" val="2553763496"/>
                    </a:ext>
                  </a:extLst>
                </a:gridCol>
                <a:gridCol w="861134">
                  <a:extLst>
                    <a:ext uri="{9D8B030D-6E8A-4147-A177-3AD203B41FA5}">
                      <a16:colId xmlns:a16="http://schemas.microsoft.com/office/drawing/2014/main" val="1465400265"/>
                    </a:ext>
                  </a:extLst>
                </a:gridCol>
                <a:gridCol w="1136342">
                  <a:extLst>
                    <a:ext uri="{9D8B030D-6E8A-4147-A177-3AD203B41FA5}">
                      <a16:colId xmlns:a16="http://schemas.microsoft.com/office/drawing/2014/main" val="1052303932"/>
                    </a:ext>
                  </a:extLst>
                </a:gridCol>
                <a:gridCol w="843378">
                  <a:extLst>
                    <a:ext uri="{9D8B030D-6E8A-4147-A177-3AD203B41FA5}">
                      <a16:colId xmlns:a16="http://schemas.microsoft.com/office/drawing/2014/main" val="3061269477"/>
                    </a:ext>
                  </a:extLst>
                </a:gridCol>
                <a:gridCol w="1235824">
                  <a:extLst>
                    <a:ext uri="{9D8B030D-6E8A-4147-A177-3AD203B41FA5}">
                      <a16:colId xmlns:a16="http://schemas.microsoft.com/office/drawing/2014/main" val="9728028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Source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State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Address Prefixes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IP Address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User Defined Route Name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66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10.0.2.0/24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Virtual network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788669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10.10.0.0/24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VNet peering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68696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 dirty="0">
                          <a:solidFill>
                            <a:srgbClr val="006600"/>
                          </a:solidFill>
                          <a:effectLst/>
                        </a:rPr>
                        <a:t>192.168.1.0/24</a:t>
                      </a:r>
                      <a:endParaRPr lang="en-GB" sz="1800" b="1" i="0" u="none" strike="noStrike" dirty="0"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Virtual network gateway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10.10.0.12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676272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 dirty="0">
                          <a:solidFill>
                            <a:srgbClr val="006600"/>
                          </a:solidFill>
                          <a:effectLst/>
                        </a:rPr>
                        <a:t>192.168.1.0/24</a:t>
                      </a:r>
                      <a:endParaRPr lang="en-GB" sz="1800" b="1" i="0" u="none" strike="noStrike" dirty="0">
                        <a:solidFill>
                          <a:srgbClr val="0066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10.10.0.13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65143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10.0.1.0/24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52.162.181.145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3267163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0.0.0.0/0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Internet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58817113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10478E8-0695-4E45-A00A-049336EFA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853" y="1210512"/>
            <a:ext cx="480060" cy="48006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3FB90B-C68C-4F90-987D-4C53B33E9475}"/>
              </a:ext>
            </a:extLst>
          </p:cNvPr>
          <p:cNvCxnSpPr>
            <a:cxnSpLocks/>
          </p:cNvCxnSpPr>
          <p:nvPr/>
        </p:nvCxnSpPr>
        <p:spPr>
          <a:xfrm>
            <a:off x="5955787" y="1450768"/>
            <a:ext cx="288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E1F0C3-BB09-40E4-B9A2-2A6F757B58BB}"/>
              </a:ext>
            </a:extLst>
          </p:cNvPr>
          <p:cNvSpPr txBox="1"/>
          <p:nvPr/>
        </p:nvSpPr>
        <p:spPr>
          <a:xfrm>
            <a:off x="5050789" y="910196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subnet1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10.0.2.0/25</a:t>
            </a:r>
            <a:endParaRPr lang="en-GB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7ED2CD-AE11-4BB2-BE0C-4AB616AF6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513" y="849494"/>
            <a:ext cx="327660" cy="3276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12C4FD-5293-45AD-851D-A07DEA9F77E3}"/>
              </a:ext>
            </a:extLst>
          </p:cNvPr>
          <p:cNvCxnSpPr>
            <a:cxnSpLocks/>
          </p:cNvCxnSpPr>
          <p:nvPr/>
        </p:nvCxnSpPr>
        <p:spPr>
          <a:xfrm flipV="1">
            <a:off x="6052516" y="1170493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D895E10-7DD2-4518-B5C6-80DE8E83D50A}"/>
              </a:ext>
            </a:extLst>
          </p:cNvPr>
          <p:cNvSpPr txBox="1"/>
          <p:nvPr/>
        </p:nvSpPr>
        <p:spPr>
          <a:xfrm>
            <a:off x="6009293" y="111864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  <a:endParaRPr lang="en-GB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8DD2B6-11A2-424A-BD58-87E3154FB0CD}"/>
              </a:ext>
            </a:extLst>
          </p:cNvPr>
          <p:cNvSpPr txBox="1"/>
          <p:nvPr/>
        </p:nvSpPr>
        <p:spPr>
          <a:xfrm>
            <a:off x="6274727" y="83760"/>
            <a:ext cx="16434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b="1" dirty="0"/>
              <a:t>Effective routes: vm2-nic</a:t>
            </a:r>
            <a:endParaRPr lang="en-GB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E34E31-2EE0-43B6-BB2B-0C08B0D6EB32}"/>
              </a:ext>
            </a:extLst>
          </p:cNvPr>
          <p:cNvSpPr txBox="1"/>
          <p:nvPr/>
        </p:nvSpPr>
        <p:spPr>
          <a:xfrm>
            <a:off x="605410" y="1987904"/>
            <a:ext cx="290536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 b="0">
                <a:solidFill>
                  <a:srgbClr val="0000FF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Microsoft.Network/virtualHubs/hub1/hubVirtualNetworkConnections/vnet1_conn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AB6053C-C9A0-487D-B457-4582068835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680134"/>
              </p:ext>
            </p:extLst>
          </p:nvPr>
        </p:nvGraphicFramePr>
        <p:xfrm>
          <a:off x="605928" y="4008698"/>
          <a:ext cx="4143908" cy="1002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3073">
                  <a:extLst>
                    <a:ext uri="{9D8B030D-6E8A-4147-A177-3AD203B41FA5}">
                      <a16:colId xmlns:a16="http://schemas.microsoft.com/office/drawing/2014/main" val="4161096155"/>
                    </a:ext>
                  </a:extLst>
                </a:gridCol>
                <a:gridCol w="1194414">
                  <a:extLst>
                    <a:ext uri="{9D8B030D-6E8A-4147-A177-3AD203B41FA5}">
                      <a16:colId xmlns:a16="http://schemas.microsoft.com/office/drawing/2014/main" val="3501245384"/>
                    </a:ext>
                  </a:extLst>
                </a:gridCol>
                <a:gridCol w="844666">
                  <a:extLst>
                    <a:ext uri="{9D8B030D-6E8A-4147-A177-3AD203B41FA5}">
                      <a16:colId xmlns:a16="http://schemas.microsoft.com/office/drawing/2014/main" val="118583632"/>
                    </a:ext>
                  </a:extLst>
                </a:gridCol>
                <a:gridCol w="790484">
                  <a:extLst>
                    <a:ext uri="{9D8B030D-6E8A-4147-A177-3AD203B41FA5}">
                      <a16:colId xmlns:a16="http://schemas.microsoft.com/office/drawing/2014/main" val="888292404"/>
                    </a:ext>
                  </a:extLst>
                </a:gridCol>
                <a:gridCol w="611271">
                  <a:extLst>
                    <a:ext uri="{9D8B030D-6E8A-4147-A177-3AD203B41FA5}">
                      <a16:colId xmlns:a16="http://schemas.microsoft.com/office/drawing/2014/main" val="1306829383"/>
                    </a:ext>
                  </a:extLst>
                </a:gridCol>
              </a:tblGrid>
              <a:tr h="15613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Prefix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Origin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AS path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602803"/>
                  </a:ext>
                </a:extLst>
              </a:tr>
              <a:tr h="15473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192.168.1.0/24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VPN_S2S_Gateway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hub1_S2SvpnGW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hub1_S2SvpnGW</a:t>
                      </a:r>
                      <a:endParaRPr lang="en-GB" sz="800" u="sng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b="1" u="none" strike="noStrike" kern="1200" dirty="0">
                          <a:solidFill>
                            <a:srgbClr val="99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65020</a:t>
                      </a: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173592475"/>
                  </a:ext>
                </a:extLst>
              </a:tr>
              <a:tr h="274568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10.0.1.0/24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Network Connection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vnet1_conn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vnet1_conn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818908983"/>
                  </a:ext>
                </a:extLst>
              </a:tr>
              <a:tr h="39692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10.0.2.0/24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Network Connection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vnet2_conn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vnet2_conn</a:t>
                      </a: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8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80495462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6400590-A474-4DDA-B5D4-1C0CAAFB8F84}"/>
              </a:ext>
            </a:extLst>
          </p:cNvPr>
          <p:cNvSpPr txBox="1"/>
          <p:nvPr/>
        </p:nvSpPr>
        <p:spPr>
          <a:xfrm>
            <a:off x="1199104" y="3787489"/>
            <a:ext cx="2032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noProof="1"/>
              <a:t>Route Table: </a:t>
            </a:r>
            <a:r>
              <a:rPr lang="en-US" b="1" noProof="1"/>
              <a:t>defaultRouteTable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CBA808-112C-4D34-AD04-76C3F79CF70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48687" y="4356009"/>
            <a:ext cx="487680" cy="48768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8394E0-AF84-4177-B8A3-12AE566E71A3}"/>
              </a:ext>
            </a:extLst>
          </p:cNvPr>
          <p:cNvSpPr txBox="1"/>
          <p:nvPr/>
        </p:nvSpPr>
        <p:spPr>
          <a:xfrm>
            <a:off x="5068851" y="3930123"/>
            <a:ext cx="11753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/>
            <a:r>
              <a:rPr lang="en-GB" dirty="0"/>
              <a:t>hub1_S2SvpnGW</a:t>
            </a:r>
          </a:p>
          <a:p>
            <a:pPr algn="l"/>
            <a:r>
              <a:rPr lang="en-GB" dirty="0">
                <a:solidFill>
                  <a:srgbClr val="9900FF"/>
                </a:solidFill>
              </a:rPr>
              <a:t>AS: 65515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B47A176-765F-4BB6-8EBC-3AE20FE6A3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3998" y="3882253"/>
            <a:ext cx="346710" cy="3581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DA792A-4262-4DFE-B26C-F0D955AEDC3F}"/>
              </a:ext>
            </a:extLst>
          </p:cNvPr>
          <p:cNvSpPr txBox="1"/>
          <p:nvPr/>
        </p:nvSpPr>
        <p:spPr>
          <a:xfrm>
            <a:off x="7052860" y="4231980"/>
            <a:ext cx="6607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S2S VPN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B86EAE-8B20-4761-93DA-2A2EEBBDB6CF}"/>
              </a:ext>
            </a:extLst>
          </p:cNvPr>
          <p:cNvSpPr txBox="1"/>
          <p:nvPr/>
        </p:nvSpPr>
        <p:spPr>
          <a:xfrm>
            <a:off x="6152036" y="4337034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82687-4632-436F-98FC-E20AD44F71D2}"/>
              </a:ext>
            </a:extLst>
          </p:cNvPr>
          <p:cNvSpPr txBox="1"/>
          <p:nvPr/>
        </p:nvSpPr>
        <p:spPr>
          <a:xfrm>
            <a:off x="6158304" y="4732514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A0C94DC-705D-417B-91A6-72B39D18E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36006"/>
              </p:ext>
            </p:extLst>
          </p:nvPr>
        </p:nvGraphicFramePr>
        <p:xfrm>
          <a:off x="1347942" y="5319483"/>
          <a:ext cx="4536387" cy="10580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416">
                  <a:extLst>
                    <a:ext uri="{9D8B030D-6E8A-4147-A177-3AD203B41FA5}">
                      <a16:colId xmlns:a16="http://schemas.microsoft.com/office/drawing/2014/main" val="3445902459"/>
                    </a:ext>
                  </a:extLst>
                </a:gridCol>
                <a:gridCol w="954038">
                  <a:extLst>
                    <a:ext uri="{9D8B030D-6E8A-4147-A177-3AD203B41FA5}">
                      <a16:colId xmlns:a16="http://schemas.microsoft.com/office/drawing/2014/main" val="4206070424"/>
                    </a:ext>
                  </a:extLst>
                </a:gridCol>
                <a:gridCol w="902977">
                  <a:extLst>
                    <a:ext uri="{9D8B030D-6E8A-4147-A177-3AD203B41FA5}">
                      <a16:colId xmlns:a16="http://schemas.microsoft.com/office/drawing/2014/main" val="3136224015"/>
                    </a:ext>
                  </a:extLst>
                </a:gridCol>
                <a:gridCol w="750759">
                  <a:extLst>
                    <a:ext uri="{9D8B030D-6E8A-4147-A177-3AD203B41FA5}">
                      <a16:colId xmlns:a16="http://schemas.microsoft.com/office/drawing/2014/main" val="138501760"/>
                    </a:ext>
                  </a:extLst>
                </a:gridCol>
                <a:gridCol w="1055197">
                  <a:extLst>
                    <a:ext uri="{9D8B030D-6E8A-4147-A177-3AD203B41FA5}">
                      <a16:colId xmlns:a16="http://schemas.microsoft.com/office/drawing/2014/main" val="1013936477"/>
                    </a:ext>
                  </a:extLst>
                </a:gridCol>
              </a:tblGrid>
              <a:tr h="31920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Site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Site Provisioning Status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Hub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Location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Link IP Address / FQDN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175517"/>
                  </a:ext>
                </a:extLst>
              </a:tr>
              <a:tr h="21176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vwan-branch1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Provisioned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 hubs-Connected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North Central US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2 links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1406467"/>
                  </a:ext>
                </a:extLst>
              </a:tr>
              <a:tr h="24518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52.237.173.111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4852325"/>
                  </a:ext>
                </a:extLst>
              </a:tr>
              <a:tr h="24934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52.237.173.100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504958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8927C90-165E-44EF-84AF-874EC7398317}"/>
              </a:ext>
            </a:extLst>
          </p:cNvPr>
          <p:cNvSpPr txBox="1"/>
          <p:nvPr/>
        </p:nvSpPr>
        <p:spPr>
          <a:xfrm>
            <a:off x="5416530" y="5091538"/>
            <a:ext cx="442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sites</a:t>
            </a:r>
            <a:endParaRPr lang="en-GB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D6BEF3-09F7-469C-839A-AF8C5EF457FB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392527" y="4843689"/>
            <a:ext cx="0" cy="50945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2E2681A-5C08-4594-8702-2D7345BDEA65}"/>
              </a:ext>
            </a:extLst>
          </p:cNvPr>
          <p:cNvSpPr/>
          <p:nvPr/>
        </p:nvSpPr>
        <p:spPr>
          <a:xfrm>
            <a:off x="5562600" y="451150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3062B20-D0BB-48CD-8317-F64D4B2417C4}"/>
              </a:ext>
            </a:extLst>
          </p:cNvPr>
          <p:cNvSpPr/>
          <p:nvPr/>
        </p:nvSpPr>
        <p:spPr>
          <a:xfrm>
            <a:off x="5572125" y="4663900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DDE7F7B-11C4-43B0-A714-C708125EC19C}"/>
              </a:ext>
            </a:extLst>
          </p:cNvPr>
          <p:cNvSpPr/>
          <p:nvPr/>
        </p:nvSpPr>
        <p:spPr>
          <a:xfrm>
            <a:off x="5124450" y="45115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D48D09E-0C01-4615-AC29-7807EDEAA632}"/>
              </a:ext>
            </a:extLst>
          </p:cNvPr>
          <p:cNvSpPr/>
          <p:nvPr/>
        </p:nvSpPr>
        <p:spPr>
          <a:xfrm>
            <a:off x="5124450" y="4663900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0EC88C-CD17-4757-A66B-5CEE64334C01}"/>
              </a:ext>
            </a:extLst>
          </p:cNvPr>
          <p:cNvSpPr/>
          <p:nvPr/>
        </p:nvSpPr>
        <p:spPr>
          <a:xfrm>
            <a:off x="9094255" y="463726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50949ED-C32F-41D4-B6D2-BDFF6330B097}"/>
              </a:ext>
            </a:extLst>
          </p:cNvPr>
          <p:cNvSpPr/>
          <p:nvPr/>
        </p:nvSpPr>
        <p:spPr>
          <a:xfrm>
            <a:off x="9094255" y="4789666"/>
            <a:ext cx="104775" cy="1332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0FD2D3A-2D44-45FC-BA5F-EF23478DE7B9}"/>
              </a:ext>
            </a:extLst>
          </p:cNvPr>
          <p:cNvSpPr/>
          <p:nvPr/>
        </p:nvSpPr>
        <p:spPr>
          <a:xfrm>
            <a:off x="8680150" y="454848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8A6E95-CE92-4ECB-928C-893A15096CCD}"/>
              </a:ext>
            </a:extLst>
          </p:cNvPr>
          <p:cNvSpPr/>
          <p:nvPr/>
        </p:nvSpPr>
        <p:spPr>
          <a:xfrm>
            <a:off x="8681626" y="4700886"/>
            <a:ext cx="104775" cy="133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1D4048-0997-4559-96EF-0D6847ED9F60}"/>
              </a:ext>
            </a:extLst>
          </p:cNvPr>
          <p:cNvSpPr txBox="1"/>
          <p:nvPr/>
        </p:nvSpPr>
        <p:spPr>
          <a:xfrm>
            <a:off x="9175350" y="4597608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dirty="0"/>
              <a:t>192.168.1.228</a:t>
            </a:r>
          </a:p>
          <a:p>
            <a:r>
              <a:rPr lang="en-GB" dirty="0"/>
              <a:t>192.168.1.229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98B55752-C41C-4811-9D2E-46C9199DE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088" y="1492612"/>
            <a:ext cx="388064" cy="248361"/>
          </a:xfrm>
          <a:prstGeom prst="rect">
            <a:avLst/>
          </a:prstGeom>
        </p:spPr>
      </p:pic>
      <p:sp>
        <p:nvSpPr>
          <p:cNvPr id="59" name="Flowchart: Alternate Process 58">
            <a:extLst>
              <a:ext uri="{FF2B5EF4-FFF2-40B4-BE49-F238E27FC236}">
                <a16:creationId xmlns:a16="http://schemas.microsoft.com/office/drawing/2014/main" id="{4012DB07-F561-4265-BD7F-CB28B8A28B2D}"/>
              </a:ext>
            </a:extLst>
          </p:cNvPr>
          <p:cNvSpPr/>
          <p:nvPr/>
        </p:nvSpPr>
        <p:spPr>
          <a:xfrm>
            <a:off x="4154754" y="1788937"/>
            <a:ext cx="1406634" cy="890126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6960D0-34E2-4F81-B597-4C37FE5FBB99}"/>
              </a:ext>
            </a:extLst>
          </p:cNvPr>
          <p:cNvSpPr txBox="1"/>
          <p:nvPr/>
        </p:nvSpPr>
        <p:spPr>
          <a:xfrm>
            <a:off x="4035627" y="1359925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vnet1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10.0.2.0/24</a:t>
            </a:r>
            <a:endParaRPr lang="en-GB" sz="11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FECEEF02-8BB6-4584-9210-048839760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737" y="2185092"/>
            <a:ext cx="480060" cy="48006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6B77D0E-C05B-48AF-9C23-24B5E8E3E6B4}"/>
              </a:ext>
            </a:extLst>
          </p:cNvPr>
          <p:cNvCxnSpPr>
            <a:cxnSpLocks/>
          </p:cNvCxnSpPr>
          <p:nvPr/>
        </p:nvCxnSpPr>
        <p:spPr>
          <a:xfrm>
            <a:off x="5151671" y="2425348"/>
            <a:ext cx="288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6B41015-D65F-4501-8B36-B3FB7E3ECCF1}"/>
              </a:ext>
            </a:extLst>
          </p:cNvPr>
          <p:cNvSpPr txBox="1"/>
          <p:nvPr/>
        </p:nvSpPr>
        <p:spPr>
          <a:xfrm>
            <a:off x="4111854" y="1922836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subnet1</a:t>
            </a:r>
          </a:p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10.0.1.0/25</a:t>
            </a:r>
            <a:endParaRPr lang="en-GB" sz="1100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0B34126-2A04-4C44-8D41-D1D43F0849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397" y="1824074"/>
            <a:ext cx="327660" cy="32766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1C699D8-59DE-4176-B3F8-31A429B02D5C}"/>
              </a:ext>
            </a:extLst>
          </p:cNvPr>
          <p:cNvCxnSpPr>
            <a:cxnSpLocks/>
          </p:cNvCxnSpPr>
          <p:nvPr/>
        </p:nvCxnSpPr>
        <p:spPr>
          <a:xfrm flipV="1">
            <a:off x="5248400" y="2145073"/>
            <a:ext cx="0" cy="26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F90CC32-3D7A-42C2-88BF-6365BF003D80}"/>
              </a:ext>
            </a:extLst>
          </p:cNvPr>
          <p:cNvSpPr txBox="1"/>
          <p:nvPr/>
        </p:nvSpPr>
        <p:spPr>
          <a:xfrm>
            <a:off x="5205177" y="209322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vm2</a:t>
            </a:r>
            <a:endParaRPr lang="en-GB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A72BB3-814C-4C1D-82D0-664F69841C69}"/>
              </a:ext>
            </a:extLst>
          </p:cNvPr>
          <p:cNvSpPr txBox="1"/>
          <p:nvPr/>
        </p:nvSpPr>
        <p:spPr>
          <a:xfrm>
            <a:off x="7786768" y="4256224"/>
            <a:ext cx="90601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 algn="l" fontAlgn="ctr"/>
            <a:r>
              <a:rPr lang="en-GB" sz="900" dirty="0">
                <a:solidFill>
                  <a:schemeClr val="dk1"/>
                </a:solidFill>
                <a:latin typeface="+mn-lt"/>
              </a:rPr>
              <a:t>vpn-pubIP1</a:t>
            </a:r>
          </a:p>
          <a:p>
            <a:pPr algn="l" fontAlgn="ctr"/>
            <a:r>
              <a:rPr lang="en-GB" sz="900" u="none" strike="noStrike" dirty="0">
                <a:effectLst/>
              </a:rPr>
              <a:t>52.237.173.111</a:t>
            </a:r>
            <a:endParaRPr lang="en-GB" sz="2000" b="0" i="0" u="none" strike="noStrike" dirty="0">
              <a:effectLst/>
              <a:latin typeface="Arial" panose="020B0604020202020204" pitchFamily="34" charset="0"/>
            </a:endParaRPr>
          </a:p>
          <a:p>
            <a:pPr algn="l" fontAlgn="ctr"/>
            <a:endParaRPr lang="en-GB" sz="9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69350D0-35F5-4437-B484-8FA2749071C5}"/>
              </a:ext>
            </a:extLst>
          </p:cNvPr>
          <p:cNvSpPr txBox="1"/>
          <p:nvPr/>
        </p:nvSpPr>
        <p:spPr>
          <a:xfrm>
            <a:off x="7797325" y="476637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fontAlgn="ctr">
              <a:defRPr sz="800">
                <a:solidFill>
                  <a:schemeClr val="dk1"/>
                </a:solidFill>
              </a:defRPr>
            </a:lvl1pPr>
          </a:lstStyle>
          <a:p>
            <a:r>
              <a:rPr lang="en-GB" sz="900" dirty="0"/>
              <a:t>vpn-pubIP2</a:t>
            </a:r>
          </a:p>
          <a:p>
            <a:r>
              <a:rPr lang="en-GB" sz="900" u="none" strike="noStrike" dirty="0">
                <a:effectLst/>
              </a:rPr>
              <a:t>52.237.173.100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12513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6AFD-A137-417A-99D1-758C5293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71525"/>
          </a:xfrm>
        </p:spPr>
        <p:txBody>
          <a:bodyPr/>
          <a:lstStyle/>
          <a:p>
            <a:r>
              <a:rPr lang="en-US" dirty="0"/>
              <a:t>Get the VPN GW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95904-1B9E-42FF-ACC3-259B1EFB8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85717" cy="2378759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E36DB0-64E2-41D8-A65C-63019B9D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283" y="1889760"/>
            <a:ext cx="6152224" cy="496824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8143A-B673-4F42-9F2D-5554786C0D6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85875" y="3236397"/>
            <a:ext cx="1731117" cy="173111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5A970D6-5261-4FDE-BE43-7C527DDB7AAF}"/>
              </a:ext>
            </a:extLst>
          </p:cNvPr>
          <p:cNvSpPr/>
          <p:nvPr/>
        </p:nvSpPr>
        <p:spPr>
          <a:xfrm>
            <a:off x="2872957" y="3710138"/>
            <a:ext cx="361950" cy="3810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631DFF-61B0-47E2-B3CC-E10926D87CC5}"/>
              </a:ext>
            </a:extLst>
          </p:cNvPr>
          <p:cNvSpPr/>
          <p:nvPr/>
        </p:nvSpPr>
        <p:spPr>
          <a:xfrm>
            <a:off x="2875390" y="4479242"/>
            <a:ext cx="361950" cy="3810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A20A2C-16CD-439A-A833-61245613504E}"/>
              </a:ext>
            </a:extLst>
          </p:cNvPr>
          <p:cNvSpPr/>
          <p:nvPr/>
        </p:nvSpPr>
        <p:spPr>
          <a:xfrm>
            <a:off x="1104900" y="3720925"/>
            <a:ext cx="361950" cy="381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987242-A937-4875-9F30-13B237E0FEF3}"/>
              </a:ext>
            </a:extLst>
          </p:cNvPr>
          <p:cNvSpPr/>
          <p:nvPr/>
        </p:nvSpPr>
        <p:spPr>
          <a:xfrm>
            <a:off x="1065527" y="4479242"/>
            <a:ext cx="361950" cy="381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7D51B-9740-460A-8002-D755F12F9154}"/>
              </a:ext>
            </a:extLst>
          </p:cNvPr>
          <p:cNvCxnSpPr/>
          <p:nvPr/>
        </p:nvCxnSpPr>
        <p:spPr>
          <a:xfrm>
            <a:off x="1466850" y="4669756"/>
            <a:ext cx="1369167" cy="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048127-2A73-4D7C-8BE6-2F76626659FF}"/>
              </a:ext>
            </a:extLst>
          </p:cNvPr>
          <p:cNvCxnSpPr>
            <a:cxnSpLocks/>
          </p:cNvCxnSpPr>
          <p:nvPr/>
        </p:nvCxnSpPr>
        <p:spPr>
          <a:xfrm>
            <a:off x="1466850" y="3911439"/>
            <a:ext cx="1369167" cy="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233913-A966-4918-B782-349A66AD45DC}"/>
              </a:ext>
            </a:extLst>
          </p:cNvPr>
          <p:cNvSpPr txBox="1"/>
          <p:nvPr/>
        </p:nvSpPr>
        <p:spPr>
          <a:xfrm>
            <a:off x="200025" y="3343637"/>
            <a:ext cx="141096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20.88.51.220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66AF7-3AD2-48E8-AC64-6953FB850AC4}"/>
              </a:ext>
            </a:extLst>
          </p:cNvPr>
          <p:cNvSpPr txBox="1"/>
          <p:nvPr/>
        </p:nvSpPr>
        <p:spPr>
          <a:xfrm>
            <a:off x="2714616" y="337469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10.10.0.12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DD4604-FE18-49B5-A626-73F937445390}"/>
              </a:ext>
            </a:extLst>
          </p:cNvPr>
          <p:cNvSpPr txBox="1"/>
          <p:nvPr/>
        </p:nvSpPr>
        <p:spPr>
          <a:xfrm>
            <a:off x="216019" y="4836470"/>
            <a:ext cx="141096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20.88.51.228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F60F84-D080-412F-B749-043222DF61F7}"/>
              </a:ext>
            </a:extLst>
          </p:cNvPr>
          <p:cNvSpPr txBox="1"/>
          <p:nvPr/>
        </p:nvSpPr>
        <p:spPr>
          <a:xfrm>
            <a:off x="2708250" y="491615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10.10.0.13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8326EF-EE9E-4C64-B82B-49194FD0EF78}"/>
              </a:ext>
            </a:extLst>
          </p:cNvPr>
          <p:cNvSpPr txBox="1"/>
          <p:nvPr/>
        </p:nvSpPr>
        <p:spPr>
          <a:xfrm>
            <a:off x="2832312" y="292165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1DE1EE-EFD4-4E79-B5D5-5461950A0E8C}"/>
              </a:ext>
            </a:extLst>
          </p:cNvPr>
          <p:cNvSpPr/>
          <p:nvPr/>
        </p:nvSpPr>
        <p:spPr>
          <a:xfrm>
            <a:off x="2714616" y="3338698"/>
            <a:ext cx="1280733" cy="190873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8A0E5C-016E-4D3B-B103-E5EFFCB6D232}"/>
              </a:ext>
            </a:extLst>
          </p:cNvPr>
          <p:cNvCxnSpPr>
            <a:cxnSpLocks/>
          </p:cNvCxnSpPr>
          <p:nvPr/>
        </p:nvCxnSpPr>
        <p:spPr>
          <a:xfrm>
            <a:off x="3354982" y="3911439"/>
            <a:ext cx="2683868" cy="957186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AEAB25-A3BD-4A23-81D0-F453B3A9E0FC}"/>
              </a:ext>
            </a:extLst>
          </p:cNvPr>
          <p:cNvCxnSpPr>
            <a:cxnSpLocks/>
          </p:cNvCxnSpPr>
          <p:nvPr/>
        </p:nvCxnSpPr>
        <p:spPr>
          <a:xfrm>
            <a:off x="3282954" y="4700837"/>
            <a:ext cx="2755896" cy="1636217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0E7616F-E5E6-488F-B1E3-4B635A2FE497}"/>
              </a:ext>
            </a:extLst>
          </p:cNvPr>
          <p:cNvSpPr/>
          <p:nvPr/>
        </p:nvSpPr>
        <p:spPr>
          <a:xfrm>
            <a:off x="7528975" y="4181475"/>
            <a:ext cx="738725" cy="228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9AFB90-19EE-480D-A80F-DFFEDD85D651}"/>
              </a:ext>
            </a:extLst>
          </p:cNvPr>
          <p:cNvSpPr/>
          <p:nvPr/>
        </p:nvSpPr>
        <p:spPr>
          <a:xfrm>
            <a:off x="7495854" y="5648325"/>
            <a:ext cx="738725" cy="228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E79EFC6-FE43-4D8C-BB39-6E21D7CDA1A9}"/>
              </a:ext>
            </a:extLst>
          </p:cNvPr>
          <p:cNvSpPr/>
          <p:nvPr/>
        </p:nvSpPr>
        <p:spPr>
          <a:xfrm>
            <a:off x="857250" y="2793001"/>
            <a:ext cx="6600825" cy="1417049"/>
          </a:xfrm>
          <a:custGeom>
            <a:avLst/>
            <a:gdLst>
              <a:gd name="connsiteX0" fmla="*/ 0 w 6600825"/>
              <a:gd name="connsiteY0" fmla="*/ 540749 h 1417049"/>
              <a:gd name="connsiteX1" fmla="*/ 2028825 w 6600825"/>
              <a:gd name="connsiteY1" fmla="*/ 35924 h 1417049"/>
              <a:gd name="connsiteX2" fmla="*/ 6600825 w 6600825"/>
              <a:gd name="connsiteY2" fmla="*/ 1417049 h 141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0825" h="1417049">
                <a:moveTo>
                  <a:pt x="0" y="540749"/>
                </a:moveTo>
                <a:cubicBezTo>
                  <a:pt x="464344" y="215311"/>
                  <a:pt x="928688" y="-110126"/>
                  <a:pt x="2028825" y="35924"/>
                </a:cubicBezTo>
                <a:cubicBezTo>
                  <a:pt x="3128962" y="181974"/>
                  <a:pt x="4864893" y="799511"/>
                  <a:pt x="6600825" y="1417049"/>
                </a:cubicBezTo>
              </a:path>
            </a:pathLst>
          </a:cu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B5DA834-0F8F-4821-A2E8-CE7E340BA9B1}"/>
              </a:ext>
            </a:extLst>
          </p:cNvPr>
          <p:cNvSpPr/>
          <p:nvPr/>
        </p:nvSpPr>
        <p:spPr>
          <a:xfrm>
            <a:off x="695325" y="5219700"/>
            <a:ext cx="5343525" cy="671460"/>
          </a:xfrm>
          <a:custGeom>
            <a:avLst/>
            <a:gdLst>
              <a:gd name="connsiteX0" fmla="*/ 0 w 5343525"/>
              <a:gd name="connsiteY0" fmla="*/ 0 h 671460"/>
              <a:gd name="connsiteX1" fmla="*/ 1019175 w 5343525"/>
              <a:gd name="connsiteY1" fmla="*/ 638175 h 671460"/>
              <a:gd name="connsiteX2" fmla="*/ 5343525 w 5343525"/>
              <a:gd name="connsiteY2" fmla="*/ 523875 h 67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3525" h="671460">
                <a:moveTo>
                  <a:pt x="0" y="0"/>
                </a:moveTo>
                <a:cubicBezTo>
                  <a:pt x="64294" y="275431"/>
                  <a:pt x="128588" y="550863"/>
                  <a:pt x="1019175" y="638175"/>
                </a:cubicBezTo>
                <a:cubicBezTo>
                  <a:pt x="1909762" y="725487"/>
                  <a:pt x="3626643" y="624681"/>
                  <a:pt x="5343525" y="523875"/>
                </a:cubicBezTo>
              </a:path>
            </a:pathLst>
          </a:cu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4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6AFD-A137-417A-99D1-758C5293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41879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How to get the site-to-site VPN GW IPs</a:t>
            </a:r>
            <a:endParaRPr lang="en-GB" sz="2400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E36DB0-64E2-41D8-A65C-63019B9D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382" y="806869"/>
            <a:ext cx="6152224" cy="496824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8143A-B673-4F42-9F2D-5554786C0D6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85875" y="3236397"/>
            <a:ext cx="1731117" cy="173111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5A970D6-5261-4FDE-BE43-7C527DDB7AAF}"/>
              </a:ext>
            </a:extLst>
          </p:cNvPr>
          <p:cNvSpPr/>
          <p:nvPr/>
        </p:nvSpPr>
        <p:spPr>
          <a:xfrm>
            <a:off x="2872957" y="3710138"/>
            <a:ext cx="361950" cy="3810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631DFF-61B0-47E2-B3CC-E10926D87CC5}"/>
              </a:ext>
            </a:extLst>
          </p:cNvPr>
          <p:cNvSpPr/>
          <p:nvPr/>
        </p:nvSpPr>
        <p:spPr>
          <a:xfrm>
            <a:off x="2875390" y="4479242"/>
            <a:ext cx="361950" cy="38102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A20A2C-16CD-439A-A833-61245613504E}"/>
              </a:ext>
            </a:extLst>
          </p:cNvPr>
          <p:cNvSpPr/>
          <p:nvPr/>
        </p:nvSpPr>
        <p:spPr>
          <a:xfrm>
            <a:off x="1104900" y="3720925"/>
            <a:ext cx="361950" cy="381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987242-A937-4875-9F30-13B237E0FEF3}"/>
              </a:ext>
            </a:extLst>
          </p:cNvPr>
          <p:cNvSpPr/>
          <p:nvPr/>
        </p:nvSpPr>
        <p:spPr>
          <a:xfrm>
            <a:off x="1065527" y="4479242"/>
            <a:ext cx="361950" cy="3810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E7D51B-9740-460A-8002-D755F12F9154}"/>
              </a:ext>
            </a:extLst>
          </p:cNvPr>
          <p:cNvCxnSpPr/>
          <p:nvPr/>
        </p:nvCxnSpPr>
        <p:spPr>
          <a:xfrm>
            <a:off x="1466850" y="4669756"/>
            <a:ext cx="1369167" cy="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048127-2A73-4D7C-8BE6-2F76626659FF}"/>
              </a:ext>
            </a:extLst>
          </p:cNvPr>
          <p:cNvCxnSpPr>
            <a:cxnSpLocks/>
          </p:cNvCxnSpPr>
          <p:nvPr/>
        </p:nvCxnSpPr>
        <p:spPr>
          <a:xfrm>
            <a:off x="1466850" y="3911439"/>
            <a:ext cx="1369167" cy="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4233913-A966-4918-B782-349A66AD45DC}"/>
              </a:ext>
            </a:extLst>
          </p:cNvPr>
          <p:cNvSpPr txBox="1"/>
          <p:nvPr/>
        </p:nvSpPr>
        <p:spPr>
          <a:xfrm>
            <a:off x="200025" y="3343637"/>
            <a:ext cx="141096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20.88.51.220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66AF7-3AD2-48E8-AC64-6953FB850AC4}"/>
              </a:ext>
            </a:extLst>
          </p:cNvPr>
          <p:cNvSpPr txBox="1"/>
          <p:nvPr/>
        </p:nvSpPr>
        <p:spPr>
          <a:xfrm>
            <a:off x="2714616" y="337469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10.10.0.12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DD4604-FE18-49B5-A626-73F937445390}"/>
              </a:ext>
            </a:extLst>
          </p:cNvPr>
          <p:cNvSpPr txBox="1"/>
          <p:nvPr/>
        </p:nvSpPr>
        <p:spPr>
          <a:xfrm>
            <a:off x="216019" y="4836470"/>
            <a:ext cx="141096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20.88.51.228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F60F84-D080-412F-B749-043222DF61F7}"/>
              </a:ext>
            </a:extLst>
          </p:cNvPr>
          <p:cNvSpPr txBox="1"/>
          <p:nvPr/>
        </p:nvSpPr>
        <p:spPr>
          <a:xfrm>
            <a:off x="2708250" y="491615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10.10.0.13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8326EF-EE9E-4C64-B82B-49194FD0EF78}"/>
              </a:ext>
            </a:extLst>
          </p:cNvPr>
          <p:cNvSpPr txBox="1"/>
          <p:nvPr/>
        </p:nvSpPr>
        <p:spPr>
          <a:xfrm>
            <a:off x="2832312" y="292165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</a:t>
            </a: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1DE1EE-EFD4-4E79-B5D5-5461950A0E8C}"/>
              </a:ext>
            </a:extLst>
          </p:cNvPr>
          <p:cNvSpPr/>
          <p:nvPr/>
        </p:nvSpPr>
        <p:spPr>
          <a:xfrm>
            <a:off x="2714616" y="3338698"/>
            <a:ext cx="1280733" cy="190873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8A0E5C-016E-4D3B-B103-E5EFFCB6D232}"/>
              </a:ext>
            </a:extLst>
          </p:cNvPr>
          <p:cNvCxnSpPr>
            <a:cxnSpLocks/>
          </p:cNvCxnSpPr>
          <p:nvPr/>
        </p:nvCxnSpPr>
        <p:spPr>
          <a:xfrm flipV="1">
            <a:off x="3354982" y="3846328"/>
            <a:ext cx="2459960" cy="65111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AEAB25-A3BD-4A23-81D0-F453B3A9E0FC}"/>
              </a:ext>
            </a:extLst>
          </p:cNvPr>
          <p:cNvCxnSpPr>
            <a:cxnSpLocks/>
          </p:cNvCxnSpPr>
          <p:nvPr/>
        </p:nvCxnSpPr>
        <p:spPr>
          <a:xfrm>
            <a:off x="3282954" y="4700837"/>
            <a:ext cx="2531988" cy="56254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0E7616F-E5E6-488F-B1E3-4B635A2FE497}"/>
              </a:ext>
            </a:extLst>
          </p:cNvPr>
          <p:cNvSpPr/>
          <p:nvPr/>
        </p:nvSpPr>
        <p:spPr>
          <a:xfrm>
            <a:off x="7309060" y="3075039"/>
            <a:ext cx="738725" cy="228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9AFB90-19EE-480D-A80F-DFFEDD85D651}"/>
              </a:ext>
            </a:extLst>
          </p:cNvPr>
          <p:cNvSpPr/>
          <p:nvPr/>
        </p:nvSpPr>
        <p:spPr>
          <a:xfrm>
            <a:off x="7292324" y="4549667"/>
            <a:ext cx="738725" cy="228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E79EFC6-FE43-4D8C-BB39-6E21D7CDA1A9}"/>
              </a:ext>
            </a:extLst>
          </p:cNvPr>
          <p:cNvSpPr/>
          <p:nvPr/>
        </p:nvSpPr>
        <p:spPr>
          <a:xfrm>
            <a:off x="857250" y="2292167"/>
            <a:ext cx="6419850" cy="1041584"/>
          </a:xfrm>
          <a:custGeom>
            <a:avLst/>
            <a:gdLst>
              <a:gd name="connsiteX0" fmla="*/ 0 w 6600825"/>
              <a:gd name="connsiteY0" fmla="*/ 540749 h 1417049"/>
              <a:gd name="connsiteX1" fmla="*/ 2028825 w 6600825"/>
              <a:gd name="connsiteY1" fmla="*/ 35924 h 1417049"/>
              <a:gd name="connsiteX2" fmla="*/ 6600825 w 6600825"/>
              <a:gd name="connsiteY2" fmla="*/ 1417049 h 1417049"/>
              <a:gd name="connsiteX0" fmla="*/ 0 w 6419850"/>
              <a:gd name="connsiteY0" fmla="*/ 540749 h 540749"/>
              <a:gd name="connsiteX1" fmla="*/ 2028825 w 6419850"/>
              <a:gd name="connsiteY1" fmla="*/ 35924 h 540749"/>
              <a:gd name="connsiteX2" fmla="*/ 6419850 w 6419850"/>
              <a:gd name="connsiteY2" fmla="*/ 397874 h 540749"/>
              <a:gd name="connsiteX0" fmla="*/ 0 w 6419850"/>
              <a:gd name="connsiteY0" fmla="*/ 540749 h 540749"/>
              <a:gd name="connsiteX1" fmla="*/ 2028825 w 6419850"/>
              <a:gd name="connsiteY1" fmla="*/ 35924 h 540749"/>
              <a:gd name="connsiteX2" fmla="*/ 6419850 w 6419850"/>
              <a:gd name="connsiteY2" fmla="*/ 397874 h 540749"/>
              <a:gd name="connsiteX0" fmla="*/ 0 w 6419850"/>
              <a:gd name="connsiteY0" fmla="*/ 497130 h 497130"/>
              <a:gd name="connsiteX1" fmla="*/ 2181225 w 6419850"/>
              <a:gd name="connsiteY1" fmla="*/ 39930 h 497130"/>
              <a:gd name="connsiteX2" fmla="*/ 6419850 w 6419850"/>
              <a:gd name="connsiteY2" fmla="*/ 354255 h 497130"/>
              <a:gd name="connsiteX0" fmla="*/ 0 w 6419850"/>
              <a:gd name="connsiteY0" fmla="*/ 497130 h 497130"/>
              <a:gd name="connsiteX1" fmla="*/ 2181225 w 6419850"/>
              <a:gd name="connsiteY1" fmla="*/ 39930 h 497130"/>
              <a:gd name="connsiteX2" fmla="*/ 6419850 w 6419850"/>
              <a:gd name="connsiteY2" fmla="*/ 354255 h 497130"/>
              <a:gd name="connsiteX0" fmla="*/ 0 w 6419850"/>
              <a:gd name="connsiteY0" fmla="*/ 461091 h 461091"/>
              <a:gd name="connsiteX1" fmla="*/ 2181225 w 6419850"/>
              <a:gd name="connsiteY1" fmla="*/ 3891 h 461091"/>
              <a:gd name="connsiteX2" fmla="*/ 6419850 w 6419850"/>
              <a:gd name="connsiteY2" fmla="*/ 318216 h 461091"/>
              <a:gd name="connsiteX0" fmla="*/ 0 w 6419850"/>
              <a:gd name="connsiteY0" fmla="*/ 473856 h 473856"/>
              <a:gd name="connsiteX1" fmla="*/ 3086100 w 6419850"/>
              <a:gd name="connsiteY1" fmla="*/ 3656 h 473856"/>
              <a:gd name="connsiteX2" fmla="*/ 6419850 w 6419850"/>
              <a:gd name="connsiteY2" fmla="*/ 330981 h 473856"/>
              <a:gd name="connsiteX0" fmla="*/ 0 w 6419850"/>
              <a:gd name="connsiteY0" fmla="*/ 473856 h 473856"/>
              <a:gd name="connsiteX1" fmla="*/ 3086100 w 6419850"/>
              <a:gd name="connsiteY1" fmla="*/ 3656 h 473856"/>
              <a:gd name="connsiteX2" fmla="*/ 6419850 w 6419850"/>
              <a:gd name="connsiteY2" fmla="*/ 330981 h 47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9850" h="473856">
                <a:moveTo>
                  <a:pt x="0" y="473856"/>
                </a:moveTo>
                <a:cubicBezTo>
                  <a:pt x="464344" y="148418"/>
                  <a:pt x="1947863" y="-28094"/>
                  <a:pt x="3086100" y="3656"/>
                </a:cubicBezTo>
                <a:cubicBezTo>
                  <a:pt x="4395787" y="50981"/>
                  <a:pt x="4636293" y="56343"/>
                  <a:pt x="6419850" y="330981"/>
                </a:cubicBezTo>
              </a:path>
            </a:pathLst>
          </a:cu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1176F2-CEFE-43F6-995C-58E67C2FF411}"/>
              </a:ext>
            </a:extLst>
          </p:cNvPr>
          <p:cNvSpPr/>
          <p:nvPr/>
        </p:nvSpPr>
        <p:spPr>
          <a:xfrm>
            <a:off x="5806785" y="3674411"/>
            <a:ext cx="2224263" cy="228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321CAC-BCE9-4224-9A20-CC54A02CBC3D}"/>
              </a:ext>
            </a:extLst>
          </p:cNvPr>
          <p:cNvSpPr/>
          <p:nvPr/>
        </p:nvSpPr>
        <p:spPr>
          <a:xfrm>
            <a:off x="5789209" y="5145362"/>
            <a:ext cx="2224263" cy="2286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A47205-9E71-4683-B455-134B584A1489}"/>
              </a:ext>
            </a:extLst>
          </p:cNvPr>
          <p:cNvSpPr/>
          <p:nvPr/>
        </p:nvSpPr>
        <p:spPr>
          <a:xfrm>
            <a:off x="857249" y="4714876"/>
            <a:ext cx="7409141" cy="1407120"/>
          </a:xfrm>
          <a:custGeom>
            <a:avLst/>
            <a:gdLst>
              <a:gd name="connsiteX0" fmla="*/ 0 w 7772292"/>
              <a:gd name="connsiteY0" fmla="*/ 485775 h 1721907"/>
              <a:gd name="connsiteX1" fmla="*/ 5372100 w 7772292"/>
              <a:gd name="connsiteY1" fmla="*/ 1714500 h 1721907"/>
              <a:gd name="connsiteX2" fmla="*/ 7648575 w 7772292"/>
              <a:gd name="connsiteY2" fmla="*/ 952500 h 1721907"/>
              <a:gd name="connsiteX3" fmla="*/ 7267575 w 7772292"/>
              <a:gd name="connsiteY3" fmla="*/ 0 h 1721907"/>
              <a:gd name="connsiteX0" fmla="*/ 0 w 7433404"/>
              <a:gd name="connsiteY0" fmla="*/ 485775 h 1737548"/>
              <a:gd name="connsiteX1" fmla="*/ 5372100 w 7433404"/>
              <a:gd name="connsiteY1" fmla="*/ 1714500 h 1737548"/>
              <a:gd name="connsiteX2" fmla="*/ 7038975 w 7433404"/>
              <a:gd name="connsiteY2" fmla="*/ 1190625 h 1737548"/>
              <a:gd name="connsiteX3" fmla="*/ 7267575 w 7433404"/>
              <a:gd name="connsiteY3" fmla="*/ 0 h 1737548"/>
              <a:gd name="connsiteX0" fmla="*/ 0 w 7433404"/>
              <a:gd name="connsiteY0" fmla="*/ 485775 h 1505856"/>
              <a:gd name="connsiteX1" fmla="*/ 4914900 w 7433404"/>
              <a:gd name="connsiteY1" fmla="*/ 1457325 h 1505856"/>
              <a:gd name="connsiteX2" fmla="*/ 7038975 w 7433404"/>
              <a:gd name="connsiteY2" fmla="*/ 1190625 h 1505856"/>
              <a:gd name="connsiteX3" fmla="*/ 7267575 w 7433404"/>
              <a:gd name="connsiteY3" fmla="*/ 0 h 1505856"/>
              <a:gd name="connsiteX0" fmla="*/ 0 w 7400095"/>
              <a:gd name="connsiteY0" fmla="*/ 485775 h 1516742"/>
              <a:gd name="connsiteX1" fmla="*/ 4914900 w 7400095"/>
              <a:gd name="connsiteY1" fmla="*/ 1457325 h 1516742"/>
              <a:gd name="connsiteX2" fmla="*/ 6886575 w 7400095"/>
              <a:gd name="connsiteY2" fmla="*/ 1228725 h 1516742"/>
              <a:gd name="connsiteX3" fmla="*/ 7267575 w 7400095"/>
              <a:gd name="connsiteY3" fmla="*/ 0 h 1516742"/>
              <a:gd name="connsiteX0" fmla="*/ 0 w 7400095"/>
              <a:gd name="connsiteY0" fmla="*/ 485775 h 1407120"/>
              <a:gd name="connsiteX1" fmla="*/ 4152900 w 7400095"/>
              <a:gd name="connsiteY1" fmla="*/ 1276350 h 1407120"/>
              <a:gd name="connsiteX2" fmla="*/ 6886575 w 7400095"/>
              <a:gd name="connsiteY2" fmla="*/ 1228725 h 1407120"/>
              <a:gd name="connsiteX3" fmla="*/ 7267575 w 7400095"/>
              <a:gd name="connsiteY3" fmla="*/ 0 h 1407120"/>
              <a:gd name="connsiteX0" fmla="*/ 0 w 7409141"/>
              <a:gd name="connsiteY0" fmla="*/ 485775 h 1407120"/>
              <a:gd name="connsiteX1" fmla="*/ 4152900 w 7409141"/>
              <a:gd name="connsiteY1" fmla="*/ 1276350 h 1407120"/>
              <a:gd name="connsiteX2" fmla="*/ 6934200 w 7409141"/>
              <a:gd name="connsiteY2" fmla="*/ 1228725 h 1407120"/>
              <a:gd name="connsiteX3" fmla="*/ 7267575 w 7409141"/>
              <a:gd name="connsiteY3" fmla="*/ 0 h 140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09141" h="1407120">
                <a:moveTo>
                  <a:pt x="0" y="485775"/>
                </a:moveTo>
                <a:cubicBezTo>
                  <a:pt x="2048669" y="1061244"/>
                  <a:pt x="2997200" y="1152525"/>
                  <a:pt x="4152900" y="1276350"/>
                </a:cubicBezTo>
                <a:cubicBezTo>
                  <a:pt x="5308600" y="1400175"/>
                  <a:pt x="6618288" y="1514475"/>
                  <a:pt x="6934200" y="1228725"/>
                </a:cubicBezTo>
                <a:cubicBezTo>
                  <a:pt x="7250113" y="942975"/>
                  <a:pt x="7616031" y="333375"/>
                  <a:pt x="7267575" y="0"/>
                </a:cubicBezTo>
              </a:path>
            </a:pathLst>
          </a:cu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93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453</Words>
  <Application>Microsoft Office PowerPoint</Application>
  <PresentationFormat>Widescreen</PresentationFormat>
  <Paragraphs>212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az_ea_font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Get the VPN GW</vt:lpstr>
      <vt:lpstr>How to get the site-to-site VPN GW 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27</cp:revision>
  <dcterms:created xsi:type="dcterms:W3CDTF">2021-08-23T08:56:15Z</dcterms:created>
  <dcterms:modified xsi:type="dcterms:W3CDTF">2021-09-03T11:40:32Z</dcterms:modified>
</cp:coreProperties>
</file>