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70" r:id="rId3"/>
    <p:sldId id="271" r:id="rId4"/>
    <p:sldId id="264" r:id="rId5"/>
    <p:sldId id="272" r:id="rId6"/>
    <p:sldId id="266" r:id="rId7"/>
    <p:sldId id="268" r:id="rId8"/>
    <p:sldId id="265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FF"/>
    <a:srgbClr val="006600"/>
    <a:srgbClr val="FF66FF"/>
    <a:srgbClr val="012C6B"/>
    <a:srgbClr val="012456"/>
    <a:srgbClr val="99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89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A0E19-B024-4A29-BD76-C6EE1F862BA8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DD581-7BA0-4B32-B471-AF2FB6E2A4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92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Get-</a:t>
            </a:r>
            <a:r>
              <a:rPr lang="en-GB" dirty="0" err="1"/>
              <a:t>AzVHubRouteTable</a:t>
            </a:r>
            <a:r>
              <a:rPr lang="en-GB" dirty="0"/>
              <a:t> -</a:t>
            </a:r>
            <a:r>
              <a:rPr lang="en-GB" dirty="0" err="1"/>
              <a:t>ResourceGroupName</a:t>
            </a:r>
            <a:r>
              <a:rPr lang="en-GB" dirty="0"/>
              <a:t> </a:t>
            </a:r>
            <a:r>
              <a:rPr lang="en-GB" dirty="0" err="1"/>
              <a:t>vwan</a:t>
            </a:r>
            <a:r>
              <a:rPr lang="en-GB" dirty="0"/>
              <a:t>-test-fab-</a:t>
            </a:r>
            <a:r>
              <a:rPr lang="en-GB" dirty="0" err="1"/>
              <a:t>nva</a:t>
            </a:r>
            <a:r>
              <a:rPr lang="en-GB" dirty="0"/>
              <a:t> -</a:t>
            </a:r>
            <a:r>
              <a:rPr lang="en-GB" dirty="0" err="1"/>
              <a:t>HubName</a:t>
            </a:r>
            <a:r>
              <a:rPr lang="en-GB" dirty="0"/>
              <a:t> hub1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DD581-7BA0-4B32-B471-AF2FB6E2A44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52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Get-</a:t>
            </a:r>
            <a:r>
              <a:rPr lang="en-GB" dirty="0" err="1"/>
              <a:t>AzVHubRouteTable</a:t>
            </a:r>
            <a:r>
              <a:rPr lang="en-GB" dirty="0"/>
              <a:t> -</a:t>
            </a:r>
            <a:r>
              <a:rPr lang="en-GB" dirty="0" err="1"/>
              <a:t>ResourceGroupName</a:t>
            </a:r>
            <a:r>
              <a:rPr lang="en-GB" dirty="0"/>
              <a:t> </a:t>
            </a:r>
            <a:r>
              <a:rPr lang="en-GB" dirty="0" err="1"/>
              <a:t>vwan</a:t>
            </a:r>
            <a:r>
              <a:rPr lang="en-GB" dirty="0"/>
              <a:t>-test-fab-</a:t>
            </a:r>
            <a:r>
              <a:rPr lang="en-GB" dirty="0" err="1"/>
              <a:t>nva</a:t>
            </a:r>
            <a:r>
              <a:rPr lang="en-GB" dirty="0"/>
              <a:t> -</a:t>
            </a:r>
            <a:r>
              <a:rPr lang="en-GB" dirty="0" err="1"/>
              <a:t>HubName</a:t>
            </a:r>
            <a:r>
              <a:rPr lang="en-GB" dirty="0"/>
              <a:t> hub1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DD581-7BA0-4B32-B471-AF2FB6E2A44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09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Get-</a:t>
            </a:r>
            <a:r>
              <a:rPr lang="en-GB" dirty="0" err="1"/>
              <a:t>AzVHubRouteTable</a:t>
            </a:r>
            <a:r>
              <a:rPr lang="en-GB" dirty="0"/>
              <a:t> -</a:t>
            </a:r>
            <a:r>
              <a:rPr lang="en-GB" dirty="0" err="1"/>
              <a:t>ResourceGroupName</a:t>
            </a:r>
            <a:r>
              <a:rPr lang="en-GB" dirty="0"/>
              <a:t> </a:t>
            </a:r>
            <a:r>
              <a:rPr lang="en-GB" dirty="0" err="1"/>
              <a:t>vwan</a:t>
            </a:r>
            <a:r>
              <a:rPr lang="en-GB" dirty="0"/>
              <a:t>-test-fab-</a:t>
            </a:r>
            <a:r>
              <a:rPr lang="en-GB" dirty="0" err="1"/>
              <a:t>nva</a:t>
            </a:r>
            <a:r>
              <a:rPr lang="en-GB" dirty="0"/>
              <a:t> -</a:t>
            </a:r>
            <a:r>
              <a:rPr lang="en-GB" dirty="0" err="1"/>
              <a:t>HubName</a:t>
            </a:r>
            <a:r>
              <a:rPr lang="en-GB" dirty="0"/>
              <a:t> hub1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DD581-7BA0-4B32-B471-AF2FB6E2A44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939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Get-</a:t>
            </a:r>
            <a:r>
              <a:rPr lang="en-GB" dirty="0" err="1"/>
              <a:t>AzVHubRouteTable</a:t>
            </a:r>
            <a:r>
              <a:rPr lang="en-GB" dirty="0"/>
              <a:t> -</a:t>
            </a:r>
            <a:r>
              <a:rPr lang="en-GB" dirty="0" err="1"/>
              <a:t>ResourceGroupName</a:t>
            </a:r>
            <a:r>
              <a:rPr lang="en-GB" dirty="0"/>
              <a:t> </a:t>
            </a:r>
            <a:r>
              <a:rPr lang="en-GB" dirty="0" err="1"/>
              <a:t>vwan</a:t>
            </a:r>
            <a:r>
              <a:rPr lang="en-GB" dirty="0"/>
              <a:t>-test-fab-</a:t>
            </a:r>
            <a:r>
              <a:rPr lang="en-GB" dirty="0" err="1"/>
              <a:t>nva</a:t>
            </a:r>
            <a:r>
              <a:rPr lang="en-GB" dirty="0"/>
              <a:t> -</a:t>
            </a:r>
            <a:r>
              <a:rPr lang="en-GB" dirty="0" err="1"/>
              <a:t>HubName</a:t>
            </a:r>
            <a:r>
              <a:rPr lang="en-GB" dirty="0"/>
              <a:t> hub1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DD581-7BA0-4B32-B471-AF2FB6E2A44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041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E546-2602-4CAE-B6D8-4DF469E55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93AE-58B9-473B-9BA0-30C882046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0E04C-F425-4C65-9F48-09FD7E6B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5C305-1F6E-4CE4-8F39-379E01A1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C94FA-EAF3-44B9-AA62-2251450E5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0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A3E7-8DBB-4500-A89F-6CAE6D5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420C-FE4C-4A5E-9D55-50A15159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4EE52-24D4-48FA-B06E-A16797C7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1C9B-D799-4608-A40E-BACE596A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F9A4C-BF5F-46BA-A6FE-4BF282985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13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C1ABB-89F0-47DF-A3EE-1C4C84CFB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8BE9C-E2F5-4E8E-BDC8-0967D051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8FA4-F58D-4B39-9463-ABA81166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6B498-DD31-431F-B044-EC72FA17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16D08-A1D6-4EAA-B90A-4F221ED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9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F62D-CEA4-494E-925F-86A2458F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EF67-3415-4716-8353-279BADDE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51C99-D91D-49CE-94A9-99073CAF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37CC-BFFA-4238-848D-A36F9582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1806-0462-48D5-96B3-F4593C05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73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A280-2B11-4C1F-A12C-15D34FF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CED3B-A9E7-4CBE-9E07-A20915E8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17C0-85C2-4CED-BB13-D21B7FFD1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EBBE-E87C-4434-882C-68649612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DCFE-96CF-4104-AC3F-E3FAB257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9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F89D-B95D-422C-91A6-A8E32DCC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5E5E-87A1-4D63-94EE-46E980F02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82A1A-BE8E-4A4D-984F-7B3C061AF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DA074-886B-43A7-BC3D-6FE841A8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061E6-1E1F-4866-9BFB-3661E4FE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CD290-214D-4D2A-B48B-79D43906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1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E108-E2AD-4E1D-9E44-39E38378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EDBAB-ECEA-464B-8946-B1A56497C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8F5C-C391-4945-91F8-CEE0DFB48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D8824-2B1B-4F09-9046-A1F03FAFD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155B6-99E0-4F1C-BD42-DAB8F3113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465DE-F0EE-4132-8BB0-D862CB52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1E461-CC90-470A-8783-164C1739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2B258-34BD-423B-9514-429A6182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27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BEB0-0129-4AE2-B26B-3BC5EA55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1E02D-1D38-4968-A568-A4D1AE00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A9C3F-5599-441D-8041-2F6F37FD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ECC9F-6CAF-4142-A7DA-E87B53DD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28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622E4-BF5D-40BF-9B80-68FBEE15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B6D9B-6A79-40C8-88F5-F1AB5B0F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D6113-5D99-48A7-9678-DACDA812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1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E593-140C-45CD-93BE-E2A02E9D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D962D-0FF8-4239-8EEF-4D349955A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FE0B8-DE03-4C79-8BB2-9876E502A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397B7-D8BD-497B-9197-DAC7EEC4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20A94-3EC2-477D-A0DF-CF202FA7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7EBED-DE9B-4CE9-A2E3-A893016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8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8B8A-DEBE-4BE4-BD6A-02E0E19A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0E56A-9E28-408B-BC23-5C4DAAD4B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EC10D-0D5B-4B9A-B597-CC613B836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34E7-2700-48EA-9240-548E59FA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1A78-831A-4EFB-941F-5ED6E3272AB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D430-64DE-44EA-B95C-06568EE4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5A239-FA60-4D41-AB0F-B6D071E6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3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DA706-A046-4913-8F2B-3C977097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9232F-C6B1-4462-8631-171F3F34F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8ACA-7E39-44A0-BF6A-9776873C3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1A78-831A-4EFB-941F-5ED6E3272ABF}" type="datetimeFigureOut">
              <a:rPr lang="en-GB" smtClean="0"/>
              <a:t>08/09/2021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997C-3EA2-4CBF-8691-6D8E4703C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35B4-0A40-4477-A29B-7DEABC9DC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1DB1F-BF17-4A10-A7B5-8307C6BAB5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8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8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8.emf"/><Relationship Id="rId10" Type="http://schemas.openxmlformats.org/officeDocument/2006/relationships/image" Target="../media/image7.emf"/><Relationship Id="rId4" Type="http://schemas.openxmlformats.org/officeDocument/2006/relationships/image" Target="../media/image2.emf"/><Relationship Id="rId9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BB8FB0-0816-4D68-A9BB-9C5B819AF207}"/>
              </a:ext>
            </a:extLst>
          </p:cNvPr>
          <p:cNvCxnSpPr>
            <a:cxnSpLocks/>
          </p:cNvCxnSpPr>
          <p:nvPr/>
        </p:nvCxnSpPr>
        <p:spPr>
          <a:xfrm>
            <a:off x="4643270" y="2529685"/>
            <a:ext cx="378986" cy="4225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E7630C-10F0-431B-B868-94DF060998CF}"/>
              </a:ext>
            </a:extLst>
          </p:cNvPr>
          <p:cNvCxnSpPr>
            <a:cxnSpLocks/>
          </p:cNvCxnSpPr>
          <p:nvPr/>
        </p:nvCxnSpPr>
        <p:spPr>
          <a:xfrm>
            <a:off x="5657937" y="2529685"/>
            <a:ext cx="0" cy="3819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F918D-42F6-466B-B4B3-7D4C6F403B14}"/>
              </a:ext>
            </a:extLst>
          </p:cNvPr>
          <p:cNvCxnSpPr>
            <a:cxnSpLocks/>
          </p:cNvCxnSpPr>
          <p:nvPr/>
        </p:nvCxnSpPr>
        <p:spPr>
          <a:xfrm>
            <a:off x="5322761" y="3858739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97A5A11-6EFE-47C5-B73F-7105662AE651}"/>
              </a:ext>
            </a:extLst>
          </p:cNvPr>
          <p:cNvSpPr/>
          <p:nvPr/>
        </p:nvSpPr>
        <p:spPr>
          <a:xfrm>
            <a:off x="5008057" y="2889870"/>
            <a:ext cx="1306335" cy="98365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F2D2F-E7C9-4598-9337-2DA61520213B}"/>
              </a:ext>
            </a:extLst>
          </p:cNvPr>
          <p:cNvSpPr txBox="1"/>
          <p:nvPr/>
        </p:nvSpPr>
        <p:spPr>
          <a:xfrm>
            <a:off x="5036146" y="2893827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2943BC-3831-476A-A9FC-30BD2511CA61}"/>
              </a:ext>
            </a:extLst>
          </p:cNvPr>
          <p:cNvCxnSpPr>
            <a:cxnSpLocks/>
          </p:cNvCxnSpPr>
          <p:nvPr/>
        </p:nvCxnSpPr>
        <p:spPr>
          <a:xfrm>
            <a:off x="5493095" y="3873526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7C72DBC-5DF6-4608-962A-EE0BBAD90790}"/>
              </a:ext>
            </a:extLst>
          </p:cNvPr>
          <p:cNvSpPr/>
          <p:nvPr/>
        </p:nvSpPr>
        <p:spPr>
          <a:xfrm>
            <a:off x="4643270" y="4444001"/>
            <a:ext cx="1904743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5FC295-79FD-47F5-A6EA-0A08E11C5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790" y="4673050"/>
            <a:ext cx="327660" cy="327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FD4F0B-1646-437F-9161-DAD683AFD6DB}"/>
              </a:ext>
            </a:extLst>
          </p:cNvPr>
          <p:cNvSpPr txBox="1"/>
          <p:nvPr/>
        </p:nvSpPr>
        <p:spPr>
          <a:xfrm>
            <a:off x="5637761" y="445591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E3C775-9A87-49D7-BF50-4DA30B685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526" y="4168416"/>
            <a:ext cx="388064" cy="2483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D0D4FF-17AD-436C-ABEE-48C0D8871C79}"/>
              </a:ext>
            </a:extLst>
          </p:cNvPr>
          <p:cNvSpPr txBox="1"/>
          <p:nvPr/>
        </p:nvSpPr>
        <p:spPr>
          <a:xfrm>
            <a:off x="5851215" y="4057099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US" sz="11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747BA2-7979-473E-8906-4D003E8A957D}"/>
              </a:ext>
            </a:extLst>
          </p:cNvPr>
          <p:cNvSpPr txBox="1"/>
          <p:nvPr/>
        </p:nvSpPr>
        <p:spPr>
          <a:xfrm>
            <a:off x="4539150" y="4477198"/>
            <a:ext cx="8162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  <a:p>
            <a:r>
              <a:rPr lang="en-US" sz="1100" dirty="0">
                <a:solidFill>
                  <a:srgbClr val="9900FF"/>
                </a:solidFill>
              </a:rPr>
              <a:t>BGP </a:t>
            </a:r>
            <a:r>
              <a:rPr lang="en-GB" sz="1100" dirty="0">
                <a:solidFill>
                  <a:srgbClr val="9900FF"/>
                </a:solidFill>
              </a:rPr>
              <a:t>65010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97BC16-F9BB-428C-A05C-35746612D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829" y="4823795"/>
            <a:ext cx="346710" cy="3581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F8F918D-F8F7-4B81-B4B6-5E6FE66C6C2C}"/>
              </a:ext>
            </a:extLst>
          </p:cNvPr>
          <p:cNvSpPr txBox="1"/>
          <p:nvPr/>
        </p:nvSpPr>
        <p:spPr>
          <a:xfrm>
            <a:off x="5432852" y="3500264"/>
            <a:ext cx="976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VPN GTW S2S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7CD501-D51A-466F-9EDB-8D9BF1426214}"/>
              </a:ext>
            </a:extLst>
          </p:cNvPr>
          <p:cNvSpPr txBox="1"/>
          <p:nvPr/>
        </p:nvSpPr>
        <p:spPr>
          <a:xfrm>
            <a:off x="4755421" y="385235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3EF15-A908-4D31-A19E-2170F82BBC70}"/>
              </a:ext>
            </a:extLst>
          </p:cNvPr>
          <p:cNvSpPr txBox="1"/>
          <p:nvPr/>
        </p:nvSpPr>
        <p:spPr>
          <a:xfrm>
            <a:off x="5485424" y="3867877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15F016-BE06-46CB-B91A-DCA63EC2534E}"/>
              </a:ext>
            </a:extLst>
          </p:cNvPr>
          <p:cNvGrpSpPr/>
          <p:nvPr/>
        </p:nvGrpSpPr>
        <p:grpSpPr>
          <a:xfrm>
            <a:off x="3901374" y="808556"/>
            <a:ext cx="1368079" cy="656273"/>
            <a:chOff x="2703803" y="2608738"/>
            <a:chExt cx="1201829" cy="65564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B3AAE81-B8ED-4273-BF4A-701F4984C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331B4479-D731-4117-ACF5-FE38DEB27FD7}"/>
                </a:ext>
              </a:extLst>
            </p:cNvPr>
            <p:cNvSpPr/>
            <p:nvPr/>
          </p:nvSpPr>
          <p:spPr>
            <a:xfrm>
              <a:off x="2846547" y="2651126"/>
              <a:ext cx="1059085" cy="613252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11F111-116E-4419-8DFA-A6BB3A856FC6}"/>
                </a:ext>
              </a:extLst>
            </p:cNvPr>
            <p:cNvSpPr txBox="1"/>
            <p:nvPr/>
          </p:nvSpPr>
          <p:spPr>
            <a:xfrm>
              <a:off x="2703803" y="2608738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vnet5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10.0.5.0/24</a:t>
              </a:r>
              <a:endParaRPr lang="en-GB" sz="1100" dirty="0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DDD6BD31-31D0-435F-AFDA-3A3E7A025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284" y="1137166"/>
            <a:ext cx="327660" cy="32766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69BCC69-1C0D-4DE1-8146-34F942C6077E}"/>
              </a:ext>
            </a:extLst>
          </p:cNvPr>
          <p:cNvSpPr txBox="1"/>
          <p:nvPr/>
        </p:nvSpPr>
        <p:spPr>
          <a:xfrm>
            <a:off x="4706365" y="87916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5A2AEC-EFEA-4198-8B31-33EDA890CEB6}"/>
              </a:ext>
            </a:extLst>
          </p:cNvPr>
          <p:cNvCxnSpPr>
            <a:cxnSpLocks/>
          </p:cNvCxnSpPr>
          <p:nvPr/>
        </p:nvCxnSpPr>
        <p:spPr>
          <a:xfrm>
            <a:off x="5030458" y="1448131"/>
            <a:ext cx="345612" cy="493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A4D99838-91C3-4B41-B387-CCB5E7B16A96}"/>
              </a:ext>
            </a:extLst>
          </p:cNvPr>
          <p:cNvSpPr/>
          <p:nvPr/>
        </p:nvSpPr>
        <p:spPr>
          <a:xfrm>
            <a:off x="7503525" y="2911028"/>
            <a:ext cx="1277067" cy="962497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FA04A1D-19A5-4D65-BB2E-246BFCB4D7AE}"/>
              </a:ext>
            </a:extLst>
          </p:cNvPr>
          <p:cNvCxnSpPr>
            <a:cxnSpLocks/>
          </p:cNvCxnSpPr>
          <p:nvPr/>
        </p:nvCxnSpPr>
        <p:spPr>
          <a:xfrm>
            <a:off x="6294986" y="3337289"/>
            <a:ext cx="1211822" cy="19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FD91DD6-4BC9-4EB7-A6B5-D126CDB14B4F}"/>
              </a:ext>
            </a:extLst>
          </p:cNvPr>
          <p:cNvCxnSpPr>
            <a:cxnSpLocks/>
          </p:cNvCxnSpPr>
          <p:nvPr/>
        </p:nvCxnSpPr>
        <p:spPr>
          <a:xfrm>
            <a:off x="6300023" y="3221466"/>
            <a:ext cx="1215180" cy="95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7FF2F90-8845-4B9F-BEB0-C3B9EC9D81D0}"/>
              </a:ext>
            </a:extLst>
          </p:cNvPr>
          <p:cNvCxnSpPr>
            <a:cxnSpLocks/>
          </p:cNvCxnSpPr>
          <p:nvPr/>
        </p:nvCxnSpPr>
        <p:spPr>
          <a:xfrm>
            <a:off x="7823629" y="3772735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10209D6-677B-4C80-A0BC-39F27CD0C036}"/>
              </a:ext>
            </a:extLst>
          </p:cNvPr>
          <p:cNvCxnSpPr>
            <a:cxnSpLocks/>
          </p:cNvCxnSpPr>
          <p:nvPr/>
        </p:nvCxnSpPr>
        <p:spPr>
          <a:xfrm>
            <a:off x="7937851" y="3772735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C4795B4B-3D3B-4912-9F50-C339BA6F58C1}"/>
              </a:ext>
            </a:extLst>
          </p:cNvPr>
          <p:cNvSpPr/>
          <p:nvPr/>
        </p:nvSpPr>
        <p:spPr>
          <a:xfrm>
            <a:off x="7156480" y="4507621"/>
            <a:ext cx="1872537" cy="70348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0ED39C2-EE55-42B1-A795-8AD223A1B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652" y="4687411"/>
            <a:ext cx="327660" cy="32766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896B2CC-A58F-4ECC-8E97-CE33A391EEAA}"/>
              </a:ext>
            </a:extLst>
          </p:cNvPr>
          <p:cNvSpPr txBox="1"/>
          <p:nvPr/>
        </p:nvSpPr>
        <p:spPr>
          <a:xfrm>
            <a:off x="8155059" y="4495012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834C7EA-8859-46E1-A621-335DDF025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234" y="4193425"/>
            <a:ext cx="388064" cy="24836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067F17C-EF60-45C1-9B58-7EF7F41D4CCD}"/>
              </a:ext>
            </a:extLst>
          </p:cNvPr>
          <p:cNvSpPr txBox="1"/>
          <p:nvPr/>
        </p:nvSpPr>
        <p:spPr>
          <a:xfrm>
            <a:off x="8344810" y="4110935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US" sz="11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B9F8D028-F643-4192-9144-CE2D5C158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6451" y="4900133"/>
            <a:ext cx="346710" cy="35814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5CCA2E3-7E92-4C75-8DC8-E033C15B8884}"/>
              </a:ext>
            </a:extLst>
          </p:cNvPr>
          <p:cNvSpPr txBox="1"/>
          <p:nvPr/>
        </p:nvSpPr>
        <p:spPr>
          <a:xfrm>
            <a:off x="7239929" y="388352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1EE1B4-677C-4C82-BEDE-EC3C21EAD968}"/>
              </a:ext>
            </a:extLst>
          </p:cNvPr>
          <p:cNvSpPr txBox="1"/>
          <p:nvPr/>
        </p:nvSpPr>
        <p:spPr>
          <a:xfrm>
            <a:off x="7949109" y="3869798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6E900F8-DF0C-4238-8198-A7E5C2DCD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954" y="3077414"/>
            <a:ext cx="308898" cy="30889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B5DA332-AADC-4B2D-BF27-8D24B192B9C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97122" y="3433668"/>
            <a:ext cx="417216" cy="41721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91B08B7F-005F-4956-B7C1-1DEC35F7C445}"/>
              </a:ext>
            </a:extLst>
          </p:cNvPr>
          <p:cNvGrpSpPr/>
          <p:nvPr/>
        </p:nvGrpSpPr>
        <p:grpSpPr>
          <a:xfrm>
            <a:off x="4968950" y="1927331"/>
            <a:ext cx="1430275" cy="624171"/>
            <a:chOff x="2891468" y="2635914"/>
            <a:chExt cx="1040184" cy="623569"/>
          </a:xfrm>
        </p:grpSpPr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A3DB3E00-53B1-462A-A52B-946B46DF66F3}"/>
                </a:ext>
              </a:extLst>
            </p:cNvPr>
            <p:cNvSpPr/>
            <p:nvPr/>
          </p:nvSpPr>
          <p:spPr>
            <a:xfrm>
              <a:off x="3051317" y="2651125"/>
              <a:ext cx="88033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FE95A89-8DE9-47BE-AF89-C3384C53E7B8}"/>
                </a:ext>
              </a:extLst>
            </p:cNvPr>
            <p:cNvSpPr txBox="1"/>
            <p:nvPr/>
          </p:nvSpPr>
          <p:spPr>
            <a:xfrm>
              <a:off x="2891468" y="2635914"/>
              <a:ext cx="786510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net2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A18051C-448F-498B-92AE-5E8E03CEFD55}"/>
              </a:ext>
            </a:extLst>
          </p:cNvPr>
          <p:cNvSpPr txBox="1"/>
          <p:nvPr/>
        </p:nvSpPr>
        <p:spPr>
          <a:xfrm>
            <a:off x="5753320" y="1966693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nva2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958DF245-5F9A-44E2-8960-56EC16BD5F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6463" y="2195367"/>
            <a:ext cx="296568" cy="29656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5719926-DF81-4DF3-8DB9-6E75CE2FF1B6}"/>
              </a:ext>
            </a:extLst>
          </p:cNvPr>
          <p:cNvCxnSpPr>
            <a:cxnSpLocks/>
          </p:cNvCxnSpPr>
          <p:nvPr/>
        </p:nvCxnSpPr>
        <p:spPr>
          <a:xfrm flipH="1">
            <a:off x="5784814" y="1498325"/>
            <a:ext cx="233620" cy="444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F23F8FA-769F-423C-A13D-5C1ABD74F7ED}"/>
              </a:ext>
            </a:extLst>
          </p:cNvPr>
          <p:cNvCxnSpPr>
            <a:cxnSpLocks/>
          </p:cNvCxnSpPr>
          <p:nvPr/>
        </p:nvCxnSpPr>
        <p:spPr>
          <a:xfrm>
            <a:off x="7396230" y="2557834"/>
            <a:ext cx="263783" cy="337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C91A06C-07E7-49B5-B527-AFB723EC32A1}"/>
              </a:ext>
            </a:extLst>
          </p:cNvPr>
          <p:cNvCxnSpPr>
            <a:cxnSpLocks/>
          </p:cNvCxnSpPr>
          <p:nvPr/>
        </p:nvCxnSpPr>
        <p:spPr>
          <a:xfrm flipH="1">
            <a:off x="8391945" y="2615512"/>
            <a:ext cx="11194" cy="2955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D0AEC31-D84C-40EA-9FC2-6D2B112C7A0B}"/>
              </a:ext>
            </a:extLst>
          </p:cNvPr>
          <p:cNvCxnSpPr>
            <a:cxnSpLocks/>
          </p:cNvCxnSpPr>
          <p:nvPr/>
        </p:nvCxnSpPr>
        <p:spPr>
          <a:xfrm>
            <a:off x="7733027" y="1486583"/>
            <a:ext cx="345612" cy="493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71ECF7A-49D6-4086-BCFF-DF46D08BBB58}"/>
              </a:ext>
            </a:extLst>
          </p:cNvPr>
          <p:cNvCxnSpPr>
            <a:cxnSpLocks/>
          </p:cNvCxnSpPr>
          <p:nvPr/>
        </p:nvCxnSpPr>
        <p:spPr>
          <a:xfrm flipH="1">
            <a:off x="8487383" y="1536777"/>
            <a:ext cx="233620" cy="444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88D6EED-91CA-4692-BED1-7EC9F962B16C}"/>
              </a:ext>
            </a:extLst>
          </p:cNvPr>
          <p:cNvCxnSpPr>
            <a:cxnSpLocks/>
          </p:cNvCxnSpPr>
          <p:nvPr/>
        </p:nvCxnSpPr>
        <p:spPr>
          <a:xfrm flipH="1">
            <a:off x="5802477" y="2506792"/>
            <a:ext cx="81090" cy="36679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C81752F-418D-4493-A392-69410CD55ACB}"/>
              </a:ext>
            </a:extLst>
          </p:cNvPr>
          <p:cNvGrpSpPr/>
          <p:nvPr/>
        </p:nvGrpSpPr>
        <p:grpSpPr>
          <a:xfrm>
            <a:off x="5633917" y="2928149"/>
            <a:ext cx="513213" cy="288930"/>
            <a:chOff x="2830768" y="994020"/>
            <a:chExt cx="665705" cy="339103"/>
          </a:xfrm>
        </p:grpSpPr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E344626F-F703-4FF9-9F72-F9FABA36A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E65E2C49-616F-40CB-9054-AE8D9BF60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7D1FE5C7-94BF-4EBE-B92C-DD750F335B4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652295" y="3413988"/>
            <a:ext cx="417216" cy="417216"/>
          </a:xfrm>
          <a:prstGeom prst="rect">
            <a:avLst/>
          </a:prstGeom>
        </p:spPr>
      </p:pic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1FCA94B-7A44-42CC-A136-2543C3649612}"/>
              </a:ext>
            </a:extLst>
          </p:cNvPr>
          <p:cNvCxnSpPr>
            <a:cxnSpLocks/>
          </p:cNvCxnSpPr>
          <p:nvPr/>
        </p:nvCxnSpPr>
        <p:spPr>
          <a:xfrm flipH="1">
            <a:off x="5917832" y="2517183"/>
            <a:ext cx="104894" cy="38380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54360F8-E5BA-4A9D-9AFE-59510F490EDF}"/>
              </a:ext>
            </a:extLst>
          </p:cNvPr>
          <p:cNvGrpSpPr/>
          <p:nvPr/>
        </p:nvGrpSpPr>
        <p:grpSpPr>
          <a:xfrm>
            <a:off x="8249699" y="2921813"/>
            <a:ext cx="513213" cy="288930"/>
            <a:chOff x="2830768" y="994020"/>
            <a:chExt cx="665705" cy="339103"/>
          </a:xfrm>
        </p:grpSpPr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888FDF01-9E35-446D-86E5-91662CBDA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D1596E4D-9D4E-461B-A4C4-D74111366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1FB61ACE-CD6E-43EE-81FE-97804837E3C3}"/>
              </a:ext>
            </a:extLst>
          </p:cNvPr>
          <p:cNvSpPr txBox="1"/>
          <p:nvPr/>
        </p:nvSpPr>
        <p:spPr>
          <a:xfrm>
            <a:off x="7905623" y="3493738"/>
            <a:ext cx="976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VPN GTW S2S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6359330-454E-4FDA-A16D-A3FB0D4AE364}"/>
              </a:ext>
            </a:extLst>
          </p:cNvPr>
          <p:cNvGrpSpPr/>
          <p:nvPr/>
        </p:nvGrpSpPr>
        <p:grpSpPr>
          <a:xfrm>
            <a:off x="6589601" y="1930652"/>
            <a:ext cx="1321249" cy="638903"/>
            <a:chOff x="2822730" y="2621196"/>
            <a:chExt cx="1203500" cy="638287"/>
          </a:xfrm>
        </p:grpSpPr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F3BDCCD4-8D94-4E19-BE50-41292DFFB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81" name="Flowchart: Alternate Process 180">
              <a:extLst>
                <a:ext uri="{FF2B5EF4-FFF2-40B4-BE49-F238E27FC236}">
                  <a16:creationId xmlns:a16="http://schemas.microsoft.com/office/drawing/2014/main" id="{810E37ED-0C72-4CC6-94B5-ECDC03547EF8}"/>
                </a:ext>
              </a:extLst>
            </p:cNvPr>
            <p:cNvSpPr/>
            <p:nvPr/>
          </p:nvSpPr>
          <p:spPr>
            <a:xfrm>
              <a:off x="2939151" y="2651125"/>
              <a:ext cx="1087079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14F7130-8B7F-4AC5-A174-4E27F8265381}"/>
                </a:ext>
              </a:extLst>
            </p:cNvPr>
            <p:cNvSpPr txBox="1"/>
            <p:nvPr/>
          </p:nvSpPr>
          <p:spPr>
            <a:xfrm>
              <a:off x="2822730" y="2621196"/>
              <a:ext cx="774169" cy="599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net3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10.0.3.0/24</a:t>
              </a:r>
              <a:endParaRPr lang="en-GB" sz="1100" dirty="0"/>
            </a:p>
            <a:p>
              <a:pPr marR="0" algn="ctr" rtl="0"/>
              <a:endParaRPr lang="en-US" sz="1100" b="0" i="0" u="none" strike="noStrike" baseline="0" dirty="0">
                <a:latin typeface="Calibri" panose="020F0502020204030204" pitchFamily="34" charset="0"/>
              </a:endParaRPr>
            </a:p>
          </p:txBody>
        </p:sp>
      </p:grpSp>
      <p:pic>
        <p:nvPicPr>
          <p:cNvPr id="183" name="Picture 182">
            <a:extLst>
              <a:ext uri="{FF2B5EF4-FFF2-40B4-BE49-F238E27FC236}">
                <a16:creationId xmlns:a16="http://schemas.microsoft.com/office/drawing/2014/main" id="{2474D2CB-9088-422F-8E73-EBAE7124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295" y="2179132"/>
            <a:ext cx="327660" cy="327660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EED64FA1-B1DC-411D-B5F0-F4E41B326E4E}"/>
              </a:ext>
            </a:extLst>
          </p:cNvPr>
          <p:cNvSpPr txBox="1"/>
          <p:nvPr/>
        </p:nvSpPr>
        <p:spPr>
          <a:xfrm>
            <a:off x="7317813" y="195339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6E37D-90A3-42DC-BCDE-211205976209}"/>
              </a:ext>
            </a:extLst>
          </p:cNvPr>
          <p:cNvSpPr txBox="1"/>
          <p:nvPr/>
        </p:nvSpPr>
        <p:spPr>
          <a:xfrm>
            <a:off x="7569103" y="2871574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BF503-2AC6-4621-A741-0CF67377C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538" y="3069325"/>
            <a:ext cx="308898" cy="308898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1C05CA7-A17B-404F-9360-A8F541AF6C6B}"/>
              </a:ext>
            </a:extLst>
          </p:cNvPr>
          <p:cNvGrpSpPr/>
          <p:nvPr/>
        </p:nvGrpSpPr>
        <p:grpSpPr>
          <a:xfrm>
            <a:off x="5298466" y="807861"/>
            <a:ext cx="1408855" cy="652293"/>
            <a:chOff x="2698492" y="2607818"/>
            <a:chExt cx="1207140" cy="651665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8E9E705-0E46-4A1C-A010-EF3685AE4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08" name="Flowchart: Alternate Process 107">
              <a:extLst>
                <a:ext uri="{FF2B5EF4-FFF2-40B4-BE49-F238E27FC236}">
                  <a16:creationId xmlns:a16="http://schemas.microsoft.com/office/drawing/2014/main" id="{92DF3A5D-405B-494C-842D-F5420606D17C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DED39B7-A505-45E5-875E-AB30C92129BB}"/>
                </a:ext>
              </a:extLst>
            </p:cNvPr>
            <p:cNvSpPr txBox="1"/>
            <p:nvPr/>
          </p:nvSpPr>
          <p:spPr>
            <a:xfrm>
              <a:off x="2698492" y="2607818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vnet6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10.0.6.0/24</a:t>
              </a:r>
              <a:endParaRPr lang="en-GB" sz="1100" dirty="0"/>
            </a:p>
          </p:txBody>
        </p:sp>
      </p:grp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6F93B25-397F-4D5F-9832-7BA18FA88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487" y="1137397"/>
            <a:ext cx="327660" cy="32766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E3D647A3-8173-43EB-87BA-C6020FBD3528}"/>
              </a:ext>
            </a:extLst>
          </p:cNvPr>
          <p:cNvSpPr txBox="1"/>
          <p:nvPr/>
        </p:nvSpPr>
        <p:spPr>
          <a:xfrm>
            <a:off x="6147130" y="89573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vm6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4EDC1C48-3EB4-49A0-A14E-F2F5579F6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271" y="2317564"/>
            <a:ext cx="388064" cy="248601"/>
          </a:xfrm>
          <a:prstGeom prst="rect">
            <a:avLst/>
          </a:prstGeom>
        </p:spPr>
      </p:pic>
      <p:sp>
        <p:nvSpPr>
          <p:cNvPr id="115" name="Flowchart: Alternate Process 114">
            <a:extLst>
              <a:ext uri="{FF2B5EF4-FFF2-40B4-BE49-F238E27FC236}">
                <a16:creationId xmlns:a16="http://schemas.microsoft.com/office/drawing/2014/main" id="{9E0FC5E2-E506-4307-BDDA-6BB147BB6E12}"/>
              </a:ext>
            </a:extLst>
          </p:cNvPr>
          <p:cNvSpPr/>
          <p:nvPr/>
        </p:nvSpPr>
        <p:spPr>
          <a:xfrm>
            <a:off x="3805521" y="1958207"/>
            <a:ext cx="1210479" cy="608945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5C11F-8AE1-4BA0-820F-38121AF97C99}"/>
              </a:ext>
            </a:extLst>
          </p:cNvPr>
          <p:cNvSpPr txBox="1"/>
          <p:nvPr/>
        </p:nvSpPr>
        <p:spPr>
          <a:xfrm>
            <a:off x="3724194" y="1897143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latin typeface="Calibri" panose="020F0502020204030204" pitchFamily="34" charset="0"/>
              </a:rPr>
              <a:t>vnet1</a:t>
            </a:r>
          </a:p>
          <a:p>
            <a:pPr algn="ctr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10.0.1.0/24</a:t>
            </a:r>
            <a:endParaRPr lang="en-GB" sz="1100" dirty="0"/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7472D165-670E-4487-AACB-C0A7889F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788" y="2219861"/>
            <a:ext cx="327660" cy="32766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99F3A3B5-54D2-4085-8746-5EAA61613160}"/>
              </a:ext>
            </a:extLst>
          </p:cNvPr>
          <p:cNvSpPr txBox="1"/>
          <p:nvPr/>
        </p:nvSpPr>
        <p:spPr>
          <a:xfrm>
            <a:off x="4489431" y="1978200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BF18E69-4E15-4264-AF85-E78875A17480}"/>
              </a:ext>
            </a:extLst>
          </p:cNvPr>
          <p:cNvGrpSpPr/>
          <p:nvPr/>
        </p:nvGrpSpPr>
        <p:grpSpPr>
          <a:xfrm>
            <a:off x="7895400" y="1974154"/>
            <a:ext cx="1334379" cy="631715"/>
            <a:chOff x="2963428" y="2628377"/>
            <a:chExt cx="1151772" cy="631106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40B49DA4-482F-4FDB-B06A-10A9F039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2206" y="2998894"/>
              <a:ext cx="388064" cy="248361"/>
            </a:xfrm>
            <a:prstGeom prst="rect">
              <a:avLst/>
            </a:prstGeom>
          </p:spPr>
        </p:pic>
        <p:sp>
          <p:nvSpPr>
            <p:cNvPr id="126" name="Flowchart: Alternate Process 125">
              <a:extLst>
                <a:ext uri="{FF2B5EF4-FFF2-40B4-BE49-F238E27FC236}">
                  <a16:creationId xmlns:a16="http://schemas.microsoft.com/office/drawing/2014/main" id="{EF277CD6-BCFE-4328-A320-2C736DA00450}"/>
                </a:ext>
              </a:extLst>
            </p:cNvPr>
            <p:cNvSpPr/>
            <p:nvPr/>
          </p:nvSpPr>
          <p:spPr>
            <a:xfrm>
              <a:off x="3051317" y="2651125"/>
              <a:ext cx="1063883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93E16A4-C84E-414D-85C4-C704FE1EA74B}"/>
                </a:ext>
              </a:extLst>
            </p:cNvPr>
            <p:cNvSpPr txBox="1"/>
            <p:nvPr/>
          </p:nvSpPr>
          <p:spPr>
            <a:xfrm>
              <a:off x="2963428" y="2628377"/>
              <a:ext cx="733604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net4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FE7F563-6C45-4342-8A2E-ECCED8BDAB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8628" y="2242773"/>
            <a:ext cx="296568" cy="296568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CA6F99D-14B2-48F4-B75D-01349E717D31}"/>
              </a:ext>
            </a:extLst>
          </p:cNvPr>
          <p:cNvGrpSpPr/>
          <p:nvPr/>
        </p:nvGrpSpPr>
        <p:grpSpPr>
          <a:xfrm>
            <a:off x="6847994" y="825696"/>
            <a:ext cx="1323720" cy="650791"/>
            <a:chOff x="2732502" y="2609319"/>
            <a:chExt cx="1173130" cy="650164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2E508537-13EF-439A-B673-421E13F19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39" name="Flowchart: Alternate Process 138">
              <a:extLst>
                <a:ext uri="{FF2B5EF4-FFF2-40B4-BE49-F238E27FC236}">
                  <a16:creationId xmlns:a16="http://schemas.microsoft.com/office/drawing/2014/main" id="{80653BE0-7177-49A1-865B-AAE2CD3FC98C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F6B83FD-978B-4235-841A-3F010191EBE3}"/>
                </a:ext>
              </a:extLst>
            </p:cNvPr>
            <p:cNvSpPr txBox="1"/>
            <p:nvPr/>
          </p:nvSpPr>
          <p:spPr>
            <a:xfrm>
              <a:off x="2732502" y="2609319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vnet7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10.0.7.0/24</a:t>
              </a:r>
              <a:endParaRPr lang="en-GB" sz="1100" dirty="0"/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D453F26B-9038-4F04-8F69-7512640F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858" y="1153728"/>
            <a:ext cx="327660" cy="32766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8DADFD3D-C0CA-4C8E-BB2B-71F0F4C61717}"/>
              </a:ext>
            </a:extLst>
          </p:cNvPr>
          <p:cNvSpPr txBox="1"/>
          <p:nvPr/>
        </p:nvSpPr>
        <p:spPr>
          <a:xfrm>
            <a:off x="7655501" y="91206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vm7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F093F14-4CE9-4AE5-AFB6-A626E5FE5F9A}"/>
              </a:ext>
            </a:extLst>
          </p:cNvPr>
          <p:cNvGrpSpPr/>
          <p:nvPr/>
        </p:nvGrpSpPr>
        <p:grpSpPr>
          <a:xfrm>
            <a:off x="8387721" y="803688"/>
            <a:ext cx="1308845" cy="650810"/>
            <a:chOff x="2770259" y="2609300"/>
            <a:chExt cx="1308845" cy="650183"/>
          </a:xfrm>
        </p:grpSpPr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4EB87F28-E3EF-4FEB-BDC9-C6477A7CF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89" name="Flowchart: Alternate Process 188">
              <a:extLst>
                <a:ext uri="{FF2B5EF4-FFF2-40B4-BE49-F238E27FC236}">
                  <a16:creationId xmlns:a16="http://schemas.microsoft.com/office/drawing/2014/main" id="{5A374D26-8F5E-4294-9C88-C6B8B10E910D}"/>
                </a:ext>
              </a:extLst>
            </p:cNvPr>
            <p:cNvSpPr/>
            <p:nvPr/>
          </p:nvSpPr>
          <p:spPr>
            <a:xfrm>
              <a:off x="2846547" y="2651125"/>
              <a:ext cx="1232557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32AACDF-6FE7-4BEF-891C-36CD3156A758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vnet8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10.0.8.0/24</a:t>
              </a:r>
              <a:endParaRPr lang="en-GB" sz="1100" dirty="0"/>
            </a:p>
          </p:txBody>
        </p:sp>
      </p:grpSp>
      <p:pic>
        <p:nvPicPr>
          <p:cNvPr id="191" name="Picture 190">
            <a:extLst>
              <a:ext uri="{FF2B5EF4-FFF2-40B4-BE49-F238E27FC236}">
                <a16:creationId xmlns:a16="http://schemas.microsoft.com/office/drawing/2014/main" id="{57AD1CAF-29C2-429E-AA9D-DCD6F3983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982" y="1131739"/>
            <a:ext cx="327660" cy="32766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607140E7-3B3B-4C5E-A690-442E907BDD24}"/>
              </a:ext>
            </a:extLst>
          </p:cNvPr>
          <p:cNvSpPr txBox="1"/>
          <p:nvPr/>
        </p:nvSpPr>
        <p:spPr>
          <a:xfrm>
            <a:off x="9152625" y="89007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3CD07-794B-426F-8553-325A7689BECB}"/>
              </a:ext>
            </a:extLst>
          </p:cNvPr>
          <p:cNvSpPr txBox="1"/>
          <p:nvPr/>
        </p:nvSpPr>
        <p:spPr>
          <a:xfrm>
            <a:off x="8570863" y="1994126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6DEA5C-B7AD-4B16-AF02-E891C678CCEE}"/>
              </a:ext>
            </a:extLst>
          </p:cNvPr>
          <p:cNvSpPr txBox="1"/>
          <p:nvPr/>
        </p:nvSpPr>
        <p:spPr>
          <a:xfrm>
            <a:off x="5929004" y="2542580"/>
            <a:ext cx="869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 </a:t>
            </a:r>
            <a:r>
              <a:rPr lang="en-GB" sz="1050" dirty="0">
                <a:solidFill>
                  <a:srgbClr val="9900FF"/>
                </a:solidFill>
              </a:rPr>
              <a:t>65002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71A031-5BD0-44EC-8081-37FC970B51A9}"/>
              </a:ext>
            </a:extLst>
          </p:cNvPr>
          <p:cNvSpPr txBox="1"/>
          <p:nvPr/>
        </p:nvSpPr>
        <p:spPr>
          <a:xfrm>
            <a:off x="8678753" y="2580592"/>
            <a:ext cx="103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 </a:t>
            </a:r>
            <a:r>
              <a:rPr lang="en-GB" sz="1050" dirty="0">
                <a:solidFill>
                  <a:srgbClr val="9900FF"/>
                </a:solidFill>
              </a:rPr>
              <a:t>65004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1BC608-8E63-461E-A991-C3E705237B06}"/>
              </a:ext>
            </a:extLst>
          </p:cNvPr>
          <p:cNvSpPr txBox="1"/>
          <p:nvPr/>
        </p:nvSpPr>
        <p:spPr>
          <a:xfrm>
            <a:off x="0" y="150980"/>
            <a:ext cx="279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Communication: any-to-any</a:t>
            </a:r>
            <a:endParaRPr lang="en-GB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58A440C-AE5C-4410-824B-407851EF01EE}"/>
              </a:ext>
            </a:extLst>
          </p:cNvPr>
          <p:cNvSpPr txBox="1"/>
          <p:nvPr/>
        </p:nvSpPr>
        <p:spPr>
          <a:xfrm>
            <a:off x="4985599" y="1136691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.10</a:t>
            </a:r>
            <a:endParaRPr lang="en-GB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D59697-ED9D-4D73-9476-5067BF78E0CE}"/>
              </a:ext>
            </a:extLst>
          </p:cNvPr>
          <p:cNvSpPr txBox="1"/>
          <p:nvPr/>
        </p:nvSpPr>
        <p:spPr>
          <a:xfrm>
            <a:off x="6399225" y="1162638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.10</a:t>
            </a:r>
            <a:endParaRPr lang="en-GB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9A454A-FAB4-44E7-AD62-BD483C12A129}"/>
              </a:ext>
            </a:extLst>
          </p:cNvPr>
          <p:cNvSpPr txBox="1"/>
          <p:nvPr/>
        </p:nvSpPr>
        <p:spPr>
          <a:xfrm>
            <a:off x="7890086" y="1169436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.10</a:t>
            </a:r>
            <a:endParaRPr lang="en-GB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2CE892-EEFB-4A4E-8B9B-B5A08AA12188}"/>
              </a:ext>
            </a:extLst>
          </p:cNvPr>
          <p:cNvSpPr txBox="1"/>
          <p:nvPr/>
        </p:nvSpPr>
        <p:spPr>
          <a:xfrm>
            <a:off x="9363883" y="1143745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.10</a:t>
            </a:r>
            <a:endParaRPr lang="en-GB" sz="11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A09C83-0ABA-4D2C-9D69-D55D53D55DD6}"/>
              </a:ext>
            </a:extLst>
          </p:cNvPr>
          <p:cNvSpPr txBox="1"/>
          <p:nvPr/>
        </p:nvSpPr>
        <p:spPr>
          <a:xfrm>
            <a:off x="6088386" y="2203592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.10</a:t>
            </a:r>
            <a:endParaRPr lang="en-GB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59A882-F047-4BF9-8B67-263DC4C01EB4}"/>
              </a:ext>
            </a:extLst>
          </p:cNvPr>
          <p:cNvSpPr txBox="1"/>
          <p:nvPr/>
        </p:nvSpPr>
        <p:spPr>
          <a:xfrm>
            <a:off x="4704406" y="2230995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.10</a:t>
            </a:r>
            <a:endParaRPr lang="en-GB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1FF21F-C32C-4F70-9A1D-85924F6AF190}"/>
              </a:ext>
            </a:extLst>
          </p:cNvPr>
          <p:cNvSpPr txBox="1"/>
          <p:nvPr/>
        </p:nvSpPr>
        <p:spPr>
          <a:xfrm>
            <a:off x="8896678" y="2261655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.10</a:t>
            </a:r>
            <a:endParaRPr lang="en-GB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E95B8D-5DD0-4978-B996-DFA7D3A64CBA}"/>
              </a:ext>
            </a:extLst>
          </p:cNvPr>
          <p:cNvSpPr txBox="1"/>
          <p:nvPr/>
        </p:nvSpPr>
        <p:spPr>
          <a:xfrm>
            <a:off x="7593878" y="2201761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.10</a:t>
            </a:r>
            <a:endParaRPr lang="en-GB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99D3A7-C160-4959-AE33-35525FD50E96}"/>
              </a:ext>
            </a:extLst>
          </p:cNvPr>
          <p:cNvSpPr txBox="1"/>
          <p:nvPr/>
        </p:nvSpPr>
        <p:spPr>
          <a:xfrm>
            <a:off x="5858670" y="4939017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endParaRPr lang="en-GB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FF54F2-24DF-4F18-8E7B-1752A5287935}"/>
              </a:ext>
            </a:extLst>
          </p:cNvPr>
          <p:cNvSpPr txBox="1"/>
          <p:nvPr/>
        </p:nvSpPr>
        <p:spPr>
          <a:xfrm>
            <a:off x="8383049" y="4973078"/>
            <a:ext cx="4422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r>
            <a:endParaRPr lang="en-GB" sz="110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3F82971-46DB-4DE2-8386-6244A9E33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246" y="2292177"/>
            <a:ext cx="388064" cy="248601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FD16CC-5A8F-4822-92CC-37F85605C89B}"/>
              </a:ext>
            </a:extLst>
          </p:cNvPr>
          <p:cNvCxnSpPr>
            <a:cxnSpLocks/>
          </p:cNvCxnSpPr>
          <p:nvPr/>
        </p:nvCxnSpPr>
        <p:spPr>
          <a:xfrm>
            <a:off x="5042944" y="4961313"/>
            <a:ext cx="547757" cy="110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95F8F83-C434-419C-8A9D-9BD92069FF53}"/>
              </a:ext>
            </a:extLst>
          </p:cNvPr>
          <p:cNvSpPr txBox="1"/>
          <p:nvPr/>
        </p:nvSpPr>
        <p:spPr>
          <a:xfrm>
            <a:off x="4599013" y="4965353"/>
            <a:ext cx="12105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66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192.168.1.224/27</a:t>
            </a:r>
            <a:endParaRPr lang="en-GB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F1851C7-7DA7-4BD4-8773-D8118BB15FD1}"/>
              </a:ext>
            </a:extLst>
          </p:cNvPr>
          <p:cNvCxnSpPr>
            <a:cxnSpLocks/>
          </p:cNvCxnSpPr>
          <p:nvPr/>
        </p:nvCxnSpPr>
        <p:spPr>
          <a:xfrm flipV="1">
            <a:off x="5336845" y="4657649"/>
            <a:ext cx="0" cy="30770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1BEABA6-CD4A-45DC-A6B1-FBD9BF1115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55043" y="4424045"/>
            <a:ext cx="311920" cy="34603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07B8187-D035-488D-86F0-B52526E199A1}"/>
              </a:ext>
            </a:extLst>
          </p:cNvPr>
          <p:cNvSpPr txBox="1"/>
          <p:nvPr/>
        </p:nvSpPr>
        <p:spPr>
          <a:xfrm>
            <a:off x="7021941" y="4535053"/>
            <a:ext cx="8162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  <a:p>
            <a:r>
              <a:rPr lang="en-US" sz="1100" dirty="0">
                <a:solidFill>
                  <a:srgbClr val="9900FF"/>
                </a:solidFill>
              </a:rPr>
              <a:t>BGP </a:t>
            </a:r>
            <a:r>
              <a:rPr lang="en-GB" sz="1100" dirty="0">
                <a:solidFill>
                  <a:srgbClr val="9900FF"/>
                </a:solidFill>
              </a:rPr>
              <a:t>65011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9015280-B10F-48C6-A0A2-CD1966B82270}"/>
              </a:ext>
            </a:extLst>
          </p:cNvPr>
          <p:cNvCxnSpPr>
            <a:cxnSpLocks/>
          </p:cNvCxnSpPr>
          <p:nvPr/>
        </p:nvCxnSpPr>
        <p:spPr>
          <a:xfrm>
            <a:off x="7506808" y="5020885"/>
            <a:ext cx="547757" cy="110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6091F45-A5D3-4C1F-9836-8342A96A1CF3}"/>
              </a:ext>
            </a:extLst>
          </p:cNvPr>
          <p:cNvCxnSpPr>
            <a:cxnSpLocks/>
          </p:cNvCxnSpPr>
          <p:nvPr/>
        </p:nvCxnSpPr>
        <p:spPr>
          <a:xfrm flipV="1">
            <a:off x="7800709" y="4717221"/>
            <a:ext cx="0" cy="30770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A561321F-A048-4C0C-8BA2-2B33A96A13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8907" y="4483617"/>
            <a:ext cx="311920" cy="34603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95EAAF1-8605-45FE-8E09-70D8112F1689}"/>
              </a:ext>
            </a:extLst>
          </p:cNvPr>
          <p:cNvSpPr txBox="1"/>
          <p:nvPr/>
        </p:nvSpPr>
        <p:spPr>
          <a:xfrm>
            <a:off x="7156480" y="4989274"/>
            <a:ext cx="12105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66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192.168.2.224/27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EAB18-AC1B-4A1E-A014-86A6D1878614}"/>
              </a:ext>
            </a:extLst>
          </p:cNvPr>
          <p:cNvSpPr txBox="1"/>
          <p:nvPr/>
        </p:nvSpPr>
        <p:spPr>
          <a:xfrm>
            <a:off x="5431706" y="3136851"/>
            <a:ext cx="989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050" dirty="0">
                <a:solidFill>
                  <a:srgbClr val="FF0000"/>
                </a:solidFill>
              </a:rPr>
              <a:t>Virtual Router</a:t>
            </a:r>
            <a:endParaRPr lang="en-GB" sz="1050" dirty="0">
              <a:solidFill>
                <a:srgbClr val="FF0000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86DDB2C-6B5F-4885-A25D-EF9873C1D7D7}"/>
              </a:ext>
            </a:extLst>
          </p:cNvPr>
          <p:cNvCxnSpPr>
            <a:cxnSpLocks/>
          </p:cNvCxnSpPr>
          <p:nvPr/>
        </p:nvCxnSpPr>
        <p:spPr>
          <a:xfrm flipH="1">
            <a:off x="8487383" y="2564375"/>
            <a:ext cx="144478" cy="357438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FF261FC-84EF-4C02-BFA2-4ECA805F2E28}"/>
              </a:ext>
            </a:extLst>
          </p:cNvPr>
          <p:cNvCxnSpPr>
            <a:cxnSpLocks/>
          </p:cNvCxnSpPr>
          <p:nvPr/>
        </p:nvCxnSpPr>
        <p:spPr>
          <a:xfrm flipH="1">
            <a:off x="8631861" y="2578897"/>
            <a:ext cx="131051" cy="355648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2D6C5F8-4003-45DF-8FB0-0ADA8B6C52E4}"/>
              </a:ext>
            </a:extLst>
          </p:cNvPr>
          <p:cNvSpPr txBox="1"/>
          <p:nvPr/>
        </p:nvSpPr>
        <p:spPr>
          <a:xfrm>
            <a:off x="7900069" y="3111461"/>
            <a:ext cx="9592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sz="1050" dirty="0">
                <a:solidFill>
                  <a:srgbClr val="FF0000"/>
                </a:solidFill>
              </a:rPr>
              <a:t>Virtual Router</a:t>
            </a:r>
            <a:endParaRPr lang="en-GB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379DF-DE13-4133-B012-826D17F93E37}"/>
              </a:ext>
            </a:extLst>
          </p:cNvPr>
          <p:cNvCxnSpPr>
            <a:cxnSpLocks/>
          </p:cNvCxnSpPr>
          <p:nvPr/>
        </p:nvCxnSpPr>
        <p:spPr>
          <a:xfrm>
            <a:off x="4496944" y="3975138"/>
            <a:ext cx="0" cy="3819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3CE7CC37-A798-4C98-9B01-DCF684A1E35F}"/>
              </a:ext>
            </a:extLst>
          </p:cNvPr>
          <p:cNvSpPr/>
          <p:nvPr/>
        </p:nvSpPr>
        <p:spPr>
          <a:xfrm>
            <a:off x="3847064" y="4335323"/>
            <a:ext cx="1306335" cy="76264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BA87ED-344C-408C-B78F-D6AE1AEFD97F}"/>
              </a:ext>
            </a:extLst>
          </p:cNvPr>
          <p:cNvSpPr txBox="1"/>
          <p:nvPr/>
        </p:nvSpPr>
        <p:spPr>
          <a:xfrm>
            <a:off x="3875153" y="4339280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99183FC-E825-476C-8FDA-06F8361C6E3D}"/>
              </a:ext>
            </a:extLst>
          </p:cNvPr>
          <p:cNvGrpSpPr/>
          <p:nvPr/>
        </p:nvGrpSpPr>
        <p:grpSpPr>
          <a:xfrm>
            <a:off x="2757502" y="2611538"/>
            <a:ext cx="1135373" cy="650810"/>
            <a:chOff x="2770259" y="2609300"/>
            <a:chExt cx="1135373" cy="650183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81A1A72-500B-4A93-BB53-9F5AC7D5E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71A0B75A-D233-44F2-83D5-E8B23639737A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5E94A2-39F6-48D7-AE55-A740B6B0E4BA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vnet5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10.0.5.0/24</a:t>
              </a:r>
              <a:endParaRPr lang="en-GB" sz="1100" dirty="0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AED188F8-F456-490E-9C64-025C9E0E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763" y="2939589"/>
            <a:ext cx="327660" cy="3276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B66A71F-A432-4777-919D-B9060D6893F3}"/>
              </a:ext>
            </a:extLst>
          </p:cNvPr>
          <p:cNvSpPr txBox="1"/>
          <p:nvPr/>
        </p:nvSpPr>
        <p:spPr>
          <a:xfrm>
            <a:off x="3522406" y="269792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3BFB05-645F-4297-AC56-556958F60154}"/>
              </a:ext>
            </a:extLst>
          </p:cNvPr>
          <p:cNvCxnSpPr>
            <a:cxnSpLocks/>
          </p:cNvCxnSpPr>
          <p:nvPr/>
        </p:nvCxnSpPr>
        <p:spPr>
          <a:xfrm>
            <a:off x="3869465" y="2893584"/>
            <a:ext cx="345612" cy="493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889987C8-2C82-4ECE-AA42-8D0209F6D83F}"/>
              </a:ext>
            </a:extLst>
          </p:cNvPr>
          <p:cNvSpPr/>
          <p:nvPr/>
        </p:nvSpPr>
        <p:spPr>
          <a:xfrm>
            <a:off x="6968896" y="4356482"/>
            <a:ext cx="1277067" cy="726918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DC76C2-44DA-4C2F-821D-94EB63CDF5C0}"/>
              </a:ext>
            </a:extLst>
          </p:cNvPr>
          <p:cNvCxnSpPr>
            <a:cxnSpLocks/>
          </p:cNvCxnSpPr>
          <p:nvPr/>
        </p:nvCxnSpPr>
        <p:spPr>
          <a:xfrm>
            <a:off x="5153399" y="4821055"/>
            <a:ext cx="18083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0B5E05-26F8-4720-BB80-966027CA60E2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>
            <a:off x="5153399" y="4716644"/>
            <a:ext cx="1815497" cy="32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D22B5896-6664-496C-9A9B-53F116D76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2400" y="4740772"/>
            <a:ext cx="308898" cy="30889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569AF2C2-83FF-41C6-BB98-603DD71E83DC}"/>
              </a:ext>
            </a:extLst>
          </p:cNvPr>
          <p:cNvGrpSpPr/>
          <p:nvPr/>
        </p:nvGrpSpPr>
        <p:grpSpPr>
          <a:xfrm>
            <a:off x="3870533" y="3365239"/>
            <a:ext cx="1214317" cy="631715"/>
            <a:chOff x="2936976" y="2628377"/>
            <a:chExt cx="1048140" cy="631106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8232C5C-57AC-4AF5-9AD4-F0E9A0E65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206" y="2998894"/>
              <a:ext cx="388064" cy="248361"/>
            </a:xfrm>
            <a:prstGeom prst="rect">
              <a:avLst/>
            </a:prstGeom>
          </p:spPr>
        </p:pic>
        <p:sp>
          <p:nvSpPr>
            <p:cNvPr id="47" name="Flowchart: Alternate Process 46">
              <a:extLst>
                <a:ext uri="{FF2B5EF4-FFF2-40B4-BE49-F238E27FC236}">
                  <a16:creationId xmlns:a16="http://schemas.microsoft.com/office/drawing/2014/main" id="{59A1ADD8-7153-48C2-8505-FA4A9ED04B83}"/>
                </a:ext>
              </a:extLst>
            </p:cNvPr>
            <p:cNvSpPr/>
            <p:nvPr/>
          </p:nvSpPr>
          <p:spPr>
            <a:xfrm>
              <a:off x="3051317" y="2651125"/>
              <a:ext cx="933799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7334655-585A-4B0B-824C-5282C9835FD5}"/>
                </a:ext>
              </a:extLst>
            </p:cNvPr>
            <p:cNvSpPr txBox="1"/>
            <p:nvPr/>
          </p:nvSpPr>
          <p:spPr>
            <a:xfrm>
              <a:off x="2936976" y="2628377"/>
              <a:ext cx="786510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net2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1F6EA35-0149-43CF-9C40-C3EE8B65EA79}"/>
              </a:ext>
            </a:extLst>
          </p:cNvPr>
          <p:cNvSpPr txBox="1"/>
          <p:nvPr/>
        </p:nvSpPr>
        <p:spPr>
          <a:xfrm>
            <a:off x="4573752" y="3373440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nva2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F38EE29-A7C4-443F-A239-37630F84A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358" y="3641746"/>
            <a:ext cx="296568" cy="296568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24C45A-6DCF-47CD-BA4C-73BAAC054E59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4268217" y="1724451"/>
            <a:ext cx="355604" cy="16640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90AEEA-BE9B-4701-8753-CF154D7389EF}"/>
              </a:ext>
            </a:extLst>
          </p:cNvPr>
          <p:cNvCxnSpPr>
            <a:cxnSpLocks/>
          </p:cNvCxnSpPr>
          <p:nvPr/>
        </p:nvCxnSpPr>
        <p:spPr>
          <a:xfrm>
            <a:off x="7707637" y="4060965"/>
            <a:ext cx="0" cy="341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5AE7C2E-4DFE-48B6-BFE8-C50D2406DB17}"/>
              </a:ext>
            </a:extLst>
          </p:cNvPr>
          <p:cNvCxnSpPr>
            <a:cxnSpLocks/>
          </p:cNvCxnSpPr>
          <p:nvPr/>
        </p:nvCxnSpPr>
        <p:spPr>
          <a:xfrm>
            <a:off x="7198398" y="2932036"/>
            <a:ext cx="345612" cy="493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E932D1E-2FAE-4572-B95A-22FA49924860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095540" y="2085975"/>
            <a:ext cx="23913" cy="1353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994B6F8-85A2-40DF-89F8-F638C26D4FFA}"/>
              </a:ext>
            </a:extLst>
          </p:cNvPr>
          <p:cNvCxnSpPr>
            <a:cxnSpLocks/>
          </p:cNvCxnSpPr>
          <p:nvPr/>
        </p:nvCxnSpPr>
        <p:spPr>
          <a:xfrm>
            <a:off x="4593352" y="3947879"/>
            <a:ext cx="0" cy="546569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52F07B-02CE-44A3-8F63-9F938CB358D6}"/>
              </a:ext>
            </a:extLst>
          </p:cNvPr>
          <p:cNvGrpSpPr/>
          <p:nvPr/>
        </p:nvGrpSpPr>
        <p:grpSpPr>
          <a:xfrm>
            <a:off x="4470574" y="4519696"/>
            <a:ext cx="513213" cy="288930"/>
            <a:chOff x="2830768" y="994020"/>
            <a:chExt cx="665705" cy="339103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C963B2C0-1070-49D3-8E41-CBD616107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ED084C78-076F-4FFF-B494-8FA66E978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AF80948-C573-4908-8C23-3F66E2B08650}"/>
              </a:ext>
            </a:extLst>
          </p:cNvPr>
          <p:cNvCxnSpPr>
            <a:cxnSpLocks/>
          </p:cNvCxnSpPr>
          <p:nvPr/>
        </p:nvCxnSpPr>
        <p:spPr>
          <a:xfrm>
            <a:off x="4712935" y="3968626"/>
            <a:ext cx="2759" cy="52582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F04174B-373D-4645-B7A1-61BD88459FBC}"/>
              </a:ext>
            </a:extLst>
          </p:cNvPr>
          <p:cNvGrpSpPr/>
          <p:nvPr/>
        </p:nvGrpSpPr>
        <p:grpSpPr>
          <a:xfrm>
            <a:off x="7729562" y="4494448"/>
            <a:ext cx="513213" cy="288930"/>
            <a:chOff x="2830768" y="994020"/>
            <a:chExt cx="665705" cy="339103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103ED8C-E532-49AB-A784-BE12B870F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9A458F3-CA6B-4F86-BC1E-68FE39FD1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F01BDAA-5E08-455A-89E2-FFCD6AC42F24}"/>
              </a:ext>
            </a:extLst>
          </p:cNvPr>
          <p:cNvCxnSpPr>
            <a:cxnSpLocks/>
          </p:cNvCxnSpPr>
          <p:nvPr/>
        </p:nvCxnSpPr>
        <p:spPr>
          <a:xfrm flipH="1">
            <a:off x="7853092" y="3987913"/>
            <a:ext cx="3610" cy="506535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2D17469-87A3-41ED-A2A4-C59E14F689F6}"/>
              </a:ext>
            </a:extLst>
          </p:cNvPr>
          <p:cNvCxnSpPr>
            <a:cxnSpLocks/>
          </p:cNvCxnSpPr>
          <p:nvPr/>
        </p:nvCxnSpPr>
        <p:spPr>
          <a:xfrm flipH="1">
            <a:off x="8005730" y="4037287"/>
            <a:ext cx="3171" cy="47749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478EA46-3C63-412C-A9A7-262BE8BE8DDD}"/>
              </a:ext>
            </a:extLst>
          </p:cNvPr>
          <p:cNvSpPr txBox="1"/>
          <p:nvPr/>
        </p:nvSpPr>
        <p:spPr>
          <a:xfrm>
            <a:off x="7034474" y="4317027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5FA50800-D066-4AB2-9163-7664B2F18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175" y="4789066"/>
            <a:ext cx="308898" cy="30889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848F34EE-D4AA-4590-8B0C-3227266D7CFE}"/>
              </a:ext>
            </a:extLst>
          </p:cNvPr>
          <p:cNvSpPr txBox="1"/>
          <p:nvPr/>
        </p:nvSpPr>
        <p:spPr>
          <a:xfrm>
            <a:off x="4669818" y="4060101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</a:t>
            </a:r>
            <a:endParaRPr lang="en-GB" sz="1050" dirty="0">
              <a:solidFill>
                <a:srgbClr val="9900FF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E220AE-E4BB-47E1-8AED-0340909F9583}"/>
              </a:ext>
            </a:extLst>
          </p:cNvPr>
          <p:cNvSpPr txBox="1"/>
          <p:nvPr/>
        </p:nvSpPr>
        <p:spPr>
          <a:xfrm>
            <a:off x="7951447" y="4071448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</a:t>
            </a:r>
            <a:endParaRPr lang="en-GB" sz="1050" dirty="0">
              <a:solidFill>
                <a:srgbClr val="9900FF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3925A70-623B-4C87-8285-6BCC8438B386}"/>
              </a:ext>
            </a:extLst>
          </p:cNvPr>
          <p:cNvGrpSpPr/>
          <p:nvPr/>
        </p:nvGrpSpPr>
        <p:grpSpPr>
          <a:xfrm>
            <a:off x="3662386" y="1073641"/>
            <a:ext cx="1135373" cy="650810"/>
            <a:chOff x="2770259" y="2609300"/>
            <a:chExt cx="1135373" cy="650183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D7427B00-E642-4893-8493-C162E4B07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22C77FE8-33F5-4B82-97FA-2B1D3189F548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87A3603-517B-4B43-B7E5-E98783525B48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vnet6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10.0.6.0/24</a:t>
              </a:r>
              <a:endParaRPr lang="en-GB" sz="1100" dirty="0"/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3ADA0AFC-65CE-4B7F-814B-3814DAA6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647" y="1401692"/>
            <a:ext cx="327660" cy="32766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6A688BE0-5EDD-4D94-B512-66B46B48E040}"/>
              </a:ext>
            </a:extLst>
          </p:cNvPr>
          <p:cNvSpPr txBox="1"/>
          <p:nvPr/>
        </p:nvSpPr>
        <p:spPr>
          <a:xfrm>
            <a:off x="4427290" y="116003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vm6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5CF192A-DAFA-49C6-A216-95D3654DE5B4}"/>
              </a:ext>
            </a:extLst>
          </p:cNvPr>
          <p:cNvGrpSpPr/>
          <p:nvPr/>
        </p:nvGrpSpPr>
        <p:grpSpPr>
          <a:xfrm>
            <a:off x="7182964" y="3419607"/>
            <a:ext cx="1183671" cy="631715"/>
            <a:chOff x="2963428" y="2628377"/>
            <a:chExt cx="1021688" cy="631106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1C81C6CB-0637-43FA-AA65-D01AB1B2B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2206" y="2998894"/>
              <a:ext cx="388064" cy="248361"/>
            </a:xfrm>
            <a:prstGeom prst="rect">
              <a:avLst/>
            </a:prstGeom>
          </p:spPr>
        </p:pic>
        <p:sp>
          <p:nvSpPr>
            <p:cNvPr id="92" name="Flowchart: Alternate Process 91">
              <a:extLst>
                <a:ext uri="{FF2B5EF4-FFF2-40B4-BE49-F238E27FC236}">
                  <a16:creationId xmlns:a16="http://schemas.microsoft.com/office/drawing/2014/main" id="{55C6950A-0740-42C4-9715-CAE52B30D1DF}"/>
                </a:ext>
              </a:extLst>
            </p:cNvPr>
            <p:cNvSpPr/>
            <p:nvPr/>
          </p:nvSpPr>
          <p:spPr>
            <a:xfrm>
              <a:off x="3051317" y="2651125"/>
              <a:ext cx="933799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4133118-260F-4903-B6A4-FF6ECFD20239}"/>
                </a:ext>
              </a:extLst>
            </p:cNvPr>
            <p:cNvSpPr txBox="1"/>
            <p:nvPr/>
          </p:nvSpPr>
          <p:spPr>
            <a:xfrm>
              <a:off x="2963428" y="2628377"/>
              <a:ext cx="733604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net4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D5DEC183-58B5-4181-A153-BD8B4A58C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126" y="3688226"/>
            <a:ext cx="296568" cy="296568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76552271-A55A-4048-B8D5-0C83C76992EB}"/>
              </a:ext>
            </a:extLst>
          </p:cNvPr>
          <p:cNvGrpSpPr/>
          <p:nvPr/>
        </p:nvGrpSpPr>
        <p:grpSpPr>
          <a:xfrm>
            <a:off x="6767680" y="2387957"/>
            <a:ext cx="1135373" cy="650810"/>
            <a:chOff x="2770259" y="2609300"/>
            <a:chExt cx="1135373" cy="650183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76F6042B-A0DA-48A0-B582-B04ABF5F6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97" name="Flowchart: Alternate Process 96">
              <a:extLst>
                <a:ext uri="{FF2B5EF4-FFF2-40B4-BE49-F238E27FC236}">
                  <a16:creationId xmlns:a16="http://schemas.microsoft.com/office/drawing/2014/main" id="{C1F3073B-B175-4DCB-9E63-4B45272EC61C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A8030FE-ED8C-4CB7-9A55-9B1427B3A9D1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vnet7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10.0.7.0/24</a:t>
              </a:r>
              <a:endParaRPr lang="en-GB" sz="1100" dirty="0"/>
            </a:p>
          </p:txBody>
        </p:sp>
      </p:grpSp>
      <p:pic>
        <p:nvPicPr>
          <p:cNvPr id="99" name="Picture 98">
            <a:extLst>
              <a:ext uri="{FF2B5EF4-FFF2-40B4-BE49-F238E27FC236}">
                <a16:creationId xmlns:a16="http://schemas.microsoft.com/office/drawing/2014/main" id="{3146FAA2-3791-4331-9316-BC0B59F6A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941" y="2716008"/>
            <a:ext cx="327660" cy="32766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AA9C4EA-F8B4-48C0-B7FD-0EBD8B71122B}"/>
              </a:ext>
            </a:extLst>
          </p:cNvPr>
          <p:cNvSpPr txBox="1"/>
          <p:nvPr/>
        </p:nvSpPr>
        <p:spPr>
          <a:xfrm>
            <a:off x="7532584" y="247434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vm7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59EEB17-F969-4583-91C4-6AA2A4636A8C}"/>
              </a:ext>
            </a:extLst>
          </p:cNvPr>
          <p:cNvGrpSpPr/>
          <p:nvPr/>
        </p:nvGrpSpPr>
        <p:grpSpPr>
          <a:xfrm>
            <a:off x="7156134" y="1377237"/>
            <a:ext cx="1135373" cy="650810"/>
            <a:chOff x="2770259" y="2609300"/>
            <a:chExt cx="1135373" cy="650183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B40FBABB-C780-4B7B-B5E8-84F18A459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03" name="Flowchart: Alternate Process 102">
              <a:extLst>
                <a:ext uri="{FF2B5EF4-FFF2-40B4-BE49-F238E27FC236}">
                  <a16:creationId xmlns:a16="http://schemas.microsoft.com/office/drawing/2014/main" id="{108DEC50-703B-4A6D-B49B-78A7C05B47B6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4713F86-CEE0-4D6E-960E-42319AE3D5C3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vnet8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10.0.8.0/24</a:t>
              </a:r>
              <a:endParaRPr lang="en-GB" sz="1100" dirty="0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E4BA7182-B38D-4719-92C5-82DF1EA10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95" y="1705288"/>
            <a:ext cx="327660" cy="32766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8360BE2E-2376-4EAD-BBCE-80297C94D6F1}"/>
              </a:ext>
            </a:extLst>
          </p:cNvPr>
          <p:cNvSpPr txBox="1"/>
          <p:nvPr/>
        </p:nvSpPr>
        <p:spPr>
          <a:xfrm>
            <a:off x="7921038" y="1463627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vm8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1D43F9-8B80-43DB-BF0D-0D39841EB3A5}"/>
              </a:ext>
            </a:extLst>
          </p:cNvPr>
          <p:cNvSpPr txBox="1"/>
          <p:nvPr/>
        </p:nvSpPr>
        <p:spPr>
          <a:xfrm>
            <a:off x="7875361" y="3439579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CA6CE50-B48F-466E-B13D-1AD6D248BADF}"/>
              </a:ext>
            </a:extLst>
          </p:cNvPr>
          <p:cNvSpPr txBox="1"/>
          <p:nvPr/>
        </p:nvSpPr>
        <p:spPr>
          <a:xfrm>
            <a:off x="4889505" y="3615009"/>
            <a:ext cx="103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AS </a:t>
            </a:r>
            <a:r>
              <a:rPr lang="en-GB" sz="1050" dirty="0">
                <a:solidFill>
                  <a:srgbClr val="9900FF"/>
                </a:solidFill>
              </a:rPr>
              <a:t>65002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9B4E201-B4FE-4864-81C3-9C79B0CDB9AB}"/>
              </a:ext>
            </a:extLst>
          </p:cNvPr>
          <p:cNvSpPr txBox="1"/>
          <p:nvPr/>
        </p:nvSpPr>
        <p:spPr>
          <a:xfrm>
            <a:off x="8206711" y="3679197"/>
            <a:ext cx="103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AS </a:t>
            </a:r>
            <a:r>
              <a:rPr lang="en-GB" sz="1050" dirty="0">
                <a:solidFill>
                  <a:srgbClr val="9900FF"/>
                </a:solidFill>
              </a:rPr>
              <a:t>65004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5F234F0-7F2D-40A0-89F8-E8B2BE9CAF5F}"/>
              </a:ext>
            </a:extLst>
          </p:cNvPr>
          <p:cNvSpPr txBox="1"/>
          <p:nvPr/>
        </p:nvSpPr>
        <p:spPr>
          <a:xfrm>
            <a:off x="8308356" y="1343562"/>
            <a:ext cx="1737106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GB" sz="900" b="1" noProof="1">
                <a:effectLst/>
                <a:latin typeface="Consolas" panose="020B0609020204030204" pitchFamily="49" charset="0"/>
              </a:rPr>
              <a:t>UDR-vnet8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DestAddr       Next-hop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10.0.0.0/8     10.0.4.10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192.168.0.0/16 10.0.4.10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172.16.0.0/12  10.0.4.10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900489B-0792-42AC-B6D7-733A740992BB}"/>
              </a:ext>
            </a:extLst>
          </p:cNvPr>
          <p:cNvSpPr txBox="1"/>
          <p:nvPr/>
        </p:nvSpPr>
        <p:spPr>
          <a:xfrm>
            <a:off x="5103497" y="2208034"/>
            <a:ext cx="1737106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GB" sz="900" b="1" noProof="1">
                <a:effectLst/>
                <a:latin typeface="Consolas" panose="020B0609020204030204" pitchFamily="49" charset="0"/>
              </a:rPr>
              <a:t>UDR-vnet7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DestAddr       Next-hop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10.0.0.0/8     10.0.4.10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192.168.0.0/16 10.0.4.10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172.16.0.0/12  10.0.4.10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3B3F562-7A85-46B8-AFDC-E8E607614838}"/>
              </a:ext>
            </a:extLst>
          </p:cNvPr>
          <p:cNvSpPr txBox="1"/>
          <p:nvPr/>
        </p:nvSpPr>
        <p:spPr>
          <a:xfrm>
            <a:off x="2001717" y="991037"/>
            <a:ext cx="1728202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GB" sz="900" b="1" noProof="1">
                <a:effectLst/>
                <a:latin typeface="Consolas" panose="020B0609020204030204" pitchFamily="49" charset="0"/>
              </a:rPr>
              <a:t>UDR-vnet6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DestAddr       Next-hop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10.0.0.0/8     10.0.2.10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192.168.0.0/16 10.0.2.10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172.16.0.0/12  10.0.2.10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761799B-9EE4-4217-8EB4-C68F115201AC}"/>
              </a:ext>
            </a:extLst>
          </p:cNvPr>
          <p:cNvSpPr txBox="1"/>
          <p:nvPr/>
        </p:nvSpPr>
        <p:spPr>
          <a:xfrm>
            <a:off x="2383930" y="1880795"/>
            <a:ext cx="1737106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GB" sz="900" b="1" noProof="1">
                <a:effectLst/>
                <a:latin typeface="Consolas" panose="020B0609020204030204" pitchFamily="49" charset="0"/>
              </a:rPr>
              <a:t>UDR-vnet5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DestAddr       Next-hop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10.0.0.0/8     10.0.2.10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192.168.0.0/16 10.0.2.10</a:t>
            </a:r>
          </a:p>
          <a:p>
            <a:r>
              <a:rPr lang="en-GB" sz="900" b="1" noProof="1">
                <a:effectLst/>
                <a:latin typeface="Consolas" panose="020B0609020204030204" pitchFamily="49" charset="0"/>
              </a:rPr>
              <a:t>172.16.0.0/12  10.0.2.10</a:t>
            </a:r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E0257EC0-96A6-4EEF-BFFD-C033AA2D02FF}"/>
              </a:ext>
            </a:extLst>
          </p:cNvPr>
          <p:cNvSpPr/>
          <p:nvPr/>
        </p:nvSpPr>
        <p:spPr>
          <a:xfrm rot="4731118">
            <a:off x="3880977" y="2471205"/>
            <a:ext cx="1737106" cy="16654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2D7A3195-2400-46A4-BF54-E7008A7899C8}"/>
              </a:ext>
            </a:extLst>
          </p:cNvPr>
          <p:cNvSpPr/>
          <p:nvPr/>
        </p:nvSpPr>
        <p:spPr>
          <a:xfrm rot="2888650">
            <a:off x="3648732" y="3031699"/>
            <a:ext cx="1200087" cy="16089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Arrow: Right 134">
            <a:extLst>
              <a:ext uri="{FF2B5EF4-FFF2-40B4-BE49-F238E27FC236}">
                <a16:creationId xmlns:a16="http://schemas.microsoft.com/office/drawing/2014/main" id="{145340C9-B667-4A65-8331-AC878001A2E9}"/>
              </a:ext>
            </a:extLst>
          </p:cNvPr>
          <p:cNvSpPr/>
          <p:nvPr/>
        </p:nvSpPr>
        <p:spPr>
          <a:xfrm rot="3341749">
            <a:off x="7111925" y="3108419"/>
            <a:ext cx="1073998" cy="171295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578D87D0-A26A-41BF-9829-A482F84C40EA}"/>
              </a:ext>
            </a:extLst>
          </p:cNvPr>
          <p:cNvSpPr/>
          <p:nvPr/>
        </p:nvSpPr>
        <p:spPr>
          <a:xfrm rot="5400000">
            <a:off x="7403479" y="2587094"/>
            <a:ext cx="1737106" cy="16654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F28FDAD-C1C7-43CF-98C8-F86B092BC3BA}"/>
              </a:ext>
            </a:extLst>
          </p:cNvPr>
          <p:cNvSpPr txBox="1"/>
          <p:nvPr/>
        </p:nvSpPr>
        <p:spPr>
          <a:xfrm>
            <a:off x="4241332" y="4744964"/>
            <a:ext cx="989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Virtual router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35732EB-1868-4F01-BD88-929D02FFF77B}"/>
              </a:ext>
            </a:extLst>
          </p:cNvPr>
          <p:cNvSpPr txBox="1"/>
          <p:nvPr/>
        </p:nvSpPr>
        <p:spPr>
          <a:xfrm>
            <a:off x="7330985" y="4716603"/>
            <a:ext cx="989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Virtual router</a:t>
            </a:r>
          </a:p>
        </p:txBody>
      </p:sp>
    </p:spTree>
    <p:extLst>
      <p:ext uri="{BB962C8B-B14F-4D97-AF65-F5344CB8AC3E}">
        <p14:creationId xmlns:p14="http://schemas.microsoft.com/office/powerpoint/2010/main" val="329687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BB8FB0-0816-4D68-A9BB-9C5B819AF207}"/>
              </a:ext>
            </a:extLst>
          </p:cNvPr>
          <p:cNvCxnSpPr>
            <a:cxnSpLocks/>
          </p:cNvCxnSpPr>
          <p:nvPr/>
        </p:nvCxnSpPr>
        <p:spPr>
          <a:xfrm>
            <a:off x="3921322" y="1722817"/>
            <a:ext cx="378986" cy="4225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E7630C-10F0-431B-B868-94DF060998CF}"/>
              </a:ext>
            </a:extLst>
          </p:cNvPr>
          <p:cNvCxnSpPr>
            <a:cxnSpLocks/>
          </p:cNvCxnSpPr>
          <p:nvPr/>
        </p:nvCxnSpPr>
        <p:spPr>
          <a:xfrm>
            <a:off x="4935989" y="1722817"/>
            <a:ext cx="0" cy="3819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F918D-42F6-466B-B4B3-7D4C6F403B14}"/>
              </a:ext>
            </a:extLst>
          </p:cNvPr>
          <p:cNvCxnSpPr>
            <a:cxnSpLocks/>
          </p:cNvCxnSpPr>
          <p:nvPr/>
        </p:nvCxnSpPr>
        <p:spPr>
          <a:xfrm>
            <a:off x="4600813" y="2723884"/>
            <a:ext cx="0" cy="789161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97A5A11-6EFE-47C5-B73F-7105662AE651}"/>
              </a:ext>
            </a:extLst>
          </p:cNvPr>
          <p:cNvSpPr/>
          <p:nvPr/>
        </p:nvSpPr>
        <p:spPr>
          <a:xfrm>
            <a:off x="4286109" y="2083002"/>
            <a:ext cx="1306335" cy="76264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F2D2F-E7C9-4598-9337-2DA61520213B}"/>
              </a:ext>
            </a:extLst>
          </p:cNvPr>
          <p:cNvSpPr txBox="1"/>
          <p:nvPr/>
        </p:nvSpPr>
        <p:spPr>
          <a:xfrm>
            <a:off x="4314198" y="2086959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2943BC-3831-476A-A9FC-30BD2511CA61}"/>
              </a:ext>
            </a:extLst>
          </p:cNvPr>
          <p:cNvCxnSpPr>
            <a:cxnSpLocks/>
          </p:cNvCxnSpPr>
          <p:nvPr/>
        </p:nvCxnSpPr>
        <p:spPr>
          <a:xfrm>
            <a:off x="4771147" y="2738671"/>
            <a:ext cx="0" cy="747516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7C72DBC-5DF6-4608-962A-EE0BBAD90790}"/>
              </a:ext>
            </a:extLst>
          </p:cNvPr>
          <p:cNvSpPr/>
          <p:nvPr/>
        </p:nvSpPr>
        <p:spPr>
          <a:xfrm>
            <a:off x="4399003" y="3309146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5FC295-79FD-47F5-A6EA-0A08E11C5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842" y="3538195"/>
            <a:ext cx="327660" cy="327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FD4F0B-1646-437F-9161-DAD683AFD6DB}"/>
              </a:ext>
            </a:extLst>
          </p:cNvPr>
          <p:cNvSpPr txBox="1"/>
          <p:nvPr/>
        </p:nvSpPr>
        <p:spPr>
          <a:xfrm>
            <a:off x="4915813" y="332106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E3C775-9A87-49D7-BF50-4DA30B685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578" y="3033561"/>
            <a:ext cx="388064" cy="2483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D0D4FF-17AD-436C-ABEE-48C0D8871C79}"/>
              </a:ext>
            </a:extLst>
          </p:cNvPr>
          <p:cNvSpPr txBox="1"/>
          <p:nvPr/>
        </p:nvSpPr>
        <p:spPr>
          <a:xfrm>
            <a:off x="5167204" y="2945131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  <a:p>
            <a:pPr algn="ctr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US" sz="11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747BA2-7979-473E-8906-4D003E8A957D}"/>
              </a:ext>
            </a:extLst>
          </p:cNvPr>
          <p:cNvSpPr txBox="1"/>
          <p:nvPr/>
        </p:nvSpPr>
        <p:spPr>
          <a:xfrm>
            <a:off x="4353273" y="3557157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BEABA6-CD4A-45DC-A6B1-FBD9BF111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549" y="3265921"/>
            <a:ext cx="311920" cy="3460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97BC16-F9BB-428C-A05C-35746612D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9881" y="3688940"/>
            <a:ext cx="346710" cy="3581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F8F918D-F8F7-4B81-B4B6-5E6FE66C6C2C}"/>
              </a:ext>
            </a:extLst>
          </p:cNvPr>
          <p:cNvSpPr txBox="1"/>
          <p:nvPr/>
        </p:nvSpPr>
        <p:spPr>
          <a:xfrm>
            <a:off x="4710904" y="2464798"/>
            <a:ext cx="976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VPN GTW S2S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7CD501-D51A-466F-9EDB-8D9BF1426214}"/>
              </a:ext>
            </a:extLst>
          </p:cNvPr>
          <p:cNvSpPr txBox="1"/>
          <p:nvPr/>
        </p:nvSpPr>
        <p:spPr>
          <a:xfrm>
            <a:off x="4006675" y="2800359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3EF15-A908-4D31-A19E-2170F82BBC70}"/>
              </a:ext>
            </a:extLst>
          </p:cNvPr>
          <p:cNvSpPr txBox="1"/>
          <p:nvPr/>
        </p:nvSpPr>
        <p:spPr>
          <a:xfrm>
            <a:off x="4716411" y="282024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15F016-BE06-46CB-B91A-DCA63EC2534E}"/>
              </a:ext>
            </a:extLst>
          </p:cNvPr>
          <p:cNvGrpSpPr/>
          <p:nvPr/>
        </p:nvGrpSpPr>
        <p:grpSpPr>
          <a:xfrm>
            <a:off x="3381473" y="12538"/>
            <a:ext cx="1135373" cy="650810"/>
            <a:chOff x="2770259" y="2609300"/>
            <a:chExt cx="1135373" cy="65018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B3AAE81-B8ED-4273-BF4A-701F4984C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331B4479-D731-4117-ACF5-FE38DEB27FD7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11F111-116E-4419-8DFA-A6BB3A856FC6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vnet5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10.0.5.0/24</a:t>
              </a:r>
              <a:endParaRPr lang="en-GB" sz="1100" dirty="0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DDD6BD31-31D0-435F-AFDA-3A3E7A025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734" y="340589"/>
            <a:ext cx="327660" cy="32766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69BCC69-1C0D-4DE1-8146-34F942C6077E}"/>
              </a:ext>
            </a:extLst>
          </p:cNvPr>
          <p:cNvSpPr txBox="1"/>
          <p:nvPr/>
        </p:nvSpPr>
        <p:spPr>
          <a:xfrm>
            <a:off x="4146377" y="9892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5A2AEC-EFEA-4198-8B31-33EDA890CEB6}"/>
              </a:ext>
            </a:extLst>
          </p:cNvPr>
          <p:cNvCxnSpPr>
            <a:cxnSpLocks/>
          </p:cNvCxnSpPr>
          <p:nvPr/>
        </p:nvCxnSpPr>
        <p:spPr>
          <a:xfrm>
            <a:off x="4308510" y="641263"/>
            <a:ext cx="345612" cy="493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A4D99838-91C3-4B41-B387-CCB5E7B16A96}"/>
              </a:ext>
            </a:extLst>
          </p:cNvPr>
          <p:cNvSpPr/>
          <p:nvPr/>
        </p:nvSpPr>
        <p:spPr>
          <a:xfrm>
            <a:off x="6781577" y="2104161"/>
            <a:ext cx="1277067" cy="726918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FA04A1D-19A5-4D65-BB2E-246BFCB4D7AE}"/>
              </a:ext>
            </a:extLst>
          </p:cNvPr>
          <p:cNvCxnSpPr>
            <a:cxnSpLocks/>
          </p:cNvCxnSpPr>
          <p:nvPr/>
        </p:nvCxnSpPr>
        <p:spPr>
          <a:xfrm>
            <a:off x="5571144" y="2528504"/>
            <a:ext cx="1189133" cy="10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FD91DD6-4BC9-4EB7-A6B5-D126CDB14B4F}"/>
              </a:ext>
            </a:extLst>
          </p:cNvPr>
          <p:cNvCxnSpPr>
            <a:cxnSpLocks/>
          </p:cNvCxnSpPr>
          <p:nvPr/>
        </p:nvCxnSpPr>
        <p:spPr>
          <a:xfrm>
            <a:off x="5578075" y="2414598"/>
            <a:ext cx="1228098" cy="1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7FF2F90-8845-4B9F-BEB0-C3B9EC9D81D0}"/>
              </a:ext>
            </a:extLst>
          </p:cNvPr>
          <p:cNvCxnSpPr>
            <a:cxnSpLocks/>
          </p:cNvCxnSpPr>
          <p:nvPr/>
        </p:nvCxnSpPr>
        <p:spPr>
          <a:xfrm>
            <a:off x="7101681" y="2637880"/>
            <a:ext cx="4607" cy="911927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10209D6-677B-4C80-A0BC-39F27CD0C036}"/>
              </a:ext>
            </a:extLst>
          </p:cNvPr>
          <p:cNvCxnSpPr>
            <a:cxnSpLocks/>
          </p:cNvCxnSpPr>
          <p:nvPr/>
        </p:nvCxnSpPr>
        <p:spPr>
          <a:xfrm>
            <a:off x="7215903" y="2637880"/>
            <a:ext cx="0" cy="84254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C4795B4B-3D3B-4912-9F50-C339BA6F58C1}"/>
              </a:ext>
            </a:extLst>
          </p:cNvPr>
          <p:cNvSpPr/>
          <p:nvPr/>
        </p:nvSpPr>
        <p:spPr>
          <a:xfrm>
            <a:off x="6880006" y="3372766"/>
            <a:ext cx="1427062" cy="70348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0ED39C2-EE55-42B1-A795-8AD223A1B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704" y="3552556"/>
            <a:ext cx="327660" cy="32766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896B2CC-A58F-4ECC-8E97-CE33A391EEAA}"/>
              </a:ext>
            </a:extLst>
          </p:cNvPr>
          <p:cNvSpPr txBox="1"/>
          <p:nvPr/>
        </p:nvSpPr>
        <p:spPr>
          <a:xfrm>
            <a:off x="7433111" y="336015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834C7EA-8859-46E1-A621-335DDF025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286" y="3058570"/>
            <a:ext cx="388064" cy="24836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067F17C-EF60-45C1-9B58-7EF7F41D4CCD}"/>
              </a:ext>
            </a:extLst>
          </p:cNvPr>
          <p:cNvSpPr txBox="1"/>
          <p:nvPr/>
        </p:nvSpPr>
        <p:spPr>
          <a:xfrm>
            <a:off x="7635036" y="2994099"/>
            <a:ext cx="1066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  <a:p>
            <a:pPr algn="ctr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US" sz="11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E0D036-20D1-4A16-9CBA-E0DC1DF52AF7}"/>
              </a:ext>
            </a:extLst>
          </p:cNvPr>
          <p:cNvSpPr txBox="1"/>
          <p:nvPr/>
        </p:nvSpPr>
        <p:spPr>
          <a:xfrm>
            <a:off x="6847155" y="3620187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8130E4A-E684-448C-A7BE-E9E7145B2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411" y="3352340"/>
            <a:ext cx="311920" cy="34603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9F8D028-F643-4192-9144-CE2D5C1584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4503" y="3765278"/>
            <a:ext cx="346710" cy="35814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5CCA2E3-7E92-4C75-8DC8-E033C15B8884}"/>
              </a:ext>
            </a:extLst>
          </p:cNvPr>
          <p:cNvSpPr txBox="1"/>
          <p:nvPr/>
        </p:nvSpPr>
        <p:spPr>
          <a:xfrm>
            <a:off x="6526720" y="2827552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1EE1B4-677C-4C82-BEDE-EC3C21EAD968}"/>
              </a:ext>
            </a:extLst>
          </p:cNvPr>
          <p:cNvSpPr txBox="1"/>
          <p:nvPr/>
        </p:nvSpPr>
        <p:spPr>
          <a:xfrm>
            <a:off x="7186751" y="280405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6E900F8-DF0C-4238-8198-A7E5C2DCDD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2572" y="2112062"/>
            <a:ext cx="308898" cy="30889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B5DA332-AADC-4B2D-BF27-8D24B192B9C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75174" y="2398202"/>
            <a:ext cx="417216" cy="41721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91B08B7F-005F-4956-B7C1-1DEC35F7C445}"/>
              </a:ext>
            </a:extLst>
          </p:cNvPr>
          <p:cNvGrpSpPr/>
          <p:nvPr/>
        </p:nvGrpSpPr>
        <p:grpSpPr>
          <a:xfrm>
            <a:off x="4309578" y="1112918"/>
            <a:ext cx="1214317" cy="631715"/>
            <a:chOff x="2936976" y="2628377"/>
            <a:chExt cx="1048140" cy="631106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D81B95D0-FF25-49B3-8DCF-ED711BEF6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2206" y="2998894"/>
              <a:ext cx="388064" cy="248361"/>
            </a:xfrm>
            <a:prstGeom prst="rect">
              <a:avLst/>
            </a:prstGeom>
          </p:spPr>
        </p:pic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A3DB3E00-53B1-462A-A52B-946B46DF66F3}"/>
                </a:ext>
              </a:extLst>
            </p:cNvPr>
            <p:cNvSpPr/>
            <p:nvPr/>
          </p:nvSpPr>
          <p:spPr>
            <a:xfrm>
              <a:off x="3051317" y="2651125"/>
              <a:ext cx="933799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FE95A89-8DE9-47BE-AF89-C3384C53E7B8}"/>
                </a:ext>
              </a:extLst>
            </p:cNvPr>
            <p:cNvSpPr txBox="1"/>
            <p:nvPr/>
          </p:nvSpPr>
          <p:spPr>
            <a:xfrm>
              <a:off x="2936976" y="2628377"/>
              <a:ext cx="786510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net2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A18051C-448F-498B-92AE-5E8E03CEFD55}"/>
              </a:ext>
            </a:extLst>
          </p:cNvPr>
          <p:cNvSpPr txBox="1"/>
          <p:nvPr/>
        </p:nvSpPr>
        <p:spPr>
          <a:xfrm>
            <a:off x="5031372" y="1159825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nva2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958DF245-5F9A-44E2-8960-56EC16BD5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3403" y="1389425"/>
            <a:ext cx="296568" cy="29656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5719926-DF81-4DF3-8DB9-6E75CE2FF1B6}"/>
              </a:ext>
            </a:extLst>
          </p:cNvPr>
          <p:cNvCxnSpPr>
            <a:cxnSpLocks/>
          </p:cNvCxnSpPr>
          <p:nvPr/>
        </p:nvCxnSpPr>
        <p:spPr>
          <a:xfrm flipH="1">
            <a:off x="5062866" y="691457"/>
            <a:ext cx="233620" cy="444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F23F8FA-769F-423C-A13D-5C1ABD74F7ED}"/>
              </a:ext>
            </a:extLst>
          </p:cNvPr>
          <p:cNvCxnSpPr>
            <a:cxnSpLocks/>
          </p:cNvCxnSpPr>
          <p:nvPr/>
        </p:nvCxnSpPr>
        <p:spPr>
          <a:xfrm>
            <a:off x="6674282" y="1750966"/>
            <a:ext cx="263783" cy="337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C91A06C-07E7-49B5-B527-AFB723EC32A1}"/>
              </a:ext>
            </a:extLst>
          </p:cNvPr>
          <p:cNvCxnSpPr>
            <a:cxnSpLocks/>
          </p:cNvCxnSpPr>
          <p:nvPr/>
        </p:nvCxnSpPr>
        <p:spPr>
          <a:xfrm>
            <a:off x="7520318" y="1808644"/>
            <a:ext cx="0" cy="341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D0AEC31-D84C-40EA-9FC2-6D2B112C7A0B}"/>
              </a:ext>
            </a:extLst>
          </p:cNvPr>
          <p:cNvCxnSpPr>
            <a:cxnSpLocks/>
          </p:cNvCxnSpPr>
          <p:nvPr/>
        </p:nvCxnSpPr>
        <p:spPr>
          <a:xfrm>
            <a:off x="7011079" y="679715"/>
            <a:ext cx="345612" cy="493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71ECF7A-49D6-4086-BCFF-DF46D08BBB58}"/>
              </a:ext>
            </a:extLst>
          </p:cNvPr>
          <p:cNvCxnSpPr>
            <a:cxnSpLocks/>
          </p:cNvCxnSpPr>
          <p:nvPr/>
        </p:nvCxnSpPr>
        <p:spPr>
          <a:xfrm flipH="1">
            <a:off x="7765435" y="729909"/>
            <a:ext cx="233620" cy="444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88D6EED-91CA-4692-BED1-7EC9F962B16C}"/>
              </a:ext>
            </a:extLst>
          </p:cNvPr>
          <p:cNvCxnSpPr>
            <a:cxnSpLocks/>
          </p:cNvCxnSpPr>
          <p:nvPr/>
        </p:nvCxnSpPr>
        <p:spPr>
          <a:xfrm>
            <a:off x="5032397" y="1695558"/>
            <a:ext cx="0" cy="546569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C81752F-418D-4493-A392-69410CD55ACB}"/>
              </a:ext>
            </a:extLst>
          </p:cNvPr>
          <p:cNvGrpSpPr/>
          <p:nvPr/>
        </p:nvGrpSpPr>
        <p:grpSpPr>
          <a:xfrm>
            <a:off x="4909619" y="2267375"/>
            <a:ext cx="513213" cy="288930"/>
            <a:chOff x="2830768" y="994020"/>
            <a:chExt cx="665705" cy="339103"/>
          </a:xfrm>
        </p:grpSpPr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E344626F-F703-4FF9-9F72-F9FABA36A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E65E2C49-616F-40CB-9054-AE8D9BF60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7D1FE5C7-94BF-4EBE-B92C-DD750F335B4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30347" y="2398400"/>
            <a:ext cx="417216" cy="417216"/>
          </a:xfrm>
          <a:prstGeom prst="rect">
            <a:avLst/>
          </a:prstGeom>
        </p:spPr>
      </p:pic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1FCA94B-7A44-42CC-A136-2543C3649612}"/>
              </a:ext>
            </a:extLst>
          </p:cNvPr>
          <p:cNvCxnSpPr>
            <a:cxnSpLocks/>
          </p:cNvCxnSpPr>
          <p:nvPr/>
        </p:nvCxnSpPr>
        <p:spPr>
          <a:xfrm>
            <a:off x="5151980" y="1716305"/>
            <a:ext cx="2759" cy="52582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54360F8-E5BA-4A9D-9AFE-59510F490EDF}"/>
              </a:ext>
            </a:extLst>
          </p:cNvPr>
          <p:cNvGrpSpPr/>
          <p:nvPr/>
        </p:nvGrpSpPr>
        <p:grpSpPr>
          <a:xfrm>
            <a:off x="7542243" y="2242127"/>
            <a:ext cx="513213" cy="288930"/>
            <a:chOff x="2830768" y="994020"/>
            <a:chExt cx="665705" cy="339103"/>
          </a:xfrm>
        </p:grpSpPr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888FDF01-9E35-446D-86E5-91662CBDA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D1596E4D-9D4E-461B-A4C4-D74111366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86DDB2C-6B5F-4885-A25D-EF9873C1D7D7}"/>
              </a:ext>
            </a:extLst>
          </p:cNvPr>
          <p:cNvCxnSpPr>
            <a:cxnSpLocks/>
          </p:cNvCxnSpPr>
          <p:nvPr/>
        </p:nvCxnSpPr>
        <p:spPr>
          <a:xfrm flipH="1">
            <a:off x="7665773" y="1735592"/>
            <a:ext cx="3610" cy="506535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1FB61ACE-CD6E-43EE-81FE-97804837E3C3}"/>
              </a:ext>
            </a:extLst>
          </p:cNvPr>
          <p:cNvSpPr txBox="1"/>
          <p:nvPr/>
        </p:nvSpPr>
        <p:spPr>
          <a:xfrm>
            <a:off x="7191645" y="2489052"/>
            <a:ext cx="976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VPN GTW S2S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FF261FC-84EF-4C02-BFA2-4ECA805F2E28}"/>
              </a:ext>
            </a:extLst>
          </p:cNvPr>
          <p:cNvCxnSpPr>
            <a:cxnSpLocks/>
          </p:cNvCxnSpPr>
          <p:nvPr/>
        </p:nvCxnSpPr>
        <p:spPr>
          <a:xfrm flipH="1">
            <a:off x="7818411" y="1784966"/>
            <a:ext cx="3171" cy="47749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6359330-454E-4FDA-A16D-A3FB0D4AE364}"/>
              </a:ext>
            </a:extLst>
          </p:cNvPr>
          <p:cNvGrpSpPr/>
          <p:nvPr/>
        </p:nvGrpSpPr>
        <p:grpSpPr>
          <a:xfrm>
            <a:off x="6097499" y="1153742"/>
            <a:ext cx="873545" cy="608945"/>
            <a:chOff x="3032087" y="2651125"/>
            <a:chExt cx="873545" cy="608358"/>
          </a:xfrm>
        </p:grpSpPr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F3BDCCD4-8D94-4E19-BE50-41292DFFB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81" name="Flowchart: Alternate Process 180">
              <a:extLst>
                <a:ext uri="{FF2B5EF4-FFF2-40B4-BE49-F238E27FC236}">
                  <a16:creationId xmlns:a16="http://schemas.microsoft.com/office/drawing/2014/main" id="{810E37ED-0C72-4CC6-94B5-ECDC03547EF8}"/>
                </a:ext>
              </a:extLst>
            </p:cNvPr>
            <p:cNvSpPr/>
            <p:nvPr/>
          </p:nvSpPr>
          <p:spPr>
            <a:xfrm>
              <a:off x="3051317" y="2651125"/>
              <a:ext cx="85431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14F7130-8B7F-4AC5-A174-4E27F8265381}"/>
                </a:ext>
              </a:extLst>
            </p:cNvPr>
            <p:cNvSpPr txBox="1"/>
            <p:nvPr/>
          </p:nvSpPr>
          <p:spPr>
            <a:xfrm>
              <a:off x="3032087" y="2723581"/>
              <a:ext cx="511680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vnet3</a:t>
              </a:r>
            </a:p>
          </p:txBody>
        </p:sp>
      </p:grpSp>
      <p:pic>
        <p:nvPicPr>
          <p:cNvPr id="183" name="Picture 182">
            <a:extLst>
              <a:ext uri="{FF2B5EF4-FFF2-40B4-BE49-F238E27FC236}">
                <a16:creationId xmlns:a16="http://schemas.microsoft.com/office/drawing/2014/main" id="{2474D2CB-9088-422F-8E73-EBAE7124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32" y="1439926"/>
            <a:ext cx="327660" cy="327660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EED64FA1-B1DC-411D-B5F0-F4E41B326E4E}"/>
              </a:ext>
            </a:extLst>
          </p:cNvPr>
          <p:cNvSpPr txBox="1"/>
          <p:nvPr/>
        </p:nvSpPr>
        <p:spPr>
          <a:xfrm>
            <a:off x="6510830" y="120564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6E37D-90A3-42DC-BCDE-211205976209}"/>
              </a:ext>
            </a:extLst>
          </p:cNvPr>
          <p:cNvSpPr txBox="1"/>
          <p:nvPr/>
        </p:nvSpPr>
        <p:spPr>
          <a:xfrm>
            <a:off x="6847155" y="2064706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BF503-2AC6-4621-A741-0CF67377C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9250" y="2280942"/>
            <a:ext cx="308898" cy="308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358C9C-DA73-4B76-9114-644D89434D81}"/>
              </a:ext>
            </a:extLst>
          </p:cNvPr>
          <p:cNvSpPr txBox="1"/>
          <p:nvPr/>
        </p:nvSpPr>
        <p:spPr>
          <a:xfrm>
            <a:off x="5108863" y="180778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</a:t>
            </a:r>
            <a:endParaRPr lang="en-GB" sz="1050" dirty="0">
              <a:solidFill>
                <a:srgbClr val="99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2D7C34-8754-4906-8BB5-A9164632492B}"/>
              </a:ext>
            </a:extLst>
          </p:cNvPr>
          <p:cNvSpPr txBox="1"/>
          <p:nvPr/>
        </p:nvSpPr>
        <p:spPr>
          <a:xfrm>
            <a:off x="7764128" y="1819127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</a:t>
            </a:r>
            <a:endParaRPr lang="en-GB" sz="1050" dirty="0">
              <a:solidFill>
                <a:srgbClr val="9900FF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1C05CA7-A17B-404F-9360-A8F541AF6C6B}"/>
              </a:ext>
            </a:extLst>
          </p:cNvPr>
          <p:cNvGrpSpPr/>
          <p:nvPr/>
        </p:nvGrpSpPr>
        <p:grpSpPr>
          <a:xfrm>
            <a:off x="4660278" y="22356"/>
            <a:ext cx="1135373" cy="650810"/>
            <a:chOff x="2770259" y="2609300"/>
            <a:chExt cx="1135373" cy="650183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8E9E705-0E46-4A1C-A010-EF3685AE4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08" name="Flowchart: Alternate Process 107">
              <a:extLst>
                <a:ext uri="{FF2B5EF4-FFF2-40B4-BE49-F238E27FC236}">
                  <a16:creationId xmlns:a16="http://schemas.microsoft.com/office/drawing/2014/main" id="{92DF3A5D-405B-494C-842D-F5420606D17C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DED39B7-A505-45E5-875E-AB30C92129BB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vnet6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10.0.6.0/24</a:t>
              </a:r>
              <a:endParaRPr lang="en-GB" sz="1100" dirty="0"/>
            </a:p>
          </p:txBody>
        </p:sp>
      </p:grp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6F93B25-397F-4D5F-9832-7BA18FA88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539" y="350407"/>
            <a:ext cx="327660" cy="32766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E3D647A3-8173-43EB-87BA-C6020FBD3528}"/>
              </a:ext>
            </a:extLst>
          </p:cNvPr>
          <p:cNvSpPr txBox="1"/>
          <p:nvPr/>
        </p:nvSpPr>
        <p:spPr>
          <a:xfrm>
            <a:off x="5425182" y="10874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vm6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F0A0E16-7985-4923-A8F4-E383DDBF5E31}"/>
              </a:ext>
            </a:extLst>
          </p:cNvPr>
          <p:cNvGrpSpPr/>
          <p:nvPr/>
        </p:nvGrpSpPr>
        <p:grpSpPr>
          <a:xfrm>
            <a:off x="3154439" y="1084782"/>
            <a:ext cx="1135373" cy="650810"/>
            <a:chOff x="2770259" y="2609300"/>
            <a:chExt cx="1135373" cy="650183"/>
          </a:xfrm>
        </p:grpSpPr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4EDC1C48-3EB4-49A0-A14E-F2F5579F6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15" name="Flowchart: Alternate Process 114">
              <a:extLst>
                <a:ext uri="{FF2B5EF4-FFF2-40B4-BE49-F238E27FC236}">
                  <a16:creationId xmlns:a16="http://schemas.microsoft.com/office/drawing/2014/main" id="{9E0FC5E2-E506-4307-BDDA-6BB147BB6E12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815C11F-8AE1-4BA0-820F-38121AF97C99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7472D165-670E-4487-AACB-C0A7889F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700" y="1412833"/>
            <a:ext cx="327660" cy="32766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99F3A3B5-54D2-4085-8746-5EAA61613160}"/>
              </a:ext>
            </a:extLst>
          </p:cNvPr>
          <p:cNvSpPr txBox="1"/>
          <p:nvPr/>
        </p:nvSpPr>
        <p:spPr>
          <a:xfrm>
            <a:off x="3919343" y="117117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BF18E69-4E15-4264-AF85-E78875A17480}"/>
              </a:ext>
            </a:extLst>
          </p:cNvPr>
          <p:cNvGrpSpPr/>
          <p:nvPr/>
        </p:nvGrpSpPr>
        <p:grpSpPr>
          <a:xfrm>
            <a:off x="6995645" y="1167286"/>
            <a:ext cx="1183671" cy="631715"/>
            <a:chOff x="2963428" y="2628377"/>
            <a:chExt cx="1021688" cy="631106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40B49DA4-482F-4FDB-B06A-10A9F039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2206" y="2998894"/>
              <a:ext cx="388064" cy="248361"/>
            </a:xfrm>
            <a:prstGeom prst="rect">
              <a:avLst/>
            </a:prstGeom>
          </p:spPr>
        </p:pic>
        <p:sp>
          <p:nvSpPr>
            <p:cNvPr id="126" name="Flowchart: Alternate Process 125">
              <a:extLst>
                <a:ext uri="{FF2B5EF4-FFF2-40B4-BE49-F238E27FC236}">
                  <a16:creationId xmlns:a16="http://schemas.microsoft.com/office/drawing/2014/main" id="{EF277CD6-BCFE-4328-A320-2C736DA00450}"/>
                </a:ext>
              </a:extLst>
            </p:cNvPr>
            <p:cNvSpPr/>
            <p:nvPr/>
          </p:nvSpPr>
          <p:spPr>
            <a:xfrm>
              <a:off x="3051317" y="2651125"/>
              <a:ext cx="933799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93E16A4-C84E-414D-85C4-C704FE1EA74B}"/>
                </a:ext>
              </a:extLst>
            </p:cNvPr>
            <p:cNvSpPr txBox="1"/>
            <p:nvPr/>
          </p:nvSpPr>
          <p:spPr>
            <a:xfrm>
              <a:off x="2963428" y="2628377"/>
              <a:ext cx="733604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net4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FE7F563-6C45-4342-8A2E-ECCED8BDAB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95807" y="1435905"/>
            <a:ext cx="296568" cy="296568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CA6F99D-14B2-48F4-B75D-01349E717D31}"/>
              </a:ext>
            </a:extLst>
          </p:cNvPr>
          <p:cNvGrpSpPr/>
          <p:nvPr/>
        </p:nvGrpSpPr>
        <p:grpSpPr>
          <a:xfrm>
            <a:off x="6168649" y="18809"/>
            <a:ext cx="1135373" cy="650810"/>
            <a:chOff x="2770259" y="2609300"/>
            <a:chExt cx="1135373" cy="650183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2E508537-13EF-439A-B673-421E13F19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39" name="Flowchart: Alternate Process 138">
              <a:extLst>
                <a:ext uri="{FF2B5EF4-FFF2-40B4-BE49-F238E27FC236}">
                  <a16:creationId xmlns:a16="http://schemas.microsoft.com/office/drawing/2014/main" id="{80653BE0-7177-49A1-865B-AAE2CD3FC98C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F6B83FD-978B-4235-841A-3F010191EBE3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vnet7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10.0.7.0/24</a:t>
              </a:r>
              <a:endParaRPr lang="en-GB" sz="1100" dirty="0"/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D453F26B-9038-4F04-8F69-7512640F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10" y="346860"/>
            <a:ext cx="327660" cy="32766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8DADFD3D-C0CA-4C8E-BB2B-71F0F4C61717}"/>
              </a:ext>
            </a:extLst>
          </p:cNvPr>
          <p:cNvSpPr txBox="1"/>
          <p:nvPr/>
        </p:nvSpPr>
        <p:spPr>
          <a:xfrm>
            <a:off x="6933553" y="105199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vm7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F093F14-4CE9-4AE5-AFB6-A626E5FE5F9A}"/>
              </a:ext>
            </a:extLst>
          </p:cNvPr>
          <p:cNvGrpSpPr/>
          <p:nvPr/>
        </p:nvGrpSpPr>
        <p:grpSpPr>
          <a:xfrm>
            <a:off x="7327437" y="30502"/>
            <a:ext cx="1135373" cy="650810"/>
            <a:chOff x="2770259" y="2609300"/>
            <a:chExt cx="1135373" cy="650183"/>
          </a:xfrm>
        </p:grpSpPr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4EB87F28-E3EF-4FEB-BDC9-C6477A7CF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89" name="Flowchart: Alternate Process 188">
              <a:extLst>
                <a:ext uri="{FF2B5EF4-FFF2-40B4-BE49-F238E27FC236}">
                  <a16:creationId xmlns:a16="http://schemas.microsoft.com/office/drawing/2014/main" id="{5A374D26-8F5E-4294-9C88-C6B8B10E910D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32AACDF-6FE7-4BEF-891C-36CD3156A758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vnet8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10.0.8.0/24</a:t>
              </a:r>
              <a:endParaRPr lang="en-GB" sz="1100" dirty="0"/>
            </a:p>
          </p:txBody>
        </p:sp>
      </p:grpSp>
      <p:pic>
        <p:nvPicPr>
          <p:cNvPr id="191" name="Picture 190">
            <a:extLst>
              <a:ext uri="{FF2B5EF4-FFF2-40B4-BE49-F238E27FC236}">
                <a16:creationId xmlns:a16="http://schemas.microsoft.com/office/drawing/2014/main" id="{57AD1CAF-29C2-429E-AA9D-DCD6F3983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698" y="358553"/>
            <a:ext cx="327660" cy="32766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607140E7-3B3B-4C5E-A690-442E907BDD24}"/>
              </a:ext>
            </a:extLst>
          </p:cNvPr>
          <p:cNvSpPr txBox="1"/>
          <p:nvPr/>
        </p:nvSpPr>
        <p:spPr>
          <a:xfrm>
            <a:off x="8092341" y="11689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3CD07-794B-426F-8553-325A7689BECB}"/>
              </a:ext>
            </a:extLst>
          </p:cNvPr>
          <p:cNvSpPr txBox="1"/>
          <p:nvPr/>
        </p:nvSpPr>
        <p:spPr>
          <a:xfrm>
            <a:off x="7688042" y="1187258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C5E0D-BB91-4AAF-A093-CF3C129DEA54}"/>
              </a:ext>
            </a:extLst>
          </p:cNvPr>
          <p:cNvSpPr txBox="1"/>
          <p:nvPr/>
        </p:nvSpPr>
        <p:spPr>
          <a:xfrm>
            <a:off x="4324384" y="3711890"/>
            <a:ext cx="85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 </a:t>
            </a:r>
            <a:r>
              <a:rPr lang="en-GB" sz="1050" dirty="0">
                <a:solidFill>
                  <a:srgbClr val="9900FF"/>
                </a:solidFill>
              </a:rPr>
              <a:t>65010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E2D8D7-6F8A-468D-8F3E-A003FBB0B3D1}"/>
              </a:ext>
            </a:extLst>
          </p:cNvPr>
          <p:cNvSpPr txBox="1"/>
          <p:nvPr/>
        </p:nvSpPr>
        <p:spPr>
          <a:xfrm>
            <a:off x="6847155" y="3795215"/>
            <a:ext cx="85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 </a:t>
            </a:r>
            <a:r>
              <a:rPr lang="en-GB" sz="1050" dirty="0">
                <a:solidFill>
                  <a:srgbClr val="9900FF"/>
                </a:solidFill>
              </a:rPr>
              <a:t>65011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6DEA5C-B7AD-4B16-AF02-E891C678CCEE}"/>
              </a:ext>
            </a:extLst>
          </p:cNvPr>
          <p:cNvSpPr txBox="1"/>
          <p:nvPr/>
        </p:nvSpPr>
        <p:spPr>
          <a:xfrm>
            <a:off x="5128805" y="1652316"/>
            <a:ext cx="103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AS </a:t>
            </a:r>
            <a:r>
              <a:rPr lang="en-GB" sz="1050" dirty="0">
                <a:solidFill>
                  <a:srgbClr val="9900FF"/>
                </a:solidFill>
              </a:rPr>
              <a:t>65002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71A031-5BD0-44EC-8081-37FC970B51A9}"/>
              </a:ext>
            </a:extLst>
          </p:cNvPr>
          <p:cNvSpPr txBox="1"/>
          <p:nvPr/>
        </p:nvSpPr>
        <p:spPr>
          <a:xfrm>
            <a:off x="7806207" y="1693704"/>
            <a:ext cx="103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AS </a:t>
            </a:r>
            <a:r>
              <a:rPr lang="en-GB" sz="1050" dirty="0">
                <a:solidFill>
                  <a:srgbClr val="9900FF"/>
                </a:solidFill>
              </a:rPr>
              <a:t>65004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5D08B2-5EC6-4BE8-9DCB-AA81D9B7CCF5}"/>
              </a:ext>
            </a:extLst>
          </p:cNvPr>
          <p:cNvSpPr txBox="1"/>
          <p:nvPr/>
        </p:nvSpPr>
        <p:spPr>
          <a:xfrm>
            <a:off x="1620461" y="4164881"/>
            <a:ext cx="4756994" cy="24534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Microsoft.Network</a:t>
            </a:r>
            <a:r>
              <a:rPr lang="en-GB" dirty="0"/>
              <a:t>/</a:t>
            </a:r>
            <a:r>
              <a:rPr lang="en-GB" dirty="0" err="1"/>
              <a:t>virtualHubs</a:t>
            </a:r>
            <a:r>
              <a:rPr lang="en-GB" dirty="0"/>
              <a:t>/</a:t>
            </a:r>
            <a:r>
              <a:rPr lang="en-GB" b="1" dirty="0"/>
              <a:t>hub1</a:t>
            </a:r>
            <a:r>
              <a:rPr lang="en-GB" dirty="0"/>
              <a:t>/</a:t>
            </a:r>
            <a:r>
              <a:rPr lang="en-GB" dirty="0" err="1"/>
              <a:t>hubRouteTables</a:t>
            </a:r>
            <a:r>
              <a:rPr lang="en-GB" dirty="0"/>
              <a:t>/</a:t>
            </a:r>
            <a:r>
              <a:rPr lang="en-GB" sz="1000" b="0" i="0" dirty="0">
                <a:solidFill>
                  <a:srgbClr val="323130"/>
                </a:solidFill>
                <a:effectLst/>
                <a:latin typeface="az_ea_font"/>
              </a:rPr>
              <a:t> </a:t>
            </a:r>
            <a:r>
              <a:rPr lang="en-GB" sz="1000" b="1" i="0" dirty="0" err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az_ea_font"/>
              </a:rPr>
              <a:t>defaultRouteTable</a:t>
            </a:r>
            <a:endParaRPr lang="en-GB" b="1" dirty="0">
              <a:highlight>
                <a:srgbClr val="FFFF00"/>
              </a:highlight>
            </a:endParaRP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BC976CFB-F507-4CDB-9D91-D0B6B94249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125112"/>
              </p:ext>
            </p:extLst>
          </p:nvPr>
        </p:nvGraphicFramePr>
        <p:xfrm>
          <a:off x="1620461" y="4445455"/>
          <a:ext cx="4495799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0644">
                  <a:extLst>
                    <a:ext uri="{9D8B030D-6E8A-4147-A177-3AD203B41FA5}">
                      <a16:colId xmlns:a16="http://schemas.microsoft.com/office/drawing/2014/main" val="1068604271"/>
                    </a:ext>
                  </a:extLst>
                </a:gridCol>
                <a:gridCol w="1281976">
                  <a:extLst>
                    <a:ext uri="{9D8B030D-6E8A-4147-A177-3AD203B41FA5}">
                      <a16:colId xmlns:a16="http://schemas.microsoft.com/office/drawing/2014/main" val="3051088360"/>
                    </a:ext>
                  </a:extLst>
                </a:gridCol>
                <a:gridCol w="786955">
                  <a:extLst>
                    <a:ext uri="{9D8B030D-6E8A-4147-A177-3AD203B41FA5}">
                      <a16:colId xmlns:a16="http://schemas.microsoft.com/office/drawing/2014/main" val="3002371679"/>
                    </a:ext>
                  </a:extLst>
                </a:gridCol>
                <a:gridCol w="786955">
                  <a:extLst>
                    <a:ext uri="{9D8B030D-6E8A-4147-A177-3AD203B41FA5}">
                      <a16:colId xmlns:a16="http://schemas.microsoft.com/office/drawing/2014/main" val="3313268932"/>
                    </a:ext>
                  </a:extLst>
                </a:gridCol>
                <a:gridCol w="939269">
                  <a:extLst>
                    <a:ext uri="{9D8B030D-6E8A-4147-A177-3AD203B41FA5}">
                      <a16:colId xmlns:a16="http://schemas.microsoft.com/office/drawing/2014/main" val="378644628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Prefix 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Origin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AS path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2005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VPN_S2S_Gateway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hub1_S2SvpnGW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hub1_S2SvpnGW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65010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953219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10.0.2.0/24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vm2_connection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vm2_connection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4367558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10.0.1.0/24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vm1_connection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vm1_connection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544562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10.0.5.0/24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HubBgpConnection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vm2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vm2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65002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41500130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10.0.6.0/24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HubBgpConnection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vm2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vm2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65002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2041925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10.0.7.0/24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65520-65520-65004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764989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10.0.8.0/24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65520-65520-65004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620741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192.168.2.0/24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65520-65520-65011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0372433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10.0.3.0/24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65520-65520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4442262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10.0.4.0/24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65520-65520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02725207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5CC51587-FC75-4B41-A9C5-5AD0AF384B13}"/>
              </a:ext>
            </a:extLst>
          </p:cNvPr>
          <p:cNvSpPr txBox="1"/>
          <p:nvPr/>
        </p:nvSpPr>
        <p:spPr>
          <a:xfrm>
            <a:off x="7064394" y="4192570"/>
            <a:ext cx="4756994" cy="24534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Microsoft.Network</a:t>
            </a:r>
            <a:r>
              <a:rPr lang="en-GB" dirty="0"/>
              <a:t>/</a:t>
            </a:r>
            <a:r>
              <a:rPr lang="en-GB" dirty="0" err="1"/>
              <a:t>virtualHubs</a:t>
            </a:r>
            <a:r>
              <a:rPr lang="en-GB" dirty="0"/>
              <a:t>/</a:t>
            </a:r>
            <a:r>
              <a:rPr lang="en-GB" b="1" dirty="0"/>
              <a:t>hub2</a:t>
            </a:r>
            <a:r>
              <a:rPr lang="en-GB" dirty="0"/>
              <a:t>/</a:t>
            </a:r>
            <a:r>
              <a:rPr lang="en-GB" dirty="0" err="1"/>
              <a:t>hubRouteTables</a:t>
            </a:r>
            <a:r>
              <a:rPr lang="en-GB" dirty="0">
                <a:highlight>
                  <a:srgbClr val="FFFF00"/>
                </a:highlight>
              </a:rPr>
              <a:t>/</a:t>
            </a:r>
            <a:r>
              <a:rPr lang="en-GB" sz="1000" b="1" i="0" dirty="0" err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az_ea_font"/>
              </a:rPr>
              <a:t>defaultRouteTable</a:t>
            </a:r>
            <a:endParaRPr lang="en-GB" b="1" dirty="0">
              <a:highlight>
                <a:srgbClr val="FFFF00"/>
              </a:highlight>
            </a:endParaRP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F7C238A4-A7E7-4F02-AA05-FE4B38F9F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098319"/>
              </p:ext>
            </p:extLst>
          </p:nvPr>
        </p:nvGraphicFramePr>
        <p:xfrm>
          <a:off x="7101026" y="4466614"/>
          <a:ext cx="4495799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0644">
                  <a:extLst>
                    <a:ext uri="{9D8B030D-6E8A-4147-A177-3AD203B41FA5}">
                      <a16:colId xmlns:a16="http://schemas.microsoft.com/office/drawing/2014/main" val="2672226084"/>
                    </a:ext>
                  </a:extLst>
                </a:gridCol>
                <a:gridCol w="1281976">
                  <a:extLst>
                    <a:ext uri="{9D8B030D-6E8A-4147-A177-3AD203B41FA5}">
                      <a16:colId xmlns:a16="http://schemas.microsoft.com/office/drawing/2014/main" val="611237825"/>
                    </a:ext>
                  </a:extLst>
                </a:gridCol>
                <a:gridCol w="786955">
                  <a:extLst>
                    <a:ext uri="{9D8B030D-6E8A-4147-A177-3AD203B41FA5}">
                      <a16:colId xmlns:a16="http://schemas.microsoft.com/office/drawing/2014/main" val="332347778"/>
                    </a:ext>
                  </a:extLst>
                </a:gridCol>
                <a:gridCol w="786955">
                  <a:extLst>
                    <a:ext uri="{9D8B030D-6E8A-4147-A177-3AD203B41FA5}">
                      <a16:colId xmlns:a16="http://schemas.microsoft.com/office/drawing/2014/main" val="2510379016"/>
                    </a:ext>
                  </a:extLst>
                </a:gridCol>
                <a:gridCol w="939269">
                  <a:extLst>
                    <a:ext uri="{9D8B030D-6E8A-4147-A177-3AD203B41FA5}">
                      <a16:colId xmlns:a16="http://schemas.microsoft.com/office/drawing/2014/main" val="17046761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Prefix 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Origin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AS path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33978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192.168.2.0/24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VPN_S2S_Gateway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hub2_S2SvpnGW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hub2_S2SvpnGW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65011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737565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65520-65520-65010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171507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10.0.1.0/24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65520-65520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6156531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10.0.2.0/24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65520-65520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4025502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10.0.5.0/24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65520-65520-65002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243327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10.0.6.0/24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Remote Hub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hub1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65520-65520-65002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63937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10.0.4.0/24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vnet4_connection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vnet4_connection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656817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10.0.3.0/24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vnet3_connection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vnet3_connection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 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48816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10.0.7.0/24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HubBgpConnection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vm4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vm4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65004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3747280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10.0.8.0/24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HubBgpConnection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vm4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vm4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65004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866051008"/>
                  </a:ext>
                </a:extLst>
              </a:tr>
            </a:tbl>
          </a:graphicData>
        </a:graphic>
      </p:graphicFrame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38A1843-65E0-4B9E-8383-0EF0C8BB20D3}"/>
              </a:ext>
            </a:extLst>
          </p:cNvPr>
          <p:cNvCxnSpPr>
            <a:cxnSpLocks/>
          </p:cNvCxnSpPr>
          <p:nvPr/>
        </p:nvCxnSpPr>
        <p:spPr>
          <a:xfrm flipV="1">
            <a:off x="3031398" y="2649038"/>
            <a:ext cx="1225496" cy="14520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BE03276-07BF-4FBB-8933-5E465C26F050}"/>
              </a:ext>
            </a:extLst>
          </p:cNvPr>
          <p:cNvCxnSpPr>
            <a:cxnSpLocks/>
          </p:cNvCxnSpPr>
          <p:nvPr/>
        </p:nvCxnSpPr>
        <p:spPr>
          <a:xfrm flipH="1" flipV="1">
            <a:off x="8027862" y="2459275"/>
            <a:ext cx="1676338" cy="171387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1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BB8FB0-0816-4D68-A9BB-9C5B819AF207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6242733" y="1745746"/>
            <a:ext cx="540038" cy="519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E7630C-10F0-431B-B868-94DF060998CF}"/>
              </a:ext>
            </a:extLst>
          </p:cNvPr>
          <p:cNvCxnSpPr>
            <a:cxnSpLocks/>
          </p:cNvCxnSpPr>
          <p:nvPr/>
        </p:nvCxnSpPr>
        <p:spPr>
          <a:xfrm>
            <a:off x="7418452" y="1842300"/>
            <a:ext cx="0" cy="3819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F918D-42F6-466B-B4B3-7D4C6F403B14}"/>
              </a:ext>
            </a:extLst>
          </p:cNvPr>
          <p:cNvCxnSpPr>
            <a:cxnSpLocks/>
          </p:cNvCxnSpPr>
          <p:nvPr/>
        </p:nvCxnSpPr>
        <p:spPr>
          <a:xfrm>
            <a:off x="7182404" y="3077840"/>
            <a:ext cx="0" cy="100467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97A5A11-6EFE-47C5-B73F-7105662AE651}"/>
              </a:ext>
            </a:extLst>
          </p:cNvPr>
          <p:cNvSpPr/>
          <p:nvPr/>
        </p:nvSpPr>
        <p:spPr>
          <a:xfrm>
            <a:off x="6768572" y="2202485"/>
            <a:ext cx="1306335" cy="92485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F2D2F-E7C9-4598-9337-2DA61520213B}"/>
              </a:ext>
            </a:extLst>
          </p:cNvPr>
          <p:cNvSpPr txBox="1"/>
          <p:nvPr/>
        </p:nvSpPr>
        <p:spPr>
          <a:xfrm>
            <a:off x="6796661" y="2206442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2943BC-3831-476A-A9FC-30BD2511CA61}"/>
              </a:ext>
            </a:extLst>
          </p:cNvPr>
          <p:cNvCxnSpPr>
            <a:cxnSpLocks/>
          </p:cNvCxnSpPr>
          <p:nvPr/>
        </p:nvCxnSpPr>
        <p:spPr>
          <a:xfrm flipH="1">
            <a:off x="7352738" y="3077840"/>
            <a:ext cx="10806" cy="977814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7C72DBC-5DF6-4608-962A-EE0BBAD90790}"/>
              </a:ext>
            </a:extLst>
          </p:cNvPr>
          <p:cNvSpPr/>
          <p:nvPr/>
        </p:nvSpPr>
        <p:spPr>
          <a:xfrm>
            <a:off x="6980594" y="3878613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5FC295-79FD-47F5-A6EA-0A08E11C5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433" y="4107662"/>
            <a:ext cx="327660" cy="327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FD4F0B-1646-437F-9161-DAD683AFD6DB}"/>
              </a:ext>
            </a:extLst>
          </p:cNvPr>
          <p:cNvSpPr txBox="1"/>
          <p:nvPr/>
        </p:nvSpPr>
        <p:spPr>
          <a:xfrm>
            <a:off x="7497404" y="389052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E3C775-9A87-49D7-BF50-4DA30B685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169" y="3603028"/>
            <a:ext cx="388064" cy="2483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D0D4FF-17AD-436C-ABEE-48C0D8871C79}"/>
              </a:ext>
            </a:extLst>
          </p:cNvPr>
          <p:cNvSpPr txBox="1"/>
          <p:nvPr/>
        </p:nvSpPr>
        <p:spPr>
          <a:xfrm>
            <a:off x="7778947" y="3458018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  <a:p>
            <a:pPr algn="ctr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US" sz="11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747BA2-7979-473E-8906-4D003E8A957D}"/>
              </a:ext>
            </a:extLst>
          </p:cNvPr>
          <p:cNvSpPr txBox="1"/>
          <p:nvPr/>
        </p:nvSpPr>
        <p:spPr>
          <a:xfrm>
            <a:off x="6934864" y="4126624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BEABA6-CD4A-45DC-A6B1-FBD9BF111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140" y="3835388"/>
            <a:ext cx="311920" cy="3460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97BC16-F9BB-428C-A05C-35746612D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1472" y="4258407"/>
            <a:ext cx="346710" cy="3581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F8F918D-F8F7-4B81-B4B6-5E6FE66C6C2C}"/>
              </a:ext>
            </a:extLst>
          </p:cNvPr>
          <p:cNvSpPr txBox="1"/>
          <p:nvPr/>
        </p:nvSpPr>
        <p:spPr>
          <a:xfrm>
            <a:off x="7283031" y="2819734"/>
            <a:ext cx="976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VPN GTW S2S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7CD501-D51A-466F-9EDB-8D9BF1426214}"/>
              </a:ext>
            </a:extLst>
          </p:cNvPr>
          <p:cNvSpPr txBox="1"/>
          <p:nvPr/>
        </p:nvSpPr>
        <p:spPr>
          <a:xfrm>
            <a:off x="6618552" y="355550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3EF15-A908-4D31-A19E-2170F82BBC70}"/>
              </a:ext>
            </a:extLst>
          </p:cNvPr>
          <p:cNvSpPr txBox="1"/>
          <p:nvPr/>
        </p:nvSpPr>
        <p:spPr>
          <a:xfrm>
            <a:off x="7394958" y="331005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15F016-BE06-46CB-B91A-DCA63EC2534E}"/>
              </a:ext>
            </a:extLst>
          </p:cNvPr>
          <p:cNvGrpSpPr/>
          <p:nvPr/>
        </p:nvGrpSpPr>
        <p:grpSpPr>
          <a:xfrm>
            <a:off x="5863936" y="112143"/>
            <a:ext cx="1135373" cy="650810"/>
            <a:chOff x="2770259" y="2609300"/>
            <a:chExt cx="1135373" cy="65018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B3AAE81-B8ED-4273-BF4A-701F4984C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331B4479-D731-4117-ACF5-FE38DEB27FD7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11F111-116E-4419-8DFA-A6BB3A856FC6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vnet5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10.0.5.0/24</a:t>
              </a:r>
              <a:endParaRPr lang="en-GB" sz="1100" dirty="0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DDD6BD31-31D0-435F-AFDA-3A3E7A025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197" y="440194"/>
            <a:ext cx="327660" cy="32766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69BCC69-1C0D-4DE1-8146-34F942C6077E}"/>
              </a:ext>
            </a:extLst>
          </p:cNvPr>
          <p:cNvSpPr txBox="1"/>
          <p:nvPr/>
        </p:nvSpPr>
        <p:spPr>
          <a:xfrm>
            <a:off x="6628840" y="19853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5A2AEC-EFEA-4198-8B31-33EDA890CEB6}"/>
              </a:ext>
            </a:extLst>
          </p:cNvPr>
          <p:cNvCxnSpPr>
            <a:cxnSpLocks/>
          </p:cNvCxnSpPr>
          <p:nvPr/>
        </p:nvCxnSpPr>
        <p:spPr>
          <a:xfrm>
            <a:off x="6790973" y="760746"/>
            <a:ext cx="345612" cy="493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A4D99838-91C3-4B41-B387-CCB5E7B16A96}"/>
              </a:ext>
            </a:extLst>
          </p:cNvPr>
          <p:cNvSpPr/>
          <p:nvPr/>
        </p:nvSpPr>
        <p:spPr>
          <a:xfrm>
            <a:off x="9264040" y="2223643"/>
            <a:ext cx="1277067" cy="90369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FA04A1D-19A5-4D65-BB2E-246BFCB4D7AE}"/>
              </a:ext>
            </a:extLst>
          </p:cNvPr>
          <p:cNvCxnSpPr>
            <a:cxnSpLocks/>
          </p:cNvCxnSpPr>
          <p:nvPr/>
        </p:nvCxnSpPr>
        <p:spPr>
          <a:xfrm>
            <a:off x="8053607" y="2647987"/>
            <a:ext cx="1189133" cy="10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FD91DD6-4BC9-4EB7-A6B5-D126CDB14B4F}"/>
              </a:ext>
            </a:extLst>
          </p:cNvPr>
          <p:cNvCxnSpPr>
            <a:cxnSpLocks/>
          </p:cNvCxnSpPr>
          <p:nvPr/>
        </p:nvCxnSpPr>
        <p:spPr>
          <a:xfrm>
            <a:off x="8060538" y="2534081"/>
            <a:ext cx="1228098" cy="1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10209D6-677B-4C80-A0BC-39F27CD0C036}"/>
              </a:ext>
            </a:extLst>
          </p:cNvPr>
          <p:cNvCxnSpPr>
            <a:cxnSpLocks/>
          </p:cNvCxnSpPr>
          <p:nvPr/>
        </p:nvCxnSpPr>
        <p:spPr>
          <a:xfrm>
            <a:off x="9559821" y="2979387"/>
            <a:ext cx="11178" cy="930904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C4795B4B-3D3B-4912-9F50-C339BA6F58C1}"/>
              </a:ext>
            </a:extLst>
          </p:cNvPr>
          <p:cNvSpPr/>
          <p:nvPr/>
        </p:nvSpPr>
        <p:spPr>
          <a:xfrm>
            <a:off x="9319738" y="3899039"/>
            <a:ext cx="1427062" cy="70348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0ED39C2-EE55-42B1-A795-8AD223A1B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436" y="4078829"/>
            <a:ext cx="327660" cy="32766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896B2CC-A58F-4ECC-8E97-CE33A391EEAA}"/>
              </a:ext>
            </a:extLst>
          </p:cNvPr>
          <p:cNvSpPr txBox="1"/>
          <p:nvPr/>
        </p:nvSpPr>
        <p:spPr>
          <a:xfrm>
            <a:off x="9872843" y="388643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834C7EA-8859-46E1-A621-335DDF025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018" y="3584843"/>
            <a:ext cx="388064" cy="24836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067F17C-EF60-45C1-9B58-7EF7F41D4CCD}"/>
              </a:ext>
            </a:extLst>
          </p:cNvPr>
          <p:cNvSpPr txBox="1"/>
          <p:nvPr/>
        </p:nvSpPr>
        <p:spPr>
          <a:xfrm>
            <a:off x="10074768" y="3520372"/>
            <a:ext cx="1066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  <a:p>
            <a:pPr algn="ctr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US" sz="11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E0D036-20D1-4A16-9CBA-E0DC1DF52AF7}"/>
              </a:ext>
            </a:extLst>
          </p:cNvPr>
          <p:cNvSpPr txBox="1"/>
          <p:nvPr/>
        </p:nvSpPr>
        <p:spPr>
          <a:xfrm>
            <a:off x="9286887" y="4146460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8130E4A-E684-448C-A7BE-E9E7145B2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3143" y="3878613"/>
            <a:ext cx="311920" cy="34603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9F8D028-F643-4192-9144-CE2D5C1584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4235" y="4291551"/>
            <a:ext cx="346710" cy="35814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5CCA2E3-7E92-4C75-8DC8-E033C15B8884}"/>
              </a:ext>
            </a:extLst>
          </p:cNvPr>
          <p:cNvSpPr txBox="1"/>
          <p:nvPr/>
        </p:nvSpPr>
        <p:spPr>
          <a:xfrm>
            <a:off x="9004930" y="329643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1EE1B4-677C-4C82-BEDE-EC3C21EAD968}"/>
              </a:ext>
            </a:extLst>
          </p:cNvPr>
          <p:cNvSpPr txBox="1"/>
          <p:nvPr/>
        </p:nvSpPr>
        <p:spPr>
          <a:xfrm>
            <a:off x="9660258" y="324088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6E900F8-DF0C-4238-8198-A7E5C2DCDD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5035" y="2231545"/>
            <a:ext cx="308898" cy="30889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B5DA332-AADC-4B2D-BF27-8D24B192B9C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47301" y="2753138"/>
            <a:ext cx="417216" cy="41721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91B08B7F-005F-4956-B7C1-1DEC35F7C445}"/>
              </a:ext>
            </a:extLst>
          </p:cNvPr>
          <p:cNvGrpSpPr/>
          <p:nvPr/>
        </p:nvGrpSpPr>
        <p:grpSpPr>
          <a:xfrm>
            <a:off x="6792041" y="1232401"/>
            <a:ext cx="1214317" cy="631715"/>
            <a:chOff x="2936976" y="2628377"/>
            <a:chExt cx="1048140" cy="631106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D81B95D0-FF25-49B3-8DCF-ED711BEF6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2206" y="2998894"/>
              <a:ext cx="388064" cy="248361"/>
            </a:xfrm>
            <a:prstGeom prst="rect">
              <a:avLst/>
            </a:prstGeom>
          </p:spPr>
        </p:pic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A3DB3E00-53B1-462A-A52B-946B46DF66F3}"/>
                </a:ext>
              </a:extLst>
            </p:cNvPr>
            <p:cNvSpPr/>
            <p:nvPr/>
          </p:nvSpPr>
          <p:spPr>
            <a:xfrm>
              <a:off x="3051317" y="2651125"/>
              <a:ext cx="933799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FE95A89-8DE9-47BE-AF89-C3384C53E7B8}"/>
                </a:ext>
              </a:extLst>
            </p:cNvPr>
            <p:cNvSpPr txBox="1"/>
            <p:nvPr/>
          </p:nvSpPr>
          <p:spPr>
            <a:xfrm>
              <a:off x="2936976" y="2628377"/>
              <a:ext cx="786510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net2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A18051C-448F-498B-92AE-5E8E03CEFD55}"/>
              </a:ext>
            </a:extLst>
          </p:cNvPr>
          <p:cNvSpPr txBox="1"/>
          <p:nvPr/>
        </p:nvSpPr>
        <p:spPr>
          <a:xfrm>
            <a:off x="7513835" y="1279308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nva2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958DF245-5F9A-44E2-8960-56EC16BD5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5866" y="1508908"/>
            <a:ext cx="296568" cy="29656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5719926-DF81-4DF3-8DB9-6E75CE2FF1B6}"/>
              </a:ext>
            </a:extLst>
          </p:cNvPr>
          <p:cNvCxnSpPr>
            <a:cxnSpLocks/>
          </p:cNvCxnSpPr>
          <p:nvPr/>
        </p:nvCxnSpPr>
        <p:spPr>
          <a:xfrm flipH="1">
            <a:off x="7545329" y="810940"/>
            <a:ext cx="233620" cy="444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F23F8FA-769F-423C-A13D-5C1ABD74F7ED}"/>
              </a:ext>
            </a:extLst>
          </p:cNvPr>
          <p:cNvCxnSpPr>
            <a:cxnSpLocks/>
          </p:cNvCxnSpPr>
          <p:nvPr/>
        </p:nvCxnSpPr>
        <p:spPr>
          <a:xfrm>
            <a:off x="9156745" y="1870449"/>
            <a:ext cx="263783" cy="337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C91A06C-07E7-49B5-B527-AFB723EC32A1}"/>
              </a:ext>
            </a:extLst>
          </p:cNvPr>
          <p:cNvCxnSpPr>
            <a:cxnSpLocks/>
          </p:cNvCxnSpPr>
          <p:nvPr/>
        </p:nvCxnSpPr>
        <p:spPr>
          <a:xfrm>
            <a:off x="10002781" y="1928127"/>
            <a:ext cx="0" cy="341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D0AEC31-D84C-40EA-9FC2-6D2B112C7A0B}"/>
              </a:ext>
            </a:extLst>
          </p:cNvPr>
          <p:cNvCxnSpPr>
            <a:cxnSpLocks/>
          </p:cNvCxnSpPr>
          <p:nvPr/>
        </p:nvCxnSpPr>
        <p:spPr>
          <a:xfrm>
            <a:off x="9493542" y="799198"/>
            <a:ext cx="345612" cy="493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71ECF7A-49D6-4086-BCFF-DF46D08BBB58}"/>
              </a:ext>
            </a:extLst>
          </p:cNvPr>
          <p:cNvCxnSpPr>
            <a:cxnSpLocks/>
          </p:cNvCxnSpPr>
          <p:nvPr/>
        </p:nvCxnSpPr>
        <p:spPr>
          <a:xfrm flipH="1">
            <a:off x="10247898" y="849392"/>
            <a:ext cx="233620" cy="444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88D6EED-91CA-4692-BED1-7EC9F962B16C}"/>
              </a:ext>
            </a:extLst>
          </p:cNvPr>
          <p:cNvCxnSpPr>
            <a:cxnSpLocks/>
          </p:cNvCxnSpPr>
          <p:nvPr/>
        </p:nvCxnSpPr>
        <p:spPr>
          <a:xfrm>
            <a:off x="7514860" y="1815041"/>
            <a:ext cx="0" cy="546569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C81752F-418D-4493-A392-69410CD55ACB}"/>
              </a:ext>
            </a:extLst>
          </p:cNvPr>
          <p:cNvGrpSpPr/>
          <p:nvPr/>
        </p:nvGrpSpPr>
        <p:grpSpPr>
          <a:xfrm>
            <a:off x="7392082" y="2386858"/>
            <a:ext cx="513213" cy="288930"/>
            <a:chOff x="2830768" y="994020"/>
            <a:chExt cx="665705" cy="339103"/>
          </a:xfrm>
        </p:grpSpPr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E344626F-F703-4FF9-9F72-F9FABA36A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E65E2C49-616F-40CB-9054-AE8D9BF60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7D1FE5C7-94BF-4EBE-B92C-DD750F335B4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443143" y="2667853"/>
            <a:ext cx="417216" cy="417216"/>
          </a:xfrm>
          <a:prstGeom prst="rect">
            <a:avLst/>
          </a:prstGeom>
        </p:spPr>
      </p:pic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1FCA94B-7A44-42CC-A136-2543C3649612}"/>
              </a:ext>
            </a:extLst>
          </p:cNvPr>
          <p:cNvCxnSpPr>
            <a:cxnSpLocks/>
          </p:cNvCxnSpPr>
          <p:nvPr/>
        </p:nvCxnSpPr>
        <p:spPr>
          <a:xfrm>
            <a:off x="7634443" y="1835788"/>
            <a:ext cx="2759" cy="52582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54360F8-E5BA-4A9D-9AFE-59510F490EDF}"/>
              </a:ext>
            </a:extLst>
          </p:cNvPr>
          <p:cNvGrpSpPr/>
          <p:nvPr/>
        </p:nvGrpSpPr>
        <p:grpSpPr>
          <a:xfrm>
            <a:off x="10024706" y="2361610"/>
            <a:ext cx="513213" cy="288930"/>
            <a:chOff x="2830768" y="994020"/>
            <a:chExt cx="665705" cy="339103"/>
          </a:xfrm>
        </p:grpSpPr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888FDF01-9E35-446D-86E5-91662CBDA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D1596E4D-9D4E-461B-A4C4-D74111366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86DDB2C-6B5F-4885-A25D-EF9873C1D7D7}"/>
              </a:ext>
            </a:extLst>
          </p:cNvPr>
          <p:cNvCxnSpPr>
            <a:cxnSpLocks/>
          </p:cNvCxnSpPr>
          <p:nvPr/>
        </p:nvCxnSpPr>
        <p:spPr>
          <a:xfrm flipH="1">
            <a:off x="10148236" y="1855075"/>
            <a:ext cx="3610" cy="506535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1FB61ACE-CD6E-43EE-81FE-97804837E3C3}"/>
              </a:ext>
            </a:extLst>
          </p:cNvPr>
          <p:cNvSpPr txBox="1"/>
          <p:nvPr/>
        </p:nvSpPr>
        <p:spPr>
          <a:xfrm>
            <a:off x="9705558" y="2747818"/>
            <a:ext cx="976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VPN GTW S2S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FF261FC-84EF-4C02-BFA2-4ECA805F2E28}"/>
              </a:ext>
            </a:extLst>
          </p:cNvPr>
          <p:cNvCxnSpPr>
            <a:cxnSpLocks/>
          </p:cNvCxnSpPr>
          <p:nvPr/>
        </p:nvCxnSpPr>
        <p:spPr>
          <a:xfrm flipH="1">
            <a:off x="10300874" y="1904449"/>
            <a:ext cx="3171" cy="47749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6359330-454E-4FDA-A16D-A3FB0D4AE364}"/>
              </a:ext>
            </a:extLst>
          </p:cNvPr>
          <p:cNvGrpSpPr/>
          <p:nvPr/>
        </p:nvGrpSpPr>
        <p:grpSpPr>
          <a:xfrm>
            <a:off x="8579962" y="1273225"/>
            <a:ext cx="873545" cy="608945"/>
            <a:chOff x="3032087" y="2651125"/>
            <a:chExt cx="873545" cy="608358"/>
          </a:xfrm>
        </p:grpSpPr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F3BDCCD4-8D94-4E19-BE50-41292DFFB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81" name="Flowchart: Alternate Process 180">
              <a:extLst>
                <a:ext uri="{FF2B5EF4-FFF2-40B4-BE49-F238E27FC236}">
                  <a16:creationId xmlns:a16="http://schemas.microsoft.com/office/drawing/2014/main" id="{810E37ED-0C72-4CC6-94B5-ECDC03547EF8}"/>
                </a:ext>
              </a:extLst>
            </p:cNvPr>
            <p:cNvSpPr/>
            <p:nvPr/>
          </p:nvSpPr>
          <p:spPr>
            <a:xfrm>
              <a:off x="3051317" y="2651125"/>
              <a:ext cx="85431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14F7130-8B7F-4AC5-A174-4E27F8265381}"/>
                </a:ext>
              </a:extLst>
            </p:cNvPr>
            <p:cNvSpPr txBox="1"/>
            <p:nvPr/>
          </p:nvSpPr>
          <p:spPr>
            <a:xfrm>
              <a:off x="3032087" y="2723581"/>
              <a:ext cx="511680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vnet3</a:t>
              </a:r>
            </a:p>
          </p:txBody>
        </p:sp>
      </p:grpSp>
      <p:pic>
        <p:nvPicPr>
          <p:cNvPr id="183" name="Picture 182">
            <a:extLst>
              <a:ext uri="{FF2B5EF4-FFF2-40B4-BE49-F238E27FC236}">
                <a16:creationId xmlns:a16="http://schemas.microsoft.com/office/drawing/2014/main" id="{2474D2CB-9088-422F-8E73-EBAE7124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395" y="1559409"/>
            <a:ext cx="327660" cy="327660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EED64FA1-B1DC-411D-B5F0-F4E41B326E4E}"/>
              </a:ext>
            </a:extLst>
          </p:cNvPr>
          <p:cNvSpPr txBox="1"/>
          <p:nvPr/>
        </p:nvSpPr>
        <p:spPr>
          <a:xfrm>
            <a:off x="8993293" y="1325128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6E37D-90A3-42DC-BCDE-211205976209}"/>
              </a:ext>
            </a:extLst>
          </p:cNvPr>
          <p:cNvSpPr txBox="1"/>
          <p:nvPr/>
        </p:nvSpPr>
        <p:spPr>
          <a:xfrm>
            <a:off x="9329618" y="2184189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BF503-2AC6-4621-A741-0CF67377C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1713" y="2400425"/>
            <a:ext cx="308898" cy="308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358C9C-DA73-4B76-9114-644D89434D81}"/>
              </a:ext>
            </a:extLst>
          </p:cNvPr>
          <p:cNvSpPr txBox="1"/>
          <p:nvPr/>
        </p:nvSpPr>
        <p:spPr>
          <a:xfrm>
            <a:off x="7591326" y="1927263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</a:t>
            </a:r>
            <a:endParaRPr lang="en-GB" sz="1050" dirty="0">
              <a:solidFill>
                <a:srgbClr val="99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2D7C34-8754-4906-8BB5-A9164632492B}"/>
              </a:ext>
            </a:extLst>
          </p:cNvPr>
          <p:cNvSpPr txBox="1"/>
          <p:nvPr/>
        </p:nvSpPr>
        <p:spPr>
          <a:xfrm>
            <a:off x="10246591" y="1938610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</a:t>
            </a:r>
            <a:endParaRPr lang="en-GB" sz="1050" dirty="0">
              <a:solidFill>
                <a:srgbClr val="9900FF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1C05CA7-A17B-404F-9360-A8F541AF6C6B}"/>
              </a:ext>
            </a:extLst>
          </p:cNvPr>
          <p:cNvGrpSpPr/>
          <p:nvPr/>
        </p:nvGrpSpPr>
        <p:grpSpPr>
          <a:xfrm>
            <a:off x="7142741" y="121961"/>
            <a:ext cx="1135373" cy="650810"/>
            <a:chOff x="2770259" y="2609300"/>
            <a:chExt cx="1135373" cy="650183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8E9E705-0E46-4A1C-A010-EF3685AE4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08" name="Flowchart: Alternate Process 107">
              <a:extLst>
                <a:ext uri="{FF2B5EF4-FFF2-40B4-BE49-F238E27FC236}">
                  <a16:creationId xmlns:a16="http://schemas.microsoft.com/office/drawing/2014/main" id="{92DF3A5D-405B-494C-842D-F5420606D17C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DED39B7-A505-45E5-875E-AB30C92129BB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vnet6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10.0.6.0/24</a:t>
              </a:r>
              <a:endParaRPr lang="en-GB" sz="1100" dirty="0"/>
            </a:p>
          </p:txBody>
        </p:sp>
      </p:grp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6F93B25-397F-4D5F-9832-7BA18FA88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002" y="450012"/>
            <a:ext cx="327660" cy="32766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E3D647A3-8173-43EB-87BA-C6020FBD3528}"/>
              </a:ext>
            </a:extLst>
          </p:cNvPr>
          <p:cNvSpPr txBox="1"/>
          <p:nvPr/>
        </p:nvSpPr>
        <p:spPr>
          <a:xfrm>
            <a:off x="7907645" y="20835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vm6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F0A0E16-7985-4923-A8F4-E383DDBF5E31}"/>
              </a:ext>
            </a:extLst>
          </p:cNvPr>
          <p:cNvGrpSpPr/>
          <p:nvPr/>
        </p:nvGrpSpPr>
        <p:grpSpPr>
          <a:xfrm>
            <a:off x="5636902" y="1094936"/>
            <a:ext cx="1135373" cy="650810"/>
            <a:chOff x="2770259" y="2609300"/>
            <a:chExt cx="1135373" cy="650183"/>
          </a:xfrm>
        </p:grpSpPr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4EDC1C48-3EB4-49A0-A14E-F2F5579F6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15" name="Flowchart: Alternate Process 114">
              <a:extLst>
                <a:ext uri="{FF2B5EF4-FFF2-40B4-BE49-F238E27FC236}">
                  <a16:creationId xmlns:a16="http://schemas.microsoft.com/office/drawing/2014/main" id="{9E0FC5E2-E506-4307-BDDA-6BB147BB6E12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815C11F-8AE1-4BA0-820F-38121AF97C99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7472D165-670E-4487-AACB-C0A7889F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163" y="1422987"/>
            <a:ext cx="327660" cy="32766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99F3A3B5-54D2-4085-8746-5EAA61613160}"/>
              </a:ext>
            </a:extLst>
          </p:cNvPr>
          <p:cNvSpPr txBox="1"/>
          <p:nvPr/>
        </p:nvSpPr>
        <p:spPr>
          <a:xfrm>
            <a:off x="6401806" y="118132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BF18E69-4E15-4264-AF85-E78875A17480}"/>
              </a:ext>
            </a:extLst>
          </p:cNvPr>
          <p:cNvGrpSpPr/>
          <p:nvPr/>
        </p:nvGrpSpPr>
        <p:grpSpPr>
          <a:xfrm>
            <a:off x="9478108" y="1286769"/>
            <a:ext cx="1183671" cy="631715"/>
            <a:chOff x="2963428" y="2628377"/>
            <a:chExt cx="1021688" cy="631106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40B49DA4-482F-4FDB-B06A-10A9F039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2206" y="2998894"/>
              <a:ext cx="388064" cy="248361"/>
            </a:xfrm>
            <a:prstGeom prst="rect">
              <a:avLst/>
            </a:prstGeom>
          </p:spPr>
        </p:pic>
        <p:sp>
          <p:nvSpPr>
            <p:cNvPr id="126" name="Flowchart: Alternate Process 125">
              <a:extLst>
                <a:ext uri="{FF2B5EF4-FFF2-40B4-BE49-F238E27FC236}">
                  <a16:creationId xmlns:a16="http://schemas.microsoft.com/office/drawing/2014/main" id="{EF277CD6-BCFE-4328-A320-2C736DA00450}"/>
                </a:ext>
              </a:extLst>
            </p:cNvPr>
            <p:cNvSpPr/>
            <p:nvPr/>
          </p:nvSpPr>
          <p:spPr>
            <a:xfrm>
              <a:off x="3051317" y="2651125"/>
              <a:ext cx="933799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93E16A4-C84E-414D-85C4-C704FE1EA74B}"/>
                </a:ext>
              </a:extLst>
            </p:cNvPr>
            <p:cNvSpPr txBox="1"/>
            <p:nvPr/>
          </p:nvSpPr>
          <p:spPr>
            <a:xfrm>
              <a:off x="2963428" y="2628377"/>
              <a:ext cx="733604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net4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FE7F563-6C45-4342-8A2E-ECCED8BDAB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78270" y="1555388"/>
            <a:ext cx="296568" cy="296568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CA6F99D-14B2-48F4-B75D-01349E717D31}"/>
              </a:ext>
            </a:extLst>
          </p:cNvPr>
          <p:cNvGrpSpPr/>
          <p:nvPr/>
        </p:nvGrpSpPr>
        <p:grpSpPr>
          <a:xfrm>
            <a:off x="8651112" y="138292"/>
            <a:ext cx="1135373" cy="650810"/>
            <a:chOff x="2770259" y="2609300"/>
            <a:chExt cx="1135373" cy="650183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2E508537-13EF-439A-B673-421E13F19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39" name="Flowchart: Alternate Process 138">
              <a:extLst>
                <a:ext uri="{FF2B5EF4-FFF2-40B4-BE49-F238E27FC236}">
                  <a16:creationId xmlns:a16="http://schemas.microsoft.com/office/drawing/2014/main" id="{80653BE0-7177-49A1-865B-AAE2CD3FC98C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F6B83FD-978B-4235-841A-3F010191EBE3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vnet7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10.0.7.0/24</a:t>
              </a:r>
              <a:endParaRPr lang="en-GB" sz="1100" dirty="0"/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D453F26B-9038-4F04-8F69-7512640F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373" y="466343"/>
            <a:ext cx="327660" cy="32766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8DADFD3D-C0CA-4C8E-BB2B-71F0F4C61717}"/>
              </a:ext>
            </a:extLst>
          </p:cNvPr>
          <p:cNvSpPr txBox="1"/>
          <p:nvPr/>
        </p:nvSpPr>
        <p:spPr>
          <a:xfrm>
            <a:off x="9416016" y="22468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vm7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F093F14-4CE9-4AE5-AFB6-A626E5FE5F9A}"/>
              </a:ext>
            </a:extLst>
          </p:cNvPr>
          <p:cNvGrpSpPr/>
          <p:nvPr/>
        </p:nvGrpSpPr>
        <p:grpSpPr>
          <a:xfrm>
            <a:off x="9809900" y="149985"/>
            <a:ext cx="1135373" cy="650810"/>
            <a:chOff x="2770259" y="2609300"/>
            <a:chExt cx="1135373" cy="650183"/>
          </a:xfrm>
        </p:grpSpPr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4EB87F28-E3EF-4FEB-BDC9-C6477A7CF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89" name="Flowchart: Alternate Process 188">
              <a:extLst>
                <a:ext uri="{FF2B5EF4-FFF2-40B4-BE49-F238E27FC236}">
                  <a16:creationId xmlns:a16="http://schemas.microsoft.com/office/drawing/2014/main" id="{5A374D26-8F5E-4294-9C88-C6B8B10E910D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32AACDF-6FE7-4BEF-891C-36CD3156A758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vnet8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10.0.8.0/24</a:t>
              </a:r>
              <a:endParaRPr lang="en-GB" sz="1100" dirty="0"/>
            </a:p>
          </p:txBody>
        </p:sp>
      </p:grpSp>
      <p:pic>
        <p:nvPicPr>
          <p:cNvPr id="191" name="Picture 190">
            <a:extLst>
              <a:ext uri="{FF2B5EF4-FFF2-40B4-BE49-F238E27FC236}">
                <a16:creationId xmlns:a16="http://schemas.microsoft.com/office/drawing/2014/main" id="{57AD1CAF-29C2-429E-AA9D-DCD6F3983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8161" y="478036"/>
            <a:ext cx="327660" cy="32766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607140E7-3B3B-4C5E-A690-442E907BDD24}"/>
              </a:ext>
            </a:extLst>
          </p:cNvPr>
          <p:cNvSpPr txBox="1"/>
          <p:nvPr/>
        </p:nvSpPr>
        <p:spPr>
          <a:xfrm>
            <a:off x="10574804" y="23637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3CD07-794B-426F-8553-325A7689BECB}"/>
              </a:ext>
            </a:extLst>
          </p:cNvPr>
          <p:cNvSpPr txBox="1"/>
          <p:nvPr/>
        </p:nvSpPr>
        <p:spPr>
          <a:xfrm>
            <a:off x="10170505" y="1306741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C5E0D-BB91-4AAF-A093-CF3C129DEA54}"/>
              </a:ext>
            </a:extLst>
          </p:cNvPr>
          <p:cNvSpPr txBox="1"/>
          <p:nvPr/>
        </p:nvSpPr>
        <p:spPr>
          <a:xfrm>
            <a:off x="6905975" y="4281357"/>
            <a:ext cx="85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 </a:t>
            </a:r>
            <a:r>
              <a:rPr lang="en-GB" sz="1050" dirty="0">
                <a:solidFill>
                  <a:srgbClr val="9900FF"/>
                </a:solidFill>
              </a:rPr>
              <a:t>65010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E2D8D7-6F8A-468D-8F3E-A003FBB0B3D1}"/>
              </a:ext>
            </a:extLst>
          </p:cNvPr>
          <p:cNvSpPr txBox="1"/>
          <p:nvPr/>
        </p:nvSpPr>
        <p:spPr>
          <a:xfrm>
            <a:off x="9286887" y="4321488"/>
            <a:ext cx="85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 </a:t>
            </a:r>
            <a:r>
              <a:rPr lang="en-GB" sz="1050" dirty="0">
                <a:solidFill>
                  <a:srgbClr val="9900FF"/>
                </a:solidFill>
              </a:rPr>
              <a:t>65011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6DEA5C-B7AD-4B16-AF02-E891C678CCEE}"/>
              </a:ext>
            </a:extLst>
          </p:cNvPr>
          <p:cNvSpPr txBox="1"/>
          <p:nvPr/>
        </p:nvSpPr>
        <p:spPr>
          <a:xfrm>
            <a:off x="7611268" y="1771799"/>
            <a:ext cx="103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AS </a:t>
            </a:r>
            <a:r>
              <a:rPr lang="en-GB" sz="1050" dirty="0">
                <a:solidFill>
                  <a:srgbClr val="9900FF"/>
                </a:solidFill>
              </a:rPr>
              <a:t>65002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71A031-5BD0-44EC-8081-37FC970B51A9}"/>
              </a:ext>
            </a:extLst>
          </p:cNvPr>
          <p:cNvSpPr txBox="1"/>
          <p:nvPr/>
        </p:nvSpPr>
        <p:spPr>
          <a:xfrm>
            <a:off x="10288670" y="1813187"/>
            <a:ext cx="103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AS </a:t>
            </a:r>
            <a:r>
              <a:rPr lang="en-GB" sz="1050" dirty="0">
                <a:solidFill>
                  <a:srgbClr val="9900FF"/>
                </a:solidFill>
              </a:rPr>
              <a:t>65004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752DAF-06B2-4022-8E30-55B051F4A415}"/>
              </a:ext>
            </a:extLst>
          </p:cNvPr>
          <p:cNvSpPr txBox="1"/>
          <p:nvPr/>
        </p:nvSpPr>
        <p:spPr>
          <a:xfrm>
            <a:off x="283044" y="2264839"/>
            <a:ext cx="5367129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Microsoft.Network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virtualHubs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1" dirty="0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hubVirtualNetworkConnections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/vnet1_conn</a:t>
            </a:r>
          </a:p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associatedRouteTable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: </a:t>
            </a:r>
            <a:r>
              <a:rPr lang="en-GB" sz="1000" b="1" i="0" dirty="0" err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dirty="0">
              <a:solidFill>
                <a:schemeClr val="bg1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000" dirty="0" err="1">
                <a:latin typeface="Consolas" panose="020B0609020204030204" pitchFamily="49" charset="0"/>
              </a:rPr>
              <a:t>propagatedRouteTables</a:t>
            </a:r>
            <a:r>
              <a:rPr lang="en-GB" sz="1000" dirty="0">
                <a:latin typeface="Consolas" panose="020B0609020204030204" pitchFamily="49" charset="0"/>
              </a:rPr>
              <a:t>:{hub1-&gt; </a:t>
            </a:r>
            <a:r>
              <a:rPr lang="en-GB" sz="1000" b="1" i="0" dirty="0" err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dirty="0">
                <a:latin typeface="Consolas" panose="020B0609020204030204" pitchFamily="49" charset="0"/>
              </a:rPr>
              <a:t>hub2-&gt; </a:t>
            </a:r>
            <a:r>
              <a:rPr lang="en-GB" sz="1000" b="1" i="0" dirty="0" err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}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Propagating to labels: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B7FCEC3-099A-45F9-94F7-3E4E12B5CCF4}"/>
              </a:ext>
            </a:extLst>
          </p:cNvPr>
          <p:cNvCxnSpPr>
            <a:cxnSpLocks/>
          </p:cNvCxnSpPr>
          <p:nvPr/>
        </p:nvCxnSpPr>
        <p:spPr>
          <a:xfrm flipV="1">
            <a:off x="5569556" y="2979387"/>
            <a:ext cx="1612848" cy="11670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0EE900-4DD4-492D-BB50-6B368FA74E40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5650173" y="2084238"/>
            <a:ext cx="902825" cy="61148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A73E72-82DA-465A-93DC-FC6634C18429}"/>
              </a:ext>
            </a:extLst>
          </p:cNvPr>
          <p:cNvCxnSpPr>
            <a:cxnSpLocks/>
          </p:cNvCxnSpPr>
          <p:nvPr/>
        </p:nvCxnSpPr>
        <p:spPr>
          <a:xfrm>
            <a:off x="5511678" y="1935020"/>
            <a:ext cx="1943134" cy="4778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16E229F-D0DC-4C82-AD52-0D3FD56AA95B}"/>
              </a:ext>
            </a:extLst>
          </p:cNvPr>
          <p:cNvCxnSpPr>
            <a:cxnSpLocks/>
            <a:endCxn id="153" idx="1"/>
          </p:cNvCxnSpPr>
          <p:nvPr/>
        </p:nvCxnSpPr>
        <p:spPr>
          <a:xfrm flipV="1">
            <a:off x="5440566" y="2531323"/>
            <a:ext cx="1951516" cy="9334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6610398-C973-443C-956F-0F909C6522C4}"/>
              </a:ext>
            </a:extLst>
          </p:cNvPr>
          <p:cNvCxnSpPr>
            <a:cxnSpLocks/>
          </p:cNvCxnSpPr>
          <p:nvPr/>
        </p:nvCxnSpPr>
        <p:spPr>
          <a:xfrm>
            <a:off x="9672964" y="3012461"/>
            <a:ext cx="11178" cy="930904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656BDC-5293-46F3-B156-CA112C1F7218}"/>
              </a:ext>
            </a:extLst>
          </p:cNvPr>
          <p:cNvSpPr txBox="1"/>
          <p:nvPr/>
        </p:nvSpPr>
        <p:spPr>
          <a:xfrm>
            <a:off x="643458" y="3314402"/>
            <a:ext cx="4999519" cy="24622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Microsoft.Network</a:t>
            </a:r>
            <a:r>
              <a:rPr lang="en-GB" dirty="0"/>
              <a:t>/</a:t>
            </a:r>
            <a:r>
              <a:rPr lang="en-GB" dirty="0" err="1"/>
              <a:t>virtualHubs</a:t>
            </a:r>
            <a:r>
              <a:rPr lang="en-GB" dirty="0"/>
              <a:t>/</a:t>
            </a:r>
            <a:r>
              <a:rPr lang="en-GB" b="1" dirty="0"/>
              <a:t>hub1</a:t>
            </a:r>
            <a:r>
              <a:rPr lang="en-GB" dirty="0"/>
              <a:t>/</a:t>
            </a:r>
            <a:r>
              <a:rPr lang="en-GB" dirty="0" err="1"/>
              <a:t>hubRouteTables</a:t>
            </a:r>
            <a:r>
              <a:rPr lang="en-GB" dirty="0"/>
              <a:t>/</a:t>
            </a:r>
            <a:r>
              <a:rPr lang="en-GB" sz="10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endParaRPr lang="en-GB" b="1" dirty="0">
              <a:highlight>
                <a:srgbClr val="FFFF00"/>
              </a:highligh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094AD3-010C-42AD-905A-828DBE2A638D}"/>
              </a:ext>
            </a:extLst>
          </p:cNvPr>
          <p:cNvSpPr txBox="1"/>
          <p:nvPr/>
        </p:nvSpPr>
        <p:spPr>
          <a:xfrm>
            <a:off x="438704" y="3715573"/>
            <a:ext cx="5206647" cy="861774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Microsoft.Network</a:t>
            </a:r>
            <a:r>
              <a:rPr lang="en-GB" dirty="0"/>
              <a:t>/</a:t>
            </a:r>
            <a:r>
              <a:rPr lang="en-GB" dirty="0" err="1"/>
              <a:t>vpnGateways</a:t>
            </a:r>
            <a:r>
              <a:rPr lang="en-GB" dirty="0"/>
              <a:t>/hub1_S2SvpnGW/</a:t>
            </a:r>
            <a:r>
              <a:rPr lang="en-GB" dirty="0" err="1"/>
              <a:t>vpnConnections</a:t>
            </a:r>
            <a:r>
              <a:rPr lang="en-GB" dirty="0"/>
              <a:t>/hub1_branch1</a:t>
            </a:r>
          </a:p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associatedRouteTable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: </a:t>
            </a:r>
            <a:r>
              <a:rPr lang="en-GB" b="1" dirty="0" err="1">
                <a:highlight>
                  <a:srgbClr val="FFFF00"/>
                </a:highlight>
              </a:rPr>
              <a:t>defaultRouteTable</a:t>
            </a:r>
            <a:endParaRPr lang="en-GB" b="1" dirty="0">
              <a:highlight>
                <a:srgbClr val="FFFF00"/>
              </a:highlight>
            </a:endParaRPr>
          </a:p>
          <a:p>
            <a:r>
              <a:rPr lang="en-GB" sz="1000" dirty="0" err="1">
                <a:latin typeface="Consolas" panose="020B0609020204030204" pitchFamily="49" charset="0"/>
              </a:rPr>
              <a:t>propagatedRouteTables</a:t>
            </a:r>
            <a:r>
              <a:rPr lang="en-GB" sz="1000" dirty="0">
                <a:latin typeface="Consolas" panose="020B0609020204030204" pitchFamily="49" charset="0"/>
              </a:rPr>
              <a:t>:{hub1-&gt; </a:t>
            </a:r>
            <a:r>
              <a:rPr lang="en-GB" sz="10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dirty="0"/>
              <a:t>                       </a:t>
            </a:r>
            <a:r>
              <a:rPr lang="en-GB" sz="1000" dirty="0">
                <a:latin typeface="Consolas" panose="020B0609020204030204" pitchFamily="49" charset="0"/>
              </a:rPr>
              <a:t>hub2-&gt; </a:t>
            </a:r>
            <a:r>
              <a:rPr lang="en-GB" sz="10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dirty="0">
                <a:latin typeface="Consolas" panose="020B0609020204030204" pitchFamily="49" charset="0"/>
              </a:rPr>
              <a:t>}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Propagating to labels: default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A35C10-FF25-46A0-B92B-D25C68C2207F}"/>
              </a:ext>
            </a:extLst>
          </p:cNvPr>
          <p:cNvSpPr txBox="1"/>
          <p:nvPr/>
        </p:nvSpPr>
        <p:spPr>
          <a:xfrm>
            <a:off x="269655" y="1373103"/>
            <a:ext cx="5367129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Microsoft.Network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virtualHubs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1" dirty="0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hubVirtualNetworkConnections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dirty="0">
                <a:effectLst/>
                <a:latin typeface="Consolas" panose="020B0609020204030204" pitchFamily="49" charset="0"/>
              </a:rPr>
              <a:t>vnet2_conn</a:t>
            </a:r>
          </a:p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associatedRouteTable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: </a:t>
            </a:r>
            <a:r>
              <a:rPr lang="en-GB" sz="1000" b="1" i="0" dirty="0" err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dirty="0">
              <a:solidFill>
                <a:schemeClr val="bg1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000" dirty="0" err="1">
                <a:latin typeface="Consolas" panose="020B0609020204030204" pitchFamily="49" charset="0"/>
              </a:rPr>
              <a:t>propagatedRouteTables</a:t>
            </a:r>
            <a:r>
              <a:rPr lang="en-GB" sz="1000" dirty="0">
                <a:latin typeface="Consolas" panose="020B0609020204030204" pitchFamily="49" charset="0"/>
              </a:rPr>
              <a:t>:{hub1-&gt; </a:t>
            </a:r>
            <a:r>
              <a:rPr lang="en-GB" sz="1000" b="1" i="0" dirty="0" err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dirty="0">
                <a:latin typeface="Consolas" panose="020B0609020204030204" pitchFamily="49" charset="0"/>
              </a:rPr>
              <a:t>hub2-&gt; </a:t>
            </a:r>
            <a:r>
              <a:rPr lang="en-GB" sz="1000" b="1" i="0" dirty="0" err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}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Propagating to labels:</a:t>
            </a:r>
          </a:p>
        </p:txBody>
      </p:sp>
    </p:spTree>
    <p:extLst>
      <p:ext uri="{BB962C8B-B14F-4D97-AF65-F5344CB8AC3E}">
        <p14:creationId xmlns:p14="http://schemas.microsoft.com/office/powerpoint/2010/main" val="97472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BB8FB0-0816-4D68-A9BB-9C5B819AF207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1012937" y="1989586"/>
            <a:ext cx="540038" cy="519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E7630C-10F0-431B-B868-94DF060998CF}"/>
              </a:ext>
            </a:extLst>
          </p:cNvPr>
          <p:cNvCxnSpPr>
            <a:cxnSpLocks/>
          </p:cNvCxnSpPr>
          <p:nvPr/>
        </p:nvCxnSpPr>
        <p:spPr>
          <a:xfrm>
            <a:off x="2188656" y="2086140"/>
            <a:ext cx="0" cy="3819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F918D-42F6-466B-B4B3-7D4C6F403B14}"/>
              </a:ext>
            </a:extLst>
          </p:cNvPr>
          <p:cNvCxnSpPr>
            <a:cxnSpLocks/>
          </p:cNvCxnSpPr>
          <p:nvPr/>
        </p:nvCxnSpPr>
        <p:spPr>
          <a:xfrm>
            <a:off x="1952608" y="3321680"/>
            <a:ext cx="0" cy="1004672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E97A5A11-6EFE-47C5-B73F-7105662AE651}"/>
              </a:ext>
            </a:extLst>
          </p:cNvPr>
          <p:cNvSpPr/>
          <p:nvPr/>
        </p:nvSpPr>
        <p:spPr>
          <a:xfrm>
            <a:off x="1538776" y="2446325"/>
            <a:ext cx="1306335" cy="92485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F2D2F-E7C9-4598-9337-2DA61520213B}"/>
              </a:ext>
            </a:extLst>
          </p:cNvPr>
          <p:cNvSpPr txBox="1"/>
          <p:nvPr/>
        </p:nvSpPr>
        <p:spPr>
          <a:xfrm>
            <a:off x="1566865" y="2450282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2943BC-3831-476A-A9FC-30BD2511CA61}"/>
              </a:ext>
            </a:extLst>
          </p:cNvPr>
          <p:cNvCxnSpPr>
            <a:cxnSpLocks/>
          </p:cNvCxnSpPr>
          <p:nvPr/>
        </p:nvCxnSpPr>
        <p:spPr>
          <a:xfrm flipH="1">
            <a:off x="2122942" y="3321680"/>
            <a:ext cx="10806" cy="977814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7C72DBC-5DF6-4608-962A-EE0BBAD90790}"/>
              </a:ext>
            </a:extLst>
          </p:cNvPr>
          <p:cNvSpPr/>
          <p:nvPr/>
        </p:nvSpPr>
        <p:spPr>
          <a:xfrm>
            <a:off x="1750798" y="4122453"/>
            <a:ext cx="1427062" cy="735000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5FC295-79FD-47F5-A6EA-0A08E11C5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637" y="4351502"/>
            <a:ext cx="327660" cy="327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FD4F0B-1646-437F-9161-DAD683AFD6DB}"/>
              </a:ext>
            </a:extLst>
          </p:cNvPr>
          <p:cNvSpPr txBox="1"/>
          <p:nvPr/>
        </p:nvSpPr>
        <p:spPr>
          <a:xfrm>
            <a:off x="2267608" y="413436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vm-branch1</a:t>
            </a:r>
            <a:endParaRPr lang="en-GB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E3C775-9A87-49D7-BF50-4DA30B685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373" y="3846868"/>
            <a:ext cx="388064" cy="2483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D0D4FF-17AD-436C-ABEE-48C0D8871C79}"/>
              </a:ext>
            </a:extLst>
          </p:cNvPr>
          <p:cNvSpPr txBox="1"/>
          <p:nvPr/>
        </p:nvSpPr>
        <p:spPr>
          <a:xfrm>
            <a:off x="2549151" y="3701858"/>
            <a:ext cx="10663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net-branch1</a:t>
            </a:r>
          </a:p>
          <a:p>
            <a:pPr algn="ctr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192.168.1.0/24</a:t>
            </a:r>
            <a:endParaRPr lang="en-US" sz="11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747BA2-7979-473E-8906-4D003E8A957D}"/>
              </a:ext>
            </a:extLst>
          </p:cNvPr>
          <p:cNvSpPr txBox="1"/>
          <p:nvPr/>
        </p:nvSpPr>
        <p:spPr>
          <a:xfrm>
            <a:off x="1705068" y="4370464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BEABA6-CD4A-45DC-A6B1-FBD9BF111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4344" y="4079228"/>
            <a:ext cx="311920" cy="3460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97BC16-F9BB-428C-A05C-35746612D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1676" y="4502247"/>
            <a:ext cx="346710" cy="3581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F8F918D-F8F7-4B81-B4B6-5E6FE66C6C2C}"/>
              </a:ext>
            </a:extLst>
          </p:cNvPr>
          <p:cNvSpPr txBox="1"/>
          <p:nvPr/>
        </p:nvSpPr>
        <p:spPr>
          <a:xfrm>
            <a:off x="2053235" y="3063574"/>
            <a:ext cx="976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VPN GTW S2S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7CD501-D51A-466F-9EDB-8D9BF1426214}"/>
              </a:ext>
            </a:extLst>
          </p:cNvPr>
          <p:cNvSpPr txBox="1"/>
          <p:nvPr/>
        </p:nvSpPr>
        <p:spPr>
          <a:xfrm>
            <a:off x="1388756" y="3799345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A3EF15-A908-4D31-A19E-2170F82BBC70}"/>
              </a:ext>
            </a:extLst>
          </p:cNvPr>
          <p:cNvSpPr txBox="1"/>
          <p:nvPr/>
        </p:nvSpPr>
        <p:spPr>
          <a:xfrm>
            <a:off x="2165162" y="3553896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15F016-BE06-46CB-B91A-DCA63EC2534E}"/>
              </a:ext>
            </a:extLst>
          </p:cNvPr>
          <p:cNvGrpSpPr/>
          <p:nvPr/>
        </p:nvGrpSpPr>
        <p:grpSpPr>
          <a:xfrm>
            <a:off x="634140" y="355983"/>
            <a:ext cx="1135373" cy="650810"/>
            <a:chOff x="2770259" y="2609300"/>
            <a:chExt cx="1135373" cy="65018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B3AAE81-B8ED-4273-BF4A-701F4984C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36" name="Flowchart: Alternate Process 35">
              <a:extLst>
                <a:ext uri="{FF2B5EF4-FFF2-40B4-BE49-F238E27FC236}">
                  <a16:creationId xmlns:a16="http://schemas.microsoft.com/office/drawing/2014/main" id="{331B4479-D731-4117-ACF5-FE38DEB27FD7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11F111-116E-4419-8DFA-A6BB3A856FC6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vnet5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10.0.5.0/24</a:t>
              </a:r>
              <a:endParaRPr lang="en-GB" sz="1100" dirty="0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DDD6BD31-31D0-435F-AFDA-3A3E7A025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401" y="684034"/>
            <a:ext cx="327660" cy="32766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69BCC69-1C0D-4DE1-8146-34F942C6077E}"/>
              </a:ext>
            </a:extLst>
          </p:cNvPr>
          <p:cNvSpPr txBox="1"/>
          <p:nvPr/>
        </p:nvSpPr>
        <p:spPr>
          <a:xfrm>
            <a:off x="1399044" y="442373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5A2AEC-EFEA-4198-8B31-33EDA890CEB6}"/>
              </a:ext>
            </a:extLst>
          </p:cNvPr>
          <p:cNvCxnSpPr>
            <a:cxnSpLocks/>
          </p:cNvCxnSpPr>
          <p:nvPr/>
        </p:nvCxnSpPr>
        <p:spPr>
          <a:xfrm>
            <a:off x="1561177" y="1004586"/>
            <a:ext cx="345612" cy="493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A4D99838-91C3-4B41-B387-CCB5E7B16A96}"/>
              </a:ext>
            </a:extLst>
          </p:cNvPr>
          <p:cNvSpPr/>
          <p:nvPr/>
        </p:nvSpPr>
        <p:spPr>
          <a:xfrm>
            <a:off x="4034244" y="2467483"/>
            <a:ext cx="1277067" cy="903691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FA04A1D-19A5-4D65-BB2E-246BFCB4D7AE}"/>
              </a:ext>
            </a:extLst>
          </p:cNvPr>
          <p:cNvCxnSpPr>
            <a:cxnSpLocks/>
          </p:cNvCxnSpPr>
          <p:nvPr/>
        </p:nvCxnSpPr>
        <p:spPr>
          <a:xfrm>
            <a:off x="2823811" y="2891827"/>
            <a:ext cx="1189133" cy="10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FD91DD6-4BC9-4EB7-A6B5-D126CDB14B4F}"/>
              </a:ext>
            </a:extLst>
          </p:cNvPr>
          <p:cNvCxnSpPr>
            <a:cxnSpLocks/>
          </p:cNvCxnSpPr>
          <p:nvPr/>
        </p:nvCxnSpPr>
        <p:spPr>
          <a:xfrm>
            <a:off x="2830742" y="2777921"/>
            <a:ext cx="1228098" cy="1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10209D6-677B-4C80-A0BC-39F27CD0C036}"/>
              </a:ext>
            </a:extLst>
          </p:cNvPr>
          <p:cNvCxnSpPr>
            <a:cxnSpLocks/>
          </p:cNvCxnSpPr>
          <p:nvPr/>
        </p:nvCxnSpPr>
        <p:spPr>
          <a:xfrm>
            <a:off x="4330025" y="3223227"/>
            <a:ext cx="11178" cy="930904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C4795B4B-3D3B-4912-9F50-C339BA6F58C1}"/>
              </a:ext>
            </a:extLst>
          </p:cNvPr>
          <p:cNvSpPr/>
          <p:nvPr/>
        </p:nvSpPr>
        <p:spPr>
          <a:xfrm>
            <a:off x="4089942" y="4142879"/>
            <a:ext cx="1427062" cy="703482"/>
          </a:xfrm>
          <a:prstGeom prst="flowChartAlternateProcess">
            <a:avLst/>
          </a:prstGeom>
          <a:noFill/>
          <a:ln w="15875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10ED39C2-EE55-42B1-A795-8AD223A1B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640" y="4322669"/>
            <a:ext cx="327660" cy="32766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896B2CC-A58F-4ECC-8E97-CE33A391EEAA}"/>
              </a:ext>
            </a:extLst>
          </p:cNvPr>
          <p:cNvSpPr txBox="1"/>
          <p:nvPr/>
        </p:nvSpPr>
        <p:spPr>
          <a:xfrm>
            <a:off x="4643047" y="4130270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vm-branch2</a:t>
            </a:r>
            <a:endParaRPr lang="en-GB" sz="1100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834C7EA-8859-46E1-A621-335DDF025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222" y="3828683"/>
            <a:ext cx="388064" cy="24836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067F17C-EF60-45C1-9B58-7EF7F41D4CCD}"/>
              </a:ext>
            </a:extLst>
          </p:cNvPr>
          <p:cNvSpPr txBox="1"/>
          <p:nvPr/>
        </p:nvSpPr>
        <p:spPr>
          <a:xfrm>
            <a:off x="4844972" y="3764212"/>
            <a:ext cx="10663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en-US" sz="1100" b="0" i="0" u="none" strike="noStrike" baseline="0" dirty="0">
                <a:solidFill>
                  <a:srgbClr val="006600"/>
                </a:solidFill>
                <a:latin typeface="Calibri" panose="020F0502020204030204" pitchFamily="34" charset="0"/>
              </a:rPr>
              <a:t>net-branch2</a:t>
            </a:r>
          </a:p>
          <a:p>
            <a:pPr algn="ctr"/>
            <a:r>
              <a:rPr lang="en-US" sz="1100" dirty="0">
                <a:solidFill>
                  <a:srgbClr val="006600"/>
                </a:solidFill>
                <a:latin typeface="Calibri" panose="020F0502020204030204" pitchFamily="34" charset="0"/>
              </a:rPr>
              <a:t>192.168.2.0/24</a:t>
            </a:r>
            <a:endParaRPr lang="en-US" sz="1100" b="0" i="0" u="none" strike="noStrike" baseline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E0D036-20D1-4A16-9CBA-E0DC1DF52AF7}"/>
              </a:ext>
            </a:extLst>
          </p:cNvPr>
          <p:cNvSpPr txBox="1"/>
          <p:nvPr/>
        </p:nvSpPr>
        <p:spPr>
          <a:xfrm>
            <a:off x="4057091" y="4390300"/>
            <a:ext cx="7056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vpnGtw2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8130E4A-E684-448C-A7BE-E9E7145B2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3347" y="4122453"/>
            <a:ext cx="311920" cy="34603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9F8D028-F643-4192-9144-CE2D5C1584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439" y="4535391"/>
            <a:ext cx="346710" cy="35814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5CCA2E3-7E92-4C75-8DC8-E033C15B8884}"/>
              </a:ext>
            </a:extLst>
          </p:cNvPr>
          <p:cNvSpPr txBox="1"/>
          <p:nvPr/>
        </p:nvSpPr>
        <p:spPr>
          <a:xfrm>
            <a:off x="3775134" y="3540271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1EE1B4-677C-4C82-BEDE-EC3C21EAD968}"/>
              </a:ext>
            </a:extLst>
          </p:cNvPr>
          <p:cNvSpPr txBox="1"/>
          <p:nvPr/>
        </p:nvSpPr>
        <p:spPr>
          <a:xfrm>
            <a:off x="4430462" y="3484723"/>
            <a:ext cx="627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tunnel2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6E900F8-DF0C-4238-8198-A7E5C2DCDD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314" y="2425442"/>
            <a:ext cx="308898" cy="30889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B5DA332-AADC-4B2D-BF27-8D24B192B9C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817505" y="2996978"/>
            <a:ext cx="417216" cy="417216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91B08B7F-005F-4956-B7C1-1DEC35F7C445}"/>
              </a:ext>
            </a:extLst>
          </p:cNvPr>
          <p:cNvGrpSpPr/>
          <p:nvPr/>
        </p:nvGrpSpPr>
        <p:grpSpPr>
          <a:xfrm>
            <a:off x="1562245" y="1476241"/>
            <a:ext cx="1214317" cy="631715"/>
            <a:chOff x="2936976" y="2628377"/>
            <a:chExt cx="1048140" cy="631106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D81B95D0-FF25-49B3-8DCF-ED711BEF6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2206" y="2998894"/>
              <a:ext cx="388064" cy="248361"/>
            </a:xfrm>
            <a:prstGeom prst="rect">
              <a:avLst/>
            </a:prstGeom>
          </p:spPr>
        </p:pic>
        <p:sp>
          <p:nvSpPr>
            <p:cNvPr id="88" name="Flowchart: Alternate Process 87">
              <a:extLst>
                <a:ext uri="{FF2B5EF4-FFF2-40B4-BE49-F238E27FC236}">
                  <a16:creationId xmlns:a16="http://schemas.microsoft.com/office/drawing/2014/main" id="{A3DB3E00-53B1-462A-A52B-946B46DF66F3}"/>
                </a:ext>
              </a:extLst>
            </p:cNvPr>
            <p:cNvSpPr/>
            <p:nvPr/>
          </p:nvSpPr>
          <p:spPr>
            <a:xfrm>
              <a:off x="3051317" y="2651125"/>
              <a:ext cx="933799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FE95A89-8DE9-47BE-AF89-C3384C53E7B8}"/>
                </a:ext>
              </a:extLst>
            </p:cNvPr>
            <p:cNvSpPr txBox="1"/>
            <p:nvPr/>
          </p:nvSpPr>
          <p:spPr>
            <a:xfrm>
              <a:off x="2936976" y="2628377"/>
              <a:ext cx="786510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net2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10.0.2.0/24</a:t>
              </a:r>
              <a:endParaRPr lang="en-GB" sz="11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A18051C-448F-498B-92AE-5E8E03CEFD55}"/>
              </a:ext>
            </a:extLst>
          </p:cNvPr>
          <p:cNvSpPr txBox="1"/>
          <p:nvPr/>
        </p:nvSpPr>
        <p:spPr>
          <a:xfrm>
            <a:off x="2284039" y="1523148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nva2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958DF245-5F9A-44E2-8960-56EC16BD5F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6070" y="1752748"/>
            <a:ext cx="296568" cy="29656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5719926-DF81-4DF3-8DB9-6E75CE2FF1B6}"/>
              </a:ext>
            </a:extLst>
          </p:cNvPr>
          <p:cNvCxnSpPr>
            <a:cxnSpLocks/>
          </p:cNvCxnSpPr>
          <p:nvPr/>
        </p:nvCxnSpPr>
        <p:spPr>
          <a:xfrm flipH="1">
            <a:off x="2315533" y="1054780"/>
            <a:ext cx="233620" cy="444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F23F8FA-769F-423C-A13D-5C1ABD74F7ED}"/>
              </a:ext>
            </a:extLst>
          </p:cNvPr>
          <p:cNvCxnSpPr>
            <a:cxnSpLocks/>
          </p:cNvCxnSpPr>
          <p:nvPr/>
        </p:nvCxnSpPr>
        <p:spPr>
          <a:xfrm>
            <a:off x="3926949" y="2114289"/>
            <a:ext cx="263783" cy="337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C91A06C-07E7-49B5-B527-AFB723EC32A1}"/>
              </a:ext>
            </a:extLst>
          </p:cNvPr>
          <p:cNvCxnSpPr>
            <a:cxnSpLocks/>
            <a:stCxn id="126" idx="2"/>
          </p:cNvCxnSpPr>
          <p:nvPr/>
        </p:nvCxnSpPr>
        <p:spPr>
          <a:xfrm flipH="1">
            <a:off x="4834016" y="1897417"/>
            <a:ext cx="25167" cy="5620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D0AEC31-D84C-40EA-9FC2-6D2B112C7A0B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4263746" y="1043038"/>
            <a:ext cx="377647" cy="2226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71ECF7A-49D6-4086-BCFF-DF46D08BBB58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098814" y="1043648"/>
            <a:ext cx="12333" cy="201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88D6EED-91CA-4692-BED1-7EC9F962B16C}"/>
              </a:ext>
            </a:extLst>
          </p:cNvPr>
          <p:cNvCxnSpPr>
            <a:cxnSpLocks/>
          </p:cNvCxnSpPr>
          <p:nvPr/>
        </p:nvCxnSpPr>
        <p:spPr>
          <a:xfrm>
            <a:off x="2285064" y="2058881"/>
            <a:ext cx="0" cy="546569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C81752F-418D-4493-A392-69410CD55ACB}"/>
              </a:ext>
            </a:extLst>
          </p:cNvPr>
          <p:cNvGrpSpPr/>
          <p:nvPr/>
        </p:nvGrpSpPr>
        <p:grpSpPr>
          <a:xfrm>
            <a:off x="2162286" y="2630698"/>
            <a:ext cx="513213" cy="288930"/>
            <a:chOff x="2830768" y="994020"/>
            <a:chExt cx="665705" cy="339103"/>
          </a:xfrm>
        </p:grpSpPr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E344626F-F703-4FF9-9F72-F9FABA36A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E65E2C49-616F-40CB-9054-AE8D9BF60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7D1FE5C7-94BF-4EBE-B92C-DD750F335B4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13347" y="2911693"/>
            <a:ext cx="417216" cy="417216"/>
          </a:xfrm>
          <a:prstGeom prst="rect">
            <a:avLst/>
          </a:prstGeom>
        </p:spPr>
      </p:pic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1FCA94B-7A44-42CC-A136-2543C3649612}"/>
              </a:ext>
            </a:extLst>
          </p:cNvPr>
          <p:cNvCxnSpPr>
            <a:cxnSpLocks/>
          </p:cNvCxnSpPr>
          <p:nvPr/>
        </p:nvCxnSpPr>
        <p:spPr>
          <a:xfrm>
            <a:off x="2404647" y="2079628"/>
            <a:ext cx="2759" cy="525822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54360F8-E5BA-4A9D-9AFE-59510F490EDF}"/>
              </a:ext>
            </a:extLst>
          </p:cNvPr>
          <p:cNvGrpSpPr/>
          <p:nvPr/>
        </p:nvGrpSpPr>
        <p:grpSpPr>
          <a:xfrm>
            <a:off x="4794910" y="2605450"/>
            <a:ext cx="513213" cy="288930"/>
            <a:chOff x="2830768" y="994020"/>
            <a:chExt cx="665705" cy="339103"/>
          </a:xfrm>
        </p:grpSpPr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888FDF01-9E35-446D-86E5-91662CBDA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2830768" y="994020"/>
              <a:ext cx="369024" cy="339103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D1596E4D-9D4E-461B-A4C4-D74111366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grayscl/>
            </a:blip>
            <a:stretch>
              <a:fillRect/>
            </a:stretch>
          </p:blipFill>
          <p:spPr>
            <a:xfrm>
              <a:off x="3127449" y="994020"/>
              <a:ext cx="369024" cy="339103"/>
            </a:xfrm>
            <a:prstGeom prst="rect">
              <a:avLst/>
            </a:prstGeom>
          </p:spPr>
        </p:pic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F86DDB2C-6B5F-4885-A25D-EF9873C1D7D7}"/>
              </a:ext>
            </a:extLst>
          </p:cNvPr>
          <p:cNvCxnSpPr>
            <a:cxnSpLocks/>
          </p:cNvCxnSpPr>
          <p:nvPr/>
        </p:nvCxnSpPr>
        <p:spPr>
          <a:xfrm flipH="1">
            <a:off x="4918440" y="1847116"/>
            <a:ext cx="132527" cy="75833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1FB61ACE-CD6E-43EE-81FE-97804837E3C3}"/>
              </a:ext>
            </a:extLst>
          </p:cNvPr>
          <p:cNvSpPr txBox="1"/>
          <p:nvPr/>
        </p:nvSpPr>
        <p:spPr>
          <a:xfrm>
            <a:off x="4475762" y="2991658"/>
            <a:ext cx="9765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VPN GTW S2S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FF261FC-84EF-4C02-BFA2-4ECA805F2E28}"/>
              </a:ext>
            </a:extLst>
          </p:cNvPr>
          <p:cNvCxnSpPr>
            <a:cxnSpLocks/>
          </p:cNvCxnSpPr>
          <p:nvPr/>
        </p:nvCxnSpPr>
        <p:spPr>
          <a:xfrm flipH="1">
            <a:off x="5071079" y="1878970"/>
            <a:ext cx="113514" cy="746810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6359330-454E-4FDA-A16D-A3FB0D4AE364}"/>
              </a:ext>
            </a:extLst>
          </p:cNvPr>
          <p:cNvGrpSpPr/>
          <p:nvPr/>
        </p:nvGrpSpPr>
        <p:grpSpPr>
          <a:xfrm>
            <a:off x="3371290" y="1516520"/>
            <a:ext cx="873545" cy="608945"/>
            <a:chOff x="3032087" y="2651125"/>
            <a:chExt cx="873545" cy="608358"/>
          </a:xfrm>
        </p:grpSpPr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F3BDCCD4-8D94-4E19-BE50-41292DFFB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78391" y="2974123"/>
              <a:ext cx="388064" cy="248361"/>
            </a:xfrm>
            <a:prstGeom prst="rect">
              <a:avLst/>
            </a:prstGeom>
          </p:spPr>
        </p:pic>
        <p:sp>
          <p:nvSpPr>
            <p:cNvPr id="181" name="Flowchart: Alternate Process 180">
              <a:extLst>
                <a:ext uri="{FF2B5EF4-FFF2-40B4-BE49-F238E27FC236}">
                  <a16:creationId xmlns:a16="http://schemas.microsoft.com/office/drawing/2014/main" id="{810E37ED-0C72-4CC6-94B5-ECDC03547EF8}"/>
                </a:ext>
              </a:extLst>
            </p:cNvPr>
            <p:cNvSpPr/>
            <p:nvPr/>
          </p:nvSpPr>
          <p:spPr>
            <a:xfrm>
              <a:off x="3051317" y="2651125"/>
              <a:ext cx="85431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14F7130-8B7F-4AC5-A174-4E27F8265381}"/>
                </a:ext>
              </a:extLst>
            </p:cNvPr>
            <p:cNvSpPr txBox="1"/>
            <p:nvPr/>
          </p:nvSpPr>
          <p:spPr>
            <a:xfrm>
              <a:off x="3032087" y="2723581"/>
              <a:ext cx="511680" cy="261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vnet3</a:t>
              </a:r>
            </a:p>
          </p:txBody>
        </p:sp>
      </p:grpSp>
      <p:pic>
        <p:nvPicPr>
          <p:cNvPr id="183" name="Picture 182">
            <a:extLst>
              <a:ext uri="{FF2B5EF4-FFF2-40B4-BE49-F238E27FC236}">
                <a16:creationId xmlns:a16="http://schemas.microsoft.com/office/drawing/2014/main" id="{2474D2CB-9088-422F-8E73-EBAE71249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723" y="1802704"/>
            <a:ext cx="327660" cy="327660"/>
          </a:xfrm>
          <a:prstGeom prst="rect">
            <a:avLst/>
          </a:prstGeom>
        </p:spPr>
      </p:pic>
      <p:sp>
        <p:nvSpPr>
          <p:cNvPr id="184" name="TextBox 183">
            <a:extLst>
              <a:ext uri="{FF2B5EF4-FFF2-40B4-BE49-F238E27FC236}">
                <a16:creationId xmlns:a16="http://schemas.microsoft.com/office/drawing/2014/main" id="{EED64FA1-B1DC-411D-B5F0-F4E41B326E4E}"/>
              </a:ext>
            </a:extLst>
          </p:cNvPr>
          <p:cNvSpPr txBox="1"/>
          <p:nvPr/>
        </p:nvSpPr>
        <p:spPr>
          <a:xfrm>
            <a:off x="3784621" y="1568423"/>
            <a:ext cx="4331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6E37D-90A3-42DC-BCDE-211205976209}"/>
              </a:ext>
            </a:extLst>
          </p:cNvPr>
          <p:cNvSpPr txBox="1"/>
          <p:nvPr/>
        </p:nvSpPr>
        <p:spPr>
          <a:xfrm>
            <a:off x="4099822" y="2428029"/>
            <a:ext cx="478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ctr" rtl="0"/>
            <a:r>
              <a:rPr lang="en-US" sz="11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hub2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BF503-2AC6-4621-A741-0CF67377C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1917" y="2644265"/>
            <a:ext cx="308898" cy="308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358C9C-DA73-4B76-9114-644D89434D81}"/>
              </a:ext>
            </a:extLst>
          </p:cNvPr>
          <p:cNvSpPr txBox="1"/>
          <p:nvPr/>
        </p:nvSpPr>
        <p:spPr>
          <a:xfrm>
            <a:off x="2361530" y="2171103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</a:t>
            </a:r>
            <a:endParaRPr lang="en-GB" sz="1050" dirty="0">
              <a:solidFill>
                <a:srgbClr val="99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2D7C34-8754-4906-8BB5-A9164632492B}"/>
              </a:ext>
            </a:extLst>
          </p:cNvPr>
          <p:cNvSpPr txBox="1"/>
          <p:nvPr/>
        </p:nvSpPr>
        <p:spPr>
          <a:xfrm>
            <a:off x="5231821" y="1636766"/>
            <a:ext cx="4235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</a:t>
            </a:r>
            <a:endParaRPr lang="en-GB" sz="1050" dirty="0">
              <a:solidFill>
                <a:srgbClr val="9900FF"/>
              </a:solidFill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1C05CA7-A17B-404F-9360-A8F541AF6C6B}"/>
              </a:ext>
            </a:extLst>
          </p:cNvPr>
          <p:cNvGrpSpPr/>
          <p:nvPr/>
        </p:nvGrpSpPr>
        <p:grpSpPr>
          <a:xfrm>
            <a:off x="1912945" y="365801"/>
            <a:ext cx="1135373" cy="650810"/>
            <a:chOff x="2770259" y="2609300"/>
            <a:chExt cx="1135373" cy="650183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F8E9E705-0E46-4A1C-A010-EF3685AE4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08" name="Flowchart: Alternate Process 107">
              <a:extLst>
                <a:ext uri="{FF2B5EF4-FFF2-40B4-BE49-F238E27FC236}">
                  <a16:creationId xmlns:a16="http://schemas.microsoft.com/office/drawing/2014/main" id="{92DF3A5D-405B-494C-842D-F5420606D17C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DED39B7-A505-45E5-875E-AB30C92129BB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vnet6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10.0.6.0/24</a:t>
              </a:r>
              <a:endParaRPr lang="en-GB" sz="1100" dirty="0"/>
            </a:p>
          </p:txBody>
        </p:sp>
      </p:grpSp>
      <p:pic>
        <p:nvPicPr>
          <p:cNvPr id="111" name="Picture 110">
            <a:extLst>
              <a:ext uri="{FF2B5EF4-FFF2-40B4-BE49-F238E27FC236}">
                <a16:creationId xmlns:a16="http://schemas.microsoft.com/office/drawing/2014/main" id="{36F93B25-397F-4D5F-9832-7BA18FA88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206" y="693852"/>
            <a:ext cx="327660" cy="32766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E3D647A3-8173-43EB-87BA-C6020FBD3528}"/>
              </a:ext>
            </a:extLst>
          </p:cNvPr>
          <p:cNvSpPr txBox="1"/>
          <p:nvPr/>
        </p:nvSpPr>
        <p:spPr>
          <a:xfrm>
            <a:off x="2677849" y="452191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vm6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F0A0E16-7985-4923-A8F4-E383DDBF5E31}"/>
              </a:ext>
            </a:extLst>
          </p:cNvPr>
          <p:cNvGrpSpPr/>
          <p:nvPr/>
        </p:nvGrpSpPr>
        <p:grpSpPr>
          <a:xfrm>
            <a:off x="407106" y="1338776"/>
            <a:ext cx="1135373" cy="650810"/>
            <a:chOff x="2770259" y="2609300"/>
            <a:chExt cx="1135373" cy="650183"/>
          </a:xfrm>
        </p:grpSpPr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4EDC1C48-3EB4-49A0-A14E-F2F5579F6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15" name="Flowchart: Alternate Process 114">
              <a:extLst>
                <a:ext uri="{FF2B5EF4-FFF2-40B4-BE49-F238E27FC236}">
                  <a16:creationId xmlns:a16="http://schemas.microsoft.com/office/drawing/2014/main" id="{9E0FC5E2-E506-4307-BDDA-6BB147BB6E12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815C11F-8AE1-4BA0-820F-38121AF97C99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vnet1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10.0.1.0/24</a:t>
              </a:r>
              <a:endParaRPr lang="en-GB" sz="1100" dirty="0"/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7472D165-670E-4487-AACB-C0A7889F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67" y="1666827"/>
            <a:ext cx="327660" cy="32766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99F3A3B5-54D2-4085-8746-5EAA61613160}"/>
              </a:ext>
            </a:extLst>
          </p:cNvPr>
          <p:cNvSpPr txBox="1"/>
          <p:nvPr/>
        </p:nvSpPr>
        <p:spPr>
          <a:xfrm>
            <a:off x="1172010" y="1425166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vm1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BF18E69-4E15-4264-AF85-E78875A17480}"/>
              </a:ext>
            </a:extLst>
          </p:cNvPr>
          <p:cNvGrpSpPr/>
          <p:nvPr/>
        </p:nvGrpSpPr>
        <p:grpSpPr>
          <a:xfrm>
            <a:off x="4216436" y="1265702"/>
            <a:ext cx="1183671" cy="631715"/>
            <a:chOff x="2963428" y="2628377"/>
            <a:chExt cx="1021688" cy="631106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40B49DA4-482F-4FDB-B06A-10A9F039F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2206" y="2998894"/>
              <a:ext cx="388064" cy="248361"/>
            </a:xfrm>
            <a:prstGeom prst="rect">
              <a:avLst/>
            </a:prstGeom>
          </p:spPr>
        </p:pic>
        <p:sp>
          <p:nvSpPr>
            <p:cNvPr id="126" name="Flowchart: Alternate Process 125">
              <a:extLst>
                <a:ext uri="{FF2B5EF4-FFF2-40B4-BE49-F238E27FC236}">
                  <a16:creationId xmlns:a16="http://schemas.microsoft.com/office/drawing/2014/main" id="{EF277CD6-BCFE-4328-A320-2C736DA00450}"/>
                </a:ext>
              </a:extLst>
            </p:cNvPr>
            <p:cNvSpPr/>
            <p:nvPr/>
          </p:nvSpPr>
          <p:spPr>
            <a:xfrm>
              <a:off x="3051317" y="2651125"/>
              <a:ext cx="933799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93E16A4-C84E-414D-85C4-C704FE1EA74B}"/>
                </a:ext>
              </a:extLst>
            </p:cNvPr>
            <p:cNvSpPr txBox="1"/>
            <p:nvPr/>
          </p:nvSpPr>
          <p:spPr>
            <a:xfrm>
              <a:off x="2963428" y="2628377"/>
              <a:ext cx="733604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dirty="0">
                  <a:latin typeface="Calibri" panose="020F0502020204030204" pitchFamily="34" charset="0"/>
                </a:rPr>
                <a:t>v</a:t>
              </a:r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net4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10.0.4.0/24</a:t>
              </a:r>
              <a:endParaRPr lang="en-GB" sz="1100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FE7F563-6C45-4342-8A2E-ECCED8BDAB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6598" y="1534321"/>
            <a:ext cx="296568" cy="296568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CA6F99D-14B2-48F4-B75D-01349E717D31}"/>
              </a:ext>
            </a:extLst>
          </p:cNvPr>
          <p:cNvGrpSpPr/>
          <p:nvPr/>
        </p:nvGrpSpPr>
        <p:grpSpPr>
          <a:xfrm>
            <a:off x="3421316" y="382132"/>
            <a:ext cx="1135373" cy="650810"/>
            <a:chOff x="2770259" y="2609300"/>
            <a:chExt cx="1135373" cy="650183"/>
          </a:xfrm>
        </p:grpSpPr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2E508537-13EF-439A-B673-421E13F19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39" name="Flowchart: Alternate Process 138">
              <a:extLst>
                <a:ext uri="{FF2B5EF4-FFF2-40B4-BE49-F238E27FC236}">
                  <a16:creationId xmlns:a16="http://schemas.microsoft.com/office/drawing/2014/main" id="{80653BE0-7177-49A1-865B-AAE2CD3FC98C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F6B83FD-978B-4235-841A-3F010191EBE3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vnet7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10.0.7.0/24</a:t>
              </a:r>
              <a:endParaRPr lang="en-GB" sz="1100" dirty="0"/>
            </a:p>
          </p:txBody>
        </p:sp>
      </p:grpSp>
      <p:pic>
        <p:nvPicPr>
          <p:cNvPr id="141" name="Picture 140">
            <a:extLst>
              <a:ext uri="{FF2B5EF4-FFF2-40B4-BE49-F238E27FC236}">
                <a16:creationId xmlns:a16="http://schemas.microsoft.com/office/drawing/2014/main" id="{D453F26B-9038-4F04-8F69-7512640F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829" y="703935"/>
            <a:ext cx="327660" cy="327660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8DADFD3D-C0CA-4C8E-BB2B-71F0F4C61717}"/>
              </a:ext>
            </a:extLst>
          </p:cNvPr>
          <p:cNvSpPr txBox="1"/>
          <p:nvPr/>
        </p:nvSpPr>
        <p:spPr>
          <a:xfrm>
            <a:off x="4186220" y="468522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vm7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4F093F14-4CE9-4AE5-AFB6-A626E5FE5F9A}"/>
              </a:ext>
            </a:extLst>
          </p:cNvPr>
          <p:cNvGrpSpPr/>
          <p:nvPr/>
        </p:nvGrpSpPr>
        <p:grpSpPr>
          <a:xfrm>
            <a:off x="4580104" y="393825"/>
            <a:ext cx="1135373" cy="650810"/>
            <a:chOff x="2770259" y="2609300"/>
            <a:chExt cx="1135373" cy="650183"/>
          </a:xfrm>
        </p:grpSpPr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4EB87F28-E3EF-4FEB-BDC9-C6477A7CF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2444" y="3010135"/>
              <a:ext cx="388064" cy="248361"/>
            </a:xfrm>
            <a:prstGeom prst="rect">
              <a:avLst/>
            </a:prstGeom>
          </p:spPr>
        </p:pic>
        <p:sp>
          <p:nvSpPr>
            <p:cNvPr id="189" name="Flowchart: Alternate Process 188">
              <a:extLst>
                <a:ext uri="{FF2B5EF4-FFF2-40B4-BE49-F238E27FC236}">
                  <a16:creationId xmlns:a16="http://schemas.microsoft.com/office/drawing/2014/main" id="{5A374D26-8F5E-4294-9C88-C6B8B10E910D}"/>
                </a:ext>
              </a:extLst>
            </p:cNvPr>
            <p:cNvSpPr/>
            <p:nvPr/>
          </p:nvSpPr>
          <p:spPr>
            <a:xfrm>
              <a:off x="2846547" y="2651125"/>
              <a:ext cx="1059085" cy="608358"/>
            </a:xfrm>
            <a:prstGeom prst="flowChartAlternateProcess">
              <a:avLst/>
            </a:prstGeom>
            <a:noFill/>
            <a:ln w="15875">
              <a:solidFill>
                <a:srgbClr val="00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32AACDF-6FE7-4BEF-891C-36CD3156A758}"/>
                </a:ext>
              </a:extLst>
            </p:cNvPr>
            <p:cNvSpPr txBox="1"/>
            <p:nvPr/>
          </p:nvSpPr>
          <p:spPr>
            <a:xfrm>
              <a:off x="2770259" y="2609300"/>
              <a:ext cx="849913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algn="ctr" rtl="0"/>
              <a:r>
                <a:rPr lang="en-US" sz="1100" b="0" i="0" u="none" strike="noStrike" baseline="0" dirty="0">
                  <a:latin typeface="Calibri" panose="020F0502020204030204" pitchFamily="34" charset="0"/>
                </a:rPr>
                <a:t>vnet8</a:t>
              </a:r>
            </a:p>
            <a:p>
              <a:pPr algn="ctr"/>
              <a:r>
                <a:rPr lang="en-US" sz="1100" b="0" i="0" u="none" strike="noStrike" baseline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10.0.8.0/24</a:t>
              </a:r>
              <a:endParaRPr lang="en-GB" sz="1100" dirty="0"/>
            </a:p>
          </p:txBody>
        </p:sp>
      </p:grpSp>
      <p:pic>
        <p:nvPicPr>
          <p:cNvPr id="191" name="Picture 190">
            <a:extLst>
              <a:ext uri="{FF2B5EF4-FFF2-40B4-BE49-F238E27FC236}">
                <a16:creationId xmlns:a16="http://schemas.microsoft.com/office/drawing/2014/main" id="{57AD1CAF-29C2-429E-AA9D-DCD6F3983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365" y="721876"/>
            <a:ext cx="327660" cy="327660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607140E7-3B3B-4C5E-A690-442E907BDD24}"/>
              </a:ext>
            </a:extLst>
          </p:cNvPr>
          <p:cNvSpPr txBox="1"/>
          <p:nvPr/>
        </p:nvSpPr>
        <p:spPr>
          <a:xfrm>
            <a:off x="5345008" y="480215"/>
            <a:ext cx="4331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vm8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3CD07-794B-426F-8553-325A7689BECB}"/>
              </a:ext>
            </a:extLst>
          </p:cNvPr>
          <p:cNvSpPr txBox="1"/>
          <p:nvPr/>
        </p:nvSpPr>
        <p:spPr>
          <a:xfrm>
            <a:off x="4867055" y="1244908"/>
            <a:ext cx="488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algn="ctr">
              <a:defRPr sz="11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nva4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C5E0D-BB91-4AAF-A093-CF3C129DEA54}"/>
              </a:ext>
            </a:extLst>
          </p:cNvPr>
          <p:cNvSpPr txBox="1"/>
          <p:nvPr/>
        </p:nvSpPr>
        <p:spPr>
          <a:xfrm>
            <a:off x="1676179" y="4525197"/>
            <a:ext cx="85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 </a:t>
            </a:r>
            <a:r>
              <a:rPr lang="en-GB" sz="1050" dirty="0">
                <a:solidFill>
                  <a:srgbClr val="9900FF"/>
                </a:solidFill>
              </a:rPr>
              <a:t>65010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E2D8D7-6F8A-468D-8F3E-A003FBB0B3D1}"/>
              </a:ext>
            </a:extLst>
          </p:cNvPr>
          <p:cNvSpPr txBox="1"/>
          <p:nvPr/>
        </p:nvSpPr>
        <p:spPr>
          <a:xfrm>
            <a:off x="4057091" y="4565328"/>
            <a:ext cx="857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BGP </a:t>
            </a:r>
            <a:r>
              <a:rPr lang="en-GB" sz="1050" dirty="0">
                <a:solidFill>
                  <a:srgbClr val="9900FF"/>
                </a:solidFill>
              </a:rPr>
              <a:t>65011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6DEA5C-B7AD-4B16-AF02-E891C678CCEE}"/>
              </a:ext>
            </a:extLst>
          </p:cNvPr>
          <p:cNvSpPr txBox="1"/>
          <p:nvPr/>
        </p:nvSpPr>
        <p:spPr>
          <a:xfrm>
            <a:off x="2381472" y="2015639"/>
            <a:ext cx="103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AS </a:t>
            </a:r>
            <a:r>
              <a:rPr lang="en-GB" sz="1050" dirty="0">
                <a:solidFill>
                  <a:srgbClr val="9900FF"/>
                </a:solidFill>
              </a:rPr>
              <a:t>65002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71A031-5BD0-44EC-8081-37FC970B51A9}"/>
              </a:ext>
            </a:extLst>
          </p:cNvPr>
          <p:cNvSpPr txBox="1"/>
          <p:nvPr/>
        </p:nvSpPr>
        <p:spPr>
          <a:xfrm>
            <a:off x="5202305" y="1471614"/>
            <a:ext cx="10371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900FF"/>
                </a:solidFill>
              </a:rPr>
              <a:t>AS </a:t>
            </a:r>
            <a:r>
              <a:rPr lang="en-GB" sz="1050" dirty="0">
                <a:solidFill>
                  <a:srgbClr val="9900FF"/>
                </a:solidFill>
              </a:rPr>
              <a:t>65004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B7FCEC3-099A-45F9-94F7-3E4E12B5CCF4}"/>
              </a:ext>
            </a:extLst>
          </p:cNvPr>
          <p:cNvCxnSpPr>
            <a:cxnSpLocks/>
          </p:cNvCxnSpPr>
          <p:nvPr/>
        </p:nvCxnSpPr>
        <p:spPr>
          <a:xfrm>
            <a:off x="4495489" y="3129842"/>
            <a:ext cx="2228936" cy="111445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00EE900-4DD4-492D-BB50-6B368FA74E40}"/>
              </a:ext>
            </a:extLst>
          </p:cNvPr>
          <p:cNvCxnSpPr>
            <a:cxnSpLocks/>
          </p:cNvCxnSpPr>
          <p:nvPr/>
        </p:nvCxnSpPr>
        <p:spPr>
          <a:xfrm flipV="1">
            <a:off x="4849435" y="2162607"/>
            <a:ext cx="1420686" cy="368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7A73E72-82DA-465A-93DC-FC6634C18429}"/>
              </a:ext>
            </a:extLst>
          </p:cNvPr>
          <p:cNvCxnSpPr>
            <a:cxnSpLocks/>
          </p:cNvCxnSpPr>
          <p:nvPr/>
        </p:nvCxnSpPr>
        <p:spPr>
          <a:xfrm flipV="1">
            <a:off x="4057091" y="1830657"/>
            <a:ext cx="2213030" cy="4636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16E229F-D0DC-4C82-AD52-0D3FD56AA95B}"/>
              </a:ext>
            </a:extLst>
          </p:cNvPr>
          <p:cNvCxnSpPr>
            <a:cxnSpLocks/>
          </p:cNvCxnSpPr>
          <p:nvPr/>
        </p:nvCxnSpPr>
        <p:spPr>
          <a:xfrm>
            <a:off x="5258988" y="2763208"/>
            <a:ext cx="996129" cy="49723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6610398-C973-443C-956F-0F909C6522C4}"/>
              </a:ext>
            </a:extLst>
          </p:cNvPr>
          <p:cNvCxnSpPr>
            <a:cxnSpLocks/>
          </p:cNvCxnSpPr>
          <p:nvPr/>
        </p:nvCxnSpPr>
        <p:spPr>
          <a:xfrm>
            <a:off x="4443168" y="3256301"/>
            <a:ext cx="11178" cy="930904"/>
          </a:xfrm>
          <a:prstGeom prst="line">
            <a:avLst/>
          </a:prstGeom>
          <a:ln w="19050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9656BDC-5293-46F3-B156-CA112C1F7218}"/>
              </a:ext>
            </a:extLst>
          </p:cNvPr>
          <p:cNvSpPr txBox="1"/>
          <p:nvPr/>
        </p:nvSpPr>
        <p:spPr>
          <a:xfrm>
            <a:off x="6235987" y="3191090"/>
            <a:ext cx="4999519" cy="246221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Microsoft.Network</a:t>
            </a:r>
            <a:r>
              <a:rPr lang="en-GB" dirty="0"/>
              <a:t>/</a:t>
            </a:r>
            <a:r>
              <a:rPr lang="en-GB" dirty="0" err="1"/>
              <a:t>virtualHubs</a:t>
            </a:r>
            <a:r>
              <a:rPr lang="en-GB" dirty="0"/>
              <a:t>/</a:t>
            </a:r>
            <a:r>
              <a:rPr lang="en-GB" b="1" dirty="0"/>
              <a:t>hub2</a:t>
            </a:r>
            <a:r>
              <a:rPr lang="en-GB" dirty="0"/>
              <a:t>/</a:t>
            </a:r>
            <a:r>
              <a:rPr lang="en-GB" dirty="0" err="1"/>
              <a:t>hubRouteTables</a:t>
            </a:r>
            <a:r>
              <a:rPr lang="en-GB" dirty="0"/>
              <a:t>/</a:t>
            </a:r>
            <a:r>
              <a:rPr lang="en-GB" sz="10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endParaRPr lang="en-GB" b="1" dirty="0">
              <a:highlight>
                <a:srgbClr val="FFFF00"/>
              </a:highlight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094AD3-010C-42AD-905A-828DBE2A638D}"/>
              </a:ext>
            </a:extLst>
          </p:cNvPr>
          <p:cNvSpPr txBox="1"/>
          <p:nvPr/>
        </p:nvSpPr>
        <p:spPr>
          <a:xfrm>
            <a:off x="6220040" y="3696367"/>
            <a:ext cx="5206647" cy="861774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GB" dirty="0" err="1"/>
              <a:t>Microsoft.Network</a:t>
            </a:r>
            <a:r>
              <a:rPr lang="en-GB" dirty="0"/>
              <a:t>/</a:t>
            </a:r>
            <a:r>
              <a:rPr lang="en-GB" dirty="0" err="1"/>
              <a:t>vpnGateways</a:t>
            </a:r>
            <a:r>
              <a:rPr lang="en-GB" dirty="0"/>
              <a:t>/hub1_S2SvpnGW/</a:t>
            </a:r>
            <a:r>
              <a:rPr lang="en-GB" dirty="0" err="1"/>
              <a:t>vpnConnections</a:t>
            </a:r>
            <a:r>
              <a:rPr lang="en-GB" dirty="0"/>
              <a:t>/hub1_branch1</a:t>
            </a:r>
          </a:p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associatedRouteTable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: </a:t>
            </a:r>
            <a:r>
              <a:rPr lang="en-GB" b="1" dirty="0" err="1">
                <a:highlight>
                  <a:srgbClr val="FFFF00"/>
                </a:highlight>
              </a:rPr>
              <a:t>defaultRouteTable</a:t>
            </a:r>
            <a:endParaRPr lang="en-GB" b="1" dirty="0">
              <a:highlight>
                <a:srgbClr val="FFFF00"/>
              </a:highlight>
            </a:endParaRPr>
          </a:p>
          <a:p>
            <a:r>
              <a:rPr lang="en-GB" sz="1000" dirty="0" err="1">
                <a:latin typeface="Consolas" panose="020B0609020204030204" pitchFamily="49" charset="0"/>
              </a:rPr>
              <a:t>propagatedRouteTables</a:t>
            </a:r>
            <a:r>
              <a:rPr lang="en-GB" sz="1000" dirty="0">
                <a:latin typeface="Consolas" panose="020B0609020204030204" pitchFamily="49" charset="0"/>
              </a:rPr>
              <a:t>:{hub1-&gt; </a:t>
            </a:r>
            <a:r>
              <a:rPr lang="en-GB" sz="10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dirty="0"/>
              <a:t>                       </a:t>
            </a:r>
            <a:r>
              <a:rPr lang="en-GB" sz="1000" dirty="0">
                <a:latin typeface="Consolas" panose="020B0609020204030204" pitchFamily="49" charset="0"/>
              </a:rPr>
              <a:t>hub2-&gt; </a:t>
            </a:r>
            <a:r>
              <a:rPr lang="en-GB" sz="10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dirty="0">
                <a:latin typeface="Consolas" panose="020B0609020204030204" pitchFamily="49" charset="0"/>
              </a:rPr>
              <a:t>}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Propagating to labels: default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A35C10-FF25-46A0-B92B-D25C68C2207F}"/>
              </a:ext>
            </a:extLst>
          </p:cNvPr>
          <p:cNvSpPr txBox="1"/>
          <p:nvPr/>
        </p:nvSpPr>
        <p:spPr>
          <a:xfrm>
            <a:off x="6235987" y="2102087"/>
            <a:ext cx="5367129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Microsoft.Network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virtualHubs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1" dirty="0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hubVirtualNetworkConnections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dirty="0">
                <a:effectLst/>
                <a:latin typeface="Consolas" panose="020B0609020204030204" pitchFamily="49" charset="0"/>
              </a:rPr>
              <a:t>vnet4_conn</a:t>
            </a:r>
          </a:p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associatedRouteTable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: </a:t>
            </a:r>
            <a:r>
              <a:rPr lang="en-GB" sz="1000" b="1" i="0" dirty="0" err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dirty="0">
              <a:solidFill>
                <a:schemeClr val="bg1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000" dirty="0" err="1">
                <a:latin typeface="Consolas" panose="020B0609020204030204" pitchFamily="49" charset="0"/>
              </a:rPr>
              <a:t>propagatedRouteTables</a:t>
            </a:r>
            <a:r>
              <a:rPr lang="en-GB" sz="1000" dirty="0">
                <a:latin typeface="Consolas" panose="020B0609020204030204" pitchFamily="49" charset="0"/>
              </a:rPr>
              <a:t>:{hub1-&gt; </a:t>
            </a:r>
            <a:r>
              <a:rPr lang="en-GB" sz="1000" b="1" i="0" dirty="0" err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dirty="0">
                <a:latin typeface="Consolas" panose="020B0609020204030204" pitchFamily="49" charset="0"/>
              </a:rPr>
              <a:t>hub2-&gt; </a:t>
            </a:r>
            <a:r>
              <a:rPr lang="en-GB" sz="1000" b="1" i="0" dirty="0" err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}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Propagating to labels: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752DAF-06B2-4022-8E30-55B051F4A415}"/>
              </a:ext>
            </a:extLst>
          </p:cNvPr>
          <p:cNvSpPr txBox="1"/>
          <p:nvPr/>
        </p:nvSpPr>
        <p:spPr>
          <a:xfrm>
            <a:off x="6238635" y="1066884"/>
            <a:ext cx="5367129" cy="861774"/>
          </a:xfrm>
          <a:prstGeom prst="rect">
            <a:avLst/>
          </a:prstGeom>
          <a:solidFill>
            <a:srgbClr val="EDF1F9"/>
          </a:solidFill>
          <a:ln w="31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Microsoft.Network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virtualHubs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1" dirty="0">
                <a:effectLst/>
                <a:latin typeface="Consolas" panose="020B0609020204030204" pitchFamily="49" charset="0"/>
              </a:rPr>
              <a:t>hub1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</a:t>
            </a:r>
            <a:r>
              <a:rPr lang="en-GB" sz="1000" b="0" dirty="0" err="1">
                <a:effectLst/>
                <a:latin typeface="Consolas" panose="020B0609020204030204" pitchFamily="49" charset="0"/>
              </a:rPr>
              <a:t>hubVirtualNetworkConnections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/vnet3_conn</a:t>
            </a:r>
          </a:p>
          <a:p>
            <a:r>
              <a:rPr lang="en-GB" sz="1000" b="0" dirty="0" err="1">
                <a:effectLst/>
                <a:latin typeface="Consolas" panose="020B0609020204030204" pitchFamily="49" charset="0"/>
              </a:rPr>
              <a:t>associatedRouteTable</a:t>
            </a:r>
            <a:r>
              <a:rPr lang="en-GB" sz="1000" b="0" dirty="0">
                <a:effectLst/>
                <a:latin typeface="Consolas" panose="020B0609020204030204" pitchFamily="49" charset="0"/>
              </a:rPr>
              <a:t>: </a:t>
            </a:r>
            <a:r>
              <a:rPr lang="en-GB" sz="1000" b="1" i="0" dirty="0" err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endParaRPr lang="en-GB" sz="1000" b="1" dirty="0">
              <a:solidFill>
                <a:schemeClr val="bg1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GB" sz="1000" dirty="0" err="1">
                <a:latin typeface="Consolas" panose="020B0609020204030204" pitchFamily="49" charset="0"/>
              </a:rPr>
              <a:t>propagatedRouteTables</a:t>
            </a:r>
            <a:r>
              <a:rPr lang="en-GB" sz="1000" dirty="0">
                <a:latin typeface="Consolas" panose="020B0609020204030204" pitchFamily="49" charset="0"/>
              </a:rPr>
              <a:t>:{hub1-&gt; </a:t>
            </a:r>
            <a:r>
              <a:rPr lang="en-GB" sz="1000" b="1" i="0" dirty="0" err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GB" sz="1000" dirty="0">
                <a:latin typeface="Consolas" panose="020B0609020204030204" pitchFamily="49" charset="0"/>
              </a:rPr>
              <a:t>hub2-&gt; </a:t>
            </a:r>
            <a:r>
              <a:rPr lang="en-GB" sz="1000" b="1" i="0" dirty="0" err="1">
                <a:solidFill>
                  <a:srgbClr val="32313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defaultRouteTable</a:t>
            </a:r>
            <a:r>
              <a:rPr lang="en-GB" sz="1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}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Propagating to labels:</a:t>
            </a:r>
          </a:p>
        </p:txBody>
      </p:sp>
    </p:spTree>
    <p:extLst>
      <p:ext uri="{BB962C8B-B14F-4D97-AF65-F5344CB8AC3E}">
        <p14:creationId xmlns:p14="http://schemas.microsoft.com/office/powerpoint/2010/main" val="281902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6050D-5095-4897-95DA-CC6973ECC865}"/>
              </a:ext>
            </a:extLst>
          </p:cNvPr>
          <p:cNvSpPr txBox="1"/>
          <p:nvPr/>
        </p:nvSpPr>
        <p:spPr>
          <a:xfrm>
            <a:off x="8284813" y="51407"/>
            <a:ext cx="3411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1" i="0" dirty="0">
                <a:solidFill>
                  <a:srgbClr val="323130"/>
                </a:solidFill>
                <a:effectLst/>
                <a:latin typeface="az_ea_font"/>
              </a:rPr>
              <a:t>vm-branch1-nic- effective routes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841904-FACD-49B7-A83F-96D701D3ED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373414"/>
              </p:ext>
            </p:extLst>
          </p:nvPr>
        </p:nvGraphicFramePr>
        <p:xfrm>
          <a:off x="8284813" y="296617"/>
          <a:ext cx="3876039" cy="68876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3362">
                  <a:extLst>
                    <a:ext uri="{9D8B030D-6E8A-4147-A177-3AD203B41FA5}">
                      <a16:colId xmlns:a16="http://schemas.microsoft.com/office/drawing/2014/main" val="2003516229"/>
                    </a:ext>
                  </a:extLst>
                </a:gridCol>
                <a:gridCol w="389952">
                  <a:extLst>
                    <a:ext uri="{9D8B030D-6E8A-4147-A177-3AD203B41FA5}">
                      <a16:colId xmlns:a16="http://schemas.microsoft.com/office/drawing/2014/main" val="3137898797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361996069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78621075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981227540"/>
                    </a:ext>
                  </a:extLst>
                </a:gridCol>
                <a:gridCol w="546792">
                  <a:extLst>
                    <a:ext uri="{9D8B030D-6E8A-4147-A177-3AD203B41FA5}">
                      <a16:colId xmlns:a16="http://schemas.microsoft.com/office/drawing/2014/main" val="1086032051"/>
                    </a:ext>
                  </a:extLst>
                </a:gridCol>
              </a:tblGrid>
              <a:tr h="19574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Source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800" u="none" strike="noStrike" dirty="0">
                        <a:effectLst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State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800" u="none" strike="noStrike" dirty="0">
                        <a:effectLst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Address Prefixes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800" u="none" strike="noStrike" dirty="0">
                        <a:effectLst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800" u="none" strike="noStrike">
                        <a:effectLst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Next Hop IP Address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800" u="none" strike="noStrike" dirty="0">
                        <a:effectLst/>
                      </a:endParaRPr>
                    </a:p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User Defined Route Name 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0" anchor="ctr"/>
                </a:tc>
                <a:extLst>
                  <a:ext uri="{0D108BD9-81ED-4DB2-BD59-A6C34878D82A}">
                    <a16:rowId xmlns:a16="http://schemas.microsoft.com/office/drawing/2014/main" val="4253034755"/>
                  </a:ext>
                </a:extLst>
              </a:tr>
              <a:tr h="9233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Virtual network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1460764598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10.0.1.0/24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Virtual network gateway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192.168.1.228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1296110794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10.0.1.0/24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192.168.1.229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2733941366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10.0.2.0/24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192.168.1.228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3170721961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10.0.2.0/24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192.168.1.229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3684451027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10.0.6.0/24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192.168.1.228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4157002892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10.0.6.0/24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789391862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10.10.0.0/23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192.168.1.228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2758640606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10.10.0.0/23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1017593924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192.168.2.0/24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192.168.1.228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1359949291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192.168.2.0/24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2891859697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10.0.3.0/24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192.168.1.228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2072263410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10.0.3.0/24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2720882359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10.0.4.0/24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192.168.1.228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1031182304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10.0.4.0/24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479574485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10.0.5.0/24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192.168.1.228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1449114612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10.0.5.0/24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2246954754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10.0.7.0/24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192.168.1.228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3362954296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10.0.7.0/24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118081021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10.0.8.0/24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192.168.1.228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338121533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10.0.8.0/24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1634972277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10.10.0.13/32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192.168.1.228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4201650419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10.10.0.13/32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3876384289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10.10.0.12/32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192.168.1.228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2097094873"/>
                  </a:ext>
                </a:extLst>
              </a:tr>
              <a:tr h="203129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10.10.0.12/32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Virtual network gateway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192.168.1.229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13" marR="3113" marT="3113" marB="18675" anchor="ctr"/>
                </a:tc>
                <a:extLst>
                  <a:ext uri="{0D108BD9-81ED-4DB2-BD59-A6C34878D82A}">
                    <a16:rowId xmlns:a16="http://schemas.microsoft.com/office/drawing/2014/main" val="36026196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CC19A8-4728-4079-A85F-239441E896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1029085"/>
              </p:ext>
            </p:extLst>
          </p:nvPr>
        </p:nvGraphicFramePr>
        <p:xfrm>
          <a:off x="4470810" y="292942"/>
          <a:ext cx="3733390" cy="13944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488">
                  <a:extLst>
                    <a:ext uri="{9D8B030D-6E8A-4147-A177-3AD203B41FA5}">
                      <a16:colId xmlns:a16="http://schemas.microsoft.com/office/drawing/2014/main" val="1976333254"/>
                    </a:ext>
                  </a:extLst>
                </a:gridCol>
                <a:gridCol w="428488">
                  <a:extLst>
                    <a:ext uri="{9D8B030D-6E8A-4147-A177-3AD203B41FA5}">
                      <a16:colId xmlns:a16="http://schemas.microsoft.com/office/drawing/2014/main" val="2923981314"/>
                    </a:ext>
                  </a:extLst>
                </a:gridCol>
                <a:gridCol w="653447">
                  <a:extLst>
                    <a:ext uri="{9D8B030D-6E8A-4147-A177-3AD203B41FA5}">
                      <a16:colId xmlns:a16="http://schemas.microsoft.com/office/drawing/2014/main" val="1383284001"/>
                    </a:ext>
                  </a:extLst>
                </a:gridCol>
                <a:gridCol w="751376">
                  <a:extLst>
                    <a:ext uri="{9D8B030D-6E8A-4147-A177-3AD203B41FA5}">
                      <a16:colId xmlns:a16="http://schemas.microsoft.com/office/drawing/2014/main" val="1769028668"/>
                    </a:ext>
                  </a:extLst>
                </a:gridCol>
                <a:gridCol w="624062">
                  <a:extLst>
                    <a:ext uri="{9D8B030D-6E8A-4147-A177-3AD203B41FA5}">
                      <a16:colId xmlns:a16="http://schemas.microsoft.com/office/drawing/2014/main" val="3008764731"/>
                    </a:ext>
                  </a:extLst>
                </a:gridCol>
                <a:gridCol w="847529">
                  <a:extLst>
                    <a:ext uri="{9D8B030D-6E8A-4147-A177-3AD203B41FA5}">
                      <a16:colId xmlns:a16="http://schemas.microsoft.com/office/drawing/2014/main" val="1058247024"/>
                    </a:ext>
                  </a:extLst>
                </a:gridCol>
              </a:tblGrid>
              <a:tr h="22097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Source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State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Address Prefixes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IP Address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User Defined Route Name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9975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10.0.5.0/24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7464240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10.0.2.0/24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 peering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4661608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Active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0.0.0.0/0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Internet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087970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User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10.0.0.0/8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appliance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10.0.2.10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major-10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8022847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User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192.168.0.0/16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appliance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10.0.2.10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major-192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068597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User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172.16.0.0/12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Virtual appliance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10.0.2.10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major-172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34015431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9236EA1-F5AE-4323-97A9-2773DC5BB81D}"/>
              </a:ext>
            </a:extLst>
          </p:cNvPr>
          <p:cNvSpPr txBox="1"/>
          <p:nvPr/>
        </p:nvSpPr>
        <p:spPr>
          <a:xfrm>
            <a:off x="4470810" y="51407"/>
            <a:ext cx="3411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1" i="0" dirty="0">
                <a:solidFill>
                  <a:srgbClr val="323130"/>
                </a:solidFill>
                <a:effectLst/>
                <a:latin typeface="az_ea_font"/>
              </a:rPr>
              <a:t>vm5-nic: effective routes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61ECC1-F5D7-4EBC-9E2B-249B9097E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3817592"/>
              </p:ext>
            </p:extLst>
          </p:nvPr>
        </p:nvGraphicFramePr>
        <p:xfrm>
          <a:off x="161585" y="292937"/>
          <a:ext cx="4228614" cy="44728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5987">
                  <a:extLst>
                    <a:ext uri="{9D8B030D-6E8A-4147-A177-3AD203B41FA5}">
                      <a16:colId xmlns:a16="http://schemas.microsoft.com/office/drawing/2014/main" val="4172838218"/>
                    </a:ext>
                  </a:extLst>
                </a:gridCol>
                <a:gridCol w="334573">
                  <a:extLst>
                    <a:ext uri="{9D8B030D-6E8A-4147-A177-3AD203B41FA5}">
                      <a16:colId xmlns:a16="http://schemas.microsoft.com/office/drawing/2014/main" val="4005680672"/>
                    </a:ext>
                  </a:extLst>
                </a:gridCol>
                <a:gridCol w="686304">
                  <a:extLst>
                    <a:ext uri="{9D8B030D-6E8A-4147-A177-3AD203B41FA5}">
                      <a16:colId xmlns:a16="http://schemas.microsoft.com/office/drawing/2014/main" val="3918271165"/>
                    </a:ext>
                  </a:extLst>
                </a:gridCol>
                <a:gridCol w="1045240">
                  <a:extLst>
                    <a:ext uri="{9D8B030D-6E8A-4147-A177-3AD203B41FA5}">
                      <a16:colId xmlns:a16="http://schemas.microsoft.com/office/drawing/2014/main" val="1718524611"/>
                    </a:ext>
                  </a:extLst>
                </a:gridCol>
                <a:gridCol w="564575">
                  <a:extLst>
                    <a:ext uri="{9D8B030D-6E8A-4147-A177-3AD203B41FA5}">
                      <a16:colId xmlns:a16="http://schemas.microsoft.com/office/drawing/2014/main" val="607405976"/>
                    </a:ext>
                  </a:extLst>
                </a:gridCol>
                <a:gridCol w="431935">
                  <a:extLst>
                    <a:ext uri="{9D8B030D-6E8A-4147-A177-3AD203B41FA5}">
                      <a16:colId xmlns:a16="http://schemas.microsoft.com/office/drawing/2014/main" val="1277747158"/>
                    </a:ext>
                  </a:extLst>
                </a:gridCol>
              </a:tblGrid>
              <a:tr h="37317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Source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State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Address Prefixes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IP Address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User Defined Route Name 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0" anchor="ctr"/>
                </a:tc>
                <a:extLst>
                  <a:ext uri="{0D108BD9-81ED-4DB2-BD59-A6C34878D82A}">
                    <a16:rowId xmlns:a16="http://schemas.microsoft.com/office/drawing/2014/main" val="4238596464"/>
                  </a:ext>
                </a:extLst>
              </a:tr>
              <a:tr h="17602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Default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Active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10.0.2.0/24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Virtual network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1576739423"/>
                  </a:ext>
                </a:extLst>
              </a:tr>
              <a:tr h="17602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10.0.5.0/24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VNet peering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1441093241"/>
                  </a:ext>
                </a:extLst>
              </a:tr>
              <a:tr h="17602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10.0.6.0/24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VNet peering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1982219605"/>
                  </a:ext>
                </a:extLst>
              </a:tr>
              <a:tr h="17602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10.10.0.0/23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VNet peering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1303907643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10.0.3.0/24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Virtual network gateway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20.88.47.209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764070840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192.168.2.0/24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Virtual network gateway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20.88.47.209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2018573900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10.10.0.13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503418188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10.10.0.12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2926662763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10.0.1.0/24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20.88.47.209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108883660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10.0.8.0/24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20.88.47.209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1071555579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10.0.7.0/24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20.88.47.209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2183823415"/>
                  </a:ext>
                </a:extLst>
              </a:tr>
              <a:tr h="38725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10.0.4.0/24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20.88.47.209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2206334866"/>
                  </a:ext>
                </a:extLst>
              </a:tr>
              <a:tr h="17602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0.0.0.0/0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Internet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41" marR="7041" marT="7041" marB="42246" anchor="ctr"/>
                </a:tc>
                <a:extLst>
                  <a:ext uri="{0D108BD9-81ED-4DB2-BD59-A6C34878D82A}">
                    <a16:rowId xmlns:a16="http://schemas.microsoft.com/office/drawing/2014/main" val="6272043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AD7B27-15B7-41C9-8723-B2C286E2E975}"/>
              </a:ext>
            </a:extLst>
          </p:cNvPr>
          <p:cNvSpPr txBox="1"/>
          <p:nvPr/>
        </p:nvSpPr>
        <p:spPr>
          <a:xfrm>
            <a:off x="161585" y="19635"/>
            <a:ext cx="3411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1" i="0" dirty="0">
                <a:solidFill>
                  <a:srgbClr val="323130"/>
                </a:solidFill>
                <a:effectLst/>
                <a:latin typeface="az_ea_font"/>
              </a:rPr>
              <a:t>vm2-nic: effective routes</a:t>
            </a:r>
          </a:p>
        </p:txBody>
      </p:sp>
    </p:spTree>
    <p:extLst>
      <p:ext uri="{BB962C8B-B14F-4D97-AF65-F5344CB8AC3E}">
        <p14:creationId xmlns:p14="http://schemas.microsoft.com/office/powerpoint/2010/main" val="398890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3A229C-AC0F-4C90-AB0F-2B60C9EF1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1622481"/>
              </p:ext>
            </p:extLst>
          </p:nvPr>
        </p:nvGraphicFramePr>
        <p:xfrm>
          <a:off x="381719" y="526323"/>
          <a:ext cx="5511801" cy="2727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8594">
                  <a:extLst>
                    <a:ext uri="{9D8B030D-6E8A-4147-A177-3AD203B41FA5}">
                      <a16:colId xmlns:a16="http://schemas.microsoft.com/office/drawing/2014/main" val="867493761"/>
                    </a:ext>
                  </a:extLst>
                </a:gridCol>
                <a:gridCol w="608758">
                  <a:extLst>
                    <a:ext uri="{9D8B030D-6E8A-4147-A177-3AD203B41FA5}">
                      <a16:colId xmlns:a16="http://schemas.microsoft.com/office/drawing/2014/main" val="2091573265"/>
                    </a:ext>
                  </a:extLst>
                </a:gridCol>
                <a:gridCol w="928357">
                  <a:extLst>
                    <a:ext uri="{9D8B030D-6E8A-4147-A177-3AD203B41FA5}">
                      <a16:colId xmlns:a16="http://schemas.microsoft.com/office/drawing/2014/main" val="1965533090"/>
                    </a:ext>
                  </a:extLst>
                </a:gridCol>
                <a:gridCol w="1118594">
                  <a:extLst>
                    <a:ext uri="{9D8B030D-6E8A-4147-A177-3AD203B41FA5}">
                      <a16:colId xmlns:a16="http://schemas.microsoft.com/office/drawing/2014/main" val="3961128760"/>
                    </a:ext>
                  </a:extLst>
                </a:gridCol>
                <a:gridCol w="1128740">
                  <a:extLst>
                    <a:ext uri="{9D8B030D-6E8A-4147-A177-3AD203B41FA5}">
                      <a16:colId xmlns:a16="http://schemas.microsoft.com/office/drawing/2014/main" val="4193906820"/>
                    </a:ext>
                  </a:extLst>
                </a:gridCol>
                <a:gridCol w="608758">
                  <a:extLst>
                    <a:ext uri="{9D8B030D-6E8A-4147-A177-3AD203B41FA5}">
                      <a16:colId xmlns:a16="http://schemas.microsoft.com/office/drawing/2014/main" val="3677777925"/>
                    </a:ext>
                  </a:extLst>
                </a:gridCol>
              </a:tblGrid>
              <a:tr h="16754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Source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State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Address Prefixes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IP Address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User Defined Route Name 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9356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10.0.4.0/24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7974461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10.0.8.0/24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 peering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0991511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10.0.7.0/24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 peering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8323553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10.11.0.0/23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 peering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3933948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10.0.3.0/24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20.88.46.165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81184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192.168.1.0/24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20.88.46.165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7555268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192.168.2.0/24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10.11.0.13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812918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192.168.2.0/24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10.11.0.12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4381159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10.0.2.0/24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20.88.46.165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725299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10.0.1.0/24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20.88.46.165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819641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10.0.5.0/24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20.88.46.165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4048470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10.0.6.0/24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 gateway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20.88.46.165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924347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Active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0.0.0.0/0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Internet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-</a:t>
                      </a:r>
                      <a:endParaRPr lang="en-GB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886099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95A788-FF57-4730-9F91-DD3AB21166E2}"/>
              </a:ext>
            </a:extLst>
          </p:cNvPr>
          <p:cNvSpPr txBox="1"/>
          <p:nvPr/>
        </p:nvSpPr>
        <p:spPr>
          <a:xfrm>
            <a:off x="449452" y="218546"/>
            <a:ext cx="3411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1" i="0" dirty="0">
                <a:solidFill>
                  <a:srgbClr val="323130"/>
                </a:solidFill>
                <a:effectLst/>
                <a:latin typeface="az_ea_font"/>
              </a:rPr>
              <a:t>vm4-nic: effective routes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A23E66-3E90-49A5-ADB6-6A6718C56B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85561"/>
              </p:ext>
            </p:extLst>
          </p:nvPr>
        </p:nvGraphicFramePr>
        <p:xfrm>
          <a:off x="5948093" y="568353"/>
          <a:ext cx="4728633" cy="1333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2741">
                  <a:extLst>
                    <a:ext uri="{9D8B030D-6E8A-4147-A177-3AD203B41FA5}">
                      <a16:colId xmlns:a16="http://schemas.microsoft.com/office/drawing/2014/main" val="302787790"/>
                    </a:ext>
                  </a:extLst>
                </a:gridCol>
                <a:gridCol w="522741">
                  <a:extLst>
                    <a:ext uri="{9D8B030D-6E8A-4147-A177-3AD203B41FA5}">
                      <a16:colId xmlns:a16="http://schemas.microsoft.com/office/drawing/2014/main" val="2733287871"/>
                    </a:ext>
                  </a:extLst>
                </a:gridCol>
                <a:gridCol w="797181">
                  <a:extLst>
                    <a:ext uri="{9D8B030D-6E8A-4147-A177-3AD203B41FA5}">
                      <a16:colId xmlns:a16="http://schemas.microsoft.com/office/drawing/2014/main" val="1905654835"/>
                    </a:ext>
                  </a:extLst>
                </a:gridCol>
                <a:gridCol w="786237">
                  <a:extLst>
                    <a:ext uri="{9D8B030D-6E8A-4147-A177-3AD203B41FA5}">
                      <a16:colId xmlns:a16="http://schemas.microsoft.com/office/drawing/2014/main" val="625051856"/>
                    </a:ext>
                  </a:extLst>
                </a:gridCol>
                <a:gridCol w="897467">
                  <a:extLst>
                    <a:ext uri="{9D8B030D-6E8A-4147-A177-3AD203B41FA5}">
                      <a16:colId xmlns:a16="http://schemas.microsoft.com/office/drawing/2014/main" val="542815772"/>
                    </a:ext>
                  </a:extLst>
                </a:gridCol>
                <a:gridCol w="1202266">
                  <a:extLst>
                    <a:ext uri="{9D8B030D-6E8A-4147-A177-3AD203B41FA5}">
                      <a16:colId xmlns:a16="http://schemas.microsoft.com/office/drawing/2014/main" val="38981731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Source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State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Address Prefixes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Type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Next Hop IP Address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User Defined Route Name 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85784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10.0.7.0/24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network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1175326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10.0.4.0/24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VNet peering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743014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Default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0.0.0.0/0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Internet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7654773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User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10.0.0.0/8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appliance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10.0.4.10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major-10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3656871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User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192.168.0.0/16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appliance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10.0.4.10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major-192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607819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User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Active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172.16.0.0/12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Virtual appliance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>
                          <a:effectLst/>
                        </a:rPr>
                        <a:t>10.0.4.10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800" u="none" strike="noStrike" dirty="0">
                          <a:effectLst/>
                        </a:rPr>
                        <a:t>major-172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ctr"/>
                </a:tc>
                <a:extLst>
                  <a:ext uri="{0D108BD9-81ED-4DB2-BD59-A6C34878D82A}">
                    <a16:rowId xmlns:a16="http://schemas.microsoft.com/office/drawing/2014/main" val="290013796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44A6E41-D5CA-43C7-B50F-95CDD6A2235E}"/>
              </a:ext>
            </a:extLst>
          </p:cNvPr>
          <p:cNvSpPr txBox="1"/>
          <p:nvPr/>
        </p:nvSpPr>
        <p:spPr>
          <a:xfrm>
            <a:off x="5893520" y="218447"/>
            <a:ext cx="3411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1" i="0" dirty="0">
                <a:solidFill>
                  <a:srgbClr val="323130"/>
                </a:solidFill>
                <a:effectLst/>
                <a:latin typeface="az_ea_font"/>
              </a:rPr>
              <a:t>vm7-nic: effective routes</a:t>
            </a:r>
          </a:p>
        </p:txBody>
      </p:sp>
    </p:spTree>
    <p:extLst>
      <p:ext uri="{BB962C8B-B14F-4D97-AF65-F5344CB8AC3E}">
        <p14:creationId xmlns:p14="http://schemas.microsoft.com/office/powerpoint/2010/main" val="157293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024A96-1D00-4088-AC23-555725A2F9ED}"/>
              </a:ext>
            </a:extLst>
          </p:cNvPr>
          <p:cNvSpPr txBox="1"/>
          <p:nvPr/>
        </p:nvSpPr>
        <p:spPr>
          <a:xfrm>
            <a:off x="77029" y="366099"/>
            <a:ext cx="5750616" cy="4247317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GB" sz="1050" b="1" dirty="0">
                <a:solidFill>
                  <a:srgbClr val="FF0000"/>
                </a:solidFill>
                <a:latin typeface="Consolas" panose="020B0609020204030204" pitchFamily="49" charset="0"/>
              </a:rPr>
              <a:t>Quagga BGP routing table in vm2</a:t>
            </a:r>
          </a:p>
          <a:p>
            <a:r>
              <a:rPr lang="en-GB" sz="900" dirty="0">
                <a:latin typeface="Consolas" panose="020B0609020204030204" pitchFamily="49" charset="0"/>
              </a:rPr>
              <a:t>vm2# show </a:t>
            </a:r>
            <a:r>
              <a:rPr lang="en-GB" sz="900" dirty="0" err="1">
                <a:latin typeface="Consolas" panose="020B0609020204030204" pitchFamily="49" charset="0"/>
              </a:rPr>
              <a:t>ip</a:t>
            </a:r>
            <a:r>
              <a:rPr lang="en-GB" sz="900" dirty="0">
                <a:latin typeface="Consolas" panose="020B0609020204030204" pitchFamily="49" charset="0"/>
              </a:rPr>
              <a:t> </a:t>
            </a:r>
            <a:r>
              <a:rPr lang="en-GB" sz="900" dirty="0" err="1">
                <a:latin typeface="Consolas" panose="020B0609020204030204" pitchFamily="49" charset="0"/>
              </a:rPr>
              <a:t>bgp</a:t>
            </a:r>
            <a:endParaRPr lang="en-GB" sz="900" dirty="0">
              <a:latin typeface="Consolas" panose="020B0609020204030204" pitchFamily="49" charset="0"/>
            </a:endParaRPr>
          </a:p>
          <a:p>
            <a:r>
              <a:rPr lang="en-GB" sz="900" dirty="0">
                <a:latin typeface="Consolas" panose="020B0609020204030204" pitchFamily="49" charset="0"/>
              </a:rPr>
              <a:t>BGP table version is 0, local router ID is 10.0.2.10</a:t>
            </a:r>
          </a:p>
          <a:p>
            <a:r>
              <a:rPr lang="en-GB" sz="900" dirty="0">
                <a:latin typeface="Consolas" panose="020B0609020204030204" pitchFamily="49" charset="0"/>
              </a:rPr>
              <a:t>Status codes: s suppressed, d damped, h history, * valid, &gt; best, = multipath,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        i internal, r RIB-failure, S Stale, R Removed</a:t>
            </a:r>
          </a:p>
          <a:p>
            <a:r>
              <a:rPr lang="en-GB" sz="900" dirty="0">
                <a:latin typeface="Consolas" panose="020B0609020204030204" pitchFamily="49" charset="0"/>
              </a:rPr>
              <a:t>Origin codes: i - IGP, e - EGP, ? - incomplete</a:t>
            </a:r>
          </a:p>
          <a:p>
            <a:endParaRPr lang="en-GB" sz="900" dirty="0">
              <a:latin typeface="Consolas" panose="020B0609020204030204" pitchFamily="49" charset="0"/>
            </a:endParaRPr>
          </a:p>
          <a:p>
            <a:r>
              <a:rPr lang="en-GB" sz="900" dirty="0">
                <a:latin typeface="Consolas" panose="020B0609020204030204" pitchFamily="49" charset="0"/>
              </a:rPr>
              <a:t>   Network          Next Hop            Metric </a:t>
            </a:r>
            <a:r>
              <a:rPr lang="en-GB" sz="900" dirty="0" err="1">
                <a:latin typeface="Consolas" panose="020B0609020204030204" pitchFamily="49" charset="0"/>
              </a:rPr>
              <a:t>LocPrf</a:t>
            </a:r>
            <a:r>
              <a:rPr lang="en-GB" sz="900" dirty="0">
                <a:latin typeface="Consolas" panose="020B0609020204030204" pitchFamily="49" charset="0"/>
              </a:rPr>
              <a:t> Weight Path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10.0.1.0/24      10.10.0.68                             0 65515 i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              10.10.0.69                             0 65515 i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10.0.2.0/24      10.10.0.68                             0 65515 i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              10.10.0.69                             0 65515 i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10.0.3.0/24      10.10.0.68                             0 65515 65520 65520 e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              10.10.0.69                             0 65515 65520 65520 e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10.0.4.0/24      10.10.0.68                             0 65515 65520 65520 e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              10.10.0.69                             0 65515 65520 65520 e</a:t>
            </a:r>
          </a:p>
          <a:p>
            <a:r>
              <a:rPr lang="en-GB" sz="900" dirty="0">
                <a:latin typeface="Consolas" panose="020B0609020204030204" pitchFamily="49" charset="0"/>
              </a:rPr>
              <a:t>*&gt; 10.0.5.0/24      0.0.0.0                  0         32768 i</a:t>
            </a:r>
          </a:p>
          <a:p>
            <a:r>
              <a:rPr lang="en-GB" sz="900" dirty="0">
                <a:latin typeface="Consolas" panose="020B0609020204030204" pitchFamily="49" charset="0"/>
              </a:rPr>
              <a:t>*&gt; 10.0.6.0/24      0.0.0.0                  0         32768 i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10.0.7.0/24      10.10.0.69                             0 65515 65520 65520 65004 e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              10.10.0.68                             0 65515 65520 65520 65004 e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10.0.8.0/24      10.10.0.69                             0 65515 65520 65520 65004 e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              10.10.0.68                             0 65515 65520 65520 65004 e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10.10.0.0/23     10.10.0.68                             0 65515 i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              10.10.0.69                             0 65515 i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192.168.1.0      10.10.0.68                             0 65515 65010 i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              10.10.0.69                             0 65515 65010 i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192.168.2.0      10.10.0.68                             0 65515 </a:t>
            </a:r>
            <a:r>
              <a:rPr lang="en-GB" sz="900" dirty="0">
                <a:solidFill>
                  <a:srgbClr val="C00000"/>
                </a:solidFill>
                <a:latin typeface="Consolas" panose="020B0609020204030204" pitchFamily="49" charset="0"/>
              </a:rPr>
              <a:t>65520 65520 </a:t>
            </a:r>
            <a:r>
              <a:rPr lang="en-GB" sz="900" dirty="0">
                <a:latin typeface="Consolas" panose="020B0609020204030204" pitchFamily="49" charset="0"/>
              </a:rPr>
              <a:t>65011 e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              10.10.0.69                             0 65515 </a:t>
            </a:r>
            <a:r>
              <a:rPr lang="en-GB" sz="900" dirty="0">
                <a:solidFill>
                  <a:srgbClr val="C00000"/>
                </a:solidFill>
                <a:latin typeface="Consolas" panose="020B0609020204030204" pitchFamily="49" charset="0"/>
              </a:rPr>
              <a:t>65520 65520 </a:t>
            </a:r>
            <a:r>
              <a:rPr lang="en-GB" sz="900" dirty="0">
                <a:latin typeface="Consolas" panose="020B0609020204030204" pitchFamily="49" charset="0"/>
              </a:rPr>
              <a:t>65011 e</a:t>
            </a:r>
          </a:p>
          <a:p>
            <a:endParaRPr lang="en-GB" sz="900" dirty="0">
              <a:latin typeface="Consolas" panose="020B0609020204030204" pitchFamily="49" charset="0"/>
            </a:endParaRPr>
          </a:p>
          <a:p>
            <a:r>
              <a:rPr lang="en-GB" sz="900" dirty="0">
                <a:latin typeface="Consolas" panose="020B0609020204030204" pitchFamily="49" charset="0"/>
              </a:rPr>
              <a:t>Displayed  11 out of 20 total prefixes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D6E63-5505-4B05-8B88-A12343179960}"/>
              </a:ext>
            </a:extLst>
          </p:cNvPr>
          <p:cNvSpPr txBox="1"/>
          <p:nvPr/>
        </p:nvSpPr>
        <p:spPr>
          <a:xfrm>
            <a:off x="6096000" y="366099"/>
            <a:ext cx="5750616" cy="438581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>
                <a:latin typeface="Consolas" panose="020B0609020204030204" pitchFamily="49" charset="0"/>
              </a:defRPr>
            </a:lvl1pPr>
          </a:lstStyle>
          <a:p>
            <a:r>
              <a:rPr lang="en-GB" sz="900" b="1" dirty="0">
                <a:solidFill>
                  <a:srgbClr val="FF0000"/>
                </a:solidFill>
                <a:latin typeface="Consolas" panose="020B0609020204030204" pitchFamily="49" charset="0"/>
              </a:rPr>
              <a:t>Quagga BGP routing table in vm4</a:t>
            </a:r>
            <a:endParaRPr lang="en-GB" dirty="0"/>
          </a:p>
          <a:p>
            <a:r>
              <a:rPr lang="en-GB" dirty="0"/>
              <a:t>vm4# show </a:t>
            </a:r>
            <a:r>
              <a:rPr lang="en-GB" dirty="0" err="1"/>
              <a:t>ip</a:t>
            </a:r>
            <a:r>
              <a:rPr lang="en-GB" dirty="0"/>
              <a:t> </a:t>
            </a:r>
            <a:r>
              <a:rPr lang="en-GB" dirty="0" err="1"/>
              <a:t>bgp</a:t>
            </a:r>
            <a:endParaRPr lang="en-GB" dirty="0"/>
          </a:p>
          <a:p>
            <a:r>
              <a:rPr lang="en-GB" dirty="0"/>
              <a:t>BGP table version is 0, local router ID is 10.0.4.10</a:t>
            </a:r>
          </a:p>
          <a:p>
            <a:r>
              <a:rPr lang="en-GB" dirty="0"/>
              <a:t>Status codes: s suppressed, d damped, h history, * valid, &gt; best, = multipath,</a:t>
            </a:r>
          </a:p>
          <a:p>
            <a:r>
              <a:rPr lang="en-GB" dirty="0"/>
              <a:t>              i internal, r RIB-failure, S Stale, R Removed</a:t>
            </a:r>
          </a:p>
          <a:p>
            <a:r>
              <a:rPr lang="en-GB" dirty="0"/>
              <a:t>Origin codes: i - IGP, e - EGP, ? - incomplete</a:t>
            </a:r>
          </a:p>
          <a:p>
            <a:endParaRPr lang="en-GB" dirty="0"/>
          </a:p>
          <a:p>
            <a:r>
              <a:rPr lang="en-GB" dirty="0"/>
              <a:t>   Network          Next Hop            Metric </a:t>
            </a:r>
            <a:r>
              <a:rPr lang="en-GB" dirty="0" err="1"/>
              <a:t>LocPrf</a:t>
            </a:r>
            <a:r>
              <a:rPr lang="en-GB" dirty="0"/>
              <a:t> Weight Path</a:t>
            </a:r>
          </a:p>
          <a:p>
            <a:r>
              <a:rPr lang="en-GB" dirty="0"/>
              <a:t>   10.0.1.0/24      10.11.0.69                             0 65515 65520 65520 e</a:t>
            </a:r>
          </a:p>
          <a:p>
            <a:r>
              <a:rPr lang="en-GB" dirty="0"/>
              <a:t>                    10.11.0.68                             0 65515 65520 65520 e</a:t>
            </a:r>
          </a:p>
          <a:p>
            <a:r>
              <a:rPr lang="en-GB" dirty="0"/>
              <a:t>   10.0.2.0/24      10.11.0.69                             0 65515 65520 65520 e</a:t>
            </a:r>
          </a:p>
          <a:p>
            <a:r>
              <a:rPr lang="en-GB" dirty="0"/>
              <a:t>                    10.11.0.68                             0 65515 65520 65520 e</a:t>
            </a:r>
          </a:p>
          <a:p>
            <a:r>
              <a:rPr lang="en-GB" dirty="0"/>
              <a:t>   10.0.3.0/24      10.11.0.69                             0 65515 i</a:t>
            </a:r>
          </a:p>
          <a:p>
            <a:r>
              <a:rPr lang="en-GB" dirty="0"/>
              <a:t>                    10.11.0.68                             0 65515 i</a:t>
            </a:r>
          </a:p>
          <a:p>
            <a:r>
              <a:rPr lang="en-GB" dirty="0"/>
              <a:t>   10.0.4.0/24      10.11.0.69                             0 65515 i</a:t>
            </a:r>
          </a:p>
          <a:p>
            <a:r>
              <a:rPr lang="en-GB" dirty="0"/>
              <a:t>                    10.11.0.68                             0 65515 i</a:t>
            </a:r>
          </a:p>
          <a:p>
            <a:r>
              <a:rPr lang="en-GB" dirty="0"/>
              <a:t>   10.0.5.0/24      10.11.0.69                             0 65515 65520 65520 65002 e</a:t>
            </a:r>
          </a:p>
          <a:p>
            <a:r>
              <a:rPr lang="en-GB" dirty="0"/>
              <a:t>                    10.11.0.68                             0 65515 65520 65520 65002 e</a:t>
            </a:r>
          </a:p>
          <a:p>
            <a:r>
              <a:rPr lang="en-GB" dirty="0"/>
              <a:t>   10.0.6.0/24      10.11.0.69                             0 65515 65520 65520 65002 e</a:t>
            </a:r>
          </a:p>
          <a:p>
            <a:r>
              <a:rPr lang="en-GB" dirty="0"/>
              <a:t>                    10.11.0.68                             0 65515 65520 65520 65002 e</a:t>
            </a:r>
          </a:p>
          <a:p>
            <a:r>
              <a:rPr lang="en-GB" dirty="0"/>
              <a:t>*&gt; 10.0.7.0/24      0.0.0.0                  0         32768 i</a:t>
            </a:r>
          </a:p>
          <a:p>
            <a:r>
              <a:rPr lang="en-GB" dirty="0"/>
              <a:t>*&gt; 10.0.8.0/24      0.0.0.0                  0         32768 i</a:t>
            </a:r>
          </a:p>
          <a:p>
            <a:r>
              <a:rPr lang="en-GB" dirty="0"/>
              <a:t>   10.11.0.0/23     10.11.0.69                             0 65515 i</a:t>
            </a:r>
          </a:p>
          <a:p>
            <a:r>
              <a:rPr lang="en-GB" dirty="0"/>
              <a:t>                    10.11.0.68                             0 65515 i</a:t>
            </a:r>
          </a:p>
          <a:p>
            <a:r>
              <a:rPr lang="en-GB" dirty="0"/>
              <a:t>   192.168.1.0      10.11.0.69                             0 65515 </a:t>
            </a:r>
            <a:r>
              <a:rPr lang="en-GB" dirty="0">
                <a:solidFill>
                  <a:srgbClr val="C00000"/>
                </a:solidFill>
              </a:rPr>
              <a:t>65520 65520 </a:t>
            </a:r>
            <a:r>
              <a:rPr lang="en-GB" dirty="0"/>
              <a:t>65010 e</a:t>
            </a:r>
          </a:p>
          <a:p>
            <a:r>
              <a:rPr lang="en-GB" dirty="0"/>
              <a:t>                    10.11.0.68                             0 65515 </a:t>
            </a:r>
            <a:r>
              <a:rPr lang="en-GB" dirty="0">
                <a:solidFill>
                  <a:srgbClr val="C00000"/>
                </a:solidFill>
              </a:rPr>
              <a:t>65520 65520 </a:t>
            </a:r>
            <a:r>
              <a:rPr lang="en-GB" dirty="0"/>
              <a:t>65010 e</a:t>
            </a:r>
          </a:p>
          <a:p>
            <a:r>
              <a:rPr lang="en-GB" dirty="0"/>
              <a:t>   192.168.2.0      10.11.0.69                             0 65515 65011 i</a:t>
            </a:r>
          </a:p>
          <a:p>
            <a:r>
              <a:rPr lang="en-GB" dirty="0"/>
              <a:t>                    10.11.0.68                             0 65515 65011 i</a:t>
            </a:r>
          </a:p>
          <a:p>
            <a:endParaRPr lang="en-GB" dirty="0"/>
          </a:p>
          <a:p>
            <a:r>
              <a:rPr lang="en-GB" dirty="0"/>
              <a:t>Displayed  11 out of 20 total prefixes</a:t>
            </a:r>
          </a:p>
        </p:txBody>
      </p:sp>
    </p:spTree>
    <p:extLst>
      <p:ext uri="{BB962C8B-B14F-4D97-AF65-F5344CB8AC3E}">
        <p14:creationId xmlns:p14="http://schemas.microsoft.com/office/powerpoint/2010/main" val="282016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A2B64E-AF9C-49AA-9D3E-32DE00022BE8}"/>
              </a:ext>
            </a:extLst>
          </p:cNvPr>
          <p:cNvSpPr txBox="1"/>
          <p:nvPr/>
        </p:nvSpPr>
        <p:spPr>
          <a:xfrm>
            <a:off x="423332" y="478516"/>
            <a:ext cx="3649135" cy="4555093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GB" sz="1050" b="1" dirty="0">
                <a:solidFill>
                  <a:srgbClr val="C00000"/>
                </a:solidFill>
                <a:latin typeface="Consolas" panose="020B0609020204030204" pitchFamily="49" charset="0"/>
              </a:rPr>
              <a:t>Configuration Quagga in vm2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vm2# show running-config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Building configuration...</a:t>
            </a:r>
          </a:p>
          <a:p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>
                <a:latin typeface="Consolas" panose="020B0609020204030204" pitchFamily="49" charset="0"/>
              </a:rPr>
              <a:t>Current configuration: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!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!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interface eth0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!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interface lo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!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router </a:t>
            </a:r>
            <a:r>
              <a:rPr lang="en-GB" sz="1000" dirty="0" err="1">
                <a:latin typeface="Consolas" panose="020B0609020204030204" pitchFamily="49" charset="0"/>
              </a:rPr>
              <a:t>bgp</a:t>
            </a:r>
            <a:r>
              <a:rPr lang="en-GB" sz="1000" dirty="0">
                <a:latin typeface="Consolas" panose="020B0609020204030204" pitchFamily="49" charset="0"/>
              </a:rPr>
              <a:t> 65002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</a:rPr>
              <a:t>bgp</a:t>
            </a:r>
            <a:r>
              <a:rPr lang="en-GB" sz="1000" dirty="0">
                <a:latin typeface="Consolas" panose="020B0609020204030204" pitchFamily="49" charset="0"/>
              </a:rPr>
              <a:t> router-id 10.0.2.10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network 10.0.5.0/24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network 10.0.6.0/24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</a:rPr>
              <a:t>neighbor</a:t>
            </a:r>
            <a:r>
              <a:rPr lang="en-GB" sz="1000" dirty="0">
                <a:latin typeface="Consolas" panose="020B0609020204030204" pitchFamily="49" charset="0"/>
              </a:rPr>
              <a:t> 10.10.0.68 remote-as 65515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</a:rPr>
              <a:t>neighbor</a:t>
            </a:r>
            <a:r>
              <a:rPr lang="en-GB" sz="1000" dirty="0">
                <a:latin typeface="Consolas" panose="020B0609020204030204" pitchFamily="49" charset="0"/>
              </a:rPr>
              <a:t> 10.10.0.68 soft-reconfiguration inbound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</a:rPr>
              <a:t>neighbor</a:t>
            </a:r>
            <a:r>
              <a:rPr lang="en-GB" sz="1000" dirty="0">
                <a:latin typeface="Consolas" panose="020B0609020204030204" pitchFamily="49" charset="0"/>
              </a:rPr>
              <a:t> 10.10.0.69 remote-as 65515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</a:rPr>
              <a:t>neighbor</a:t>
            </a:r>
            <a:r>
              <a:rPr lang="en-GB" sz="1000" dirty="0">
                <a:latin typeface="Consolas" panose="020B0609020204030204" pitchFamily="49" charset="0"/>
              </a:rPr>
              <a:t> 10.10.0.69 soft-reconfiguration inbound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!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address-family ipv6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exit-address-family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 exit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!</a:t>
            </a:r>
          </a:p>
          <a:p>
            <a:r>
              <a:rPr lang="en-GB" sz="1000" dirty="0" err="1">
                <a:latin typeface="Consolas" panose="020B0609020204030204" pitchFamily="49" charset="0"/>
              </a:rPr>
              <a:t>ip</a:t>
            </a:r>
            <a:r>
              <a:rPr lang="en-GB" sz="1000" dirty="0">
                <a:latin typeface="Consolas" panose="020B0609020204030204" pitchFamily="49" charset="0"/>
              </a:rPr>
              <a:t> forwarding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!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line </a:t>
            </a:r>
            <a:r>
              <a:rPr lang="en-GB" sz="1000" dirty="0" err="1">
                <a:latin typeface="Consolas" panose="020B0609020204030204" pitchFamily="49" charset="0"/>
              </a:rPr>
              <a:t>vty</a:t>
            </a:r>
            <a:endParaRPr lang="en-GB" sz="1000" dirty="0">
              <a:latin typeface="Consolas" panose="020B0609020204030204" pitchFamily="49" charset="0"/>
            </a:endParaRPr>
          </a:p>
          <a:p>
            <a:r>
              <a:rPr lang="en-GB" sz="1000" dirty="0">
                <a:latin typeface="Consolas" panose="020B0609020204030204" pitchFamily="49" charset="0"/>
              </a:rPr>
              <a:t>!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EBA9C-432F-443A-8DB8-2C7A4DAE382C}"/>
              </a:ext>
            </a:extLst>
          </p:cNvPr>
          <p:cNvSpPr txBox="1"/>
          <p:nvPr/>
        </p:nvSpPr>
        <p:spPr>
          <a:xfrm>
            <a:off x="4394202" y="489466"/>
            <a:ext cx="4013200" cy="4708981"/>
          </a:xfrm>
          <a:prstGeom prst="rect">
            <a:avLst/>
          </a:prstGeom>
          <a:noFill/>
          <a:ln w="31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GB" sz="1000" b="1" dirty="0">
                <a:solidFill>
                  <a:srgbClr val="C00000"/>
                </a:solidFill>
                <a:latin typeface="Consolas" panose="020B0609020204030204" pitchFamily="49" charset="0"/>
              </a:rPr>
              <a:t>Configuration Quagga in vm4</a:t>
            </a:r>
            <a:endParaRPr lang="en-GB" dirty="0"/>
          </a:p>
          <a:p>
            <a:r>
              <a:rPr lang="en-GB" dirty="0"/>
              <a:t>vm4# show run</a:t>
            </a:r>
          </a:p>
          <a:p>
            <a:r>
              <a:rPr lang="en-GB" dirty="0"/>
              <a:t>Building configuration...</a:t>
            </a:r>
          </a:p>
          <a:p>
            <a:endParaRPr lang="en-GB" dirty="0"/>
          </a:p>
          <a:p>
            <a:r>
              <a:rPr lang="en-GB" dirty="0"/>
              <a:t>Current configuration:</a:t>
            </a:r>
          </a:p>
          <a:p>
            <a:r>
              <a:rPr lang="en-GB" dirty="0"/>
              <a:t>!</a:t>
            </a:r>
          </a:p>
          <a:p>
            <a:r>
              <a:rPr lang="en-GB" dirty="0"/>
              <a:t>!</a:t>
            </a:r>
          </a:p>
          <a:p>
            <a:r>
              <a:rPr lang="en-GB" dirty="0"/>
              <a:t>interface eth0</a:t>
            </a:r>
          </a:p>
          <a:p>
            <a:r>
              <a:rPr lang="en-GB" dirty="0"/>
              <a:t>!</a:t>
            </a:r>
          </a:p>
          <a:p>
            <a:r>
              <a:rPr lang="en-GB" dirty="0"/>
              <a:t>interface lo</a:t>
            </a:r>
          </a:p>
          <a:p>
            <a:r>
              <a:rPr lang="en-GB" dirty="0"/>
              <a:t>!</a:t>
            </a:r>
          </a:p>
          <a:p>
            <a:r>
              <a:rPr lang="en-GB" dirty="0"/>
              <a:t>router </a:t>
            </a:r>
            <a:r>
              <a:rPr lang="en-GB" dirty="0" err="1"/>
              <a:t>bgp</a:t>
            </a:r>
            <a:r>
              <a:rPr lang="en-GB" dirty="0"/>
              <a:t> 65004</a:t>
            </a:r>
          </a:p>
          <a:p>
            <a:r>
              <a:rPr lang="en-GB" dirty="0"/>
              <a:t> </a:t>
            </a:r>
            <a:r>
              <a:rPr lang="en-GB" dirty="0" err="1"/>
              <a:t>bgp</a:t>
            </a:r>
            <a:r>
              <a:rPr lang="en-GB" dirty="0"/>
              <a:t> router-id 10.0.4.10</a:t>
            </a:r>
          </a:p>
          <a:p>
            <a:r>
              <a:rPr lang="en-GB" dirty="0"/>
              <a:t> network 10.0.7.0/24</a:t>
            </a:r>
          </a:p>
          <a:p>
            <a:r>
              <a:rPr lang="en-GB" dirty="0"/>
              <a:t> network 10.0.8.0/24</a:t>
            </a:r>
          </a:p>
          <a:p>
            <a:r>
              <a:rPr lang="en-GB" dirty="0"/>
              <a:t> </a:t>
            </a:r>
            <a:r>
              <a:rPr lang="en-GB" dirty="0" err="1"/>
              <a:t>neighbor</a:t>
            </a:r>
            <a:r>
              <a:rPr lang="en-GB" dirty="0"/>
              <a:t> 10.11.0.68 remote-as 65515</a:t>
            </a:r>
          </a:p>
          <a:p>
            <a:r>
              <a:rPr lang="en-GB" dirty="0"/>
              <a:t> </a:t>
            </a:r>
            <a:r>
              <a:rPr lang="en-GB" dirty="0" err="1"/>
              <a:t>neighbor</a:t>
            </a:r>
            <a:r>
              <a:rPr lang="en-GB" dirty="0"/>
              <a:t> 10.11.0.68 soft-reconfiguration inbound</a:t>
            </a:r>
          </a:p>
          <a:p>
            <a:r>
              <a:rPr lang="en-GB" dirty="0"/>
              <a:t> </a:t>
            </a:r>
            <a:r>
              <a:rPr lang="en-GB" dirty="0" err="1"/>
              <a:t>neighbor</a:t>
            </a:r>
            <a:r>
              <a:rPr lang="en-GB" dirty="0"/>
              <a:t> 10.11.0.69 remote-as 65515</a:t>
            </a:r>
          </a:p>
          <a:p>
            <a:r>
              <a:rPr lang="en-GB" dirty="0"/>
              <a:t> </a:t>
            </a:r>
            <a:r>
              <a:rPr lang="en-GB" dirty="0" err="1"/>
              <a:t>neighbor</a:t>
            </a:r>
            <a:r>
              <a:rPr lang="en-GB" dirty="0"/>
              <a:t> 10.11.0.69 soft-reconfiguration inbound</a:t>
            </a:r>
          </a:p>
          <a:p>
            <a:r>
              <a:rPr lang="en-GB" dirty="0"/>
              <a:t>!</a:t>
            </a:r>
          </a:p>
          <a:p>
            <a:r>
              <a:rPr lang="en-GB" dirty="0"/>
              <a:t> address-family ipv6</a:t>
            </a:r>
          </a:p>
          <a:p>
            <a:r>
              <a:rPr lang="en-GB" dirty="0"/>
              <a:t> exit-address-family</a:t>
            </a:r>
          </a:p>
          <a:p>
            <a:r>
              <a:rPr lang="en-GB" dirty="0"/>
              <a:t> exit</a:t>
            </a:r>
          </a:p>
          <a:p>
            <a:r>
              <a:rPr lang="en-GB" dirty="0"/>
              <a:t>!</a:t>
            </a:r>
          </a:p>
          <a:p>
            <a:r>
              <a:rPr lang="en-GB" dirty="0" err="1"/>
              <a:t>ip</a:t>
            </a:r>
            <a:r>
              <a:rPr lang="en-GB" dirty="0"/>
              <a:t> forwarding</a:t>
            </a:r>
          </a:p>
          <a:p>
            <a:r>
              <a:rPr lang="en-GB" dirty="0"/>
              <a:t>!</a:t>
            </a:r>
          </a:p>
          <a:p>
            <a:r>
              <a:rPr lang="en-GB" dirty="0"/>
              <a:t>line </a:t>
            </a:r>
            <a:r>
              <a:rPr lang="en-GB" dirty="0" err="1"/>
              <a:t>vty</a:t>
            </a:r>
            <a:endParaRPr lang="en-GB" dirty="0"/>
          </a:p>
          <a:p>
            <a:r>
              <a:rPr lang="en-GB" dirty="0"/>
              <a:t>!</a:t>
            </a:r>
          </a:p>
          <a:p>
            <a:r>
              <a:rPr lang="en-GB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53000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1975</Words>
  <Application>Microsoft Office PowerPoint</Application>
  <PresentationFormat>Widescreen</PresentationFormat>
  <Paragraphs>928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az_ea_font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Ferri</dc:creator>
  <cp:lastModifiedBy>Fabrizio Ferri</cp:lastModifiedBy>
  <cp:revision>69</cp:revision>
  <dcterms:created xsi:type="dcterms:W3CDTF">2021-08-23T08:56:15Z</dcterms:created>
  <dcterms:modified xsi:type="dcterms:W3CDTF">2021-09-08T07:41:00Z</dcterms:modified>
</cp:coreProperties>
</file>