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99FF"/>
    <a:srgbClr val="9900FF"/>
    <a:srgbClr val="006600"/>
    <a:srgbClr val="0000FF"/>
    <a:srgbClr val="4072C4"/>
    <a:srgbClr val="FF66FF"/>
    <a:srgbClr val="012C6B"/>
    <a:srgbClr val="01245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00" y="174922"/>
            <a:ext cx="10515600" cy="501650"/>
          </a:xfrm>
        </p:spPr>
        <p:txBody>
          <a:bodyPr>
            <a:normAutofit fontScale="90000"/>
          </a:bodyPr>
          <a:lstStyle/>
          <a:p>
            <a:r>
              <a:rPr lang="en-US" dirty="0"/>
              <a:t>B2V through NVA</a:t>
            </a:r>
            <a:endParaRPr lang="en-GB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99CEF3D-F070-42E5-A360-7649CCE7FC86}"/>
              </a:ext>
            </a:extLst>
          </p:cNvPr>
          <p:cNvSpPr txBox="1"/>
          <p:nvPr/>
        </p:nvSpPr>
        <p:spPr>
          <a:xfrm>
            <a:off x="232970" y="914787"/>
            <a:ext cx="11141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traffic through a network virtual appliance (NVA) for communication between virtual networks and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V2V traffic doesn't transit through NVA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B2B traffic doesn't transit through NVA</a:t>
            </a:r>
            <a:endParaRPr lang="en-GB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E696455-53A5-4AEC-9438-ACE03CDB8AD7}"/>
              </a:ext>
            </a:extLst>
          </p:cNvPr>
          <p:cNvGrpSpPr/>
          <p:nvPr/>
        </p:nvGrpSpPr>
        <p:grpSpPr>
          <a:xfrm>
            <a:off x="3368227" y="3804605"/>
            <a:ext cx="909124" cy="1084211"/>
            <a:chOff x="3051318" y="2267826"/>
            <a:chExt cx="909124" cy="945611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7F97080-7677-4D73-A6F2-B4259471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220" y="2765879"/>
              <a:ext cx="388064" cy="248361"/>
            </a:xfrm>
            <a:prstGeom prst="rect">
              <a:avLst/>
            </a:prstGeom>
          </p:spPr>
        </p:pic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AD7BCAE7-5B89-4222-9D48-CB41922215FF}"/>
                </a:ext>
              </a:extLst>
            </p:cNvPr>
            <p:cNvSpPr/>
            <p:nvPr/>
          </p:nvSpPr>
          <p:spPr>
            <a:xfrm>
              <a:off x="3051318" y="2267826"/>
              <a:ext cx="909124" cy="945611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732147-46C0-42A9-B872-D5D535B504FD}"/>
                </a:ext>
              </a:extLst>
            </p:cNvPr>
            <p:cNvSpPr txBox="1"/>
            <p:nvPr/>
          </p:nvSpPr>
          <p:spPr>
            <a:xfrm>
              <a:off x="3059375" y="2560524"/>
              <a:ext cx="519694" cy="2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1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B1DF57-DBAE-472C-A1A0-12488AFC18F7}"/>
              </a:ext>
            </a:extLst>
          </p:cNvPr>
          <p:cNvCxnSpPr>
            <a:cxnSpLocks/>
          </p:cNvCxnSpPr>
          <p:nvPr/>
        </p:nvCxnSpPr>
        <p:spPr>
          <a:xfrm>
            <a:off x="5721579" y="3042578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42D722-5AC1-4E72-92EE-7B9FAD40BD7B}"/>
              </a:ext>
            </a:extLst>
          </p:cNvPr>
          <p:cNvCxnSpPr>
            <a:cxnSpLocks/>
          </p:cNvCxnSpPr>
          <p:nvPr/>
        </p:nvCxnSpPr>
        <p:spPr>
          <a:xfrm>
            <a:off x="4288524" y="4401498"/>
            <a:ext cx="1084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DE68F87-13DC-4EC1-972F-33413D35FBC1}"/>
              </a:ext>
            </a:extLst>
          </p:cNvPr>
          <p:cNvCxnSpPr>
            <a:cxnSpLocks/>
          </p:cNvCxnSpPr>
          <p:nvPr/>
        </p:nvCxnSpPr>
        <p:spPr>
          <a:xfrm flipH="1">
            <a:off x="5808085" y="4479128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id="{7C3C7FCB-A33F-492F-B712-84BF740A1233}"/>
              </a:ext>
            </a:extLst>
          </p:cNvPr>
          <p:cNvSpPr/>
          <p:nvPr/>
        </p:nvSpPr>
        <p:spPr>
          <a:xfrm>
            <a:off x="5373221" y="3628666"/>
            <a:ext cx="3072444" cy="95004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250619-D29F-4813-8CAE-0C292585F7A9}"/>
              </a:ext>
            </a:extLst>
          </p:cNvPr>
          <p:cNvSpPr txBox="1"/>
          <p:nvPr/>
        </p:nvSpPr>
        <p:spPr>
          <a:xfrm>
            <a:off x="7542366" y="389564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BE1B549-A0FE-46A8-9618-84D73ECA9DC5}"/>
              </a:ext>
            </a:extLst>
          </p:cNvPr>
          <p:cNvSpPr/>
          <p:nvPr/>
        </p:nvSpPr>
        <p:spPr>
          <a:xfrm>
            <a:off x="5550696" y="5212805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CC3760F6-22D9-4869-8DEB-71184A3A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35" y="5441854"/>
            <a:ext cx="327660" cy="3276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0A8CEED-D8EA-4D21-8BA6-A18EF8524369}"/>
              </a:ext>
            </a:extLst>
          </p:cNvPr>
          <p:cNvSpPr txBox="1"/>
          <p:nvPr/>
        </p:nvSpPr>
        <p:spPr>
          <a:xfrm>
            <a:off x="6067506" y="522471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258B264-EB6C-4AEB-A18C-C4E307113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10" y="6217279"/>
            <a:ext cx="388064" cy="24836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4A1AAA42-1C82-44FE-AE26-CA80F67282AF}"/>
              </a:ext>
            </a:extLst>
          </p:cNvPr>
          <p:cNvSpPr txBox="1"/>
          <p:nvPr/>
        </p:nvSpPr>
        <p:spPr>
          <a:xfrm>
            <a:off x="6117028" y="623445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32E603-DE96-4C30-83A6-CD41758628D5}"/>
              </a:ext>
            </a:extLst>
          </p:cNvPr>
          <p:cNvSpPr txBox="1"/>
          <p:nvPr/>
        </p:nvSpPr>
        <p:spPr>
          <a:xfrm>
            <a:off x="5585117" y="5620045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B70B56A-F604-4961-B063-AEC3EE55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30" y="5319623"/>
            <a:ext cx="311920" cy="34603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FE1E1371-4000-4151-9150-863839F6E55D}"/>
              </a:ext>
            </a:extLst>
          </p:cNvPr>
          <p:cNvSpPr txBox="1"/>
          <p:nvPr/>
        </p:nvSpPr>
        <p:spPr>
          <a:xfrm>
            <a:off x="6367899" y="380340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10C77C9-1DAD-4DDB-BBC2-E1EF60920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574" y="5592599"/>
            <a:ext cx="346710" cy="35814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89815DB8-7741-4486-B574-74705704EDFE}"/>
              </a:ext>
            </a:extLst>
          </p:cNvPr>
          <p:cNvSpPr txBox="1"/>
          <p:nvPr/>
        </p:nvSpPr>
        <p:spPr>
          <a:xfrm>
            <a:off x="6025080" y="42752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204669-8570-401F-B42E-71F7D13563E3}"/>
              </a:ext>
            </a:extLst>
          </p:cNvPr>
          <p:cNvSpPr txBox="1"/>
          <p:nvPr/>
        </p:nvSpPr>
        <p:spPr>
          <a:xfrm>
            <a:off x="5420938" y="495996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1EA000C-2A0D-425D-90DD-851B7E815890}"/>
              </a:ext>
            </a:extLst>
          </p:cNvPr>
          <p:cNvSpPr txBox="1"/>
          <p:nvPr/>
        </p:nvSpPr>
        <p:spPr>
          <a:xfrm>
            <a:off x="6294220" y="499035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8138BD0-7E72-42CA-8017-9CC74532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02" y="4311798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09D87DE-7ED3-4394-B8E8-FC2E370613FF}"/>
              </a:ext>
            </a:extLst>
          </p:cNvPr>
          <p:cNvSpPr txBox="1"/>
          <p:nvPr/>
        </p:nvSpPr>
        <p:spPr>
          <a:xfrm>
            <a:off x="3818030" y="409230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637D5FB-1360-466C-8EBC-AB73A287CA12}"/>
              </a:ext>
            </a:extLst>
          </p:cNvPr>
          <p:cNvGrpSpPr/>
          <p:nvPr/>
        </p:nvGrpSpPr>
        <p:grpSpPr>
          <a:xfrm>
            <a:off x="5099154" y="2391552"/>
            <a:ext cx="936154" cy="608945"/>
            <a:chOff x="3051318" y="2651125"/>
            <a:chExt cx="936154" cy="608358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57EC37E-09D3-46AC-AED7-7D2F5DAFF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20" name="Flowchart: Alternate Process 119">
              <a:extLst>
                <a:ext uri="{FF2B5EF4-FFF2-40B4-BE49-F238E27FC236}">
                  <a16:creationId xmlns:a16="http://schemas.microsoft.com/office/drawing/2014/main" id="{FBB96B71-EF01-4323-89DE-741EA78557A6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D0D089D-0867-455B-B5AE-2A66870497AF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9CD8394-93A9-45C3-AA6E-BA552018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906" y="2672837"/>
            <a:ext cx="327660" cy="32766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B9BD3B5-C922-41D2-A9E9-2E8420BB13F1}"/>
              </a:ext>
            </a:extLst>
          </p:cNvPr>
          <p:cNvSpPr txBox="1"/>
          <p:nvPr/>
        </p:nvSpPr>
        <p:spPr>
          <a:xfrm>
            <a:off x="5587064" y="244447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9DDE32DB-5100-4791-AD4F-4299EDF731D1}"/>
              </a:ext>
            </a:extLst>
          </p:cNvPr>
          <p:cNvSpPr/>
          <p:nvPr/>
        </p:nvSpPr>
        <p:spPr>
          <a:xfrm>
            <a:off x="6321754" y="241564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1E07D15-2222-4EF1-8A22-9A5A3BD21C82}"/>
              </a:ext>
            </a:extLst>
          </p:cNvPr>
          <p:cNvSpPr txBox="1"/>
          <p:nvPr/>
        </p:nvSpPr>
        <p:spPr>
          <a:xfrm>
            <a:off x="6247064" y="248817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19C41A9-5684-4559-B71A-F66D07D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690" y="2659107"/>
            <a:ext cx="327660" cy="32766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A2785C18-6B41-48A3-AA1D-34B66A3DDB87}"/>
              </a:ext>
            </a:extLst>
          </p:cNvPr>
          <p:cNvSpPr txBox="1"/>
          <p:nvPr/>
        </p:nvSpPr>
        <p:spPr>
          <a:xfrm>
            <a:off x="6845587" y="24396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6F65C44-42B8-4ACF-8778-A5AD5616DE32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6903690" y="3036407"/>
            <a:ext cx="5753" cy="592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39647D8-18AD-428E-BFBF-5CA48B267628}"/>
              </a:ext>
            </a:extLst>
          </p:cNvPr>
          <p:cNvGrpSpPr/>
          <p:nvPr/>
        </p:nvGrpSpPr>
        <p:grpSpPr>
          <a:xfrm>
            <a:off x="7574568" y="2436194"/>
            <a:ext cx="975020" cy="608945"/>
            <a:chOff x="3042016" y="2651125"/>
            <a:chExt cx="975020" cy="608358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543FEFA-75C6-439A-B436-F6DD899F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B579E74C-C9FE-4BEE-A2C6-35B136587EF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ADF73C7-5928-4877-A593-21F400794A7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BB7C88B-E242-4287-9450-7BCFBB665F37}"/>
              </a:ext>
            </a:extLst>
          </p:cNvPr>
          <p:cNvCxnSpPr>
            <a:cxnSpLocks/>
          </p:cNvCxnSpPr>
          <p:nvPr/>
        </p:nvCxnSpPr>
        <p:spPr>
          <a:xfrm>
            <a:off x="8026437" y="303640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80C14744-3585-4325-A55F-617CA73C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956" y="2670922"/>
            <a:ext cx="327660" cy="327660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47684384-DFD6-4F9F-B06B-A0CC62CFF9D6}"/>
              </a:ext>
            </a:extLst>
          </p:cNvPr>
          <p:cNvSpPr txBox="1"/>
          <p:nvPr/>
        </p:nvSpPr>
        <p:spPr>
          <a:xfrm>
            <a:off x="8101351" y="245230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CACCBEA-347A-4B4A-BE0E-540F54FC6D46}"/>
              </a:ext>
            </a:extLst>
          </p:cNvPr>
          <p:cNvCxnSpPr>
            <a:cxnSpLocks/>
          </p:cNvCxnSpPr>
          <p:nvPr/>
        </p:nvCxnSpPr>
        <p:spPr>
          <a:xfrm>
            <a:off x="6915620" y="4467009"/>
            <a:ext cx="1052432" cy="88609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39B09F-7774-439D-9BA6-C7BC15F50F93}"/>
              </a:ext>
            </a:extLst>
          </p:cNvPr>
          <p:cNvCxnSpPr>
            <a:cxnSpLocks/>
          </p:cNvCxnSpPr>
          <p:nvPr/>
        </p:nvCxnSpPr>
        <p:spPr>
          <a:xfrm>
            <a:off x="7005397" y="4477919"/>
            <a:ext cx="1025273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0A300928-0D06-4C66-8B39-5BC9568DD93B}"/>
              </a:ext>
            </a:extLst>
          </p:cNvPr>
          <p:cNvSpPr/>
          <p:nvPr/>
        </p:nvSpPr>
        <p:spPr>
          <a:xfrm>
            <a:off x="7694773" y="5212805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A729EE0B-9B36-4CF5-87A1-CE20C09F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471" y="5392595"/>
            <a:ext cx="327660" cy="327660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9410C01C-F0E0-4B44-8B59-6A6E94FB5EB7}"/>
              </a:ext>
            </a:extLst>
          </p:cNvPr>
          <p:cNvSpPr txBox="1"/>
          <p:nvPr/>
        </p:nvSpPr>
        <p:spPr>
          <a:xfrm>
            <a:off x="8247878" y="5200196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0984269-D9CF-4059-AC08-F29526A4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534" y="6214854"/>
            <a:ext cx="388064" cy="248361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AB02C54-D6BB-4885-AA39-4AD7AF1B5A95}"/>
              </a:ext>
            </a:extLst>
          </p:cNvPr>
          <p:cNvSpPr txBox="1"/>
          <p:nvPr/>
        </p:nvSpPr>
        <p:spPr>
          <a:xfrm>
            <a:off x="8018859" y="618382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51F61B2-1241-4F1D-92D4-EEA41250EECF}"/>
              </a:ext>
            </a:extLst>
          </p:cNvPr>
          <p:cNvSpPr txBox="1"/>
          <p:nvPr/>
        </p:nvSpPr>
        <p:spPr>
          <a:xfrm>
            <a:off x="7677850" y="562257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97800A2-A997-434C-B84D-42DF56CF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817" y="5291904"/>
            <a:ext cx="311920" cy="346036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A58F4A5A-B98C-4F74-952D-D7E83F24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9270" y="5605317"/>
            <a:ext cx="346710" cy="35814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1BD8FAD5-F79B-4557-B5A6-A7A9C3C65928}"/>
              </a:ext>
            </a:extLst>
          </p:cNvPr>
          <p:cNvSpPr txBox="1"/>
          <p:nvPr/>
        </p:nvSpPr>
        <p:spPr>
          <a:xfrm>
            <a:off x="7062981" y="498226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9673D6-567E-421D-B3F2-1CB66CDEFFBF}"/>
              </a:ext>
            </a:extLst>
          </p:cNvPr>
          <p:cNvSpPr txBox="1"/>
          <p:nvPr/>
        </p:nvSpPr>
        <p:spPr>
          <a:xfrm>
            <a:off x="7832924" y="495441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EFA5FE7-F338-4E9F-89E1-B0366B74E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634" y="4015955"/>
            <a:ext cx="378386" cy="378386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3E10A72-B198-4A4B-9EC4-A5E35F6A9E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24783" y="4016075"/>
            <a:ext cx="487680" cy="48768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F7BE3EC8-E1AE-4AA5-B025-E372B957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99" y="2775989"/>
            <a:ext cx="388064" cy="248601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F5786ED6-FE5F-49C3-867C-29F3FA12AF32}"/>
              </a:ext>
            </a:extLst>
          </p:cNvPr>
          <p:cNvSpPr txBox="1"/>
          <p:nvPr/>
        </p:nvSpPr>
        <p:spPr>
          <a:xfrm>
            <a:off x="3374607" y="3853140"/>
            <a:ext cx="886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NVA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77AA3D-0294-4C5B-8970-029E06BD2CD1}"/>
              </a:ext>
            </a:extLst>
          </p:cNvPr>
          <p:cNvSpPr txBox="1"/>
          <p:nvPr/>
        </p:nvSpPr>
        <p:spPr>
          <a:xfrm>
            <a:off x="3252828" y="3470382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10.1.0.0/24</a:t>
            </a:r>
            <a:endParaRPr lang="en-GB" sz="1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C25FD51-C6CC-4CC1-A72B-9752C07E4D11}"/>
              </a:ext>
            </a:extLst>
          </p:cNvPr>
          <p:cNvSpPr txBox="1"/>
          <p:nvPr/>
        </p:nvSpPr>
        <p:spPr>
          <a:xfrm>
            <a:off x="5014728" y="205725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10.0.2.0/24</a:t>
            </a:r>
            <a:endParaRPr lang="en-GB" sz="1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3EDA4C-83A5-4EAF-930E-585AF84C0A68}"/>
              </a:ext>
            </a:extLst>
          </p:cNvPr>
          <p:cNvSpPr txBox="1"/>
          <p:nvPr/>
        </p:nvSpPr>
        <p:spPr>
          <a:xfrm>
            <a:off x="6303648" y="2051428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10.0.3.0/24</a:t>
            </a:r>
            <a:endParaRPr lang="en-GB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33B469B-7960-4F58-9FE7-85C6872A509C}"/>
              </a:ext>
            </a:extLst>
          </p:cNvPr>
          <p:cNvSpPr txBox="1"/>
          <p:nvPr/>
        </p:nvSpPr>
        <p:spPr>
          <a:xfrm>
            <a:off x="7521972" y="2063567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10.0.4.0/24</a:t>
            </a:r>
            <a:endParaRPr lang="en-GB" sz="1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15024E2-BF19-4D2E-9678-C9542394AEF4}"/>
              </a:ext>
            </a:extLst>
          </p:cNvPr>
          <p:cNvSpPr txBox="1"/>
          <p:nvPr/>
        </p:nvSpPr>
        <p:spPr>
          <a:xfrm>
            <a:off x="5640202" y="5947804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192.168.1.0/24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D18A28-393D-41C2-BC6F-75524C925465}"/>
              </a:ext>
            </a:extLst>
          </p:cNvPr>
          <p:cNvSpPr txBox="1"/>
          <p:nvPr/>
        </p:nvSpPr>
        <p:spPr>
          <a:xfrm>
            <a:off x="7667133" y="5943779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192.168.2.0/24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43D7A40-926D-4DFE-B10D-279F3EA837C8}"/>
              </a:ext>
            </a:extLst>
          </p:cNvPr>
          <p:cNvSpPr txBox="1"/>
          <p:nvPr/>
        </p:nvSpPr>
        <p:spPr>
          <a:xfrm>
            <a:off x="3654282" y="457513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10.1.0.4</a:t>
            </a:r>
            <a:endParaRPr lang="en-GB" sz="1200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63E8930-D32D-4E93-88CC-A4FDEE0623A1}"/>
              </a:ext>
            </a:extLst>
          </p:cNvPr>
          <p:cNvCxnSpPr>
            <a:cxnSpLocks/>
          </p:cNvCxnSpPr>
          <p:nvPr/>
        </p:nvCxnSpPr>
        <p:spPr>
          <a:xfrm flipH="1">
            <a:off x="5886541" y="4501018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C9501E-24BB-4E8B-B9A5-879AAB74EEC7}"/>
              </a:ext>
            </a:extLst>
          </p:cNvPr>
          <p:cNvSpPr txBox="1"/>
          <p:nvPr/>
        </p:nvSpPr>
        <p:spPr>
          <a:xfrm>
            <a:off x="3182787" y="4910054"/>
            <a:ext cx="136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vm1 (NVA) works as IP forwarder</a:t>
            </a:r>
            <a:endParaRPr lang="en-GB" sz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DF832A-EEE5-4C52-9C03-AD31FDF27362}"/>
              </a:ext>
            </a:extLst>
          </p:cNvPr>
          <p:cNvSpPr/>
          <p:nvPr/>
        </p:nvSpPr>
        <p:spPr>
          <a:xfrm>
            <a:off x="3975487" y="2985796"/>
            <a:ext cx="2838432" cy="2576618"/>
          </a:xfrm>
          <a:custGeom>
            <a:avLst/>
            <a:gdLst>
              <a:gd name="connsiteX0" fmla="*/ 2415982 w 2838432"/>
              <a:gd name="connsiteY0" fmla="*/ 2556588 h 2576618"/>
              <a:gd name="connsiteX1" fmla="*/ 2369329 w 2838432"/>
              <a:gd name="connsiteY1" fmla="*/ 2509935 h 2576618"/>
              <a:gd name="connsiteX2" fmla="*/ 2322676 w 2838432"/>
              <a:gd name="connsiteY2" fmla="*/ 2006082 h 2576618"/>
              <a:gd name="connsiteX3" fmla="*/ 2751884 w 2838432"/>
              <a:gd name="connsiteY3" fmla="*/ 1315617 h 2576618"/>
              <a:gd name="connsiteX4" fmla="*/ 372578 w 2838432"/>
              <a:gd name="connsiteY4" fmla="*/ 1539551 h 2576618"/>
              <a:gd name="connsiteX5" fmla="*/ 101991 w 2838432"/>
              <a:gd name="connsiteY5" fmla="*/ 1380931 h 2576618"/>
              <a:gd name="connsiteX6" fmla="*/ 1342962 w 2838432"/>
              <a:gd name="connsiteY6" fmla="*/ 1091682 h 2576618"/>
              <a:gd name="connsiteX7" fmla="*/ 1977444 w 2838432"/>
              <a:gd name="connsiteY7" fmla="*/ 578498 h 2576618"/>
              <a:gd name="connsiteX8" fmla="*/ 1977444 w 2838432"/>
              <a:gd name="connsiteY8" fmla="*/ 0 h 2576618"/>
              <a:gd name="connsiteX0" fmla="*/ 2415982 w 2838432"/>
              <a:gd name="connsiteY0" fmla="*/ 2556588 h 2576618"/>
              <a:gd name="connsiteX1" fmla="*/ 2369329 w 2838432"/>
              <a:gd name="connsiteY1" fmla="*/ 2509935 h 2576618"/>
              <a:gd name="connsiteX2" fmla="*/ 2322676 w 2838432"/>
              <a:gd name="connsiteY2" fmla="*/ 2006082 h 2576618"/>
              <a:gd name="connsiteX3" fmla="*/ 2751884 w 2838432"/>
              <a:gd name="connsiteY3" fmla="*/ 1315617 h 2576618"/>
              <a:gd name="connsiteX4" fmla="*/ 372578 w 2838432"/>
              <a:gd name="connsiteY4" fmla="*/ 1539551 h 2576618"/>
              <a:gd name="connsiteX5" fmla="*/ 101991 w 2838432"/>
              <a:gd name="connsiteY5" fmla="*/ 1380931 h 2576618"/>
              <a:gd name="connsiteX6" fmla="*/ 1342962 w 2838432"/>
              <a:gd name="connsiteY6" fmla="*/ 1091682 h 2576618"/>
              <a:gd name="connsiteX7" fmla="*/ 1884138 w 2838432"/>
              <a:gd name="connsiteY7" fmla="*/ 681135 h 2576618"/>
              <a:gd name="connsiteX8" fmla="*/ 1977444 w 2838432"/>
              <a:gd name="connsiteY8" fmla="*/ 0 h 257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8432" h="2576618">
                <a:moveTo>
                  <a:pt x="2415982" y="2556588"/>
                </a:moveTo>
                <a:cubicBezTo>
                  <a:pt x="2400431" y="2579137"/>
                  <a:pt x="2384880" y="2601686"/>
                  <a:pt x="2369329" y="2509935"/>
                </a:cubicBezTo>
                <a:cubicBezTo>
                  <a:pt x="2353778" y="2418184"/>
                  <a:pt x="2258917" y="2205135"/>
                  <a:pt x="2322676" y="2006082"/>
                </a:cubicBezTo>
                <a:cubicBezTo>
                  <a:pt x="2386435" y="1807029"/>
                  <a:pt x="3076900" y="1393372"/>
                  <a:pt x="2751884" y="1315617"/>
                </a:cubicBezTo>
                <a:cubicBezTo>
                  <a:pt x="2426868" y="1237862"/>
                  <a:pt x="814227" y="1528665"/>
                  <a:pt x="372578" y="1539551"/>
                </a:cubicBezTo>
                <a:cubicBezTo>
                  <a:pt x="-69071" y="1550437"/>
                  <a:pt x="-59740" y="1455576"/>
                  <a:pt x="101991" y="1380931"/>
                </a:cubicBezTo>
                <a:cubicBezTo>
                  <a:pt x="263722" y="1306286"/>
                  <a:pt x="1045937" y="1208315"/>
                  <a:pt x="1342962" y="1091682"/>
                </a:cubicBezTo>
                <a:cubicBezTo>
                  <a:pt x="1639987" y="975049"/>
                  <a:pt x="1778391" y="863082"/>
                  <a:pt x="1884138" y="681135"/>
                </a:cubicBezTo>
                <a:cubicBezTo>
                  <a:pt x="1989885" y="499188"/>
                  <a:pt x="2030317" y="198275"/>
                  <a:pt x="1977444" y="0"/>
                </a:cubicBezTo>
              </a:path>
            </a:pathLst>
          </a:custGeom>
          <a:noFill/>
          <a:ln w="44450">
            <a:solidFill>
              <a:srgbClr val="FFC000">
                <a:alpha val="93000"/>
              </a:srgb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3AAC43-984A-4838-8387-1FF1634FACD6}"/>
              </a:ext>
            </a:extLst>
          </p:cNvPr>
          <p:cNvSpPr/>
          <p:nvPr/>
        </p:nvSpPr>
        <p:spPr>
          <a:xfrm>
            <a:off x="7059106" y="2948474"/>
            <a:ext cx="993211" cy="895076"/>
          </a:xfrm>
          <a:custGeom>
            <a:avLst/>
            <a:gdLst>
              <a:gd name="connsiteX0" fmla="*/ 26581 w 987634"/>
              <a:gd name="connsiteY0" fmla="*/ 130628 h 895076"/>
              <a:gd name="connsiteX1" fmla="*/ 45243 w 987634"/>
              <a:gd name="connsiteY1" fmla="*/ 774441 h 895076"/>
              <a:gd name="connsiteX2" fmla="*/ 446459 w 987634"/>
              <a:gd name="connsiteY2" fmla="*/ 886408 h 895076"/>
              <a:gd name="connsiteX3" fmla="*/ 847675 w 987634"/>
              <a:gd name="connsiteY3" fmla="*/ 811763 h 895076"/>
              <a:gd name="connsiteX4" fmla="*/ 857006 w 987634"/>
              <a:gd name="connsiteY4" fmla="*/ 214604 h 895076"/>
              <a:gd name="connsiteX5" fmla="*/ 987634 w 987634"/>
              <a:gd name="connsiteY5" fmla="*/ 0 h 895076"/>
              <a:gd name="connsiteX0" fmla="*/ 16202 w 1005247"/>
              <a:gd name="connsiteY0" fmla="*/ 9330 h 895076"/>
              <a:gd name="connsiteX1" fmla="*/ 62856 w 1005247"/>
              <a:gd name="connsiteY1" fmla="*/ 774441 h 895076"/>
              <a:gd name="connsiteX2" fmla="*/ 464072 w 1005247"/>
              <a:gd name="connsiteY2" fmla="*/ 886408 h 895076"/>
              <a:gd name="connsiteX3" fmla="*/ 865288 w 1005247"/>
              <a:gd name="connsiteY3" fmla="*/ 811763 h 895076"/>
              <a:gd name="connsiteX4" fmla="*/ 874619 w 1005247"/>
              <a:gd name="connsiteY4" fmla="*/ 214604 h 895076"/>
              <a:gd name="connsiteX5" fmla="*/ 1005247 w 1005247"/>
              <a:gd name="connsiteY5" fmla="*/ 0 h 895076"/>
              <a:gd name="connsiteX0" fmla="*/ 4166 w 993211"/>
              <a:gd name="connsiteY0" fmla="*/ 9330 h 895076"/>
              <a:gd name="connsiteX1" fmla="*/ 50820 w 993211"/>
              <a:gd name="connsiteY1" fmla="*/ 774441 h 895076"/>
              <a:gd name="connsiteX2" fmla="*/ 452036 w 993211"/>
              <a:gd name="connsiteY2" fmla="*/ 886408 h 895076"/>
              <a:gd name="connsiteX3" fmla="*/ 853252 w 993211"/>
              <a:gd name="connsiteY3" fmla="*/ 811763 h 895076"/>
              <a:gd name="connsiteX4" fmla="*/ 862583 w 993211"/>
              <a:gd name="connsiteY4" fmla="*/ 214604 h 895076"/>
              <a:gd name="connsiteX5" fmla="*/ 993211 w 993211"/>
              <a:gd name="connsiteY5" fmla="*/ 0 h 89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211" h="895076">
                <a:moveTo>
                  <a:pt x="4166" y="9330"/>
                </a:moveTo>
                <a:cubicBezTo>
                  <a:pt x="6499" y="268255"/>
                  <a:pt x="-23825" y="628261"/>
                  <a:pt x="50820" y="774441"/>
                </a:cubicBezTo>
                <a:cubicBezTo>
                  <a:pt x="125465" y="920621"/>
                  <a:pt x="318297" y="880188"/>
                  <a:pt x="452036" y="886408"/>
                </a:cubicBezTo>
                <a:cubicBezTo>
                  <a:pt x="585775" y="892628"/>
                  <a:pt x="784828" y="923730"/>
                  <a:pt x="853252" y="811763"/>
                </a:cubicBezTo>
                <a:cubicBezTo>
                  <a:pt x="921676" y="699796"/>
                  <a:pt x="839257" y="349898"/>
                  <a:pt x="862583" y="214604"/>
                </a:cubicBezTo>
                <a:cubicBezTo>
                  <a:pt x="885909" y="79310"/>
                  <a:pt x="939560" y="39655"/>
                  <a:pt x="993211" y="0"/>
                </a:cubicBezTo>
              </a:path>
            </a:pathLst>
          </a:custGeom>
          <a:noFill/>
          <a:ln w="25400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20DE8F-887C-460B-BADF-A78C19639D74}"/>
              </a:ext>
            </a:extLst>
          </p:cNvPr>
          <p:cNvSpPr/>
          <p:nvPr/>
        </p:nvSpPr>
        <p:spPr>
          <a:xfrm>
            <a:off x="4143650" y="2862467"/>
            <a:ext cx="3898001" cy="2604154"/>
          </a:xfrm>
          <a:custGeom>
            <a:avLst/>
            <a:gdLst>
              <a:gd name="connsiteX0" fmla="*/ 3880677 w 3898001"/>
              <a:gd name="connsiteY0" fmla="*/ 2567949 h 2604154"/>
              <a:gd name="connsiteX1" fmla="*/ 3750048 w 3898001"/>
              <a:gd name="connsiteY1" fmla="*/ 2446651 h 2604154"/>
              <a:gd name="connsiteX2" fmla="*/ 2798326 w 3898001"/>
              <a:gd name="connsiteY2" fmla="*/ 1317647 h 2604154"/>
              <a:gd name="connsiteX3" fmla="*/ 223077 w 3898001"/>
              <a:gd name="connsiteY3" fmla="*/ 1560243 h 2604154"/>
              <a:gd name="connsiteX4" fmla="*/ 381697 w 3898001"/>
              <a:gd name="connsiteY4" fmla="*/ 1448276 h 2604154"/>
              <a:gd name="connsiteX5" fmla="*/ 2406440 w 3898001"/>
              <a:gd name="connsiteY5" fmla="*/ 907100 h 2604154"/>
              <a:gd name="connsiteX6" fmla="*/ 2695689 w 3898001"/>
              <a:gd name="connsiteY6" fmla="*/ 141990 h 2604154"/>
              <a:gd name="connsiteX7" fmla="*/ 2761003 w 3898001"/>
              <a:gd name="connsiteY7" fmla="*/ 2031 h 260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8001" h="2604154">
                <a:moveTo>
                  <a:pt x="3880677" y="2567949"/>
                </a:moveTo>
                <a:cubicBezTo>
                  <a:pt x="3905558" y="2611492"/>
                  <a:pt x="3930440" y="2655035"/>
                  <a:pt x="3750048" y="2446651"/>
                </a:cubicBezTo>
                <a:cubicBezTo>
                  <a:pt x="3569656" y="2238267"/>
                  <a:pt x="3386154" y="1465382"/>
                  <a:pt x="2798326" y="1317647"/>
                </a:cubicBezTo>
                <a:cubicBezTo>
                  <a:pt x="2210498" y="1169912"/>
                  <a:pt x="625848" y="1538471"/>
                  <a:pt x="223077" y="1560243"/>
                </a:cubicBezTo>
                <a:cubicBezTo>
                  <a:pt x="-179695" y="1582014"/>
                  <a:pt x="17803" y="1557133"/>
                  <a:pt x="381697" y="1448276"/>
                </a:cubicBezTo>
                <a:cubicBezTo>
                  <a:pt x="745591" y="1339419"/>
                  <a:pt x="2020775" y="1124814"/>
                  <a:pt x="2406440" y="907100"/>
                </a:cubicBezTo>
                <a:cubicBezTo>
                  <a:pt x="2792105" y="689386"/>
                  <a:pt x="2636595" y="292835"/>
                  <a:pt x="2695689" y="141990"/>
                </a:cubicBezTo>
                <a:cubicBezTo>
                  <a:pt x="2754783" y="-8855"/>
                  <a:pt x="2757893" y="-3412"/>
                  <a:pt x="2761003" y="2031"/>
                </a:cubicBezTo>
              </a:path>
            </a:pathLst>
          </a:custGeom>
          <a:noFill/>
          <a:ln w="31750">
            <a:solidFill>
              <a:srgbClr val="66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17">
            <a:extLst>
              <a:ext uri="{FF2B5EF4-FFF2-40B4-BE49-F238E27FC236}">
                <a16:creationId xmlns:a16="http://schemas.microsoft.com/office/drawing/2014/main" id="{373BA66A-6E83-4A59-8CCF-A35EC1C3C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20025"/>
              </p:ext>
            </p:extLst>
          </p:nvPr>
        </p:nvGraphicFramePr>
        <p:xfrm>
          <a:off x="8400992" y="4751406"/>
          <a:ext cx="3286536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68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643268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VPN connections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defaultRouteTable, 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880040-40CA-4BF2-AAC0-784C9F6688AE}"/>
              </a:ext>
            </a:extLst>
          </p:cNvPr>
          <p:cNvGrpSpPr/>
          <p:nvPr/>
        </p:nvGrpSpPr>
        <p:grpSpPr>
          <a:xfrm>
            <a:off x="2211231" y="3062018"/>
            <a:ext cx="909124" cy="1084211"/>
            <a:chOff x="3051318" y="2267826"/>
            <a:chExt cx="909124" cy="9456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36F04A-C639-462A-A545-08B52FE0B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220" y="2765879"/>
              <a:ext cx="388064" cy="248361"/>
            </a:xfrm>
            <a:prstGeom prst="rect">
              <a:avLst/>
            </a:prstGeom>
          </p:spPr>
        </p:pic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7D26B767-A916-4877-AEF4-03D19A0DDEF3}"/>
                </a:ext>
              </a:extLst>
            </p:cNvPr>
            <p:cNvSpPr/>
            <p:nvPr/>
          </p:nvSpPr>
          <p:spPr>
            <a:xfrm>
              <a:off x="3051318" y="2267826"/>
              <a:ext cx="909124" cy="945611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D50D64-8BD2-48FE-B86B-DD9B8C9C9617}"/>
                </a:ext>
              </a:extLst>
            </p:cNvPr>
            <p:cNvSpPr txBox="1"/>
            <p:nvPr/>
          </p:nvSpPr>
          <p:spPr>
            <a:xfrm>
              <a:off x="3059375" y="2560524"/>
              <a:ext cx="519694" cy="22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1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69248-24B1-4C90-9220-1B3D15461E3A}"/>
              </a:ext>
            </a:extLst>
          </p:cNvPr>
          <p:cNvCxnSpPr>
            <a:cxnSpLocks/>
          </p:cNvCxnSpPr>
          <p:nvPr/>
        </p:nvCxnSpPr>
        <p:spPr>
          <a:xfrm>
            <a:off x="4564583" y="229999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71E99B-468F-4CBC-BE72-A392CE3BE864}"/>
              </a:ext>
            </a:extLst>
          </p:cNvPr>
          <p:cNvCxnSpPr>
            <a:cxnSpLocks/>
          </p:cNvCxnSpPr>
          <p:nvPr/>
        </p:nvCxnSpPr>
        <p:spPr>
          <a:xfrm>
            <a:off x="3131528" y="3658911"/>
            <a:ext cx="10846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CFC10-2FCE-44F0-8C28-0FD48FD5294C}"/>
              </a:ext>
            </a:extLst>
          </p:cNvPr>
          <p:cNvCxnSpPr>
            <a:cxnSpLocks/>
          </p:cNvCxnSpPr>
          <p:nvPr/>
        </p:nvCxnSpPr>
        <p:spPr>
          <a:xfrm flipH="1">
            <a:off x="4651089" y="3736541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83704E1F-71B0-498A-9F01-F89AE3DC21E6}"/>
              </a:ext>
            </a:extLst>
          </p:cNvPr>
          <p:cNvSpPr/>
          <p:nvPr/>
        </p:nvSpPr>
        <p:spPr>
          <a:xfrm>
            <a:off x="4216225" y="2886079"/>
            <a:ext cx="3072444" cy="950043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18522-DF27-4802-80F6-4A29641D6474}"/>
              </a:ext>
            </a:extLst>
          </p:cNvPr>
          <p:cNvSpPr txBox="1"/>
          <p:nvPr/>
        </p:nvSpPr>
        <p:spPr>
          <a:xfrm>
            <a:off x="6385370" y="315305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EFD3F91C-FE91-41B0-AB96-8C4AA6872B9D}"/>
              </a:ext>
            </a:extLst>
          </p:cNvPr>
          <p:cNvSpPr/>
          <p:nvPr/>
        </p:nvSpPr>
        <p:spPr>
          <a:xfrm>
            <a:off x="4393700" y="4470218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C0AE39-EB1C-4395-A067-904C6B64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39" y="4699267"/>
            <a:ext cx="327660" cy="327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EF910AF-1EF0-43E9-8F3A-37B874454573}"/>
              </a:ext>
            </a:extLst>
          </p:cNvPr>
          <p:cNvSpPr txBox="1"/>
          <p:nvPr/>
        </p:nvSpPr>
        <p:spPr>
          <a:xfrm>
            <a:off x="4910510" y="448213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FE0963-4AAB-452A-A06A-AA138CCC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14" y="5474692"/>
            <a:ext cx="388064" cy="2483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9C1178-63F0-44F0-8BE9-61A94D97F387}"/>
              </a:ext>
            </a:extLst>
          </p:cNvPr>
          <p:cNvSpPr txBox="1"/>
          <p:nvPr/>
        </p:nvSpPr>
        <p:spPr>
          <a:xfrm>
            <a:off x="4960032" y="549186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97F86-FE96-4FC3-8B16-27BAD120126B}"/>
              </a:ext>
            </a:extLst>
          </p:cNvPr>
          <p:cNvSpPr txBox="1"/>
          <p:nvPr/>
        </p:nvSpPr>
        <p:spPr>
          <a:xfrm>
            <a:off x="4428121" y="487745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1BE80D0-CF34-448D-BDB2-68E8C5AEF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234" y="4577036"/>
            <a:ext cx="311920" cy="3460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0E928A-2F95-425E-95EB-F69AE7432464}"/>
              </a:ext>
            </a:extLst>
          </p:cNvPr>
          <p:cNvSpPr txBox="1"/>
          <p:nvPr/>
        </p:nvSpPr>
        <p:spPr>
          <a:xfrm>
            <a:off x="5210903" y="306081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250D700-0F4E-46B2-98EA-E4B0D06AA9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578" y="4850012"/>
            <a:ext cx="346710" cy="3581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004FB-226C-4BD3-A9EE-A186E4B8E78D}"/>
              </a:ext>
            </a:extLst>
          </p:cNvPr>
          <p:cNvSpPr txBox="1"/>
          <p:nvPr/>
        </p:nvSpPr>
        <p:spPr>
          <a:xfrm>
            <a:off x="4868084" y="353263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72CDB-67D5-47FA-BED8-4D612D3AE7A3}"/>
              </a:ext>
            </a:extLst>
          </p:cNvPr>
          <p:cNvSpPr txBox="1"/>
          <p:nvPr/>
        </p:nvSpPr>
        <p:spPr>
          <a:xfrm>
            <a:off x="4376777" y="404912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67AD27-24A3-46F6-9990-02AD530D050E}"/>
              </a:ext>
            </a:extLst>
          </p:cNvPr>
          <p:cNvSpPr txBox="1"/>
          <p:nvPr/>
        </p:nvSpPr>
        <p:spPr>
          <a:xfrm>
            <a:off x="5221305" y="406077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784DAA-F85A-4A57-936A-229394F2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06" y="3569211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7141B2-B75B-44DF-8174-FABBB40167F8}"/>
              </a:ext>
            </a:extLst>
          </p:cNvPr>
          <p:cNvSpPr txBox="1"/>
          <p:nvPr/>
        </p:nvSpPr>
        <p:spPr>
          <a:xfrm>
            <a:off x="2661034" y="33497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DECD99-EB51-4E97-9CDA-01A203091A75}"/>
              </a:ext>
            </a:extLst>
          </p:cNvPr>
          <p:cNvGrpSpPr/>
          <p:nvPr/>
        </p:nvGrpSpPr>
        <p:grpSpPr>
          <a:xfrm>
            <a:off x="3942158" y="1648965"/>
            <a:ext cx="936154" cy="608945"/>
            <a:chOff x="3051318" y="2651125"/>
            <a:chExt cx="936154" cy="60835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9FA018-4E6B-4A43-9961-D243AD0B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C77C878F-4E87-468C-A598-C68535AF4D6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352B11-52ED-43DD-B1F1-D3EB26774B49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302314D-8D66-499A-B0F6-6D0DA94EC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10" y="1930250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92DB7-7784-45D5-BC6F-306510DD4F5D}"/>
              </a:ext>
            </a:extLst>
          </p:cNvPr>
          <p:cNvSpPr txBox="1"/>
          <p:nvPr/>
        </p:nvSpPr>
        <p:spPr>
          <a:xfrm>
            <a:off x="4430068" y="170188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614FA2A6-A72F-4137-8576-025B95010978}"/>
              </a:ext>
            </a:extLst>
          </p:cNvPr>
          <p:cNvSpPr/>
          <p:nvPr/>
        </p:nvSpPr>
        <p:spPr>
          <a:xfrm>
            <a:off x="5164758" y="1673058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25075-C420-462E-B2D9-683F20BB5A81}"/>
              </a:ext>
            </a:extLst>
          </p:cNvPr>
          <p:cNvSpPr txBox="1"/>
          <p:nvPr/>
        </p:nvSpPr>
        <p:spPr>
          <a:xfrm>
            <a:off x="5090068" y="1745584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112A85-0E9D-4209-BA31-9C5F3FC7A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94" y="1916520"/>
            <a:ext cx="327660" cy="3276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AF47AF1-3EC3-4435-8E94-0686187F5110}"/>
              </a:ext>
            </a:extLst>
          </p:cNvPr>
          <p:cNvSpPr txBox="1"/>
          <p:nvPr/>
        </p:nvSpPr>
        <p:spPr>
          <a:xfrm>
            <a:off x="5688591" y="169702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65E614-0AD9-4F3E-9629-CF45B4D91C42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746694" y="2293820"/>
            <a:ext cx="5753" cy="592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9F5BF7-017B-4360-9AAC-E4FDCCE27C02}"/>
              </a:ext>
            </a:extLst>
          </p:cNvPr>
          <p:cNvGrpSpPr/>
          <p:nvPr/>
        </p:nvGrpSpPr>
        <p:grpSpPr>
          <a:xfrm>
            <a:off x="6417572" y="1693607"/>
            <a:ext cx="975020" cy="608945"/>
            <a:chOff x="3042016" y="2651125"/>
            <a:chExt cx="975020" cy="60835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0EF31CB-7EDB-461F-8B61-C16FD1371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A2C8884F-EB18-4F6E-895F-13DB006106A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309560-7A1E-43B8-A7DB-C4CC22190A4D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7AE934-8835-499E-97EF-8A9D1E3ACB6E}"/>
              </a:ext>
            </a:extLst>
          </p:cNvPr>
          <p:cNvCxnSpPr>
            <a:cxnSpLocks/>
          </p:cNvCxnSpPr>
          <p:nvPr/>
        </p:nvCxnSpPr>
        <p:spPr>
          <a:xfrm>
            <a:off x="6869441" y="229382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1ACCA7C-75FA-42A4-BB7F-DB870CB6E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0" y="1928335"/>
            <a:ext cx="327660" cy="32766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FA3040D-6E9F-4AA5-8077-7312A45C202E}"/>
              </a:ext>
            </a:extLst>
          </p:cNvPr>
          <p:cNvSpPr txBox="1"/>
          <p:nvPr/>
        </p:nvSpPr>
        <p:spPr>
          <a:xfrm>
            <a:off x="6944355" y="17097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7A3283-D108-48A6-B12A-A81688EF0BC8}"/>
              </a:ext>
            </a:extLst>
          </p:cNvPr>
          <p:cNvCxnSpPr>
            <a:cxnSpLocks/>
          </p:cNvCxnSpPr>
          <p:nvPr/>
        </p:nvCxnSpPr>
        <p:spPr>
          <a:xfrm>
            <a:off x="5758624" y="3724422"/>
            <a:ext cx="1052432" cy="88609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6986D2-48F9-4226-8395-DC54CBAC230D}"/>
              </a:ext>
            </a:extLst>
          </p:cNvPr>
          <p:cNvCxnSpPr>
            <a:cxnSpLocks/>
          </p:cNvCxnSpPr>
          <p:nvPr/>
        </p:nvCxnSpPr>
        <p:spPr>
          <a:xfrm>
            <a:off x="5848401" y="3735332"/>
            <a:ext cx="1025273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C85C2EE7-F8B0-4804-A6D9-F0C5814C0F5E}"/>
              </a:ext>
            </a:extLst>
          </p:cNvPr>
          <p:cNvSpPr/>
          <p:nvPr/>
        </p:nvSpPr>
        <p:spPr>
          <a:xfrm>
            <a:off x="6537777" y="4470218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BBBDF85-C14F-4743-8E42-B3C163C5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75" y="4650008"/>
            <a:ext cx="327660" cy="327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8ECD4EF-26F4-4DFD-B2B9-F8F2359C1EA6}"/>
              </a:ext>
            </a:extLst>
          </p:cNvPr>
          <p:cNvSpPr txBox="1"/>
          <p:nvPr/>
        </p:nvSpPr>
        <p:spPr>
          <a:xfrm>
            <a:off x="7090882" y="4457609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921372C-6CCD-4308-9FF5-CB2005B3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38" y="5472267"/>
            <a:ext cx="388064" cy="2483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A2A31A1-6C3F-4D6D-AAD9-3250FC52DC5D}"/>
              </a:ext>
            </a:extLst>
          </p:cNvPr>
          <p:cNvSpPr txBox="1"/>
          <p:nvPr/>
        </p:nvSpPr>
        <p:spPr>
          <a:xfrm>
            <a:off x="6861863" y="5441233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680EA6-B944-42D9-82C6-EA2B10C4C476}"/>
              </a:ext>
            </a:extLst>
          </p:cNvPr>
          <p:cNvSpPr txBox="1"/>
          <p:nvPr/>
        </p:nvSpPr>
        <p:spPr>
          <a:xfrm>
            <a:off x="6520854" y="487998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3C3434F-94A7-4787-8B86-810CE7E73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821" y="4549317"/>
            <a:ext cx="311920" cy="3460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B7703F-D8CE-4D4F-9971-9B7FEA449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274" y="4862730"/>
            <a:ext cx="346710" cy="3581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45327F4-9F15-4149-AFCE-2C4B168589ED}"/>
              </a:ext>
            </a:extLst>
          </p:cNvPr>
          <p:cNvSpPr txBox="1"/>
          <p:nvPr/>
        </p:nvSpPr>
        <p:spPr>
          <a:xfrm>
            <a:off x="5905985" y="423967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B3B45E-7EA8-4CCA-88E4-BB75BBEF170D}"/>
              </a:ext>
            </a:extLst>
          </p:cNvPr>
          <p:cNvSpPr txBox="1"/>
          <p:nvPr/>
        </p:nvSpPr>
        <p:spPr>
          <a:xfrm>
            <a:off x="6675928" y="41832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48ACC7C-03A4-42EE-8DCD-AA64ECC86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638" y="3273368"/>
            <a:ext cx="378386" cy="3783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521F2E7-076F-40A4-91A4-C4BD3D5607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7787" y="3273488"/>
            <a:ext cx="487680" cy="48768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FC141A1-B2E6-4139-B439-8B6CB67F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03" y="2033402"/>
            <a:ext cx="388064" cy="2486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4A3A727-4D23-4BE7-BC4C-314DA03CD3F6}"/>
              </a:ext>
            </a:extLst>
          </p:cNvPr>
          <p:cNvSpPr txBox="1"/>
          <p:nvPr/>
        </p:nvSpPr>
        <p:spPr>
          <a:xfrm>
            <a:off x="2217611" y="3110553"/>
            <a:ext cx="886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highlight>
                  <a:srgbClr val="FFFF00"/>
                </a:highlight>
              </a:rPr>
              <a:t>NVA VNet</a:t>
            </a:r>
            <a:endParaRPr lang="en-GB" sz="1200" dirty="0">
              <a:highlight>
                <a:srgbClr val="FFFF00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46D16-2750-4543-B1F0-96C182C31483}"/>
              </a:ext>
            </a:extLst>
          </p:cNvPr>
          <p:cNvSpPr txBox="1"/>
          <p:nvPr/>
        </p:nvSpPr>
        <p:spPr>
          <a:xfrm>
            <a:off x="2095832" y="2727795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10.1.0.0/24</a:t>
            </a:r>
            <a:endParaRPr lang="en-GB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49789E-BA7C-4CF6-ABEA-325E7A18E60B}"/>
              </a:ext>
            </a:extLst>
          </p:cNvPr>
          <p:cNvSpPr txBox="1"/>
          <p:nvPr/>
        </p:nvSpPr>
        <p:spPr>
          <a:xfrm>
            <a:off x="3857732" y="131467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10.0.2.0/24</a:t>
            </a:r>
            <a:endParaRPr lang="en-GB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E8D291-874B-429B-93AA-4FFAE1E377C2}"/>
              </a:ext>
            </a:extLst>
          </p:cNvPr>
          <p:cNvSpPr txBox="1"/>
          <p:nvPr/>
        </p:nvSpPr>
        <p:spPr>
          <a:xfrm>
            <a:off x="5146652" y="1308841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10.0.3.0/24</a:t>
            </a:r>
            <a:endParaRPr lang="en-GB" sz="1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7909A5-DD3E-4E9C-B472-18A1524E8BE6}"/>
              </a:ext>
            </a:extLst>
          </p:cNvPr>
          <p:cNvSpPr txBox="1"/>
          <p:nvPr/>
        </p:nvSpPr>
        <p:spPr>
          <a:xfrm>
            <a:off x="6364976" y="1320980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10.0.4.0/24</a:t>
            </a:r>
            <a:endParaRPr lang="en-GB" sz="1600" dirty="0"/>
          </a:p>
        </p:txBody>
      </p:sp>
      <p:graphicFrame>
        <p:nvGraphicFramePr>
          <p:cNvPr id="84" name="Table 117">
            <a:extLst>
              <a:ext uri="{FF2B5EF4-FFF2-40B4-BE49-F238E27FC236}">
                <a16:creationId xmlns:a16="http://schemas.microsoft.com/office/drawing/2014/main" id="{DF8DE832-C83C-4B6F-9C16-2E5414F48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8621"/>
              </p:ext>
            </p:extLst>
          </p:nvPr>
        </p:nvGraphicFramePr>
        <p:xfrm>
          <a:off x="8422769" y="3780149"/>
          <a:ext cx="3286536" cy="95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34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21634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hub1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defaultRouteTable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/>
                        <a:t>RT_B2V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vnet1conn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</a:tbl>
          </a:graphicData>
        </a:graphic>
      </p:graphicFrame>
      <p:graphicFrame>
        <p:nvGraphicFramePr>
          <p:cNvPr id="86" name="Table 117">
            <a:extLst>
              <a:ext uri="{FF2B5EF4-FFF2-40B4-BE49-F238E27FC236}">
                <a16:creationId xmlns:a16="http://schemas.microsoft.com/office/drawing/2014/main" id="{27CAB310-EA22-4587-9279-77FCD073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8772"/>
              </p:ext>
            </p:extLst>
          </p:nvPr>
        </p:nvGraphicFramePr>
        <p:xfrm>
          <a:off x="8075326" y="977878"/>
          <a:ext cx="3429820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75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53406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vnetconn2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vnetconn3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vnetconn4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RT_VNET, 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88" name="Table 117">
            <a:extLst>
              <a:ext uri="{FF2B5EF4-FFF2-40B4-BE49-F238E27FC236}">
                <a16:creationId xmlns:a16="http://schemas.microsoft.com/office/drawing/2014/main" id="{DE25581E-C4B7-40DB-95B9-EC9A19B7A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63627"/>
              </p:ext>
            </p:extLst>
          </p:nvPr>
        </p:nvGraphicFramePr>
        <p:xfrm>
          <a:off x="8075325" y="1865387"/>
          <a:ext cx="3429821" cy="95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18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789541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  <a:gridCol w="1096307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845055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added to custom route table 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RT_VNET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type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dirty="0"/>
                        <a:t>RT_V2B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CIDR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vnet1conn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</a:tbl>
          </a:graphicData>
        </a:graphic>
      </p:graphicFrame>
      <p:graphicFrame>
        <p:nvGraphicFramePr>
          <p:cNvPr id="92" name="Table 117">
            <a:extLst>
              <a:ext uri="{FF2B5EF4-FFF2-40B4-BE49-F238E27FC236}">
                <a16:creationId xmlns:a16="http://schemas.microsoft.com/office/drawing/2014/main" id="{75426869-C3D3-4C63-8B3A-3CFF0FA8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2712"/>
              </p:ext>
            </p:extLst>
          </p:nvPr>
        </p:nvGraphicFramePr>
        <p:xfrm>
          <a:off x="330612" y="271300"/>
          <a:ext cx="3429819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99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701520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Routing Configuration of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vnet1conn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RT_NVA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noProof="1"/>
                        <a:t>default, RT_VNET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98" name="Table 117">
            <a:extLst>
              <a:ext uri="{FF2B5EF4-FFF2-40B4-BE49-F238E27FC236}">
                <a16:creationId xmlns:a16="http://schemas.microsoft.com/office/drawing/2014/main" id="{4534141E-942A-4AA1-9F9F-333FCCE9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7914"/>
              </p:ext>
            </p:extLst>
          </p:nvPr>
        </p:nvGraphicFramePr>
        <p:xfrm>
          <a:off x="330612" y="1172459"/>
          <a:ext cx="342982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92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424143">
                  <a:extLst>
                    <a:ext uri="{9D8B030D-6E8A-4147-A177-3AD203B41FA5}">
                      <a16:colId xmlns:a16="http://schemas.microsoft.com/office/drawing/2014/main" val="3995834218"/>
                    </a:ext>
                  </a:extLst>
                </a:gridCol>
                <a:gridCol w="1097757">
                  <a:extLst>
                    <a:ext uri="{9D8B030D-6E8A-4147-A177-3AD203B41FA5}">
                      <a16:colId xmlns:a16="http://schemas.microsoft.com/office/drawing/2014/main" val="1976402979"/>
                    </a:ext>
                  </a:extLst>
                </a:gridCol>
              </a:tblGrid>
              <a:tr h="153111">
                <a:tc gridSpan="3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Static Route configured on NVA VNet Connection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vnet1conn</a:t>
                      </a:r>
                      <a:endParaRPr lang="en-US" sz="1000" noProof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Route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Destination Prefix</a:t>
                      </a:r>
                    </a:p>
                  </a:txBody>
                  <a:tcPr>
                    <a:solidFill>
                      <a:srgbClr val="40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Next Hop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0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RT_V2B1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192.168.1.0/24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6052643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RT_V2B2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192.168.2.0/24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7347"/>
                  </a:ext>
                </a:extLst>
              </a:tr>
              <a:tr h="217944">
                <a:tc>
                  <a:txBody>
                    <a:bodyPr/>
                    <a:lstStyle/>
                    <a:p>
                      <a:r>
                        <a:rPr lang="en-US" sz="1000" dirty="0"/>
                        <a:t>RT_B2V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10.0.0.0/16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10.1.0.4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607754"/>
                  </a:ext>
                </a:extLst>
              </a:tr>
            </a:tbl>
          </a:graphicData>
        </a:graphic>
      </p:graphicFrame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A79C44-CA83-4403-A07B-F6774D6F4CFD}"/>
              </a:ext>
            </a:extLst>
          </p:cNvPr>
          <p:cNvCxnSpPr>
            <a:cxnSpLocks/>
          </p:cNvCxnSpPr>
          <p:nvPr/>
        </p:nvCxnSpPr>
        <p:spPr>
          <a:xfrm>
            <a:off x="3630530" y="2391659"/>
            <a:ext cx="0" cy="995893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CD8F6AA-3F85-4B85-AFA4-73CE88323902}"/>
              </a:ext>
            </a:extLst>
          </p:cNvPr>
          <p:cNvSpPr txBox="1"/>
          <p:nvPr/>
        </p:nvSpPr>
        <p:spPr>
          <a:xfrm>
            <a:off x="4483206" y="5205217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192.168.1.0/24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1A8B5D-17C5-4CA5-93DF-5C304368B213}"/>
              </a:ext>
            </a:extLst>
          </p:cNvPr>
          <p:cNvSpPr txBox="1"/>
          <p:nvPr/>
        </p:nvSpPr>
        <p:spPr>
          <a:xfrm>
            <a:off x="6510137" y="5201192"/>
            <a:ext cx="1655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192.168.2.0/24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B7F25-E9BF-4D22-8A51-715F3A01D349}"/>
              </a:ext>
            </a:extLst>
          </p:cNvPr>
          <p:cNvSpPr txBox="1"/>
          <p:nvPr/>
        </p:nvSpPr>
        <p:spPr>
          <a:xfrm>
            <a:off x="2497286" y="383255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10.1.0.4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30B95-1E1C-4E30-A254-2793D18142B8}"/>
              </a:ext>
            </a:extLst>
          </p:cNvPr>
          <p:cNvSpPr txBox="1"/>
          <p:nvPr/>
        </p:nvSpPr>
        <p:spPr>
          <a:xfrm>
            <a:off x="2448264" y="5952759"/>
            <a:ext cx="630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vnet2</a:t>
            </a:r>
          </a:p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vnet3</a:t>
            </a:r>
          </a:p>
          <a:p>
            <a:r>
              <a:rPr lang="en-US" noProof="1"/>
              <a:t>branch1 (OR branch2)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nva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hub1 </a:t>
            </a:r>
            <a:r>
              <a:rPr lang="en-US" noProof="1">
                <a:sym typeface="Wingdings" panose="05000000000000000000" pitchFamily="2" charset="2"/>
              </a:rPr>
              <a:t></a:t>
            </a:r>
            <a:r>
              <a:rPr lang="en-US" noProof="1"/>
              <a:t> vnet4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507FFB-CC0D-4537-9CC0-270B26DFDFC6}"/>
              </a:ext>
            </a:extLst>
          </p:cNvPr>
          <p:cNvCxnSpPr>
            <a:cxnSpLocks/>
          </p:cNvCxnSpPr>
          <p:nvPr/>
        </p:nvCxnSpPr>
        <p:spPr>
          <a:xfrm flipH="1">
            <a:off x="4729545" y="3758431"/>
            <a:ext cx="906461" cy="938785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C55FAC5-7207-458F-9BDD-E963B660B716}"/>
              </a:ext>
            </a:extLst>
          </p:cNvPr>
          <p:cNvSpPr txBox="1"/>
          <p:nvPr/>
        </p:nvSpPr>
        <p:spPr>
          <a:xfrm>
            <a:off x="3275549" y="3339450"/>
            <a:ext cx="8794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vnet1conn</a:t>
            </a:r>
            <a:endParaRPr lang="en-GB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E28E72-0835-4BEC-9F31-4B179FB59259}"/>
              </a:ext>
            </a:extLst>
          </p:cNvPr>
          <p:cNvSpPr txBox="1"/>
          <p:nvPr/>
        </p:nvSpPr>
        <p:spPr>
          <a:xfrm>
            <a:off x="3827955" y="2466286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vnet2conn</a:t>
            </a:r>
            <a:endParaRPr lang="en-GB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53EEB-CE3D-4782-8129-1C783C36C48D}"/>
              </a:ext>
            </a:extLst>
          </p:cNvPr>
          <p:cNvSpPr txBox="1"/>
          <p:nvPr/>
        </p:nvSpPr>
        <p:spPr>
          <a:xfrm>
            <a:off x="5047105" y="2468832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vnet3conn</a:t>
            </a:r>
            <a:endParaRPr lang="en-GB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9D2BD6-5D4B-4D76-8813-179EDE41ECE8}"/>
              </a:ext>
            </a:extLst>
          </p:cNvPr>
          <p:cNvSpPr txBox="1"/>
          <p:nvPr/>
        </p:nvSpPr>
        <p:spPr>
          <a:xfrm>
            <a:off x="6146602" y="2453608"/>
            <a:ext cx="752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</a:rPr>
              <a:t>vnet4conn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0294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269</Words>
  <Application>Microsoft Office PowerPoint</Application>
  <PresentationFormat>Widescreen</PresentationFormat>
  <Paragraphs>117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B2V through NVA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96</cp:revision>
  <dcterms:created xsi:type="dcterms:W3CDTF">2021-08-23T08:56:15Z</dcterms:created>
  <dcterms:modified xsi:type="dcterms:W3CDTF">2022-02-04T22:46:18Z</dcterms:modified>
</cp:coreProperties>
</file>