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CC00CC"/>
    <a:srgbClr val="006600"/>
    <a:srgbClr val="0000CC"/>
    <a:srgbClr val="EDF1F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15A5-3E53-4B0F-9277-5B345996C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88FA9-7A6C-483A-96A8-2D32F6023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FD488-B081-4D6F-B157-5ECAB4D6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869E-73CF-45C9-AE93-4658E6BE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D63CC-A2AE-4EC0-B36E-25057B94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1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61F4-CB99-44D2-A9A4-10207136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5F783-2D9D-4FFA-8DC6-4D5BFF51F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2BE59-E144-40AE-8E22-B51207CC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6A0DB-8002-45DF-A9C9-F9B2A29B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7F821-54AE-4D6D-83A8-504065EC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10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B5EBA-42DC-4ABB-9DB5-7857CF46E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0BC89-842E-415E-A00D-012F472E1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B9E5F-A488-4A86-AA9E-CF047880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4E6F-A96E-4B1C-AA3A-695BF1F8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D407-005D-44C4-87C7-FB7AA77D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5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E5DF-A798-461C-8B66-FA81D64D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D90A-7AD2-472F-A6BF-DC35BB8F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1378C-177D-4860-9AEE-99643CB2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BCB6-E227-43AD-9D0D-85B06453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A8AC-CA7F-46DD-9AB9-E8DDC9DF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80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9524-38B4-4920-A693-28B47DD5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1D638-0DB1-4A9D-9CBA-243A45D14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25EB-640A-4988-9E40-7F765F18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63108-2B4F-4527-BAE3-E35277D8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DA6E1-A8AC-4DE7-954C-0804A900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12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CA6F-775B-4EEC-B34E-61B2A665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BA4A-3384-4A4E-B448-AC61452DC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46ED4-A673-4296-A753-512CC2A5D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72E86-77F0-4EE2-8E42-8CCF136C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C69A1-32D6-49F9-B700-CA2F1D7B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EE3E2-F2D3-43DF-8C09-7AA3F234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3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66F3-AC41-4487-A67E-940E33D1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0E327-ACEE-434E-AB28-D0693DC4C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87DD2-E745-4AC6-83AA-98459A413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A3C43-3D80-4185-9B59-B4CCDA9B4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C588D-2141-42D2-8F8A-23F1C24A9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2E8DF-18D7-4EFB-B0AB-E23EE701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029E7-3FC1-479E-B40A-A5C01B88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4BE38-1C1F-4D68-9740-B00D522E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22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4F9F-5046-4613-ACF9-331D9459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82D5D-36C0-4573-B9DE-6A02B040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94EA0-8C54-4F45-A93C-ED48C5EC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DC5D-6DD9-4541-AF5B-E2B41080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12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4600C-D7ED-43A1-BBE2-492F05F2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59543-3813-4DE2-9118-22DE32BA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1C0B-E3F0-4572-A308-34D30217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6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99F5-E512-4E0B-9B99-C60DBB5A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9DC4-7985-46CC-B6F1-812963762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5F35-E5EA-481E-940F-58F020B2C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3EE97-E793-4986-8942-0A45AA6C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E23-7A7C-4D10-9709-CCF280C2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7D1E2-8FAC-4D43-9296-26629A03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65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6CC6-B097-4447-A0EC-D18828D9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A9257-8B6B-437A-A9E5-F1C91BFF0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C4187-48F8-4353-819A-E6B80F039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5C2D-2FF5-4308-9A22-9FC77DEF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C802B-B519-4D11-9690-25B086F7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5B753-84E4-40E4-92DA-57210299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9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8CC7B-D4B2-4FCA-90D3-A7251310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75405-45D8-42D8-BF64-17AA5123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5607E-9FAB-42CA-A2DC-B82A646BE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8A7D-3E5E-4AF1-BB0A-5BC66F671E8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81F90-CCAE-4BB6-8782-1F294FC74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54533-84D7-40CA-B77D-60BB257F1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5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283DBB-F135-459F-93B5-8098DAF2F6B4}"/>
              </a:ext>
            </a:extLst>
          </p:cNvPr>
          <p:cNvCxnSpPr>
            <a:cxnSpLocks/>
          </p:cNvCxnSpPr>
          <p:nvPr/>
        </p:nvCxnSpPr>
        <p:spPr>
          <a:xfrm>
            <a:off x="4651864" y="3034723"/>
            <a:ext cx="0" cy="5403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6D8CAE-DE6C-482C-8703-B040CBD82DFC}"/>
              </a:ext>
            </a:extLst>
          </p:cNvPr>
          <p:cNvCxnSpPr>
            <a:cxnSpLocks/>
          </p:cNvCxnSpPr>
          <p:nvPr/>
        </p:nvCxnSpPr>
        <p:spPr>
          <a:xfrm>
            <a:off x="4317781" y="2177060"/>
            <a:ext cx="10433" cy="13267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9C84679-2E26-4713-96A0-CB6CD9EE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430" y="3566860"/>
            <a:ext cx="315490" cy="315490"/>
          </a:xfrm>
          <a:prstGeom prst="rect">
            <a:avLst/>
          </a:prstGeom>
        </p:spPr>
      </p:pic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CA0A219-9588-4528-9EAF-FDF4C4DD7B57}"/>
              </a:ext>
            </a:extLst>
          </p:cNvPr>
          <p:cNvSpPr/>
          <p:nvPr/>
        </p:nvSpPr>
        <p:spPr>
          <a:xfrm>
            <a:off x="3897410" y="3518818"/>
            <a:ext cx="1355362" cy="62865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92A07-0B0B-4007-8690-AFD2FA310D39}"/>
              </a:ext>
            </a:extLst>
          </p:cNvPr>
          <p:cNvSpPr txBox="1"/>
          <p:nvPr/>
        </p:nvSpPr>
        <p:spPr>
          <a:xfrm>
            <a:off x="3754278" y="372428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2DC745-4054-4931-ADE4-D13BFA71C0AA}"/>
              </a:ext>
            </a:extLst>
          </p:cNvPr>
          <p:cNvGrpSpPr/>
          <p:nvPr/>
        </p:nvGrpSpPr>
        <p:grpSpPr>
          <a:xfrm>
            <a:off x="3565357" y="1492782"/>
            <a:ext cx="1195611" cy="684278"/>
            <a:chOff x="3414648" y="2742232"/>
            <a:chExt cx="1195611" cy="6842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4C7B4CE-3551-48F2-8F16-491916F6FE8F}"/>
                </a:ext>
              </a:extLst>
            </p:cNvPr>
            <p:cNvGrpSpPr/>
            <p:nvPr/>
          </p:nvGrpSpPr>
          <p:grpSpPr>
            <a:xfrm>
              <a:off x="3414648" y="2742232"/>
              <a:ext cx="1195611" cy="684278"/>
              <a:chOff x="3014425" y="2575865"/>
              <a:chExt cx="1310719" cy="68361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C3E7C41-D07A-4CC8-91C1-E1B8A551B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60BEB788-D398-469E-AC60-F8B70EF0EB64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1273827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8D4A47-FD05-4161-AFF2-35189B58EEC6}"/>
                  </a:ext>
                </a:extLst>
              </p:cNvPr>
              <p:cNvSpPr txBox="1"/>
              <p:nvPr/>
            </p:nvSpPr>
            <p:spPr>
              <a:xfrm>
                <a:off x="3014425" y="2575865"/>
                <a:ext cx="8499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vnet1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10.0.1.0/24</a:t>
                </a:r>
                <a:endParaRPr lang="en-GB" sz="1100" dirty="0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8F8103C-13F6-42D6-978E-1AA07B92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3039" y="3081066"/>
              <a:ext cx="281830" cy="28183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BCC329-4093-4791-87FF-862F6464EF3B}"/>
                </a:ext>
              </a:extLst>
            </p:cNvPr>
            <p:cNvSpPr txBox="1"/>
            <p:nvPr/>
          </p:nvSpPr>
          <p:spPr>
            <a:xfrm>
              <a:off x="4134910" y="2851751"/>
              <a:ext cx="433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9A6058-49C5-472F-A3F5-4CE8CC1035CC}"/>
              </a:ext>
            </a:extLst>
          </p:cNvPr>
          <p:cNvGrpSpPr/>
          <p:nvPr/>
        </p:nvGrpSpPr>
        <p:grpSpPr>
          <a:xfrm>
            <a:off x="6339267" y="1369184"/>
            <a:ext cx="1203952" cy="684278"/>
            <a:chOff x="6698421" y="2719517"/>
            <a:chExt cx="1203952" cy="68427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6B200E4-8723-42B3-8ADB-D9773D489DD3}"/>
                </a:ext>
              </a:extLst>
            </p:cNvPr>
            <p:cNvGrpSpPr/>
            <p:nvPr/>
          </p:nvGrpSpPr>
          <p:grpSpPr>
            <a:xfrm>
              <a:off x="6698421" y="2719517"/>
              <a:ext cx="1184886" cy="684278"/>
              <a:chOff x="3014424" y="2575865"/>
              <a:chExt cx="1184886" cy="683618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E9BEB4E-B637-4E11-8F4A-E0C24AA12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EB2C9BE2-CA3E-426D-8DE0-6AA070D947BF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1147993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CD9F89-528E-4EC3-B993-9CBE50F573A7}"/>
                  </a:ext>
                </a:extLst>
              </p:cNvPr>
              <p:cNvSpPr txBox="1"/>
              <p:nvPr/>
            </p:nvSpPr>
            <p:spPr>
              <a:xfrm>
                <a:off x="3014424" y="2575865"/>
                <a:ext cx="849913" cy="43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vnet3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10.0.3.0/24</a:t>
                </a:r>
                <a:endParaRPr lang="en-GB" sz="1100" dirty="0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CF5EEEA-9B9C-449F-981C-DC52DE897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9446" y="3073788"/>
              <a:ext cx="308248" cy="30824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A6E013-D1A7-4721-8AE9-8B6982E18AF4}"/>
                </a:ext>
              </a:extLst>
            </p:cNvPr>
            <p:cNvSpPr txBox="1"/>
            <p:nvPr/>
          </p:nvSpPr>
          <p:spPr>
            <a:xfrm>
              <a:off x="7469241" y="2811879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vm3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1077F6-A8BE-411A-B061-12C1D63749D6}"/>
              </a:ext>
            </a:extLst>
          </p:cNvPr>
          <p:cNvCxnSpPr>
            <a:cxnSpLocks/>
          </p:cNvCxnSpPr>
          <p:nvPr/>
        </p:nvCxnSpPr>
        <p:spPr>
          <a:xfrm flipH="1">
            <a:off x="6789316" y="2079982"/>
            <a:ext cx="1982" cy="14822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387B35DE-37A0-4F48-B079-A83524F9CDDF}"/>
              </a:ext>
            </a:extLst>
          </p:cNvPr>
          <p:cNvSpPr/>
          <p:nvPr/>
        </p:nvSpPr>
        <p:spPr>
          <a:xfrm>
            <a:off x="6557918" y="3522295"/>
            <a:ext cx="1240371" cy="65434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541677-3003-4394-A218-6F098D70281E}"/>
              </a:ext>
            </a:extLst>
          </p:cNvPr>
          <p:cNvSpPr txBox="1"/>
          <p:nvPr/>
        </p:nvSpPr>
        <p:spPr>
          <a:xfrm>
            <a:off x="6839101" y="3741467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090566-383E-4BD5-AA54-EF07932073D1}"/>
              </a:ext>
            </a:extLst>
          </p:cNvPr>
          <p:cNvCxnSpPr>
            <a:cxnSpLocks/>
          </p:cNvCxnSpPr>
          <p:nvPr/>
        </p:nvCxnSpPr>
        <p:spPr>
          <a:xfrm>
            <a:off x="7091245" y="2951748"/>
            <a:ext cx="0" cy="5705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E39F8EB-9755-4B3E-9A9A-A3A3D9D5187B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273628" y="3849466"/>
            <a:ext cx="1284290" cy="5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8A4D92C-8B4B-4C00-A687-A6CD07318D33}"/>
              </a:ext>
            </a:extLst>
          </p:cNvPr>
          <p:cNvCxnSpPr>
            <a:cxnSpLocks/>
          </p:cNvCxnSpPr>
          <p:nvPr/>
        </p:nvCxnSpPr>
        <p:spPr>
          <a:xfrm>
            <a:off x="5265697" y="3968108"/>
            <a:ext cx="1292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4504D1A-F1D7-4E3D-BEC3-E4E53A36CB61}"/>
              </a:ext>
            </a:extLst>
          </p:cNvPr>
          <p:cNvGrpSpPr/>
          <p:nvPr/>
        </p:nvGrpSpPr>
        <p:grpSpPr>
          <a:xfrm>
            <a:off x="4393835" y="2341053"/>
            <a:ext cx="1214977" cy="684278"/>
            <a:chOff x="5038997" y="4270602"/>
            <a:chExt cx="1214977" cy="68427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8D0C44-3C8C-4B86-A24C-77C9432FE1A6}"/>
                </a:ext>
              </a:extLst>
            </p:cNvPr>
            <p:cNvGrpSpPr/>
            <p:nvPr/>
          </p:nvGrpSpPr>
          <p:grpSpPr>
            <a:xfrm>
              <a:off x="5038997" y="4270602"/>
              <a:ext cx="1186012" cy="684278"/>
              <a:chOff x="3014424" y="2575865"/>
              <a:chExt cx="1186012" cy="683618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795A0B4-0B1B-4CAD-B37A-9166221A0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B0BCCECC-4109-4816-BCA5-857B63491E87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49118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8E1225-0308-4AA3-B504-4A3B14B23F68}"/>
                  </a:ext>
                </a:extLst>
              </p:cNvPr>
              <p:cNvSpPr txBox="1"/>
              <p:nvPr/>
            </p:nvSpPr>
            <p:spPr>
              <a:xfrm>
                <a:off x="3014424" y="2575865"/>
                <a:ext cx="849913" cy="43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vnet2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10.0.2.0/24</a:t>
                </a:r>
                <a:endParaRPr lang="en-GB" sz="110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6CBCA0-3684-40E1-8F87-76D60BBFE0E7}"/>
                </a:ext>
              </a:extLst>
            </p:cNvPr>
            <p:cNvSpPr txBox="1"/>
            <p:nvPr/>
          </p:nvSpPr>
          <p:spPr>
            <a:xfrm>
              <a:off x="5820842" y="4411106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2FE733-B0CA-462F-A3ED-7F90A33F9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155" y="4629072"/>
              <a:ext cx="281830" cy="28183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04C1C4-6D74-4828-A309-899F6142A8CD}"/>
              </a:ext>
            </a:extLst>
          </p:cNvPr>
          <p:cNvGrpSpPr/>
          <p:nvPr/>
        </p:nvGrpSpPr>
        <p:grpSpPr>
          <a:xfrm>
            <a:off x="6849190" y="2282188"/>
            <a:ext cx="1215075" cy="684278"/>
            <a:chOff x="6983977" y="4212407"/>
            <a:chExt cx="1215075" cy="68427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09CBC8-ACD2-4CDB-AD9C-FF0B0077E9F0}"/>
                </a:ext>
              </a:extLst>
            </p:cNvPr>
            <p:cNvGrpSpPr/>
            <p:nvPr/>
          </p:nvGrpSpPr>
          <p:grpSpPr>
            <a:xfrm>
              <a:off x="6983977" y="4212407"/>
              <a:ext cx="1215075" cy="684278"/>
              <a:chOff x="3014425" y="2575865"/>
              <a:chExt cx="1215075" cy="68361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E163E4D6-E783-4E6A-B5C9-2E098714A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1B6262EC-7687-4487-ABF8-255054BB4E06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78182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01DAAE3-6D20-43FB-AFBC-B7ED4DD198F0}"/>
                  </a:ext>
                </a:extLst>
              </p:cNvPr>
              <p:cNvSpPr txBox="1"/>
              <p:nvPr/>
            </p:nvSpPr>
            <p:spPr>
              <a:xfrm>
                <a:off x="3014425" y="2575865"/>
                <a:ext cx="8499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vnet4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10.0.4.0/24</a:t>
                </a:r>
                <a:endParaRPr lang="en-GB" sz="110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41A363-351F-4C75-9463-66843818FA47}"/>
                </a:ext>
              </a:extLst>
            </p:cNvPr>
            <p:cNvSpPr txBox="1"/>
            <p:nvPr/>
          </p:nvSpPr>
          <p:spPr>
            <a:xfrm>
              <a:off x="7720657" y="4345935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vm4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2477CEE-4FA8-423E-BD36-EB6B729E1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5919" y="4591195"/>
              <a:ext cx="281830" cy="28183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D3A1047-805C-4B10-935B-3FF407B5BDEB}"/>
              </a:ext>
            </a:extLst>
          </p:cNvPr>
          <p:cNvSpPr txBox="1"/>
          <p:nvPr/>
        </p:nvSpPr>
        <p:spPr>
          <a:xfrm>
            <a:off x="3343950" y="2190525"/>
            <a:ext cx="10867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vnet1_conn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FBD377-A1A7-4E37-A196-F52B2F016AF0}"/>
              </a:ext>
            </a:extLst>
          </p:cNvPr>
          <p:cNvSpPr txBox="1"/>
          <p:nvPr/>
        </p:nvSpPr>
        <p:spPr>
          <a:xfrm>
            <a:off x="5863377" y="2081476"/>
            <a:ext cx="10867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vnet3_conn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3B673C-11BD-4D9F-882E-1E067D137056}"/>
              </a:ext>
            </a:extLst>
          </p:cNvPr>
          <p:cNvSpPr txBox="1"/>
          <p:nvPr/>
        </p:nvSpPr>
        <p:spPr>
          <a:xfrm>
            <a:off x="4625437" y="3131424"/>
            <a:ext cx="98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vnet2_conn</a:t>
            </a:r>
            <a:endParaRPr lang="en-GB" sz="1100" dirty="0">
              <a:solidFill>
                <a:srgbClr val="0000CC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0FB01C-0567-4950-9AC9-B9EDF278A734}"/>
              </a:ext>
            </a:extLst>
          </p:cNvPr>
          <p:cNvSpPr txBox="1"/>
          <p:nvPr/>
        </p:nvSpPr>
        <p:spPr>
          <a:xfrm>
            <a:off x="7072005" y="3095341"/>
            <a:ext cx="9469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vnet4_conn</a:t>
            </a:r>
            <a:endParaRPr lang="en-GB" sz="1100" dirty="0">
              <a:solidFill>
                <a:srgbClr val="0000CC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0999B0B-888A-452F-83D0-B546B0736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614" y="3554915"/>
            <a:ext cx="315490" cy="315490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3AF6B35-EDE4-483F-8FC3-F51AB7215EC2}"/>
              </a:ext>
            </a:extLst>
          </p:cNvPr>
          <p:cNvSpPr/>
          <p:nvPr/>
        </p:nvSpPr>
        <p:spPr>
          <a:xfrm>
            <a:off x="4213423" y="1832892"/>
            <a:ext cx="2771784" cy="2230642"/>
          </a:xfrm>
          <a:custGeom>
            <a:avLst/>
            <a:gdLst>
              <a:gd name="connsiteX0" fmla="*/ 114760 w 2915110"/>
              <a:gd name="connsiteY0" fmla="*/ 409575 h 2230270"/>
              <a:gd name="connsiteX1" fmla="*/ 95710 w 2915110"/>
              <a:gd name="connsiteY1" fmla="*/ 1628775 h 2230270"/>
              <a:gd name="connsiteX2" fmla="*/ 1152985 w 2915110"/>
              <a:gd name="connsiteY2" fmla="*/ 2085975 h 2230270"/>
              <a:gd name="connsiteX3" fmla="*/ 2438860 w 2915110"/>
              <a:gd name="connsiteY3" fmla="*/ 2085975 h 2230270"/>
              <a:gd name="connsiteX4" fmla="*/ 2610310 w 2915110"/>
              <a:gd name="connsiteY4" fmla="*/ 390525 h 2230270"/>
              <a:gd name="connsiteX5" fmla="*/ 2915110 w 2915110"/>
              <a:gd name="connsiteY5" fmla="*/ 0 h 2230270"/>
              <a:gd name="connsiteX0" fmla="*/ 126017 w 2907317"/>
              <a:gd name="connsiteY0" fmla="*/ 180975 h 2230270"/>
              <a:gd name="connsiteX1" fmla="*/ 87917 w 2907317"/>
              <a:gd name="connsiteY1" fmla="*/ 1628775 h 2230270"/>
              <a:gd name="connsiteX2" fmla="*/ 1145192 w 2907317"/>
              <a:gd name="connsiteY2" fmla="*/ 2085975 h 2230270"/>
              <a:gd name="connsiteX3" fmla="*/ 2431067 w 2907317"/>
              <a:gd name="connsiteY3" fmla="*/ 2085975 h 2230270"/>
              <a:gd name="connsiteX4" fmla="*/ 2602517 w 2907317"/>
              <a:gd name="connsiteY4" fmla="*/ 390525 h 2230270"/>
              <a:gd name="connsiteX5" fmla="*/ 2907317 w 2907317"/>
              <a:gd name="connsiteY5" fmla="*/ 0 h 2230270"/>
              <a:gd name="connsiteX0" fmla="*/ 116617 w 2897917"/>
              <a:gd name="connsiteY0" fmla="*/ 180975 h 2230270"/>
              <a:gd name="connsiteX1" fmla="*/ 78517 w 2897917"/>
              <a:gd name="connsiteY1" fmla="*/ 1628775 h 2230270"/>
              <a:gd name="connsiteX2" fmla="*/ 1135792 w 2897917"/>
              <a:gd name="connsiteY2" fmla="*/ 2085975 h 2230270"/>
              <a:gd name="connsiteX3" fmla="*/ 2421667 w 2897917"/>
              <a:gd name="connsiteY3" fmla="*/ 2085975 h 2230270"/>
              <a:gd name="connsiteX4" fmla="*/ 2593117 w 2897917"/>
              <a:gd name="connsiteY4" fmla="*/ 390525 h 2230270"/>
              <a:gd name="connsiteX5" fmla="*/ 2897917 w 2897917"/>
              <a:gd name="connsiteY5" fmla="*/ 0 h 2230270"/>
              <a:gd name="connsiteX0" fmla="*/ 113795 w 2895095"/>
              <a:gd name="connsiteY0" fmla="*/ 180975 h 2301659"/>
              <a:gd name="connsiteX1" fmla="*/ 75695 w 2895095"/>
              <a:gd name="connsiteY1" fmla="*/ 1628775 h 2301659"/>
              <a:gd name="connsiteX2" fmla="*/ 1094870 w 2895095"/>
              <a:gd name="connsiteY2" fmla="*/ 2228850 h 2301659"/>
              <a:gd name="connsiteX3" fmla="*/ 2418845 w 2895095"/>
              <a:gd name="connsiteY3" fmla="*/ 2085975 h 2301659"/>
              <a:gd name="connsiteX4" fmla="*/ 2590295 w 2895095"/>
              <a:gd name="connsiteY4" fmla="*/ 390525 h 2301659"/>
              <a:gd name="connsiteX5" fmla="*/ 2895095 w 2895095"/>
              <a:gd name="connsiteY5" fmla="*/ 0 h 2301659"/>
              <a:gd name="connsiteX0" fmla="*/ 113795 w 2895095"/>
              <a:gd name="connsiteY0" fmla="*/ 180975 h 2301659"/>
              <a:gd name="connsiteX1" fmla="*/ 75695 w 2895095"/>
              <a:gd name="connsiteY1" fmla="*/ 1628775 h 2301659"/>
              <a:gd name="connsiteX2" fmla="*/ 1094870 w 2895095"/>
              <a:gd name="connsiteY2" fmla="*/ 2228850 h 2301659"/>
              <a:gd name="connsiteX3" fmla="*/ 2523620 w 2895095"/>
              <a:gd name="connsiteY3" fmla="*/ 2085975 h 2301659"/>
              <a:gd name="connsiteX4" fmla="*/ 2590295 w 2895095"/>
              <a:gd name="connsiteY4" fmla="*/ 390525 h 2301659"/>
              <a:gd name="connsiteX5" fmla="*/ 2895095 w 2895095"/>
              <a:gd name="connsiteY5" fmla="*/ 0 h 2301659"/>
              <a:gd name="connsiteX0" fmla="*/ 113795 w 2895095"/>
              <a:gd name="connsiteY0" fmla="*/ 180975 h 2279534"/>
              <a:gd name="connsiteX1" fmla="*/ 75695 w 2895095"/>
              <a:gd name="connsiteY1" fmla="*/ 1628775 h 2279534"/>
              <a:gd name="connsiteX2" fmla="*/ 1094870 w 2895095"/>
              <a:gd name="connsiteY2" fmla="*/ 2228850 h 2279534"/>
              <a:gd name="connsiteX3" fmla="*/ 2562687 w 2895095"/>
              <a:gd name="connsiteY3" fmla="*/ 2038350 h 2279534"/>
              <a:gd name="connsiteX4" fmla="*/ 2590295 w 2895095"/>
              <a:gd name="connsiteY4" fmla="*/ 390525 h 2279534"/>
              <a:gd name="connsiteX5" fmla="*/ 2895095 w 2895095"/>
              <a:gd name="connsiteY5" fmla="*/ 0 h 2279534"/>
              <a:gd name="connsiteX0" fmla="*/ 105117 w 2886417"/>
              <a:gd name="connsiteY0" fmla="*/ 180975 h 2236699"/>
              <a:gd name="connsiteX1" fmla="*/ 67017 w 2886417"/>
              <a:gd name="connsiteY1" fmla="*/ 1628775 h 2236699"/>
              <a:gd name="connsiteX2" fmla="*/ 968989 w 2886417"/>
              <a:gd name="connsiteY2" fmla="*/ 2162175 h 2236699"/>
              <a:gd name="connsiteX3" fmla="*/ 2554009 w 2886417"/>
              <a:gd name="connsiteY3" fmla="*/ 2038350 h 2236699"/>
              <a:gd name="connsiteX4" fmla="*/ 2581617 w 2886417"/>
              <a:gd name="connsiteY4" fmla="*/ 390525 h 2236699"/>
              <a:gd name="connsiteX5" fmla="*/ 2886417 w 2886417"/>
              <a:gd name="connsiteY5" fmla="*/ 0 h 2236699"/>
              <a:gd name="connsiteX0" fmla="*/ 60884 w 2842184"/>
              <a:gd name="connsiteY0" fmla="*/ 180975 h 2230642"/>
              <a:gd name="connsiteX1" fmla="*/ 91152 w 2842184"/>
              <a:gd name="connsiteY1" fmla="*/ 1724025 h 2230642"/>
              <a:gd name="connsiteX2" fmla="*/ 924756 w 2842184"/>
              <a:gd name="connsiteY2" fmla="*/ 2162175 h 2230642"/>
              <a:gd name="connsiteX3" fmla="*/ 2509776 w 2842184"/>
              <a:gd name="connsiteY3" fmla="*/ 2038350 h 2230642"/>
              <a:gd name="connsiteX4" fmla="*/ 2537384 w 2842184"/>
              <a:gd name="connsiteY4" fmla="*/ 390525 h 2230642"/>
              <a:gd name="connsiteX5" fmla="*/ 2842184 w 2842184"/>
              <a:gd name="connsiteY5" fmla="*/ 0 h 223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2184" h="2230642">
                <a:moveTo>
                  <a:pt x="60884" y="180975"/>
                </a:moveTo>
                <a:cubicBezTo>
                  <a:pt x="2940" y="650875"/>
                  <a:pt x="-52827" y="1393825"/>
                  <a:pt x="91152" y="1724025"/>
                </a:cubicBezTo>
                <a:cubicBezTo>
                  <a:pt x="235131" y="2054225"/>
                  <a:pt x="521652" y="2109788"/>
                  <a:pt x="924756" y="2162175"/>
                </a:cubicBezTo>
                <a:cubicBezTo>
                  <a:pt x="1327860" y="2214563"/>
                  <a:pt x="2241005" y="2333625"/>
                  <a:pt x="2509776" y="2038350"/>
                </a:cubicBezTo>
                <a:cubicBezTo>
                  <a:pt x="2778547" y="1743075"/>
                  <a:pt x="2458009" y="738187"/>
                  <a:pt x="2537384" y="390525"/>
                </a:cubicBezTo>
                <a:cubicBezTo>
                  <a:pt x="2616759" y="42863"/>
                  <a:pt x="2729471" y="21431"/>
                  <a:pt x="2842184" y="0"/>
                </a:cubicBezTo>
              </a:path>
            </a:pathLst>
          </a:custGeom>
          <a:noFill/>
          <a:ln w="31750">
            <a:solidFill>
              <a:srgbClr val="0066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5A584BC-7519-4B61-B7C5-E10E613641F1}"/>
              </a:ext>
            </a:extLst>
          </p:cNvPr>
          <p:cNvSpPr/>
          <p:nvPr/>
        </p:nvSpPr>
        <p:spPr>
          <a:xfrm>
            <a:off x="4496512" y="2747294"/>
            <a:ext cx="3036654" cy="1502774"/>
          </a:xfrm>
          <a:custGeom>
            <a:avLst/>
            <a:gdLst>
              <a:gd name="connsiteX0" fmla="*/ 598254 w 3036654"/>
              <a:gd name="connsiteY0" fmla="*/ 152400 h 1501401"/>
              <a:gd name="connsiteX1" fmla="*/ 169629 w 3036654"/>
              <a:gd name="connsiteY1" fmla="*/ 409575 h 1501401"/>
              <a:gd name="connsiteX2" fmla="*/ 150579 w 3036654"/>
              <a:gd name="connsiteY2" fmla="*/ 1276350 h 1501401"/>
              <a:gd name="connsiteX3" fmla="*/ 2036529 w 3036654"/>
              <a:gd name="connsiteY3" fmla="*/ 1457325 h 1501401"/>
              <a:gd name="connsiteX4" fmla="*/ 2503254 w 3036654"/>
              <a:gd name="connsiteY4" fmla="*/ 600075 h 1501401"/>
              <a:gd name="connsiteX5" fmla="*/ 2598504 w 3036654"/>
              <a:gd name="connsiteY5" fmla="*/ 152400 h 1501401"/>
              <a:gd name="connsiteX6" fmla="*/ 3036654 w 3036654"/>
              <a:gd name="connsiteY6" fmla="*/ 0 h 1501401"/>
              <a:gd name="connsiteX0" fmla="*/ 598254 w 3036654"/>
              <a:gd name="connsiteY0" fmla="*/ 152400 h 1502774"/>
              <a:gd name="connsiteX1" fmla="*/ 169629 w 3036654"/>
              <a:gd name="connsiteY1" fmla="*/ 409575 h 1502774"/>
              <a:gd name="connsiteX2" fmla="*/ 150579 w 3036654"/>
              <a:gd name="connsiteY2" fmla="*/ 1276350 h 1502774"/>
              <a:gd name="connsiteX3" fmla="*/ 2036529 w 3036654"/>
              <a:gd name="connsiteY3" fmla="*/ 1457325 h 1502774"/>
              <a:gd name="connsiteX4" fmla="*/ 2503254 w 3036654"/>
              <a:gd name="connsiteY4" fmla="*/ 581025 h 1502774"/>
              <a:gd name="connsiteX5" fmla="*/ 2598504 w 3036654"/>
              <a:gd name="connsiteY5" fmla="*/ 152400 h 1502774"/>
              <a:gd name="connsiteX6" fmla="*/ 3036654 w 3036654"/>
              <a:gd name="connsiteY6" fmla="*/ 0 h 1502774"/>
              <a:gd name="connsiteX0" fmla="*/ 598254 w 3036654"/>
              <a:gd name="connsiteY0" fmla="*/ 152400 h 1502774"/>
              <a:gd name="connsiteX1" fmla="*/ 169629 w 3036654"/>
              <a:gd name="connsiteY1" fmla="*/ 409575 h 1502774"/>
              <a:gd name="connsiteX2" fmla="*/ 150579 w 3036654"/>
              <a:gd name="connsiteY2" fmla="*/ 1276350 h 1502774"/>
              <a:gd name="connsiteX3" fmla="*/ 2036529 w 3036654"/>
              <a:gd name="connsiteY3" fmla="*/ 1457325 h 1502774"/>
              <a:gd name="connsiteX4" fmla="*/ 2503254 w 3036654"/>
              <a:gd name="connsiteY4" fmla="*/ 581025 h 1502774"/>
              <a:gd name="connsiteX5" fmla="*/ 2741379 w 3036654"/>
              <a:gd name="connsiteY5" fmla="*/ 171450 h 1502774"/>
              <a:gd name="connsiteX6" fmla="*/ 3036654 w 3036654"/>
              <a:gd name="connsiteY6" fmla="*/ 0 h 1502774"/>
              <a:gd name="connsiteX0" fmla="*/ 598254 w 3036654"/>
              <a:gd name="connsiteY0" fmla="*/ 152400 h 1502774"/>
              <a:gd name="connsiteX1" fmla="*/ 169629 w 3036654"/>
              <a:gd name="connsiteY1" fmla="*/ 409575 h 1502774"/>
              <a:gd name="connsiteX2" fmla="*/ 150579 w 3036654"/>
              <a:gd name="connsiteY2" fmla="*/ 1276350 h 1502774"/>
              <a:gd name="connsiteX3" fmla="*/ 2036529 w 3036654"/>
              <a:gd name="connsiteY3" fmla="*/ 1457325 h 1502774"/>
              <a:gd name="connsiteX4" fmla="*/ 2503254 w 3036654"/>
              <a:gd name="connsiteY4" fmla="*/ 581025 h 1502774"/>
              <a:gd name="connsiteX5" fmla="*/ 2684229 w 3036654"/>
              <a:gd name="connsiteY5" fmla="*/ 190500 h 1502774"/>
              <a:gd name="connsiteX6" fmla="*/ 3036654 w 3036654"/>
              <a:gd name="connsiteY6" fmla="*/ 0 h 1502774"/>
              <a:gd name="connsiteX0" fmla="*/ 598254 w 3036654"/>
              <a:gd name="connsiteY0" fmla="*/ 152400 h 1502774"/>
              <a:gd name="connsiteX1" fmla="*/ 169629 w 3036654"/>
              <a:gd name="connsiteY1" fmla="*/ 409575 h 1502774"/>
              <a:gd name="connsiteX2" fmla="*/ 150579 w 3036654"/>
              <a:gd name="connsiteY2" fmla="*/ 1276350 h 1502774"/>
              <a:gd name="connsiteX3" fmla="*/ 2036529 w 3036654"/>
              <a:gd name="connsiteY3" fmla="*/ 1457325 h 1502774"/>
              <a:gd name="connsiteX4" fmla="*/ 2503254 w 3036654"/>
              <a:gd name="connsiteY4" fmla="*/ 581025 h 1502774"/>
              <a:gd name="connsiteX5" fmla="*/ 2684229 w 3036654"/>
              <a:gd name="connsiteY5" fmla="*/ 190500 h 1502774"/>
              <a:gd name="connsiteX6" fmla="*/ 3036654 w 3036654"/>
              <a:gd name="connsiteY6" fmla="*/ 0 h 150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6654" h="1502774">
                <a:moveTo>
                  <a:pt x="598254" y="152400"/>
                </a:moveTo>
                <a:cubicBezTo>
                  <a:pt x="421247" y="187325"/>
                  <a:pt x="244241" y="222250"/>
                  <a:pt x="169629" y="409575"/>
                </a:cubicBezTo>
                <a:cubicBezTo>
                  <a:pt x="95017" y="596900"/>
                  <a:pt x="-160571" y="1101725"/>
                  <a:pt x="150579" y="1276350"/>
                </a:cubicBezTo>
                <a:cubicBezTo>
                  <a:pt x="461729" y="1450975"/>
                  <a:pt x="1644416" y="1573213"/>
                  <a:pt x="2036529" y="1457325"/>
                </a:cubicBezTo>
                <a:cubicBezTo>
                  <a:pt x="2428642" y="1341437"/>
                  <a:pt x="2395304" y="792163"/>
                  <a:pt x="2503254" y="581025"/>
                </a:cubicBezTo>
                <a:cubicBezTo>
                  <a:pt x="2611204" y="369888"/>
                  <a:pt x="2623904" y="338138"/>
                  <a:pt x="2684229" y="190500"/>
                </a:cubicBezTo>
                <a:cubicBezTo>
                  <a:pt x="2773129" y="90487"/>
                  <a:pt x="2862029" y="26193"/>
                  <a:pt x="3036654" y="0"/>
                </a:cubicBezTo>
              </a:path>
            </a:pathLst>
          </a:custGeom>
          <a:noFill/>
          <a:ln w="31750">
            <a:solidFill>
              <a:srgbClr val="CC00CC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9B0B1-2F4D-46C2-A95E-85E3A36A5311}"/>
              </a:ext>
            </a:extLst>
          </p:cNvPr>
          <p:cNvSpPr txBox="1"/>
          <p:nvPr/>
        </p:nvSpPr>
        <p:spPr>
          <a:xfrm>
            <a:off x="466189" y="263476"/>
            <a:ext cx="653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Scenario: Isolating </a:t>
            </a:r>
            <a:r>
              <a:rPr lang="en-GB" b="1" dirty="0" err="1"/>
              <a:t>VNets</a:t>
            </a:r>
            <a:endParaRPr lang="en-GB" b="1" dirty="0"/>
          </a:p>
          <a:p>
            <a:r>
              <a:rPr lang="en-US" dirty="0"/>
              <a:t>Goal: create selective interconnections between </a:t>
            </a:r>
            <a:r>
              <a:rPr lang="en-US" dirty="0" err="1"/>
              <a:t>VNets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0A4EE-B77D-47BD-9694-FA73996F082D}"/>
              </a:ext>
            </a:extLst>
          </p:cNvPr>
          <p:cNvSpPr txBox="1"/>
          <p:nvPr/>
        </p:nvSpPr>
        <p:spPr>
          <a:xfrm>
            <a:off x="1023256" y="1465062"/>
            <a:ext cx="22549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VNet1 </a:t>
            </a:r>
            <a:r>
              <a:rPr lang="en-US" dirty="0">
                <a:sym typeface="Wingdings" panose="05000000000000000000" pitchFamily="2" charset="2"/>
              </a:rPr>
              <a:t>---- VNet3</a:t>
            </a:r>
          </a:p>
          <a:p>
            <a:r>
              <a:rPr lang="en-US" dirty="0">
                <a:sym typeface="Wingdings" panose="05000000000000000000" pitchFamily="2" charset="2"/>
              </a:rPr>
              <a:t>VNet2  --- VNet4</a:t>
            </a:r>
            <a:endParaRPr lang="en-GB" dirty="0"/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VNet1 ---- VNet2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VNet1 ---- VNet4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VNet2 ---- VNet3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VNet3 ---- VNet4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2A904A-50ED-4ABA-96F2-4A4E86325A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15" y="2584455"/>
            <a:ext cx="304377" cy="3043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4EA214-4874-4728-A64D-5294175C81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49" y="3703848"/>
            <a:ext cx="304377" cy="3043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2425EA-47FE-46F4-A300-230F990D16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49" y="4212265"/>
            <a:ext cx="304377" cy="3043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AAA701-D2D4-44E8-B8FA-E5BE3B8600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2" y="3145263"/>
            <a:ext cx="304377" cy="3043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EC806E-009E-453B-B16C-87C7B92FA9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25" y="1414801"/>
            <a:ext cx="320430" cy="3204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6D7E8B-3C33-4A44-9E3F-082FE6A7EC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94" y="1735231"/>
            <a:ext cx="320430" cy="3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7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A094A0-0E45-4D5A-BA43-43F31915016E}"/>
              </a:ext>
            </a:extLst>
          </p:cNvPr>
          <p:cNvCxnSpPr>
            <a:cxnSpLocks/>
          </p:cNvCxnSpPr>
          <p:nvPr/>
        </p:nvCxnSpPr>
        <p:spPr>
          <a:xfrm>
            <a:off x="5269690" y="4402230"/>
            <a:ext cx="0" cy="478623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354A7A-5CEB-4489-B4DD-911C9D77A314}"/>
              </a:ext>
            </a:extLst>
          </p:cNvPr>
          <p:cNvCxnSpPr>
            <a:cxnSpLocks/>
          </p:cNvCxnSpPr>
          <p:nvPr/>
        </p:nvCxnSpPr>
        <p:spPr>
          <a:xfrm>
            <a:off x="4935607" y="3544567"/>
            <a:ext cx="10433" cy="13267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94C118B8-047D-4B61-8A0D-A7AF859EEC30}"/>
              </a:ext>
            </a:extLst>
          </p:cNvPr>
          <p:cNvSpPr/>
          <p:nvPr/>
        </p:nvSpPr>
        <p:spPr>
          <a:xfrm>
            <a:off x="4588900" y="4908349"/>
            <a:ext cx="1281698" cy="592044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13847-3605-4B6F-8F63-3ECDC749C1ED}"/>
              </a:ext>
            </a:extLst>
          </p:cNvPr>
          <p:cNvSpPr txBox="1"/>
          <p:nvPr/>
        </p:nvSpPr>
        <p:spPr>
          <a:xfrm>
            <a:off x="4552547" y="4930191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39AF1E-38FD-4F89-99AD-84E7E6CF429B}"/>
              </a:ext>
            </a:extLst>
          </p:cNvPr>
          <p:cNvGrpSpPr/>
          <p:nvPr/>
        </p:nvGrpSpPr>
        <p:grpSpPr>
          <a:xfrm>
            <a:off x="4183183" y="2860289"/>
            <a:ext cx="1195611" cy="684278"/>
            <a:chOff x="3414648" y="2742232"/>
            <a:chExt cx="1195611" cy="6842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9CF158-AF98-4E06-9DCF-FFE704BA3294}"/>
                </a:ext>
              </a:extLst>
            </p:cNvPr>
            <p:cNvGrpSpPr/>
            <p:nvPr/>
          </p:nvGrpSpPr>
          <p:grpSpPr>
            <a:xfrm>
              <a:off x="3414648" y="2742232"/>
              <a:ext cx="1195611" cy="684278"/>
              <a:chOff x="3014425" y="2575865"/>
              <a:chExt cx="1310719" cy="68361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D8D85C3-8BFA-4E7D-910E-5B52FED472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24B738AD-733D-408A-9726-90E662C599E9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1273827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5329EE-4DCB-49A4-A739-1AED313A9C68}"/>
                  </a:ext>
                </a:extLst>
              </p:cNvPr>
              <p:cNvSpPr txBox="1"/>
              <p:nvPr/>
            </p:nvSpPr>
            <p:spPr>
              <a:xfrm>
                <a:off x="3014425" y="2575865"/>
                <a:ext cx="8499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vnet1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10.0.1.0/24</a:t>
                </a:r>
                <a:endParaRPr lang="en-GB" sz="1100" dirty="0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F009396-6DC4-4856-9B59-184E1A103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3039" y="3081066"/>
              <a:ext cx="281830" cy="28183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AF2DC7-FDBA-4C07-8BCA-57CAB9FD448C}"/>
                </a:ext>
              </a:extLst>
            </p:cNvPr>
            <p:cNvSpPr txBox="1"/>
            <p:nvPr/>
          </p:nvSpPr>
          <p:spPr>
            <a:xfrm>
              <a:off x="4134910" y="2851751"/>
              <a:ext cx="433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31A342-7FDB-476A-89F8-88F3405B1AAD}"/>
              </a:ext>
            </a:extLst>
          </p:cNvPr>
          <p:cNvGrpSpPr/>
          <p:nvPr/>
        </p:nvGrpSpPr>
        <p:grpSpPr>
          <a:xfrm>
            <a:off x="6268741" y="2718202"/>
            <a:ext cx="1203952" cy="684278"/>
            <a:chOff x="6698421" y="2719517"/>
            <a:chExt cx="1203952" cy="68427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07235F-D2AA-4C60-A2B7-FCC92A8BF332}"/>
                </a:ext>
              </a:extLst>
            </p:cNvPr>
            <p:cNvGrpSpPr/>
            <p:nvPr/>
          </p:nvGrpSpPr>
          <p:grpSpPr>
            <a:xfrm>
              <a:off x="6698421" y="2719517"/>
              <a:ext cx="1184886" cy="684278"/>
              <a:chOff x="3014424" y="2575865"/>
              <a:chExt cx="1184886" cy="683618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7FD31F3-EF43-4C30-81B8-161BCB27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B10252CD-B047-43EF-9BBB-DAD53AD6C7FB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1147993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45503F-A693-46E2-A697-6ECB121E698B}"/>
                  </a:ext>
                </a:extLst>
              </p:cNvPr>
              <p:cNvSpPr txBox="1"/>
              <p:nvPr/>
            </p:nvSpPr>
            <p:spPr>
              <a:xfrm>
                <a:off x="3014424" y="2575865"/>
                <a:ext cx="849913" cy="43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vnet3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10.0.3.0/24</a:t>
                </a:r>
                <a:endParaRPr lang="en-GB" sz="1100" dirty="0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7040C4-4E00-4BDB-BCFD-F09C32BDD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9446" y="3073788"/>
              <a:ext cx="308248" cy="30824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1D7475-5F87-4C74-AFE4-B90BA5391243}"/>
                </a:ext>
              </a:extLst>
            </p:cNvPr>
            <p:cNvSpPr txBox="1"/>
            <p:nvPr/>
          </p:nvSpPr>
          <p:spPr>
            <a:xfrm>
              <a:off x="7469241" y="2811879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vm3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33E4F4-4C3E-4964-9AA5-EE4987BD8EA9}"/>
              </a:ext>
            </a:extLst>
          </p:cNvPr>
          <p:cNvCxnSpPr>
            <a:cxnSpLocks/>
          </p:cNvCxnSpPr>
          <p:nvPr/>
        </p:nvCxnSpPr>
        <p:spPr>
          <a:xfrm flipH="1">
            <a:off x="6718790" y="3429000"/>
            <a:ext cx="1982" cy="14822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EC0EF7C5-9205-41B8-A7C6-AD7CC8C03BB3}"/>
              </a:ext>
            </a:extLst>
          </p:cNvPr>
          <p:cNvSpPr/>
          <p:nvPr/>
        </p:nvSpPr>
        <p:spPr>
          <a:xfrm>
            <a:off x="6487392" y="4871313"/>
            <a:ext cx="1240371" cy="65434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6948E1-E2DA-490C-9028-72A5AF9D5FFE}"/>
              </a:ext>
            </a:extLst>
          </p:cNvPr>
          <p:cNvSpPr txBox="1"/>
          <p:nvPr/>
        </p:nvSpPr>
        <p:spPr>
          <a:xfrm>
            <a:off x="6555317" y="4904728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3A4D80-126C-440A-9D61-4785B0A803CA}"/>
              </a:ext>
            </a:extLst>
          </p:cNvPr>
          <p:cNvCxnSpPr>
            <a:cxnSpLocks/>
          </p:cNvCxnSpPr>
          <p:nvPr/>
        </p:nvCxnSpPr>
        <p:spPr>
          <a:xfrm>
            <a:off x="7020719" y="4392838"/>
            <a:ext cx="0" cy="478475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0C8B42-033B-4216-8837-BB0089725878}"/>
              </a:ext>
            </a:extLst>
          </p:cNvPr>
          <p:cNvCxnSpPr>
            <a:cxnSpLocks/>
          </p:cNvCxnSpPr>
          <p:nvPr/>
        </p:nvCxnSpPr>
        <p:spPr>
          <a:xfrm>
            <a:off x="5891454" y="5222445"/>
            <a:ext cx="579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E5631B-6328-4E43-99DF-D3B4598F8F8A}"/>
              </a:ext>
            </a:extLst>
          </p:cNvPr>
          <p:cNvCxnSpPr>
            <a:cxnSpLocks/>
          </p:cNvCxnSpPr>
          <p:nvPr/>
        </p:nvCxnSpPr>
        <p:spPr>
          <a:xfrm>
            <a:off x="5883523" y="5335615"/>
            <a:ext cx="628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78BA042-2658-4CF9-B9BD-20CD464B792C}"/>
              </a:ext>
            </a:extLst>
          </p:cNvPr>
          <p:cNvGrpSpPr/>
          <p:nvPr/>
        </p:nvGrpSpPr>
        <p:grpSpPr>
          <a:xfrm>
            <a:off x="5011661" y="3708560"/>
            <a:ext cx="1214977" cy="684278"/>
            <a:chOff x="5038997" y="4270602"/>
            <a:chExt cx="1214977" cy="6842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0BC6436-5E4E-427F-AD0C-E386F33BD43F}"/>
                </a:ext>
              </a:extLst>
            </p:cNvPr>
            <p:cNvGrpSpPr/>
            <p:nvPr/>
          </p:nvGrpSpPr>
          <p:grpSpPr>
            <a:xfrm>
              <a:off x="5038997" y="4270602"/>
              <a:ext cx="1186012" cy="684278"/>
              <a:chOff x="3014424" y="2575865"/>
              <a:chExt cx="1186012" cy="683618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8DF5E4EA-318A-4B4C-8DE6-A91160EA4B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34" name="Flowchart: Alternate Process 33">
                <a:extLst>
                  <a:ext uri="{FF2B5EF4-FFF2-40B4-BE49-F238E27FC236}">
                    <a16:creationId xmlns:a16="http://schemas.microsoft.com/office/drawing/2014/main" id="{1732623D-2807-4A94-8D7E-5FB6A0610C04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49118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B6D9C5-5FC2-4808-9FF5-A020BA0743AF}"/>
                  </a:ext>
                </a:extLst>
              </p:cNvPr>
              <p:cNvSpPr txBox="1"/>
              <p:nvPr/>
            </p:nvSpPr>
            <p:spPr>
              <a:xfrm>
                <a:off x="3014424" y="2575865"/>
                <a:ext cx="849913" cy="43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vnet2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10.0.2.0/24</a:t>
                </a:r>
                <a:endParaRPr lang="en-GB" sz="11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698692-BC3F-4F38-8100-5EFE38E35341}"/>
                </a:ext>
              </a:extLst>
            </p:cNvPr>
            <p:cNvSpPr txBox="1"/>
            <p:nvPr/>
          </p:nvSpPr>
          <p:spPr>
            <a:xfrm>
              <a:off x="5820842" y="4411106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vm2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64DD9B9-A06B-45CE-8437-5B019C253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3155" y="4629072"/>
              <a:ext cx="281830" cy="28183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557547F-9593-46B6-95C8-1166D250A6D9}"/>
              </a:ext>
            </a:extLst>
          </p:cNvPr>
          <p:cNvGrpSpPr/>
          <p:nvPr/>
        </p:nvGrpSpPr>
        <p:grpSpPr>
          <a:xfrm>
            <a:off x="6784313" y="3683788"/>
            <a:ext cx="1215075" cy="684278"/>
            <a:chOff x="6983977" y="4212407"/>
            <a:chExt cx="1215075" cy="68427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1AAA88-AED6-49FA-A7DD-EEA6B22DD447}"/>
                </a:ext>
              </a:extLst>
            </p:cNvPr>
            <p:cNvGrpSpPr/>
            <p:nvPr/>
          </p:nvGrpSpPr>
          <p:grpSpPr>
            <a:xfrm>
              <a:off x="6983977" y="4212407"/>
              <a:ext cx="1215075" cy="684278"/>
              <a:chOff x="3014425" y="2575865"/>
              <a:chExt cx="1215075" cy="683618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DAA01020-4F1D-4304-8F0F-3056D331E1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41" name="Flowchart: Alternate Process 40">
                <a:extLst>
                  <a:ext uri="{FF2B5EF4-FFF2-40B4-BE49-F238E27FC236}">
                    <a16:creationId xmlns:a16="http://schemas.microsoft.com/office/drawing/2014/main" id="{FA07931A-38DE-4E3B-AA32-67697E4C9BCA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78182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00A5BE-C022-48D4-9F75-91D1B089D836}"/>
                  </a:ext>
                </a:extLst>
              </p:cNvPr>
              <p:cNvSpPr txBox="1"/>
              <p:nvPr/>
            </p:nvSpPr>
            <p:spPr>
              <a:xfrm>
                <a:off x="3014425" y="2575865"/>
                <a:ext cx="8499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vnet4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10.0.4.0/24</a:t>
                </a:r>
                <a:endParaRPr lang="en-GB" sz="1100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C7AC88-803E-4FCF-B13D-1326360FD057}"/>
                </a:ext>
              </a:extLst>
            </p:cNvPr>
            <p:cNvSpPr txBox="1"/>
            <p:nvPr/>
          </p:nvSpPr>
          <p:spPr>
            <a:xfrm>
              <a:off x="7720657" y="4345935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vm4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901AC03-D521-406E-A604-621AE269E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5919" y="4591195"/>
              <a:ext cx="281830" cy="281830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07E67EC-21B1-4280-B78E-4203C6452E73}"/>
              </a:ext>
            </a:extLst>
          </p:cNvPr>
          <p:cNvSpPr txBox="1"/>
          <p:nvPr/>
        </p:nvSpPr>
        <p:spPr>
          <a:xfrm>
            <a:off x="3961776" y="3558032"/>
            <a:ext cx="10867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vnet1_conn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E08A8A-7EE8-4909-BF46-2E85E83DE87F}"/>
              </a:ext>
            </a:extLst>
          </p:cNvPr>
          <p:cNvSpPr txBox="1"/>
          <p:nvPr/>
        </p:nvSpPr>
        <p:spPr>
          <a:xfrm>
            <a:off x="5781487" y="3420969"/>
            <a:ext cx="10867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vnet3_conn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96DEDA-7B64-4B2F-A135-68860299C7C9}"/>
              </a:ext>
            </a:extLst>
          </p:cNvPr>
          <p:cNvSpPr txBox="1"/>
          <p:nvPr/>
        </p:nvSpPr>
        <p:spPr>
          <a:xfrm>
            <a:off x="5243263" y="4410559"/>
            <a:ext cx="98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vnet2_conn</a:t>
            </a:r>
            <a:endParaRPr lang="en-GB" sz="1100" dirty="0">
              <a:solidFill>
                <a:srgbClr val="0000CC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6D1BD3-9ED0-4953-AE6A-2A3C998975AC}"/>
              </a:ext>
            </a:extLst>
          </p:cNvPr>
          <p:cNvSpPr txBox="1"/>
          <p:nvPr/>
        </p:nvSpPr>
        <p:spPr>
          <a:xfrm>
            <a:off x="7001479" y="4444359"/>
            <a:ext cx="9469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vnet4_conn</a:t>
            </a:r>
            <a:endParaRPr lang="en-GB" sz="1100" dirty="0">
              <a:solidFill>
                <a:srgbClr val="0000CC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5D99DFE-B9E1-41C4-9949-86E8600CC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088" y="4903933"/>
            <a:ext cx="315490" cy="31549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1791CB-FAC6-4879-B397-401EFA455A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632966"/>
              </p:ext>
            </p:extLst>
          </p:nvPr>
        </p:nvGraphicFramePr>
        <p:xfrm>
          <a:off x="116746" y="5878405"/>
          <a:ext cx="4271124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9799">
                  <a:extLst>
                    <a:ext uri="{9D8B030D-6E8A-4147-A177-3AD203B41FA5}">
                      <a16:colId xmlns:a16="http://schemas.microsoft.com/office/drawing/2014/main" val="1552793471"/>
                    </a:ext>
                  </a:extLst>
                </a:gridCol>
                <a:gridCol w="1267896">
                  <a:extLst>
                    <a:ext uri="{9D8B030D-6E8A-4147-A177-3AD203B41FA5}">
                      <a16:colId xmlns:a16="http://schemas.microsoft.com/office/drawing/2014/main" val="3233498932"/>
                    </a:ext>
                  </a:extLst>
                </a:gridCol>
                <a:gridCol w="920025">
                  <a:extLst>
                    <a:ext uri="{9D8B030D-6E8A-4147-A177-3AD203B41FA5}">
                      <a16:colId xmlns:a16="http://schemas.microsoft.com/office/drawing/2014/main" val="3123151488"/>
                    </a:ext>
                  </a:extLst>
                </a:gridCol>
                <a:gridCol w="888861">
                  <a:extLst>
                    <a:ext uri="{9D8B030D-6E8A-4147-A177-3AD203B41FA5}">
                      <a16:colId xmlns:a16="http://schemas.microsoft.com/office/drawing/2014/main" val="4095328245"/>
                    </a:ext>
                  </a:extLst>
                </a:gridCol>
                <a:gridCol w="604543">
                  <a:extLst>
                    <a:ext uri="{9D8B030D-6E8A-4147-A177-3AD203B41FA5}">
                      <a16:colId xmlns:a16="http://schemas.microsoft.com/office/drawing/2014/main" val="4691972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Prefix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Origin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AS path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3075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vnet2_connection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vnet2_connection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808694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65520-65520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8699821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D79DCE7-3949-4226-90CD-5334D0409013}"/>
              </a:ext>
            </a:extLst>
          </p:cNvPr>
          <p:cNvSpPr txBox="1"/>
          <p:nvPr/>
        </p:nvSpPr>
        <p:spPr>
          <a:xfrm>
            <a:off x="116746" y="5632184"/>
            <a:ext cx="4150375" cy="24622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Microsoft.Network</a:t>
            </a:r>
            <a:r>
              <a:rPr lang="en-GB" dirty="0"/>
              <a:t>/</a:t>
            </a:r>
            <a:r>
              <a:rPr lang="en-GB" dirty="0" err="1"/>
              <a:t>virtualHubs</a:t>
            </a:r>
            <a:r>
              <a:rPr lang="en-GB" dirty="0"/>
              <a:t>/hub1/</a:t>
            </a:r>
            <a:r>
              <a:rPr lang="en-GB" dirty="0" err="1"/>
              <a:t>hubRouteTables</a:t>
            </a:r>
            <a:r>
              <a:rPr lang="en-GB" dirty="0"/>
              <a:t>/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 blue</a:t>
            </a:r>
            <a:endParaRPr lang="en-GB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47C7D95C-A7B4-4C8E-818F-53AE902DC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572072"/>
              </p:ext>
            </p:extLst>
          </p:nvPr>
        </p:nvGraphicFramePr>
        <p:xfrm>
          <a:off x="90847" y="4917678"/>
          <a:ext cx="431677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733">
                  <a:extLst>
                    <a:ext uri="{9D8B030D-6E8A-4147-A177-3AD203B41FA5}">
                      <a16:colId xmlns:a16="http://schemas.microsoft.com/office/drawing/2014/main" val="1954798933"/>
                    </a:ext>
                  </a:extLst>
                </a:gridCol>
                <a:gridCol w="1251417">
                  <a:extLst>
                    <a:ext uri="{9D8B030D-6E8A-4147-A177-3AD203B41FA5}">
                      <a16:colId xmlns:a16="http://schemas.microsoft.com/office/drawing/2014/main" val="2495437083"/>
                    </a:ext>
                  </a:extLst>
                </a:gridCol>
                <a:gridCol w="805367">
                  <a:extLst>
                    <a:ext uri="{9D8B030D-6E8A-4147-A177-3AD203B41FA5}">
                      <a16:colId xmlns:a16="http://schemas.microsoft.com/office/drawing/2014/main" val="2805438850"/>
                    </a:ext>
                  </a:extLst>
                </a:gridCol>
                <a:gridCol w="1055651">
                  <a:extLst>
                    <a:ext uri="{9D8B030D-6E8A-4147-A177-3AD203B41FA5}">
                      <a16:colId xmlns:a16="http://schemas.microsoft.com/office/drawing/2014/main" val="1095953582"/>
                    </a:ext>
                  </a:extLst>
                </a:gridCol>
                <a:gridCol w="609602">
                  <a:extLst>
                    <a:ext uri="{9D8B030D-6E8A-4147-A177-3AD203B41FA5}">
                      <a16:colId xmlns:a16="http://schemas.microsoft.com/office/drawing/2014/main" val="20219168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Prefix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Origin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AS path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409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10.0.1.0/24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vnet1_connection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vnet1_connection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4215866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10.0.3.0/24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hub2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65520-65520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503785079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79F81AD-9427-4723-8A6E-474AA8C7355C}"/>
              </a:ext>
            </a:extLst>
          </p:cNvPr>
          <p:cNvSpPr txBox="1"/>
          <p:nvPr/>
        </p:nvSpPr>
        <p:spPr>
          <a:xfrm>
            <a:off x="96809" y="4664236"/>
            <a:ext cx="4012681" cy="24622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Microsoft.Network</a:t>
            </a:r>
            <a:r>
              <a:rPr lang="en-GB" dirty="0"/>
              <a:t>/</a:t>
            </a:r>
            <a:r>
              <a:rPr lang="en-GB" dirty="0" err="1"/>
              <a:t>virtualHubs</a:t>
            </a:r>
            <a:r>
              <a:rPr lang="en-GB" dirty="0"/>
              <a:t>/hub1/</a:t>
            </a:r>
            <a:r>
              <a:rPr lang="en-GB" dirty="0" err="1"/>
              <a:t>hubRouteTables</a:t>
            </a:r>
            <a:r>
              <a:rPr lang="en-GB" dirty="0"/>
              <a:t>/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9F70C7-6F98-48A3-8818-B5782446B854}"/>
              </a:ext>
            </a:extLst>
          </p:cNvPr>
          <p:cNvSpPr txBox="1"/>
          <p:nvPr/>
        </p:nvSpPr>
        <p:spPr>
          <a:xfrm>
            <a:off x="194221" y="439751"/>
            <a:ext cx="5367129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Microsoft.Network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virtualHubs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/hub1/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hubVirtualNetworkConnections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vnet1_conn</a:t>
            </a:r>
          </a:p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associatedRouteTable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</a:p>
          <a:p>
            <a:r>
              <a:rPr lang="en-GB" sz="1000" dirty="0" err="1">
                <a:latin typeface="Consolas" panose="020B0609020204030204" pitchFamily="49" charset="0"/>
              </a:rPr>
              <a:t>propagatedRouteTables</a:t>
            </a:r>
            <a:r>
              <a:rPr lang="en-GB" sz="1000" dirty="0">
                <a:latin typeface="Consolas" panose="020B0609020204030204" pitchFamily="49" charset="0"/>
              </a:rPr>
              <a:t>:{hub1-&gt; </a:t>
            </a:r>
            <a:r>
              <a:rPr lang="en-GB" sz="1000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dirty="0">
                <a:latin typeface="Consolas" panose="020B0609020204030204" pitchFamily="49" charset="0"/>
              </a:rPr>
              <a:t>hub2-&gt; </a:t>
            </a:r>
            <a:r>
              <a:rPr lang="en-GB" sz="1000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}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AB0791-5155-428E-B8DB-3CE03F10A75A}"/>
              </a:ext>
            </a:extLst>
          </p:cNvPr>
          <p:cNvSpPr txBox="1"/>
          <p:nvPr/>
        </p:nvSpPr>
        <p:spPr>
          <a:xfrm>
            <a:off x="194221" y="1670719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Microsoft.Network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virtualHubs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/hub1/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hubVirtualNetworkConnections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vnet2_conn</a:t>
            </a:r>
          </a:p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associatedRouteTable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</a:p>
          <a:p>
            <a:r>
              <a:rPr lang="en-GB" sz="1000" dirty="0" err="1">
                <a:latin typeface="Consolas" panose="020B0609020204030204" pitchFamily="49" charset="0"/>
              </a:rPr>
              <a:t>propagatedRouteTables</a:t>
            </a:r>
            <a:r>
              <a:rPr lang="en-GB" sz="1000" dirty="0">
                <a:latin typeface="Consolas" panose="020B0609020204030204" pitchFamily="49" charset="0"/>
              </a:rPr>
              <a:t>: {hub1 -&gt;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</a:p>
          <a:p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GB" sz="1000" dirty="0">
                <a:latin typeface="Consolas" panose="020B0609020204030204" pitchFamily="49" charset="0"/>
              </a:rPr>
              <a:t>hub2 -&gt;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}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dirty="0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EE03B2-ACD6-4137-992D-710148C185B0}"/>
              </a:ext>
            </a:extLst>
          </p:cNvPr>
          <p:cNvSpPr txBox="1"/>
          <p:nvPr/>
        </p:nvSpPr>
        <p:spPr>
          <a:xfrm>
            <a:off x="6296308" y="459740"/>
            <a:ext cx="5404461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Microsoft.Network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virtualHubs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/hub2/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hubVirtualNetworkConnections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vnet3_conn</a:t>
            </a:r>
          </a:p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associatedRouteTable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:</a:t>
            </a:r>
            <a:r>
              <a:rPr lang="en-GB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  <a:endParaRPr lang="en-GB" sz="1000" b="0" dirty="0">
              <a:effectLst/>
              <a:latin typeface="Consolas" panose="020B0609020204030204" pitchFamily="49" charset="0"/>
            </a:endParaRPr>
          </a:p>
          <a:p>
            <a:r>
              <a:rPr lang="en-GB" sz="1000" dirty="0" err="1">
                <a:latin typeface="Consolas" panose="020B0609020204030204" pitchFamily="49" charset="0"/>
              </a:rPr>
              <a:t>propagatedRouteTables</a:t>
            </a:r>
            <a:r>
              <a:rPr lang="en-GB" sz="1000" dirty="0">
                <a:latin typeface="Consolas" panose="020B0609020204030204" pitchFamily="49" charset="0"/>
              </a:rPr>
              <a:t>: { hub2-&gt; </a:t>
            </a:r>
            <a:r>
              <a:rPr lang="en-GB" sz="1000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                       hub1-&gt; </a:t>
            </a:r>
            <a:r>
              <a:rPr lang="en-GB" sz="1000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}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20CD5D-3FCF-4C41-A95A-8A3DF3F54C1D}"/>
              </a:ext>
            </a:extLst>
          </p:cNvPr>
          <p:cNvSpPr txBox="1"/>
          <p:nvPr/>
        </p:nvSpPr>
        <p:spPr>
          <a:xfrm>
            <a:off x="6310719" y="1641418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Microsoft.Network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virtualHubs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/hub2/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hubVirtualNetworkConnections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associatedRouteTable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  <a:endParaRPr lang="en-GB" sz="1000" b="0" dirty="0">
              <a:effectLst/>
              <a:latin typeface="Consolas" panose="020B0609020204030204" pitchFamily="49" charset="0"/>
            </a:endParaRPr>
          </a:p>
          <a:p>
            <a:r>
              <a:rPr lang="en-GB" sz="1000" dirty="0" err="1">
                <a:latin typeface="Consolas" panose="020B0609020204030204" pitchFamily="49" charset="0"/>
              </a:rPr>
              <a:t>propagatedRouteTables</a:t>
            </a:r>
            <a:r>
              <a:rPr lang="en-GB" sz="1000" dirty="0">
                <a:latin typeface="Consolas" panose="020B0609020204030204" pitchFamily="49" charset="0"/>
              </a:rPr>
              <a:t>: {hub2 -&gt;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                      hub1 -&gt;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  <a:r>
              <a:rPr lang="en-GB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}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E088E6-173D-4F9E-B37C-91D302D80BB1}"/>
              </a:ext>
            </a:extLst>
          </p:cNvPr>
          <p:cNvSpPr txBox="1"/>
          <p:nvPr/>
        </p:nvSpPr>
        <p:spPr>
          <a:xfrm>
            <a:off x="7771258" y="4703298"/>
            <a:ext cx="4012681" cy="24622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Microsoft.Network</a:t>
            </a:r>
            <a:r>
              <a:rPr lang="en-GB" dirty="0"/>
              <a:t>/</a:t>
            </a:r>
            <a:r>
              <a:rPr lang="en-GB" dirty="0" err="1"/>
              <a:t>virtualHubs</a:t>
            </a:r>
            <a:r>
              <a:rPr lang="en-GB" dirty="0"/>
              <a:t>/hub2/</a:t>
            </a:r>
            <a:r>
              <a:rPr lang="en-GB" dirty="0" err="1"/>
              <a:t>hubRouteTables</a:t>
            </a:r>
            <a:r>
              <a:rPr lang="en-GB" dirty="0"/>
              <a:t>/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  <a:endParaRPr lang="en-GB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94C957-F18B-47F6-9D40-F1DE38F80D67}"/>
              </a:ext>
            </a:extLst>
          </p:cNvPr>
          <p:cNvSpPr txBox="1"/>
          <p:nvPr/>
        </p:nvSpPr>
        <p:spPr>
          <a:xfrm>
            <a:off x="7727763" y="5769972"/>
            <a:ext cx="4150375" cy="24622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Microsoft.Network</a:t>
            </a:r>
            <a:r>
              <a:rPr lang="en-GB" dirty="0"/>
              <a:t>/</a:t>
            </a:r>
            <a:r>
              <a:rPr lang="en-GB" dirty="0" err="1"/>
              <a:t>virtualHubs</a:t>
            </a:r>
            <a:r>
              <a:rPr lang="en-GB" dirty="0"/>
              <a:t>/hub2/</a:t>
            </a:r>
            <a:r>
              <a:rPr lang="en-GB" dirty="0" err="1"/>
              <a:t>hubRouteTables</a:t>
            </a:r>
            <a:r>
              <a:rPr lang="en-GB" dirty="0"/>
              <a:t>/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670E36-5BC2-4BB9-886E-6E103DE4C90F}"/>
              </a:ext>
            </a:extLst>
          </p:cNvPr>
          <p:cNvSpPr txBox="1"/>
          <p:nvPr/>
        </p:nvSpPr>
        <p:spPr>
          <a:xfrm>
            <a:off x="74080" y="2594577"/>
            <a:ext cx="4193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labels in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connection has a propagation to routing tables in each hub</a:t>
            </a:r>
            <a:endParaRPr lang="en-GB" sz="1600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B4F363B7-3A57-4AE5-A448-D562C5BD0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9416571"/>
              </p:ext>
            </p:extLst>
          </p:nvPr>
        </p:nvGraphicFramePr>
        <p:xfrm>
          <a:off x="7780667" y="4973179"/>
          <a:ext cx="4296202" cy="612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899">
                  <a:extLst>
                    <a:ext uri="{9D8B030D-6E8A-4147-A177-3AD203B41FA5}">
                      <a16:colId xmlns:a16="http://schemas.microsoft.com/office/drawing/2014/main" val="3575481613"/>
                    </a:ext>
                  </a:extLst>
                </a:gridCol>
                <a:gridCol w="1245454">
                  <a:extLst>
                    <a:ext uri="{9D8B030D-6E8A-4147-A177-3AD203B41FA5}">
                      <a16:colId xmlns:a16="http://schemas.microsoft.com/office/drawing/2014/main" val="2638808054"/>
                    </a:ext>
                  </a:extLst>
                </a:gridCol>
                <a:gridCol w="801530">
                  <a:extLst>
                    <a:ext uri="{9D8B030D-6E8A-4147-A177-3AD203B41FA5}">
                      <a16:colId xmlns:a16="http://schemas.microsoft.com/office/drawing/2014/main" val="713099956"/>
                    </a:ext>
                  </a:extLst>
                </a:gridCol>
                <a:gridCol w="1050622">
                  <a:extLst>
                    <a:ext uri="{9D8B030D-6E8A-4147-A177-3AD203B41FA5}">
                      <a16:colId xmlns:a16="http://schemas.microsoft.com/office/drawing/2014/main" val="3136974709"/>
                    </a:ext>
                  </a:extLst>
                </a:gridCol>
                <a:gridCol w="606697">
                  <a:extLst>
                    <a:ext uri="{9D8B030D-6E8A-4147-A177-3AD203B41FA5}">
                      <a16:colId xmlns:a16="http://schemas.microsoft.com/office/drawing/2014/main" val="2420283084"/>
                    </a:ext>
                  </a:extLst>
                </a:gridCol>
              </a:tblGrid>
              <a:tr h="2042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Prefix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Origin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AS path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5968820"/>
                  </a:ext>
                </a:extLst>
              </a:tr>
              <a:tr h="2042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10.0.1.0/24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hub1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hub1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65520-65520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223259968"/>
                  </a:ext>
                </a:extLst>
              </a:tr>
              <a:tr h="2042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10.0.3.0/24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Network Connection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vnet3_connection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vnet3_connection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221892462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193ABF85-9645-4220-8CBE-5CEE2E0DE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3542963"/>
              </p:ext>
            </p:extLst>
          </p:nvPr>
        </p:nvGraphicFramePr>
        <p:xfrm>
          <a:off x="7727763" y="6030607"/>
          <a:ext cx="44196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900">
                  <a:extLst>
                    <a:ext uri="{9D8B030D-6E8A-4147-A177-3AD203B41FA5}">
                      <a16:colId xmlns:a16="http://schemas.microsoft.com/office/drawing/2014/main" val="2138933886"/>
                    </a:ext>
                  </a:extLst>
                </a:gridCol>
                <a:gridCol w="1281227">
                  <a:extLst>
                    <a:ext uri="{9D8B030D-6E8A-4147-A177-3AD203B41FA5}">
                      <a16:colId xmlns:a16="http://schemas.microsoft.com/office/drawing/2014/main" val="2515446630"/>
                    </a:ext>
                  </a:extLst>
                </a:gridCol>
                <a:gridCol w="824552">
                  <a:extLst>
                    <a:ext uri="{9D8B030D-6E8A-4147-A177-3AD203B41FA5}">
                      <a16:colId xmlns:a16="http://schemas.microsoft.com/office/drawing/2014/main" val="1178095807"/>
                    </a:ext>
                  </a:extLst>
                </a:gridCol>
                <a:gridCol w="1080798">
                  <a:extLst>
                    <a:ext uri="{9D8B030D-6E8A-4147-A177-3AD203B41FA5}">
                      <a16:colId xmlns:a16="http://schemas.microsoft.com/office/drawing/2014/main" val="3544070144"/>
                    </a:ext>
                  </a:extLst>
                </a:gridCol>
                <a:gridCol w="624123">
                  <a:extLst>
                    <a:ext uri="{9D8B030D-6E8A-4147-A177-3AD203B41FA5}">
                      <a16:colId xmlns:a16="http://schemas.microsoft.com/office/drawing/2014/main" val="25382644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Prefix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Origin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AS path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4410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Remote Hub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hub1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hub1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65520-65520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6169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vnet4_connection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vnet4_connection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317378061"/>
                  </a:ext>
                </a:extLst>
              </a:tr>
            </a:tbl>
          </a:graphicData>
        </a:graphic>
      </p:graphicFrame>
      <p:pic>
        <p:nvPicPr>
          <p:cNvPr id="57" name="Picture 56">
            <a:extLst>
              <a:ext uri="{FF2B5EF4-FFF2-40B4-BE49-F238E27FC236}">
                <a16:creationId xmlns:a16="http://schemas.microsoft.com/office/drawing/2014/main" id="{F316E4E5-4F6C-4487-944B-7775C34E7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818" y="4928877"/>
            <a:ext cx="315490" cy="3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1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283DBB-F135-459F-93B5-8098DAF2F6B4}"/>
              </a:ext>
            </a:extLst>
          </p:cNvPr>
          <p:cNvCxnSpPr>
            <a:cxnSpLocks/>
          </p:cNvCxnSpPr>
          <p:nvPr/>
        </p:nvCxnSpPr>
        <p:spPr>
          <a:xfrm>
            <a:off x="5367348" y="4402230"/>
            <a:ext cx="0" cy="5403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6D8CAE-DE6C-482C-8703-B040CBD82DFC}"/>
              </a:ext>
            </a:extLst>
          </p:cNvPr>
          <p:cNvCxnSpPr>
            <a:cxnSpLocks/>
          </p:cNvCxnSpPr>
          <p:nvPr/>
        </p:nvCxnSpPr>
        <p:spPr>
          <a:xfrm>
            <a:off x="5033265" y="3544567"/>
            <a:ext cx="10433" cy="13267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CA0A219-9588-4528-9EAF-FDF4C4DD7B57}"/>
              </a:ext>
            </a:extLst>
          </p:cNvPr>
          <p:cNvSpPr/>
          <p:nvPr/>
        </p:nvSpPr>
        <p:spPr>
          <a:xfrm>
            <a:off x="4686558" y="4908349"/>
            <a:ext cx="1281698" cy="592044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92A07-0B0B-4007-8690-AFD2FA310D39}"/>
              </a:ext>
            </a:extLst>
          </p:cNvPr>
          <p:cNvSpPr txBox="1"/>
          <p:nvPr/>
        </p:nvSpPr>
        <p:spPr>
          <a:xfrm>
            <a:off x="4650205" y="4930191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2DC745-4054-4931-ADE4-D13BFA71C0AA}"/>
              </a:ext>
            </a:extLst>
          </p:cNvPr>
          <p:cNvGrpSpPr/>
          <p:nvPr/>
        </p:nvGrpSpPr>
        <p:grpSpPr>
          <a:xfrm>
            <a:off x="4280841" y="2860289"/>
            <a:ext cx="1195611" cy="684278"/>
            <a:chOff x="3414648" y="2742232"/>
            <a:chExt cx="1195611" cy="6842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4C7B4CE-3551-48F2-8F16-491916F6FE8F}"/>
                </a:ext>
              </a:extLst>
            </p:cNvPr>
            <p:cNvGrpSpPr/>
            <p:nvPr/>
          </p:nvGrpSpPr>
          <p:grpSpPr>
            <a:xfrm>
              <a:off x="3414648" y="2742232"/>
              <a:ext cx="1195611" cy="684278"/>
              <a:chOff x="3014425" y="2575865"/>
              <a:chExt cx="1310719" cy="68361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C3E7C41-D07A-4CC8-91C1-E1B8A551B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60BEB788-D398-469E-AC60-F8B70EF0EB64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1273827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8D4A47-FD05-4161-AFF2-35189B58EEC6}"/>
                  </a:ext>
                </a:extLst>
              </p:cNvPr>
              <p:cNvSpPr txBox="1"/>
              <p:nvPr/>
            </p:nvSpPr>
            <p:spPr>
              <a:xfrm>
                <a:off x="3014425" y="2575865"/>
                <a:ext cx="8499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vnet1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10.0.1.0/24</a:t>
                </a:r>
                <a:endParaRPr lang="en-GB" sz="1100" dirty="0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8F8103C-13F6-42D6-978E-1AA07B92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3039" y="3081066"/>
              <a:ext cx="281830" cy="28183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BCC329-4093-4791-87FF-862F6464EF3B}"/>
                </a:ext>
              </a:extLst>
            </p:cNvPr>
            <p:cNvSpPr txBox="1"/>
            <p:nvPr/>
          </p:nvSpPr>
          <p:spPr>
            <a:xfrm>
              <a:off x="4134910" y="2851751"/>
              <a:ext cx="433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9A6058-49C5-472F-A3F5-4CE8CC1035CC}"/>
              </a:ext>
            </a:extLst>
          </p:cNvPr>
          <p:cNvGrpSpPr/>
          <p:nvPr/>
        </p:nvGrpSpPr>
        <p:grpSpPr>
          <a:xfrm>
            <a:off x="6366399" y="2718202"/>
            <a:ext cx="1203952" cy="684278"/>
            <a:chOff x="6698421" y="2719517"/>
            <a:chExt cx="1203952" cy="68427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6B200E4-8723-42B3-8ADB-D9773D489DD3}"/>
                </a:ext>
              </a:extLst>
            </p:cNvPr>
            <p:cNvGrpSpPr/>
            <p:nvPr/>
          </p:nvGrpSpPr>
          <p:grpSpPr>
            <a:xfrm>
              <a:off x="6698421" y="2719517"/>
              <a:ext cx="1184886" cy="684278"/>
              <a:chOff x="3014424" y="2575865"/>
              <a:chExt cx="1184886" cy="683618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E9BEB4E-B637-4E11-8F4A-E0C24AA12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EB2C9BE2-CA3E-426D-8DE0-6AA070D947BF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1147993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CD9F89-528E-4EC3-B993-9CBE50F573A7}"/>
                  </a:ext>
                </a:extLst>
              </p:cNvPr>
              <p:cNvSpPr txBox="1"/>
              <p:nvPr/>
            </p:nvSpPr>
            <p:spPr>
              <a:xfrm>
                <a:off x="3014424" y="2575865"/>
                <a:ext cx="849913" cy="43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vnet3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10.0.3.0/24</a:t>
                </a:r>
                <a:endParaRPr lang="en-GB" sz="1100" dirty="0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CF5EEEA-9B9C-449F-981C-DC52DE897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9446" y="3073788"/>
              <a:ext cx="308248" cy="30824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A6E013-D1A7-4721-8AE9-8B6982E18AF4}"/>
                </a:ext>
              </a:extLst>
            </p:cNvPr>
            <p:cNvSpPr txBox="1"/>
            <p:nvPr/>
          </p:nvSpPr>
          <p:spPr>
            <a:xfrm>
              <a:off x="7469241" y="2811879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vm3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1077F6-A8BE-411A-B061-12C1D63749D6}"/>
              </a:ext>
            </a:extLst>
          </p:cNvPr>
          <p:cNvCxnSpPr>
            <a:cxnSpLocks/>
          </p:cNvCxnSpPr>
          <p:nvPr/>
        </p:nvCxnSpPr>
        <p:spPr>
          <a:xfrm flipH="1">
            <a:off x="6816448" y="3429000"/>
            <a:ext cx="1982" cy="14822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387B35DE-37A0-4F48-B079-A83524F9CDDF}"/>
              </a:ext>
            </a:extLst>
          </p:cNvPr>
          <p:cNvSpPr/>
          <p:nvPr/>
        </p:nvSpPr>
        <p:spPr>
          <a:xfrm>
            <a:off x="6585050" y="4871313"/>
            <a:ext cx="1240371" cy="65434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541677-3003-4394-A218-6F098D70281E}"/>
              </a:ext>
            </a:extLst>
          </p:cNvPr>
          <p:cNvSpPr txBox="1"/>
          <p:nvPr/>
        </p:nvSpPr>
        <p:spPr>
          <a:xfrm>
            <a:off x="6580520" y="490604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090566-383E-4BD5-AA54-EF07932073D1}"/>
              </a:ext>
            </a:extLst>
          </p:cNvPr>
          <p:cNvCxnSpPr>
            <a:cxnSpLocks/>
          </p:cNvCxnSpPr>
          <p:nvPr/>
        </p:nvCxnSpPr>
        <p:spPr>
          <a:xfrm>
            <a:off x="7118377" y="4300766"/>
            <a:ext cx="0" cy="5705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E39F8EB-9755-4B3E-9A9A-A3A3D9D5187B}"/>
              </a:ext>
            </a:extLst>
          </p:cNvPr>
          <p:cNvCxnSpPr>
            <a:cxnSpLocks/>
          </p:cNvCxnSpPr>
          <p:nvPr/>
        </p:nvCxnSpPr>
        <p:spPr>
          <a:xfrm>
            <a:off x="5989112" y="5222445"/>
            <a:ext cx="579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8A4D92C-8B4B-4C00-A687-A6CD07318D33}"/>
              </a:ext>
            </a:extLst>
          </p:cNvPr>
          <p:cNvCxnSpPr>
            <a:cxnSpLocks/>
          </p:cNvCxnSpPr>
          <p:nvPr/>
        </p:nvCxnSpPr>
        <p:spPr>
          <a:xfrm>
            <a:off x="5981181" y="5335615"/>
            <a:ext cx="628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3443846-EFBC-4258-BC22-087F56876117}"/>
              </a:ext>
            </a:extLst>
          </p:cNvPr>
          <p:cNvSpPr txBox="1"/>
          <p:nvPr/>
        </p:nvSpPr>
        <p:spPr>
          <a:xfrm>
            <a:off x="195649" y="664784"/>
            <a:ext cx="5094139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Microsoft.Network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virtualHubs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hubVirtualNetworkConnections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vnet1_conn</a:t>
            </a:r>
          </a:p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associatedRouteTable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</a:p>
          <a:p>
            <a:r>
              <a:rPr lang="en-GB" sz="1000" dirty="0" err="1">
                <a:latin typeface="Consolas" panose="020B0609020204030204" pitchFamily="49" charset="0"/>
              </a:rPr>
              <a:t>propagatedRouteTables</a:t>
            </a:r>
            <a:r>
              <a:rPr lang="en-GB" sz="1000">
                <a:latin typeface="Consolas" panose="020B0609020204030204" pitchFamily="49" charset="0"/>
              </a:rPr>
              <a:t>: hub1-</a:t>
            </a:r>
            <a:r>
              <a:rPr lang="en-GB" sz="1000" dirty="0">
                <a:latin typeface="Consolas" panose="020B0609020204030204" pitchFamily="49" charset="0"/>
              </a:rPr>
              <a:t>&gt; </a:t>
            </a:r>
            <a:r>
              <a:rPr lang="en-GB" sz="1000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Propagating to labels: </a:t>
            </a:r>
            <a:r>
              <a:rPr lang="en-GB" sz="1000" dirty="0" err="1">
                <a:latin typeface="Consolas" panose="020B0609020204030204" pitchFamily="49" charset="0"/>
              </a:rPr>
              <a:t>lbl</a:t>
            </a:r>
            <a:r>
              <a:rPr lang="en-GB" sz="1000" dirty="0">
                <a:latin typeface="Consolas" panose="020B0609020204030204" pitchFamily="49" charset="0"/>
              </a:rPr>
              <a:t>-red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B0683-D9E4-44B4-9A7A-0E64BED4EBA6}"/>
              </a:ext>
            </a:extLst>
          </p:cNvPr>
          <p:cNvSpPr txBox="1"/>
          <p:nvPr/>
        </p:nvSpPr>
        <p:spPr>
          <a:xfrm>
            <a:off x="195649" y="1684021"/>
            <a:ext cx="5076927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Microsoft.Network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virtualHubs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hubVirtualNetworkConnections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vnet2_conn</a:t>
            </a:r>
          </a:p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associatedRouteTable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</a:p>
          <a:p>
            <a:r>
              <a:rPr lang="en-GB" sz="1000" dirty="0" err="1">
                <a:latin typeface="Consolas" panose="020B0609020204030204" pitchFamily="49" charset="0"/>
              </a:rPr>
              <a:t>propagatedRouteTables</a:t>
            </a:r>
            <a:r>
              <a:rPr lang="en-GB" sz="1000" dirty="0">
                <a:latin typeface="Consolas" panose="020B0609020204030204" pitchFamily="49" charset="0"/>
              </a:rPr>
              <a:t>: hub1 -&gt;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Propagating to labels: </a:t>
            </a:r>
            <a:r>
              <a:rPr lang="en-GB" sz="1000" dirty="0" err="1">
                <a:latin typeface="Consolas" panose="020B0609020204030204" pitchFamily="49" charset="0"/>
              </a:rPr>
              <a:t>lbl</a:t>
            </a:r>
            <a:r>
              <a:rPr lang="en-GB" sz="1000" dirty="0">
                <a:latin typeface="Consolas" panose="020B0609020204030204" pitchFamily="49" charset="0"/>
              </a:rPr>
              <a:t>-blue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43B1B-C135-49E8-9BAC-98BCE924F2BC}"/>
              </a:ext>
            </a:extLst>
          </p:cNvPr>
          <p:cNvSpPr txBox="1"/>
          <p:nvPr/>
        </p:nvSpPr>
        <p:spPr>
          <a:xfrm>
            <a:off x="6297736" y="684773"/>
            <a:ext cx="5076927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Microsoft.Network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virtualHubs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hubVirtualNetworkConnections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vnet3_conn</a:t>
            </a:r>
          </a:p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associatedRouteTable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:</a:t>
            </a:r>
            <a:r>
              <a:rPr lang="en-GB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  <a:endParaRPr lang="en-GB" sz="1000" b="0" dirty="0">
              <a:effectLst/>
              <a:latin typeface="Consolas" panose="020B0609020204030204" pitchFamily="49" charset="0"/>
            </a:endParaRPr>
          </a:p>
          <a:p>
            <a:r>
              <a:rPr lang="en-GB" sz="1000" dirty="0" err="1">
                <a:latin typeface="Consolas" panose="020B0609020204030204" pitchFamily="49" charset="0"/>
              </a:rPr>
              <a:t>propagatedRouteTables</a:t>
            </a:r>
            <a:r>
              <a:rPr lang="en-GB" sz="1000" dirty="0">
                <a:latin typeface="Consolas" panose="020B0609020204030204" pitchFamily="49" charset="0"/>
              </a:rPr>
              <a:t>: hub2-&gt; </a:t>
            </a:r>
            <a:r>
              <a:rPr lang="en-GB" sz="1000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Propagating to labels: </a:t>
            </a:r>
            <a:r>
              <a:rPr lang="en-GB" sz="1000" dirty="0" err="1">
                <a:latin typeface="Consolas" panose="020B0609020204030204" pitchFamily="49" charset="0"/>
              </a:rPr>
              <a:t>lbl</a:t>
            </a:r>
            <a:r>
              <a:rPr lang="en-GB" sz="1000" dirty="0">
                <a:latin typeface="Consolas" panose="020B0609020204030204" pitchFamily="49" charset="0"/>
              </a:rPr>
              <a:t>-red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F42413-1B0A-4B94-8ADA-2175F6BB9743}"/>
              </a:ext>
            </a:extLst>
          </p:cNvPr>
          <p:cNvSpPr txBox="1"/>
          <p:nvPr/>
        </p:nvSpPr>
        <p:spPr>
          <a:xfrm>
            <a:off x="6339627" y="1654151"/>
            <a:ext cx="5130679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Microsoft.Network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virtualHubs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hubVirtualNetworkConnections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associatedRouteTable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  <a:endParaRPr lang="en-GB" sz="1000" b="0" dirty="0">
              <a:effectLst/>
              <a:latin typeface="Consolas" panose="020B0609020204030204" pitchFamily="49" charset="0"/>
            </a:endParaRPr>
          </a:p>
          <a:p>
            <a:r>
              <a:rPr lang="en-GB" sz="1000" dirty="0" err="1">
                <a:latin typeface="Consolas" panose="020B0609020204030204" pitchFamily="49" charset="0"/>
              </a:rPr>
              <a:t>propagatedRouteTables</a:t>
            </a:r>
            <a:r>
              <a:rPr lang="en-GB" sz="1000" dirty="0">
                <a:latin typeface="Consolas" panose="020B0609020204030204" pitchFamily="49" charset="0"/>
              </a:rPr>
              <a:t>: hub2 -&gt;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Propagating to labels: </a:t>
            </a:r>
            <a:r>
              <a:rPr lang="en-GB" sz="1000" dirty="0" err="1">
                <a:latin typeface="Consolas" panose="020B0609020204030204" pitchFamily="49" charset="0"/>
              </a:rPr>
              <a:t>lbl</a:t>
            </a:r>
            <a:r>
              <a:rPr lang="en-GB" sz="1000" dirty="0">
                <a:latin typeface="Consolas" panose="020B0609020204030204" pitchFamily="49" charset="0"/>
              </a:rPr>
              <a:t>-blue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74EA09-CF58-4686-A0DD-A5396470AF1B}"/>
              </a:ext>
            </a:extLst>
          </p:cNvPr>
          <p:cNvSpPr txBox="1"/>
          <p:nvPr/>
        </p:nvSpPr>
        <p:spPr>
          <a:xfrm>
            <a:off x="-11064" y="4507025"/>
            <a:ext cx="4012681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Microsoft.Network</a:t>
            </a:r>
            <a:r>
              <a:rPr lang="en-GB" dirty="0"/>
              <a:t>/</a:t>
            </a:r>
            <a:r>
              <a:rPr lang="en-GB" dirty="0" err="1"/>
              <a:t>virtualHubs</a:t>
            </a:r>
            <a:r>
              <a:rPr lang="en-GB" dirty="0"/>
              <a:t>/hub1/</a:t>
            </a:r>
            <a:r>
              <a:rPr lang="en-GB" dirty="0" err="1"/>
              <a:t>hubRouteTables</a:t>
            </a:r>
            <a:r>
              <a:rPr lang="en-GB" dirty="0"/>
              <a:t>/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  <a:endParaRPr lang="en-GB" dirty="0"/>
          </a:p>
          <a:p>
            <a:r>
              <a:rPr lang="en-GB" dirty="0"/>
              <a:t>Label: </a:t>
            </a:r>
            <a:r>
              <a:rPr lang="en-GB" dirty="0" err="1"/>
              <a:t>lbl</a:t>
            </a:r>
            <a:r>
              <a:rPr lang="en-GB" dirty="0"/>
              <a:t>-red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715984-734C-4987-B64C-CC44FC2FF676}"/>
              </a:ext>
            </a:extLst>
          </p:cNvPr>
          <p:cNvSpPr txBox="1"/>
          <p:nvPr/>
        </p:nvSpPr>
        <p:spPr>
          <a:xfrm>
            <a:off x="45060" y="5793626"/>
            <a:ext cx="409924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Microsoft.Network</a:t>
            </a:r>
            <a:r>
              <a:rPr lang="en-GB" dirty="0"/>
              <a:t>/</a:t>
            </a:r>
            <a:r>
              <a:rPr lang="en-GB" dirty="0" err="1"/>
              <a:t>virtualHubs</a:t>
            </a:r>
            <a:r>
              <a:rPr lang="en-GB" dirty="0"/>
              <a:t>/hub1/</a:t>
            </a:r>
            <a:r>
              <a:rPr lang="en-GB" dirty="0" err="1"/>
              <a:t>hubRouteTables</a:t>
            </a:r>
            <a:r>
              <a:rPr lang="en-GB" dirty="0"/>
              <a:t>/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  <a:endParaRPr lang="en-GB" dirty="0"/>
          </a:p>
          <a:p>
            <a:r>
              <a:rPr lang="en-GB" dirty="0"/>
              <a:t>Label: </a:t>
            </a:r>
            <a:r>
              <a:rPr lang="en-GB" dirty="0" err="1"/>
              <a:t>lbl</a:t>
            </a:r>
            <a:r>
              <a:rPr lang="en-GB" dirty="0"/>
              <a:t>-blue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34EE68-B01A-49CB-A238-00379DFCD1C8}"/>
              </a:ext>
            </a:extLst>
          </p:cNvPr>
          <p:cNvSpPr txBox="1"/>
          <p:nvPr/>
        </p:nvSpPr>
        <p:spPr>
          <a:xfrm>
            <a:off x="8158519" y="4491682"/>
            <a:ext cx="3963335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Microsoft.Network</a:t>
            </a:r>
            <a:r>
              <a:rPr lang="en-GB" dirty="0"/>
              <a:t>/</a:t>
            </a:r>
            <a:r>
              <a:rPr lang="en-GB" dirty="0" err="1"/>
              <a:t>virtualHubs</a:t>
            </a:r>
            <a:r>
              <a:rPr lang="en-GB" dirty="0"/>
              <a:t>/hub2/</a:t>
            </a:r>
            <a:r>
              <a:rPr lang="en-GB" dirty="0" err="1"/>
              <a:t>hubRouteTables</a:t>
            </a:r>
            <a:r>
              <a:rPr lang="en-GB" dirty="0"/>
              <a:t>/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  <a:endParaRPr lang="en-GB" dirty="0"/>
          </a:p>
          <a:p>
            <a:r>
              <a:rPr lang="en-GB" dirty="0"/>
              <a:t>Label: </a:t>
            </a:r>
            <a:r>
              <a:rPr lang="en-GB" dirty="0" err="1"/>
              <a:t>lbl</a:t>
            </a:r>
            <a:r>
              <a:rPr lang="en-GB" dirty="0"/>
              <a:t>-red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23AFA7-4D82-4877-9BAE-DA1A0000E26F}"/>
              </a:ext>
            </a:extLst>
          </p:cNvPr>
          <p:cNvSpPr txBox="1"/>
          <p:nvPr/>
        </p:nvSpPr>
        <p:spPr>
          <a:xfrm>
            <a:off x="7980143" y="5648410"/>
            <a:ext cx="4035598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Microsoft.Network</a:t>
            </a:r>
            <a:r>
              <a:rPr lang="en-GB" dirty="0"/>
              <a:t>/</a:t>
            </a:r>
            <a:r>
              <a:rPr lang="en-GB" dirty="0" err="1"/>
              <a:t>virtualHubs</a:t>
            </a:r>
            <a:r>
              <a:rPr lang="en-GB" dirty="0"/>
              <a:t>/hub2/</a:t>
            </a:r>
            <a:r>
              <a:rPr lang="en-GB" dirty="0" err="1"/>
              <a:t>hubRouteTables</a:t>
            </a:r>
            <a:r>
              <a:rPr lang="en-GB" dirty="0"/>
              <a:t>/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  <a:endParaRPr lang="en-GB" dirty="0"/>
          </a:p>
          <a:p>
            <a:r>
              <a:rPr lang="en-GB" dirty="0"/>
              <a:t>Label: </a:t>
            </a:r>
            <a:r>
              <a:rPr lang="en-GB" dirty="0" err="1"/>
              <a:t>lbl</a:t>
            </a:r>
            <a:r>
              <a:rPr lang="en-GB" dirty="0"/>
              <a:t>-blue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50273A-1172-46C4-8C2D-F64DC56A3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057190"/>
              </p:ext>
            </p:extLst>
          </p:nvPr>
        </p:nvGraphicFramePr>
        <p:xfrm>
          <a:off x="45060" y="6224980"/>
          <a:ext cx="4660899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936">
                  <a:extLst>
                    <a:ext uri="{9D8B030D-6E8A-4147-A177-3AD203B41FA5}">
                      <a16:colId xmlns:a16="http://schemas.microsoft.com/office/drawing/2014/main" val="3771360245"/>
                    </a:ext>
                  </a:extLst>
                </a:gridCol>
                <a:gridCol w="1281303">
                  <a:extLst>
                    <a:ext uri="{9D8B030D-6E8A-4147-A177-3AD203B41FA5}">
                      <a16:colId xmlns:a16="http://schemas.microsoft.com/office/drawing/2014/main" val="779402359"/>
                    </a:ext>
                  </a:extLst>
                </a:gridCol>
                <a:gridCol w="1080862">
                  <a:extLst>
                    <a:ext uri="{9D8B030D-6E8A-4147-A177-3AD203B41FA5}">
                      <a16:colId xmlns:a16="http://schemas.microsoft.com/office/drawing/2014/main" val="2142055243"/>
                    </a:ext>
                  </a:extLst>
                </a:gridCol>
                <a:gridCol w="1080862">
                  <a:extLst>
                    <a:ext uri="{9D8B030D-6E8A-4147-A177-3AD203B41FA5}">
                      <a16:colId xmlns:a16="http://schemas.microsoft.com/office/drawing/2014/main" val="4202002"/>
                    </a:ext>
                  </a:extLst>
                </a:gridCol>
                <a:gridCol w="608936">
                  <a:extLst>
                    <a:ext uri="{9D8B030D-6E8A-4147-A177-3AD203B41FA5}">
                      <a16:colId xmlns:a16="http://schemas.microsoft.com/office/drawing/2014/main" val="31211695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Prefix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Origin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AS path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8902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hub2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65520-65520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601335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vnet2_connection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vnet2_connection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41151415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4530FA8-D78B-48A9-B4DC-6DA4DB19F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009881"/>
              </p:ext>
            </p:extLst>
          </p:nvPr>
        </p:nvGraphicFramePr>
        <p:xfrm>
          <a:off x="3086" y="4954155"/>
          <a:ext cx="4483646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778">
                  <a:extLst>
                    <a:ext uri="{9D8B030D-6E8A-4147-A177-3AD203B41FA5}">
                      <a16:colId xmlns:a16="http://schemas.microsoft.com/office/drawing/2014/main" val="200827599"/>
                    </a:ext>
                  </a:extLst>
                </a:gridCol>
                <a:gridCol w="1232575">
                  <a:extLst>
                    <a:ext uri="{9D8B030D-6E8A-4147-A177-3AD203B41FA5}">
                      <a16:colId xmlns:a16="http://schemas.microsoft.com/office/drawing/2014/main" val="366158663"/>
                    </a:ext>
                  </a:extLst>
                </a:gridCol>
                <a:gridCol w="1039757">
                  <a:extLst>
                    <a:ext uri="{9D8B030D-6E8A-4147-A177-3AD203B41FA5}">
                      <a16:colId xmlns:a16="http://schemas.microsoft.com/office/drawing/2014/main" val="2793864875"/>
                    </a:ext>
                  </a:extLst>
                </a:gridCol>
                <a:gridCol w="868168">
                  <a:extLst>
                    <a:ext uri="{9D8B030D-6E8A-4147-A177-3AD203B41FA5}">
                      <a16:colId xmlns:a16="http://schemas.microsoft.com/office/drawing/2014/main" val="3081648436"/>
                    </a:ext>
                  </a:extLst>
                </a:gridCol>
                <a:gridCol w="757368">
                  <a:extLst>
                    <a:ext uri="{9D8B030D-6E8A-4147-A177-3AD203B41FA5}">
                      <a16:colId xmlns:a16="http://schemas.microsoft.com/office/drawing/2014/main" val="25957004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Prefix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Origin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AS path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3284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10.0.3.0/24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65520-65520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787842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10.0.1.0/24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vnet1_connection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vnet1_connection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868755795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14504D1A-F1D7-4E3D-BEC3-E4E53A36CB61}"/>
              </a:ext>
            </a:extLst>
          </p:cNvPr>
          <p:cNvGrpSpPr/>
          <p:nvPr/>
        </p:nvGrpSpPr>
        <p:grpSpPr>
          <a:xfrm>
            <a:off x="5109319" y="3708560"/>
            <a:ext cx="1214977" cy="684278"/>
            <a:chOff x="5038997" y="4270602"/>
            <a:chExt cx="1214977" cy="68427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8D0C44-3C8C-4B86-A24C-77C9432FE1A6}"/>
                </a:ext>
              </a:extLst>
            </p:cNvPr>
            <p:cNvGrpSpPr/>
            <p:nvPr/>
          </p:nvGrpSpPr>
          <p:grpSpPr>
            <a:xfrm>
              <a:off x="5038997" y="4270602"/>
              <a:ext cx="1186012" cy="684278"/>
              <a:chOff x="3014424" y="2575865"/>
              <a:chExt cx="1186012" cy="683618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795A0B4-0B1B-4CAD-B37A-9166221A0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B0BCCECC-4109-4816-BCA5-857B63491E87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49118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8E1225-0308-4AA3-B504-4A3B14B23F68}"/>
                  </a:ext>
                </a:extLst>
              </p:cNvPr>
              <p:cNvSpPr txBox="1"/>
              <p:nvPr/>
            </p:nvSpPr>
            <p:spPr>
              <a:xfrm>
                <a:off x="3014424" y="2575865"/>
                <a:ext cx="849913" cy="43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vnet2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10.0.2.0/24</a:t>
                </a:r>
                <a:endParaRPr lang="en-GB" sz="110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6CBCA0-3684-40E1-8F87-76D60BBFE0E7}"/>
                </a:ext>
              </a:extLst>
            </p:cNvPr>
            <p:cNvSpPr txBox="1"/>
            <p:nvPr/>
          </p:nvSpPr>
          <p:spPr>
            <a:xfrm>
              <a:off x="5820842" y="4411106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2FE733-B0CA-462F-A3ED-7F90A33F9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3155" y="4629072"/>
              <a:ext cx="281830" cy="28183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04C1C4-6D74-4828-A309-899F6142A8CD}"/>
              </a:ext>
            </a:extLst>
          </p:cNvPr>
          <p:cNvGrpSpPr/>
          <p:nvPr/>
        </p:nvGrpSpPr>
        <p:grpSpPr>
          <a:xfrm>
            <a:off x="6876322" y="3631206"/>
            <a:ext cx="1215075" cy="684278"/>
            <a:chOff x="6983977" y="4212407"/>
            <a:chExt cx="1215075" cy="68427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09CBC8-ACD2-4CDB-AD9C-FF0B0077E9F0}"/>
                </a:ext>
              </a:extLst>
            </p:cNvPr>
            <p:cNvGrpSpPr/>
            <p:nvPr/>
          </p:nvGrpSpPr>
          <p:grpSpPr>
            <a:xfrm>
              <a:off x="6983977" y="4212407"/>
              <a:ext cx="1215075" cy="684278"/>
              <a:chOff x="3014425" y="2575865"/>
              <a:chExt cx="1215075" cy="68361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E163E4D6-E783-4E6A-B5C9-2E098714A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1B6262EC-7687-4487-ABF8-255054BB4E06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78182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01DAAE3-6D20-43FB-AFBC-B7ED4DD198F0}"/>
                  </a:ext>
                </a:extLst>
              </p:cNvPr>
              <p:cNvSpPr txBox="1"/>
              <p:nvPr/>
            </p:nvSpPr>
            <p:spPr>
              <a:xfrm>
                <a:off x="3014425" y="2575865"/>
                <a:ext cx="8499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vnet4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10.0.4.0/24</a:t>
                </a:r>
                <a:endParaRPr lang="en-GB" sz="110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41A363-351F-4C75-9463-66843818FA47}"/>
                </a:ext>
              </a:extLst>
            </p:cNvPr>
            <p:cNvSpPr txBox="1"/>
            <p:nvPr/>
          </p:nvSpPr>
          <p:spPr>
            <a:xfrm>
              <a:off x="7720657" y="4345935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vm4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2477CEE-4FA8-423E-BD36-EB6B729E1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5919" y="4591195"/>
              <a:ext cx="281830" cy="281830"/>
            </a:xfrm>
            <a:prstGeom prst="rect">
              <a:avLst/>
            </a:prstGeom>
          </p:spPr>
        </p:pic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51AA3C1-0C27-48EC-AF29-295AF94569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9546404"/>
              </p:ext>
            </p:extLst>
          </p:nvPr>
        </p:nvGraphicFramePr>
        <p:xfrm>
          <a:off x="7972536" y="4966257"/>
          <a:ext cx="42672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154175104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44738673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73139192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0278316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1322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Prefix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Origin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AS path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5130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10.0.1.0/24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65520-65520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4169726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10.0.3.0/24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vnet3_connection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vnet3_connection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16284462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AAB9A79-AD99-4D02-9F77-375EB27EE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150230"/>
              </p:ext>
            </p:extLst>
          </p:nvPr>
        </p:nvGraphicFramePr>
        <p:xfrm>
          <a:off x="7903797" y="6127001"/>
          <a:ext cx="42672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68733285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97336372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975302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066140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8489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Prefix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Origin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AS path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8061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Remote Hub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Hub1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65520-65520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830379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Network Connection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vnet4_connection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vnet4_connection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500989487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ED3A1047-805C-4B10-935B-3FF407B5BDEB}"/>
              </a:ext>
            </a:extLst>
          </p:cNvPr>
          <p:cNvSpPr txBox="1"/>
          <p:nvPr/>
        </p:nvSpPr>
        <p:spPr>
          <a:xfrm>
            <a:off x="4059434" y="3558032"/>
            <a:ext cx="10867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vnet1_conn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FBD377-A1A7-4E37-A196-F52B2F016AF0}"/>
              </a:ext>
            </a:extLst>
          </p:cNvPr>
          <p:cNvSpPr txBox="1"/>
          <p:nvPr/>
        </p:nvSpPr>
        <p:spPr>
          <a:xfrm>
            <a:off x="5879145" y="3420969"/>
            <a:ext cx="10867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vnet3_conn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3B673C-11BD-4D9F-882E-1E067D137056}"/>
              </a:ext>
            </a:extLst>
          </p:cNvPr>
          <p:cNvSpPr txBox="1"/>
          <p:nvPr/>
        </p:nvSpPr>
        <p:spPr>
          <a:xfrm>
            <a:off x="5340921" y="4498931"/>
            <a:ext cx="98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vnet2_conn</a:t>
            </a:r>
            <a:endParaRPr lang="en-GB" sz="1100" dirty="0">
              <a:solidFill>
                <a:srgbClr val="0000CC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0FB01C-0567-4950-9AC9-B9EDF278A734}"/>
              </a:ext>
            </a:extLst>
          </p:cNvPr>
          <p:cNvSpPr txBox="1"/>
          <p:nvPr/>
        </p:nvSpPr>
        <p:spPr>
          <a:xfrm>
            <a:off x="7099137" y="4444359"/>
            <a:ext cx="9469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vnet4_conn</a:t>
            </a:r>
            <a:endParaRPr lang="en-GB" sz="1100" dirty="0">
              <a:solidFill>
                <a:srgbClr val="0000CC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081A1E-19A8-4DF3-BDF3-83C3A1FDFE04}"/>
              </a:ext>
            </a:extLst>
          </p:cNvPr>
          <p:cNvSpPr txBox="1"/>
          <p:nvPr/>
        </p:nvSpPr>
        <p:spPr>
          <a:xfrm>
            <a:off x="74080" y="2594577"/>
            <a:ext cx="4193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labels simplify </a:t>
            </a:r>
            <a:r>
              <a:rPr lang="en-US" sz="1600"/>
              <a:t>the routes </a:t>
            </a:r>
            <a:r>
              <a:rPr lang="en-US" sz="1600" dirty="0"/>
              <a:t>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each </a:t>
            </a:r>
            <a:r>
              <a:rPr lang="en-US" sz="1600" dirty="0" err="1">
                <a:solidFill>
                  <a:srgbClr val="C00000"/>
                </a:solidFill>
              </a:rPr>
              <a:t>hubRouteTable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there is an association with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connection has propagation to a label</a:t>
            </a:r>
            <a:endParaRPr lang="en-GB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99FF91B-B867-4844-B6CF-EE0272621219}"/>
              </a:ext>
            </a:extLst>
          </p:cNvPr>
          <p:cNvSpPr/>
          <p:nvPr/>
        </p:nvSpPr>
        <p:spPr>
          <a:xfrm>
            <a:off x="1831132" y="2128420"/>
            <a:ext cx="645368" cy="263488"/>
          </a:xfrm>
          <a:prstGeom prst="rect">
            <a:avLst/>
          </a:prstGeom>
          <a:noFill/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FC1707-6DFE-418F-A69D-BE15615D1A0D}"/>
              </a:ext>
            </a:extLst>
          </p:cNvPr>
          <p:cNvSpPr/>
          <p:nvPr/>
        </p:nvSpPr>
        <p:spPr>
          <a:xfrm>
            <a:off x="7986850" y="2128420"/>
            <a:ext cx="721600" cy="233617"/>
          </a:xfrm>
          <a:prstGeom prst="rect">
            <a:avLst/>
          </a:prstGeom>
          <a:noFill/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9BC0C4F-A488-4C5F-AC5D-D7F3287D0279}"/>
              </a:ext>
            </a:extLst>
          </p:cNvPr>
          <p:cNvSpPr/>
          <p:nvPr/>
        </p:nvSpPr>
        <p:spPr>
          <a:xfrm>
            <a:off x="577269" y="5984251"/>
            <a:ext cx="632406" cy="240730"/>
          </a:xfrm>
          <a:prstGeom prst="rect">
            <a:avLst/>
          </a:prstGeom>
          <a:noFill/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D2EA26-F4D7-4ECD-85A5-5DD40AB52ADD}"/>
              </a:ext>
            </a:extLst>
          </p:cNvPr>
          <p:cNvSpPr/>
          <p:nvPr/>
        </p:nvSpPr>
        <p:spPr>
          <a:xfrm>
            <a:off x="1831132" y="1169282"/>
            <a:ext cx="664418" cy="2233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854C39-AF9D-4F12-BA19-8A49157D9D7C}"/>
              </a:ext>
            </a:extLst>
          </p:cNvPr>
          <p:cNvSpPr/>
          <p:nvPr/>
        </p:nvSpPr>
        <p:spPr>
          <a:xfrm>
            <a:off x="7940093" y="1192517"/>
            <a:ext cx="664418" cy="2233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819433-FBCA-4AFC-9908-140E9812B748}"/>
              </a:ext>
            </a:extLst>
          </p:cNvPr>
          <p:cNvSpPr/>
          <p:nvPr/>
        </p:nvSpPr>
        <p:spPr>
          <a:xfrm>
            <a:off x="8708450" y="4690269"/>
            <a:ext cx="566069" cy="2209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E92A551-84CA-41F9-8417-F4FA92314F7D}"/>
              </a:ext>
            </a:extLst>
          </p:cNvPr>
          <p:cNvSpPr/>
          <p:nvPr/>
        </p:nvSpPr>
        <p:spPr>
          <a:xfrm>
            <a:off x="8510130" y="5848465"/>
            <a:ext cx="716764" cy="200055"/>
          </a:xfrm>
          <a:prstGeom prst="rect">
            <a:avLst/>
          </a:prstGeom>
          <a:noFill/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5AB6BD-B83C-4424-BB10-F9E04F81D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987" y="4930191"/>
            <a:ext cx="315490" cy="31549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8F29631-73CC-4890-9AB7-3E281AA04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735" y="4891792"/>
            <a:ext cx="315490" cy="3154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30CA77-B08D-4E76-8F2D-96415354D2E9}"/>
              </a:ext>
            </a:extLst>
          </p:cNvPr>
          <p:cNvSpPr/>
          <p:nvPr/>
        </p:nvSpPr>
        <p:spPr>
          <a:xfrm>
            <a:off x="501793" y="4705970"/>
            <a:ext cx="664418" cy="2000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97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693</Words>
  <Application>Microsoft Office PowerPoint</Application>
  <PresentationFormat>Widescreen</PresentationFormat>
  <Paragraphs>247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az_ea_font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43</cp:revision>
  <dcterms:created xsi:type="dcterms:W3CDTF">2021-08-24T16:31:01Z</dcterms:created>
  <dcterms:modified xsi:type="dcterms:W3CDTF">2021-09-02T14:35:38Z</dcterms:modified>
</cp:coreProperties>
</file>