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072C4"/>
    <a:srgbClr val="006600"/>
    <a:srgbClr val="FF66FF"/>
    <a:srgbClr val="012C6B"/>
    <a:srgbClr val="012456"/>
    <a:srgbClr val="99CCFF"/>
    <a:srgbClr val="9900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E546-2602-4CAE-B6D8-4DF469E55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593AE-58B9-473B-9BA0-30C882046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0E04C-F425-4C65-9F48-09FD7E6B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5C305-1F6E-4CE4-8F39-379E01A1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C94FA-EAF3-44B9-AA62-2251450E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07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A3E7-8DBB-4500-A89F-6CAE6D57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F420C-FE4C-4A5E-9D55-50A151591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4EE52-24D4-48FA-B06E-A16797C7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21C9B-D799-4608-A40E-BACE596A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F9A4C-BF5F-46BA-A6FE-4BF28298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13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C1ABB-89F0-47DF-A3EE-1C4C84CFB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8BE9C-E2F5-4E8E-BDC8-0967D0514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E8FA4-F58D-4B39-9463-ABA81166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6B498-DD31-431F-B044-EC72FA17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16D08-A1D6-4EAA-B90A-4F221ED7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59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F62D-CEA4-494E-925F-86A2458F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EF67-3415-4716-8353-279BADDE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51C99-D91D-49CE-94A9-99073CAF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437CC-BFFA-4238-848D-A36F9582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31806-0462-48D5-96B3-F4593C05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73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A280-2B11-4C1F-A12C-15D34FFE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CED3B-A9E7-4CBE-9E07-A20915E8E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517C0-85C2-4CED-BB13-D21B7FFD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BEBBE-E87C-4434-882C-68649612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DCFE-96CF-4104-AC3F-E3FAB257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09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F89D-B95D-422C-91A6-A8E32DCC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5E5E-87A1-4D63-94EE-46E980F02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82A1A-BE8E-4A4D-984F-7B3C061AF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DA074-886B-43A7-BC3D-6FE841A8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061E6-1E1F-4866-9BFB-3661E4FE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CD290-214D-4D2A-B48B-79D43906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01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E108-E2AD-4E1D-9E44-39E38378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EDBAB-ECEA-464B-8946-B1A56497C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58F5C-C391-4945-91F8-CEE0DFB48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D8824-2B1B-4F09-9046-A1F03FAFD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155B6-99E0-4F1C-BD42-DAB8F3113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465DE-F0EE-4132-8BB0-D862CB52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1E461-CC90-470A-8783-164C1739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2B258-34BD-423B-9514-429A6182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27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BEB0-0129-4AE2-B26B-3BC5EA55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1E02D-1D38-4968-A568-A4D1AE00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A9C3F-5599-441D-8041-2F6F37FD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ECC9F-6CAF-4142-A7DA-E87B53DD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28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622E4-BF5D-40BF-9B80-68FBEE15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B6D9B-6A79-40C8-88F5-F1AB5B0F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D6113-5D99-48A7-9678-DACDA812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1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E593-140C-45CD-93BE-E2A02E9D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962D-0FF8-4239-8EEF-4D349955A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FE0B8-DE03-4C79-8BB2-9876E502A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397B7-D8BD-497B-9197-DAC7EEC4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20A94-3EC2-477D-A0DF-CF202FA7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7EBED-DE9B-4CE9-A2E3-A893016A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88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8B8A-DEBE-4BE4-BD6A-02E0E19A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0E56A-9E28-408B-BC23-5C4DAAD4B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EC10D-0D5B-4B9A-B597-CC613B836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634E7-2700-48EA-9240-548E59FA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3D430-64DE-44EA-B95C-06568EE4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5A239-FA60-4D41-AB0F-B6D071E6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73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DA706-A046-4913-8F2B-3C97709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9232F-C6B1-4462-8631-171F3F34F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78ACA-7E39-44A0-BF6A-9776873C3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C1A78-831A-4EFB-941F-5ED6E3272ABF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997C-3EA2-4CBF-8691-6D8E4703C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E35B4-0A40-4477-A29B-7DEABC9DC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32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41F4-3983-4CEC-801A-FF52CFDE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00" y="174922"/>
            <a:ext cx="10515600" cy="501650"/>
          </a:xfrm>
        </p:spPr>
        <p:txBody>
          <a:bodyPr>
            <a:normAutofit fontScale="90000"/>
          </a:bodyPr>
          <a:lstStyle/>
          <a:p>
            <a:r>
              <a:rPr lang="en-US" dirty="0"/>
              <a:t>V2V with transit through Azure firewall</a:t>
            </a:r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3F2BF1-BEEC-44CC-B593-346AC0A81546}"/>
              </a:ext>
            </a:extLst>
          </p:cNvPr>
          <p:cNvGrpSpPr/>
          <p:nvPr/>
        </p:nvGrpSpPr>
        <p:grpSpPr>
          <a:xfrm>
            <a:off x="5836804" y="1565669"/>
            <a:ext cx="909124" cy="609115"/>
            <a:chOff x="3051318" y="2650954"/>
            <a:chExt cx="909124" cy="60852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1E474A6-0DE5-494F-8F9B-CCC668CF6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EFC0271C-01D5-4AD9-A186-5616F54170BC}"/>
                </a:ext>
              </a:extLst>
            </p:cNvPr>
            <p:cNvSpPr/>
            <p:nvPr/>
          </p:nvSpPr>
          <p:spPr>
            <a:xfrm>
              <a:off x="3051318" y="2650954"/>
              <a:ext cx="909124" cy="60852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56D026-D301-40A1-A589-06EB58E8DE2A}"/>
                </a:ext>
              </a:extLst>
            </p:cNvPr>
            <p:cNvSpPr txBox="1"/>
            <p:nvPr/>
          </p:nvSpPr>
          <p:spPr>
            <a:xfrm>
              <a:off x="3072134" y="2735844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vnet1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23581F-B007-4890-A753-3CA6F82A787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494810" y="2198709"/>
            <a:ext cx="0" cy="440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844EC7-F114-4DF9-AA08-E157C56642A4}"/>
              </a:ext>
            </a:extLst>
          </p:cNvPr>
          <p:cNvCxnSpPr>
            <a:cxnSpLocks/>
          </p:cNvCxnSpPr>
          <p:nvPr/>
        </p:nvCxnSpPr>
        <p:spPr>
          <a:xfrm flipH="1">
            <a:off x="6299426" y="2170409"/>
            <a:ext cx="8021" cy="4848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9D1AA41E-AE55-439E-A334-2643BE93C568}"/>
              </a:ext>
            </a:extLst>
          </p:cNvPr>
          <p:cNvSpPr/>
          <p:nvPr/>
        </p:nvSpPr>
        <p:spPr>
          <a:xfrm>
            <a:off x="5836805" y="2639560"/>
            <a:ext cx="3316010" cy="1297958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C9548D-DD7D-4688-8276-5FA501B055A6}"/>
              </a:ext>
            </a:extLst>
          </p:cNvPr>
          <p:cNvSpPr txBox="1"/>
          <p:nvPr/>
        </p:nvSpPr>
        <p:spPr>
          <a:xfrm>
            <a:off x="8701406" y="3190020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C83AD86-3135-45FF-9360-25233583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246" y="1809254"/>
            <a:ext cx="327660" cy="32766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5D07428-2A47-42BC-8E86-2182482FC531}"/>
              </a:ext>
            </a:extLst>
          </p:cNvPr>
          <p:cNvSpPr txBox="1"/>
          <p:nvPr/>
        </p:nvSpPr>
        <p:spPr>
          <a:xfrm>
            <a:off x="6278374" y="158976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30D0340-CB01-4EA1-B4B9-36016C41715B}"/>
              </a:ext>
            </a:extLst>
          </p:cNvPr>
          <p:cNvGrpSpPr/>
          <p:nvPr/>
        </p:nvGrpSpPr>
        <p:grpSpPr>
          <a:xfrm>
            <a:off x="6982188" y="1565671"/>
            <a:ext cx="936154" cy="608945"/>
            <a:chOff x="3051318" y="2651125"/>
            <a:chExt cx="936154" cy="608358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800439F-07C8-4E90-93CE-ABB0D175E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66" name="Flowchart: Alternate Process 65">
              <a:extLst>
                <a:ext uri="{FF2B5EF4-FFF2-40B4-BE49-F238E27FC236}">
                  <a16:creationId xmlns:a16="http://schemas.microsoft.com/office/drawing/2014/main" id="{211E53C9-9C18-4BC7-BE9A-9F5B4698AC29}"/>
                </a:ext>
              </a:extLst>
            </p:cNvPr>
            <p:cNvSpPr/>
            <p:nvPr/>
          </p:nvSpPr>
          <p:spPr>
            <a:xfrm>
              <a:off x="3051318" y="2651125"/>
              <a:ext cx="936154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40F75FF-68ED-4194-8206-9BC365A228FA}"/>
                </a:ext>
              </a:extLst>
            </p:cNvPr>
            <p:cNvSpPr txBox="1"/>
            <p:nvPr/>
          </p:nvSpPr>
          <p:spPr>
            <a:xfrm>
              <a:off x="3054386" y="2743337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vnet2</a:t>
              </a:r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B15795E9-EAE6-45CB-99E2-C8B4AD395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940" y="1846956"/>
            <a:ext cx="327660" cy="32766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FF4CB7A-80B2-4B73-8890-BB563E88E328}"/>
              </a:ext>
            </a:extLst>
          </p:cNvPr>
          <p:cNvSpPr txBox="1"/>
          <p:nvPr/>
        </p:nvSpPr>
        <p:spPr>
          <a:xfrm>
            <a:off x="7470098" y="161859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40AA2EEF-831C-49DD-9C5D-377F4A5AC91A}"/>
              </a:ext>
            </a:extLst>
          </p:cNvPr>
          <p:cNvSpPr/>
          <p:nvPr/>
        </p:nvSpPr>
        <p:spPr>
          <a:xfrm>
            <a:off x="8177573" y="1589764"/>
            <a:ext cx="975242" cy="60894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70D562-6476-43DE-A158-EBAF3EADBC32}"/>
              </a:ext>
            </a:extLst>
          </p:cNvPr>
          <p:cNvSpPr txBox="1"/>
          <p:nvPr/>
        </p:nvSpPr>
        <p:spPr>
          <a:xfrm>
            <a:off x="8147344" y="1672870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latin typeface="Calibri" panose="020F0502020204030204" pitchFamily="34" charset="0"/>
              </a:rPr>
              <a:t>vnet3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A46A71FC-6360-46FC-9417-E6E9B5511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509" y="1833226"/>
            <a:ext cx="327660" cy="32766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471021AB-D256-4398-A537-9C8E2CF4904F}"/>
              </a:ext>
            </a:extLst>
          </p:cNvPr>
          <p:cNvSpPr txBox="1"/>
          <p:nvPr/>
        </p:nvSpPr>
        <p:spPr>
          <a:xfrm>
            <a:off x="8701406" y="161373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FBF858E-73E1-4214-BCA2-F381CC5DD21F}"/>
              </a:ext>
            </a:extLst>
          </p:cNvPr>
          <p:cNvCxnSpPr>
            <a:cxnSpLocks/>
          </p:cNvCxnSpPr>
          <p:nvPr/>
        </p:nvCxnSpPr>
        <p:spPr>
          <a:xfrm>
            <a:off x="8609447" y="2189949"/>
            <a:ext cx="0" cy="4652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0759E6F-90AC-4558-A348-96FF8AF4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718" y="1921808"/>
            <a:ext cx="388064" cy="2486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2B38AF6-2BEC-4E32-BDEC-E37001B9CB53}"/>
              </a:ext>
            </a:extLst>
          </p:cNvPr>
          <p:cNvSpPr txBox="1"/>
          <p:nvPr/>
        </p:nvSpPr>
        <p:spPr>
          <a:xfrm>
            <a:off x="5854965" y="1296652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spoke1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8AA2AC-D5DC-48AD-90A1-4B1E97C077F0}"/>
              </a:ext>
            </a:extLst>
          </p:cNvPr>
          <p:cNvSpPr txBox="1"/>
          <p:nvPr/>
        </p:nvSpPr>
        <p:spPr>
          <a:xfrm>
            <a:off x="7173382" y="1275495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spoke2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CEFC4B-6735-4544-AF9C-D3ECD1472EE5}"/>
              </a:ext>
            </a:extLst>
          </p:cNvPr>
          <p:cNvSpPr txBox="1"/>
          <p:nvPr/>
        </p:nvSpPr>
        <p:spPr>
          <a:xfrm>
            <a:off x="8385590" y="1281856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spoke3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DDF637-F1BC-44B2-9702-DDB97F1B505C}"/>
              </a:ext>
            </a:extLst>
          </p:cNvPr>
          <p:cNvSpPr txBox="1"/>
          <p:nvPr/>
        </p:nvSpPr>
        <p:spPr>
          <a:xfrm>
            <a:off x="4448198" y="42278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EB5C1E-AA97-44FF-83A0-4AF576F0FE26}"/>
              </a:ext>
            </a:extLst>
          </p:cNvPr>
          <p:cNvSpPr txBox="1"/>
          <p:nvPr/>
        </p:nvSpPr>
        <p:spPr>
          <a:xfrm>
            <a:off x="5739500" y="4067907"/>
            <a:ext cx="3761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wished communications:</a:t>
            </a:r>
          </a:p>
          <a:p>
            <a:r>
              <a:rPr lang="en-US" noProof="1"/>
              <a:t>spoke1 </a:t>
            </a:r>
            <a:r>
              <a:rPr lang="en-US" noProof="1">
                <a:sym typeface="Wingdings" panose="05000000000000000000" pitchFamily="2" charset="2"/>
              </a:rPr>
              <a:t> </a:t>
            </a:r>
            <a:r>
              <a:rPr lang="en-US" noProof="1"/>
              <a:t>spoke2 across azFirewall</a:t>
            </a:r>
          </a:p>
          <a:p>
            <a:r>
              <a:rPr lang="en-US" noProof="1"/>
              <a:t>spoke1 </a:t>
            </a:r>
            <a:r>
              <a:rPr lang="en-US" noProof="1">
                <a:sym typeface="Wingdings" panose="05000000000000000000" pitchFamily="2" charset="2"/>
              </a:rPr>
              <a:t> </a:t>
            </a:r>
            <a:r>
              <a:rPr lang="en-US" noProof="1"/>
              <a:t>spoke3 across azFirewall </a:t>
            </a:r>
          </a:p>
          <a:p>
            <a:r>
              <a:rPr lang="en-US" noProof="1"/>
              <a:t>spoke2 </a:t>
            </a:r>
            <a:r>
              <a:rPr lang="en-US" noProof="1">
                <a:sym typeface="Wingdings" panose="05000000000000000000" pitchFamily="2" charset="2"/>
              </a:rPr>
              <a:t> </a:t>
            </a:r>
            <a:r>
              <a:rPr lang="en-US" noProof="1"/>
              <a:t>spoke3 across azFirewall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CA3061-ECEC-4150-942E-8E8F3EDAAEEE}"/>
              </a:ext>
            </a:extLst>
          </p:cNvPr>
          <p:cNvSpPr txBox="1"/>
          <p:nvPr/>
        </p:nvSpPr>
        <p:spPr>
          <a:xfrm>
            <a:off x="525023" y="855277"/>
            <a:ext cx="4649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2400" noProof="1">
                <a:solidFill>
                  <a:srgbClr val="FF0000"/>
                </a:solidFill>
              </a:rPr>
              <a:t>Configuration V2V across azFirewall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064E0-E9D8-4CD7-A61C-0D281CF70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238" y="2832282"/>
            <a:ext cx="807720" cy="81534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914AD14-4204-470D-B570-0BB2ACCBFBF1}"/>
              </a:ext>
            </a:extLst>
          </p:cNvPr>
          <p:cNvSpPr txBox="1"/>
          <p:nvPr/>
        </p:nvSpPr>
        <p:spPr>
          <a:xfrm>
            <a:off x="6231918" y="3093296"/>
            <a:ext cx="927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azFirewall</a:t>
            </a:r>
          </a:p>
        </p:txBody>
      </p:sp>
    </p:spTree>
    <p:extLst>
      <p:ext uri="{BB962C8B-B14F-4D97-AF65-F5344CB8AC3E}">
        <p14:creationId xmlns:p14="http://schemas.microsoft.com/office/powerpoint/2010/main" val="172923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369248-24B1-4C90-9220-1B3D15461E3A}"/>
              </a:ext>
            </a:extLst>
          </p:cNvPr>
          <p:cNvCxnSpPr>
            <a:cxnSpLocks/>
          </p:cNvCxnSpPr>
          <p:nvPr/>
        </p:nvCxnSpPr>
        <p:spPr>
          <a:xfrm>
            <a:off x="3888974" y="1226925"/>
            <a:ext cx="0" cy="7127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83704E1F-71B0-498A-9F01-F89AE3DC21E6}"/>
              </a:ext>
            </a:extLst>
          </p:cNvPr>
          <p:cNvSpPr/>
          <p:nvPr/>
        </p:nvSpPr>
        <p:spPr>
          <a:xfrm>
            <a:off x="3556634" y="1950975"/>
            <a:ext cx="3159144" cy="79346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18522-DF27-4802-80F6-4A29641D6474}"/>
              </a:ext>
            </a:extLst>
          </p:cNvPr>
          <p:cNvSpPr txBox="1"/>
          <p:nvPr/>
        </p:nvSpPr>
        <p:spPr>
          <a:xfrm>
            <a:off x="6096000" y="2120589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ADECD99-EB51-4E97-9CDA-01A203091A75}"/>
              </a:ext>
            </a:extLst>
          </p:cNvPr>
          <p:cNvGrpSpPr/>
          <p:nvPr/>
        </p:nvGrpSpPr>
        <p:grpSpPr>
          <a:xfrm>
            <a:off x="4517938" y="642979"/>
            <a:ext cx="936154" cy="608945"/>
            <a:chOff x="3051318" y="2651125"/>
            <a:chExt cx="936154" cy="608358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99FA018-4E6B-4A43-9961-D243AD0B2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C77C878F-4E87-468C-A598-C68535AF4D69}"/>
                </a:ext>
              </a:extLst>
            </p:cNvPr>
            <p:cNvSpPr/>
            <p:nvPr/>
          </p:nvSpPr>
          <p:spPr>
            <a:xfrm>
              <a:off x="3051318" y="2651125"/>
              <a:ext cx="936154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F352B11-52ED-43DD-B1F1-D3EB26774B49}"/>
                </a:ext>
              </a:extLst>
            </p:cNvPr>
            <p:cNvSpPr txBox="1"/>
            <p:nvPr/>
          </p:nvSpPr>
          <p:spPr>
            <a:xfrm>
              <a:off x="3054386" y="2743337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vnet2</a:t>
              </a: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C302314D-8D66-499A-B0F6-6D0DA94EC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690" y="924264"/>
            <a:ext cx="327660" cy="32766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5992DB7-7784-45D5-BC6F-306510DD4F5D}"/>
              </a:ext>
            </a:extLst>
          </p:cNvPr>
          <p:cNvSpPr txBox="1"/>
          <p:nvPr/>
        </p:nvSpPr>
        <p:spPr>
          <a:xfrm>
            <a:off x="5005848" y="695900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614FA2A6-A72F-4137-8576-025B95010978}"/>
              </a:ext>
            </a:extLst>
          </p:cNvPr>
          <p:cNvSpPr/>
          <p:nvPr/>
        </p:nvSpPr>
        <p:spPr>
          <a:xfrm>
            <a:off x="5740538" y="667072"/>
            <a:ext cx="975242" cy="60894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025075-C420-462E-B2D9-683F20BB5A81}"/>
              </a:ext>
            </a:extLst>
          </p:cNvPr>
          <p:cNvSpPr txBox="1"/>
          <p:nvPr/>
        </p:nvSpPr>
        <p:spPr>
          <a:xfrm>
            <a:off x="5665848" y="739598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latin typeface="Calibri" panose="020F0502020204030204" pitchFamily="34" charset="0"/>
              </a:rPr>
              <a:t>vnet3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E112A85-0E9D-4209-BA31-9C5F3FC7A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474" y="910534"/>
            <a:ext cx="327660" cy="32766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AF47AF1-3EC3-4435-8E94-0686187F5110}"/>
              </a:ext>
            </a:extLst>
          </p:cNvPr>
          <p:cNvSpPr txBox="1"/>
          <p:nvPr/>
        </p:nvSpPr>
        <p:spPr>
          <a:xfrm>
            <a:off x="6264371" y="691043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365E614-0AD9-4F3E-9629-CF45B4D91C42}"/>
              </a:ext>
            </a:extLst>
          </p:cNvPr>
          <p:cNvCxnSpPr>
            <a:cxnSpLocks/>
          </p:cNvCxnSpPr>
          <p:nvPr/>
        </p:nvCxnSpPr>
        <p:spPr>
          <a:xfrm flipH="1">
            <a:off x="5012359" y="1262120"/>
            <a:ext cx="6986" cy="6786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8FC141A1-B2E6-4139-B439-8B6CB67F6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683" y="999116"/>
            <a:ext cx="388064" cy="248601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3A49789E-BA7C-4CF6-ABEA-325E7A18E60B}"/>
              </a:ext>
            </a:extLst>
          </p:cNvPr>
          <p:cNvSpPr txBox="1"/>
          <p:nvPr/>
        </p:nvSpPr>
        <p:spPr>
          <a:xfrm>
            <a:off x="4358325" y="290311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10.0.2.0/24</a:t>
            </a:r>
            <a:endParaRPr lang="en-GB" sz="1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DE8D291-874B-429B-93AA-4FFAE1E377C2}"/>
              </a:ext>
            </a:extLst>
          </p:cNvPr>
          <p:cNvSpPr txBox="1"/>
          <p:nvPr/>
        </p:nvSpPr>
        <p:spPr>
          <a:xfrm>
            <a:off x="5654925" y="288781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10.0.3.0/24</a:t>
            </a:r>
            <a:endParaRPr lang="en-GB" sz="1600" dirty="0"/>
          </a:p>
        </p:txBody>
      </p:sp>
      <p:graphicFrame>
        <p:nvGraphicFramePr>
          <p:cNvPr id="86" name="Table 117">
            <a:extLst>
              <a:ext uri="{FF2B5EF4-FFF2-40B4-BE49-F238E27FC236}">
                <a16:creationId xmlns:a16="http://schemas.microsoft.com/office/drawing/2014/main" id="{27CAB310-EA22-4587-9279-77FCD073A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23014"/>
              </p:ext>
            </p:extLst>
          </p:nvPr>
        </p:nvGraphicFramePr>
        <p:xfrm>
          <a:off x="7855401" y="210910"/>
          <a:ext cx="3429821" cy="863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752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1534069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000" dirty="0"/>
                        <a:t>Routing Configuration of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vnet1conn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associatedRouteTable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noProof="1"/>
                        <a:t>RT_VNET1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4246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propagatedRouteTable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noProof="1"/>
                        <a:t>RT_VNET1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</a:tbl>
          </a:graphicData>
        </a:graphic>
      </p:graphicFrame>
      <p:graphicFrame>
        <p:nvGraphicFramePr>
          <p:cNvPr id="88" name="Table 117">
            <a:extLst>
              <a:ext uri="{FF2B5EF4-FFF2-40B4-BE49-F238E27FC236}">
                <a16:creationId xmlns:a16="http://schemas.microsoft.com/office/drawing/2014/main" id="{DE25581E-C4B7-40DB-95B9-EC9A19B7A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199562"/>
              </p:ext>
            </p:extLst>
          </p:nvPr>
        </p:nvGraphicFramePr>
        <p:xfrm>
          <a:off x="7855401" y="1107645"/>
          <a:ext cx="3925535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520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877077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  <a:gridCol w="1129004">
                  <a:extLst>
                    <a:ext uri="{9D8B030D-6E8A-4147-A177-3AD203B41FA5}">
                      <a16:colId xmlns:a16="http://schemas.microsoft.com/office/drawing/2014/main" val="3995834218"/>
                    </a:ext>
                  </a:extLst>
                </a:gridCol>
                <a:gridCol w="802934">
                  <a:extLst>
                    <a:ext uri="{9D8B030D-6E8A-4147-A177-3AD203B41FA5}">
                      <a16:colId xmlns:a16="http://schemas.microsoft.com/office/drawing/2014/main" val="1976402979"/>
                    </a:ext>
                  </a:extLst>
                </a:gridCol>
              </a:tblGrid>
              <a:tr h="224069">
                <a:tc gridSpan="4"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Static Route added to custom route table 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RT_VNET1</a:t>
                      </a:r>
                      <a:endParaRPr lang="en-US" sz="1000" noProof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364112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Route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40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Destination type</a:t>
                      </a:r>
                    </a:p>
                  </a:txBody>
                  <a:tcPr>
                    <a:solidFill>
                      <a:srgbClr val="40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Destination Prefix</a:t>
                      </a:r>
                    </a:p>
                  </a:txBody>
                  <a:tcPr>
                    <a:solidFill>
                      <a:srgbClr val="40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Next Hop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0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  <a:tr h="224069">
                <a:tc>
                  <a:txBody>
                    <a:bodyPr/>
                    <a:lstStyle/>
                    <a:p>
                      <a:r>
                        <a:rPr lang="en-US" sz="1000" dirty="0"/>
                        <a:t>RT_2vnet2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CIDR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10.0.2.0/24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noProof="1"/>
                        <a:t>azfw Id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87347"/>
                  </a:ext>
                </a:extLst>
              </a:tr>
              <a:tr h="224069">
                <a:tc>
                  <a:txBody>
                    <a:bodyPr/>
                    <a:lstStyle/>
                    <a:p>
                      <a:r>
                        <a:rPr lang="en-US" sz="1000" dirty="0"/>
                        <a:t>RT_2vnet3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CIDR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10.0.3.0/24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noProof="1"/>
                        <a:t>azfw Id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42159"/>
                  </a:ext>
                </a:extLst>
              </a:tr>
            </a:tbl>
          </a:graphicData>
        </a:graphic>
      </p:graphicFrame>
      <p:grpSp>
        <p:nvGrpSpPr>
          <p:cNvPr id="87" name="Group 86">
            <a:extLst>
              <a:ext uri="{FF2B5EF4-FFF2-40B4-BE49-F238E27FC236}">
                <a16:creationId xmlns:a16="http://schemas.microsoft.com/office/drawing/2014/main" id="{08D9FFFE-6718-446B-B76E-62BF9BB0CB03}"/>
              </a:ext>
            </a:extLst>
          </p:cNvPr>
          <p:cNvGrpSpPr/>
          <p:nvPr/>
        </p:nvGrpSpPr>
        <p:grpSpPr>
          <a:xfrm>
            <a:off x="3341837" y="657480"/>
            <a:ext cx="936154" cy="549932"/>
            <a:chOff x="3051318" y="2695769"/>
            <a:chExt cx="936154" cy="563714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F05B6822-8C24-414D-ACB4-7EC1DA5D7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90" name="Flowchart: Alternate Process 89">
              <a:extLst>
                <a:ext uri="{FF2B5EF4-FFF2-40B4-BE49-F238E27FC236}">
                  <a16:creationId xmlns:a16="http://schemas.microsoft.com/office/drawing/2014/main" id="{E1A639BC-AC50-42A2-9318-7EAA44269B4C}"/>
                </a:ext>
              </a:extLst>
            </p:cNvPr>
            <p:cNvSpPr/>
            <p:nvPr/>
          </p:nvSpPr>
          <p:spPr>
            <a:xfrm>
              <a:off x="3051318" y="2695769"/>
              <a:ext cx="936154" cy="563714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564534E-01C5-40AB-B504-60B7102C1A64}"/>
                </a:ext>
              </a:extLst>
            </p:cNvPr>
            <p:cNvSpPr txBox="1"/>
            <p:nvPr/>
          </p:nvSpPr>
          <p:spPr>
            <a:xfrm>
              <a:off x="3054385" y="2743337"/>
              <a:ext cx="511680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vnet1</a:t>
              </a:r>
            </a:p>
          </p:txBody>
        </p:sp>
      </p:grpSp>
      <p:pic>
        <p:nvPicPr>
          <p:cNvPr id="93" name="Picture 92">
            <a:extLst>
              <a:ext uri="{FF2B5EF4-FFF2-40B4-BE49-F238E27FC236}">
                <a16:creationId xmlns:a16="http://schemas.microsoft.com/office/drawing/2014/main" id="{312A5572-1B6B-46F0-B378-FD98233A3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589" y="879749"/>
            <a:ext cx="327660" cy="32766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E958B80B-F423-4161-83D7-4D63934B7C99}"/>
              </a:ext>
            </a:extLst>
          </p:cNvPr>
          <p:cNvSpPr txBox="1"/>
          <p:nvPr/>
        </p:nvSpPr>
        <p:spPr>
          <a:xfrm>
            <a:off x="3829747" y="65138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9834-D48E-4590-8643-7398FDCF2217}"/>
              </a:ext>
            </a:extLst>
          </p:cNvPr>
          <p:cNvSpPr txBox="1"/>
          <p:nvPr/>
        </p:nvSpPr>
        <p:spPr>
          <a:xfrm>
            <a:off x="3236680" y="280379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10.0.1.0/24</a:t>
            </a:r>
            <a:endParaRPr lang="en-GB" sz="1600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C329DE0-2C68-495C-9A57-298D1BC7FF42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6228159" y="1276017"/>
            <a:ext cx="0" cy="6604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117">
            <a:extLst>
              <a:ext uri="{FF2B5EF4-FFF2-40B4-BE49-F238E27FC236}">
                <a16:creationId xmlns:a16="http://schemas.microsoft.com/office/drawing/2014/main" id="{7FA84BC6-F54E-4020-8300-5B837D81F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779762"/>
              </p:ext>
            </p:extLst>
          </p:nvPr>
        </p:nvGraphicFramePr>
        <p:xfrm>
          <a:off x="7855401" y="2437650"/>
          <a:ext cx="3429821" cy="863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752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1534069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000" dirty="0"/>
                        <a:t>Routing Configuration of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vnet2conn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associatedRouteTable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noProof="1"/>
                        <a:t>RT_VNET2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4246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propagatedRouteTable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noProof="1"/>
                        <a:t>RT_VNET2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</a:tbl>
          </a:graphicData>
        </a:graphic>
      </p:graphicFrame>
      <p:graphicFrame>
        <p:nvGraphicFramePr>
          <p:cNvPr id="97" name="Table 117">
            <a:extLst>
              <a:ext uri="{FF2B5EF4-FFF2-40B4-BE49-F238E27FC236}">
                <a16:creationId xmlns:a16="http://schemas.microsoft.com/office/drawing/2014/main" id="{B72C690C-B1AE-4489-9B40-6B231A1E0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334099"/>
              </p:ext>
            </p:extLst>
          </p:nvPr>
        </p:nvGraphicFramePr>
        <p:xfrm>
          <a:off x="7855401" y="4657159"/>
          <a:ext cx="3429821" cy="863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752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1534069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000" dirty="0"/>
                        <a:t>Routing Configuration of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vnet3conn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associatedRouteTable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noProof="1"/>
                        <a:t>RT_VNET3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4246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propagatedRouteTable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noProof="1"/>
                        <a:t>RT_VNET3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</a:tbl>
          </a:graphicData>
        </a:graphic>
      </p:graphicFrame>
      <p:graphicFrame>
        <p:nvGraphicFramePr>
          <p:cNvPr id="99" name="Table 117">
            <a:extLst>
              <a:ext uri="{FF2B5EF4-FFF2-40B4-BE49-F238E27FC236}">
                <a16:creationId xmlns:a16="http://schemas.microsoft.com/office/drawing/2014/main" id="{1689CCCE-90EB-4B4E-857E-106B57EC2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878098"/>
              </p:ext>
            </p:extLst>
          </p:nvPr>
        </p:nvGraphicFramePr>
        <p:xfrm>
          <a:off x="7855401" y="3311035"/>
          <a:ext cx="3925535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520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877077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  <a:gridCol w="1129004">
                  <a:extLst>
                    <a:ext uri="{9D8B030D-6E8A-4147-A177-3AD203B41FA5}">
                      <a16:colId xmlns:a16="http://schemas.microsoft.com/office/drawing/2014/main" val="3995834218"/>
                    </a:ext>
                  </a:extLst>
                </a:gridCol>
                <a:gridCol w="802934">
                  <a:extLst>
                    <a:ext uri="{9D8B030D-6E8A-4147-A177-3AD203B41FA5}">
                      <a16:colId xmlns:a16="http://schemas.microsoft.com/office/drawing/2014/main" val="1976402979"/>
                    </a:ext>
                  </a:extLst>
                </a:gridCol>
              </a:tblGrid>
              <a:tr h="181905">
                <a:tc gridSpan="4"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Static Route added to custom route table 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RT_VNET2</a:t>
                      </a:r>
                      <a:endParaRPr lang="en-US" sz="1000" noProof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295596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Route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40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Destination type</a:t>
                      </a:r>
                    </a:p>
                  </a:txBody>
                  <a:tcPr>
                    <a:solidFill>
                      <a:srgbClr val="40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Destination Prefix</a:t>
                      </a:r>
                    </a:p>
                  </a:txBody>
                  <a:tcPr>
                    <a:solidFill>
                      <a:srgbClr val="40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Next Hop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0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  <a:tr h="231233">
                <a:tc>
                  <a:txBody>
                    <a:bodyPr/>
                    <a:lstStyle/>
                    <a:p>
                      <a:r>
                        <a:rPr lang="en-US" sz="1000" dirty="0"/>
                        <a:t>RT_2vnet1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CIDR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10.0.1.0/24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noProof="1"/>
                        <a:t>azfw Id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87347"/>
                  </a:ext>
                </a:extLst>
              </a:tr>
              <a:tr h="231233">
                <a:tc>
                  <a:txBody>
                    <a:bodyPr/>
                    <a:lstStyle/>
                    <a:p>
                      <a:r>
                        <a:rPr lang="en-US" sz="1000" dirty="0"/>
                        <a:t>RT_2vnet3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CIDR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10.0.3.0/24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noProof="1"/>
                        <a:t>azfw Id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780157"/>
                  </a:ext>
                </a:extLst>
              </a:tr>
            </a:tbl>
          </a:graphicData>
        </a:graphic>
      </p:graphicFrame>
      <p:graphicFrame>
        <p:nvGraphicFramePr>
          <p:cNvPr id="103" name="Table 117">
            <a:extLst>
              <a:ext uri="{FF2B5EF4-FFF2-40B4-BE49-F238E27FC236}">
                <a16:creationId xmlns:a16="http://schemas.microsoft.com/office/drawing/2014/main" id="{A9DBF3B7-2592-4B9C-9DB9-C63B2B65F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489723"/>
              </p:ext>
            </p:extLst>
          </p:nvPr>
        </p:nvGraphicFramePr>
        <p:xfrm>
          <a:off x="7855401" y="5520925"/>
          <a:ext cx="3925535" cy="1146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520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877077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  <a:gridCol w="1129004">
                  <a:extLst>
                    <a:ext uri="{9D8B030D-6E8A-4147-A177-3AD203B41FA5}">
                      <a16:colId xmlns:a16="http://schemas.microsoft.com/office/drawing/2014/main" val="3995834218"/>
                    </a:ext>
                  </a:extLst>
                </a:gridCol>
                <a:gridCol w="802934">
                  <a:extLst>
                    <a:ext uri="{9D8B030D-6E8A-4147-A177-3AD203B41FA5}">
                      <a16:colId xmlns:a16="http://schemas.microsoft.com/office/drawing/2014/main" val="1976402979"/>
                    </a:ext>
                  </a:extLst>
                </a:gridCol>
              </a:tblGrid>
              <a:tr h="199390">
                <a:tc gridSpan="4"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Static Route added to custom route table 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RT_VNET3</a:t>
                      </a:r>
                      <a:endParaRPr lang="en-US" sz="1000" noProof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32400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Route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40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Destination type</a:t>
                      </a:r>
                    </a:p>
                  </a:txBody>
                  <a:tcPr>
                    <a:solidFill>
                      <a:srgbClr val="40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Destination Prefix</a:t>
                      </a:r>
                    </a:p>
                  </a:txBody>
                  <a:tcPr>
                    <a:solidFill>
                      <a:srgbClr val="40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Next Hop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0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  <a:tr h="253459">
                <a:tc>
                  <a:txBody>
                    <a:bodyPr/>
                    <a:lstStyle/>
                    <a:p>
                      <a:r>
                        <a:rPr lang="en-US" sz="1000" dirty="0"/>
                        <a:t>RT_2vnet1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CIDR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10.0.1.0/24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noProof="1"/>
                        <a:t>azfw Id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87347"/>
                  </a:ext>
                </a:extLst>
              </a:tr>
              <a:tr h="253459">
                <a:tc>
                  <a:txBody>
                    <a:bodyPr/>
                    <a:lstStyle/>
                    <a:p>
                      <a:r>
                        <a:rPr lang="en-US" sz="1000" dirty="0"/>
                        <a:t>RT_2vnet2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CIDR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10.0.2.0/24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noProof="1"/>
                        <a:t>azfw Id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55752"/>
                  </a:ext>
                </a:extLst>
              </a:tr>
            </a:tbl>
          </a:graphicData>
        </a:graphic>
      </p:graphicFrame>
      <p:sp>
        <p:nvSpPr>
          <p:cNvPr id="113" name="TextBox 112">
            <a:extLst>
              <a:ext uri="{FF2B5EF4-FFF2-40B4-BE49-F238E27FC236}">
                <a16:creationId xmlns:a16="http://schemas.microsoft.com/office/drawing/2014/main" id="{DB55420C-B88A-42F5-AC6B-B6A66A0D0200}"/>
              </a:ext>
            </a:extLst>
          </p:cNvPr>
          <p:cNvSpPr txBox="1"/>
          <p:nvPr/>
        </p:nvSpPr>
        <p:spPr>
          <a:xfrm>
            <a:off x="3236680" y="2829495"/>
            <a:ext cx="4515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1"/>
              <a:t>Scenario of transit through the Azure firewall:</a:t>
            </a:r>
          </a:p>
          <a:p>
            <a:r>
              <a:rPr lang="en-GB" noProof="1"/>
              <a:t>vm1 -&gt; hub1 -&gt; azfirewall-&gt; hub1 –&gt;vm2 </a:t>
            </a:r>
          </a:p>
          <a:p>
            <a:r>
              <a:rPr lang="en-GB" noProof="1"/>
              <a:t>vm1 -&gt; hub1 -&gt; azfirewall-&gt; hub1 –&gt;vm3 </a:t>
            </a:r>
          </a:p>
          <a:p>
            <a:r>
              <a:rPr lang="en-GB" noProof="1"/>
              <a:t>vm2 -&gt; hub1 -&gt; azfirewall -&gt; hub1 –&gt;vm3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7DF7DC-E573-42EA-991B-1A889D3A7D04}"/>
              </a:ext>
            </a:extLst>
          </p:cNvPr>
          <p:cNvSpPr txBox="1"/>
          <p:nvPr/>
        </p:nvSpPr>
        <p:spPr>
          <a:xfrm>
            <a:off x="3185649" y="1410003"/>
            <a:ext cx="7419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>
                <a:highlight>
                  <a:srgbClr val="FFFF00"/>
                </a:highlight>
              </a:defRPr>
            </a:lvl1pPr>
          </a:lstStyle>
          <a:p>
            <a:r>
              <a:rPr lang="en-US" dirty="0"/>
              <a:t>vnet1conn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2E28E-EB76-4302-8BD3-2979BD9975DF}"/>
              </a:ext>
            </a:extLst>
          </p:cNvPr>
          <p:cNvSpPr txBox="1"/>
          <p:nvPr/>
        </p:nvSpPr>
        <p:spPr>
          <a:xfrm>
            <a:off x="4315760" y="1415321"/>
            <a:ext cx="7409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>
                <a:highlight>
                  <a:srgbClr val="FFFF00"/>
                </a:highlight>
              </a:defRPr>
            </a:lvl1pPr>
          </a:lstStyle>
          <a:p>
            <a:r>
              <a:rPr lang="en-US" dirty="0"/>
              <a:t>vnet2conn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2B210-49F3-4970-8EAD-B66922F9EA66}"/>
              </a:ext>
            </a:extLst>
          </p:cNvPr>
          <p:cNvSpPr txBox="1"/>
          <p:nvPr/>
        </p:nvSpPr>
        <p:spPr>
          <a:xfrm>
            <a:off x="5527512" y="1436927"/>
            <a:ext cx="7368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>
                <a:highlight>
                  <a:srgbClr val="FFFF00"/>
                </a:highlight>
              </a:defRPr>
            </a:lvl1pPr>
          </a:lstStyle>
          <a:p>
            <a:r>
              <a:rPr lang="en-US" dirty="0"/>
              <a:t>vnet3conn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D00588-0BA9-41F5-8C82-197853B68799}"/>
              </a:ext>
            </a:extLst>
          </p:cNvPr>
          <p:cNvSpPr txBox="1"/>
          <p:nvPr/>
        </p:nvSpPr>
        <p:spPr>
          <a:xfrm>
            <a:off x="4345" y="61920"/>
            <a:ext cx="2448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2000" dirty="0">
                <a:solidFill>
                  <a:srgbClr val="FF0000"/>
                </a:solidFill>
              </a:rPr>
              <a:t>V2V via Azure firewall</a:t>
            </a:r>
            <a:endParaRPr lang="en-GB" sz="20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4D6922-97BD-495E-ADE0-730F9CACC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442" y="2038380"/>
            <a:ext cx="567163" cy="5725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06AA4E-C97F-4438-BDA3-18877BC0523D}"/>
              </a:ext>
            </a:extLst>
          </p:cNvPr>
          <p:cNvSpPr txBox="1"/>
          <p:nvPr/>
        </p:nvSpPr>
        <p:spPr>
          <a:xfrm>
            <a:off x="3900193" y="2123439"/>
            <a:ext cx="927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azFirewall</a:t>
            </a:r>
          </a:p>
        </p:txBody>
      </p:sp>
    </p:spTree>
    <p:extLst>
      <p:ext uri="{BB962C8B-B14F-4D97-AF65-F5344CB8AC3E}">
        <p14:creationId xmlns:p14="http://schemas.microsoft.com/office/powerpoint/2010/main" val="1202940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2953</TotalTime>
  <Words>224</Words>
  <Application>Microsoft Office PowerPoint</Application>
  <PresentationFormat>Widescreen</PresentationFormat>
  <Paragraphs>90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V2V with transit through Azure firewall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Ferri</dc:creator>
  <cp:lastModifiedBy>Fabrizio Ferri</cp:lastModifiedBy>
  <cp:revision>110</cp:revision>
  <dcterms:created xsi:type="dcterms:W3CDTF">2021-08-23T08:56:15Z</dcterms:created>
  <dcterms:modified xsi:type="dcterms:W3CDTF">2022-02-03T15:23:34Z</dcterms:modified>
</cp:coreProperties>
</file>