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FF00"/>
    <a:srgbClr val="9900FF"/>
    <a:srgbClr val="FF66FF"/>
    <a:srgbClr val="012C6B"/>
    <a:srgbClr val="012456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89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A0E19-B024-4A29-BD76-C6EE1F862BA8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DD581-7BA0-4B32-B471-AF2FB6E2A4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2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AzVHubRouteTable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</a:t>
            </a:r>
            <a:r>
              <a:rPr lang="en-GB" dirty="0" err="1"/>
              <a:t>vwan</a:t>
            </a:r>
            <a:r>
              <a:rPr lang="en-GB" dirty="0"/>
              <a:t>-test-fab-</a:t>
            </a:r>
            <a:r>
              <a:rPr lang="en-GB" dirty="0" err="1"/>
              <a:t>nva</a:t>
            </a:r>
            <a:r>
              <a:rPr lang="en-GB" dirty="0"/>
              <a:t> -</a:t>
            </a:r>
            <a:r>
              <a:rPr lang="en-GB" dirty="0" err="1"/>
              <a:t>HubName</a:t>
            </a:r>
            <a:r>
              <a:rPr lang="en-GB" dirty="0"/>
              <a:t> hub1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DD581-7BA0-4B32-B471-AF2FB6E2A44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5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AzVHubRouteTable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</a:t>
            </a:r>
            <a:r>
              <a:rPr lang="en-GB" dirty="0" err="1"/>
              <a:t>vwan</a:t>
            </a:r>
            <a:r>
              <a:rPr lang="en-GB" dirty="0"/>
              <a:t>-test-fab-</a:t>
            </a:r>
            <a:r>
              <a:rPr lang="en-GB" dirty="0" err="1"/>
              <a:t>nva</a:t>
            </a:r>
            <a:r>
              <a:rPr lang="en-GB" dirty="0"/>
              <a:t> -</a:t>
            </a:r>
            <a:r>
              <a:rPr lang="en-GB" dirty="0" err="1"/>
              <a:t>HubName</a:t>
            </a:r>
            <a:r>
              <a:rPr lang="en-GB" dirty="0"/>
              <a:t> hub1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DD581-7BA0-4B32-B471-AF2FB6E2A44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58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AzVHubRouteTable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</a:t>
            </a:r>
            <a:r>
              <a:rPr lang="en-GB" dirty="0" err="1"/>
              <a:t>vwan</a:t>
            </a:r>
            <a:r>
              <a:rPr lang="en-GB" dirty="0"/>
              <a:t>-test-fab-</a:t>
            </a:r>
            <a:r>
              <a:rPr lang="en-GB" dirty="0" err="1"/>
              <a:t>nva</a:t>
            </a:r>
            <a:r>
              <a:rPr lang="en-GB" dirty="0"/>
              <a:t> -</a:t>
            </a:r>
            <a:r>
              <a:rPr lang="en-GB" dirty="0" err="1"/>
              <a:t>HubName</a:t>
            </a:r>
            <a:r>
              <a:rPr lang="en-GB" dirty="0"/>
              <a:t> hub1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DD581-7BA0-4B32-B471-AF2FB6E2A4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7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hyperlink" Target="https://portal.azure.com/?feature.customportal=false&amp;feature.canmodifystamps=true&amp;Microsoft_Azure_HybridNetworking=flight4" TargetMode="External"/><Relationship Id="rId5" Type="http://schemas.openxmlformats.org/officeDocument/2006/relationships/image" Target="../media/image7.emf"/><Relationship Id="rId10" Type="http://schemas.openxmlformats.org/officeDocument/2006/relationships/image" Target="../media/image4.emf"/><Relationship Id="rId4" Type="http://schemas.openxmlformats.org/officeDocument/2006/relationships/image" Target="../media/image2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hyperlink" Target="https://portal.azure.com/?feature.customportal=false&amp;feature.canmodifystamps=true&amp;Microsoft_Azure_HybridNetworking=flight4" TargetMode="External"/><Relationship Id="rId5" Type="http://schemas.openxmlformats.org/officeDocument/2006/relationships/image" Target="../media/image7.emf"/><Relationship Id="rId10" Type="http://schemas.openxmlformats.org/officeDocument/2006/relationships/image" Target="../media/image6.emf"/><Relationship Id="rId4" Type="http://schemas.openxmlformats.org/officeDocument/2006/relationships/image" Target="../media/image2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B8FB0-0816-4D68-A9BB-9C5B819AF207}"/>
              </a:ext>
            </a:extLst>
          </p:cNvPr>
          <p:cNvCxnSpPr>
            <a:cxnSpLocks/>
          </p:cNvCxnSpPr>
          <p:nvPr/>
        </p:nvCxnSpPr>
        <p:spPr>
          <a:xfrm>
            <a:off x="4643270" y="2529685"/>
            <a:ext cx="378986" cy="422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7630C-10F0-431B-B868-94DF060998CF}"/>
              </a:ext>
            </a:extLst>
          </p:cNvPr>
          <p:cNvCxnSpPr>
            <a:cxnSpLocks/>
          </p:cNvCxnSpPr>
          <p:nvPr/>
        </p:nvCxnSpPr>
        <p:spPr>
          <a:xfrm>
            <a:off x="5657937" y="2529685"/>
            <a:ext cx="0" cy="381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F918D-42F6-466B-B4B3-7D4C6F403B14}"/>
              </a:ext>
            </a:extLst>
          </p:cNvPr>
          <p:cNvCxnSpPr>
            <a:cxnSpLocks/>
          </p:cNvCxnSpPr>
          <p:nvPr/>
        </p:nvCxnSpPr>
        <p:spPr>
          <a:xfrm>
            <a:off x="5322761" y="3858739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97A5A11-6EFE-47C5-B73F-7105662AE651}"/>
              </a:ext>
            </a:extLst>
          </p:cNvPr>
          <p:cNvSpPr/>
          <p:nvPr/>
        </p:nvSpPr>
        <p:spPr>
          <a:xfrm>
            <a:off x="5008057" y="2889870"/>
            <a:ext cx="1306335" cy="98365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F2D2F-E7C9-4598-9337-2DA61520213B}"/>
              </a:ext>
            </a:extLst>
          </p:cNvPr>
          <p:cNvSpPr txBox="1"/>
          <p:nvPr/>
        </p:nvSpPr>
        <p:spPr>
          <a:xfrm>
            <a:off x="4582830" y="3281271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943BC-3831-476A-A9FC-30BD2511CA61}"/>
              </a:ext>
            </a:extLst>
          </p:cNvPr>
          <p:cNvCxnSpPr>
            <a:cxnSpLocks/>
          </p:cNvCxnSpPr>
          <p:nvPr/>
        </p:nvCxnSpPr>
        <p:spPr>
          <a:xfrm>
            <a:off x="5493095" y="3873526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7C72DBC-5DF6-4608-962A-EE0BBAD90790}"/>
              </a:ext>
            </a:extLst>
          </p:cNvPr>
          <p:cNvSpPr/>
          <p:nvPr/>
        </p:nvSpPr>
        <p:spPr>
          <a:xfrm>
            <a:off x="4643270" y="4444001"/>
            <a:ext cx="1904743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FC295-79FD-47F5-A6EA-0A08E11C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90" y="4673050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FD4F0B-1646-437F-9161-DAD683AFD6DB}"/>
              </a:ext>
            </a:extLst>
          </p:cNvPr>
          <p:cNvSpPr txBox="1"/>
          <p:nvPr/>
        </p:nvSpPr>
        <p:spPr>
          <a:xfrm>
            <a:off x="5637761" y="445591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E3C775-9A87-49D7-BF50-4DA30B68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26" y="4168416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0D4FF-17AD-436C-ABEE-48C0D8871C79}"/>
              </a:ext>
            </a:extLst>
          </p:cNvPr>
          <p:cNvSpPr txBox="1"/>
          <p:nvPr/>
        </p:nvSpPr>
        <p:spPr>
          <a:xfrm>
            <a:off x="5851215" y="4057099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47BA2-7979-473E-8906-4D003E8A957D}"/>
              </a:ext>
            </a:extLst>
          </p:cNvPr>
          <p:cNvSpPr txBox="1"/>
          <p:nvPr/>
        </p:nvSpPr>
        <p:spPr>
          <a:xfrm>
            <a:off x="4539150" y="4477198"/>
            <a:ext cx="816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US" sz="1100" dirty="0">
                <a:solidFill>
                  <a:srgbClr val="9900FF"/>
                </a:solidFill>
              </a:rPr>
              <a:t>BGP </a:t>
            </a:r>
            <a:r>
              <a:rPr lang="en-GB" sz="1100" dirty="0">
                <a:solidFill>
                  <a:srgbClr val="9900FF"/>
                </a:solidFill>
              </a:rPr>
              <a:t>65010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97BC16-F9BB-428C-A05C-35746612D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29" y="4823795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8F918D-F8F7-4B81-B4B6-5E6FE66C6C2C}"/>
              </a:ext>
            </a:extLst>
          </p:cNvPr>
          <p:cNvSpPr txBox="1"/>
          <p:nvPr/>
        </p:nvSpPr>
        <p:spPr>
          <a:xfrm>
            <a:off x="5432852" y="3500264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CD501-D51A-466F-9EDB-8D9BF1426214}"/>
              </a:ext>
            </a:extLst>
          </p:cNvPr>
          <p:cNvSpPr txBox="1"/>
          <p:nvPr/>
        </p:nvSpPr>
        <p:spPr>
          <a:xfrm>
            <a:off x="4735824" y="387231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3EF15-A908-4D31-A19E-2170F82BBC70}"/>
              </a:ext>
            </a:extLst>
          </p:cNvPr>
          <p:cNvSpPr txBox="1"/>
          <p:nvPr/>
        </p:nvSpPr>
        <p:spPr>
          <a:xfrm>
            <a:off x="5485424" y="386787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5F016-BE06-46CB-B91A-DCA63EC2534E}"/>
              </a:ext>
            </a:extLst>
          </p:cNvPr>
          <p:cNvGrpSpPr/>
          <p:nvPr/>
        </p:nvGrpSpPr>
        <p:grpSpPr>
          <a:xfrm>
            <a:off x="3901374" y="450748"/>
            <a:ext cx="1368079" cy="656273"/>
            <a:chOff x="2703803" y="2608738"/>
            <a:chExt cx="1201829" cy="65564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3AAE81-B8ED-4273-BF4A-701F4984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331B4479-D731-4117-ACF5-FE38DEB27FD7}"/>
                </a:ext>
              </a:extLst>
            </p:cNvPr>
            <p:cNvSpPr/>
            <p:nvPr/>
          </p:nvSpPr>
          <p:spPr>
            <a:xfrm>
              <a:off x="2846547" y="2651126"/>
              <a:ext cx="1059085" cy="61325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11F111-116E-4419-8DFA-A6BB3A856FC6}"/>
                </a:ext>
              </a:extLst>
            </p:cNvPr>
            <p:cNvSpPr txBox="1"/>
            <p:nvPr/>
          </p:nvSpPr>
          <p:spPr>
            <a:xfrm>
              <a:off x="2703803" y="2608738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DD6BD31-31D0-435F-AFDA-3A3E7A02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84" y="779358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69BCC69-1C0D-4DE1-8146-34F942C6077E}"/>
              </a:ext>
            </a:extLst>
          </p:cNvPr>
          <p:cNvSpPr txBox="1"/>
          <p:nvPr/>
        </p:nvSpPr>
        <p:spPr>
          <a:xfrm>
            <a:off x="4706365" y="52135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5A2AEC-EFEA-4198-8B31-33EDA890CEB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030458" y="1090323"/>
            <a:ext cx="479226" cy="837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A4D99838-91C3-4B41-B387-CCB5E7B16A96}"/>
              </a:ext>
            </a:extLst>
          </p:cNvPr>
          <p:cNvSpPr/>
          <p:nvPr/>
        </p:nvSpPr>
        <p:spPr>
          <a:xfrm>
            <a:off x="7610733" y="2911028"/>
            <a:ext cx="1364461" cy="962497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A04A1D-19A5-4D65-BB2E-246BFCB4D7AE}"/>
              </a:ext>
            </a:extLst>
          </p:cNvPr>
          <p:cNvCxnSpPr>
            <a:cxnSpLocks/>
          </p:cNvCxnSpPr>
          <p:nvPr/>
        </p:nvCxnSpPr>
        <p:spPr>
          <a:xfrm>
            <a:off x="6309529" y="3369726"/>
            <a:ext cx="1302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D91DD6-4BC9-4EB7-A6B5-D126CDB14B4F}"/>
              </a:ext>
            </a:extLst>
          </p:cNvPr>
          <p:cNvCxnSpPr>
            <a:cxnSpLocks/>
          </p:cNvCxnSpPr>
          <p:nvPr/>
        </p:nvCxnSpPr>
        <p:spPr>
          <a:xfrm>
            <a:off x="6300023" y="3221466"/>
            <a:ext cx="13288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FF2F90-8845-4B9F-BEB0-C3B9EC9D81D0}"/>
              </a:ext>
            </a:extLst>
          </p:cNvPr>
          <p:cNvCxnSpPr>
            <a:cxnSpLocks/>
          </p:cNvCxnSpPr>
          <p:nvPr/>
        </p:nvCxnSpPr>
        <p:spPr>
          <a:xfrm>
            <a:off x="7823629" y="3772735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0209D6-677B-4C80-A0BC-39F27CD0C036}"/>
              </a:ext>
            </a:extLst>
          </p:cNvPr>
          <p:cNvCxnSpPr>
            <a:cxnSpLocks/>
          </p:cNvCxnSpPr>
          <p:nvPr/>
        </p:nvCxnSpPr>
        <p:spPr>
          <a:xfrm>
            <a:off x="7937851" y="3772735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C4795B4B-3D3B-4912-9F50-C339BA6F58C1}"/>
              </a:ext>
            </a:extLst>
          </p:cNvPr>
          <p:cNvSpPr/>
          <p:nvPr/>
        </p:nvSpPr>
        <p:spPr>
          <a:xfrm>
            <a:off x="7156480" y="4507621"/>
            <a:ext cx="1872537" cy="70348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0ED39C2-EE55-42B1-A795-8AD223A1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652" y="4687411"/>
            <a:ext cx="327660" cy="3276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96B2CC-A58F-4ECC-8E97-CE33A391EEAA}"/>
              </a:ext>
            </a:extLst>
          </p:cNvPr>
          <p:cNvSpPr txBox="1"/>
          <p:nvPr/>
        </p:nvSpPr>
        <p:spPr>
          <a:xfrm>
            <a:off x="8155059" y="44950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834C7EA-8859-46E1-A621-335DDF02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34" y="4193425"/>
            <a:ext cx="388064" cy="24836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67F17C-EF60-45C1-9B58-7EF7F41D4CCD}"/>
              </a:ext>
            </a:extLst>
          </p:cNvPr>
          <p:cNvSpPr txBox="1"/>
          <p:nvPr/>
        </p:nvSpPr>
        <p:spPr>
          <a:xfrm>
            <a:off x="8344810" y="411093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9F8D028-F643-4192-9144-CE2D5C158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451" y="4900133"/>
            <a:ext cx="346710" cy="3581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5CCA2E3-7E92-4C75-8DC8-E033C15B8884}"/>
              </a:ext>
            </a:extLst>
          </p:cNvPr>
          <p:cNvSpPr txBox="1"/>
          <p:nvPr/>
        </p:nvSpPr>
        <p:spPr>
          <a:xfrm>
            <a:off x="7239929" y="38835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1EE1B4-677C-4C82-BEDE-EC3C21EAD968}"/>
              </a:ext>
            </a:extLst>
          </p:cNvPr>
          <p:cNvSpPr txBox="1"/>
          <p:nvPr/>
        </p:nvSpPr>
        <p:spPr>
          <a:xfrm>
            <a:off x="7949109" y="386979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E900F8-DF0C-4238-8198-A7E5C2DCD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5335" y="2964180"/>
            <a:ext cx="308898" cy="3088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B5DA332-AADC-4B2D-BF27-8D24B192B9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97122" y="3433668"/>
            <a:ext cx="417216" cy="41721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08B7F-005F-4956-B7C1-1DEC35F7C445}"/>
              </a:ext>
            </a:extLst>
          </p:cNvPr>
          <p:cNvGrpSpPr/>
          <p:nvPr/>
        </p:nvGrpSpPr>
        <p:grpSpPr>
          <a:xfrm>
            <a:off x="4968950" y="1927331"/>
            <a:ext cx="1430275" cy="624171"/>
            <a:chOff x="2891468" y="2635914"/>
            <a:chExt cx="1040184" cy="623569"/>
          </a:xfrm>
        </p:grpSpPr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3DB3E00-53B1-462A-A52B-946B46DF66F3}"/>
                </a:ext>
              </a:extLst>
            </p:cNvPr>
            <p:cNvSpPr/>
            <p:nvPr/>
          </p:nvSpPr>
          <p:spPr>
            <a:xfrm>
              <a:off x="3051317" y="2651125"/>
              <a:ext cx="88033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E95A89-8DE9-47BE-AF89-C3384C53E7B8}"/>
                </a:ext>
              </a:extLst>
            </p:cNvPr>
            <p:cNvSpPr txBox="1"/>
            <p:nvPr/>
          </p:nvSpPr>
          <p:spPr>
            <a:xfrm>
              <a:off x="2891468" y="2635914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A18051C-448F-498B-92AE-5E8E03CEFD55}"/>
              </a:ext>
            </a:extLst>
          </p:cNvPr>
          <p:cNvSpPr txBox="1"/>
          <p:nvPr/>
        </p:nvSpPr>
        <p:spPr>
          <a:xfrm>
            <a:off x="5753320" y="1966693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58DF245-5F9A-44E2-8960-56EC16BD5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6463" y="2195367"/>
            <a:ext cx="296568" cy="29656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5719926-DF81-4DF3-8DB9-6E75CE2FF1B6}"/>
              </a:ext>
            </a:extLst>
          </p:cNvPr>
          <p:cNvCxnSpPr>
            <a:cxnSpLocks/>
          </p:cNvCxnSpPr>
          <p:nvPr/>
        </p:nvCxnSpPr>
        <p:spPr>
          <a:xfrm flipH="1">
            <a:off x="5793321" y="1140517"/>
            <a:ext cx="225113" cy="778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23F8FA-769F-423C-A13D-5C1ABD74F7ED}"/>
              </a:ext>
            </a:extLst>
          </p:cNvPr>
          <p:cNvCxnSpPr>
            <a:cxnSpLocks/>
          </p:cNvCxnSpPr>
          <p:nvPr/>
        </p:nvCxnSpPr>
        <p:spPr>
          <a:xfrm>
            <a:off x="7396230" y="2557834"/>
            <a:ext cx="263783" cy="33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1A06C-07E7-49B5-B527-AFB723EC32A1}"/>
              </a:ext>
            </a:extLst>
          </p:cNvPr>
          <p:cNvCxnSpPr>
            <a:cxnSpLocks/>
          </p:cNvCxnSpPr>
          <p:nvPr/>
        </p:nvCxnSpPr>
        <p:spPr>
          <a:xfrm>
            <a:off x="8403139" y="2615512"/>
            <a:ext cx="0" cy="341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0AEC31-D84C-40EA-9FC2-6D2B112C7A0B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7733027" y="1128775"/>
            <a:ext cx="587330" cy="8453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71ECF7A-49D6-4086-BCFF-DF46D08BBB58}"/>
              </a:ext>
            </a:extLst>
          </p:cNvPr>
          <p:cNvCxnSpPr>
            <a:cxnSpLocks/>
          </p:cNvCxnSpPr>
          <p:nvPr/>
        </p:nvCxnSpPr>
        <p:spPr>
          <a:xfrm flipH="1">
            <a:off x="8532038" y="1089789"/>
            <a:ext cx="544668" cy="890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D1FE5C7-94BF-4EBE-B92C-DD750F335B4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52295" y="3413988"/>
            <a:ext cx="417216" cy="417216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1FB61ACE-CD6E-43EE-81FE-97804837E3C3}"/>
              </a:ext>
            </a:extLst>
          </p:cNvPr>
          <p:cNvSpPr txBox="1"/>
          <p:nvPr/>
        </p:nvSpPr>
        <p:spPr>
          <a:xfrm>
            <a:off x="7905623" y="3493738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359330-454E-4FDA-A16D-A3FB0D4AE364}"/>
              </a:ext>
            </a:extLst>
          </p:cNvPr>
          <p:cNvGrpSpPr/>
          <p:nvPr/>
        </p:nvGrpSpPr>
        <p:grpSpPr>
          <a:xfrm>
            <a:off x="6589601" y="1930652"/>
            <a:ext cx="1321249" cy="638903"/>
            <a:chOff x="2822730" y="2621196"/>
            <a:chExt cx="1203500" cy="638287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BDCCD4-8D94-4E19-BE50-41292DFF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81" name="Flowchart: Alternate Process 180">
              <a:extLst>
                <a:ext uri="{FF2B5EF4-FFF2-40B4-BE49-F238E27FC236}">
                  <a16:creationId xmlns:a16="http://schemas.microsoft.com/office/drawing/2014/main" id="{810E37ED-0C72-4CC6-94B5-ECDC03547EF8}"/>
                </a:ext>
              </a:extLst>
            </p:cNvPr>
            <p:cNvSpPr/>
            <p:nvPr/>
          </p:nvSpPr>
          <p:spPr>
            <a:xfrm>
              <a:off x="2939151" y="2651125"/>
              <a:ext cx="108707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4F7130-8B7F-4AC5-A174-4E27F8265381}"/>
                </a:ext>
              </a:extLst>
            </p:cNvPr>
            <p:cNvSpPr txBox="1"/>
            <p:nvPr/>
          </p:nvSpPr>
          <p:spPr>
            <a:xfrm>
              <a:off x="2822730" y="2621196"/>
              <a:ext cx="774169" cy="599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net3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  <a:p>
              <a:pPr marR="0" algn="ctr" rtl="0"/>
              <a:endParaRPr lang="en-US" sz="1100" b="0" i="0" u="none" strike="noStrike" baseline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474D2CB-9088-422F-8E73-EBAE71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295" y="2179132"/>
            <a:ext cx="327660" cy="32766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EED64FA1-B1DC-411D-B5F0-F4E41B326E4E}"/>
              </a:ext>
            </a:extLst>
          </p:cNvPr>
          <p:cNvSpPr txBox="1"/>
          <p:nvPr/>
        </p:nvSpPr>
        <p:spPr>
          <a:xfrm>
            <a:off x="7317813" y="195339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E37D-90A3-42DC-BCDE-211205976209}"/>
              </a:ext>
            </a:extLst>
          </p:cNvPr>
          <p:cNvSpPr txBox="1"/>
          <p:nvPr/>
        </p:nvSpPr>
        <p:spPr>
          <a:xfrm>
            <a:off x="8935440" y="3261471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BF503-2AC6-4621-A741-0CF67377C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509" y="3017064"/>
            <a:ext cx="308898" cy="308898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C05CA7-A17B-404F-9360-A8F541AF6C6B}"/>
              </a:ext>
            </a:extLst>
          </p:cNvPr>
          <p:cNvGrpSpPr/>
          <p:nvPr/>
        </p:nvGrpSpPr>
        <p:grpSpPr>
          <a:xfrm>
            <a:off x="5298466" y="450053"/>
            <a:ext cx="1408855" cy="652293"/>
            <a:chOff x="2698492" y="2607818"/>
            <a:chExt cx="1207140" cy="651665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E9E705-0E46-4A1C-A010-EF3685AE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92DF3A5D-405B-494C-842D-F5420606D17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ED39B7-A505-45E5-875E-AB30C92129BB}"/>
                </a:ext>
              </a:extLst>
            </p:cNvPr>
            <p:cNvSpPr txBox="1"/>
            <p:nvPr/>
          </p:nvSpPr>
          <p:spPr>
            <a:xfrm>
              <a:off x="2698492" y="2607818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6F93B25-397F-4D5F-9832-7BA18FA8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487" y="779589"/>
            <a:ext cx="327660" cy="3276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3D647A3-8173-43EB-87BA-C6020FBD3528}"/>
              </a:ext>
            </a:extLst>
          </p:cNvPr>
          <p:cNvSpPr txBox="1"/>
          <p:nvPr/>
        </p:nvSpPr>
        <p:spPr>
          <a:xfrm>
            <a:off x="6147130" y="53792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EDC1C48-3EB4-49A0-A14E-F2F5579F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71" y="2317564"/>
            <a:ext cx="388064" cy="248601"/>
          </a:xfrm>
          <a:prstGeom prst="rect">
            <a:avLst/>
          </a:prstGeom>
        </p:spPr>
      </p:pic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E0FC5E2-E506-4307-BDDA-6BB147BB6E12}"/>
              </a:ext>
            </a:extLst>
          </p:cNvPr>
          <p:cNvSpPr/>
          <p:nvPr/>
        </p:nvSpPr>
        <p:spPr>
          <a:xfrm>
            <a:off x="3805521" y="1958207"/>
            <a:ext cx="1210479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5C11F-8AE1-4BA0-820F-38121AF97C99}"/>
              </a:ext>
            </a:extLst>
          </p:cNvPr>
          <p:cNvSpPr txBox="1"/>
          <p:nvPr/>
        </p:nvSpPr>
        <p:spPr>
          <a:xfrm>
            <a:off x="3724194" y="1897143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vnet1</a:t>
            </a:r>
          </a:p>
          <a:p>
            <a:pPr algn="ctr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10.0.1.0/24</a:t>
            </a:r>
            <a:endParaRPr lang="en-GB" sz="1100"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472D165-670E-4487-AACB-C0A7889F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88" y="2219861"/>
            <a:ext cx="327660" cy="32766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9F3A3B5-54D2-4085-8746-5EAA61613160}"/>
              </a:ext>
            </a:extLst>
          </p:cNvPr>
          <p:cNvSpPr txBox="1"/>
          <p:nvPr/>
        </p:nvSpPr>
        <p:spPr>
          <a:xfrm>
            <a:off x="4489431" y="197820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F18E69-4E15-4264-AF85-E78875A17480}"/>
              </a:ext>
            </a:extLst>
          </p:cNvPr>
          <p:cNvGrpSpPr/>
          <p:nvPr/>
        </p:nvGrpSpPr>
        <p:grpSpPr>
          <a:xfrm>
            <a:off x="7895400" y="1974154"/>
            <a:ext cx="1334379" cy="631715"/>
            <a:chOff x="2963428" y="2628377"/>
            <a:chExt cx="1151772" cy="631106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0B49DA4-482F-4FDB-B06A-10A9F039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EF277CD6-BCFE-4328-A320-2C736DA00450}"/>
                </a:ext>
              </a:extLst>
            </p:cNvPr>
            <p:cNvSpPr/>
            <p:nvPr/>
          </p:nvSpPr>
          <p:spPr>
            <a:xfrm>
              <a:off x="3051317" y="2651125"/>
              <a:ext cx="106388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3E16A4-C84E-414D-85C4-C704FE1EA74B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E7F563-6C45-4342-8A2E-ECCED8BDAB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8628" y="2242773"/>
            <a:ext cx="296568" cy="296568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A6F99D-14B2-48F4-B75D-01349E717D31}"/>
              </a:ext>
            </a:extLst>
          </p:cNvPr>
          <p:cNvGrpSpPr/>
          <p:nvPr/>
        </p:nvGrpSpPr>
        <p:grpSpPr>
          <a:xfrm>
            <a:off x="6847994" y="467888"/>
            <a:ext cx="1323720" cy="650791"/>
            <a:chOff x="2732502" y="2609319"/>
            <a:chExt cx="1173130" cy="65016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E508537-13EF-439A-B673-421E13F1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80653BE0-7177-49A1-865B-AAE2CD3FC98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6B83FD-978B-4235-841A-3F010191EBE3}"/>
                </a:ext>
              </a:extLst>
            </p:cNvPr>
            <p:cNvSpPr txBox="1"/>
            <p:nvPr/>
          </p:nvSpPr>
          <p:spPr>
            <a:xfrm>
              <a:off x="2732502" y="2609319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D453F26B-9038-4F04-8F69-7512640F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858" y="795920"/>
            <a:ext cx="327660" cy="3276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DADFD3D-C0CA-4C8E-BB2B-71F0F4C61717}"/>
              </a:ext>
            </a:extLst>
          </p:cNvPr>
          <p:cNvSpPr txBox="1"/>
          <p:nvPr/>
        </p:nvSpPr>
        <p:spPr>
          <a:xfrm>
            <a:off x="7655501" y="55425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F093F14-4CE9-4AE5-AFB6-A626E5FE5F9A}"/>
              </a:ext>
            </a:extLst>
          </p:cNvPr>
          <p:cNvGrpSpPr/>
          <p:nvPr/>
        </p:nvGrpSpPr>
        <p:grpSpPr>
          <a:xfrm>
            <a:off x="8387721" y="445880"/>
            <a:ext cx="1308845" cy="650810"/>
            <a:chOff x="2770259" y="2609300"/>
            <a:chExt cx="1308845" cy="650183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4EB87F28-E3EF-4FEB-BDC9-C6477A7C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89" name="Flowchart: Alternate Process 188">
              <a:extLst>
                <a:ext uri="{FF2B5EF4-FFF2-40B4-BE49-F238E27FC236}">
                  <a16:creationId xmlns:a16="http://schemas.microsoft.com/office/drawing/2014/main" id="{5A374D26-8F5E-4294-9C88-C6B8B10E910D}"/>
                </a:ext>
              </a:extLst>
            </p:cNvPr>
            <p:cNvSpPr/>
            <p:nvPr/>
          </p:nvSpPr>
          <p:spPr>
            <a:xfrm>
              <a:off x="2846547" y="2651125"/>
              <a:ext cx="123255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32AACDF-6FE7-4BEF-891C-36CD3156A758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7AD1CAF-29C2-429E-AA9D-DCD6F398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982" y="773931"/>
            <a:ext cx="327660" cy="32766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607140E7-3B3B-4C5E-A690-442E907BDD24}"/>
              </a:ext>
            </a:extLst>
          </p:cNvPr>
          <p:cNvSpPr txBox="1"/>
          <p:nvPr/>
        </p:nvSpPr>
        <p:spPr>
          <a:xfrm>
            <a:off x="9152625" y="53227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CD07-794B-426F-8553-325A7689BECB}"/>
              </a:ext>
            </a:extLst>
          </p:cNvPr>
          <p:cNvSpPr txBox="1"/>
          <p:nvPr/>
        </p:nvSpPr>
        <p:spPr>
          <a:xfrm>
            <a:off x="8570863" y="1994126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1BC608-8E63-461E-A991-C3E705237B06}"/>
              </a:ext>
            </a:extLst>
          </p:cNvPr>
          <p:cNvSpPr txBox="1"/>
          <p:nvPr/>
        </p:nvSpPr>
        <p:spPr>
          <a:xfrm>
            <a:off x="0" y="0"/>
            <a:ext cx="279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Communication: any-to-any</a:t>
            </a:r>
            <a:endParaRPr lang="en-GB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58A440C-AE5C-4410-824B-407851EF01EE}"/>
              </a:ext>
            </a:extLst>
          </p:cNvPr>
          <p:cNvSpPr txBox="1"/>
          <p:nvPr/>
        </p:nvSpPr>
        <p:spPr>
          <a:xfrm>
            <a:off x="4985599" y="778883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D59697-ED9D-4D73-9476-5067BF78E0CE}"/>
              </a:ext>
            </a:extLst>
          </p:cNvPr>
          <p:cNvSpPr txBox="1"/>
          <p:nvPr/>
        </p:nvSpPr>
        <p:spPr>
          <a:xfrm>
            <a:off x="6399225" y="804830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9A454A-FAB4-44E7-AD62-BD483C12A129}"/>
              </a:ext>
            </a:extLst>
          </p:cNvPr>
          <p:cNvSpPr txBox="1"/>
          <p:nvPr/>
        </p:nvSpPr>
        <p:spPr>
          <a:xfrm>
            <a:off x="7890086" y="811628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2CE892-EEFB-4A4E-8B9B-B5A08AA12188}"/>
              </a:ext>
            </a:extLst>
          </p:cNvPr>
          <p:cNvSpPr txBox="1"/>
          <p:nvPr/>
        </p:nvSpPr>
        <p:spPr>
          <a:xfrm>
            <a:off x="9363883" y="785937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A09C83-0ABA-4D2C-9D69-D55D53D55DD6}"/>
              </a:ext>
            </a:extLst>
          </p:cNvPr>
          <p:cNvSpPr txBox="1"/>
          <p:nvPr/>
        </p:nvSpPr>
        <p:spPr>
          <a:xfrm>
            <a:off x="6088386" y="2203592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59A882-F047-4BF9-8B67-263DC4C01EB4}"/>
              </a:ext>
            </a:extLst>
          </p:cNvPr>
          <p:cNvSpPr txBox="1"/>
          <p:nvPr/>
        </p:nvSpPr>
        <p:spPr>
          <a:xfrm>
            <a:off x="4704406" y="2230995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FF21F-C32C-4F70-9A1D-85924F6AF190}"/>
              </a:ext>
            </a:extLst>
          </p:cNvPr>
          <p:cNvSpPr txBox="1"/>
          <p:nvPr/>
        </p:nvSpPr>
        <p:spPr>
          <a:xfrm>
            <a:off x="8896678" y="2261655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E95B8D-5DD0-4978-B996-DFA7D3A64CBA}"/>
              </a:ext>
            </a:extLst>
          </p:cNvPr>
          <p:cNvSpPr txBox="1"/>
          <p:nvPr/>
        </p:nvSpPr>
        <p:spPr>
          <a:xfrm>
            <a:off x="7593878" y="2201761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99D3A7-C160-4959-AE33-35525FD50E96}"/>
              </a:ext>
            </a:extLst>
          </p:cNvPr>
          <p:cNvSpPr txBox="1"/>
          <p:nvPr/>
        </p:nvSpPr>
        <p:spPr>
          <a:xfrm>
            <a:off x="5858670" y="4939017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endParaRPr lang="en-GB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FF54F2-24DF-4F18-8E7B-1752A5287935}"/>
              </a:ext>
            </a:extLst>
          </p:cNvPr>
          <p:cNvSpPr txBox="1"/>
          <p:nvPr/>
        </p:nvSpPr>
        <p:spPr>
          <a:xfrm>
            <a:off x="8383049" y="4973078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endParaRPr lang="en-GB" sz="11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3F82971-46DB-4DE2-8386-6244A9E3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246" y="2292177"/>
            <a:ext cx="388064" cy="248601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FD16CC-5A8F-4822-92CC-37F85605C89B}"/>
              </a:ext>
            </a:extLst>
          </p:cNvPr>
          <p:cNvCxnSpPr>
            <a:cxnSpLocks/>
          </p:cNvCxnSpPr>
          <p:nvPr/>
        </p:nvCxnSpPr>
        <p:spPr>
          <a:xfrm>
            <a:off x="5042944" y="4961313"/>
            <a:ext cx="547757" cy="11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95F8F83-C434-419C-8A9D-9BD92069FF53}"/>
              </a:ext>
            </a:extLst>
          </p:cNvPr>
          <p:cNvSpPr txBox="1"/>
          <p:nvPr/>
        </p:nvSpPr>
        <p:spPr>
          <a:xfrm>
            <a:off x="4599013" y="4965353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66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192.168.1.224/27</a:t>
            </a:r>
            <a:endParaRPr lang="en-GB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F1851C7-7DA7-4BD4-8773-D8118BB15FD1}"/>
              </a:ext>
            </a:extLst>
          </p:cNvPr>
          <p:cNvCxnSpPr>
            <a:cxnSpLocks/>
          </p:cNvCxnSpPr>
          <p:nvPr/>
        </p:nvCxnSpPr>
        <p:spPr>
          <a:xfrm flipV="1">
            <a:off x="5336845" y="4657649"/>
            <a:ext cx="0" cy="3077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1BEABA6-CD4A-45DC-A6B1-FBD9BF1115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5043" y="4424045"/>
            <a:ext cx="311920" cy="3460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7B8187-D035-488D-86F0-B52526E199A1}"/>
              </a:ext>
            </a:extLst>
          </p:cNvPr>
          <p:cNvSpPr txBox="1"/>
          <p:nvPr/>
        </p:nvSpPr>
        <p:spPr>
          <a:xfrm>
            <a:off x="7021941" y="4535053"/>
            <a:ext cx="816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US" sz="1100" dirty="0">
                <a:solidFill>
                  <a:srgbClr val="9900FF"/>
                </a:solidFill>
              </a:rPr>
              <a:t>BGP </a:t>
            </a:r>
            <a:r>
              <a:rPr lang="en-GB" sz="1100" dirty="0">
                <a:solidFill>
                  <a:srgbClr val="9900FF"/>
                </a:solidFill>
              </a:rPr>
              <a:t>65011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015280-B10F-48C6-A0A2-CD1966B82270}"/>
              </a:ext>
            </a:extLst>
          </p:cNvPr>
          <p:cNvCxnSpPr>
            <a:cxnSpLocks/>
          </p:cNvCxnSpPr>
          <p:nvPr/>
        </p:nvCxnSpPr>
        <p:spPr>
          <a:xfrm>
            <a:off x="7506808" y="5020885"/>
            <a:ext cx="547757" cy="11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6091F45-A5D3-4C1F-9836-8342A96A1CF3}"/>
              </a:ext>
            </a:extLst>
          </p:cNvPr>
          <p:cNvCxnSpPr>
            <a:cxnSpLocks/>
          </p:cNvCxnSpPr>
          <p:nvPr/>
        </p:nvCxnSpPr>
        <p:spPr>
          <a:xfrm flipV="1">
            <a:off x="7800709" y="4717221"/>
            <a:ext cx="0" cy="3077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A561321F-A048-4C0C-8BA2-2B33A96A13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8907" y="4483617"/>
            <a:ext cx="311920" cy="34603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95EAAF1-8605-45FE-8E09-70D8112F1689}"/>
              </a:ext>
            </a:extLst>
          </p:cNvPr>
          <p:cNvSpPr txBox="1"/>
          <p:nvPr/>
        </p:nvSpPr>
        <p:spPr>
          <a:xfrm>
            <a:off x="7156480" y="4989274"/>
            <a:ext cx="1210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66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192.168.2.224/27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4D37BB-D795-49A7-A109-DA2E62149DD5}"/>
              </a:ext>
            </a:extLst>
          </p:cNvPr>
          <p:cNvCxnSpPr>
            <a:cxnSpLocks/>
          </p:cNvCxnSpPr>
          <p:nvPr/>
        </p:nvCxnSpPr>
        <p:spPr>
          <a:xfrm flipV="1">
            <a:off x="6050418" y="1719471"/>
            <a:ext cx="358984" cy="625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9AED55-3B5C-4EB5-A1AC-80D1587CCA5D}"/>
              </a:ext>
            </a:extLst>
          </p:cNvPr>
          <p:cNvSpPr txBox="1"/>
          <p:nvPr/>
        </p:nvSpPr>
        <p:spPr>
          <a:xfrm>
            <a:off x="6073095" y="1382896"/>
            <a:ext cx="95749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IP forwarding </a:t>
            </a:r>
          </a:p>
          <a:p>
            <a:r>
              <a:rPr lang="en-US" sz="1050" b="1" dirty="0"/>
              <a:t>enabled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D70FBB-8C47-4913-9A40-EB36F6E8C6A2}"/>
              </a:ext>
            </a:extLst>
          </p:cNvPr>
          <p:cNvCxnSpPr>
            <a:cxnSpLocks/>
          </p:cNvCxnSpPr>
          <p:nvPr/>
        </p:nvCxnSpPr>
        <p:spPr>
          <a:xfrm flipV="1">
            <a:off x="8839205" y="1752639"/>
            <a:ext cx="525509" cy="61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6FA32C-8AF3-494A-B54F-5130062449B4}"/>
              </a:ext>
            </a:extLst>
          </p:cNvPr>
          <p:cNvSpPr txBox="1"/>
          <p:nvPr/>
        </p:nvSpPr>
        <p:spPr>
          <a:xfrm>
            <a:off x="9019278" y="1434082"/>
            <a:ext cx="95749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IP forwarding </a:t>
            </a:r>
          </a:p>
          <a:p>
            <a:r>
              <a:rPr lang="en-US" sz="1050" b="1" dirty="0"/>
              <a:t>enabled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EB59FAB8-BAD3-4176-B7FA-AEFD48BE23A1}"/>
              </a:ext>
            </a:extLst>
          </p:cNvPr>
          <p:cNvSpPr/>
          <p:nvPr/>
        </p:nvSpPr>
        <p:spPr>
          <a:xfrm rot="10800000">
            <a:off x="5982619" y="2520547"/>
            <a:ext cx="141067" cy="582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2CEB2D-B2ED-43C5-B055-F494EB43118D}"/>
              </a:ext>
            </a:extLst>
          </p:cNvPr>
          <p:cNvSpPr txBox="1"/>
          <p:nvPr/>
        </p:nvSpPr>
        <p:spPr>
          <a:xfrm>
            <a:off x="5140650" y="2941305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noProof="1">
                <a:solidFill>
                  <a:srgbClr val="0000FF"/>
                </a:solidFill>
              </a:rPr>
              <a:t>static routes</a:t>
            </a:r>
          </a:p>
          <a:p>
            <a:r>
              <a:rPr lang="en-US" sz="1100" b="1" noProof="1">
                <a:solidFill>
                  <a:srgbClr val="0000FF"/>
                </a:solidFill>
              </a:rPr>
              <a:t>nexthop: 10.0.2.10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D34E7571-075B-4584-8233-526AA2E4E2A2}"/>
              </a:ext>
            </a:extLst>
          </p:cNvPr>
          <p:cNvSpPr/>
          <p:nvPr/>
        </p:nvSpPr>
        <p:spPr>
          <a:xfrm rot="10800000">
            <a:off x="8715759" y="2563238"/>
            <a:ext cx="141067" cy="582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BCE5EB-B5D3-4393-9FDD-792CCAE1B51C}"/>
              </a:ext>
            </a:extLst>
          </p:cNvPr>
          <p:cNvSpPr txBox="1"/>
          <p:nvPr/>
        </p:nvSpPr>
        <p:spPr>
          <a:xfrm>
            <a:off x="7707735" y="2925152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 i="1">
                <a:solidFill>
                  <a:srgbClr val="0000FF"/>
                </a:solidFill>
              </a:defRPr>
            </a:lvl1pPr>
          </a:lstStyle>
          <a:p>
            <a:r>
              <a:rPr lang="en-US" i="0" noProof="1"/>
              <a:t>static routes</a:t>
            </a:r>
          </a:p>
          <a:p>
            <a:r>
              <a:rPr lang="en-US" i="0" noProof="1"/>
              <a:t>nexthop: 10.0.4.10</a:t>
            </a:r>
          </a:p>
        </p:txBody>
      </p:sp>
    </p:spTree>
    <p:extLst>
      <p:ext uri="{BB962C8B-B14F-4D97-AF65-F5344CB8AC3E}">
        <p14:creationId xmlns:p14="http://schemas.microsoft.com/office/powerpoint/2010/main" val="196751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3E2AC2-1C86-47B0-A40F-EC87FF415950}"/>
              </a:ext>
            </a:extLst>
          </p:cNvPr>
          <p:cNvCxnSpPr>
            <a:cxnSpLocks/>
          </p:cNvCxnSpPr>
          <p:nvPr/>
        </p:nvCxnSpPr>
        <p:spPr>
          <a:xfrm flipH="1">
            <a:off x="5123106" y="3789533"/>
            <a:ext cx="17842" cy="506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A5BFC61-0263-47C6-9893-D565B18D2A94}"/>
              </a:ext>
            </a:extLst>
          </p:cNvPr>
          <p:cNvSpPr/>
          <p:nvPr/>
        </p:nvSpPr>
        <p:spPr>
          <a:xfrm>
            <a:off x="4978934" y="4294393"/>
            <a:ext cx="1306335" cy="720764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18DFB-C21F-4A34-B57D-CE524A0BA65A}"/>
              </a:ext>
            </a:extLst>
          </p:cNvPr>
          <p:cNvSpPr txBox="1"/>
          <p:nvPr/>
        </p:nvSpPr>
        <p:spPr>
          <a:xfrm>
            <a:off x="5007023" y="429834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087CB-4783-4920-8377-2B8B44F71321}"/>
              </a:ext>
            </a:extLst>
          </p:cNvPr>
          <p:cNvGrpSpPr/>
          <p:nvPr/>
        </p:nvGrpSpPr>
        <p:grpSpPr>
          <a:xfrm>
            <a:off x="2990031" y="2391824"/>
            <a:ext cx="1135373" cy="650810"/>
            <a:chOff x="2770259" y="2609300"/>
            <a:chExt cx="1135373" cy="6501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E384EC-7F95-4D7F-95BD-FEBD14B89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783F6964-7880-48F5-BBDF-3FE685030EB3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F14063-D5B7-41C4-8506-F7BD69F5E105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AD9DE-9258-411B-A6BE-3E693B53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292" y="2719875"/>
            <a:ext cx="327660" cy="327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9694F-1F01-4F07-A922-13892FD67DEB}"/>
              </a:ext>
            </a:extLst>
          </p:cNvPr>
          <p:cNvSpPr txBox="1"/>
          <p:nvPr/>
        </p:nvSpPr>
        <p:spPr>
          <a:xfrm>
            <a:off x="3754935" y="247821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F31E48-4A37-43B0-9289-37F6BC34A07C}"/>
              </a:ext>
            </a:extLst>
          </p:cNvPr>
          <p:cNvCxnSpPr>
            <a:cxnSpLocks/>
          </p:cNvCxnSpPr>
          <p:nvPr/>
        </p:nvCxnSpPr>
        <p:spPr>
          <a:xfrm>
            <a:off x="4101994" y="2673870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C11AF739-9D50-4A8C-BFE6-1A4E5CEB1E8E}"/>
              </a:ext>
            </a:extLst>
          </p:cNvPr>
          <p:cNvSpPr/>
          <p:nvPr/>
        </p:nvSpPr>
        <p:spPr>
          <a:xfrm>
            <a:off x="6718768" y="4298349"/>
            <a:ext cx="1277067" cy="726918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991BD0-7748-422D-BD9B-8BB8659FD9F0}"/>
              </a:ext>
            </a:extLst>
          </p:cNvPr>
          <p:cNvCxnSpPr>
            <a:cxnSpLocks/>
          </p:cNvCxnSpPr>
          <p:nvPr/>
        </p:nvCxnSpPr>
        <p:spPr>
          <a:xfrm flipV="1">
            <a:off x="6285269" y="4683010"/>
            <a:ext cx="426914" cy="6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C58A5-3687-4475-9D47-6A3A19D1FF23}"/>
              </a:ext>
            </a:extLst>
          </p:cNvPr>
          <p:cNvCxnSpPr>
            <a:cxnSpLocks/>
          </p:cNvCxnSpPr>
          <p:nvPr/>
        </p:nvCxnSpPr>
        <p:spPr>
          <a:xfrm flipV="1">
            <a:off x="6285269" y="4598154"/>
            <a:ext cx="42691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C28A020-A169-4A2D-B3C9-38157DE52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272" y="4682639"/>
            <a:ext cx="308898" cy="30889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163D3C-C6DF-4D21-97A1-C0E69B2C47A9}"/>
              </a:ext>
            </a:extLst>
          </p:cNvPr>
          <p:cNvGrpSpPr/>
          <p:nvPr/>
        </p:nvGrpSpPr>
        <p:grpSpPr>
          <a:xfrm>
            <a:off x="4103062" y="3145525"/>
            <a:ext cx="1214317" cy="631715"/>
            <a:chOff x="2936976" y="2628377"/>
            <a:chExt cx="1048140" cy="63110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7A9836D-C58C-4486-BE01-8D7AD205D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CC4EA3CF-B6E6-4073-9CF9-3643D9E803D9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296260-32C0-4126-817E-C4F68175E1C0}"/>
                </a:ext>
              </a:extLst>
            </p:cNvPr>
            <p:cNvSpPr txBox="1"/>
            <p:nvPr/>
          </p:nvSpPr>
          <p:spPr>
            <a:xfrm>
              <a:off x="2936976" y="2628377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340B5E-51FD-4127-81C3-8B12D0571D02}"/>
              </a:ext>
            </a:extLst>
          </p:cNvPr>
          <p:cNvSpPr txBox="1"/>
          <p:nvPr/>
        </p:nvSpPr>
        <p:spPr>
          <a:xfrm>
            <a:off x="4806281" y="3153726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B59897-66BE-478D-9488-521E9280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887" y="3422032"/>
            <a:ext cx="296568" cy="29656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B90061-48DC-4E19-AC99-C2D72AAB9CEC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500746" y="1504737"/>
            <a:ext cx="355604" cy="1664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1DDBE1-DE76-4A24-BAA1-19631C505105}"/>
              </a:ext>
            </a:extLst>
          </p:cNvPr>
          <p:cNvCxnSpPr>
            <a:cxnSpLocks/>
          </p:cNvCxnSpPr>
          <p:nvPr/>
        </p:nvCxnSpPr>
        <p:spPr>
          <a:xfrm flipH="1">
            <a:off x="7649241" y="3823812"/>
            <a:ext cx="13631" cy="486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D525-1C32-4F07-BA23-D5C50AF19218}"/>
              </a:ext>
            </a:extLst>
          </p:cNvPr>
          <p:cNvCxnSpPr>
            <a:cxnSpLocks/>
          </p:cNvCxnSpPr>
          <p:nvPr/>
        </p:nvCxnSpPr>
        <p:spPr>
          <a:xfrm>
            <a:off x="7430927" y="2712322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316380-2727-4636-8969-3B8DCA2E1355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8328069" y="1866261"/>
            <a:ext cx="23913" cy="1353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3E5AC5-39EF-4974-8C76-498639830EA2}"/>
              </a:ext>
            </a:extLst>
          </p:cNvPr>
          <p:cNvGrpSpPr/>
          <p:nvPr/>
        </p:nvGrpSpPr>
        <p:grpSpPr>
          <a:xfrm>
            <a:off x="5602444" y="4478765"/>
            <a:ext cx="513213" cy="288930"/>
            <a:chOff x="2830768" y="994020"/>
            <a:chExt cx="665705" cy="33910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153764-AD1F-4CEC-A771-940A1ACE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7FD3EB5-B8BB-4B81-9D01-49F7629BA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B1E452-D1EB-407F-9E65-1F48C5092F6E}"/>
              </a:ext>
            </a:extLst>
          </p:cNvPr>
          <p:cNvGrpSpPr/>
          <p:nvPr/>
        </p:nvGrpSpPr>
        <p:grpSpPr>
          <a:xfrm>
            <a:off x="7479434" y="4436315"/>
            <a:ext cx="513213" cy="288930"/>
            <a:chOff x="2830768" y="994020"/>
            <a:chExt cx="665705" cy="33910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B9DF694-453C-4C6A-9B6D-A723022EB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50A19CE-73E8-4B7E-8474-9701B2EBA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B1F6C5A-F069-4DBA-BF83-C31AF03ECF5E}"/>
              </a:ext>
            </a:extLst>
          </p:cNvPr>
          <p:cNvSpPr txBox="1"/>
          <p:nvPr/>
        </p:nvSpPr>
        <p:spPr>
          <a:xfrm>
            <a:off x="6784346" y="425889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011F2AA-B375-4394-B59C-9391C8BA7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656" y="4644185"/>
            <a:ext cx="308898" cy="308898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85ADF8F-73E3-4328-AC22-1217B46D9A54}"/>
              </a:ext>
            </a:extLst>
          </p:cNvPr>
          <p:cNvGrpSpPr/>
          <p:nvPr/>
        </p:nvGrpSpPr>
        <p:grpSpPr>
          <a:xfrm>
            <a:off x="3894915" y="853927"/>
            <a:ext cx="1135373" cy="650810"/>
            <a:chOff x="2770259" y="2609300"/>
            <a:chExt cx="1135373" cy="650183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E194215-FC40-4D85-9F61-541C8A81E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BBD6CFA0-0481-47F5-97D4-B3C448896FF3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912D6B1-3355-4B1D-8849-4E932B69EB55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BB77C05C-36A0-4795-AF22-08D862CDE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176" y="1181978"/>
            <a:ext cx="327660" cy="32766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DE429C1-58DC-49F9-AA4C-7CDB128C660B}"/>
              </a:ext>
            </a:extLst>
          </p:cNvPr>
          <p:cNvSpPr txBox="1"/>
          <p:nvPr/>
        </p:nvSpPr>
        <p:spPr>
          <a:xfrm>
            <a:off x="4659819" y="94031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E4017F-3F58-4622-94A3-40545E5AEE93}"/>
              </a:ext>
            </a:extLst>
          </p:cNvPr>
          <p:cNvGrpSpPr/>
          <p:nvPr/>
        </p:nvGrpSpPr>
        <p:grpSpPr>
          <a:xfrm>
            <a:off x="7415493" y="3199893"/>
            <a:ext cx="1183671" cy="631715"/>
            <a:chOff x="2963428" y="2628377"/>
            <a:chExt cx="1021688" cy="63110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1F7782-2F97-4FE6-A722-4FF777B29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55106C9E-83DB-4A98-B9FB-3EAC4C400C5B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C662F9-57EE-4143-B6B7-2A1FFC33B01D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6F1BBCF5-B9E0-45E5-8CE3-719176352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655" y="3468512"/>
            <a:ext cx="296568" cy="29656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49F48-7505-4A1B-B7CC-CD19AB452366}"/>
              </a:ext>
            </a:extLst>
          </p:cNvPr>
          <p:cNvGrpSpPr/>
          <p:nvPr/>
        </p:nvGrpSpPr>
        <p:grpSpPr>
          <a:xfrm>
            <a:off x="7000209" y="2168243"/>
            <a:ext cx="1135373" cy="650810"/>
            <a:chOff x="2770259" y="2609300"/>
            <a:chExt cx="1135373" cy="650183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79F1140-068F-477E-98E0-A9164B9B9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ED54DA29-6495-45B8-BA70-D0E972D828F7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94EACB-D1D9-411C-89A5-7F451C6FF2B3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9ADB2769-849F-43C4-B9F1-FAED7F939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70" y="2496294"/>
            <a:ext cx="327660" cy="32766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D6A8AEC-6715-448F-B24D-24181741C472}"/>
              </a:ext>
            </a:extLst>
          </p:cNvPr>
          <p:cNvSpPr txBox="1"/>
          <p:nvPr/>
        </p:nvSpPr>
        <p:spPr>
          <a:xfrm>
            <a:off x="7765113" y="225463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F82F4C-B7A3-4AF3-BBD3-5C4C197EC2B7}"/>
              </a:ext>
            </a:extLst>
          </p:cNvPr>
          <p:cNvGrpSpPr/>
          <p:nvPr/>
        </p:nvGrpSpPr>
        <p:grpSpPr>
          <a:xfrm>
            <a:off x="7388663" y="1157523"/>
            <a:ext cx="1135373" cy="650810"/>
            <a:chOff x="2770259" y="2609300"/>
            <a:chExt cx="1135373" cy="650183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0DE9D16-1FED-49DD-8FDA-B8AC66B7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0BC55015-F85A-43A9-ADB8-0D0A7666E2A0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A330CFE-AD3E-42E3-A476-DBD6FC3D509E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0AD3E509-9A4B-4640-8E49-FD243549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924" y="1485574"/>
            <a:ext cx="327660" cy="3276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8D1D771-7339-4A8E-A432-E99C6562F3DE}"/>
              </a:ext>
            </a:extLst>
          </p:cNvPr>
          <p:cNvSpPr txBox="1"/>
          <p:nvPr/>
        </p:nvSpPr>
        <p:spPr>
          <a:xfrm>
            <a:off x="8153567" y="124391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1B936D-C4E4-4719-ABB3-EFB453370429}"/>
              </a:ext>
            </a:extLst>
          </p:cNvPr>
          <p:cNvSpPr txBox="1"/>
          <p:nvPr/>
        </p:nvSpPr>
        <p:spPr>
          <a:xfrm>
            <a:off x="8107890" y="3219865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01832F-C044-4F6C-80A5-92918E342923}"/>
              </a:ext>
            </a:extLst>
          </p:cNvPr>
          <p:cNvSpPr txBox="1"/>
          <p:nvPr/>
        </p:nvSpPr>
        <p:spPr>
          <a:xfrm>
            <a:off x="8540885" y="1123848"/>
            <a:ext cx="1737106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UDR-vnet8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10.0.4.10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A7DF2C-178B-4175-8E08-93A368EE3190}"/>
              </a:ext>
            </a:extLst>
          </p:cNvPr>
          <p:cNvSpPr txBox="1"/>
          <p:nvPr/>
        </p:nvSpPr>
        <p:spPr>
          <a:xfrm>
            <a:off x="5336026" y="1988320"/>
            <a:ext cx="1737106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UDR-vnet7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10.0.4.10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CFA0DE-0173-4B8A-B4FC-176BF21528B9}"/>
              </a:ext>
            </a:extLst>
          </p:cNvPr>
          <p:cNvSpPr txBox="1"/>
          <p:nvPr/>
        </p:nvSpPr>
        <p:spPr>
          <a:xfrm>
            <a:off x="2234246" y="771323"/>
            <a:ext cx="1728202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UDR-vnet6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10.0.2.10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E9A83E-2E46-4080-AF8B-061CDE869F3D}"/>
              </a:ext>
            </a:extLst>
          </p:cNvPr>
          <p:cNvSpPr txBox="1"/>
          <p:nvPr/>
        </p:nvSpPr>
        <p:spPr>
          <a:xfrm>
            <a:off x="2616459" y="1661081"/>
            <a:ext cx="1737106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UDR-vnet5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10.0.2.10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3DC598EF-0C8A-4259-B276-F40B60985E33}"/>
              </a:ext>
            </a:extLst>
          </p:cNvPr>
          <p:cNvSpPr/>
          <p:nvPr/>
        </p:nvSpPr>
        <p:spPr>
          <a:xfrm rot="4731118">
            <a:off x="4113506" y="2251491"/>
            <a:ext cx="1737106" cy="1665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2EEB376-A3F0-479A-B529-29CDDD4D773F}"/>
              </a:ext>
            </a:extLst>
          </p:cNvPr>
          <p:cNvSpPr/>
          <p:nvPr/>
        </p:nvSpPr>
        <p:spPr>
          <a:xfrm rot="2888650">
            <a:off x="3881261" y="2811985"/>
            <a:ext cx="1200087" cy="16089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5BB20B3-0675-42D2-AB77-4DE46340D8C6}"/>
              </a:ext>
            </a:extLst>
          </p:cNvPr>
          <p:cNvSpPr/>
          <p:nvPr/>
        </p:nvSpPr>
        <p:spPr>
          <a:xfrm rot="3341749">
            <a:off x="7344454" y="2888705"/>
            <a:ext cx="1073998" cy="17129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376AA89C-3A66-4FB8-8D2D-DCB7527E6260}"/>
              </a:ext>
            </a:extLst>
          </p:cNvPr>
          <p:cNvSpPr/>
          <p:nvPr/>
        </p:nvSpPr>
        <p:spPr>
          <a:xfrm rot="5400000">
            <a:off x="7636008" y="2367380"/>
            <a:ext cx="1737106" cy="1665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55F31F-CA1E-4227-99C9-710B4A20D7BA}"/>
              </a:ext>
            </a:extLst>
          </p:cNvPr>
          <p:cNvSpPr txBox="1"/>
          <p:nvPr/>
        </p:nvSpPr>
        <p:spPr>
          <a:xfrm>
            <a:off x="5373202" y="4704033"/>
            <a:ext cx="989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noProof="1"/>
              <a:t>RouteServer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DDCE37-3ED6-4986-B75F-2178D4D564E2}"/>
              </a:ext>
            </a:extLst>
          </p:cNvPr>
          <p:cNvSpPr txBox="1"/>
          <p:nvPr/>
        </p:nvSpPr>
        <p:spPr>
          <a:xfrm>
            <a:off x="7080857" y="4658470"/>
            <a:ext cx="989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noProof="1"/>
              <a:t>RouteServer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ACFF6D-915E-478E-A5CF-6247AC00C693}"/>
              </a:ext>
            </a:extLst>
          </p:cNvPr>
          <p:cNvSpPr txBox="1"/>
          <p:nvPr/>
        </p:nvSpPr>
        <p:spPr>
          <a:xfrm>
            <a:off x="8433828" y="4788871"/>
            <a:ext cx="166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IP forwarding enabled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E32161-80B6-4163-A81B-55F8BE5A8E8E}"/>
              </a:ext>
            </a:extLst>
          </p:cNvPr>
          <p:cNvSpPr txBox="1"/>
          <p:nvPr/>
        </p:nvSpPr>
        <p:spPr>
          <a:xfrm>
            <a:off x="627972" y="5098666"/>
            <a:ext cx="487669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900" b="1" noProof="1">
                <a:solidFill>
                  <a:srgbClr val="00FF00"/>
                </a:solidFill>
                <a:latin typeface="Consolas" panose="020B0609020204030204" pitchFamily="49" charset="0"/>
              </a:rPr>
              <a:t>sed -i 's/#net.ipv4.ip_forward=1/net.ipv4.ip_forward=1/' /etc/sysctl.conf</a:t>
            </a:r>
          </a:p>
          <a:p>
            <a:r>
              <a:rPr lang="en-GB" sz="900" b="1" noProof="1">
                <a:solidFill>
                  <a:srgbClr val="00FF00"/>
                </a:solidFill>
                <a:latin typeface="Consolas" panose="020B0609020204030204" pitchFamily="49" charset="0"/>
              </a:rPr>
              <a:t>sysctl -p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E3CB5E-B5F1-4BEE-8DF6-81EC05ECF6ED}"/>
              </a:ext>
            </a:extLst>
          </p:cNvPr>
          <p:cNvCxnSpPr>
            <a:cxnSpLocks/>
          </p:cNvCxnSpPr>
          <p:nvPr/>
        </p:nvCxnSpPr>
        <p:spPr>
          <a:xfrm flipH="1">
            <a:off x="4385164" y="3545071"/>
            <a:ext cx="631847" cy="1496954"/>
          </a:xfrm>
          <a:prstGeom prst="line">
            <a:avLst/>
          </a:prstGeom>
          <a:ln>
            <a:solidFill>
              <a:srgbClr val="0066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E5BC0B-918A-4F3E-859D-4A706BE61E00}"/>
              </a:ext>
            </a:extLst>
          </p:cNvPr>
          <p:cNvSpPr txBox="1"/>
          <p:nvPr/>
        </p:nvSpPr>
        <p:spPr>
          <a:xfrm>
            <a:off x="7069347" y="5098666"/>
            <a:ext cx="494675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00FF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sed -i 's/#net.ipv4.ip_forward=1/net.ipv4.ip_forward=1/' /etc/sysctl.conf</a:t>
            </a:r>
          </a:p>
          <a:p>
            <a:r>
              <a:rPr lang="en-GB" noProof="1"/>
              <a:t>sysctl -p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758BD3F-34B2-48E7-8442-BB9A95273156}"/>
              </a:ext>
            </a:extLst>
          </p:cNvPr>
          <p:cNvCxnSpPr>
            <a:cxnSpLocks/>
          </p:cNvCxnSpPr>
          <p:nvPr/>
        </p:nvCxnSpPr>
        <p:spPr>
          <a:xfrm flipH="1">
            <a:off x="8382715" y="3607165"/>
            <a:ext cx="16324" cy="1463098"/>
          </a:xfrm>
          <a:prstGeom prst="line">
            <a:avLst/>
          </a:prstGeom>
          <a:ln>
            <a:solidFill>
              <a:srgbClr val="0066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3935D1C-532D-415F-9418-E44CF8B605D0}"/>
              </a:ext>
            </a:extLst>
          </p:cNvPr>
          <p:cNvSpPr txBox="1"/>
          <p:nvPr/>
        </p:nvSpPr>
        <p:spPr>
          <a:xfrm>
            <a:off x="2797844" y="4721866"/>
            <a:ext cx="166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IP forwarding enabled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7BE4C-3026-4A54-8303-24BA655CE9AB}"/>
              </a:ext>
            </a:extLst>
          </p:cNvPr>
          <p:cNvSpPr txBox="1"/>
          <p:nvPr/>
        </p:nvSpPr>
        <p:spPr>
          <a:xfrm>
            <a:off x="3339366" y="5626141"/>
            <a:ext cx="3074037" cy="9002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1050" b="1" noProof="1">
                <a:latin typeface="Consolas" panose="020B0609020204030204" pitchFamily="49" charset="0"/>
              </a:rPr>
              <a:t>h</a:t>
            </a:r>
            <a:r>
              <a:rPr lang="en-GB" sz="1050" b="1" noProof="1">
                <a:effectLst/>
                <a:latin typeface="Consolas" panose="020B0609020204030204" pitchFamily="49" charset="0"/>
              </a:rPr>
              <a:t>ub1-&gt; </a:t>
            </a:r>
            <a:r>
              <a:rPr lang="en-GB" sz="1050" b="1" noProof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50" b="1" noProof="1">
                <a:latin typeface="Consolas" panose="020B0609020204030204" pitchFamily="49" charset="0"/>
              </a:rPr>
              <a:t>Dest Addr    next-hop    nextHopType</a:t>
            </a:r>
          </a:p>
          <a:p>
            <a:r>
              <a:rPr lang="en-GB" sz="1050" b="1" noProof="1">
                <a:latin typeface="Consolas" panose="020B0609020204030204" pitchFamily="49" charset="0"/>
              </a:rPr>
              <a:t>10.0.5.0/24  vnet2_conn  ResourceId</a:t>
            </a:r>
          </a:p>
          <a:p>
            <a:r>
              <a:rPr lang="en-GB" sz="1050" b="1" noProof="1">
                <a:latin typeface="Consolas" panose="020B0609020204030204" pitchFamily="49" charset="0"/>
              </a:rPr>
              <a:t>10.0.6.0/24  vnet4_conn  ResourceId</a:t>
            </a:r>
          </a:p>
          <a:p>
            <a:r>
              <a:rPr lang="en-GB" sz="1050" b="1" noProof="1">
                <a:latin typeface="Consolas" panose="020B0609020204030204" pitchFamily="49" charset="0"/>
              </a:rPr>
              <a:t>10.0.7.0/24  vnet4_conn  ResourceId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42F609-E804-4833-B9B2-9DF69547E5F6}"/>
              </a:ext>
            </a:extLst>
          </p:cNvPr>
          <p:cNvCxnSpPr>
            <a:cxnSpLocks/>
          </p:cNvCxnSpPr>
          <p:nvPr/>
        </p:nvCxnSpPr>
        <p:spPr>
          <a:xfrm flipH="1">
            <a:off x="5851069" y="5069414"/>
            <a:ext cx="1" cy="580635"/>
          </a:xfrm>
          <a:prstGeom prst="line">
            <a:avLst/>
          </a:prstGeom>
          <a:ln>
            <a:solidFill>
              <a:srgbClr val="0066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47CC7CA-45F4-4603-BFC9-04F6E663AEDB}"/>
              </a:ext>
            </a:extLst>
          </p:cNvPr>
          <p:cNvSpPr txBox="1"/>
          <p:nvPr/>
        </p:nvSpPr>
        <p:spPr>
          <a:xfrm>
            <a:off x="6784346" y="5655761"/>
            <a:ext cx="3074037" cy="9002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1050" b="1" noProof="1">
                <a:latin typeface="Consolas" panose="020B0609020204030204" pitchFamily="49" charset="0"/>
              </a:rPr>
              <a:t>h</a:t>
            </a:r>
            <a:r>
              <a:rPr lang="en-GB" sz="1050" b="1" noProof="1">
                <a:effectLst/>
                <a:latin typeface="Consolas" panose="020B0609020204030204" pitchFamily="49" charset="0"/>
              </a:rPr>
              <a:t>ub2-&gt; </a:t>
            </a:r>
            <a:r>
              <a:rPr lang="en-GB" sz="1050" b="1" noProof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50" b="1" noProof="1">
                <a:latin typeface="Consolas" panose="020B0609020204030204" pitchFamily="49" charset="0"/>
              </a:rPr>
              <a:t>Dest Addr    next-hop    nextHopType</a:t>
            </a:r>
          </a:p>
          <a:p>
            <a:r>
              <a:rPr lang="en-GB" sz="1050" b="1" noProof="1">
                <a:latin typeface="Consolas" panose="020B0609020204030204" pitchFamily="49" charset="0"/>
              </a:rPr>
              <a:t>10.0.5.0/24  vnet2_conn  ResourceId</a:t>
            </a:r>
          </a:p>
          <a:p>
            <a:r>
              <a:rPr lang="en-GB" sz="1050" b="1" noProof="1">
                <a:latin typeface="Consolas" panose="020B0609020204030204" pitchFamily="49" charset="0"/>
              </a:rPr>
              <a:t>10.0.6.0/24  vnet4_conn  ResourceId</a:t>
            </a:r>
          </a:p>
          <a:p>
            <a:r>
              <a:rPr lang="en-GB" sz="1050" b="1" noProof="1">
                <a:latin typeface="Consolas" panose="020B0609020204030204" pitchFamily="49" charset="0"/>
              </a:rPr>
              <a:t>10.0.7.0/24  vnet4_conn  ResourceId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74E75E2-5512-4435-99C9-89C17567FFA7}"/>
              </a:ext>
            </a:extLst>
          </p:cNvPr>
          <p:cNvCxnSpPr>
            <a:cxnSpLocks/>
          </p:cNvCxnSpPr>
          <p:nvPr/>
        </p:nvCxnSpPr>
        <p:spPr>
          <a:xfrm flipH="1">
            <a:off x="6869222" y="5015157"/>
            <a:ext cx="1" cy="648958"/>
          </a:xfrm>
          <a:prstGeom prst="line">
            <a:avLst/>
          </a:prstGeom>
          <a:ln>
            <a:solidFill>
              <a:srgbClr val="0066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1C6B109-4D8C-482A-9421-4F7EDA222E37}"/>
              </a:ext>
            </a:extLst>
          </p:cNvPr>
          <p:cNvSpPr txBox="1"/>
          <p:nvPr/>
        </p:nvSpPr>
        <p:spPr>
          <a:xfrm>
            <a:off x="5112150" y="3937334"/>
            <a:ext cx="1025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vnet2_conn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6ECEF74-2FD6-4663-83D2-4B27EF8BEED3}"/>
              </a:ext>
            </a:extLst>
          </p:cNvPr>
          <p:cNvSpPr txBox="1"/>
          <p:nvPr/>
        </p:nvSpPr>
        <p:spPr>
          <a:xfrm>
            <a:off x="6660121" y="3916163"/>
            <a:ext cx="1025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vnet4_conn</a:t>
            </a:r>
            <a:endParaRPr lang="en-GB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1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B8FB0-0816-4D68-A9BB-9C5B819AF207}"/>
              </a:ext>
            </a:extLst>
          </p:cNvPr>
          <p:cNvCxnSpPr>
            <a:cxnSpLocks/>
            <a:stCxn id="122" idx="2"/>
            <a:endCxn id="12" idx="0"/>
          </p:cNvCxnSpPr>
          <p:nvPr/>
        </p:nvCxnSpPr>
        <p:spPr>
          <a:xfrm>
            <a:off x="7610840" y="1842415"/>
            <a:ext cx="339521" cy="357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7630C-10F0-431B-B868-94DF060998CF}"/>
              </a:ext>
            </a:extLst>
          </p:cNvPr>
          <p:cNvCxnSpPr>
            <a:cxnSpLocks/>
            <a:stCxn id="88" idx="2"/>
            <a:endCxn id="11" idx="0"/>
          </p:cNvCxnSpPr>
          <p:nvPr/>
        </p:nvCxnSpPr>
        <p:spPr>
          <a:xfrm flipH="1">
            <a:off x="8266566" y="904772"/>
            <a:ext cx="1188" cy="1300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F918D-42F6-466B-B4B3-7D4C6F403B14}"/>
              </a:ext>
            </a:extLst>
          </p:cNvPr>
          <p:cNvCxnSpPr>
            <a:cxnSpLocks/>
          </p:cNvCxnSpPr>
          <p:nvPr/>
        </p:nvCxnSpPr>
        <p:spPr>
          <a:xfrm>
            <a:off x="8425770" y="3069201"/>
            <a:ext cx="0" cy="100467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97A5A11-6EFE-47C5-B73F-7105662AE651}"/>
              </a:ext>
            </a:extLst>
          </p:cNvPr>
          <p:cNvSpPr/>
          <p:nvPr/>
        </p:nvSpPr>
        <p:spPr>
          <a:xfrm>
            <a:off x="7613398" y="2204789"/>
            <a:ext cx="1306335" cy="92485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F2D2F-E7C9-4598-9337-2DA61520213B}"/>
              </a:ext>
            </a:extLst>
          </p:cNvPr>
          <p:cNvSpPr txBox="1"/>
          <p:nvPr/>
        </p:nvSpPr>
        <p:spPr>
          <a:xfrm>
            <a:off x="7711353" y="2199888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943BC-3831-476A-A9FC-30BD2511CA61}"/>
              </a:ext>
            </a:extLst>
          </p:cNvPr>
          <p:cNvCxnSpPr>
            <a:cxnSpLocks/>
          </p:cNvCxnSpPr>
          <p:nvPr/>
        </p:nvCxnSpPr>
        <p:spPr>
          <a:xfrm flipH="1">
            <a:off x="8596104" y="3069201"/>
            <a:ext cx="10806" cy="97781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7C72DBC-5DF6-4608-962A-EE0BBAD90790}"/>
              </a:ext>
            </a:extLst>
          </p:cNvPr>
          <p:cNvSpPr/>
          <p:nvPr/>
        </p:nvSpPr>
        <p:spPr>
          <a:xfrm>
            <a:off x="8223960" y="3869974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FC295-79FD-47F5-A6EA-0A08E11C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799" y="4099023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FD4F0B-1646-437F-9161-DAD683AFD6DB}"/>
              </a:ext>
            </a:extLst>
          </p:cNvPr>
          <p:cNvSpPr txBox="1"/>
          <p:nvPr/>
        </p:nvSpPr>
        <p:spPr>
          <a:xfrm>
            <a:off x="8740770" y="388188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E3C775-9A87-49D7-BF50-4DA30B68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166" y="4678202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0D4FF-17AD-436C-ABEE-48C0D8871C79}"/>
              </a:ext>
            </a:extLst>
          </p:cNvPr>
          <p:cNvSpPr txBox="1"/>
          <p:nvPr/>
        </p:nvSpPr>
        <p:spPr>
          <a:xfrm>
            <a:off x="8425770" y="464381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47BA2-7979-473E-8906-4D003E8A957D}"/>
              </a:ext>
            </a:extLst>
          </p:cNvPr>
          <p:cNvSpPr txBox="1"/>
          <p:nvPr/>
        </p:nvSpPr>
        <p:spPr>
          <a:xfrm>
            <a:off x="8178230" y="4117985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BEABA6-CD4A-45DC-A6B1-FBD9BF111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506" y="3826749"/>
            <a:ext cx="311920" cy="3460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97BC16-F9BB-428C-A05C-35746612D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4838" y="4249768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8F918D-F8F7-4B81-B4B6-5E6FE66C6C2C}"/>
              </a:ext>
            </a:extLst>
          </p:cNvPr>
          <p:cNvSpPr txBox="1"/>
          <p:nvPr/>
        </p:nvSpPr>
        <p:spPr>
          <a:xfrm>
            <a:off x="8526397" y="2811095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CD501-D51A-466F-9EDB-8D9BF1426214}"/>
              </a:ext>
            </a:extLst>
          </p:cNvPr>
          <p:cNvSpPr txBox="1"/>
          <p:nvPr/>
        </p:nvSpPr>
        <p:spPr>
          <a:xfrm>
            <a:off x="7897789" y="358733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3EF15-A908-4D31-A19E-2170F82BBC70}"/>
              </a:ext>
            </a:extLst>
          </p:cNvPr>
          <p:cNvSpPr txBox="1"/>
          <p:nvPr/>
        </p:nvSpPr>
        <p:spPr>
          <a:xfrm>
            <a:off x="8645381" y="359870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6B5DA332-AADC-4B2D-BF27-8D24B192B9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90667" y="2744499"/>
            <a:ext cx="417216" cy="41721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08B7F-005F-4956-B7C1-1DEC35F7C445}"/>
              </a:ext>
            </a:extLst>
          </p:cNvPr>
          <p:cNvGrpSpPr/>
          <p:nvPr/>
        </p:nvGrpSpPr>
        <p:grpSpPr>
          <a:xfrm>
            <a:off x="7594361" y="273057"/>
            <a:ext cx="1214317" cy="631715"/>
            <a:chOff x="2936976" y="2628377"/>
            <a:chExt cx="1048140" cy="631106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81B95D0-FF25-49B3-8DCF-ED711BEF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3DB3E00-53B1-462A-A52B-946B46DF66F3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E95A89-8DE9-47BE-AF89-C3384C53E7B8}"/>
                </a:ext>
              </a:extLst>
            </p:cNvPr>
            <p:cNvSpPr txBox="1"/>
            <p:nvPr/>
          </p:nvSpPr>
          <p:spPr>
            <a:xfrm>
              <a:off x="2936976" y="2628377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A18051C-448F-498B-92AE-5E8E03CEFD55}"/>
              </a:ext>
            </a:extLst>
          </p:cNvPr>
          <p:cNvSpPr txBox="1"/>
          <p:nvPr/>
        </p:nvSpPr>
        <p:spPr>
          <a:xfrm>
            <a:off x="8316155" y="319964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58DF245-5F9A-44E2-8960-56EC16BD5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8186" y="549564"/>
            <a:ext cx="296568" cy="296568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C81752F-418D-4493-A392-69410CD55ACB}"/>
              </a:ext>
            </a:extLst>
          </p:cNvPr>
          <p:cNvGrpSpPr/>
          <p:nvPr/>
        </p:nvGrpSpPr>
        <p:grpSpPr>
          <a:xfrm>
            <a:off x="8236908" y="2389162"/>
            <a:ext cx="513213" cy="288930"/>
            <a:chOff x="2830768" y="994020"/>
            <a:chExt cx="665705" cy="339103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E344626F-F703-4FF9-9F72-F9FABA36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E65E2C49-616F-40CB-9054-AE8D9BF60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16BF503-2AC6-4621-A741-0CF67377C6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7292" y="2234713"/>
            <a:ext cx="308898" cy="308898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F0A0E16-7985-4923-A8F4-E383DDBF5E31}"/>
              </a:ext>
            </a:extLst>
          </p:cNvPr>
          <p:cNvGrpSpPr/>
          <p:nvPr/>
        </p:nvGrpSpPr>
        <p:grpSpPr>
          <a:xfrm>
            <a:off x="6708749" y="1186704"/>
            <a:ext cx="1135373" cy="650810"/>
            <a:chOff x="2770259" y="2609300"/>
            <a:chExt cx="1135373" cy="650183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EDC1C48-3EB4-49A0-A14E-F2F5579F6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15" name="Flowchart: Alternate Process 114">
              <a:extLst>
                <a:ext uri="{FF2B5EF4-FFF2-40B4-BE49-F238E27FC236}">
                  <a16:creationId xmlns:a16="http://schemas.microsoft.com/office/drawing/2014/main" id="{9E0FC5E2-E506-4307-BDDA-6BB147BB6E12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15C11F-8AE1-4BA0-820F-38121AF97C99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472D165-670E-4487-AACB-C0A7889F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010" y="1514755"/>
            <a:ext cx="327660" cy="32766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9F3A3B5-54D2-4085-8746-5EAA61613160}"/>
              </a:ext>
            </a:extLst>
          </p:cNvPr>
          <p:cNvSpPr txBox="1"/>
          <p:nvPr/>
        </p:nvSpPr>
        <p:spPr>
          <a:xfrm>
            <a:off x="7473653" y="127309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C5E0D-BB91-4AAF-A093-CF3C129DEA54}"/>
              </a:ext>
            </a:extLst>
          </p:cNvPr>
          <p:cNvSpPr txBox="1"/>
          <p:nvPr/>
        </p:nvSpPr>
        <p:spPr>
          <a:xfrm>
            <a:off x="8149341" y="4272718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7FCEC3-099A-45F9-94F7-3E4E12B5CCF4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258832" y="2953107"/>
            <a:ext cx="2031835" cy="3139582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EE900-4DD4-492D-BB50-6B368FA74E40}"/>
              </a:ext>
            </a:extLst>
          </p:cNvPr>
          <p:cNvCxnSpPr>
            <a:cxnSpLocks/>
          </p:cNvCxnSpPr>
          <p:nvPr/>
        </p:nvCxnSpPr>
        <p:spPr>
          <a:xfrm flipV="1">
            <a:off x="5569556" y="2088007"/>
            <a:ext cx="2160217" cy="1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A73E72-82DA-465A-93DC-FC6634C18429}"/>
              </a:ext>
            </a:extLst>
          </p:cNvPr>
          <p:cNvCxnSpPr>
            <a:cxnSpLocks/>
          </p:cNvCxnSpPr>
          <p:nvPr/>
        </p:nvCxnSpPr>
        <p:spPr>
          <a:xfrm flipV="1">
            <a:off x="5308504" y="1042702"/>
            <a:ext cx="2958061" cy="12318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6E229F-D0DC-4C82-AD52-0D3FD56AA95B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6229964" y="2533627"/>
            <a:ext cx="2006944" cy="4412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656BDC-5293-46F3-B156-CA112C1F7218}"/>
              </a:ext>
            </a:extLst>
          </p:cNvPr>
          <p:cNvSpPr txBox="1"/>
          <p:nvPr/>
        </p:nvSpPr>
        <p:spPr>
          <a:xfrm>
            <a:off x="1241068" y="2585356"/>
            <a:ext cx="4999519" cy="2462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b="1" noProof="1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94AD3-010C-42AD-905A-828DBE2A638D}"/>
              </a:ext>
            </a:extLst>
          </p:cNvPr>
          <p:cNvSpPr txBox="1"/>
          <p:nvPr/>
        </p:nvSpPr>
        <p:spPr>
          <a:xfrm>
            <a:off x="1052185" y="5943222"/>
            <a:ext cx="5206647" cy="86177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b="1" noProof="1">
                <a:highlight>
                  <a:srgbClr val="FFFF00"/>
                </a:highlight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default</a:t>
            </a:r>
            <a:endParaRPr lang="en-GB" noProof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A35C10-FF25-46A0-B92B-D25C68C2207F}"/>
              </a:ext>
            </a:extLst>
          </p:cNvPr>
          <p:cNvSpPr txBox="1"/>
          <p:nvPr/>
        </p:nvSpPr>
        <p:spPr>
          <a:xfrm>
            <a:off x="819947" y="473885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0B7428A-A768-4A87-AF12-B531DCB7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35669"/>
              </p:ext>
            </p:extLst>
          </p:nvPr>
        </p:nvGraphicFramePr>
        <p:xfrm>
          <a:off x="217762" y="2852826"/>
          <a:ext cx="6018674" cy="2962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13">
                  <a:extLst>
                    <a:ext uri="{9D8B030D-6E8A-4147-A177-3AD203B41FA5}">
                      <a16:colId xmlns:a16="http://schemas.microsoft.com/office/drawing/2014/main" val="2318930516"/>
                    </a:ext>
                  </a:extLst>
                </a:gridCol>
                <a:gridCol w="1571185">
                  <a:extLst>
                    <a:ext uri="{9D8B030D-6E8A-4147-A177-3AD203B41FA5}">
                      <a16:colId xmlns:a16="http://schemas.microsoft.com/office/drawing/2014/main" val="140577468"/>
                    </a:ext>
                  </a:extLst>
                </a:gridCol>
                <a:gridCol w="1163202">
                  <a:extLst>
                    <a:ext uri="{9D8B030D-6E8A-4147-A177-3AD203B41FA5}">
                      <a16:colId xmlns:a16="http://schemas.microsoft.com/office/drawing/2014/main" val="555595875"/>
                    </a:ext>
                  </a:extLst>
                </a:gridCol>
                <a:gridCol w="1332448">
                  <a:extLst>
                    <a:ext uri="{9D8B030D-6E8A-4147-A177-3AD203B41FA5}">
                      <a16:colId xmlns:a16="http://schemas.microsoft.com/office/drawing/2014/main" val="3425710499"/>
                    </a:ext>
                  </a:extLst>
                </a:gridCol>
                <a:gridCol w="1117926">
                  <a:extLst>
                    <a:ext uri="{9D8B030D-6E8A-4147-A177-3AD203B41FA5}">
                      <a16:colId xmlns:a16="http://schemas.microsoft.com/office/drawing/2014/main" val="955815812"/>
                    </a:ext>
                  </a:extLst>
                </a:gridCol>
              </a:tblGrid>
              <a:tr h="15062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Prefix 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noProof="1">
                          <a:effectLst/>
                          <a:latin typeface="Consolas" panose="020B0609020204030204" pitchFamily="49" charset="0"/>
                        </a:rPr>
                        <a:t>Next Hop Type </a:t>
                      </a:r>
                      <a:endParaRPr lang="en-GB" sz="2000" b="0" i="0" u="none" strike="noStrike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noProof="1">
                          <a:effectLst/>
                          <a:latin typeface="Consolas" panose="020B0609020204030204" pitchFamily="49" charset="0"/>
                        </a:rPr>
                        <a:t>Next Hop </a:t>
                      </a:r>
                      <a:endParaRPr lang="en-GB" sz="2000" b="0" i="0" u="none" strike="noStrike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noProof="1">
                          <a:effectLst/>
                          <a:latin typeface="Consolas" panose="020B0609020204030204" pitchFamily="49" charset="0"/>
                        </a:rPr>
                        <a:t>Origin </a:t>
                      </a:r>
                      <a:endParaRPr lang="en-GB" sz="2000" b="0" i="0" u="none" strike="noStrike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noProof="1">
                          <a:effectLst/>
                          <a:latin typeface="Consolas" panose="020B0609020204030204" pitchFamily="49" charset="0"/>
                        </a:rPr>
                        <a:t>AS path </a:t>
                      </a:r>
                      <a:endParaRPr lang="en-GB" sz="2000" b="0" i="0" u="none" strike="noStrike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930921412"/>
                  </a:ext>
                </a:extLst>
              </a:tr>
              <a:tr h="3061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baseline="0" dirty="0">
                          <a:effectLst/>
                          <a:latin typeface="Consolas" panose="020B0609020204030204" pitchFamily="49" charset="0"/>
                        </a:rPr>
                        <a:t>10.0.5.0/24</a:t>
                      </a:r>
                      <a:endParaRPr lang="en-GB" sz="1800" b="1" i="0" u="none" strike="noStrike" baseline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baseline="0" noProof="1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vnet2_conn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defaultRouteTable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0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2966972877"/>
                  </a:ext>
                </a:extLst>
              </a:tr>
              <a:tr h="42670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baseline="0" dirty="0">
                          <a:effectLst/>
                          <a:latin typeface="Consolas" panose="020B0609020204030204" pitchFamily="49" charset="0"/>
                        </a:rPr>
                        <a:t>10.0.6.0/24</a:t>
                      </a:r>
                      <a:endParaRPr lang="en-GB" sz="1800" b="1" i="0" u="none" strike="noStrike" baseline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baseline="0" noProof="1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vnet2_conn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defaultRouteTable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0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baseline="0" noProof="1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GB" sz="9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3364830328"/>
                  </a:ext>
                </a:extLst>
              </a:tr>
              <a:tr h="3061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baseline="0" dirty="0">
                          <a:effectLst/>
                          <a:latin typeface="Consolas" panose="020B0609020204030204" pitchFamily="49" charset="0"/>
                        </a:rPr>
                        <a:t>10.0.7.0/24</a:t>
                      </a:r>
                      <a:endParaRPr lang="en-GB" sz="1800" b="1" i="0" u="none" strike="noStrike" baseline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baseline="0" noProof="1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vnet4_conn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defaultRouteTable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0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3041530740"/>
                  </a:ext>
                </a:extLst>
              </a:tr>
              <a:tr h="3061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baseline="0" dirty="0">
                          <a:effectLst/>
                          <a:latin typeface="Consolas" panose="020B0609020204030204" pitchFamily="49" charset="0"/>
                        </a:rPr>
                        <a:t>10.0.8.0/24</a:t>
                      </a:r>
                      <a:endParaRPr lang="en-GB" sz="1800" b="1" i="0" u="none" strike="noStrike" baseline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baseline="0" noProof="1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vnet4_conn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defaultRouteTable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0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3113735853"/>
                  </a:ext>
                </a:extLst>
              </a:tr>
              <a:tr h="2136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baseline="0" dirty="0">
                          <a:effectLst/>
                          <a:latin typeface="Consolas" panose="020B0609020204030204" pitchFamily="49" charset="0"/>
                        </a:rPr>
                        <a:t>192.168.1.0/24</a:t>
                      </a:r>
                      <a:endParaRPr lang="en-GB" sz="1800" b="1" i="0" u="none" strike="noStrike" baseline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baseline="0" noProof="1">
                          <a:effectLst/>
                          <a:latin typeface="Consolas" panose="020B0609020204030204" pitchFamily="49" charset="0"/>
                        </a:rPr>
                        <a:t>VPN_S2S_Gateway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hub1_S2SvpnGW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hub1_S2SvpnGW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baseline="0" noProof="1">
                          <a:effectLst/>
                          <a:latin typeface="Consolas" panose="020B0609020204030204" pitchFamily="49" charset="0"/>
                        </a:rPr>
                        <a:t>65010</a:t>
                      </a:r>
                      <a:endParaRPr lang="en-GB" sz="9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2643411420"/>
                  </a:ext>
                </a:extLst>
              </a:tr>
              <a:tr h="3061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baseline="0" dirty="0">
                          <a:effectLst/>
                          <a:latin typeface="Consolas" panose="020B0609020204030204" pitchFamily="49" charset="0"/>
                        </a:rPr>
                        <a:t>10.0.1.0/24</a:t>
                      </a:r>
                      <a:endParaRPr lang="en-GB" sz="1800" b="1" i="0" u="none" strike="noStrike" baseline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baseline="0" noProof="1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vnet1_conn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vnet1_conn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0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3161286849"/>
                  </a:ext>
                </a:extLst>
              </a:tr>
              <a:tr h="3061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baseline="0" dirty="0">
                          <a:effectLst/>
                          <a:latin typeface="Consolas" panose="020B0609020204030204" pitchFamily="49" charset="0"/>
                        </a:rPr>
                        <a:t>10.0.2.0/24</a:t>
                      </a:r>
                      <a:endParaRPr lang="en-GB" sz="1800" b="1" i="0" u="none" strike="noStrike" baseline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baseline="0" noProof="1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vnet2_conn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vnet2_conn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0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2795086873"/>
                  </a:ext>
                </a:extLst>
              </a:tr>
              <a:tr h="2136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baseline="0" dirty="0">
                          <a:effectLst/>
                          <a:latin typeface="Consolas" panose="020B0609020204030204" pitchFamily="49" charset="0"/>
                        </a:rPr>
                        <a:t>192.168.2.0/24</a:t>
                      </a:r>
                      <a:endParaRPr lang="en-GB" sz="1800" b="1" i="0" u="none" strike="noStrike" baseline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baseline="0" noProof="1">
                          <a:effectLst/>
                          <a:latin typeface="Consolas" panose="020B0609020204030204" pitchFamily="49" charset="0"/>
                        </a:rPr>
                        <a:t>Remote Hub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hub2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hub2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baseline="0" noProof="1">
                          <a:effectLst/>
                          <a:latin typeface="Consolas" panose="020B0609020204030204" pitchFamily="49" charset="0"/>
                        </a:rPr>
                        <a:t>65520-65520-65011</a:t>
                      </a:r>
                      <a:endParaRPr lang="en-GB" sz="9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379742136"/>
                  </a:ext>
                </a:extLst>
              </a:tr>
              <a:tr h="2136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baseline="0" dirty="0">
                          <a:effectLst/>
                          <a:latin typeface="Consolas" panose="020B0609020204030204" pitchFamily="49" charset="0"/>
                        </a:rPr>
                        <a:t>10.0.3.0/24</a:t>
                      </a:r>
                      <a:endParaRPr lang="en-GB" sz="1800" b="1" i="0" u="none" strike="noStrike" baseline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baseline="0" noProof="1">
                          <a:effectLst/>
                          <a:latin typeface="Consolas" panose="020B0609020204030204" pitchFamily="49" charset="0"/>
                        </a:rPr>
                        <a:t>Remote Hub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hub2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hub2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baseline="0" noProof="1">
                          <a:effectLst/>
                          <a:latin typeface="Consolas" panose="020B0609020204030204" pitchFamily="49" charset="0"/>
                        </a:rPr>
                        <a:t>65520-65520</a:t>
                      </a:r>
                      <a:endParaRPr lang="en-GB" sz="9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2166233355"/>
                  </a:ext>
                </a:extLst>
              </a:tr>
              <a:tr h="2136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baseline="0" dirty="0">
                          <a:effectLst/>
                          <a:latin typeface="Consolas" panose="020B0609020204030204" pitchFamily="49" charset="0"/>
                        </a:rPr>
                        <a:t>10.0.4.0/24</a:t>
                      </a:r>
                      <a:endParaRPr lang="en-GB" sz="1800" b="1" i="0" u="none" strike="noStrike" baseline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baseline="0" noProof="1">
                          <a:effectLst/>
                          <a:latin typeface="Consolas" panose="020B0609020204030204" pitchFamily="49" charset="0"/>
                        </a:rPr>
                        <a:t>Remote Hub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hub2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baseline="0" noProof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hub2</a:t>
                      </a:r>
                      <a:endParaRPr lang="en-GB" sz="18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baseline="0" noProof="1">
                          <a:effectLst/>
                          <a:latin typeface="Consolas" panose="020B0609020204030204" pitchFamily="49" charset="0"/>
                        </a:rPr>
                        <a:t>65520-65520</a:t>
                      </a:r>
                      <a:endParaRPr lang="en-GB" sz="900" b="0" i="0" u="none" strike="noStrike" baseline="0" noProof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238459165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4752DAF-06B2-4022-8E30-55B051F4A415}"/>
              </a:ext>
            </a:extLst>
          </p:cNvPr>
          <p:cNvSpPr txBox="1"/>
          <p:nvPr/>
        </p:nvSpPr>
        <p:spPr>
          <a:xfrm>
            <a:off x="849724" y="1479865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2FBC61-1F5A-422D-B51B-5322FC5104B6}"/>
              </a:ext>
            </a:extLst>
          </p:cNvPr>
          <p:cNvSpPr txBox="1"/>
          <p:nvPr/>
        </p:nvSpPr>
        <p:spPr>
          <a:xfrm>
            <a:off x="8220635" y="1456654"/>
            <a:ext cx="1025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vnet2_conn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6D315B-66A6-4BF3-B176-CA915348945D}"/>
              </a:ext>
            </a:extLst>
          </p:cNvPr>
          <p:cNvSpPr txBox="1"/>
          <p:nvPr/>
        </p:nvSpPr>
        <p:spPr>
          <a:xfrm>
            <a:off x="6727204" y="1883523"/>
            <a:ext cx="1025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vnet1_conn</a:t>
            </a:r>
            <a:endParaRPr lang="en-GB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A4D99838-91C3-4B41-B387-CCB5E7B16A96}"/>
              </a:ext>
            </a:extLst>
          </p:cNvPr>
          <p:cNvSpPr/>
          <p:nvPr/>
        </p:nvSpPr>
        <p:spPr>
          <a:xfrm>
            <a:off x="992870" y="2447605"/>
            <a:ext cx="1277067" cy="90369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0209D6-677B-4C80-A0BC-39F27CD0C036}"/>
              </a:ext>
            </a:extLst>
          </p:cNvPr>
          <p:cNvCxnSpPr>
            <a:cxnSpLocks/>
          </p:cNvCxnSpPr>
          <p:nvPr/>
        </p:nvCxnSpPr>
        <p:spPr>
          <a:xfrm>
            <a:off x="1288651" y="3203349"/>
            <a:ext cx="11178" cy="93090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C4795B4B-3D3B-4912-9F50-C339BA6F58C1}"/>
              </a:ext>
            </a:extLst>
          </p:cNvPr>
          <p:cNvSpPr/>
          <p:nvPr/>
        </p:nvSpPr>
        <p:spPr>
          <a:xfrm>
            <a:off x="383755" y="4102575"/>
            <a:ext cx="1427062" cy="70348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0ED39C2-EE55-42B1-A795-8AD223A1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2" y="4333201"/>
            <a:ext cx="327660" cy="3276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96B2CC-A58F-4ECC-8E97-CE33A391EEAA}"/>
              </a:ext>
            </a:extLst>
          </p:cNvPr>
          <p:cNvSpPr txBox="1"/>
          <p:nvPr/>
        </p:nvSpPr>
        <p:spPr>
          <a:xfrm>
            <a:off x="368605" y="411010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834C7EA-8859-46E1-A621-335DDF02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73" y="4889246"/>
            <a:ext cx="388064" cy="24836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67F17C-EF60-45C1-9B58-7EF7F41D4CCD}"/>
              </a:ext>
            </a:extLst>
          </p:cNvPr>
          <p:cNvSpPr txBox="1"/>
          <p:nvPr/>
        </p:nvSpPr>
        <p:spPr>
          <a:xfrm>
            <a:off x="794774" y="4828361"/>
            <a:ext cx="1066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0D036-20D1-4A16-9CBA-E0DC1DF52AF7}"/>
              </a:ext>
            </a:extLst>
          </p:cNvPr>
          <p:cNvSpPr txBox="1"/>
          <p:nvPr/>
        </p:nvSpPr>
        <p:spPr>
          <a:xfrm>
            <a:off x="1015717" y="4370422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8130E4A-E684-448C-A7BE-E9E7145B2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973" y="4102575"/>
            <a:ext cx="311920" cy="34603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9F8D028-F643-4192-9144-CE2D5C158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383" y="4464240"/>
            <a:ext cx="346710" cy="3581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5CCA2E3-7E92-4C75-8DC8-E033C15B8884}"/>
              </a:ext>
            </a:extLst>
          </p:cNvPr>
          <p:cNvSpPr txBox="1"/>
          <p:nvPr/>
        </p:nvSpPr>
        <p:spPr>
          <a:xfrm>
            <a:off x="703512" y="384878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1EE1B4-677C-4C82-BEDE-EC3C21EAD968}"/>
              </a:ext>
            </a:extLst>
          </p:cNvPr>
          <p:cNvSpPr txBox="1"/>
          <p:nvPr/>
        </p:nvSpPr>
        <p:spPr>
          <a:xfrm>
            <a:off x="1360342" y="386218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E900F8-DF0C-4238-8198-A7E5C2DCD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413" y="2461858"/>
            <a:ext cx="308898" cy="308898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23F8FA-769F-423C-A13D-5C1ABD74F7ED}"/>
              </a:ext>
            </a:extLst>
          </p:cNvPr>
          <p:cNvCxnSpPr>
            <a:cxnSpLocks/>
          </p:cNvCxnSpPr>
          <p:nvPr/>
        </p:nvCxnSpPr>
        <p:spPr>
          <a:xfrm flipH="1">
            <a:off x="1149358" y="935871"/>
            <a:ext cx="17100" cy="1496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1A06C-07E7-49B5-B527-AFB723EC32A1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1948413" y="1887084"/>
            <a:ext cx="0" cy="525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D1FE5C7-94BF-4EBE-B92C-DD750F335B4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71973" y="2891815"/>
            <a:ext cx="417216" cy="417216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4360F8-E5BA-4A9D-9AFE-59510F490EDF}"/>
              </a:ext>
            </a:extLst>
          </p:cNvPr>
          <p:cNvGrpSpPr/>
          <p:nvPr/>
        </p:nvGrpSpPr>
        <p:grpSpPr>
          <a:xfrm>
            <a:off x="1753536" y="2585572"/>
            <a:ext cx="513213" cy="288930"/>
            <a:chOff x="2830768" y="994020"/>
            <a:chExt cx="665705" cy="339103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8FDF01-9E35-446D-86E5-91662CBDA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D1596E4D-9D4E-461B-A4C4-D7411136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1FB61ACE-CD6E-43EE-81FE-97804837E3C3}"/>
              </a:ext>
            </a:extLst>
          </p:cNvPr>
          <p:cNvSpPr txBox="1"/>
          <p:nvPr/>
        </p:nvSpPr>
        <p:spPr>
          <a:xfrm>
            <a:off x="1434388" y="2971780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359330-454E-4FDA-A16D-A3FB0D4AE364}"/>
              </a:ext>
            </a:extLst>
          </p:cNvPr>
          <p:cNvGrpSpPr/>
          <p:nvPr/>
        </p:nvGrpSpPr>
        <p:grpSpPr>
          <a:xfrm>
            <a:off x="662918" y="324136"/>
            <a:ext cx="873545" cy="608945"/>
            <a:chOff x="3032087" y="2651125"/>
            <a:chExt cx="873545" cy="608358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BDCCD4-8D94-4E19-BE50-41292DFF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81" name="Flowchart: Alternate Process 180">
              <a:extLst>
                <a:ext uri="{FF2B5EF4-FFF2-40B4-BE49-F238E27FC236}">
                  <a16:creationId xmlns:a16="http://schemas.microsoft.com/office/drawing/2014/main" id="{810E37ED-0C72-4CC6-94B5-ECDC03547EF8}"/>
                </a:ext>
              </a:extLst>
            </p:cNvPr>
            <p:cNvSpPr/>
            <p:nvPr/>
          </p:nvSpPr>
          <p:spPr>
            <a:xfrm>
              <a:off x="3051317" y="2651125"/>
              <a:ext cx="85431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4F7130-8B7F-4AC5-A174-4E27F8265381}"/>
                </a:ext>
              </a:extLst>
            </p:cNvPr>
            <p:cNvSpPr txBox="1"/>
            <p:nvPr/>
          </p:nvSpPr>
          <p:spPr>
            <a:xfrm>
              <a:off x="3032087" y="2723581"/>
              <a:ext cx="511680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vnet3</a:t>
              </a:r>
            </a:p>
          </p:txBody>
        </p: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474D2CB-9088-422F-8E73-EBAE71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51" y="610320"/>
            <a:ext cx="327660" cy="32766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EED64FA1-B1DC-411D-B5F0-F4E41B326E4E}"/>
              </a:ext>
            </a:extLst>
          </p:cNvPr>
          <p:cNvSpPr txBox="1"/>
          <p:nvPr/>
        </p:nvSpPr>
        <p:spPr>
          <a:xfrm>
            <a:off x="1076249" y="376039"/>
            <a:ext cx="433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E37D-90A3-42DC-BCDE-211205976209}"/>
              </a:ext>
            </a:extLst>
          </p:cNvPr>
          <p:cNvSpPr txBox="1"/>
          <p:nvPr/>
        </p:nvSpPr>
        <p:spPr>
          <a:xfrm>
            <a:off x="1058448" y="2408151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F18E69-4E15-4264-AF85-E78875A17480}"/>
              </a:ext>
            </a:extLst>
          </p:cNvPr>
          <p:cNvGrpSpPr/>
          <p:nvPr/>
        </p:nvGrpSpPr>
        <p:grpSpPr>
          <a:xfrm>
            <a:off x="1305666" y="1255369"/>
            <a:ext cx="1183671" cy="631715"/>
            <a:chOff x="2963428" y="2628377"/>
            <a:chExt cx="1021688" cy="631106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0B49DA4-482F-4FDB-B06A-10A9F039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EF277CD6-BCFE-4328-A320-2C736DA00450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3E16A4-C84E-414D-85C4-C704FE1EA74B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E7F563-6C45-4342-8A2E-ECCED8BDA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5828" y="1523988"/>
            <a:ext cx="296568" cy="296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03CD07-794B-426F-8553-325A7689BECB}"/>
              </a:ext>
            </a:extLst>
          </p:cNvPr>
          <p:cNvSpPr txBox="1"/>
          <p:nvPr/>
        </p:nvSpPr>
        <p:spPr>
          <a:xfrm>
            <a:off x="1956285" y="1234575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2D8D7-6F8A-468D-8F3E-A003FBB0B3D1}"/>
              </a:ext>
            </a:extLst>
          </p:cNvPr>
          <p:cNvSpPr txBox="1"/>
          <p:nvPr/>
        </p:nvSpPr>
        <p:spPr>
          <a:xfrm>
            <a:off x="1015717" y="4545450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7FCEC3-099A-45F9-94F7-3E4E12B5CCF4}"/>
              </a:ext>
            </a:extLst>
          </p:cNvPr>
          <p:cNvCxnSpPr>
            <a:cxnSpLocks/>
          </p:cNvCxnSpPr>
          <p:nvPr/>
        </p:nvCxnSpPr>
        <p:spPr>
          <a:xfrm>
            <a:off x="1454115" y="3109964"/>
            <a:ext cx="1675902" cy="2492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EE900-4DD4-492D-BB50-6B368FA74E40}"/>
              </a:ext>
            </a:extLst>
          </p:cNvPr>
          <p:cNvCxnSpPr>
            <a:cxnSpLocks/>
          </p:cNvCxnSpPr>
          <p:nvPr/>
        </p:nvCxnSpPr>
        <p:spPr>
          <a:xfrm flipH="1">
            <a:off x="1934783" y="2153085"/>
            <a:ext cx="1423019" cy="6129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A73E72-82DA-465A-93DC-FC6634C18429}"/>
              </a:ext>
            </a:extLst>
          </p:cNvPr>
          <p:cNvCxnSpPr>
            <a:cxnSpLocks/>
          </p:cNvCxnSpPr>
          <p:nvPr/>
        </p:nvCxnSpPr>
        <p:spPr>
          <a:xfrm flipH="1" flipV="1">
            <a:off x="1174598" y="1114356"/>
            <a:ext cx="2204706" cy="1692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6E229F-D0DC-4C82-AD52-0D3FD56AA95B}"/>
              </a:ext>
            </a:extLst>
          </p:cNvPr>
          <p:cNvCxnSpPr>
            <a:cxnSpLocks/>
          </p:cNvCxnSpPr>
          <p:nvPr/>
        </p:nvCxnSpPr>
        <p:spPr>
          <a:xfrm>
            <a:off x="2223065" y="2669761"/>
            <a:ext cx="11614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6610398-C973-443C-956F-0F909C6522C4}"/>
              </a:ext>
            </a:extLst>
          </p:cNvPr>
          <p:cNvCxnSpPr>
            <a:cxnSpLocks/>
          </p:cNvCxnSpPr>
          <p:nvPr/>
        </p:nvCxnSpPr>
        <p:spPr>
          <a:xfrm>
            <a:off x="1401794" y="3236423"/>
            <a:ext cx="11178" cy="93090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656BDC-5293-46F3-B156-CA112C1F7218}"/>
              </a:ext>
            </a:extLst>
          </p:cNvPr>
          <p:cNvSpPr txBox="1"/>
          <p:nvPr/>
        </p:nvSpPr>
        <p:spPr>
          <a:xfrm>
            <a:off x="3153437" y="2516116"/>
            <a:ext cx="4999519" cy="2462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b="1" noProof="1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94AD3-010C-42AD-905A-828DBE2A638D}"/>
              </a:ext>
            </a:extLst>
          </p:cNvPr>
          <p:cNvSpPr txBox="1"/>
          <p:nvPr/>
        </p:nvSpPr>
        <p:spPr>
          <a:xfrm>
            <a:off x="3090440" y="5429409"/>
            <a:ext cx="5206647" cy="86177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Microsoft.Network/vpnGateways/hub2_S2SvpnGW/vpnConnections/hub1_branch1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b="1" noProof="1">
                <a:highlight>
                  <a:srgbClr val="FFFF00"/>
                </a:highlight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default</a:t>
            </a:r>
            <a:endParaRPr lang="en-GB" noProof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A35C10-FF25-46A0-B92B-D25C68C2207F}"/>
              </a:ext>
            </a:extLst>
          </p:cNvPr>
          <p:cNvSpPr txBox="1"/>
          <p:nvPr/>
        </p:nvSpPr>
        <p:spPr>
          <a:xfrm>
            <a:off x="3139956" y="1479471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propagatedRouteTables:{hub2-&gt;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hub1-&gt;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52DAF-06B2-4022-8E30-55B051F4A415}"/>
              </a:ext>
            </a:extLst>
          </p:cNvPr>
          <p:cNvSpPr txBox="1"/>
          <p:nvPr/>
        </p:nvSpPr>
        <p:spPr>
          <a:xfrm>
            <a:off x="3130017" y="340859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propagatedRouteTables:{hub2-&gt;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hub1-&gt; </a:t>
            </a:r>
            <a:r>
              <a:rPr lang="en-GB" sz="1000" b="1" i="0" noProof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B8D185-F95C-4B73-A693-ACF638D54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336517"/>
              </p:ext>
            </p:extLst>
          </p:nvPr>
        </p:nvGraphicFramePr>
        <p:xfrm>
          <a:off x="3150230" y="2790329"/>
          <a:ext cx="5891539" cy="2453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240">
                  <a:extLst>
                    <a:ext uri="{9D8B030D-6E8A-4147-A177-3AD203B41FA5}">
                      <a16:colId xmlns:a16="http://schemas.microsoft.com/office/drawing/2014/main" val="3334164921"/>
                    </a:ext>
                  </a:extLst>
                </a:gridCol>
                <a:gridCol w="1575544">
                  <a:extLst>
                    <a:ext uri="{9D8B030D-6E8A-4147-A177-3AD203B41FA5}">
                      <a16:colId xmlns:a16="http://schemas.microsoft.com/office/drawing/2014/main" val="2014053983"/>
                    </a:ext>
                  </a:extLst>
                </a:gridCol>
                <a:gridCol w="1000978">
                  <a:extLst>
                    <a:ext uri="{9D8B030D-6E8A-4147-A177-3AD203B41FA5}">
                      <a16:colId xmlns:a16="http://schemas.microsoft.com/office/drawing/2014/main" val="2696100536"/>
                    </a:ext>
                  </a:extLst>
                </a:gridCol>
                <a:gridCol w="1332465">
                  <a:extLst>
                    <a:ext uri="{9D8B030D-6E8A-4147-A177-3AD203B41FA5}">
                      <a16:colId xmlns:a16="http://schemas.microsoft.com/office/drawing/2014/main" val="3277288348"/>
                    </a:ext>
                  </a:extLst>
                </a:gridCol>
                <a:gridCol w="1094312">
                  <a:extLst>
                    <a:ext uri="{9D8B030D-6E8A-4147-A177-3AD203B41FA5}">
                      <a16:colId xmlns:a16="http://schemas.microsoft.com/office/drawing/2014/main" val="276735687"/>
                    </a:ext>
                  </a:extLst>
                </a:gridCol>
              </a:tblGrid>
              <a:tr h="9156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Prefix 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Next Hop Type 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Next Hop 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Origin 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AS path 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87977782"/>
                  </a:ext>
                </a:extLst>
              </a:tr>
              <a:tr h="2310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  <a:latin typeface="Consolas" panose="020B0609020204030204" pitchFamily="49" charset="0"/>
                        </a:rPr>
                        <a:t>10.0.5.0/24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dirty="0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vnet2_conn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dirty="0" err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defaultRouteTable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1348345149"/>
                  </a:ext>
                </a:extLst>
              </a:tr>
              <a:tr h="2310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  <a:latin typeface="Consolas" panose="020B0609020204030204" pitchFamily="49" charset="0"/>
                        </a:rPr>
                        <a:t>10.0.6.0/24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vnet2_conn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dirty="0" err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defaultRouteTable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1653566965"/>
                  </a:ext>
                </a:extLst>
              </a:tr>
              <a:tr h="2310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  <a:latin typeface="Consolas" panose="020B0609020204030204" pitchFamily="49" charset="0"/>
                        </a:rPr>
                        <a:t>10.0.7.0/24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vnet4_conn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dirty="0" err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defaultRouteTable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3264743476"/>
                  </a:ext>
                </a:extLst>
              </a:tr>
              <a:tr h="2310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  <a:latin typeface="Consolas" panose="020B0609020204030204" pitchFamily="49" charset="0"/>
                        </a:rPr>
                        <a:t>10.0.8.0/24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vnet4_conn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dirty="0" err="1">
                          <a:effectLst/>
                          <a:latin typeface="Consolas" panose="020B0609020204030204" pitchFamily="49" charset="0"/>
                          <a:hlinkClick r:id="rId11"/>
                        </a:rPr>
                        <a:t>defaultRouteTable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2033027225"/>
                  </a:ext>
                </a:extLst>
              </a:tr>
              <a:tr h="2310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  <a:latin typeface="Consolas" panose="020B0609020204030204" pitchFamily="49" charset="0"/>
                        </a:rPr>
                        <a:t>192.168.2.0/24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  <a:latin typeface="Consolas" panose="020B0609020204030204" pitchFamily="49" charset="0"/>
                        </a:rPr>
                        <a:t>VPN_S2S_Gateway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hub2_S2SvpnGW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dirty="0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hub2_S2SvpnGW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65011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2578410776"/>
                  </a:ext>
                </a:extLst>
              </a:tr>
              <a:tr h="2310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  <a:latin typeface="Consolas" panose="020B0609020204030204" pitchFamily="49" charset="0"/>
                        </a:rPr>
                        <a:t>192.168.1.0/24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  <a:latin typeface="Consolas" panose="020B0609020204030204" pitchFamily="49" charset="0"/>
                        </a:rPr>
                        <a:t>Remote Hub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dirty="0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Hub1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65520-65520-65010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1392876983"/>
                  </a:ext>
                </a:extLst>
              </a:tr>
              <a:tr h="2310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  <a:latin typeface="Consolas" panose="020B0609020204030204" pitchFamily="49" charset="0"/>
                        </a:rPr>
                        <a:t>10.0.1.0/24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  <a:latin typeface="Consolas" panose="020B0609020204030204" pitchFamily="49" charset="0"/>
                        </a:rPr>
                        <a:t>Remote Hub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dirty="0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Hub1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65520-65520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84615673"/>
                  </a:ext>
                </a:extLst>
              </a:tr>
              <a:tr h="2310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  <a:latin typeface="Consolas" panose="020B0609020204030204" pitchFamily="49" charset="0"/>
                        </a:rPr>
                        <a:t>10.0.2.0/24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  <a:latin typeface="Consolas" panose="020B0609020204030204" pitchFamily="49" charset="0"/>
                        </a:rPr>
                        <a:t>Remote Hub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dirty="0">
                          <a:effectLst/>
                          <a:latin typeface="Consolas" panose="020B0609020204030204" pitchFamily="49" charset="0"/>
                          <a:hlinkClick r:id="rId11"/>
                        </a:rPr>
                        <a:t>Hub1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65520-65520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2745692214"/>
                  </a:ext>
                </a:extLst>
              </a:tr>
              <a:tr h="2310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  <a:latin typeface="Consolas" panose="020B0609020204030204" pitchFamily="49" charset="0"/>
                        </a:rPr>
                        <a:t>10.0.3.0/24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vnet3_conn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dirty="0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vnet3_conn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97307860"/>
                  </a:ext>
                </a:extLst>
              </a:tr>
              <a:tr h="2310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  <a:latin typeface="Consolas" panose="020B0609020204030204" pitchFamily="49" charset="0"/>
                        </a:rPr>
                        <a:t>10.0.4.0/24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  <a:latin typeface="Consolas" panose="020B0609020204030204" pitchFamily="49" charset="0"/>
                        </a:rPr>
                        <a:t>Virtual Network Connection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vnet4_conn</a:t>
                      </a:r>
                      <a:endParaRPr lang="en-GB" sz="18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u="sng" strike="noStrike" dirty="0">
                          <a:effectLst/>
                          <a:latin typeface="Consolas" panose="020B0609020204030204" pitchFamily="49" charset="0"/>
                          <a:hlinkClick r:id="rId11"/>
                        </a:rPr>
                        <a:t>vnet4_conn</a:t>
                      </a:r>
                      <a:endParaRPr lang="en-GB" sz="18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strike="noStrike" dirty="0"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endParaRPr lang="en-GB" sz="20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190" marR="6190" marT="6190" marB="37138" anchor="ctr"/>
                </a:tc>
                <a:extLst>
                  <a:ext uri="{0D108BD9-81ED-4DB2-BD59-A6C34878D82A}">
                    <a16:rowId xmlns:a16="http://schemas.microsoft.com/office/drawing/2014/main" val="3006538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D0043B-5DF6-4CCB-BE1C-72CEC4808959}"/>
              </a:ext>
            </a:extLst>
          </p:cNvPr>
          <p:cNvSpPr txBox="1"/>
          <p:nvPr/>
        </p:nvSpPr>
        <p:spPr>
          <a:xfrm>
            <a:off x="192888" y="1390824"/>
            <a:ext cx="1025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vnet3_conn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3D39E-0886-4430-AFF8-F1E6AD96DF0E}"/>
              </a:ext>
            </a:extLst>
          </p:cNvPr>
          <p:cNvSpPr txBox="1"/>
          <p:nvPr/>
        </p:nvSpPr>
        <p:spPr>
          <a:xfrm>
            <a:off x="1959426" y="1889510"/>
            <a:ext cx="1025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vnet4_conn</a:t>
            </a:r>
            <a:endParaRPr lang="en-GB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2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741</Words>
  <Application>Microsoft Office PowerPoint</Application>
  <PresentationFormat>Widescreen</PresentationFormat>
  <Paragraphs>300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74</cp:revision>
  <dcterms:created xsi:type="dcterms:W3CDTF">2021-08-23T08:56:15Z</dcterms:created>
  <dcterms:modified xsi:type="dcterms:W3CDTF">2021-09-12T11:36:32Z</dcterms:modified>
</cp:coreProperties>
</file>