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4" r:id="rId4"/>
    <p:sldId id="263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FF66"/>
    <a:srgbClr val="00CC00"/>
    <a:srgbClr val="CCECFF"/>
    <a:srgbClr val="0000CC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B421-958B-4988-AEA6-918AF69CA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1BB65-38C6-4FD5-A5F0-F0465DB24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D31C-B491-4CBD-B8BA-8DB2D564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60A8-82DC-4C73-AD6A-80E6DF58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C5D5-175A-43E6-9B61-9E7F1170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87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EE1C-1036-48B1-B36B-8738BE6F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D075F-DBCD-4F57-ABAC-837FC12E5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DE5C-9786-4B28-87CB-B64F9CC2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13814-E8D3-4E4E-9582-B017E7D1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80522-74E8-46E5-B3C0-774F29A9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1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59BF-ECB2-46E1-9754-8D1B49367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CAA66-2102-4F0A-A9FA-0D2EB964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BECC-C81D-44AC-9F96-9AA8B984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8C33-19CF-4E5F-B828-12A9D275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C8BF-0D76-4EE8-8DCC-FCD8A6A4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7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893C-224D-4E36-A561-201DA80D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D2F0-03AD-475D-9F10-B61E7EE2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061C-A275-4491-BD54-6663DC95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F06C-EF69-4BD1-BF2D-49814262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8153-B2FA-4B9C-859B-59033988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6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9A40-E918-422F-B3BC-3FA53AB0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6A9C5-E548-4428-89A1-93462BEC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F56F-868E-4B35-883B-F7DD86E0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C4837-B104-4BC7-8381-3FF7BA67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5818C-8995-4E3A-ABD2-94532D1B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4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7AEF-A7B5-489F-B2C2-BA0732B9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51EF-F781-43F4-A7EE-909007467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88C5B-8BCB-4622-AD52-427E3E92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B85B6-1445-4814-8579-9655F741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BB11B-8D83-453F-AF58-9C4D2C8C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B5A20-485C-4C47-A96A-DE40DE99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80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568A-779A-41C0-AC36-CD8CB32C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9C83-5FBE-4F49-B12C-D2C416FF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A71F6-AA1E-4798-9386-8BB868C9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3500E-1DB4-4145-81C3-440BABC37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015C8-AE49-47A5-A340-293257E62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293A2-437B-4B3A-84F0-8EA3429A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36354-26E8-4FA5-A0D9-AD6B7174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909AB-9F4A-439D-B254-25975ED2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0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3C02-8799-4CE2-9B75-53A63322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48416-243B-40A4-B6E1-1B6CE072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56DF2-6F07-435E-91B7-03A57A0D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0D764-1895-4477-85F2-4554623A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9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2C44B-0647-4779-9DBA-E755D1EC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8A2EC-1C46-4D9F-A66D-F3B84E8F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83DF6-CF18-49DF-891F-229B6354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5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C774-D3D3-4657-A0EF-8D50D212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1A8E-2CAF-46F6-8486-ED569919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A01BD-8924-4C50-8F86-42A1DC72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35272-3500-4155-839F-B6A044F0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DC13C-31DA-4B36-BD90-00B1247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85B6F-7809-46F6-AC66-B2B4CABE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B406-548D-470A-A079-5E1E16A0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F1D5D-3CCA-450D-980E-5EF4851A6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73A6D-8557-42C0-A6BE-A3112ACFC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1F34A-6EEF-4272-BDCB-0233D395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C5968-9001-4C07-8151-2D96BD38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E7D8B-2037-44DA-8704-BB31F0D5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9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3B1A6-9908-46C7-A438-373A957B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861-95A6-447A-A0C5-D7E64616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6B03-2A26-40B4-A9BC-C06DAEC11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5A67-976C-4082-8B18-3D2CD7C9BFC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9EF27-03D2-4A39-AF94-9BBD7EE52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680F-4DB6-41CD-827A-CE6B1F9F4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63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.redhat.com/solutions/5303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6B0AB661-D3D1-469B-976B-3D2998DD256F}"/>
              </a:ext>
            </a:extLst>
          </p:cNvPr>
          <p:cNvSpPr/>
          <p:nvPr/>
        </p:nvSpPr>
        <p:spPr>
          <a:xfrm>
            <a:off x="7155835" y="4249837"/>
            <a:ext cx="183878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DC86A77-DE00-4416-A2B4-4D655AD4019E}"/>
              </a:ext>
            </a:extLst>
          </p:cNvPr>
          <p:cNvSpPr/>
          <p:nvPr/>
        </p:nvSpPr>
        <p:spPr>
          <a:xfrm>
            <a:off x="8823378" y="2738331"/>
            <a:ext cx="183878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3D2AFE5D-48E5-40F0-9C55-8C199D2F3473}"/>
              </a:ext>
            </a:extLst>
          </p:cNvPr>
          <p:cNvSpPr/>
          <p:nvPr/>
        </p:nvSpPr>
        <p:spPr>
          <a:xfrm>
            <a:off x="7324262" y="3999595"/>
            <a:ext cx="1504199" cy="1043633"/>
          </a:xfrm>
          <a:prstGeom prst="roundRect">
            <a:avLst/>
          </a:prstGeom>
          <a:solidFill>
            <a:srgbClr val="FFE59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9CB8CD1C-A5CD-44E5-B31B-B21A2117AA4B}"/>
              </a:ext>
            </a:extLst>
          </p:cNvPr>
          <p:cNvSpPr/>
          <p:nvPr/>
        </p:nvSpPr>
        <p:spPr>
          <a:xfrm>
            <a:off x="7357074" y="2390502"/>
            <a:ext cx="1504199" cy="1043633"/>
          </a:xfrm>
          <a:prstGeom prst="roundRect">
            <a:avLst/>
          </a:prstGeom>
          <a:solidFill>
            <a:srgbClr val="FFE59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BB0FFDD9-A9AF-4EDE-A514-2226FD174C6C}"/>
              </a:ext>
            </a:extLst>
          </p:cNvPr>
          <p:cNvSpPr/>
          <p:nvPr/>
        </p:nvSpPr>
        <p:spPr>
          <a:xfrm>
            <a:off x="2535428" y="3981826"/>
            <a:ext cx="1504199" cy="1043633"/>
          </a:xfrm>
          <a:prstGeom prst="roundRect">
            <a:avLst/>
          </a:prstGeom>
          <a:solidFill>
            <a:srgbClr val="FFE59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5C4BD7-FE01-4BA4-B803-A8F4261FED66}"/>
              </a:ext>
            </a:extLst>
          </p:cNvPr>
          <p:cNvSpPr/>
          <p:nvPr/>
        </p:nvSpPr>
        <p:spPr>
          <a:xfrm>
            <a:off x="2553665" y="2438228"/>
            <a:ext cx="1504199" cy="1043633"/>
          </a:xfrm>
          <a:prstGeom prst="roundRect">
            <a:avLst/>
          </a:prstGeom>
          <a:solidFill>
            <a:srgbClr val="FFE59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B0FA98-D659-4F89-ACE5-480D646EC71E}"/>
              </a:ext>
            </a:extLst>
          </p:cNvPr>
          <p:cNvCxnSpPr>
            <a:cxnSpLocks/>
          </p:cNvCxnSpPr>
          <p:nvPr/>
        </p:nvCxnSpPr>
        <p:spPr>
          <a:xfrm>
            <a:off x="1313793" y="2960044"/>
            <a:ext cx="1050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6A9501-F821-4F03-BEAA-FF03B752F99D}"/>
              </a:ext>
            </a:extLst>
          </p:cNvPr>
          <p:cNvSpPr txBox="1"/>
          <p:nvPr/>
        </p:nvSpPr>
        <p:spPr>
          <a:xfrm>
            <a:off x="1161553" y="2738380"/>
            <a:ext cx="938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10.0.1.32/27</a:t>
            </a:r>
          </a:p>
          <a:p>
            <a:r>
              <a:rPr lang="en-US" sz="1100" b="1" dirty="0"/>
              <a:t>subnet2</a:t>
            </a:r>
            <a:endParaRPr lang="en-GB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413510-96DE-410C-95F9-FC7A4A8AD9D0}"/>
              </a:ext>
            </a:extLst>
          </p:cNvPr>
          <p:cNvSpPr txBox="1"/>
          <p:nvPr/>
        </p:nvSpPr>
        <p:spPr>
          <a:xfrm>
            <a:off x="4039233" y="3112926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10.0.1.0/27</a:t>
            </a:r>
          </a:p>
          <a:p>
            <a:r>
              <a:rPr lang="en-US" dirty="0"/>
              <a:t>subnet1</a:t>
            </a:r>
            <a:endParaRPr lang="en-GB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565D6F-DE41-4A49-8F4D-B1A96C91434B}"/>
              </a:ext>
            </a:extLst>
          </p:cNvPr>
          <p:cNvCxnSpPr>
            <a:cxnSpLocks/>
          </p:cNvCxnSpPr>
          <p:nvPr/>
        </p:nvCxnSpPr>
        <p:spPr>
          <a:xfrm>
            <a:off x="8833479" y="4392857"/>
            <a:ext cx="1607277" cy="12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0DA0B12-D4AA-453D-B544-883D9BC1FDEC}"/>
              </a:ext>
            </a:extLst>
          </p:cNvPr>
          <p:cNvSpPr txBox="1"/>
          <p:nvPr/>
        </p:nvSpPr>
        <p:spPr>
          <a:xfrm>
            <a:off x="8598689" y="677588"/>
            <a:ext cx="1365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sz="1200" dirty="0"/>
              <a:t>vnet2: 10.0.2.0/24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079D2A-6445-4B5E-8159-C0A26A63F2F2}"/>
              </a:ext>
            </a:extLst>
          </p:cNvPr>
          <p:cNvSpPr txBox="1"/>
          <p:nvPr/>
        </p:nvSpPr>
        <p:spPr>
          <a:xfrm>
            <a:off x="6605142" y="3115104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10.0.2.0/27</a:t>
            </a:r>
          </a:p>
          <a:p>
            <a:r>
              <a:rPr lang="en-US" dirty="0"/>
              <a:t>subnet1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33A83C-2B0B-4F85-AE7B-8164CAA603FF}"/>
              </a:ext>
            </a:extLst>
          </p:cNvPr>
          <p:cNvSpPr txBox="1"/>
          <p:nvPr/>
        </p:nvSpPr>
        <p:spPr>
          <a:xfrm>
            <a:off x="10273882" y="2674737"/>
            <a:ext cx="938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10.0.2.32/27</a:t>
            </a:r>
          </a:p>
          <a:p>
            <a:r>
              <a:rPr lang="en-US" sz="1100" b="1" dirty="0"/>
              <a:t>subnet2</a:t>
            </a:r>
            <a:endParaRPr lang="en-GB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E25F6F-A6CE-435E-B56F-64C8BCBA4D8D}"/>
              </a:ext>
            </a:extLst>
          </p:cNvPr>
          <p:cNvSpPr txBox="1"/>
          <p:nvPr/>
        </p:nvSpPr>
        <p:spPr>
          <a:xfrm>
            <a:off x="3092362" y="690229"/>
            <a:ext cx="1365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sz="1200" dirty="0"/>
              <a:t>vnet1: 10.0.1.0/24</a:t>
            </a:r>
            <a:endParaRPr lang="en-GB" sz="12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0A129D-CCB0-4A0A-87B9-DAEDD56788A4}"/>
              </a:ext>
            </a:extLst>
          </p:cNvPr>
          <p:cNvCxnSpPr>
            <a:cxnSpLocks/>
          </p:cNvCxnSpPr>
          <p:nvPr/>
        </p:nvCxnSpPr>
        <p:spPr>
          <a:xfrm flipV="1">
            <a:off x="8983436" y="2900162"/>
            <a:ext cx="13384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934553A-0AF5-4F3F-8987-04B47C6DE5CB}"/>
              </a:ext>
            </a:extLst>
          </p:cNvPr>
          <p:cNvSpPr/>
          <p:nvPr/>
        </p:nvSpPr>
        <p:spPr>
          <a:xfrm>
            <a:off x="1095853" y="874161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CBC99A-B370-496D-957F-DAB985E2F0D4}"/>
              </a:ext>
            </a:extLst>
          </p:cNvPr>
          <p:cNvCxnSpPr>
            <a:cxnSpLocks/>
          </p:cNvCxnSpPr>
          <p:nvPr/>
        </p:nvCxnSpPr>
        <p:spPr>
          <a:xfrm flipH="1" flipV="1">
            <a:off x="1266702" y="1308217"/>
            <a:ext cx="1040" cy="26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D962A11-974A-4719-87DF-80FFDC9F2AC8}"/>
              </a:ext>
            </a:extLst>
          </p:cNvPr>
          <p:cNvSpPr txBox="1"/>
          <p:nvPr/>
        </p:nvSpPr>
        <p:spPr>
          <a:xfrm>
            <a:off x="1037971" y="59093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vm14</a:t>
            </a:r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12734-ADA5-48A5-A1BA-FABE41D4C96C}"/>
              </a:ext>
            </a:extLst>
          </p:cNvPr>
          <p:cNvSpPr txBox="1"/>
          <p:nvPr/>
        </p:nvSpPr>
        <p:spPr>
          <a:xfrm>
            <a:off x="1413764" y="2413801"/>
            <a:ext cx="11881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pPr algn="r"/>
            <a:r>
              <a:rPr lang="en-GB" dirty="0"/>
              <a:t>GigabitEthernet2</a:t>
            </a:r>
          </a:p>
          <a:p>
            <a:pPr algn="r"/>
            <a:r>
              <a:rPr lang="en-US" dirty="0"/>
              <a:t>.50</a:t>
            </a:r>
            <a:endParaRPr lang="en-GB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6A0B8A-2FDE-46EE-A4CD-62AE01311D5A}"/>
              </a:ext>
            </a:extLst>
          </p:cNvPr>
          <p:cNvSpPr txBox="1"/>
          <p:nvPr/>
        </p:nvSpPr>
        <p:spPr>
          <a:xfrm>
            <a:off x="740412" y="125851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.100</a:t>
            </a:r>
            <a:endParaRPr lang="en-GB" sz="14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480FE53-F40D-472C-B711-C134A37CF5AE}"/>
              </a:ext>
            </a:extLst>
          </p:cNvPr>
          <p:cNvSpPr/>
          <p:nvPr/>
        </p:nvSpPr>
        <p:spPr>
          <a:xfrm>
            <a:off x="1135991" y="5029949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5B4B7D5-495B-4C1F-89C4-3C7363D57E26}"/>
              </a:ext>
            </a:extLst>
          </p:cNvPr>
          <p:cNvCxnSpPr>
            <a:cxnSpLocks/>
          </p:cNvCxnSpPr>
          <p:nvPr/>
        </p:nvCxnSpPr>
        <p:spPr>
          <a:xfrm flipV="1">
            <a:off x="1350570" y="5453904"/>
            <a:ext cx="0" cy="356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395A863-2FE0-4C21-9C8C-9302BCC56174}"/>
              </a:ext>
            </a:extLst>
          </p:cNvPr>
          <p:cNvSpPr txBox="1"/>
          <p:nvPr/>
        </p:nvSpPr>
        <p:spPr>
          <a:xfrm>
            <a:off x="829755" y="546387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.140</a:t>
            </a:r>
            <a:endParaRPr lang="en-GB" sz="14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489A7C-4DCF-4483-9041-9CF0B72A5C21}"/>
              </a:ext>
            </a:extLst>
          </p:cNvPr>
          <p:cNvSpPr/>
          <p:nvPr/>
        </p:nvSpPr>
        <p:spPr>
          <a:xfrm>
            <a:off x="9752726" y="3418860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711C112-437D-49A8-ADA2-3A8951097912}"/>
              </a:ext>
            </a:extLst>
          </p:cNvPr>
          <p:cNvCxnSpPr>
            <a:cxnSpLocks/>
          </p:cNvCxnSpPr>
          <p:nvPr/>
        </p:nvCxnSpPr>
        <p:spPr>
          <a:xfrm flipH="1" flipV="1">
            <a:off x="9915326" y="2883762"/>
            <a:ext cx="11054" cy="149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5862700-D4E3-4236-A5BB-680864751B5A}"/>
              </a:ext>
            </a:extLst>
          </p:cNvPr>
          <p:cNvSpPr txBox="1"/>
          <p:nvPr/>
        </p:nvSpPr>
        <p:spPr>
          <a:xfrm>
            <a:off x="9316475" y="3601647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vm2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3C9205-5982-4229-B9B2-849769E4FCC8}"/>
              </a:ext>
            </a:extLst>
          </p:cNvPr>
          <p:cNvSpPr txBox="1"/>
          <p:nvPr/>
        </p:nvSpPr>
        <p:spPr>
          <a:xfrm>
            <a:off x="8988289" y="2437179"/>
            <a:ext cx="11881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100" b="1"/>
            </a:lvl1pPr>
          </a:lstStyle>
          <a:p>
            <a:pPr algn="l"/>
            <a:r>
              <a:rPr lang="en-GB" dirty="0"/>
              <a:t>GigabitEthernet2</a:t>
            </a:r>
          </a:p>
          <a:p>
            <a:pPr algn="l"/>
            <a:r>
              <a:rPr lang="en-US" dirty="0"/>
              <a:t>.50</a:t>
            </a:r>
            <a:endParaRPr lang="en-GB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21E2FC-DBA5-4E2D-B3C8-1E0541235336}"/>
              </a:ext>
            </a:extLst>
          </p:cNvPr>
          <p:cNvSpPr txBox="1"/>
          <p:nvPr/>
        </p:nvSpPr>
        <p:spPr>
          <a:xfrm>
            <a:off x="9584710" y="289031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.60</a:t>
            </a:r>
            <a:endParaRPr lang="en-GB" sz="12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09D718-E4B1-4802-82D3-727D3AFF696D}"/>
              </a:ext>
            </a:extLst>
          </p:cNvPr>
          <p:cNvSpPr txBox="1"/>
          <p:nvPr/>
        </p:nvSpPr>
        <p:spPr>
          <a:xfrm>
            <a:off x="7177196" y="202776"/>
            <a:ext cx="6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siteB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F58EAA-2B47-4E8D-9ACD-C46949D16118}"/>
              </a:ext>
            </a:extLst>
          </p:cNvPr>
          <p:cNvSpPr txBox="1"/>
          <p:nvPr/>
        </p:nvSpPr>
        <p:spPr>
          <a:xfrm>
            <a:off x="3218598" y="228390"/>
            <a:ext cx="65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siteA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23DEF16-8B9D-4652-B9D5-0B8FF52C1646}"/>
              </a:ext>
            </a:extLst>
          </p:cNvPr>
          <p:cNvCxnSpPr>
            <a:cxnSpLocks/>
          </p:cNvCxnSpPr>
          <p:nvPr/>
        </p:nvCxnSpPr>
        <p:spPr>
          <a:xfrm>
            <a:off x="5491721" y="5368855"/>
            <a:ext cx="57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260663-C9C4-4A4B-A69C-E4C215ECF0F9}"/>
              </a:ext>
            </a:extLst>
          </p:cNvPr>
          <p:cNvCxnSpPr>
            <a:cxnSpLocks/>
          </p:cNvCxnSpPr>
          <p:nvPr/>
        </p:nvCxnSpPr>
        <p:spPr>
          <a:xfrm flipH="1">
            <a:off x="5301367" y="2271696"/>
            <a:ext cx="627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8215C1B-B6E4-4D91-ACD7-44E66D1FC5CB}"/>
              </a:ext>
            </a:extLst>
          </p:cNvPr>
          <p:cNvSpPr txBox="1"/>
          <p:nvPr/>
        </p:nvSpPr>
        <p:spPr>
          <a:xfrm>
            <a:off x="687526" y="5904464"/>
            <a:ext cx="1702710" cy="6001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UDR-subnet5</a:t>
            </a:r>
          </a:p>
          <a:p>
            <a:r>
              <a:rPr lang="en-US" sz="1100" noProof="1"/>
              <a:t>DestinationNet</a:t>
            </a:r>
            <a:r>
              <a:rPr lang="en-US" sz="1100" dirty="0"/>
              <a:t>  next-hop</a:t>
            </a:r>
          </a:p>
          <a:p>
            <a:r>
              <a:rPr lang="en-US" sz="1100" dirty="0"/>
              <a:t>10.0.1.96/27      10.0.1.50</a:t>
            </a:r>
            <a:endParaRPr lang="en-GB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C8CD5DC-D9C1-4879-B9FD-F57D1FF0D9FE}"/>
              </a:ext>
            </a:extLst>
          </p:cNvPr>
          <p:cNvCxnSpPr>
            <a:cxnSpLocks/>
          </p:cNvCxnSpPr>
          <p:nvPr/>
        </p:nvCxnSpPr>
        <p:spPr>
          <a:xfrm flipV="1">
            <a:off x="863164" y="1583848"/>
            <a:ext cx="825504" cy="7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CD4E33A-B8AB-4656-8CCA-6FCC217CB4A0}"/>
              </a:ext>
            </a:extLst>
          </p:cNvPr>
          <p:cNvSpPr txBox="1"/>
          <p:nvPr/>
        </p:nvSpPr>
        <p:spPr>
          <a:xfrm>
            <a:off x="1622641" y="1069702"/>
            <a:ext cx="938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10.0.1.96/27</a:t>
            </a:r>
          </a:p>
          <a:p>
            <a:r>
              <a:rPr lang="en-US" dirty="0"/>
              <a:t>subnet4</a:t>
            </a:r>
            <a:endParaRPr lang="en-GB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79BEBA0-B3C7-4A85-AA36-5C81ADDF62CF}"/>
              </a:ext>
            </a:extLst>
          </p:cNvPr>
          <p:cNvCxnSpPr>
            <a:cxnSpLocks/>
          </p:cNvCxnSpPr>
          <p:nvPr/>
        </p:nvCxnSpPr>
        <p:spPr>
          <a:xfrm flipV="1">
            <a:off x="742598" y="5806494"/>
            <a:ext cx="825504" cy="7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113DBBF-C890-45C9-8D21-B1E5E0E08FFD}"/>
              </a:ext>
            </a:extLst>
          </p:cNvPr>
          <p:cNvSpPr txBox="1"/>
          <p:nvPr/>
        </p:nvSpPr>
        <p:spPr>
          <a:xfrm>
            <a:off x="1491327" y="5256157"/>
            <a:ext cx="10102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10.0.1.128/27</a:t>
            </a:r>
          </a:p>
          <a:p>
            <a:r>
              <a:rPr lang="en-US" dirty="0"/>
              <a:t>subnet5</a:t>
            </a:r>
            <a:endParaRPr lang="en-GB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E3133C-3059-4DAB-9214-B7EAC6C1DC3A}"/>
              </a:ext>
            </a:extLst>
          </p:cNvPr>
          <p:cNvSpPr txBox="1"/>
          <p:nvPr/>
        </p:nvSpPr>
        <p:spPr>
          <a:xfrm>
            <a:off x="985524" y="474940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vm15</a:t>
            </a:r>
            <a:endParaRPr lang="en-GB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6C620D3-0C1C-4F59-BFD2-F545BB759BAA}"/>
              </a:ext>
            </a:extLst>
          </p:cNvPr>
          <p:cNvSpPr txBox="1"/>
          <p:nvPr/>
        </p:nvSpPr>
        <p:spPr>
          <a:xfrm>
            <a:off x="4222913" y="2596198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GB" dirty="0"/>
              <a:t>GigabitEthernet1</a:t>
            </a:r>
          </a:p>
          <a:p>
            <a:r>
              <a:rPr lang="en-US" dirty="0"/>
              <a:t>.10</a:t>
            </a:r>
            <a:endParaRPr lang="en-GB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D77B19F-565F-4EDD-B9AF-712395D8776B}"/>
              </a:ext>
            </a:extLst>
          </p:cNvPr>
          <p:cNvSpPr/>
          <p:nvPr/>
        </p:nvSpPr>
        <p:spPr>
          <a:xfrm>
            <a:off x="4049979" y="2789707"/>
            <a:ext cx="183878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299F3F3-EA3F-4686-B8C9-CDB0BD2BB822}"/>
              </a:ext>
            </a:extLst>
          </p:cNvPr>
          <p:cNvSpPr txBox="1"/>
          <p:nvPr/>
        </p:nvSpPr>
        <p:spPr>
          <a:xfrm>
            <a:off x="6157106" y="3818950"/>
            <a:ext cx="11881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GB" dirty="0"/>
              <a:t>GigabitEthernet1</a:t>
            </a:r>
          </a:p>
          <a:p>
            <a:pPr algn="r"/>
            <a:r>
              <a:rPr lang="en-US" dirty="0"/>
              <a:t>.11</a:t>
            </a:r>
            <a:endParaRPr lang="en-GB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C39A7BBA-24D0-4A14-866F-F2A20BA2B304}"/>
              </a:ext>
            </a:extLst>
          </p:cNvPr>
          <p:cNvSpPr/>
          <p:nvPr/>
        </p:nvSpPr>
        <p:spPr>
          <a:xfrm rot="10637123">
            <a:off x="3691836" y="4498298"/>
            <a:ext cx="3961118" cy="756437"/>
          </a:xfrm>
          <a:custGeom>
            <a:avLst/>
            <a:gdLst>
              <a:gd name="connsiteX0" fmla="*/ 4163628 w 4163628"/>
              <a:gd name="connsiteY0" fmla="*/ 585927 h 585927"/>
              <a:gd name="connsiteX1" fmla="*/ 2059620 w 4163628"/>
              <a:gd name="connsiteY1" fmla="*/ 0 h 585927"/>
              <a:gd name="connsiteX2" fmla="*/ 0 w 4163628"/>
              <a:gd name="connsiteY2" fmla="*/ 585927 h 585927"/>
              <a:gd name="connsiteX0" fmla="*/ 4188603 w 4188603"/>
              <a:gd name="connsiteY0" fmla="*/ 955993 h 955993"/>
              <a:gd name="connsiteX1" fmla="*/ 2059620 w 4188603"/>
              <a:gd name="connsiteY1" fmla="*/ 0 h 955993"/>
              <a:gd name="connsiteX2" fmla="*/ 0 w 4188603"/>
              <a:gd name="connsiteY2" fmla="*/ 585927 h 955993"/>
              <a:gd name="connsiteX0" fmla="*/ 4188603 w 4188603"/>
              <a:gd name="connsiteY0" fmla="*/ 955993 h 955993"/>
              <a:gd name="connsiteX1" fmla="*/ 2059620 w 4188603"/>
              <a:gd name="connsiteY1" fmla="*/ 0 h 955993"/>
              <a:gd name="connsiteX2" fmla="*/ 0 w 4188603"/>
              <a:gd name="connsiteY2" fmla="*/ 585927 h 95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8603" h="955993">
                <a:moveTo>
                  <a:pt x="4188603" y="955993"/>
                </a:moveTo>
                <a:cubicBezTo>
                  <a:pt x="3549313" y="582937"/>
                  <a:pt x="2753558" y="0"/>
                  <a:pt x="2059620" y="0"/>
                </a:cubicBezTo>
                <a:cubicBezTo>
                  <a:pt x="1365682" y="0"/>
                  <a:pt x="682841" y="292963"/>
                  <a:pt x="0" y="585927"/>
                </a:cubicBezTo>
              </a:path>
            </a:pathLst>
          </a:custGeom>
          <a:noFill/>
          <a:ln w="15875">
            <a:solidFill>
              <a:srgbClr val="0000CC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09EA85-216E-4204-BDB4-1DA683497317}"/>
              </a:ext>
            </a:extLst>
          </p:cNvPr>
          <p:cNvSpPr txBox="1"/>
          <p:nvPr/>
        </p:nvSpPr>
        <p:spPr>
          <a:xfrm>
            <a:off x="5201596" y="1739954"/>
            <a:ext cx="1082348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10.0.1.96/27</a:t>
            </a:r>
          </a:p>
          <a:p>
            <a:pPr algn="r"/>
            <a:r>
              <a:rPr lang="en-US" sz="1200" b="1" dirty="0"/>
              <a:t>10.0.1.128/27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36DF31-9A7A-4A27-80D3-1224C3D81C14}"/>
              </a:ext>
            </a:extLst>
          </p:cNvPr>
          <p:cNvSpPr txBox="1"/>
          <p:nvPr/>
        </p:nvSpPr>
        <p:spPr>
          <a:xfrm>
            <a:off x="5211269" y="5458261"/>
            <a:ext cx="1082348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10.0.1.96/27</a:t>
            </a:r>
          </a:p>
          <a:p>
            <a:pPr algn="r"/>
            <a:r>
              <a:rPr lang="en-US" sz="1200" b="1" dirty="0"/>
              <a:t>10.0.1.128/27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D322538-AB05-4F9A-82F1-D7A6EFD45E92}"/>
              </a:ext>
            </a:extLst>
          </p:cNvPr>
          <p:cNvSpPr txBox="1"/>
          <p:nvPr/>
        </p:nvSpPr>
        <p:spPr>
          <a:xfrm>
            <a:off x="588281" y="1689441"/>
            <a:ext cx="1766830" cy="6001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UDR-subnet4</a:t>
            </a:r>
          </a:p>
          <a:p>
            <a:r>
              <a:rPr lang="en-US" sz="1100" noProof="1"/>
              <a:t>DestinationNet</a:t>
            </a:r>
            <a:r>
              <a:rPr lang="en-US" sz="1100" dirty="0"/>
              <a:t>   next-hop</a:t>
            </a:r>
          </a:p>
          <a:p>
            <a:r>
              <a:rPr lang="en-US" sz="1100" dirty="0"/>
              <a:t>10.0.1.128/27     10.0.1.50</a:t>
            </a:r>
            <a:endParaRPr lang="en-GB" sz="11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F442A7A-BA01-4D2C-88C2-C850F986D4D5}"/>
              </a:ext>
            </a:extLst>
          </p:cNvPr>
          <p:cNvSpPr txBox="1"/>
          <p:nvPr/>
        </p:nvSpPr>
        <p:spPr>
          <a:xfrm>
            <a:off x="5076984" y="1273142"/>
            <a:ext cx="1412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BGP advertisement</a:t>
            </a:r>
            <a:endParaRPr lang="en-GB" sz="12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503BF48-ACA1-4E57-B277-278DD94F6B6F}"/>
              </a:ext>
            </a:extLst>
          </p:cNvPr>
          <p:cNvSpPr txBox="1"/>
          <p:nvPr/>
        </p:nvSpPr>
        <p:spPr>
          <a:xfrm>
            <a:off x="5042844" y="5976524"/>
            <a:ext cx="1412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BGP advertisement</a:t>
            </a:r>
            <a:endParaRPr lang="en-GB" sz="1200" b="1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B0E303A-9995-4593-BBBA-B20BCD40D677}"/>
              </a:ext>
            </a:extLst>
          </p:cNvPr>
          <p:cNvCxnSpPr>
            <a:cxnSpLocks/>
          </p:cNvCxnSpPr>
          <p:nvPr/>
        </p:nvCxnSpPr>
        <p:spPr>
          <a:xfrm flipH="1" flipV="1">
            <a:off x="10084580" y="3584985"/>
            <a:ext cx="232331" cy="56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4C7C2CA-277F-4556-AB9C-D455D17F4CE1}"/>
              </a:ext>
            </a:extLst>
          </p:cNvPr>
          <p:cNvCxnSpPr>
            <a:cxnSpLocks/>
          </p:cNvCxnSpPr>
          <p:nvPr/>
        </p:nvCxnSpPr>
        <p:spPr>
          <a:xfrm>
            <a:off x="10296751" y="4410620"/>
            <a:ext cx="0" cy="13512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B78BD9D-A322-4364-A76D-0D02A0B3496B}"/>
              </a:ext>
            </a:extLst>
          </p:cNvPr>
          <p:cNvSpPr txBox="1"/>
          <p:nvPr/>
        </p:nvSpPr>
        <p:spPr>
          <a:xfrm>
            <a:off x="10332221" y="3218482"/>
            <a:ext cx="1672991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Routing table vm2</a:t>
            </a:r>
          </a:p>
          <a:p>
            <a:r>
              <a:rPr lang="en-US" sz="1100" noProof="1"/>
              <a:t>DestinationNet</a:t>
            </a:r>
            <a:r>
              <a:rPr lang="en-US" sz="1100" dirty="0"/>
              <a:t>  next-hop</a:t>
            </a:r>
          </a:p>
          <a:p>
            <a:r>
              <a:rPr lang="en-US" sz="1100" dirty="0"/>
              <a:t>10.0.1.96/27     10.0.2.90</a:t>
            </a:r>
          </a:p>
          <a:p>
            <a:r>
              <a:rPr lang="en-US" sz="1100" dirty="0"/>
              <a:t>10.0.1.128/27   10.0.2.90</a:t>
            </a:r>
            <a:endParaRPr lang="en-GB" sz="11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AD2DC76-3889-4A7D-967E-57F90E19673A}"/>
              </a:ext>
            </a:extLst>
          </p:cNvPr>
          <p:cNvSpPr txBox="1"/>
          <p:nvPr/>
        </p:nvSpPr>
        <p:spPr>
          <a:xfrm>
            <a:off x="2705374" y="5207083"/>
            <a:ext cx="1766830" cy="76944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Routing table-static routes</a:t>
            </a:r>
          </a:p>
          <a:p>
            <a:r>
              <a:rPr lang="en-US" sz="1100" noProof="1"/>
              <a:t>DestinationNet</a:t>
            </a:r>
            <a:r>
              <a:rPr lang="en-US" sz="1100" dirty="0"/>
              <a:t>   next-hop</a:t>
            </a:r>
          </a:p>
          <a:p>
            <a:r>
              <a:rPr lang="en-US" sz="1100" dirty="0"/>
              <a:t>10.0.1.96/27       10.0.1.65</a:t>
            </a:r>
          </a:p>
          <a:p>
            <a:r>
              <a:rPr lang="en-US" sz="1100" dirty="0"/>
              <a:t>10.0.1.128/27     10.0.1.65</a:t>
            </a:r>
            <a:endParaRPr lang="en-GB" sz="1100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22548EF-7B94-4799-B5A8-65BE3E276AF6}"/>
              </a:ext>
            </a:extLst>
          </p:cNvPr>
          <p:cNvCxnSpPr>
            <a:cxnSpLocks/>
          </p:cNvCxnSpPr>
          <p:nvPr/>
        </p:nvCxnSpPr>
        <p:spPr>
          <a:xfrm>
            <a:off x="3430367" y="5025459"/>
            <a:ext cx="0" cy="193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049A66B3-5B6F-43E7-8F35-3E30592329DE}"/>
              </a:ext>
            </a:extLst>
          </p:cNvPr>
          <p:cNvSpPr txBox="1"/>
          <p:nvPr/>
        </p:nvSpPr>
        <p:spPr>
          <a:xfrm>
            <a:off x="7209693" y="1604123"/>
            <a:ext cx="1745991" cy="76944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Routing table-static routes</a:t>
            </a:r>
          </a:p>
          <a:p>
            <a:r>
              <a:rPr lang="en-US" sz="1100" noProof="1"/>
              <a:t>DestinationNet</a:t>
            </a:r>
            <a:r>
              <a:rPr lang="en-US" sz="1100" dirty="0"/>
              <a:t>    next-hop</a:t>
            </a:r>
          </a:p>
          <a:p>
            <a:r>
              <a:rPr lang="en-US" sz="1100" dirty="0"/>
              <a:t>10.0.1.96/27        10.0.1.60</a:t>
            </a:r>
          </a:p>
          <a:p>
            <a:r>
              <a:rPr lang="en-US" sz="1100" dirty="0"/>
              <a:t>10.0.1.128/27      10.0.1.60</a:t>
            </a:r>
            <a:endParaRPr lang="en-GB" sz="1100" dirty="0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9C8D47C-A910-4D3B-9957-4CBF4434B580}"/>
              </a:ext>
            </a:extLst>
          </p:cNvPr>
          <p:cNvSpPr/>
          <p:nvPr/>
        </p:nvSpPr>
        <p:spPr>
          <a:xfrm>
            <a:off x="3752626" y="2385109"/>
            <a:ext cx="3812068" cy="404476"/>
          </a:xfrm>
          <a:custGeom>
            <a:avLst/>
            <a:gdLst>
              <a:gd name="connsiteX0" fmla="*/ 4163628 w 4163628"/>
              <a:gd name="connsiteY0" fmla="*/ 585927 h 585927"/>
              <a:gd name="connsiteX1" fmla="*/ 2059620 w 4163628"/>
              <a:gd name="connsiteY1" fmla="*/ 0 h 585927"/>
              <a:gd name="connsiteX2" fmla="*/ 0 w 4163628"/>
              <a:gd name="connsiteY2" fmla="*/ 585927 h 58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3628" h="585927">
                <a:moveTo>
                  <a:pt x="4163628" y="585927"/>
                </a:moveTo>
                <a:cubicBezTo>
                  <a:pt x="3458593" y="292963"/>
                  <a:pt x="2753558" y="0"/>
                  <a:pt x="2059620" y="0"/>
                </a:cubicBezTo>
                <a:cubicBezTo>
                  <a:pt x="1365682" y="0"/>
                  <a:pt x="682841" y="292963"/>
                  <a:pt x="0" y="585927"/>
                </a:cubicBezTo>
              </a:path>
            </a:pathLst>
          </a:custGeom>
          <a:noFill/>
          <a:ln w="15875">
            <a:solidFill>
              <a:srgbClr val="0000CC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71842DD-2946-4876-B198-0669ECCA380B}"/>
              </a:ext>
            </a:extLst>
          </p:cNvPr>
          <p:cNvSpPr txBox="1"/>
          <p:nvPr/>
        </p:nvSpPr>
        <p:spPr>
          <a:xfrm>
            <a:off x="2790196" y="2448847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ASN 65001</a:t>
            </a:r>
            <a:endParaRPr lang="en-GB" sz="12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7F2626-9F89-4130-B920-D75684AB4711}"/>
              </a:ext>
            </a:extLst>
          </p:cNvPr>
          <p:cNvSpPr txBox="1"/>
          <p:nvPr/>
        </p:nvSpPr>
        <p:spPr>
          <a:xfrm>
            <a:off x="2730769" y="2706763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lo: 172.16.1.1</a:t>
            </a:r>
            <a:endParaRPr lang="en-GB" dirty="0"/>
          </a:p>
          <a:p>
            <a:r>
              <a:rPr lang="en-US" dirty="0"/>
              <a:t>vti1:192.168.0.1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EA023-3CD9-40CE-9D2C-D8D3BC20EB4C}"/>
              </a:ext>
            </a:extLst>
          </p:cNvPr>
          <p:cNvSpPr/>
          <p:nvPr/>
        </p:nvSpPr>
        <p:spPr>
          <a:xfrm>
            <a:off x="2364780" y="2815191"/>
            <a:ext cx="183878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CE78448-2C71-4FDC-BA79-9D0161245126}"/>
              </a:ext>
            </a:extLst>
          </p:cNvPr>
          <p:cNvCxnSpPr>
            <a:cxnSpLocks/>
          </p:cNvCxnSpPr>
          <p:nvPr/>
        </p:nvCxnSpPr>
        <p:spPr>
          <a:xfrm>
            <a:off x="1336625" y="4496189"/>
            <a:ext cx="1135480" cy="7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6E528AE-F063-46DD-B036-777C35F8FF93}"/>
              </a:ext>
            </a:extLst>
          </p:cNvPr>
          <p:cNvSpPr txBox="1"/>
          <p:nvPr/>
        </p:nvSpPr>
        <p:spPr>
          <a:xfrm>
            <a:off x="1159895" y="4254722"/>
            <a:ext cx="938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10.0.1.64/27</a:t>
            </a:r>
          </a:p>
          <a:p>
            <a:r>
              <a:rPr lang="en-US" sz="1100" b="1" dirty="0"/>
              <a:t>subnet3</a:t>
            </a:r>
            <a:endParaRPr lang="en-GB" sz="1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4E574C-DAC4-4A2E-94A1-CF2C9513D93B}"/>
              </a:ext>
            </a:extLst>
          </p:cNvPr>
          <p:cNvSpPr txBox="1"/>
          <p:nvPr/>
        </p:nvSpPr>
        <p:spPr>
          <a:xfrm>
            <a:off x="1313793" y="3926502"/>
            <a:ext cx="127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GigabitEthernet2</a:t>
            </a:r>
          </a:p>
          <a:p>
            <a:pPr algn="r"/>
            <a:r>
              <a:rPr lang="en-US" sz="1200" b="1" dirty="0"/>
              <a:t>.90</a:t>
            </a:r>
            <a:endParaRPr lang="en-GB" sz="1200" b="1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7F2146-DE8D-43B2-95FC-017E96661690}"/>
              </a:ext>
            </a:extLst>
          </p:cNvPr>
          <p:cNvSpPr/>
          <p:nvPr/>
        </p:nvSpPr>
        <p:spPr>
          <a:xfrm>
            <a:off x="4049171" y="4331944"/>
            <a:ext cx="183878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A78D524-5B3F-468D-8E9F-EAC36CB37FB3}"/>
              </a:ext>
            </a:extLst>
          </p:cNvPr>
          <p:cNvSpPr txBox="1"/>
          <p:nvPr/>
        </p:nvSpPr>
        <p:spPr>
          <a:xfrm>
            <a:off x="2729961" y="4249000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vti1:192.168.0.1</a:t>
            </a:r>
          </a:p>
          <a:p>
            <a:r>
              <a:rPr lang="en-US" dirty="0"/>
              <a:t>lo: 172.16.1.1</a:t>
            </a:r>
            <a:endParaRPr lang="en-GB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01FF7F7-6E48-40D8-81F7-B4B19D17CA93}"/>
              </a:ext>
            </a:extLst>
          </p:cNvPr>
          <p:cNvSpPr/>
          <p:nvPr/>
        </p:nvSpPr>
        <p:spPr>
          <a:xfrm>
            <a:off x="2364780" y="4335406"/>
            <a:ext cx="183878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095B9F-A229-4D17-B346-A583F8570497}"/>
              </a:ext>
            </a:extLst>
          </p:cNvPr>
          <p:cNvCxnSpPr>
            <a:cxnSpLocks/>
          </p:cNvCxnSpPr>
          <p:nvPr/>
        </p:nvCxnSpPr>
        <p:spPr>
          <a:xfrm>
            <a:off x="3926180" y="4396271"/>
            <a:ext cx="3684524" cy="11769"/>
          </a:xfrm>
          <a:prstGeom prst="line">
            <a:avLst/>
          </a:prstGeom>
          <a:ln w="952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4F9F924-8191-4E59-B503-F1C620AEE4E5}"/>
              </a:ext>
            </a:extLst>
          </p:cNvPr>
          <p:cNvSpPr txBox="1"/>
          <p:nvPr/>
        </p:nvSpPr>
        <p:spPr>
          <a:xfrm>
            <a:off x="7632854" y="2680331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lo: 172.16.1.2</a:t>
            </a:r>
          </a:p>
          <a:p>
            <a:r>
              <a:rPr lang="en-US" dirty="0"/>
              <a:t>vti1:192.168.0.2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9DD3024-3ABD-42BB-B480-22330FBC2621}"/>
              </a:ext>
            </a:extLst>
          </p:cNvPr>
          <p:cNvSpPr/>
          <p:nvPr/>
        </p:nvSpPr>
        <p:spPr>
          <a:xfrm>
            <a:off x="7161374" y="2731437"/>
            <a:ext cx="183878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0FC3DC-8BCB-47F3-B99F-E0430DDE7B56}"/>
              </a:ext>
            </a:extLst>
          </p:cNvPr>
          <p:cNvCxnSpPr>
            <a:cxnSpLocks/>
          </p:cNvCxnSpPr>
          <p:nvPr/>
        </p:nvCxnSpPr>
        <p:spPr>
          <a:xfrm flipV="1">
            <a:off x="3925959" y="3005708"/>
            <a:ext cx="3702198" cy="20049"/>
          </a:xfrm>
          <a:prstGeom prst="line">
            <a:avLst/>
          </a:prstGeom>
          <a:ln w="952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A5B6F4-19C9-42C4-A97B-E32784052EBF}"/>
              </a:ext>
            </a:extLst>
          </p:cNvPr>
          <p:cNvSpPr txBox="1"/>
          <p:nvPr/>
        </p:nvSpPr>
        <p:spPr>
          <a:xfrm>
            <a:off x="5917682" y="2651983"/>
            <a:ext cx="11881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pPr algn="r"/>
            <a:r>
              <a:rPr lang="en-GB" dirty="0"/>
              <a:t>GigabitEthernet1</a:t>
            </a:r>
          </a:p>
          <a:p>
            <a:pPr algn="r"/>
            <a:r>
              <a:rPr lang="en-US" dirty="0"/>
              <a:t>.10</a:t>
            </a:r>
            <a:endParaRPr lang="en-GB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6AE2329-CE07-4588-9B5F-2CB633B64A8D}"/>
              </a:ext>
            </a:extLst>
          </p:cNvPr>
          <p:cNvSpPr txBox="1"/>
          <p:nvPr/>
        </p:nvSpPr>
        <p:spPr>
          <a:xfrm>
            <a:off x="2782083" y="4011497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ASN 65001</a:t>
            </a:r>
            <a:endParaRPr lang="en-GB" sz="12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144F709-CACE-4D1E-B5EC-E98F604EBC57}"/>
              </a:ext>
            </a:extLst>
          </p:cNvPr>
          <p:cNvSpPr txBox="1"/>
          <p:nvPr/>
        </p:nvSpPr>
        <p:spPr>
          <a:xfrm>
            <a:off x="7690957" y="2369487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ASN 65002</a:t>
            </a:r>
            <a:endParaRPr lang="en-GB" sz="12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DF6D062-4E44-4B54-A555-D3544D0C376E}"/>
              </a:ext>
            </a:extLst>
          </p:cNvPr>
          <p:cNvSpPr txBox="1"/>
          <p:nvPr/>
        </p:nvSpPr>
        <p:spPr>
          <a:xfrm>
            <a:off x="7661234" y="4005661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ASN 65002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1B320-8F1E-4F55-8C4A-FE5099666E15}"/>
              </a:ext>
            </a:extLst>
          </p:cNvPr>
          <p:cNvSpPr txBox="1"/>
          <p:nvPr/>
        </p:nvSpPr>
        <p:spPr>
          <a:xfrm>
            <a:off x="2936169" y="3161905"/>
            <a:ext cx="628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crs11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9E1DED1-4815-4349-A8B4-E4490B4D85A1}"/>
              </a:ext>
            </a:extLst>
          </p:cNvPr>
          <p:cNvSpPr txBox="1"/>
          <p:nvPr/>
        </p:nvSpPr>
        <p:spPr>
          <a:xfrm>
            <a:off x="2801990" y="4723171"/>
            <a:ext cx="628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crs12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059211C-3D8D-401E-B14D-9095A777DAB0}"/>
              </a:ext>
            </a:extLst>
          </p:cNvPr>
          <p:cNvSpPr/>
          <p:nvPr/>
        </p:nvSpPr>
        <p:spPr>
          <a:xfrm>
            <a:off x="8850346" y="4210404"/>
            <a:ext cx="183878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1C3601A-2537-4A22-846D-89AA1FEB9141}"/>
              </a:ext>
            </a:extLst>
          </p:cNvPr>
          <p:cNvSpPr txBox="1"/>
          <p:nvPr/>
        </p:nvSpPr>
        <p:spPr>
          <a:xfrm>
            <a:off x="6489486" y="4521221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10.0.2.0/27</a:t>
            </a:r>
          </a:p>
          <a:p>
            <a:r>
              <a:rPr lang="en-US" dirty="0"/>
              <a:t>subnet1</a:t>
            </a:r>
            <a:endParaRPr lang="en-GB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F1A1CC2-476A-4597-9159-11B5EC8FBE21}"/>
              </a:ext>
            </a:extLst>
          </p:cNvPr>
          <p:cNvSpPr txBox="1"/>
          <p:nvPr/>
        </p:nvSpPr>
        <p:spPr>
          <a:xfrm>
            <a:off x="4038141" y="3887674"/>
            <a:ext cx="11881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GB" dirty="0"/>
              <a:t>GigabitEthernet1</a:t>
            </a:r>
          </a:p>
          <a:p>
            <a:r>
              <a:rPr lang="en-US" dirty="0"/>
              <a:t>.11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BC1BAA-550A-4920-AE28-89F1C7E376A6}"/>
              </a:ext>
            </a:extLst>
          </p:cNvPr>
          <p:cNvSpPr/>
          <p:nvPr/>
        </p:nvSpPr>
        <p:spPr>
          <a:xfrm>
            <a:off x="452761" y="589031"/>
            <a:ext cx="4374190" cy="5900492"/>
          </a:xfrm>
          <a:prstGeom prst="roundRect">
            <a:avLst>
              <a:gd name="adj" fmla="val 494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FA3B0-3C1D-480A-9A0F-D913C6F8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39" y="681264"/>
            <a:ext cx="510540" cy="30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9F8C2A-5D3A-4BFD-AED7-5EB142EC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27" y="1332159"/>
            <a:ext cx="480060" cy="4800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C901AF-F0E7-4A51-8751-8DBD162F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758" y="5553599"/>
            <a:ext cx="480060" cy="480060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322A2C9B-49A4-4CCD-8032-71EBA247F2C9}"/>
              </a:ext>
            </a:extLst>
          </p:cNvPr>
          <p:cNvSpPr txBox="1"/>
          <p:nvPr/>
        </p:nvSpPr>
        <p:spPr>
          <a:xfrm>
            <a:off x="7766736" y="4723772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csr22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1E2AB0F-B329-4A8A-8E5F-DC5F5BDEBF00}"/>
              </a:ext>
            </a:extLst>
          </p:cNvPr>
          <p:cNvSpPr txBox="1"/>
          <p:nvPr/>
        </p:nvSpPr>
        <p:spPr>
          <a:xfrm>
            <a:off x="8961147" y="4350431"/>
            <a:ext cx="11881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GB" dirty="0"/>
              <a:t>GigabitEthernet2</a:t>
            </a:r>
          </a:p>
          <a:p>
            <a:r>
              <a:rPr lang="en-US" dirty="0"/>
              <a:t>.90</a:t>
            </a:r>
            <a:endParaRPr lang="en-GB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8BDDDD4-8086-420F-A047-368B51FD1120}"/>
              </a:ext>
            </a:extLst>
          </p:cNvPr>
          <p:cNvSpPr txBox="1"/>
          <p:nvPr/>
        </p:nvSpPr>
        <p:spPr>
          <a:xfrm>
            <a:off x="10432596" y="4199805"/>
            <a:ext cx="938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10.0.2.64/27</a:t>
            </a:r>
          </a:p>
          <a:p>
            <a:r>
              <a:rPr lang="en-US" sz="1100" b="1" dirty="0"/>
              <a:t>subnet3</a:t>
            </a:r>
            <a:endParaRPr lang="en-GB" sz="11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49B6356-7408-410E-8845-6AB4AB546EC3}"/>
              </a:ext>
            </a:extLst>
          </p:cNvPr>
          <p:cNvSpPr txBox="1"/>
          <p:nvPr/>
        </p:nvSpPr>
        <p:spPr>
          <a:xfrm>
            <a:off x="9548245" y="3898509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.70</a:t>
            </a:r>
            <a:endParaRPr lang="en-GB" sz="12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6FCD8F-3310-439D-A3EA-3EA6AAADDE4C}"/>
              </a:ext>
            </a:extLst>
          </p:cNvPr>
          <p:cNvSpPr txBox="1"/>
          <p:nvPr/>
        </p:nvSpPr>
        <p:spPr>
          <a:xfrm>
            <a:off x="4249916" y="4415249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10.0.1.0/27</a:t>
            </a:r>
          </a:p>
          <a:p>
            <a:r>
              <a:rPr lang="en-US" dirty="0"/>
              <a:t>subnet1</a:t>
            </a:r>
            <a:endParaRPr lang="en-GB" dirty="0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8A6B83A8-9F88-4C91-B41C-D76D094A7B45}"/>
              </a:ext>
            </a:extLst>
          </p:cNvPr>
          <p:cNvSpPr/>
          <p:nvPr/>
        </p:nvSpPr>
        <p:spPr>
          <a:xfrm>
            <a:off x="6641119" y="589030"/>
            <a:ext cx="5368009" cy="5785661"/>
          </a:xfrm>
          <a:prstGeom prst="roundRect">
            <a:avLst>
              <a:gd name="adj" fmla="val 494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86FD4788-A3DA-4EE1-A992-81714E0B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26" y="708686"/>
            <a:ext cx="510540" cy="304800"/>
          </a:xfrm>
          <a:prstGeom prst="rect">
            <a:avLst/>
          </a:prstGeom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A79AD01-BB10-4473-A61C-B4EE3FEB5606}"/>
              </a:ext>
            </a:extLst>
          </p:cNvPr>
          <p:cNvCxnSpPr>
            <a:cxnSpLocks/>
          </p:cNvCxnSpPr>
          <p:nvPr/>
        </p:nvCxnSpPr>
        <p:spPr>
          <a:xfrm>
            <a:off x="10205689" y="1484189"/>
            <a:ext cx="0" cy="14281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379384A-8D87-4B88-85DB-921F53119220}"/>
              </a:ext>
            </a:extLst>
          </p:cNvPr>
          <p:cNvSpPr txBox="1"/>
          <p:nvPr/>
        </p:nvSpPr>
        <p:spPr>
          <a:xfrm>
            <a:off x="9458443" y="1299380"/>
            <a:ext cx="1734770" cy="76944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UDR applied to subnet2</a:t>
            </a:r>
          </a:p>
          <a:p>
            <a:r>
              <a:rPr lang="en-US" sz="1100" noProof="1"/>
              <a:t>DestinationNet</a:t>
            </a:r>
            <a:r>
              <a:rPr lang="en-US" sz="1100" dirty="0"/>
              <a:t>  next-hop</a:t>
            </a:r>
          </a:p>
          <a:p>
            <a:r>
              <a:rPr lang="en-US" sz="1100" dirty="0"/>
              <a:t>10.0.1.96/27      10.0.1.60</a:t>
            </a:r>
          </a:p>
          <a:p>
            <a:r>
              <a:rPr lang="en-US" sz="1100" dirty="0"/>
              <a:t>10.0.1.128/27    10.0.1.60</a:t>
            </a:r>
            <a:endParaRPr lang="en-GB" sz="11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6C04C41-2A81-4B97-9ADA-A05E48E61A90}"/>
              </a:ext>
            </a:extLst>
          </p:cNvPr>
          <p:cNvSpPr txBox="1"/>
          <p:nvPr/>
        </p:nvSpPr>
        <p:spPr>
          <a:xfrm>
            <a:off x="9605867" y="5054456"/>
            <a:ext cx="1670650" cy="76944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UDR applied to subnet3</a:t>
            </a:r>
          </a:p>
          <a:p>
            <a:r>
              <a:rPr lang="en-US" sz="1100" noProof="1"/>
              <a:t>DestinationNet</a:t>
            </a:r>
            <a:r>
              <a:rPr lang="en-US" sz="1100" dirty="0"/>
              <a:t>  next-hop</a:t>
            </a:r>
          </a:p>
          <a:p>
            <a:r>
              <a:rPr lang="en-US" sz="1100" dirty="0"/>
              <a:t>10.0.1.64/27      10.0.1.90</a:t>
            </a:r>
          </a:p>
          <a:p>
            <a:r>
              <a:rPr lang="en-US" sz="1100" dirty="0"/>
              <a:t>10.0.1.96/27      10.0.1.90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103E42-F478-4FD7-AB53-391761326513}"/>
              </a:ext>
            </a:extLst>
          </p:cNvPr>
          <p:cNvSpPr txBox="1"/>
          <p:nvPr/>
        </p:nvSpPr>
        <p:spPr>
          <a:xfrm>
            <a:off x="7627013" y="4305967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lo: 172.16.1.2</a:t>
            </a:r>
          </a:p>
          <a:p>
            <a:r>
              <a:rPr lang="en-US" dirty="0"/>
              <a:t>vti1:192.168.0.2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68A493-A709-41FE-9090-77E964924AB9}"/>
              </a:ext>
            </a:extLst>
          </p:cNvPr>
          <p:cNvSpPr txBox="1"/>
          <p:nvPr/>
        </p:nvSpPr>
        <p:spPr>
          <a:xfrm>
            <a:off x="7786929" y="3118263"/>
            <a:ext cx="628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crs21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1FDB94-F73F-4279-8508-80A4AB82BFBD}"/>
              </a:ext>
            </a:extLst>
          </p:cNvPr>
          <p:cNvSpPr/>
          <p:nvPr/>
        </p:nvSpPr>
        <p:spPr>
          <a:xfrm>
            <a:off x="9881424" y="3140724"/>
            <a:ext cx="452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eth0</a:t>
            </a:r>
            <a:endParaRPr lang="en-GB" sz="110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B58D3EE-0C2D-4FC1-88F0-772EB76EE16E}"/>
              </a:ext>
            </a:extLst>
          </p:cNvPr>
          <p:cNvSpPr/>
          <p:nvPr/>
        </p:nvSpPr>
        <p:spPr>
          <a:xfrm>
            <a:off x="9934606" y="383051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eth1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410553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BC6E-7E4D-4015-B85A-2505F61E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747"/>
          </a:xfrm>
        </p:spPr>
        <p:txBody>
          <a:bodyPr>
            <a:normAutofit fontScale="90000"/>
          </a:bodyPr>
          <a:lstStyle/>
          <a:p>
            <a:r>
              <a:rPr lang="en-US" dirty="0"/>
              <a:t>vm2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A753A-65E8-4D98-BD13-FE316A0C526E}"/>
              </a:ext>
            </a:extLst>
          </p:cNvPr>
          <p:cNvSpPr txBox="1"/>
          <p:nvPr/>
        </p:nvSpPr>
        <p:spPr>
          <a:xfrm>
            <a:off x="4384356" y="281425"/>
            <a:ext cx="4279037" cy="5770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50" dirty="0" err="1">
                <a:solidFill>
                  <a:srgbClr val="66FF66"/>
                </a:solidFill>
                <a:latin typeface="Consolas" panose="020B0609020204030204" pitchFamily="49" charset="0"/>
              </a:rPr>
              <a:t>sed</a:t>
            </a:r>
            <a:r>
              <a:rPr lang="en-GB" sz="1050" dirty="0">
                <a:solidFill>
                  <a:srgbClr val="66FF66"/>
                </a:solidFill>
                <a:latin typeface="Consolas" panose="020B0609020204030204" pitchFamily="49" charset="0"/>
              </a:rPr>
              <a:t> -i -e '$a\net.ipv4.ip_forward = 1' /etc/</a:t>
            </a:r>
            <a:r>
              <a:rPr lang="en-GB" sz="1050" dirty="0" err="1">
                <a:solidFill>
                  <a:srgbClr val="66FF66"/>
                </a:solidFill>
                <a:latin typeface="Consolas" panose="020B0609020204030204" pitchFamily="49" charset="0"/>
              </a:rPr>
              <a:t>sysctl.conf</a:t>
            </a:r>
            <a:endParaRPr lang="en-GB" sz="1050" dirty="0">
              <a:solidFill>
                <a:srgbClr val="66FF66"/>
              </a:solidFill>
              <a:latin typeface="Consolas" panose="020B0609020204030204" pitchFamily="49" charset="0"/>
            </a:endParaRPr>
          </a:p>
          <a:p>
            <a:r>
              <a:rPr lang="en-GB" sz="1050" dirty="0" err="1">
                <a:solidFill>
                  <a:srgbClr val="66FF66"/>
                </a:solidFill>
                <a:latin typeface="Consolas" panose="020B0609020204030204" pitchFamily="49" charset="0"/>
              </a:rPr>
              <a:t>systemctl</a:t>
            </a:r>
            <a:r>
              <a:rPr lang="en-GB" sz="1050" dirty="0">
                <a:solidFill>
                  <a:srgbClr val="66FF66"/>
                </a:solidFill>
                <a:latin typeface="Consolas" panose="020B0609020204030204" pitchFamily="49" charset="0"/>
              </a:rPr>
              <a:t> restart </a:t>
            </a:r>
            <a:r>
              <a:rPr lang="en-GB" sz="1050" dirty="0" err="1">
                <a:solidFill>
                  <a:srgbClr val="66FF66"/>
                </a:solidFill>
                <a:latin typeface="Consolas" panose="020B0609020204030204" pitchFamily="49" charset="0"/>
              </a:rPr>
              <a:t>network.service</a:t>
            </a:r>
            <a:endParaRPr lang="en-GB" sz="1050" dirty="0">
              <a:solidFill>
                <a:srgbClr val="66FF66"/>
              </a:solidFill>
              <a:latin typeface="Consolas" panose="020B0609020204030204" pitchFamily="49" charset="0"/>
            </a:endParaRPr>
          </a:p>
          <a:p>
            <a:r>
              <a:rPr lang="en-GB" sz="1050" dirty="0" err="1">
                <a:solidFill>
                  <a:srgbClr val="66FF66"/>
                </a:solidFill>
                <a:latin typeface="Consolas" panose="020B0609020204030204" pitchFamily="49" charset="0"/>
              </a:rPr>
              <a:t>sysctl</a:t>
            </a:r>
            <a:r>
              <a:rPr lang="en-GB" sz="1050" dirty="0">
                <a:solidFill>
                  <a:srgbClr val="66FF66"/>
                </a:solidFill>
                <a:latin typeface="Consolas" panose="020B0609020204030204" pitchFamily="49" charset="0"/>
              </a:rPr>
              <a:t> net.ipv4.ip_forward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404F1-9AD6-40D5-8DE8-EEAB45801979}"/>
              </a:ext>
            </a:extLst>
          </p:cNvPr>
          <p:cNvSpPr/>
          <p:nvPr/>
        </p:nvSpPr>
        <p:spPr>
          <a:xfrm>
            <a:off x="1245283" y="1772223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5C69AD-6D0D-4A96-B68F-750BEBC18AFF}"/>
              </a:ext>
            </a:extLst>
          </p:cNvPr>
          <p:cNvCxnSpPr>
            <a:cxnSpLocks/>
          </p:cNvCxnSpPr>
          <p:nvPr/>
        </p:nvCxnSpPr>
        <p:spPr>
          <a:xfrm flipH="1" flipV="1">
            <a:off x="1407883" y="1237125"/>
            <a:ext cx="11054" cy="149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DFD0EA-809C-4135-AD3D-D4F67351ABE2}"/>
              </a:ext>
            </a:extLst>
          </p:cNvPr>
          <p:cNvSpPr txBox="1"/>
          <p:nvPr/>
        </p:nvSpPr>
        <p:spPr>
          <a:xfrm>
            <a:off x="1590838" y="2195603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vm2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A8F1D-71F2-48C0-A14C-54B3E1DEE7B7}"/>
              </a:ext>
            </a:extLst>
          </p:cNvPr>
          <p:cNvSpPr txBox="1"/>
          <p:nvPr/>
        </p:nvSpPr>
        <p:spPr>
          <a:xfrm>
            <a:off x="1383089" y="143082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.60</a:t>
            </a:r>
            <a:endParaRPr lang="en-GB" sz="14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D80109-A9E7-4EB8-9373-80292A00EF18}"/>
              </a:ext>
            </a:extLst>
          </p:cNvPr>
          <p:cNvCxnSpPr>
            <a:cxnSpLocks/>
          </p:cNvCxnSpPr>
          <p:nvPr/>
        </p:nvCxnSpPr>
        <p:spPr>
          <a:xfrm flipH="1" flipV="1">
            <a:off x="1577137" y="1938348"/>
            <a:ext cx="232331" cy="56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D94E4F-2476-4D13-B252-B45300DF4137}"/>
              </a:ext>
            </a:extLst>
          </p:cNvPr>
          <p:cNvSpPr txBox="1"/>
          <p:nvPr/>
        </p:nvSpPr>
        <p:spPr>
          <a:xfrm>
            <a:off x="1781392" y="1440614"/>
            <a:ext cx="1672991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Routing table vm2</a:t>
            </a:r>
          </a:p>
          <a:p>
            <a:r>
              <a:rPr lang="en-US" sz="1100" dirty="0" err="1"/>
              <a:t>DestinationNet</a:t>
            </a:r>
            <a:r>
              <a:rPr lang="en-US" sz="1100" dirty="0"/>
              <a:t>  next-hop</a:t>
            </a:r>
          </a:p>
          <a:p>
            <a:r>
              <a:rPr lang="en-US" sz="1100" dirty="0"/>
              <a:t>10.0.1.96/27     10.0.2.90</a:t>
            </a:r>
          </a:p>
          <a:p>
            <a:r>
              <a:rPr lang="en-US" sz="1100" dirty="0"/>
              <a:t>10.0.1.128/27   10.0.2.90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01F68B-71BF-48D1-9773-7C13876D9CA2}"/>
              </a:ext>
            </a:extLst>
          </p:cNvPr>
          <p:cNvSpPr txBox="1"/>
          <p:nvPr/>
        </p:nvSpPr>
        <p:spPr>
          <a:xfrm>
            <a:off x="1040802" y="2251872"/>
            <a:ext cx="41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.70</a:t>
            </a:r>
            <a:endParaRPr lang="en-GB" sz="14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16C6D7-7FB8-46D4-BA12-4161A85038E9}"/>
              </a:ext>
            </a:extLst>
          </p:cNvPr>
          <p:cNvCxnSpPr>
            <a:cxnSpLocks/>
          </p:cNvCxnSpPr>
          <p:nvPr/>
        </p:nvCxnSpPr>
        <p:spPr>
          <a:xfrm flipH="1" flipV="1">
            <a:off x="748922" y="1239707"/>
            <a:ext cx="9927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CB78C4-BE29-4B9C-A6D7-8F6504AC917B}"/>
              </a:ext>
            </a:extLst>
          </p:cNvPr>
          <p:cNvCxnSpPr>
            <a:cxnSpLocks/>
          </p:cNvCxnSpPr>
          <p:nvPr/>
        </p:nvCxnSpPr>
        <p:spPr>
          <a:xfrm flipH="1" flipV="1">
            <a:off x="748048" y="2751009"/>
            <a:ext cx="9927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1D61AF-AB21-470F-A0E2-0DADAF194384}"/>
              </a:ext>
            </a:extLst>
          </p:cNvPr>
          <p:cNvSpPr/>
          <p:nvPr/>
        </p:nvSpPr>
        <p:spPr>
          <a:xfrm>
            <a:off x="4347426" y="5837911"/>
            <a:ext cx="2609850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66FF66"/>
                </a:solidFill>
                <a:latin typeface="Consolas" panose="020B0609020204030204" pitchFamily="49" charset="0"/>
              </a:rPr>
              <a:t>Check the routes: </a:t>
            </a:r>
          </a:p>
          <a:p>
            <a:r>
              <a:rPr lang="en-GB" sz="1050" dirty="0">
                <a:solidFill>
                  <a:srgbClr val="66FF66"/>
                </a:solidFill>
                <a:latin typeface="Consolas" panose="020B0609020204030204" pitchFamily="49" charset="0"/>
              </a:rPr>
              <a:t># netstat -nr</a:t>
            </a:r>
          </a:p>
          <a:p>
            <a:r>
              <a:rPr lang="en-GB" sz="1050" dirty="0">
                <a:solidFill>
                  <a:srgbClr val="66FF66"/>
                </a:solidFill>
                <a:latin typeface="Consolas" panose="020B0609020204030204" pitchFamily="49" charset="0"/>
              </a:rPr>
              <a:t># route -n</a:t>
            </a:r>
          </a:p>
          <a:p>
            <a:r>
              <a:rPr lang="en-GB" sz="1050" dirty="0">
                <a:solidFill>
                  <a:srgbClr val="66FF66"/>
                </a:solidFill>
                <a:latin typeface="Consolas" panose="020B0609020204030204" pitchFamily="49" charset="0"/>
              </a:rPr>
              <a:t># </a:t>
            </a:r>
            <a:r>
              <a:rPr lang="en-GB" sz="1050" dirty="0" err="1">
                <a:solidFill>
                  <a:srgbClr val="66FF66"/>
                </a:solidFill>
                <a:latin typeface="Consolas" panose="020B0609020204030204" pitchFamily="49" charset="0"/>
              </a:rPr>
              <a:t>ip</a:t>
            </a:r>
            <a:r>
              <a:rPr lang="en-GB" sz="1050" dirty="0">
                <a:solidFill>
                  <a:srgbClr val="66FF66"/>
                </a:solidFill>
                <a:latin typeface="Consolas" panose="020B0609020204030204" pitchFamily="49" charset="0"/>
              </a:rPr>
              <a:t> route 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9D8FE2-4500-4A18-8A32-BD3257BB1376}"/>
              </a:ext>
            </a:extLst>
          </p:cNvPr>
          <p:cNvSpPr txBox="1"/>
          <p:nvPr/>
        </p:nvSpPr>
        <p:spPr>
          <a:xfrm>
            <a:off x="4321462" y="4200793"/>
            <a:ext cx="691912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66FF66"/>
                </a:solidFill>
                <a:latin typeface="Consolas" panose="020B0609020204030204" pitchFamily="49" charset="0"/>
              </a:rPr>
              <a:t>echo '</a:t>
            </a:r>
            <a:r>
              <a:rPr lang="it-IT" sz="1050" dirty="0">
                <a:solidFill>
                  <a:srgbClr val="66FF66"/>
                </a:solidFill>
                <a:latin typeface="Consolas" panose="020B0609020204030204" pitchFamily="49" charset="0"/>
              </a:rPr>
              <a:t>10.0.1.96/27 via 10.0.2.65  dev eth1</a:t>
            </a:r>
            <a:r>
              <a:rPr lang="en-GB" sz="1050" dirty="0">
                <a:solidFill>
                  <a:srgbClr val="66FF66"/>
                </a:solidFill>
                <a:latin typeface="Consolas" panose="020B0609020204030204" pitchFamily="49" charset="0"/>
              </a:rPr>
              <a:t>' &gt;&gt; </a:t>
            </a:r>
            <a:r>
              <a:rPr lang="en-US" sz="1050" dirty="0">
                <a:solidFill>
                  <a:srgbClr val="66FF66"/>
                </a:solidFill>
                <a:latin typeface="Consolas" panose="020B0609020204030204" pitchFamily="49" charset="0"/>
              </a:rPr>
              <a:t>/</a:t>
            </a:r>
            <a:r>
              <a:rPr lang="en-US" sz="1050" dirty="0" err="1">
                <a:solidFill>
                  <a:srgbClr val="66FF66"/>
                </a:solidFill>
                <a:latin typeface="Consolas" panose="020B0609020204030204" pitchFamily="49" charset="0"/>
              </a:rPr>
              <a:t>etc</a:t>
            </a:r>
            <a:r>
              <a:rPr lang="en-US" sz="1050" dirty="0">
                <a:solidFill>
                  <a:srgbClr val="66FF66"/>
                </a:solidFill>
                <a:latin typeface="Consolas" panose="020B0609020204030204" pitchFamily="49" charset="0"/>
              </a:rPr>
              <a:t>/</a:t>
            </a:r>
            <a:r>
              <a:rPr lang="en-US" sz="1050" dirty="0" err="1">
                <a:solidFill>
                  <a:srgbClr val="66FF66"/>
                </a:solidFill>
                <a:latin typeface="Consolas" panose="020B0609020204030204" pitchFamily="49" charset="0"/>
              </a:rPr>
              <a:t>sysconfig</a:t>
            </a:r>
            <a:r>
              <a:rPr lang="en-US" sz="1050" dirty="0">
                <a:solidFill>
                  <a:srgbClr val="66FF66"/>
                </a:solidFill>
                <a:latin typeface="Consolas" panose="020B0609020204030204" pitchFamily="49" charset="0"/>
              </a:rPr>
              <a:t>/network-scripts/</a:t>
            </a:r>
            <a:r>
              <a:rPr lang="en-GB" sz="1050" dirty="0">
                <a:solidFill>
                  <a:srgbClr val="66FF66"/>
                </a:solidFill>
                <a:latin typeface="Consolas" panose="020B0609020204030204" pitchFamily="49" charset="0"/>
              </a:rPr>
              <a:t>route-eth1</a:t>
            </a:r>
          </a:p>
          <a:p>
            <a:r>
              <a:rPr lang="en-GB" sz="1050" dirty="0">
                <a:solidFill>
                  <a:srgbClr val="66FF66"/>
                </a:solidFill>
                <a:latin typeface="Consolas" panose="020B0609020204030204" pitchFamily="49" charset="0"/>
              </a:rPr>
              <a:t>echo '</a:t>
            </a:r>
            <a:r>
              <a:rPr lang="it-IT" sz="1050" dirty="0">
                <a:solidFill>
                  <a:srgbClr val="66FF66"/>
                </a:solidFill>
                <a:latin typeface="Consolas" panose="020B0609020204030204" pitchFamily="49" charset="0"/>
              </a:rPr>
              <a:t>10.0.1.128/27 via 10.0.2.65 dev eth1</a:t>
            </a:r>
            <a:r>
              <a:rPr lang="en-GB" sz="1050" dirty="0">
                <a:solidFill>
                  <a:srgbClr val="66FF66"/>
                </a:solidFill>
                <a:latin typeface="Consolas" panose="020B0609020204030204" pitchFamily="49" charset="0"/>
              </a:rPr>
              <a:t>' &gt;&gt; </a:t>
            </a:r>
            <a:r>
              <a:rPr lang="en-US" sz="1050" dirty="0">
                <a:solidFill>
                  <a:srgbClr val="66FF66"/>
                </a:solidFill>
                <a:latin typeface="Consolas" panose="020B0609020204030204" pitchFamily="49" charset="0"/>
              </a:rPr>
              <a:t>/</a:t>
            </a:r>
            <a:r>
              <a:rPr lang="en-US" sz="1050" dirty="0" err="1">
                <a:solidFill>
                  <a:srgbClr val="66FF66"/>
                </a:solidFill>
                <a:latin typeface="Consolas" panose="020B0609020204030204" pitchFamily="49" charset="0"/>
              </a:rPr>
              <a:t>etc</a:t>
            </a:r>
            <a:r>
              <a:rPr lang="en-US" sz="1050" dirty="0">
                <a:solidFill>
                  <a:srgbClr val="66FF66"/>
                </a:solidFill>
                <a:latin typeface="Consolas" panose="020B0609020204030204" pitchFamily="49" charset="0"/>
              </a:rPr>
              <a:t>/</a:t>
            </a:r>
            <a:r>
              <a:rPr lang="en-US" sz="1050" dirty="0" err="1">
                <a:solidFill>
                  <a:srgbClr val="66FF66"/>
                </a:solidFill>
                <a:latin typeface="Consolas" panose="020B0609020204030204" pitchFamily="49" charset="0"/>
              </a:rPr>
              <a:t>sysconfig</a:t>
            </a:r>
            <a:r>
              <a:rPr lang="en-US" sz="1050" dirty="0">
                <a:solidFill>
                  <a:srgbClr val="66FF66"/>
                </a:solidFill>
                <a:latin typeface="Consolas" panose="020B0609020204030204" pitchFamily="49" charset="0"/>
              </a:rPr>
              <a:t>/network-scripts/</a:t>
            </a:r>
            <a:r>
              <a:rPr lang="en-GB" sz="1050" dirty="0">
                <a:solidFill>
                  <a:srgbClr val="66FF66"/>
                </a:solidFill>
                <a:latin typeface="Consolas" panose="020B0609020204030204" pitchFamily="49" charset="0"/>
              </a:rPr>
              <a:t>route-eth1</a:t>
            </a:r>
          </a:p>
          <a:p>
            <a:endParaRPr lang="en-GB" sz="1050" dirty="0">
              <a:solidFill>
                <a:srgbClr val="66FF66"/>
              </a:solidFill>
              <a:latin typeface="Consolas" panose="020B0609020204030204" pitchFamily="49" charset="0"/>
            </a:endParaRPr>
          </a:p>
          <a:p>
            <a:r>
              <a:rPr lang="en-GB" sz="1050" dirty="0" err="1">
                <a:solidFill>
                  <a:srgbClr val="66FF66"/>
                </a:solidFill>
                <a:latin typeface="Consolas" panose="020B0609020204030204" pitchFamily="49" charset="0"/>
              </a:rPr>
              <a:t>systemctl</a:t>
            </a:r>
            <a:r>
              <a:rPr lang="en-GB" sz="1050" dirty="0">
                <a:solidFill>
                  <a:srgbClr val="66FF66"/>
                </a:solidFill>
                <a:latin typeface="Consolas" panose="020B0609020204030204" pitchFamily="49" charset="0"/>
              </a:rPr>
              <a:t> restart </a:t>
            </a:r>
            <a:r>
              <a:rPr lang="en-GB" sz="1050" dirty="0" err="1">
                <a:solidFill>
                  <a:srgbClr val="66FF66"/>
                </a:solidFill>
                <a:latin typeface="Consolas" panose="020B0609020204030204" pitchFamily="49" charset="0"/>
              </a:rPr>
              <a:t>network.service</a:t>
            </a:r>
            <a:endParaRPr lang="en-GB" sz="1050" dirty="0">
              <a:solidFill>
                <a:srgbClr val="66FF66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0F45EF-2C08-483E-9018-3B01A30990E0}"/>
              </a:ext>
            </a:extLst>
          </p:cNvPr>
          <p:cNvSpPr txBox="1"/>
          <p:nvPr/>
        </p:nvSpPr>
        <p:spPr>
          <a:xfrm>
            <a:off x="4384356" y="1786051"/>
            <a:ext cx="1880643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66FF66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GB" dirty="0"/>
              <a:t>DEVICE=eth1</a:t>
            </a:r>
          </a:p>
          <a:p>
            <a:r>
              <a:rPr lang="en-GB" dirty="0"/>
              <a:t>ONBOOT=yes</a:t>
            </a:r>
          </a:p>
          <a:p>
            <a:r>
              <a:rPr lang="en-GB" dirty="0"/>
              <a:t>BOOTPROTO=</a:t>
            </a:r>
            <a:r>
              <a:rPr lang="en-GB" dirty="0" err="1"/>
              <a:t>dhcp</a:t>
            </a:r>
            <a:endParaRPr lang="en-GB" dirty="0"/>
          </a:p>
          <a:p>
            <a:r>
              <a:rPr lang="en-GB" dirty="0"/>
              <a:t>TYPE=Ethernet</a:t>
            </a:r>
          </a:p>
          <a:p>
            <a:r>
              <a:rPr lang="en-GB" dirty="0"/>
              <a:t>USERCTL=no</a:t>
            </a:r>
          </a:p>
          <a:p>
            <a:r>
              <a:rPr lang="en-GB" dirty="0"/>
              <a:t>IPV6INIT=no</a:t>
            </a:r>
          </a:p>
          <a:p>
            <a:r>
              <a:rPr lang="en-GB" dirty="0"/>
              <a:t>NM_CONTROLLED=yes</a:t>
            </a:r>
          </a:p>
          <a:p>
            <a:r>
              <a:rPr lang="en-GB" dirty="0"/>
              <a:t>PERSISTENT_DHCLIENT=yes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BAD02B-21A0-4CEB-B0F4-B05616DCB07A}"/>
              </a:ext>
            </a:extLst>
          </p:cNvPr>
          <p:cNvSpPr/>
          <p:nvPr/>
        </p:nvSpPr>
        <p:spPr>
          <a:xfrm>
            <a:off x="4279939" y="1419984"/>
            <a:ext cx="4027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/etc/</a:t>
            </a:r>
            <a:r>
              <a:rPr lang="en-GB" dirty="0" err="1"/>
              <a:t>sysconfig</a:t>
            </a:r>
            <a:r>
              <a:rPr lang="en-GB" dirty="0"/>
              <a:t>/network-scripts/ifcfg-eth1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B2563A-0436-4B3F-9403-A5EE109D2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462" y="5028568"/>
            <a:ext cx="3060453" cy="4154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rgbClr val="66FF66"/>
                </a:solidFill>
                <a:latin typeface="Consolas" panose="020B0609020204030204" pitchFamily="49" charset="0"/>
              </a:rPr>
              <a:t>10.0.1.96/27</a:t>
            </a:r>
            <a:r>
              <a:rPr lang="en-US" altLang="en-US" sz="1050" dirty="0">
                <a:solidFill>
                  <a:srgbClr val="66FF66"/>
                </a:solidFill>
                <a:latin typeface="Consolas" panose="020B0609020204030204" pitchFamily="49" charset="0"/>
              </a:rPr>
              <a:t> via 10.0.2.65 dev eth1 </a:t>
            </a:r>
          </a:p>
          <a:p>
            <a:r>
              <a:rPr lang="en-US" altLang="en-US" sz="1050" dirty="0">
                <a:solidFill>
                  <a:srgbClr val="66FF66"/>
                </a:solidFill>
                <a:latin typeface="Consolas" panose="020B0609020204030204" pitchFamily="49" charset="0"/>
              </a:rPr>
              <a:t>1</a:t>
            </a:r>
            <a:r>
              <a:rPr lang="it-IT" sz="1050" dirty="0">
                <a:solidFill>
                  <a:srgbClr val="66FF66"/>
                </a:solidFill>
                <a:latin typeface="Consolas" panose="020B0609020204030204" pitchFamily="49" charset="0"/>
              </a:rPr>
              <a:t>0.0.1.128/27</a:t>
            </a:r>
            <a:r>
              <a:rPr lang="en-US" altLang="en-US" sz="1050" dirty="0">
                <a:solidFill>
                  <a:srgbClr val="66FF66"/>
                </a:solidFill>
                <a:latin typeface="Consolas" panose="020B0609020204030204" pitchFamily="49" charset="0"/>
              </a:rPr>
              <a:t> via 10.0.2.65 dev eth1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982A96-E08C-4684-AA53-A7FF3AFA68AE}"/>
              </a:ext>
            </a:extLst>
          </p:cNvPr>
          <p:cNvSpPr/>
          <p:nvPr/>
        </p:nvSpPr>
        <p:spPr>
          <a:xfrm>
            <a:off x="4447257" y="3756459"/>
            <a:ext cx="414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/etc/</a:t>
            </a:r>
            <a:r>
              <a:rPr lang="en-GB" dirty="0" err="1"/>
              <a:t>sysconfig</a:t>
            </a:r>
            <a:r>
              <a:rPr lang="en-GB" dirty="0"/>
              <a:t>/network-scripts/route-eth1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BD7E19-1923-4253-A3A8-C672B4DBA506}"/>
              </a:ext>
            </a:extLst>
          </p:cNvPr>
          <p:cNvSpPr/>
          <p:nvPr/>
        </p:nvSpPr>
        <p:spPr>
          <a:xfrm>
            <a:off x="3816838" y="1419988"/>
            <a:ext cx="409882" cy="369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GB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B06CAC-D7BE-4E4C-A574-B119B1AD9AFA}"/>
              </a:ext>
            </a:extLst>
          </p:cNvPr>
          <p:cNvSpPr/>
          <p:nvPr/>
        </p:nvSpPr>
        <p:spPr>
          <a:xfrm>
            <a:off x="4037375" y="3748831"/>
            <a:ext cx="409882" cy="369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GB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C64382-7464-4674-82B9-E47B922D1312}"/>
              </a:ext>
            </a:extLst>
          </p:cNvPr>
          <p:cNvSpPr/>
          <p:nvPr/>
        </p:nvSpPr>
        <p:spPr>
          <a:xfrm>
            <a:off x="3937544" y="99940"/>
            <a:ext cx="409882" cy="369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GB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6B683-132C-4088-A4C0-1640F10AF987}"/>
              </a:ext>
            </a:extLst>
          </p:cNvPr>
          <p:cNvSpPr/>
          <p:nvPr/>
        </p:nvSpPr>
        <p:spPr>
          <a:xfrm>
            <a:off x="3925752" y="3258845"/>
            <a:ext cx="733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a file with the name route-interface in 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sysconfig</a:t>
            </a:r>
            <a:r>
              <a:rPr lang="en-US" dirty="0"/>
              <a:t>/network-scripts</a:t>
            </a:r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2ECB41-E233-4E2E-AB6D-A1362EBDDD77}"/>
              </a:ext>
            </a:extLst>
          </p:cNvPr>
          <p:cNvSpPr/>
          <p:nvPr/>
        </p:nvSpPr>
        <p:spPr>
          <a:xfrm>
            <a:off x="3825921" y="5772946"/>
            <a:ext cx="409882" cy="369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356BC-97A1-4F1C-A51E-5C00DA2221C2}"/>
              </a:ext>
            </a:extLst>
          </p:cNvPr>
          <p:cNvSpPr/>
          <p:nvPr/>
        </p:nvSpPr>
        <p:spPr>
          <a:xfrm>
            <a:off x="4361142" y="1012748"/>
            <a:ext cx="2470548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50" dirty="0" err="1">
                <a:solidFill>
                  <a:srgbClr val="66FF66"/>
                </a:solidFill>
                <a:latin typeface="Consolas" panose="020B0609020204030204" pitchFamily="49" charset="0"/>
              </a:rPr>
              <a:t>sysctl</a:t>
            </a:r>
            <a:r>
              <a:rPr lang="en-GB" sz="1050" dirty="0">
                <a:solidFill>
                  <a:srgbClr val="66FF66"/>
                </a:solidFill>
                <a:latin typeface="Consolas" panose="020B0609020204030204" pitchFamily="49" charset="0"/>
              </a:rPr>
              <a:t> -w net.ipv4.ip_forward=1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6776F0-3C2D-487C-B1C3-06D75E8490CD}"/>
              </a:ext>
            </a:extLst>
          </p:cNvPr>
          <p:cNvSpPr txBox="1"/>
          <p:nvPr/>
        </p:nvSpPr>
        <p:spPr>
          <a:xfrm>
            <a:off x="6831690" y="992205"/>
            <a:ext cx="117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AFF31E-50AB-466E-A6B9-A4B8617EA65F}"/>
              </a:ext>
            </a:extLst>
          </p:cNvPr>
          <p:cNvSpPr txBox="1"/>
          <p:nvPr/>
        </p:nvSpPr>
        <p:spPr>
          <a:xfrm>
            <a:off x="8663393" y="323408"/>
            <a:ext cx="326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Permanent in the system reboot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58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ACA-72C3-4AAB-86E7-4E7E515B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4FC09-7AA1-435D-80B2-61A867B7AD1C}"/>
              </a:ext>
            </a:extLst>
          </p:cNvPr>
          <p:cNvSpPr/>
          <p:nvPr/>
        </p:nvSpPr>
        <p:spPr>
          <a:xfrm>
            <a:off x="748683" y="1846957"/>
            <a:ext cx="609600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66FF66"/>
                </a:solidFill>
                <a:latin typeface="Consolas" panose="020B0609020204030204" pitchFamily="49" charset="0"/>
              </a:rPr>
              <a:t>[root@vm2 ~]# </a:t>
            </a:r>
            <a:r>
              <a:rPr lang="en-GB" sz="1600" dirty="0" err="1">
                <a:solidFill>
                  <a:srgbClr val="66FF66"/>
                </a:solidFill>
                <a:latin typeface="Consolas" panose="020B0609020204030204" pitchFamily="49" charset="0"/>
              </a:rPr>
              <a:t>nmcli</a:t>
            </a:r>
            <a:r>
              <a:rPr lang="en-GB" sz="1600" dirty="0">
                <a:solidFill>
                  <a:srgbClr val="66FF66"/>
                </a:solidFill>
                <a:latin typeface="Consolas" panose="020B0609020204030204" pitchFamily="49" charset="0"/>
              </a:rPr>
              <a:t> device status</a:t>
            </a:r>
          </a:p>
          <a:p>
            <a:r>
              <a:rPr lang="en-GB" sz="1600" dirty="0">
                <a:solidFill>
                  <a:srgbClr val="66FF66"/>
                </a:solidFill>
                <a:latin typeface="Consolas" panose="020B0609020204030204" pitchFamily="49" charset="0"/>
              </a:rPr>
              <a:t>DEVICE  TYPE      STATE      CONNECTION</a:t>
            </a:r>
          </a:p>
          <a:p>
            <a:r>
              <a:rPr lang="en-GB" sz="1600" dirty="0">
                <a:solidFill>
                  <a:srgbClr val="66FF66"/>
                </a:solidFill>
                <a:latin typeface="Consolas" panose="020B0609020204030204" pitchFamily="49" charset="0"/>
              </a:rPr>
              <a:t>eth0    ethernet  connected  System eth0</a:t>
            </a:r>
          </a:p>
          <a:p>
            <a:r>
              <a:rPr lang="en-GB" sz="1600" dirty="0">
                <a:solidFill>
                  <a:srgbClr val="66FF66"/>
                </a:solidFill>
                <a:latin typeface="Consolas" panose="020B0609020204030204" pitchFamily="49" charset="0"/>
              </a:rPr>
              <a:t>eth1    ethernet  connected  System eth1</a:t>
            </a:r>
          </a:p>
          <a:p>
            <a:r>
              <a:rPr lang="en-GB" sz="1600" dirty="0">
                <a:solidFill>
                  <a:srgbClr val="66FF66"/>
                </a:solidFill>
                <a:latin typeface="Consolas" panose="020B0609020204030204" pitchFamily="49" charset="0"/>
              </a:rPr>
              <a:t>lo      loopback  unmanaged  --</a:t>
            </a:r>
          </a:p>
        </p:txBody>
      </p:sp>
    </p:spTree>
    <p:extLst>
      <p:ext uri="{BB962C8B-B14F-4D97-AF65-F5344CB8AC3E}">
        <p14:creationId xmlns:p14="http://schemas.microsoft.com/office/powerpoint/2010/main" val="9746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7003-DD82-45ED-AC5F-256282E1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pPr fontAlgn="base"/>
            <a:r>
              <a:rPr lang="en-GB" dirty="0"/>
              <a:t>Reverse Path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4D4F-20EC-4ADD-8A07-61BA1537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74" y="2896202"/>
            <a:ext cx="4603812" cy="674031"/>
          </a:xfr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 err="1">
                <a:solidFill>
                  <a:srgbClr val="66FF66"/>
                </a:solidFill>
                <a:latin typeface="Consolas" panose="020B0609020204030204" pitchFamily="49" charset="0"/>
              </a:rPr>
              <a:t>sysctl</a:t>
            </a:r>
            <a:r>
              <a:rPr lang="en-GB" sz="1400" dirty="0">
                <a:solidFill>
                  <a:srgbClr val="66FF66"/>
                </a:solidFill>
                <a:latin typeface="Consolas" panose="020B0609020204030204" pitchFamily="49" charset="0"/>
              </a:rPr>
              <a:t> -w net.ipv4.conf.all.rp_filter=0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err="1">
                <a:solidFill>
                  <a:srgbClr val="66FF66"/>
                </a:solidFill>
                <a:latin typeface="Consolas" panose="020B0609020204030204" pitchFamily="49" charset="0"/>
              </a:rPr>
              <a:t>sysctl</a:t>
            </a:r>
            <a:r>
              <a:rPr lang="en-GB" sz="1400" dirty="0">
                <a:solidFill>
                  <a:srgbClr val="66FF66"/>
                </a:solidFill>
                <a:latin typeface="Consolas" panose="020B0609020204030204" pitchFamily="49" charset="0"/>
              </a:rPr>
              <a:t> -w net.ipv4.conf.eth0.rp_filter=0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err="1">
                <a:solidFill>
                  <a:srgbClr val="66FF66"/>
                </a:solidFill>
                <a:latin typeface="Consolas" panose="020B0609020204030204" pitchFamily="49" charset="0"/>
              </a:rPr>
              <a:t>sysctl</a:t>
            </a:r>
            <a:r>
              <a:rPr lang="en-GB" sz="1400" dirty="0">
                <a:solidFill>
                  <a:srgbClr val="66FF66"/>
                </a:solidFill>
                <a:latin typeface="Consolas" panose="020B0609020204030204" pitchFamily="49" charset="0"/>
              </a:rPr>
              <a:t> -w net.ipv4.conf.eth1.rp_filter=0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709E7C-63BB-4321-AA4E-8F46B9C5C5E0}"/>
              </a:ext>
            </a:extLst>
          </p:cNvPr>
          <p:cNvSpPr/>
          <p:nvPr/>
        </p:nvSpPr>
        <p:spPr>
          <a:xfrm>
            <a:off x="716874" y="4446659"/>
            <a:ext cx="5045600" cy="86793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66FF66"/>
                </a:solidFill>
                <a:latin typeface="Consolas" panose="020B0609020204030204" pitchFamily="49" charset="0"/>
              </a:rPr>
              <a:t>echo 0 &gt;  /proc/sys/net/ipv4/conf/all/</a:t>
            </a:r>
            <a:r>
              <a:rPr lang="en-GB" sz="1400" dirty="0" err="1">
                <a:solidFill>
                  <a:srgbClr val="66FF66"/>
                </a:solidFill>
                <a:latin typeface="Consolas" panose="020B0609020204030204" pitchFamily="49" charset="0"/>
              </a:rPr>
              <a:t>rp_filter</a:t>
            </a:r>
            <a:endParaRPr lang="en-GB" sz="1400" dirty="0">
              <a:solidFill>
                <a:srgbClr val="66FF66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66FF66"/>
                </a:solidFill>
                <a:latin typeface="Consolas" panose="020B0609020204030204" pitchFamily="49" charset="0"/>
              </a:rPr>
              <a:t>echo 0 &gt;  /proc/sys/net/ipv4/conf/eth0/</a:t>
            </a:r>
            <a:r>
              <a:rPr lang="en-GB" sz="1400" dirty="0" err="1">
                <a:solidFill>
                  <a:srgbClr val="66FF66"/>
                </a:solidFill>
                <a:latin typeface="Consolas" panose="020B0609020204030204" pitchFamily="49" charset="0"/>
              </a:rPr>
              <a:t>rp_filter</a:t>
            </a:r>
            <a:endParaRPr lang="en-GB" sz="1400" dirty="0">
              <a:solidFill>
                <a:srgbClr val="66FF66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66FF66"/>
                </a:solidFill>
                <a:latin typeface="Consolas" panose="020B0609020204030204" pitchFamily="49" charset="0"/>
              </a:rPr>
              <a:t>echo 0 &gt;  /proc/sys/net/ipv4/conf/eth1/</a:t>
            </a:r>
            <a:r>
              <a:rPr lang="en-GB" sz="1400" dirty="0" err="1">
                <a:solidFill>
                  <a:srgbClr val="66FF66"/>
                </a:solidFill>
                <a:latin typeface="Consolas" panose="020B0609020204030204" pitchFamily="49" charset="0"/>
              </a:rPr>
              <a:t>rp_filter</a:t>
            </a:r>
            <a:endParaRPr lang="en-GB" sz="1400" dirty="0">
              <a:solidFill>
                <a:srgbClr val="66FF66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GB" sz="1400" dirty="0">
              <a:solidFill>
                <a:srgbClr val="66FF6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58895-5A1D-4DE6-88AD-BF8055D3E43D}"/>
              </a:ext>
            </a:extLst>
          </p:cNvPr>
          <p:cNvSpPr txBox="1"/>
          <p:nvPr/>
        </p:nvSpPr>
        <p:spPr>
          <a:xfrm>
            <a:off x="5826712" y="4627709"/>
            <a:ext cx="326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Permanent in the system reboot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E3D17-0271-480F-AE78-3F1891B7BB12}"/>
              </a:ext>
            </a:extLst>
          </p:cNvPr>
          <p:cNvSpPr txBox="1"/>
          <p:nvPr/>
        </p:nvSpPr>
        <p:spPr>
          <a:xfrm>
            <a:off x="5454625" y="3074833"/>
            <a:ext cx="117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BCCDF-FB3C-4688-9A5F-9DAC28362F76}"/>
              </a:ext>
            </a:extLst>
          </p:cNvPr>
          <p:cNvSpPr/>
          <p:nvPr/>
        </p:nvSpPr>
        <p:spPr>
          <a:xfrm>
            <a:off x="653990" y="6054516"/>
            <a:ext cx="8513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222222"/>
                </a:solidFill>
                <a:latin typeface="inherit"/>
              </a:rPr>
              <a:t>1 </a:t>
            </a:r>
            <a:r>
              <a:rPr lang="en-US" dirty="0">
                <a:solidFill>
                  <a:srgbClr val="222222"/>
                </a:solidFill>
                <a:latin typeface="inherit"/>
              </a:rPr>
              <a:t>indicates, that the kernel will do source validation by confirming reverse path.</a:t>
            </a:r>
            <a:endParaRPr lang="en-US" dirty="0">
              <a:solidFill>
                <a:srgbClr val="222222"/>
              </a:solidFill>
              <a:latin typeface="Helvetica Neue"/>
            </a:endParaRPr>
          </a:p>
          <a:p>
            <a:pPr fontAlgn="base"/>
            <a:r>
              <a:rPr lang="en-US" b="1" dirty="0">
                <a:solidFill>
                  <a:srgbClr val="222222"/>
                </a:solidFill>
                <a:latin typeface="inherit"/>
              </a:rPr>
              <a:t>0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 </a:t>
            </a:r>
            <a:r>
              <a:rPr lang="en-US" dirty="0">
                <a:solidFill>
                  <a:srgbClr val="222222"/>
                </a:solidFill>
                <a:latin typeface="inherit"/>
              </a:rPr>
              <a:t>indicates, no source validation.</a:t>
            </a:r>
            <a:endParaRPr lang="en-US" b="0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07D02A-59FF-420E-B6A3-17D43C56815A}"/>
              </a:ext>
            </a:extLst>
          </p:cNvPr>
          <p:cNvSpPr/>
          <p:nvPr/>
        </p:nvSpPr>
        <p:spPr>
          <a:xfrm>
            <a:off x="653990" y="949912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Helvetica Neue"/>
              </a:rPr>
              <a:t>Reverse path filtering is a mechanism adopted by the Linux kernel, to check whether a receiving packet source address is routable.</a:t>
            </a:r>
          </a:p>
          <a:p>
            <a:pPr fontAlgn="base"/>
            <a:r>
              <a:rPr lang="en-US" dirty="0"/>
              <a:t>when a machine with reverse path filtering enabled receives a packet, the machine will first check whether the source of the received packet is reachable through the interface it came in.</a:t>
            </a:r>
          </a:p>
          <a:p>
            <a:pPr fontAlgn="base"/>
            <a:r>
              <a:rPr lang="en-US" dirty="0"/>
              <a:t>If it is routable through the interface which it came, then the machine will </a:t>
            </a:r>
            <a:r>
              <a:rPr lang="en-US" b="1" dirty="0"/>
              <a:t>accept the packet</a:t>
            </a:r>
            <a:endParaRPr lang="en-US" dirty="0"/>
          </a:p>
          <a:p>
            <a:pPr fontAlgn="base"/>
            <a:r>
              <a:rPr lang="en-US" dirty="0"/>
              <a:t>If it is not routable through the interface, which it came, then the machine will </a:t>
            </a:r>
            <a:r>
              <a:rPr lang="en-US" b="1" dirty="0"/>
              <a:t>drop that packet.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0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ECA-68B6-4AE6-8BD3-3FB04F23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8" y="36652"/>
            <a:ext cx="10515600" cy="424988"/>
          </a:xfrm>
        </p:spPr>
        <p:txBody>
          <a:bodyPr>
            <a:normAutofit fontScale="90000"/>
          </a:bodyPr>
          <a:lstStyle/>
          <a:p>
            <a:r>
              <a:rPr lang="en-US" dirty="0"/>
              <a:t>RP filter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815CE-81F9-4050-A0AE-69579CD97653}"/>
              </a:ext>
            </a:extLst>
          </p:cNvPr>
          <p:cNvSpPr/>
          <p:nvPr/>
        </p:nvSpPr>
        <p:spPr>
          <a:xfrm>
            <a:off x="540799" y="563224"/>
            <a:ext cx="10795246" cy="4247317"/>
          </a:xfrm>
          <a:prstGeom prst="rect">
            <a:avLst/>
          </a:prstGeom>
          <a:ln>
            <a:solidFill>
              <a:srgbClr val="3399FF"/>
            </a:solidFill>
          </a:ln>
        </p:spPr>
        <p:txBody>
          <a:bodyPr wrap="square">
            <a:spAutoFit/>
          </a:bodyPr>
          <a:lstStyle/>
          <a:p>
            <a:r>
              <a:rPr lang="en-GB" dirty="0" err="1"/>
              <a:t>rp_filter</a:t>
            </a:r>
            <a:r>
              <a:rPr lang="en-GB" dirty="0"/>
              <a:t> - INTEGER</a:t>
            </a:r>
          </a:p>
          <a:p>
            <a:r>
              <a:rPr lang="en-GB" dirty="0"/>
              <a:t>    0 - No source validation.</a:t>
            </a:r>
          </a:p>
          <a:p>
            <a:r>
              <a:rPr lang="en-GB" dirty="0"/>
              <a:t>    1 - Strict mode as defined in RFC3704 Strict Reverse Path</a:t>
            </a:r>
          </a:p>
          <a:p>
            <a:r>
              <a:rPr lang="en-GB" dirty="0"/>
              <a:t>        Each incoming packet is tested against the FIB and if the interface</a:t>
            </a:r>
          </a:p>
          <a:p>
            <a:r>
              <a:rPr lang="en-GB" dirty="0"/>
              <a:t>        is not the best reverse path the packet check will fail.</a:t>
            </a:r>
          </a:p>
          <a:p>
            <a:r>
              <a:rPr lang="en-GB" dirty="0"/>
              <a:t>        By default failed packets are discarded.</a:t>
            </a:r>
          </a:p>
          <a:p>
            <a:r>
              <a:rPr lang="en-GB" dirty="0"/>
              <a:t>    2 - Loose mode as defined in RFC3704 Loose Reverse Path</a:t>
            </a:r>
          </a:p>
          <a:p>
            <a:r>
              <a:rPr lang="en-GB" dirty="0"/>
              <a:t>        Each incoming packet's source address is also tested against the FIB</a:t>
            </a:r>
          </a:p>
          <a:p>
            <a:r>
              <a:rPr lang="en-GB" dirty="0"/>
              <a:t>        and if the source address is not reachable via any interface</a:t>
            </a:r>
          </a:p>
          <a:p>
            <a:r>
              <a:rPr lang="en-GB" dirty="0"/>
              <a:t>        the packet check will fail.</a:t>
            </a:r>
          </a:p>
          <a:p>
            <a:endParaRPr lang="en-GB" dirty="0"/>
          </a:p>
          <a:p>
            <a:r>
              <a:rPr lang="en-GB" dirty="0"/>
              <a:t>    Current recommended practice in RFC3704 is to enable strict mode to prevent IP spoofing from </a:t>
            </a:r>
            <a:r>
              <a:rPr lang="en-GB" dirty="0" err="1"/>
              <a:t>DDos</a:t>
            </a:r>
            <a:r>
              <a:rPr lang="en-GB" dirty="0"/>
              <a:t> attacks. If using asymmetric routing or other complicated routing, then loose mode is recommended.</a:t>
            </a:r>
          </a:p>
          <a:p>
            <a:endParaRPr lang="en-GB" dirty="0"/>
          </a:p>
          <a:p>
            <a:r>
              <a:rPr lang="en-GB" dirty="0"/>
              <a:t>    The max value from conf/{</a:t>
            </a:r>
            <a:r>
              <a:rPr lang="en-GB" dirty="0" err="1"/>
              <a:t>all,interface</a:t>
            </a:r>
            <a:r>
              <a:rPr lang="en-GB" dirty="0"/>
              <a:t>}/</a:t>
            </a:r>
            <a:r>
              <a:rPr lang="en-GB" dirty="0" err="1"/>
              <a:t>rp_filter</a:t>
            </a:r>
            <a:r>
              <a:rPr lang="en-GB" dirty="0"/>
              <a:t> is used when doing source validation on the {interface}.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7D73E-C737-4FD2-A409-5F973034788A}"/>
              </a:ext>
            </a:extLst>
          </p:cNvPr>
          <p:cNvSpPr/>
          <p:nvPr/>
        </p:nvSpPr>
        <p:spPr>
          <a:xfrm>
            <a:off x="540799" y="5271056"/>
            <a:ext cx="11293135" cy="1200329"/>
          </a:xfrm>
          <a:prstGeom prst="rect">
            <a:avLst/>
          </a:prstGeom>
          <a:ln>
            <a:solidFill>
              <a:srgbClr val="3399FF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The most simple way to disable the strict check is to set the </a:t>
            </a:r>
            <a:r>
              <a:rPr lang="en-GB" dirty="0" err="1">
                <a:latin typeface="Consolas" panose="020B0609020204030204" pitchFamily="49" charset="0"/>
              </a:rPr>
              <a:t>sysctl</a:t>
            </a:r>
            <a:r>
              <a:rPr lang="en-GB" dirty="0">
                <a:latin typeface="Consolas" panose="020B0609020204030204" pitchFamily="49" charset="0"/>
              </a:rPr>
              <a:t> net.ipv4.conf.all.rp_filter to 2 (loose) as this will override the interface-specific settings. Setting net.ipv4.conf.all.rp_filter to 0 (disabled) does not override interface-specific settings so is not recommended.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EAA81-539B-4E86-A224-FBB62BBE6AC9}"/>
              </a:ext>
            </a:extLst>
          </p:cNvPr>
          <p:cNvSpPr/>
          <p:nvPr/>
        </p:nvSpPr>
        <p:spPr>
          <a:xfrm>
            <a:off x="7847576" y="36652"/>
            <a:ext cx="4253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https://access.redhat.com/solutions/53031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11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D9F4-5637-40BD-8B44-ACE30D2D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9ED98-7296-448C-BAA6-4C8969439214}"/>
              </a:ext>
            </a:extLst>
          </p:cNvPr>
          <p:cNvSpPr/>
          <p:nvPr/>
        </p:nvSpPr>
        <p:spPr>
          <a:xfrm>
            <a:off x="838200" y="2209486"/>
            <a:ext cx="5045600" cy="86793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66FF66"/>
                </a:solidFill>
                <a:latin typeface="Consolas" panose="020B0609020204030204" pitchFamily="49" charset="0"/>
              </a:rPr>
              <a:t>echo 2 &gt;  /proc/sys/net/ipv4/conf/all/</a:t>
            </a:r>
            <a:r>
              <a:rPr lang="en-GB" sz="1400" dirty="0" err="1">
                <a:solidFill>
                  <a:srgbClr val="66FF66"/>
                </a:solidFill>
                <a:latin typeface="Consolas" panose="020B0609020204030204" pitchFamily="49" charset="0"/>
              </a:rPr>
              <a:t>rp_filter</a:t>
            </a:r>
            <a:endParaRPr lang="en-GB" sz="1400" dirty="0">
              <a:solidFill>
                <a:srgbClr val="66FF66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66FF66"/>
                </a:solidFill>
                <a:latin typeface="Consolas" panose="020B0609020204030204" pitchFamily="49" charset="0"/>
              </a:rPr>
              <a:t>echo 2 &gt;  /proc/sys/net/ipv4/conf/eth0/</a:t>
            </a:r>
            <a:r>
              <a:rPr lang="en-GB" sz="1400" dirty="0" err="1">
                <a:solidFill>
                  <a:srgbClr val="66FF66"/>
                </a:solidFill>
                <a:latin typeface="Consolas" panose="020B0609020204030204" pitchFamily="49" charset="0"/>
              </a:rPr>
              <a:t>rp_filter</a:t>
            </a:r>
            <a:endParaRPr lang="en-GB" sz="1400" dirty="0">
              <a:solidFill>
                <a:srgbClr val="66FF66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>
                <a:solidFill>
                  <a:srgbClr val="66FF66"/>
                </a:solidFill>
                <a:latin typeface="Consolas" panose="020B0609020204030204" pitchFamily="49" charset="0"/>
              </a:rPr>
              <a:t>echo 2 </a:t>
            </a:r>
            <a:r>
              <a:rPr lang="en-GB" sz="1400" dirty="0">
                <a:solidFill>
                  <a:srgbClr val="66FF66"/>
                </a:solidFill>
                <a:latin typeface="Consolas" panose="020B0609020204030204" pitchFamily="49" charset="0"/>
              </a:rPr>
              <a:t>&gt;  /proc/sys/net/ipv4/conf/eth1/</a:t>
            </a:r>
            <a:r>
              <a:rPr lang="en-GB" sz="1400" dirty="0" err="1">
                <a:solidFill>
                  <a:srgbClr val="66FF66"/>
                </a:solidFill>
                <a:latin typeface="Consolas" panose="020B0609020204030204" pitchFamily="49" charset="0"/>
              </a:rPr>
              <a:t>rp_filter</a:t>
            </a:r>
            <a:endParaRPr lang="en-GB" sz="1400" dirty="0">
              <a:solidFill>
                <a:srgbClr val="66FF66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GB" sz="1400" dirty="0">
              <a:solidFill>
                <a:srgbClr val="66FF6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1C892-A480-4F6C-93F2-44271FE0BACC}"/>
              </a:ext>
            </a:extLst>
          </p:cNvPr>
          <p:cNvSpPr txBox="1"/>
          <p:nvPr/>
        </p:nvSpPr>
        <p:spPr>
          <a:xfrm>
            <a:off x="745724" y="1765421"/>
            <a:ext cx="221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 used in the 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03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913</Words>
  <Application>Microsoft Office PowerPoint</Application>
  <PresentationFormat>Widescreen</PresentationFormat>
  <Paragraphs>177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Helvetica Neue</vt:lpstr>
      <vt:lpstr>inherit</vt:lpstr>
      <vt:lpstr>Office Theme</vt:lpstr>
      <vt:lpstr>PowerPoint Presentation</vt:lpstr>
      <vt:lpstr>vm2</vt:lpstr>
      <vt:lpstr>PowerPoint Presentation</vt:lpstr>
      <vt:lpstr>Reverse Path filtering</vt:lpstr>
      <vt:lpstr>RP filter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91</cp:revision>
  <dcterms:created xsi:type="dcterms:W3CDTF">2020-05-18T07:14:55Z</dcterms:created>
  <dcterms:modified xsi:type="dcterms:W3CDTF">2020-05-22T21:00:39Z</dcterms:modified>
</cp:coreProperties>
</file>