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ofynL/+kDkRqxBrgqc4q8EN3r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AC3B15-C1E1-40CB-A654-AA97DAEFD0BB}">
  <a:tblStyle styleId="{9FAC3B15-C1E1-40CB-A654-AA97DAEFD0BB}"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rgbClr val="FFFFFF"/>
      </a:tcTxStyle>
      <a:tcStyle>
        <a:fill>
          <a:solidFill>
            <a:srgbClr val="000000"/>
          </a:solidFill>
        </a:fill>
      </a:tcStyle>
    </a:lastCol>
    <a:firstCol>
      <a:tcTxStyle b="on" i="off">
        <a:font>
          <a:latin typeface="Arial"/>
          <a:ea typeface="Arial"/>
          <a:cs typeface="Arial"/>
        </a:font>
        <a:srgbClr val="FFFFFF"/>
      </a:tcTxStyle>
      <a:tcStyle>
        <a:fill>
          <a:solidFill>
            <a:srgbClr val="000000"/>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b76fa753a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eb76fa753a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76fa753a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eb76fa753a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8674f42c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8674f42c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e8674f42c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b76fa75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b76fa753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eb76fa753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b76fa753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b76fa753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eb76fa753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b76fa753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b76fa753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eb76fa753a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b76fa753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b76fa753a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eb76fa753a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b76fa753a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b76fa753a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eb76fa753a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76fa753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76fa753a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eb76fa753a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b76fa753a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b76fa753a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eb76fa753a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8664940ed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e8664940ed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b76fa753a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b76fa753a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eb76fa753a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b76fa753a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b76fa753a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eb76fa753a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b76fa753a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b76fa753a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eb76fa753a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86736fdff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e86736fdf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b76fa753a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b76fa753a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eb76fa753a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c04fb23596a37f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c04fb23596a37f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3c04fb23596a37f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b76fa753a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b76fa753a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eb76fa753a_0_1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b76fa753a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b76fa753a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eb76fa753a_0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b76fa753a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b76fa753a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eb76fa753a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87e9b57e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87e9b57e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e87e9b57e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76fa753a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eb76fa753a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8664940ed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e8664940ed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8664940e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e8664940e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3766dadd1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e3766dadd1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86736fdf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e86736fd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6736fdff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e86736fdf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8674f42c5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e8674f42c5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1">
    <p:spTree>
      <p:nvGrpSpPr>
        <p:cNvPr id="101" name="Shape 101"/>
        <p:cNvGrpSpPr/>
        <p:nvPr/>
      </p:nvGrpSpPr>
      <p:grpSpPr>
        <a:xfrm>
          <a:off x="0" y="0"/>
          <a:ext cx="0" cy="0"/>
          <a:chOff x="0" y="0"/>
          <a:chExt cx="0" cy="0"/>
        </a:xfrm>
      </p:grpSpPr>
      <p:sp>
        <p:nvSpPr>
          <p:cNvPr id="102" name="Google Shape;102;ge3766dadd1_0_140"/>
          <p:cNvSpPr/>
          <p:nvPr/>
        </p:nvSpPr>
        <p:spPr>
          <a:xfrm>
            <a:off x="-4" y="114303"/>
            <a:ext cx="225000" cy="755700"/>
          </a:xfrm>
          <a:prstGeom prst="rect">
            <a:avLst/>
          </a:prstGeom>
          <a:solidFill>
            <a:srgbClr val="2C39B1"/>
          </a:solidFill>
          <a:ln>
            <a:noFill/>
          </a:ln>
        </p:spPr>
        <p:txBody>
          <a:bodyPr anchorCtr="0" anchor="ctr" bIns="46025" lIns="46025" spcFirstLastPara="1" rIns="46025" wrap="square" tIns="460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324">
          <p15:clr>
            <a:srgbClr val="FA7B17"/>
          </p15:clr>
        </p15:guide>
        <p15:guide id="2" orient="horz" pos="68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3"/>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3"/>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p:nvPr>
            <p:ph idx="2" type="pic"/>
          </p:nvPr>
        </p:nvSpPr>
        <p:spPr>
          <a:xfrm>
            <a:off x="15" y="0"/>
            <a:ext cx="12191985" cy="4915076"/>
          </a:xfrm>
          <a:prstGeom prst="rect">
            <a:avLst/>
          </a:prstGeom>
          <a:solidFill>
            <a:srgbClr val="BECAD4"/>
          </a:solidFill>
          <a:ln>
            <a:noFill/>
          </a:ln>
        </p:spPr>
      </p:sp>
      <p:sp>
        <p:nvSpPr>
          <p:cNvPr id="83" name="Google Shape;83;p2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geemap.org/" TargetMode="External"/><Relationship Id="rId5" Type="http://schemas.openxmlformats.org/officeDocument/2006/relationships/hyperlink" Target="https://colab.research.google.com/drive/1h5cqTSsSZTAV_-zj5334zJ7rkJ3monyM?usp=sharing" TargetMode="External"/><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opr.worldpop.org/?NGA/Population"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hyperlink" Target="https://docs.streamlit.io/en/stabl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hyperlink" Target="https://share.streamlit.io/osabobo/omdena_app/app7.p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hyperlink" Target="https://github.com/OmdenaAI/omdena-nigeria-energy/blob/main/src/final%20deliverables/Dataset_final/Nighttime_and_population_data.csv" TargetMode="External"/><Relationship Id="rId5" Type="http://schemas.openxmlformats.org/officeDocument/2006/relationships/hyperlink" Target="https://github.com/OmdenaAI/omdena-nigeria-energy/blob/main/src/final%20deliverables/task/Data_Modeling/Explainatory%20Data%20Analysis.ipynb" TargetMode="External"/><Relationship Id="rId6" Type="http://schemas.openxmlformats.org/officeDocument/2006/relationships/hyperlink" Target="https://github.com/OmdenaAI/omdena-nigeria-energy/blob/main/src/final%20deliverables/task/Data_Modeling/Omdena%20cluster%20model.ipyn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1" Type="http://schemas.openxmlformats.org/officeDocument/2006/relationships/hyperlink" Target="https://www.linkedin.com/in/osagie-eboigbe-52b84794/" TargetMode="External"/><Relationship Id="rId10" Type="http://schemas.openxmlformats.org/officeDocument/2006/relationships/hyperlink" Target="https://www.linkedin.com/in/ayanlola2002/" TargetMode="External"/><Relationship Id="rId13" Type="http://schemas.openxmlformats.org/officeDocument/2006/relationships/hyperlink" Target="https://www.linkedin.com/in/sam-ayo" TargetMode="External"/><Relationship Id="rId12" Type="http://schemas.openxmlformats.org/officeDocument/2006/relationships/hyperlink" Target="https://linkedin.com/in/ojeifo-oziegbe-516560146"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www.linkedin.com/in/opeyemi-taiwo-adeniran/" TargetMode="External"/><Relationship Id="rId9" Type="http://schemas.openxmlformats.org/officeDocument/2006/relationships/hyperlink" Target="https://www.linkedin.com/in/adedoyin-samuel-ajeyomi-83b80914b" TargetMode="External"/><Relationship Id="rId15" Type="http://schemas.openxmlformats.org/officeDocument/2006/relationships/hyperlink" Target="https://www.linkedin.com/in/david-obembe-7b1636174" TargetMode="External"/><Relationship Id="rId14" Type="http://schemas.openxmlformats.org/officeDocument/2006/relationships/hyperlink" Target="https://www.linkedin.com/in/emmanuel-nnaemeka-2b8378199/" TargetMode="External"/><Relationship Id="rId17" Type="http://schemas.openxmlformats.org/officeDocument/2006/relationships/hyperlink" Target="https://www.linkedin.com/in/kenneth-imade/" TargetMode="External"/><Relationship Id="rId16" Type="http://schemas.openxmlformats.org/officeDocument/2006/relationships/hyperlink" Target="https://www.linkedin.com/in/aderinsola-pj-kola-adepoyigi-733510109/" TargetMode="External"/><Relationship Id="rId5" Type="http://schemas.openxmlformats.org/officeDocument/2006/relationships/hyperlink" Target="https://www.linkedin.com/in/edidiong-esu-1942a2129/" TargetMode="External"/><Relationship Id="rId19" Type="http://schemas.openxmlformats.org/officeDocument/2006/relationships/hyperlink" Target="https://www.linkedin.com/in/adekunle-salako-59b6801b1/" TargetMode="External"/><Relationship Id="rId6" Type="http://schemas.openxmlformats.org/officeDocument/2006/relationships/hyperlink" Target="https://www.linkedin.com/in/dewalade/" TargetMode="External"/><Relationship Id="rId18" Type="http://schemas.openxmlformats.org/officeDocument/2006/relationships/hyperlink" Target="https://www.linkedin.com/in/adedayo-areago-2a6a94183/" TargetMode="External"/><Relationship Id="rId7" Type="http://schemas.openxmlformats.org/officeDocument/2006/relationships/hyperlink" Target="https://www.linkedin.com/in/ismailukmanenegi/" TargetMode="External"/><Relationship Id="rId8" Type="http://schemas.openxmlformats.org/officeDocument/2006/relationships/hyperlink" Target="https://www.linkedin.com/in/fauzziyyah-ozohu-um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hyperlink" Target="https://code.earthengine.goog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1066325" y="6220075"/>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108" name="Google Shape;108;p1"/>
          <p:cNvSpPr txBox="1"/>
          <p:nvPr/>
        </p:nvSpPr>
        <p:spPr>
          <a:xfrm>
            <a:off x="5849950" y="925425"/>
            <a:ext cx="59325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accent2"/>
                </a:solidFill>
                <a:highlight>
                  <a:srgbClr val="FFFFFF"/>
                </a:highlight>
                <a:latin typeface="Calibri"/>
                <a:ea typeface="Calibri"/>
                <a:cs typeface="Calibri"/>
                <a:sym typeface="Calibri"/>
              </a:rPr>
              <a:t>Omdena</a:t>
            </a:r>
            <a:r>
              <a:rPr lang="en-US" sz="3000">
                <a:solidFill>
                  <a:srgbClr val="222222"/>
                </a:solidFill>
                <a:highlight>
                  <a:srgbClr val="FFFFFF"/>
                </a:highlight>
                <a:latin typeface="Calibri"/>
                <a:ea typeface="Calibri"/>
                <a:cs typeface="Calibri"/>
                <a:sym typeface="Calibri"/>
              </a:rPr>
              <a:t> is a global platform bridging mission-driven organizations with AI engineers, data scientists, and domain experts from diverse backgrounds to solve real-world problems. </a:t>
            </a:r>
            <a:r>
              <a:rPr lang="en-US" sz="3000">
                <a:solidFill>
                  <a:srgbClr val="222222"/>
                </a:solidFill>
                <a:highlight>
                  <a:srgbClr val="FFFFFF"/>
                </a:highlight>
                <a:latin typeface="Calibri"/>
                <a:ea typeface="Calibri"/>
                <a:cs typeface="Calibri"/>
                <a:sym typeface="Calibri"/>
              </a:rPr>
              <a:t>Omdena provides a streamlined collaborative environment to build innovative, ethical, and efficient AI and data science solutions. </a:t>
            </a:r>
            <a:endParaRPr b="1" sz="3000">
              <a:latin typeface="Calibri"/>
              <a:ea typeface="Calibri"/>
              <a:cs typeface="Calibri"/>
              <a:sym typeface="Calibri"/>
            </a:endParaRPr>
          </a:p>
        </p:txBody>
      </p:sp>
      <p:pic>
        <p:nvPicPr>
          <p:cNvPr id="109" name="Google Shape;109;p1"/>
          <p:cNvPicPr preferRelativeResize="0"/>
          <p:nvPr/>
        </p:nvPicPr>
        <p:blipFill rotWithShape="1">
          <a:blip r:embed="rId3">
            <a:alphaModFix/>
          </a:blip>
          <a:srcRect b="0" l="0" r="0" t="0"/>
          <a:stretch/>
        </p:blipFill>
        <p:spPr>
          <a:xfrm>
            <a:off x="1132128" y="0"/>
            <a:ext cx="2396175" cy="2396175"/>
          </a:xfrm>
          <a:prstGeom prst="rect">
            <a:avLst/>
          </a:prstGeom>
          <a:noFill/>
          <a:ln>
            <a:noFill/>
          </a:ln>
        </p:spPr>
      </p:pic>
      <p:pic>
        <p:nvPicPr>
          <p:cNvPr id="110" name="Google Shape;110;p1"/>
          <p:cNvPicPr preferRelativeResize="0"/>
          <p:nvPr/>
        </p:nvPicPr>
        <p:blipFill>
          <a:blip r:embed="rId4">
            <a:alphaModFix/>
          </a:blip>
          <a:stretch>
            <a:fillRect/>
          </a:stretch>
        </p:blipFill>
        <p:spPr>
          <a:xfrm>
            <a:off x="49650" y="1906959"/>
            <a:ext cx="5932499" cy="41247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b76fa753a_0_237"/>
          <p:cNvSpPr txBox="1"/>
          <p:nvPr/>
        </p:nvSpPr>
        <p:spPr>
          <a:xfrm>
            <a:off x="1330475" y="235025"/>
            <a:ext cx="9675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3000">
                <a:solidFill>
                  <a:schemeClr val="accent5"/>
                </a:solidFill>
                <a:latin typeface="Calibri"/>
                <a:ea typeface="Calibri"/>
                <a:cs typeface="Calibri"/>
                <a:sym typeface="Calibri"/>
              </a:rPr>
              <a:t>3.1.1 </a:t>
            </a:r>
            <a:r>
              <a:rPr b="1" lang="en-US" sz="3000" u="sng">
                <a:solidFill>
                  <a:schemeClr val="accent5"/>
                </a:solidFill>
                <a:latin typeface="Calibri"/>
                <a:ea typeface="Calibri"/>
                <a:cs typeface="Calibri"/>
                <a:sym typeface="Calibri"/>
              </a:rPr>
              <a:t> </a:t>
            </a:r>
            <a:r>
              <a:rPr lang="en-US" sz="3000" u="sng">
                <a:solidFill>
                  <a:schemeClr val="accent5"/>
                </a:solidFill>
                <a:latin typeface="Calibri"/>
                <a:ea typeface="Calibri"/>
                <a:cs typeface="Calibri"/>
                <a:sym typeface="Calibri"/>
              </a:rPr>
              <a:t>Data Extraction from GEE</a:t>
            </a:r>
            <a:endParaRPr b="1" i="0" sz="3000" u="sng" cap="none" strike="noStrike">
              <a:solidFill>
                <a:schemeClr val="accent5"/>
              </a:solidFill>
              <a:highlight>
                <a:schemeClr val="lt1"/>
              </a:highlight>
              <a:latin typeface="Calibri"/>
              <a:ea typeface="Calibri"/>
              <a:cs typeface="Calibri"/>
              <a:sym typeface="Calibri"/>
            </a:endParaRPr>
          </a:p>
        </p:txBody>
      </p:sp>
      <p:cxnSp>
        <p:nvCxnSpPr>
          <p:cNvPr id="204" name="Google Shape;204;geb76fa753a_0_237"/>
          <p:cNvCxnSpPr/>
          <p:nvPr/>
        </p:nvCxnSpPr>
        <p:spPr>
          <a:xfrm flipH="1" rot="10800000">
            <a:off x="436875" y="5887313"/>
            <a:ext cx="11168100" cy="57600"/>
          </a:xfrm>
          <a:prstGeom prst="straightConnector1">
            <a:avLst/>
          </a:prstGeom>
          <a:noFill/>
          <a:ln cap="flat" cmpd="sng" w="38100">
            <a:solidFill>
              <a:srgbClr val="595959"/>
            </a:solidFill>
            <a:prstDash val="solid"/>
            <a:round/>
            <a:headEnd len="sm" w="sm" type="none"/>
            <a:tailEnd len="sm" w="sm" type="none"/>
          </a:ln>
        </p:spPr>
      </p:cxnSp>
      <p:sp>
        <p:nvSpPr>
          <p:cNvPr id="205" name="Google Shape;205;geb76fa753a_0_237"/>
          <p:cNvSpPr/>
          <p:nvPr/>
        </p:nvSpPr>
        <p:spPr>
          <a:xfrm>
            <a:off x="187175" y="187799"/>
            <a:ext cx="845208" cy="6048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eb76fa753a_0_237"/>
          <p:cNvSpPr txBox="1"/>
          <p:nvPr/>
        </p:nvSpPr>
        <p:spPr>
          <a:xfrm>
            <a:off x="944316" y="5437803"/>
            <a:ext cx="2306100" cy="29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900">
                <a:solidFill>
                  <a:srgbClr val="FFFFFF"/>
                </a:solidFill>
                <a:latin typeface="Calibri"/>
                <a:ea typeface="Calibri"/>
                <a:cs typeface="Calibri"/>
                <a:sym typeface="Calibri"/>
              </a:rPr>
              <a:t>DATE	</a:t>
            </a:r>
            <a:endParaRPr sz="900">
              <a:solidFill>
                <a:srgbClr val="FFFFFF"/>
              </a:solidFill>
              <a:latin typeface="Calibri"/>
              <a:ea typeface="Calibri"/>
              <a:cs typeface="Calibri"/>
              <a:sym typeface="Calibri"/>
            </a:endParaRPr>
          </a:p>
        </p:txBody>
      </p:sp>
      <p:pic>
        <p:nvPicPr>
          <p:cNvPr id="207" name="Google Shape;207;geb76fa753a_0_237"/>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08" name="Google Shape;208;geb76fa753a_0_237"/>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09" name="Google Shape;209;geb76fa753a_0_237"/>
          <p:cNvSpPr txBox="1"/>
          <p:nvPr/>
        </p:nvSpPr>
        <p:spPr>
          <a:xfrm>
            <a:off x="324125" y="986725"/>
            <a:ext cx="11688000" cy="1908600"/>
          </a:xfrm>
          <a:prstGeom prst="rect">
            <a:avLst/>
          </a:prstGeom>
          <a:noFill/>
          <a:ln>
            <a:noFill/>
          </a:ln>
        </p:spPr>
        <p:txBody>
          <a:bodyPr anchorCtr="0" anchor="t" bIns="45700" lIns="0" spcFirstLastPara="1" rIns="0" wrap="square" tIns="45700">
            <a:spAutoFit/>
          </a:bodyPr>
          <a:lstStyle/>
          <a:p>
            <a:pPr indent="0" lvl="0" marL="114300" rtl="0" algn="just">
              <a:lnSpc>
                <a:spcPct val="90000"/>
              </a:lnSpc>
              <a:spcBef>
                <a:spcPts val="1200"/>
              </a:spcBef>
              <a:spcAft>
                <a:spcPts val="0"/>
              </a:spcAft>
              <a:buNone/>
            </a:pPr>
            <a:r>
              <a:rPr lang="en-US" sz="2400">
                <a:solidFill>
                  <a:srgbClr val="3F3F3F"/>
                </a:solidFill>
                <a:latin typeface="Calibri"/>
                <a:ea typeface="Calibri"/>
                <a:cs typeface="Calibri"/>
                <a:sym typeface="Calibri"/>
              </a:rPr>
              <a:t>The code editor (as shown in the previous slide) is originally written in Javascript. Geemap is a Python package for interactive mapping with Google Earth Engine (GEE). It allows for access to GEE from your local directory. </a:t>
            </a:r>
            <a:r>
              <a:rPr lang="en-US" sz="2400" u="sng">
                <a:solidFill>
                  <a:schemeClr val="hlink"/>
                </a:solidFill>
                <a:latin typeface="Calibri"/>
                <a:ea typeface="Calibri"/>
                <a:cs typeface="Calibri"/>
                <a:sym typeface="Calibri"/>
                <a:hlinkClick r:id="rId4"/>
              </a:rPr>
              <a:t>More details about geemap</a:t>
            </a:r>
            <a:r>
              <a:rPr lang="en-US" sz="2400">
                <a:solidFill>
                  <a:srgbClr val="3F3F3F"/>
                </a:solidFill>
                <a:latin typeface="Calibri"/>
                <a:ea typeface="Calibri"/>
                <a:cs typeface="Calibri"/>
                <a:sym typeface="Calibri"/>
              </a:rPr>
              <a:t>. </a:t>
            </a:r>
            <a:endParaRPr sz="24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None/>
            </a:pPr>
            <a:r>
              <a:rPr lang="en-US" sz="2400">
                <a:solidFill>
                  <a:srgbClr val="3F3F3F"/>
                </a:solidFill>
                <a:latin typeface="Calibri"/>
                <a:ea typeface="Calibri"/>
                <a:cs typeface="Calibri"/>
                <a:sym typeface="Calibri"/>
              </a:rPr>
              <a:t>For this task, this was the main package used. More details of it being used in extracting the night time images in this task are in the </a:t>
            </a:r>
            <a:r>
              <a:rPr lang="en-US" sz="2400" u="sng">
                <a:solidFill>
                  <a:schemeClr val="hlink"/>
                </a:solidFill>
                <a:latin typeface="Calibri"/>
                <a:ea typeface="Calibri"/>
                <a:cs typeface="Calibri"/>
                <a:sym typeface="Calibri"/>
                <a:hlinkClick r:id="rId5"/>
              </a:rPr>
              <a:t>night time task’s google collab notebook</a:t>
            </a:r>
            <a:r>
              <a:rPr lang="en-US" sz="2400">
                <a:solidFill>
                  <a:srgbClr val="3F3F3F"/>
                </a:solidFill>
                <a:latin typeface="Calibri"/>
                <a:ea typeface="Calibri"/>
                <a:cs typeface="Calibri"/>
                <a:sym typeface="Calibri"/>
              </a:rPr>
              <a:t>.</a:t>
            </a:r>
            <a:endParaRPr sz="2400">
              <a:solidFill>
                <a:srgbClr val="3F3F3F"/>
              </a:solidFill>
              <a:latin typeface="Calibri"/>
              <a:ea typeface="Calibri"/>
              <a:cs typeface="Calibri"/>
              <a:sym typeface="Calibri"/>
            </a:endParaRPr>
          </a:p>
        </p:txBody>
      </p:sp>
      <p:sp>
        <p:nvSpPr>
          <p:cNvPr id="210" name="Google Shape;210;geb76fa753a_0_237"/>
          <p:cNvSpPr txBox="1"/>
          <p:nvPr/>
        </p:nvSpPr>
        <p:spPr>
          <a:xfrm>
            <a:off x="443471" y="3281915"/>
            <a:ext cx="47691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300" u="none" cap="none" strike="noStrike">
                <a:solidFill>
                  <a:srgbClr val="000000"/>
                </a:solidFill>
                <a:latin typeface="Montserrat"/>
                <a:ea typeface="Montserrat"/>
                <a:cs typeface="Montserrat"/>
                <a:sym typeface="Montserrat"/>
              </a:rPr>
              <a:t>NIGHT TIME TASK DATA EXTRACTION WORKFLOW</a:t>
            </a:r>
            <a:endParaRPr b="1" i="0" sz="1300" u="none" cap="none" strike="noStrike">
              <a:solidFill>
                <a:srgbClr val="000000"/>
              </a:solidFill>
              <a:latin typeface="Montserrat"/>
              <a:ea typeface="Montserrat"/>
              <a:cs typeface="Montserrat"/>
              <a:sym typeface="Montserrat"/>
            </a:endParaRPr>
          </a:p>
        </p:txBody>
      </p:sp>
      <p:sp>
        <p:nvSpPr>
          <p:cNvPr id="211" name="Google Shape;211;geb76fa753a_0_237"/>
          <p:cNvSpPr/>
          <p:nvPr/>
        </p:nvSpPr>
        <p:spPr>
          <a:xfrm>
            <a:off x="465246" y="3939248"/>
            <a:ext cx="1828800" cy="735000"/>
          </a:xfrm>
          <a:prstGeom prst="rect">
            <a:avLst/>
          </a:prstGeom>
          <a:solidFill>
            <a:srgbClr val="FFFFFF"/>
          </a:solidFill>
          <a:ln cap="flat" cmpd="sng" w="25400">
            <a:solidFill>
              <a:srgbClr val="62A3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Night time data set (VIIRS) from GEE</a:t>
            </a:r>
            <a:endParaRPr b="0" i="0" sz="1400" u="none" cap="none" strike="noStrike">
              <a:solidFill>
                <a:srgbClr val="000000"/>
              </a:solidFill>
              <a:latin typeface="Arial"/>
              <a:ea typeface="Arial"/>
              <a:cs typeface="Arial"/>
              <a:sym typeface="Arial"/>
            </a:endParaRPr>
          </a:p>
        </p:txBody>
      </p:sp>
      <p:pic>
        <p:nvPicPr>
          <p:cNvPr id="212" name="Google Shape;212;geb76fa753a_0_237"/>
          <p:cNvPicPr preferRelativeResize="0"/>
          <p:nvPr/>
        </p:nvPicPr>
        <p:blipFill rotWithShape="1">
          <a:blip r:embed="rId6">
            <a:alphaModFix/>
          </a:blip>
          <a:srcRect b="0" l="0" r="0" t="0"/>
          <a:stretch/>
        </p:blipFill>
        <p:spPr>
          <a:xfrm>
            <a:off x="5251387" y="3789322"/>
            <a:ext cx="2306100" cy="1842315"/>
          </a:xfrm>
          <a:prstGeom prst="rect">
            <a:avLst/>
          </a:prstGeom>
          <a:noFill/>
          <a:ln>
            <a:noFill/>
          </a:ln>
        </p:spPr>
      </p:pic>
      <p:sp>
        <p:nvSpPr>
          <p:cNvPr id="213" name="Google Shape;213;geb76fa753a_0_237"/>
          <p:cNvSpPr/>
          <p:nvPr/>
        </p:nvSpPr>
        <p:spPr>
          <a:xfrm>
            <a:off x="440775" y="5021950"/>
            <a:ext cx="1877700" cy="738900"/>
          </a:xfrm>
          <a:prstGeom prst="rect">
            <a:avLst/>
          </a:prstGeom>
          <a:solidFill>
            <a:srgbClr val="FFFFFF"/>
          </a:solidFill>
          <a:ln cap="flat" cmpd="sng" w="25400">
            <a:solidFill>
              <a:srgbClr val="2683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Local Governmet Area (LGA) shapefile </a:t>
            </a:r>
            <a:endParaRPr b="0" i="0" sz="1400" u="none" cap="none" strike="noStrike">
              <a:solidFill>
                <a:srgbClr val="000000"/>
              </a:solidFill>
              <a:latin typeface="Arial"/>
              <a:ea typeface="Arial"/>
              <a:cs typeface="Arial"/>
              <a:sym typeface="Arial"/>
            </a:endParaRPr>
          </a:p>
        </p:txBody>
      </p:sp>
      <p:sp>
        <p:nvSpPr>
          <p:cNvPr id="214" name="Google Shape;214;geb76fa753a_0_237"/>
          <p:cNvSpPr txBox="1"/>
          <p:nvPr/>
        </p:nvSpPr>
        <p:spPr>
          <a:xfrm>
            <a:off x="9677488" y="5437793"/>
            <a:ext cx="1801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Average night time mean for LGAs in Nigeria.</a:t>
            </a:r>
            <a:endParaRPr b="0" i="0" sz="1400" u="none" cap="none" strike="noStrike">
              <a:solidFill>
                <a:srgbClr val="000000"/>
              </a:solidFill>
              <a:latin typeface="Arial"/>
              <a:ea typeface="Arial"/>
              <a:cs typeface="Arial"/>
              <a:sym typeface="Arial"/>
            </a:endParaRPr>
          </a:p>
        </p:txBody>
      </p:sp>
      <p:graphicFrame>
        <p:nvGraphicFramePr>
          <p:cNvPr id="215" name="Google Shape;215;geb76fa753a_0_237"/>
          <p:cNvGraphicFramePr/>
          <p:nvPr/>
        </p:nvGraphicFramePr>
        <p:xfrm>
          <a:off x="8597059" y="4146578"/>
          <a:ext cx="3000000" cy="3000000"/>
        </p:xfrm>
        <a:graphic>
          <a:graphicData uri="http://schemas.openxmlformats.org/drawingml/2006/table">
            <a:tbl>
              <a:tblPr bandRow="1" firstRow="1">
                <a:noFill/>
                <a:tableStyleId>{9FAC3B15-C1E1-40CB-A654-AA97DAEFD0BB}</a:tableStyleId>
              </a:tblPr>
              <a:tblGrid>
                <a:gridCol w="700575"/>
                <a:gridCol w="700575"/>
                <a:gridCol w="680400"/>
                <a:gridCol w="1127825"/>
              </a:tblGrid>
              <a:tr h="100000">
                <a:tc>
                  <a:txBody>
                    <a:bodyPr/>
                    <a:lstStyle/>
                    <a:p>
                      <a:pPr indent="0" lvl="0" marL="0" marR="0" rtl="0" algn="l">
                        <a:lnSpc>
                          <a:spcPct val="100000"/>
                        </a:lnSpc>
                        <a:spcBef>
                          <a:spcPts val="0"/>
                        </a:spcBef>
                        <a:spcAft>
                          <a:spcPts val="0"/>
                        </a:spcAft>
                        <a:buNone/>
                      </a:pPr>
                      <a:r>
                        <a:rPr lang="en-US" sz="1400" u="none" cap="none" strike="noStrike"/>
                        <a:t>LGA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Lat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Long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Avg Night time mean</a:t>
                      </a:r>
                      <a:endParaRPr sz="1400" u="none" cap="none" strike="noStrike"/>
                    </a:p>
                  </a:txBody>
                  <a:tcPr marT="45725" marB="45725" marR="91450" marL="91450"/>
                </a:tc>
              </a:tr>
              <a:tr h="2559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2559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216" name="Google Shape;216;geb76fa753a_0_237"/>
          <p:cNvSpPr/>
          <p:nvPr/>
        </p:nvSpPr>
        <p:spPr>
          <a:xfrm>
            <a:off x="3361989" y="4580275"/>
            <a:ext cx="1147500" cy="318300"/>
          </a:xfrm>
          <a:prstGeom prst="rect">
            <a:avLst/>
          </a:prstGeom>
          <a:solidFill>
            <a:srgbClr val="FFFFFF"/>
          </a:solidFill>
          <a:ln cap="flat" cmpd="sng" w="25400">
            <a:solidFill>
              <a:srgbClr val="62A3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GEEMAP</a:t>
            </a:r>
            <a:endParaRPr b="0" i="0" sz="1400" u="none" cap="none" strike="noStrike">
              <a:solidFill>
                <a:srgbClr val="000000"/>
              </a:solidFill>
              <a:latin typeface="Arial"/>
              <a:ea typeface="Arial"/>
              <a:cs typeface="Arial"/>
              <a:sym typeface="Arial"/>
            </a:endParaRPr>
          </a:p>
        </p:txBody>
      </p:sp>
      <p:sp>
        <p:nvSpPr>
          <p:cNvPr id="217" name="Google Shape;217;geb76fa753a_0_237"/>
          <p:cNvSpPr/>
          <p:nvPr/>
        </p:nvSpPr>
        <p:spPr>
          <a:xfrm>
            <a:off x="2342913" y="4282150"/>
            <a:ext cx="970200" cy="1127700"/>
          </a:xfrm>
          <a:prstGeom prst="rightBrace">
            <a:avLst>
              <a:gd fmla="val 4789" name="adj1"/>
              <a:gd fmla="val 42741"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eb76fa753a_0_237"/>
          <p:cNvSpPr/>
          <p:nvPr/>
        </p:nvSpPr>
        <p:spPr>
          <a:xfrm flipH="1" rot="10800000">
            <a:off x="7557475" y="4478275"/>
            <a:ext cx="1035600" cy="5196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eb76fa753a_0_237"/>
          <p:cNvSpPr/>
          <p:nvPr/>
        </p:nvSpPr>
        <p:spPr>
          <a:xfrm flipH="1" rot="10800000">
            <a:off x="4574600" y="4461925"/>
            <a:ext cx="647400" cy="5130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eb76fa753a_0_225"/>
          <p:cNvSpPr txBox="1"/>
          <p:nvPr/>
        </p:nvSpPr>
        <p:spPr>
          <a:xfrm>
            <a:off x="1330475" y="235025"/>
            <a:ext cx="9675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3000">
                <a:solidFill>
                  <a:schemeClr val="accent5"/>
                </a:solidFill>
                <a:latin typeface="Calibri"/>
                <a:ea typeface="Calibri"/>
                <a:cs typeface="Calibri"/>
                <a:sym typeface="Calibri"/>
              </a:rPr>
              <a:t>3.1.2 </a:t>
            </a:r>
            <a:r>
              <a:rPr b="1" lang="en-US" sz="3000" u="sng">
                <a:solidFill>
                  <a:schemeClr val="accent5"/>
                </a:solidFill>
                <a:latin typeface="Calibri"/>
                <a:ea typeface="Calibri"/>
                <a:cs typeface="Calibri"/>
                <a:sym typeface="Calibri"/>
              </a:rPr>
              <a:t> Data Extraction Implementation</a:t>
            </a:r>
            <a:endParaRPr b="1" i="0" sz="3000" u="sng" cap="none" strike="noStrike">
              <a:solidFill>
                <a:schemeClr val="accent5"/>
              </a:solidFill>
              <a:highlight>
                <a:schemeClr val="lt1"/>
              </a:highlight>
              <a:latin typeface="Calibri"/>
              <a:ea typeface="Calibri"/>
              <a:cs typeface="Calibri"/>
              <a:sym typeface="Calibri"/>
            </a:endParaRPr>
          </a:p>
        </p:txBody>
      </p:sp>
      <p:cxnSp>
        <p:nvCxnSpPr>
          <p:cNvPr id="225" name="Google Shape;225;geb76fa753a_0_225"/>
          <p:cNvCxnSpPr/>
          <p:nvPr/>
        </p:nvCxnSpPr>
        <p:spPr>
          <a:xfrm flipH="1" rot="10800000">
            <a:off x="436875" y="5887313"/>
            <a:ext cx="11168100" cy="57600"/>
          </a:xfrm>
          <a:prstGeom prst="straightConnector1">
            <a:avLst/>
          </a:prstGeom>
          <a:noFill/>
          <a:ln cap="flat" cmpd="sng" w="38100">
            <a:solidFill>
              <a:srgbClr val="595959"/>
            </a:solidFill>
            <a:prstDash val="solid"/>
            <a:round/>
            <a:headEnd len="sm" w="sm" type="none"/>
            <a:tailEnd len="sm" w="sm" type="none"/>
          </a:ln>
        </p:spPr>
      </p:cxnSp>
      <p:sp>
        <p:nvSpPr>
          <p:cNvPr id="226" name="Google Shape;226;geb76fa753a_0_225"/>
          <p:cNvSpPr/>
          <p:nvPr/>
        </p:nvSpPr>
        <p:spPr>
          <a:xfrm>
            <a:off x="187175" y="187799"/>
            <a:ext cx="845208" cy="6048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eb76fa753a_0_225"/>
          <p:cNvSpPr txBox="1"/>
          <p:nvPr/>
        </p:nvSpPr>
        <p:spPr>
          <a:xfrm>
            <a:off x="944316" y="5437803"/>
            <a:ext cx="2306100" cy="29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900">
                <a:solidFill>
                  <a:srgbClr val="FFFFFF"/>
                </a:solidFill>
                <a:latin typeface="Calibri"/>
                <a:ea typeface="Calibri"/>
                <a:cs typeface="Calibri"/>
                <a:sym typeface="Calibri"/>
              </a:rPr>
              <a:t>DATE	</a:t>
            </a:r>
            <a:endParaRPr sz="900">
              <a:solidFill>
                <a:srgbClr val="FFFFFF"/>
              </a:solidFill>
              <a:latin typeface="Calibri"/>
              <a:ea typeface="Calibri"/>
              <a:cs typeface="Calibri"/>
              <a:sym typeface="Calibri"/>
            </a:endParaRPr>
          </a:p>
        </p:txBody>
      </p:sp>
      <p:pic>
        <p:nvPicPr>
          <p:cNvPr id="228" name="Google Shape;228;geb76fa753a_0_225"/>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29" name="Google Shape;229;geb76fa753a_0_225"/>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30" name="Google Shape;230;geb76fa753a_0_225"/>
          <p:cNvSpPr txBox="1"/>
          <p:nvPr/>
        </p:nvSpPr>
        <p:spPr>
          <a:xfrm>
            <a:off x="331850" y="1158425"/>
            <a:ext cx="11688000" cy="3878700"/>
          </a:xfrm>
          <a:prstGeom prst="rect">
            <a:avLst/>
          </a:prstGeom>
          <a:noFill/>
          <a:ln>
            <a:noFill/>
          </a:ln>
        </p:spPr>
        <p:txBody>
          <a:bodyPr anchorCtr="0" anchor="t" bIns="45700" lIns="0" spcFirstLastPara="1" rIns="0" wrap="square" tIns="45700">
            <a:spAutoFit/>
          </a:bodyPr>
          <a:lstStyle/>
          <a:p>
            <a:pPr indent="0" lvl="0" marL="0" rtl="0" algn="just">
              <a:lnSpc>
                <a:spcPct val="90000"/>
              </a:lnSpc>
              <a:spcBef>
                <a:spcPts val="1200"/>
              </a:spcBef>
              <a:spcAft>
                <a:spcPts val="0"/>
              </a:spcAft>
              <a:buClr>
                <a:schemeClr val="dk1"/>
              </a:buClr>
              <a:buSzPts val="1800"/>
              <a:buFont typeface="Arial"/>
              <a:buNone/>
            </a:pPr>
            <a:r>
              <a:rPr lang="en-US" sz="2800">
                <a:solidFill>
                  <a:srgbClr val="3F3F3F"/>
                </a:solidFill>
                <a:latin typeface="Calibri"/>
                <a:ea typeface="Calibri"/>
                <a:cs typeface="Calibri"/>
                <a:sym typeface="Calibri"/>
              </a:rPr>
              <a:t>The night time task team extracted night time averages for the administrative regions in Nigeria. For the purpose of this project, we chose our regions to be the Local government areas in Nigeria (774 in total). </a:t>
            </a:r>
            <a:endParaRPr sz="2800">
              <a:solidFill>
                <a:srgbClr val="3F3F3F"/>
              </a:solidFill>
              <a:latin typeface="Calibri"/>
              <a:ea typeface="Calibri"/>
              <a:cs typeface="Calibri"/>
              <a:sym typeface="Calibri"/>
            </a:endParaRPr>
          </a:p>
          <a:p>
            <a:pPr indent="0" lvl="0" marL="0" rtl="0" algn="just">
              <a:lnSpc>
                <a:spcPct val="90000"/>
              </a:lnSpc>
              <a:spcBef>
                <a:spcPts val="1200"/>
              </a:spcBef>
              <a:spcAft>
                <a:spcPts val="0"/>
              </a:spcAft>
              <a:buClr>
                <a:schemeClr val="dk1"/>
              </a:buClr>
              <a:buSzPts val="1800"/>
              <a:buFont typeface="Arial"/>
              <a:buNone/>
            </a:pPr>
            <a:r>
              <a:t/>
            </a:r>
            <a:endParaRPr sz="28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Clr>
                <a:schemeClr val="dk1"/>
              </a:buClr>
              <a:buSzPts val="1800"/>
              <a:buFont typeface="Arial"/>
              <a:buNone/>
            </a:pPr>
            <a:r>
              <a:rPr lang="en-US" sz="2800">
                <a:solidFill>
                  <a:srgbClr val="3F3F3F"/>
                </a:solidFill>
                <a:latin typeface="Calibri"/>
                <a:ea typeface="Calibri"/>
                <a:cs typeface="Calibri"/>
                <a:sym typeface="Calibri"/>
              </a:rPr>
              <a:t>The dataset used for the night time is the </a:t>
            </a:r>
            <a:r>
              <a:rPr b="1" lang="en-US" sz="2800">
                <a:solidFill>
                  <a:srgbClr val="3F3F3F"/>
                </a:solidFill>
                <a:latin typeface="Calibri"/>
                <a:ea typeface="Calibri"/>
                <a:cs typeface="Calibri"/>
                <a:sym typeface="Calibri"/>
              </a:rPr>
              <a:t>VIIRS dataset</a:t>
            </a:r>
            <a:r>
              <a:rPr lang="en-US" sz="2800">
                <a:solidFill>
                  <a:srgbClr val="3F3F3F"/>
                </a:solidFill>
                <a:latin typeface="Calibri"/>
                <a:ea typeface="Calibri"/>
                <a:cs typeface="Calibri"/>
                <a:sym typeface="Calibri"/>
              </a:rPr>
              <a:t> (VIIRS Nighttime Day/Night Band Composites Version 1 is the name on Google Earth Engine). This contained the year range used in the project. This dataset is a composition of night time image collections covering the every year from 2012 -2021. </a:t>
            </a:r>
            <a:endParaRPr sz="2400">
              <a:solidFill>
                <a:srgbClr val="3F3F3F"/>
              </a:solidFill>
              <a:latin typeface="Montserrat"/>
              <a:ea typeface="Montserrat"/>
              <a:cs typeface="Montserrat"/>
              <a:sym typeface="Montserrat"/>
            </a:endParaRPr>
          </a:p>
          <a:p>
            <a:pPr indent="0" lvl="0" marL="114300" rtl="0" algn="l">
              <a:lnSpc>
                <a:spcPct val="90000"/>
              </a:lnSpc>
              <a:spcBef>
                <a:spcPts val="1200"/>
              </a:spcBef>
              <a:spcAft>
                <a:spcPts val="0"/>
              </a:spcAft>
              <a:buNone/>
            </a:pPr>
            <a:r>
              <a:t/>
            </a:r>
            <a:endParaRPr sz="1600">
              <a:solidFill>
                <a:srgbClr val="3F3F3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8674f42c5_0_38"/>
          <p:cNvSpPr txBox="1"/>
          <p:nvPr/>
        </p:nvSpPr>
        <p:spPr>
          <a:xfrm>
            <a:off x="427725" y="302850"/>
            <a:ext cx="11088600" cy="6252300"/>
          </a:xfrm>
          <a:prstGeom prst="rect">
            <a:avLst/>
          </a:prstGeom>
          <a:noFill/>
          <a:ln>
            <a:noFill/>
          </a:ln>
        </p:spPr>
        <p:txBody>
          <a:bodyPr anchorCtr="0" anchor="t" bIns="91425" lIns="91425" spcFirstLastPara="1" rIns="91425" wrap="square" tIns="91425">
            <a:spAutoFit/>
          </a:bodyPr>
          <a:lstStyle/>
          <a:p>
            <a:pPr indent="0" lvl="0" marL="114300" rtl="0" algn="just">
              <a:lnSpc>
                <a:spcPct val="90000"/>
              </a:lnSpc>
              <a:spcBef>
                <a:spcPts val="1200"/>
              </a:spcBef>
              <a:spcAft>
                <a:spcPts val="0"/>
              </a:spcAft>
              <a:buNone/>
            </a:pPr>
            <a:r>
              <a:rPr lang="en-US" sz="2700">
                <a:solidFill>
                  <a:srgbClr val="3F3F3F"/>
                </a:solidFill>
                <a:latin typeface="Calibri"/>
                <a:ea typeface="Calibri"/>
                <a:cs typeface="Calibri"/>
                <a:sym typeface="Calibri"/>
              </a:rPr>
              <a:t>A </a:t>
            </a:r>
            <a:r>
              <a:rPr b="1" lang="en-US" sz="2700">
                <a:solidFill>
                  <a:srgbClr val="3F3F3F"/>
                </a:solidFill>
                <a:latin typeface="Calibri"/>
                <a:ea typeface="Calibri"/>
                <a:cs typeface="Calibri"/>
                <a:sym typeface="Calibri"/>
              </a:rPr>
              <a:t>shapefile </a:t>
            </a:r>
            <a:r>
              <a:rPr lang="en-US" sz="2700">
                <a:solidFill>
                  <a:srgbClr val="3F3F3F"/>
                </a:solidFill>
                <a:latin typeface="Calibri"/>
                <a:ea typeface="Calibri"/>
                <a:cs typeface="Calibri"/>
                <a:sym typeface="Calibri"/>
              </a:rPr>
              <a:t>is a folder that contains administrative segmentations with its descriptions. For this task, the LGA shapefile was layered on the VIIRS data set and the values extracted using Zonal statistics.</a:t>
            </a:r>
            <a:endParaRPr sz="27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None/>
            </a:pPr>
            <a:r>
              <a:t/>
            </a:r>
            <a:endParaRPr sz="27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None/>
            </a:pPr>
            <a:r>
              <a:rPr b="1" lang="en-US" sz="2700">
                <a:solidFill>
                  <a:srgbClr val="3F3F3F"/>
                </a:solidFill>
                <a:latin typeface="Calibri"/>
                <a:ea typeface="Calibri"/>
                <a:cs typeface="Calibri"/>
                <a:sym typeface="Calibri"/>
              </a:rPr>
              <a:t>A Zonal statistics</a:t>
            </a:r>
            <a:r>
              <a:rPr lang="en-US" sz="2700">
                <a:solidFill>
                  <a:srgbClr val="3F3F3F"/>
                </a:solidFill>
                <a:latin typeface="Calibri"/>
                <a:ea typeface="Calibri"/>
                <a:cs typeface="Calibri"/>
                <a:sym typeface="Calibri"/>
              </a:rPr>
              <a:t> operation is one that calculates statistics on cell values of a raster (a value raster) within the zones defined by another dataset (in this case LGAs shapefile). After layering the LGA shapefile on the VIIRS dataset, the </a:t>
            </a:r>
            <a:r>
              <a:rPr b="1" lang="en-US" sz="2700">
                <a:solidFill>
                  <a:srgbClr val="3F3F3F"/>
                </a:solidFill>
                <a:latin typeface="Calibri"/>
                <a:ea typeface="Calibri"/>
                <a:cs typeface="Calibri"/>
                <a:sym typeface="Calibri"/>
              </a:rPr>
              <a:t>mean value </a:t>
            </a:r>
            <a:r>
              <a:rPr lang="en-US" sz="2700">
                <a:solidFill>
                  <a:srgbClr val="3F3F3F"/>
                </a:solidFill>
                <a:latin typeface="Calibri"/>
                <a:ea typeface="Calibri"/>
                <a:cs typeface="Calibri"/>
                <a:sym typeface="Calibri"/>
              </a:rPr>
              <a:t>of each zone in the raster was calculated. The Geemap package has a class that helped hasten the  process.</a:t>
            </a:r>
            <a:endParaRPr sz="27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None/>
            </a:pPr>
            <a:r>
              <a:t/>
            </a:r>
            <a:endParaRPr sz="2700">
              <a:solidFill>
                <a:srgbClr val="3F3F3F"/>
              </a:solidFill>
              <a:latin typeface="Calibri"/>
              <a:ea typeface="Calibri"/>
              <a:cs typeface="Calibri"/>
              <a:sym typeface="Calibri"/>
            </a:endParaRPr>
          </a:p>
          <a:p>
            <a:pPr indent="0" lvl="0" marL="114300" rtl="0" algn="just">
              <a:lnSpc>
                <a:spcPct val="90000"/>
              </a:lnSpc>
              <a:spcBef>
                <a:spcPts val="1200"/>
              </a:spcBef>
              <a:spcAft>
                <a:spcPts val="0"/>
              </a:spcAft>
              <a:buNone/>
            </a:pPr>
            <a:r>
              <a:rPr lang="en-US" sz="2700">
                <a:solidFill>
                  <a:srgbClr val="3F3F3F"/>
                </a:solidFill>
                <a:latin typeface="Calibri"/>
                <a:ea typeface="Calibri"/>
                <a:cs typeface="Calibri"/>
                <a:sym typeface="Calibri"/>
              </a:rPr>
              <a:t>The population data of each LGA was extracted from </a:t>
            </a:r>
            <a:r>
              <a:rPr lang="en-US" sz="2700" u="sng">
                <a:solidFill>
                  <a:schemeClr val="hlink"/>
                </a:solidFill>
                <a:latin typeface="Calibri"/>
                <a:ea typeface="Calibri"/>
                <a:cs typeface="Calibri"/>
                <a:sym typeface="Calibri"/>
                <a:hlinkClick r:id="rId3"/>
              </a:rPr>
              <a:t>World Pop Open Repository</a:t>
            </a:r>
            <a:r>
              <a:rPr lang="en-US" sz="2700">
                <a:solidFill>
                  <a:srgbClr val="3F3F3F"/>
                </a:solidFill>
                <a:latin typeface="Calibri"/>
                <a:ea typeface="Calibri"/>
                <a:cs typeface="Calibri"/>
                <a:sym typeface="Calibri"/>
              </a:rPr>
              <a:t> and merged with the average night time mean data. Data extracted was handed over to the data gathering team where they added more features to the data, preparing it to be modelled and Visualized.</a:t>
            </a:r>
            <a:endParaRPr sz="2700">
              <a:solidFill>
                <a:srgbClr val="3F3F3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7" name="Google Shape;237;ge8674f42c5_0_38"/>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38" name="Google Shape;238;ge8674f42c5_0_38"/>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ge8674f42c5_0_38"/>
          <p:cNvPicPr preferRelativeResize="0"/>
          <p:nvPr/>
        </p:nvPicPr>
        <p:blipFill>
          <a:blip r:embed="rId4">
            <a:alphaModFix/>
          </a:blip>
          <a:stretch>
            <a:fillRect/>
          </a:stretch>
        </p:blipFill>
        <p:spPr>
          <a:xfrm>
            <a:off x="11602579" y="235025"/>
            <a:ext cx="328593" cy="36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b76fa753a_0_0"/>
          <p:cNvSpPr txBox="1"/>
          <p:nvPr/>
        </p:nvSpPr>
        <p:spPr>
          <a:xfrm>
            <a:off x="551700" y="112925"/>
            <a:ext cx="6363900" cy="6033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Clr>
                <a:srgbClr val="3F3F3F"/>
              </a:buClr>
              <a:buSzPts val="4800"/>
              <a:buFont typeface="Calibri"/>
              <a:buNone/>
            </a:pPr>
            <a:r>
              <a:rPr b="1" lang="en-US" sz="3200" u="sng">
                <a:solidFill>
                  <a:schemeClr val="accent5"/>
                </a:solidFill>
                <a:latin typeface="Calibri"/>
                <a:ea typeface="Calibri"/>
                <a:cs typeface="Calibri"/>
                <a:sym typeface="Calibri"/>
              </a:rPr>
              <a:t> </a:t>
            </a:r>
            <a:r>
              <a:rPr b="1" lang="en-US" sz="3200">
                <a:solidFill>
                  <a:schemeClr val="accent5"/>
                </a:solidFill>
                <a:latin typeface="Calibri"/>
                <a:ea typeface="Calibri"/>
                <a:cs typeface="Calibri"/>
                <a:sym typeface="Calibri"/>
              </a:rPr>
              <a:t>3.2  </a:t>
            </a:r>
            <a:r>
              <a:rPr b="1" lang="en-US" sz="3200" u="sng">
                <a:solidFill>
                  <a:schemeClr val="accent5"/>
                </a:solidFill>
                <a:latin typeface="Calibri"/>
                <a:ea typeface="Calibri"/>
                <a:cs typeface="Calibri"/>
                <a:sym typeface="Calibri"/>
              </a:rPr>
              <a:t>Exploratory Data Analysis</a:t>
            </a:r>
            <a:endParaRPr b="1" sz="3200" u="sng">
              <a:solidFill>
                <a:schemeClr val="accent5"/>
              </a:solidFill>
              <a:latin typeface="Calibri"/>
              <a:ea typeface="Calibri"/>
              <a:cs typeface="Calibri"/>
              <a:sym typeface="Calibri"/>
            </a:endParaRPr>
          </a:p>
        </p:txBody>
      </p:sp>
      <p:sp>
        <p:nvSpPr>
          <p:cNvPr id="246" name="Google Shape;246;geb76fa753a_0_0"/>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47" name="Google Shape;247;geb76fa753a_0_0"/>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geb76fa753a_0_0"/>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49" name="Google Shape;249;geb76fa753a_0_0"/>
          <p:cNvSpPr txBox="1"/>
          <p:nvPr/>
        </p:nvSpPr>
        <p:spPr>
          <a:xfrm>
            <a:off x="710575" y="716225"/>
            <a:ext cx="11220600" cy="6003000"/>
          </a:xfrm>
          <a:prstGeom prst="rect">
            <a:avLst/>
          </a:prstGeom>
          <a:noFill/>
          <a:ln>
            <a:noFill/>
          </a:ln>
        </p:spPr>
        <p:txBody>
          <a:bodyPr anchorCtr="0" anchor="t" bIns="91425" lIns="91425" spcFirstLastPara="1" rIns="91425" wrap="square" tIns="91425">
            <a:spAutoFit/>
          </a:bodyPr>
          <a:lstStyle/>
          <a:p>
            <a:pPr indent="-323849" lvl="2" marL="944117" rtl="0" algn="l">
              <a:lnSpc>
                <a:spcPct val="90000"/>
              </a:lnSpc>
              <a:spcBef>
                <a:spcPts val="6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There were 774 LGAs in the country with 36 states the states having a minimum of 6 LGAs and a maximum of  44 LGAs</a:t>
            </a:r>
            <a:endParaRPr sz="2400">
              <a:solidFill>
                <a:srgbClr val="3F3F3F"/>
              </a:solidFill>
              <a:latin typeface="Calibri"/>
              <a:ea typeface="Calibri"/>
              <a:cs typeface="Calibri"/>
              <a:sym typeface="Calibri"/>
            </a:endParaRPr>
          </a:p>
          <a:p>
            <a:pPr indent="0" lvl="0" marL="1371600" rtl="0" algn="l">
              <a:lnSpc>
                <a:spcPct val="90000"/>
              </a:lnSpc>
              <a:spcBef>
                <a:spcPts val="600"/>
              </a:spcBef>
              <a:spcAft>
                <a:spcPts val="0"/>
              </a:spcAft>
              <a:buNone/>
            </a:pPr>
            <a:r>
              <a:t/>
            </a:r>
            <a:endParaRPr sz="2400">
              <a:solidFill>
                <a:srgbClr val="3F3F3F"/>
              </a:solidFill>
              <a:latin typeface="Calibri"/>
              <a:ea typeface="Calibri"/>
              <a:cs typeface="Calibri"/>
              <a:sym typeface="Calibri"/>
            </a:endParaRPr>
          </a:p>
          <a:p>
            <a:pPr indent="-323849" lvl="2" marL="944117" rtl="0" algn="l">
              <a:lnSpc>
                <a:spcPct val="90000"/>
              </a:lnSpc>
              <a:spcBef>
                <a:spcPts val="6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The LGA has an average land area of 1173. 07 square kilometer with 75% of the LGAs having a land area less than 1519.81 square kilometer.  </a:t>
            </a:r>
            <a:endParaRPr sz="2400">
              <a:solidFill>
                <a:srgbClr val="3F3F3F"/>
              </a:solidFill>
              <a:latin typeface="Calibri"/>
              <a:ea typeface="Calibri"/>
              <a:cs typeface="Calibri"/>
              <a:sym typeface="Calibri"/>
            </a:endParaRPr>
          </a:p>
          <a:p>
            <a:pPr indent="0" lvl="0" marL="1371600" rtl="0" algn="l">
              <a:lnSpc>
                <a:spcPct val="90000"/>
              </a:lnSpc>
              <a:spcBef>
                <a:spcPts val="600"/>
              </a:spcBef>
              <a:spcAft>
                <a:spcPts val="0"/>
              </a:spcAft>
              <a:buNone/>
            </a:pPr>
            <a:r>
              <a:t/>
            </a:r>
            <a:endParaRPr sz="2400">
              <a:solidFill>
                <a:srgbClr val="3F3F3F"/>
              </a:solidFill>
              <a:latin typeface="Calibri"/>
              <a:ea typeface="Calibri"/>
              <a:cs typeface="Calibri"/>
              <a:sym typeface="Calibri"/>
            </a:endParaRPr>
          </a:p>
          <a:p>
            <a:pPr indent="-323849" lvl="2" marL="944117" rtl="0" algn="l">
              <a:lnSpc>
                <a:spcPct val="90000"/>
              </a:lnSpc>
              <a:spcBef>
                <a:spcPts val="6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The minimum and maximum land area coverage of the LGAs are 11.65 and 10357.67 square kilometer respectively.</a:t>
            </a:r>
            <a:endParaRPr sz="2400">
              <a:solidFill>
                <a:srgbClr val="3F3F3F"/>
              </a:solidFill>
              <a:latin typeface="Calibri"/>
              <a:ea typeface="Calibri"/>
              <a:cs typeface="Calibri"/>
              <a:sym typeface="Calibri"/>
            </a:endParaRPr>
          </a:p>
          <a:p>
            <a:pPr indent="0" lvl="0" marL="1371600" rtl="0" algn="l">
              <a:lnSpc>
                <a:spcPct val="90000"/>
              </a:lnSpc>
              <a:spcBef>
                <a:spcPts val="600"/>
              </a:spcBef>
              <a:spcAft>
                <a:spcPts val="0"/>
              </a:spcAft>
              <a:buNone/>
            </a:pPr>
            <a:r>
              <a:t/>
            </a:r>
            <a:endParaRPr sz="2400">
              <a:solidFill>
                <a:srgbClr val="3F3F3F"/>
              </a:solidFill>
              <a:latin typeface="Calibri"/>
              <a:ea typeface="Calibri"/>
              <a:cs typeface="Calibri"/>
              <a:sym typeface="Calibri"/>
            </a:endParaRPr>
          </a:p>
          <a:p>
            <a:pPr indent="-323849" lvl="2" marL="944117" rtl="0" algn="l">
              <a:lnSpc>
                <a:spcPct val="90000"/>
              </a:lnSpc>
              <a:spcBef>
                <a:spcPts val="6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Kano appears to be the most populated state with 13,724,250  residents, while Bayelsa is the least populated state having 1,099,952 residents.</a:t>
            </a:r>
            <a:endParaRPr sz="2400">
              <a:solidFill>
                <a:srgbClr val="3F3F3F"/>
              </a:solidFill>
              <a:latin typeface="Calibri"/>
              <a:ea typeface="Calibri"/>
              <a:cs typeface="Calibri"/>
              <a:sym typeface="Calibri"/>
            </a:endParaRPr>
          </a:p>
          <a:p>
            <a:pPr indent="0" lvl="0" marL="1371600" rtl="0" algn="l">
              <a:lnSpc>
                <a:spcPct val="90000"/>
              </a:lnSpc>
              <a:spcBef>
                <a:spcPts val="600"/>
              </a:spcBef>
              <a:spcAft>
                <a:spcPts val="0"/>
              </a:spcAft>
              <a:buNone/>
            </a:pPr>
            <a:r>
              <a:t/>
            </a:r>
            <a:endParaRPr sz="2400">
              <a:solidFill>
                <a:srgbClr val="3F3F3F"/>
              </a:solidFill>
              <a:latin typeface="Calibri"/>
              <a:ea typeface="Calibri"/>
              <a:cs typeface="Calibri"/>
              <a:sym typeface="Calibri"/>
            </a:endParaRPr>
          </a:p>
          <a:p>
            <a:pPr indent="-323849" lvl="2" marL="944117" rtl="0" algn="l">
              <a:lnSpc>
                <a:spcPct val="90000"/>
              </a:lnSpc>
              <a:spcBef>
                <a:spcPts val="6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Lagos state has the highest Average Nighttime light mean of 159.433944 as was expected while Bauchi state has the least Average Nighttime light mean of 0.052742. </a:t>
            </a:r>
            <a:endParaRPr sz="2400">
              <a:solidFill>
                <a:srgbClr val="3F3F3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eb76fa753a_0_9"/>
          <p:cNvSpPr txBox="1"/>
          <p:nvPr/>
        </p:nvSpPr>
        <p:spPr>
          <a:xfrm>
            <a:off x="551700" y="112925"/>
            <a:ext cx="7972800" cy="642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3200" u="sng">
                <a:solidFill>
                  <a:schemeClr val="accent5"/>
                </a:solidFill>
                <a:latin typeface="Calibri"/>
                <a:ea typeface="Calibri"/>
                <a:cs typeface="Calibri"/>
                <a:sym typeface="Calibri"/>
              </a:rPr>
              <a:t> </a:t>
            </a:r>
            <a:r>
              <a:rPr b="1" lang="en-US" sz="3200">
                <a:solidFill>
                  <a:schemeClr val="accent5"/>
                </a:solidFill>
                <a:latin typeface="Calibri"/>
                <a:ea typeface="Calibri"/>
                <a:cs typeface="Calibri"/>
                <a:sym typeface="Calibri"/>
              </a:rPr>
              <a:t>3.2.1</a:t>
            </a:r>
            <a:r>
              <a:rPr lang="en-US" sz="3200">
                <a:solidFill>
                  <a:schemeClr val="accent5"/>
                </a:solidFill>
                <a:latin typeface="Calibri"/>
                <a:ea typeface="Calibri"/>
                <a:cs typeface="Calibri"/>
                <a:sym typeface="Calibri"/>
              </a:rPr>
              <a:t> </a:t>
            </a:r>
            <a:r>
              <a:rPr lang="en-US" sz="3200" u="sng">
                <a:solidFill>
                  <a:schemeClr val="accent5"/>
                </a:solidFill>
                <a:latin typeface="Calibri"/>
                <a:ea typeface="Calibri"/>
                <a:cs typeface="Calibri"/>
                <a:sym typeface="Calibri"/>
              </a:rPr>
              <a:t> </a:t>
            </a:r>
            <a:r>
              <a:rPr lang="en-US" sz="3500" u="sng">
                <a:solidFill>
                  <a:schemeClr val="accent5"/>
                </a:solidFill>
                <a:latin typeface="Calibri"/>
                <a:ea typeface="Calibri"/>
                <a:cs typeface="Calibri"/>
                <a:sym typeface="Calibri"/>
              </a:rPr>
              <a:t>Feature Engineering</a:t>
            </a:r>
            <a:endParaRPr sz="3500" u="sng">
              <a:solidFill>
                <a:schemeClr val="accent5"/>
              </a:solidFill>
              <a:latin typeface="Calibri"/>
              <a:ea typeface="Calibri"/>
              <a:cs typeface="Calibri"/>
              <a:sym typeface="Calibri"/>
            </a:endParaRPr>
          </a:p>
        </p:txBody>
      </p:sp>
      <p:sp>
        <p:nvSpPr>
          <p:cNvPr id="256" name="Google Shape;256;geb76fa753a_0_9"/>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57" name="Google Shape;257;geb76fa753a_0_9"/>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geb76fa753a_0_9"/>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59" name="Google Shape;259;geb76fa753a_0_9"/>
          <p:cNvSpPr txBox="1"/>
          <p:nvPr/>
        </p:nvSpPr>
        <p:spPr>
          <a:xfrm>
            <a:off x="273400" y="860800"/>
            <a:ext cx="114153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Feature Engineering is the process of using domain knowledge to extract features from raw data. From our data, we derived a new feature, population density. </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Population density is the number of people living in a unit area per square kilometer. Mathematically, population density= Population/Area (km^2) </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latin typeface="Calibri"/>
              <a:ea typeface="Calibri"/>
              <a:cs typeface="Calibri"/>
              <a:sym typeface="Calibri"/>
            </a:endParaRPr>
          </a:p>
          <a:p>
            <a:pPr indent="0" lvl="0" marL="0" rtl="0" algn="l">
              <a:spcBef>
                <a:spcPts val="0"/>
              </a:spcBef>
              <a:spcAft>
                <a:spcPts val="0"/>
              </a:spcAft>
              <a:buNone/>
            </a:pPr>
            <a:r>
              <a:rPr b="1" lang="en-US" sz="2600" u="sng">
                <a:latin typeface="Calibri"/>
                <a:ea typeface="Calibri"/>
                <a:cs typeface="Calibri"/>
                <a:sym typeface="Calibri"/>
              </a:rPr>
              <a:t>Reason</a:t>
            </a:r>
            <a:endParaRPr b="1" sz="2600" u="sng">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600">
                <a:latin typeface="Calibri"/>
                <a:ea typeface="Calibri"/>
                <a:cs typeface="Calibri"/>
                <a:sym typeface="Calibri"/>
              </a:rPr>
              <a:t>It is the most effective way to look at each LGA, its total occupants and land area. It eliminates any bias towards size of population or the land area of an LGA.</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eb76fa753a_0_32"/>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66" name="Google Shape;266;geb76fa753a_0_32"/>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geb76fa753a_0_32"/>
          <p:cNvPicPr preferRelativeResize="0"/>
          <p:nvPr/>
        </p:nvPicPr>
        <p:blipFill>
          <a:blip r:embed="rId3">
            <a:alphaModFix/>
          </a:blip>
          <a:stretch>
            <a:fillRect/>
          </a:stretch>
        </p:blipFill>
        <p:spPr>
          <a:xfrm>
            <a:off x="11602579" y="235025"/>
            <a:ext cx="328593" cy="365100"/>
          </a:xfrm>
          <a:prstGeom prst="rect">
            <a:avLst/>
          </a:prstGeom>
          <a:noFill/>
          <a:ln>
            <a:noFill/>
          </a:ln>
        </p:spPr>
      </p:pic>
      <p:pic>
        <p:nvPicPr>
          <p:cNvPr id="268" name="Google Shape;268;geb76fa753a_0_32"/>
          <p:cNvPicPr preferRelativeResize="0"/>
          <p:nvPr/>
        </p:nvPicPr>
        <p:blipFill>
          <a:blip r:embed="rId4">
            <a:alphaModFix/>
          </a:blip>
          <a:stretch>
            <a:fillRect/>
          </a:stretch>
        </p:blipFill>
        <p:spPr>
          <a:xfrm>
            <a:off x="668165" y="152400"/>
            <a:ext cx="10287000" cy="54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eb76fa753a_0_42"/>
          <p:cNvSpPr txBox="1"/>
          <p:nvPr/>
        </p:nvSpPr>
        <p:spPr>
          <a:xfrm>
            <a:off x="551700" y="112925"/>
            <a:ext cx="8088000" cy="642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US" sz="3500" u="sng">
                <a:solidFill>
                  <a:schemeClr val="accent5"/>
                </a:solidFill>
                <a:latin typeface="Calibri"/>
                <a:ea typeface="Calibri"/>
                <a:cs typeface="Calibri"/>
                <a:sym typeface="Calibri"/>
              </a:rPr>
              <a:t> </a:t>
            </a:r>
            <a:r>
              <a:rPr b="1" lang="en-US" sz="3500">
                <a:solidFill>
                  <a:schemeClr val="accent5"/>
                </a:solidFill>
                <a:latin typeface="Calibri"/>
                <a:ea typeface="Calibri"/>
                <a:cs typeface="Calibri"/>
                <a:sym typeface="Calibri"/>
              </a:rPr>
              <a:t>3.2.2 </a:t>
            </a:r>
            <a:r>
              <a:rPr lang="en-US" sz="3500" u="sng">
                <a:solidFill>
                  <a:schemeClr val="accent5"/>
                </a:solidFill>
                <a:latin typeface="Calibri"/>
                <a:ea typeface="Calibri"/>
                <a:cs typeface="Calibri"/>
                <a:sym typeface="Calibri"/>
              </a:rPr>
              <a:t> </a:t>
            </a:r>
            <a:r>
              <a:rPr b="1" lang="en-US" sz="3500" u="sng">
                <a:solidFill>
                  <a:schemeClr val="accent5"/>
                </a:solidFill>
                <a:latin typeface="Calibri"/>
                <a:ea typeface="Calibri"/>
                <a:cs typeface="Calibri"/>
                <a:sym typeface="Calibri"/>
              </a:rPr>
              <a:t>Feature Selection and Scaling</a:t>
            </a:r>
            <a:endParaRPr b="1" sz="3500" u="sng">
              <a:solidFill>
                <a:schemeClr val="accent5"/>
              </a:solidFill>
              <a:latin typeface="Calibri"/>
              <a:ea typeface="Calibri"/>
              <a:cs typeface="Calibri"/>
              <a:sym typeface="Calibri"/>
            </a:endParaRPr>
          </a:p>
        </p:txBody>
      </p:sp>
      <p:sp>
        <p:nvSpPr>
          <p:cNvPr id="275" name="Google Shape;275;geb76fa753a_0_42"/>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76" name="Google Shape;276;geb76fa753a_0_42"/>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geb76fa753a_0_42"/>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78" name="Google Shape;278;geb76fa753a_0_42"/>
          <p:cNvSpPr txBox="1"/>
          <p:nvPr/>
        </p:nvSpPr>
        <p:spPr>
          <a:xfrm>
            <a:off x="388350" y="879975"/>
            <a:ext cx="116802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The two most significant feature used factored in the model are Population density and Average Nighttime mean. Using all features would require we perform feature encoding, this would increase the number of features in the data to be learnt by the model and would introduce complexities or clusters overlapping. Simplicity is better than Complexity.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rPr b="1" lang="en-US" sz="2400" u="sng">
                <a:solidFill>
                  <a:schemeClr val="accent5"/>
                </a:solidFill>
                <a:latin typeface="Calibri"/>
                <a:ea typeface="Calibri"/>
                <a:cs typeface="Calibri"/>
                <a:sym typeface="Calibri"/>
              </a:rPr>
              <a:t>Feature Scaling:</a:t>
            </a:r>
            <a:r>
              <a:rPr lang="en-US" sz="2400">
                <a:latin typeface="Calibri"/>
                <a:ea typeface="Calibri"/>
                <a:cs typeface="Calibri"/>
                <a:sym typeface="Calibri"/>
              </a:rPr>
              <a:t> This is a method used to normalize the range of independent variables or features of data.</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The two features used in our model has a clear different range of values. This can cause the model (Kmeans) to be biased towards features having larger values (population density).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br>
              <a:rPr lang="en-US" sz="2400">
                <a:latin typeface="Calibri"/>
                <a:ea typeface="Calibri"/>
                <a:cs typeface="Calibri"/>
                <a:sym typeface="Calibri"/>
              </a:rPr>
            </a:br>
            <a:r>
              <a:rPr lang="en-US" sz="2400">
                <a:latin typeface="Calibri"/>
                <a:ea typeface="Calibri"/>
                <a:cs typeface="Calibri"/>
                <a:sym typeface="Calibri"/>
              </a:rPr>
              <a:t>To avoid this, we had to scale the population density using StandardScaler estimator which transform each value as representation of the extent to which it deviates from the mean (0).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formula; z= x−μ/σ</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eb76fa753a_0_61"/>
          <p:cNvSpPr txBox="1"/>
          <p:nvPr/>
        </p:nvSpPr>
        <p:spPr>
          <a:xfrm>
            <a:off x="551700" y="112925"/>
            <a:ext cx="6708600" cy="642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3500">
                <a:solidFill>
                  <a:schemeClr val="accent5"/>
                </a:solidFill>
                <a:latin typeface="Calibri"/>
                <a:ea typeface="Calibri"/>
                <a:cs typeface="Calibri"/>
                <a:sym typeface="Calibri"/>
              </a:rPr>
              <a:t>3.3  </a:t>
            </a:r>
            <a:r>
              <a:rPr lang="en-US" sz="3500" u="sng">
                <a:solidFill>
                  <a:schemeClr val="accent5"/>
                </a:solidFill>
                <a:latin typeface="Calibri"/>
                <a:ea typeface="Calibri"/>
                <a:cs typeface="Calibri"/>
                <a:sym typeface="Calibri"/>
              </a:rPr>
              <a:t> </a:t>
            </a:r>
            <a:r>
              <a:rPr b="1" lang="en-US" sz="3500" u="sng">
                <a:solidFill>
                  <a:schemeClr val="accent5"/>
                </a:solidFill>
                <a:latin typeface="Calibri"/>
                <a:ea typeface="Calibri"/>
                <a:cs typeface="Calibri"/>
                <a:sym typeface="Calibri"/>
              </a:rPr>
              <a:t>Model Building</a:t>
            </a:r>
            <a:endParaRPr b="1" sz="3500" u="sng">
              <a:solidFill>
                <a:schemeClr val="accent5"/>
              </a:solidFill>
              <a:latin typeface="Calibri"/>
              <a:ea typeface="Calibri"/>
              <a:cs typeface="Calibri"/>
              <a:sym typeface="Calibri"/>
            </a:endParaRPr>
          </a:p>
        </p:txBody>
      </p:sp>
      <p:sp>
        <p:nvSpPr>
          <p:cNvPr id="285" name="Google Shape;285;geb76fa753a_0_61"/>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86" name="Google Shape;286;geb76fa753a_0_61"/>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geb76fa753a_0_61"/>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288" name="Google Shape;288;geb76fa753a_0_61"/>
          <p:cNvSpPr txBox="1"/>
          <p:nvPr/>
        </p:nvSpPr>
        <p:spPr>
          <a:xfrm>
            <a:off x="388350" y="1090675"/>
            <a:ext cx="11415300" cy="5341200"/>
          </a:xfrm>
          <a:prstGeom prst="rect">
            <a:avLst/>
          </a:prstGeom>
          <a:noFill/>
          <a:ln>
            <a:noFill/>
          </a:ln>
        </p:spPr>
        <p:txBody>
          <a:bodyPr anchorCtr="0" anchor="t" bIns="91425" lIns="91425" spcFirstLastPara="1" rIns="91425" wrap="square" tIns="91425">
            <a:spAutoFit/>
          </a:bodyPr>
          <a:lstStyle/>
          <a:p>
            <a:pPr indent="0" lvl="0" marL="114300" rtl="0" algn="l">
              <a:lnSpc>
                <a:spcPct val="90000"/>
              </a:lnSpc>
              <a:spcBef>
                <a:spcPts val="1200"/>
              </a:spcBef>
              <a:spcAft>
                <a:spcPts val="0"/>
              </a:spcAft>
              <a:buNone/>
            </a:pPr>
            <a:r>
              <a:rPr lang="en-US" sz="2500">
                <a:solidFill>
                  <a:srgbClr val="3F3F3F"/>
                </a:solidFill>
                <a:latin typeface="Calibri"/>
                <a:ea typeface="Calibri"/>
                <a:cs typeface="Calibri"/>
                <a:sym typeface="Calibri"/>
              </a:rPr>
              <a:t>The model used was Kmeans. It is a distance-based algorithm that tries to partition the dataset into K pre-defined distinct non-overlapping subgroups (clusters) where each data point belongs to only one group. </a:t>
            </a:r>
            <a:endParaRPr sz="25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Clr>
                <a:schemeClr val="dk1"/>
              </a:buClr>
              <a:buSzPts val="1800"/>
              <a:buFont typeface="Arial"/>
              <a:buNone/>
            </a:pPr>
            <a:r>
              <a:t/>
            </a:r>
            <a:endParaRPr sz="25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rPr lang="en-US" sz="2500">
                <a:solidFill>
                  <a:srgbClr val="3F3F3F"/>
                </a:solidFill>
                <a:latin typeface="Calibri"/>
                <a:ea typeface="Calibri"/>
                <a:cs typeface="Calibri"/>
                <a:sym typeface="Calibri"/>
              </a:rPr>
              <a:t>Prior to the instantiating the model and setting a pre-defined K clusters, an elbow plot was used to check for the optimal k clusters for the data the model was to learn from.</a:t>
            </a:r>
            <a:endParaRPr sz="25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Clr>
                <a:schemeClr val="dk1"/>
              </a:buClr>
              <a:buSzPts val="1800"/>
              <a:buFont typeface="Arial"/>
              <a:buNone/>
            </a:pPr>
            <a:r>
              <a:t/>
            </a:r>
            <a:endParaRPr sz="25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Clr>
                <a:schemeClr val="dk1"/>
              </a:buClr>
              <a:buSzPts val="1800"/>
              <a:buFont typeface="Arial"/>
              <a:buNone/>
            </a:pPr>
            <a:r>
              <a:rPr lang="en-US" sz="2500">
                <a:solidFill>
                  <a:srgbClr val="3F3F3F"/>
                </a:solidFill>
                <a:latin typeface="Calibri"/>
                <a:ea typeface="Calibri"/>
                <a:cs typeface="Calibri"/>
                <a:sym typeface="Calibri"/>
              </a:rPr>
              <a:t>Although the optimal clusters for the data suggested by the elbow plot seems to fall around 11, we choose to settle for </a:t>
            </a:r>
            <a:r>
              <a:rPr b="1" lang="en-US" sz="2500">
                <a:solidFill>
                  <a:srgbClr val="3F3F3F"/>
                </a:solidFill>
                <a:latin typeface="Calibri"/>
                <a:ea typeface="Calibri"/>
                <a:cs typeface="Calibri"/>
                <a:sym typeface="Calibri"/>
              </a:rPr>
              <a:t>5 clusters</a:t>
            </a:r>
            <a:r>
              <a:rPr lang="en-US" sz="2500">
                <a:solidFill>
                  <a:srgbClr val="3F3F3F"/>
                </a:solidFill>
                <a:latin typeface="Calibri"/>
                <a:ea typeface="Calibri"/>
                <a:cs typeface="Calibri"/>
                <a:sym typeface="Calibri"/>
              </a:rPr>
              <a:t>, the reason behind this was to avoid too many cluster as having too much clusters would mean resources would be pulled for several sections. This would require more labor and different procedures for the installation the solar panels at strategic positions. </a:t>
            </a:r>
            <a:endParaRPr sz="2500">
              <a:solidFill>
                <a:srgbClr val="3F3F3F"/>
              </a:solidFill>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eb76fa753a_0_70"/>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295" name="Google Shape;295;geb76fa753a_0_70"/>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geb76fa753a_0_70"/>
          <p:cNvPicPr preferRelativeResize="0"/>
          <p:nvPr/>
        </p:nvPicPr>
        <p:blipFill>
          <a:blip r:embed="rId3">
            <a:alphaModFix/>
          </a:blip>
          <a:stretch>
            <a:fillRect/>
          </a:stretch>
        </p:blipFill>
        <p:spPr>
          <a:xfrm>
            <a:off x="11602579" y="235025"/>
            <a:ext cx="328593" cy="365100"/>
          </a:xfrm>
          <a:prstGeom prst="rect">
            <a:avLst/>
          </a:prstGeom>
          <a:noFill/>
          <a:ln>
            <a:noFill/>
          </a:ln>
        </p:spPr>
      </p:pic>
      <p:pic>
        <p:nvPicPr>
          <p:cNvPr id="297" name="Google Shape;297;geb76fa753a_0_70"/>
          <p:cNvPicPr preferRelativeResize="0"/>
          <p:nvPr/>
        </p:nvPicPr>
        <p:blipFill>
          <a:blip r:embed="rId4">
            <a:alphaModFix/>
          </a:blip>
          <a:stretch>
            <a:fillRect/>
          </a:stretch>
        </p:blipFill>
        <p:spPr>
          <a:xfrm>
            <a:off x="515775" y="152400"/>
            <a:ext cx="10863150" cy="5793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eb76fa753a_0_79"/>
          <p:cNvSpPr txBox="1"/>
          <p:nvPr/>
        </p:nvSpPr>
        <p:spPr>
          <a:xfrm>
            <a:off x="551700" y="112925"/>
            <a:ext cx="6708600" cy="642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US" sz="3500" u="sng">
                <a:solidFill>
                  <a:schemeClr val="accent5"/>
                </a:solidFill>
                <a:latin typeface="Calibri"/>
                <a:ea typeface="Calibri"/>
                <a:cs typeface="Calibri"/>
                <a:sym typeface="Calibri"/>
              </a:rPr>
              <a:t> </a:t>
            </a:r>
            <a:r>
              <a:rPr b="1" lang="en-US" sz="3500">
                <a:solidFill>
                  <a:schemeClr val="accent5"/>
                </a:solidFill>
                <a:latin typeface="Calibri"/>
                <a:ea typeface="Calibri"/>
                <a:cs typeface="Calibri"/>
                <a:sym typeface="Calibri"/>
              </a:rPr>
              <a:t>3.3.1 </a:t>
            </a:r>
            <a:r>
              <a:rPr lang="en-US" sz="3500" u="sng">
                <a:solidFill>
                  <a:schemeClr val="accent5"/>
                </a:solidFill>
                <a:latin typeface="Calibri"/>
                <a:ea typeface="Calibri"/>
                <a:cs typeface="Calibri"/>
                <a:sym typeface="Calibri"/>
              </a:rPr>
              <a:t> </a:t>
            </a:r>
            <a:r>
              <a:rPr b="1" lang="en-US" sz="3500" u="sng">
                <a:solidFill>
                  <a:schemeClr val="accent5"/>
                </a:solidFill>
                <a:latin typeface="Calibri"/>
                <a:ea typeface="Calibri"/>
                <a:cs typeface="Calibri"/>
                <a:sym typeface="Calibri"/>
              </a:rPr>
              <a:t>Model Evaluation</a:t>
            </a:r>
            <a:endParaRPr b="1" sz="3500" u="sng">
              <a:solidFill>
                <a:schemeClr val="accent5"/>
              </a:solidFill>
              <a:latin typeface="Calibri"/>
              <a:ea typeface="Calibri"/>
              <a:cs typeface="Calibri"/>
              <a:sym typeface="Calibri"/>
            </a:endParaRPr>
          </a:p>
        </p:txBody>
      </p:sp>
      <p:sp>
        <p:nvSpPr>
          <p:cNvPr id="304" name="Google Shape;304;geb76fa753a_0_79"/>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05" name="Google Shape;305;geb76fa753a_0_79"/>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geb76fa753a_0_79"/>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307" name="Google Shape;307;geb76fa753a_0_79"/>
          <p:cNvSpPr txBox="1"/>
          <p:nvPr/>
        </p:nvSpPr>
        <p:spPr>
          <a:xfrm>
            <a:off x="388350" y="1603988"/>
            <a:ext cx="114153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rgbClr val="3F3F3F"/>
                </a:solidFill>
                <a:latin typeface="Calibri"/>
                <a:ea typeface="Calibri"/>
                <a:cs typeface="Calibri"/>
                <a:sym typeface="Calibri"/>
              </a:rPr>
              <a:t>The evaluation metrics used was silhouette score. It is a metric used to calculate the goodness of a clustering technique and it ranges from -1 to 1. </a:t>
            </a:r>
            <a:endParaRPr sz="2500">
              <a:solidFill>
                <a:srgbClr val="3F3F3F"/>
              </a:solidFill>
              <a:latin typeface="Calibri"/>
              <a:ea typeface="Calibri"/>
              <a:cs typeface="Calibri"/>
              <a:sym typeface="Calibri"/>
            </a:endParaRPr>
          </a:p>
          <a:p>
            <a:pPr indent="0" lvl="0" marL="0" rtl="0" algn="l">
              <a:spcBef>
                <a:spcPts val="0"/>
              </a:spcBef>
              <a:spcAft>
                <a:spcPts val="0"/>
              </a:spcAft>
              <a:buNone/>
            </a:pPr>
            <a:r>
              <a:t/>
            </a:r>
            <a:endParaRPr sz="25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solidFill>
                  <a:srgbClr val="3F3F3F"/>
                </a:solidFill>
                <a:latin typeface="Calibri"/>
                <a:ea typeface="Calibri"/>
                <a:cs typeface="Calibri"/>
                <a:sym typeface="Calibri"/>
              </a:rPr>
              <a:t>When the value is 1, it means clusters are well apart from each other and clearly distinguished and when the value is 0, it means clusters are indifferent, or there is no significant difference between clusters. When it is -1, the clusters are wrongly assigned .</a:t>
            </a:r>
            <a:endParaRPr sz="25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500">
                <a:solidFill>
                  <a:srgbClr val="3F3F3F"/>
                </a:solidFill>
                <a:latin typeface="Calibri"/>
                <a:ea typeface="Calibri"/>
                <a:cs typeface="Calibri"/>
                <a:sym typeface="Calibri"/>
              </a:rPr>
              <a:t>silℎouette score=(b−a)/max⁡(a,b)</a:t>
            </a:r>
            <a:endParaRPr sz="2500">
              <a:solidFill>
                <a:srgbClr val="3F3F3F"/>
              </a:solidFill>
              <a:latin typeface="Calibri"/>
              <a:ea typeface="Calibri"/>
              <a:cs typeface="Calibri"/>
              <a:sym typeface="Calibri"/>
            </a:endParaRPr>
          </a:p>
          <a:p>
            <a:pPr indent="0" lvl="0" marL="0" rtl="0" algn="l">
              <a:spcBef>
                <a:spcPts val="0"/>
              </a:spcBef>
              <a:spcAft>
                <a:spcPts val="0"/>
              </a:spcAft>
              <a:buNone/>
            </a:pPr>
            <a:r>
              <a:rPr lang="en-US" sz="2500">
                <a:solidFill>
                  <a:srgbClr val="3F3F3F"/>
                </a:solidFill>
                <a:latin typeface="Calibri"/>
                <a:ea typeface="Calibri"/>
                <a:cs typeface="Calibri"/>
                <a:sym typeface="Calibri"/>
              </a:rPr>
              <a:t>The silhouette score of the model was 0.82 in 2d.p</a:t>
            </a:r>
            <a:endParaRPr sz="25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e8664940ed_1_12"/>
          <p:cNvSpPr txBox="1"/>
          <p:nvPr>
            <p:ph type="ctrTitle"/>
          </p:nvPr>
        </p:nvSpPr>
        <p:spPr>
          <a:xfrm>
            <a:off x="300100" y="62532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116" name="Google Shape;116;ge8664940ed_1_12"/>
          <p:cNvPicPr preferRelativeResize="0"/>
          <p:nvPr/>
        </p:nvPicPr>
        <p:blipFill>
          <a:blip r:embed="rId3">
            <a:alphaModFix/>
          </a:blip>
          <a:stretch>
            <a:fillRect/>
          </a:stretch>
        </p:blipFill>
        <p:spPr>
          <a:xfrm>
            <a:off x="4595472" y="597350"/>
            <a:ext cx="2544599" cy="2827341"/>
          </a:xfrm>
          <a:prstGeom prst="rect">
            <a:avLst/>
          </a:prstGeom>
          <a:noFill/>
          <a:ln>
            <a:noFill/>
          </a:ln>
        </p:spPr>
      </p:pic>
      <p:sp>
        <p:nvSpPr>
          <p:cNvPr id="117" name="Google Shape;117;ge8664940ed_1_12"/>
          <p:cNvSpPr txBox="1"/>
          <p:nvPr/>
        </p:nvSpPr>
        <p:spPr>
          <a:xfrm>
            <a:off x="1336650" y="3826438"/>
            <a:ext cx="95187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3000">
                <a:solidFill>
                  <a:schemeClr val="accent4"/>
                </a:solidFill>
                <a:highlight>
                  <a:srgbClr val="FFFFFF"/>
                </a:highlight>
                <a:latin typeface="Calibri"/>
                <a:ea typeface="Calibri"/>
                <a:cs typeface="Calibri"/>
                <a:sym typeface="Calibri"/>
              </a:rPr>
              <a:t>Omdena Lagos, Nigeria</a:t>
            </a:r>
            <a:r>
              <a:rPr lang="en-US" sz="3000">
                <a:solidFill>
                  <a:srgbClr val="222222"/>
                </a:solidFill>
                <a:highlight>
                  <a:srgbClr val="FFFFFF"/>
                </a:highlight>
                <a:latin typeface="Calibri"/>
                <a:ea typeface="Calibri"/>
                <a:cs typeface="Calibri"/>
                <a:sym typeface="Calibri"/>
              </a:rPr>
              <a:t> chapter is a part of Omdena that focuses on running open-source AI projects to solve challenges facing our local communities.</a:t>
            </a:r>
            <a:endParaRPr sz="3000">
              <a:solidFill>
                <a:srgbClr val="222222"/>
              </a:solidFill>
              <a:highlight>
                <a:srgbClr val="FFFFFF"/>
              </a:highlight>
              <a:latin typeface="Calibri"/>
              <a:ea typeface="Calibri"/>
              <a:cs typeface="Calibri"/>
              <a:sym typeface="Calibri"/>
            </a:endParaRPr>
          </a:p>
          <a:p>
            <a:pPr indent="0" lvl="0" marL="0" rtl="0" algn="ctr">
              <a:spcBef>
                <a:spcPts val="0"/>
              </a:spcBef>
              <a:spcAft>
                <a:spcPts val="0"/>
              </a:spcAft>
              <a:buNone/>
            </a:pPr>
            <a:r>
              <a:t/>
            </a:r>
            <a:endParaRPr b="1" sz="3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eb76fa753a_0_88"/>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14" name="Google Shape;314;geb76fa753a_0_88"/>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geb76fa753a_0_88"/>
          <p:cNvPicPr preferRelativeResize="0"/>
          <p:nvPr/>
        </p:nvPicPr>
        <p:blipFill>
          <a:blip r:embed="rId3">
            <a:alphaModFix/>
          </a:blip>
          <a:stretch>
            <a:fillRect/>
          </a:stretch>
        </p:blipFill>
        <p:spPr>
          <a:xfrm>
            <a:off x="11602579" y="235025"/>
            <a:ext cx="328593" cy="365100"/>
          </a:xfrm>
          <a:prstGeom prst="rect">
            <a:avLst/>
          </a:prstGeom>
          <a:noFill/>
          <a:ln>
            <a:noFill/>
          </a:ln>
        </p:spPr>
      </p:pic>
      <p:pic>
        <p:nvPicPr>
          <p:cNvPr id="316" name="Google Shape;316;geb76fa753a_0_88"/>
          <p:cNvPicPr preferRelativeResize="0"/>
          <p:nvPr/>
        </p:nvPicPr>
        <p:blipFill>
          <a:blip r:embed="rId4">
            <a:alphaModFix/>
          </a:blip>
          <a:stretch>
            <a:fillRect/>
          </a:stretch>
        </p:blipFill>
        <p:spPr>
          <a:xfrm>
            <a:off x="668165" y="152400"/>
            <a:ext cx="10287000" cy="548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eb76fa753a_0_106"/>
          <p:cNvSpPr txBox="1"/>
          <p:nvPr/>
        </p:nvSpPr>
        <p:spPr>
          <a:xfrm>
            <a:off x="551700" y="112925"/>
            <a:ext cx="6708600" cy="642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3500">
                <a:solidFill>
                  <a:schemeClr val="accent5"/>
                </a:solidFill>
                <a:latin typeface="Calibri"/>
                <a:ea typeface="Calibri"/>
                <a:cs typeface="Calibri"/>
                <a:sym typeface="Calibri"/>
              </a:rPr>
              <a:t> 3.3.2 </a:t>
            </a:r>
            <a:r>
              <a:rPr lang="en-US" sz="3500" u="sng">
                <a:solidFill>
                  <a:schemeClr val="accent5"/>
                </a:solidFill>
                <a:latin typeface="Calibri"/>
                <a:ea typeface="Calibri"/>
                <a:cs typeface="Calibri"/>
                <a:sym typeface="Calibri"/>
              </a:rPr>
              <a:t> </a:t>
            </a:r>
            <a:r>
              <a:rPr b="1" lang="en-US" sz="3500" u="sng">
                <a:solidFill>
                  <a:schemeClr val="accent5"/>
                </a:solidFill>
                <a:latin typeface="Calibri"/>
                <a:ea typeface="Calibri"/>
                <a:cs typeface="Calibri"/>
                <a:sym typeface="Calibri"/>
              </a:rPr>
              <a:t>Clustering Labelling</a:t>
            </a:r>
            <a:endParaRPr b="1" sz="3500" u="sng">
              <a:solidFill>
                <a:schemeClr val="accent5"/>
              </a:solidFill>
              <a:latin typeface="Calibri"/>
              <a:ea typeface="Calibri"/>
              <a:cs typeface="Calibri"/>
              <a:sym typeface="Calibri"/>
            </a:endParaRPr>
          </a:p>
        </p:txBody>
      </p:sp>
      <p:sp>
        <p:nvSpPr>
          <p:cNvPr id="323" name="Google Shape;323;geb76fa753a_0_106"/>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24" name="Google Shape;324;geb76fa753a_0_106"/>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geb76fa753a_0_106"/>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326" name="Google Shape;326;geb76fa753a_0_106"/>
          <p:cNvSpPr txBox="1"/>
          <p:nvPr/>
        </p:nvSpPr>
        <p:spPr>
          <a:xfrm>
            <a:off x="388350" y="860800"/>
            <a:ext cx="11415300" cy="5375100"/>
          </a:xfrm>
          <a:prstGeom prst="rect">
            <a:avLst/>
          </a:prstGeom>
          <a:noFill/>
          <a:ln>
            <a:noFill/>
          </a:ln>
        </p:spPr>
        <p:txBody>
          <a:bodyPr anchorCtr="0" anchor="t" bIns="91425" lIns="91425" spcFirstLastPara="1" rIns="91425" wrap="square" tIns="91425">
            <a:spAutoFit/>
          </a:bodyPr>
          <a:lstStyle/>
          <a:p>
            <a:pPr indent="0" lvl="0" marL="114300" rtl="0" algn="l">
              <a:lnSpc>
                <a:spcPct val="90000"/>
              </a:lnSpc>
              <a:spcBef>
                <a:spcPts val="1200"/>
              </a:spcBef>
              <a:spcAft>
                <a:spcPts val="0"/>
              </a:spcAft>
              <a:buNone/>
            </a:pPr>
            <a:r>
              <a:rPr lang="en-US" sz="2800">
                <a:solidFill>
                  <a:srgbClr val="3F3F3F"/>
                </a:solidFill>
                <a:latin typeface="Calibri"/>
                <a:ea typeface="Calibri"/>
                <a:cs typeface="Calibri"/>
                <a:sym typeface="Calibri"/>
              </a:rPr>
              <a:t>The clusters generated by the model were renamed based on how much luminous intensity they emit.</a:t>
            </a:r>
            <a:endParaRPr sz="28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t/>
            </a:r>
            <a:endParaRPr sz="28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rPr lang="en-US" sz="2800">
                <a:solidFill>
                  <a:srgbClr val="3F3F3F"/>
                </a:solidFill>
                <a:latin typeface="Calibri"/>
                <a:ea typeface="Calibri"/>
                <a:cs typeface="Calibri"/>
                <a:sym typeface="Calibri"/>
              </a:rPr>
              <a:t>From least luminous intensity to the most; </a:t>
            </a:r>
            <a:endParaRPr sz="28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t/>
            </a:r>
            <a:endParaRPr sz="2800">
              <a:solidFill>
                <a:srgbClr val="3F3F3F"/>
              </a:solidFill>
              <a:latin typeface="Calibri"/>
              <a:ea typeface="Calibri"/>
              <a:cs typeface="Calibri"/>
              <a:sym typeface="Calibri"/>
            </a:endParaRPr>
          </a:p>
          <a:p>
            <a:pPr indent="-406400" lvl="0" marL="457200" rtl="0" algn="l">
              <a:lnSpc>
                <a:spcPct val="90000"/>
              </a:lnSpc>
              <a:spcBef>
                <a:spcPts val="1200"/>
              </a:spcBef>
              <a:spcAft>
                <a:spcPts val="0"/>
              </a:spcAft>
              <a:buClr>
                <a:schemeClr val="accent1"/>
              </a:buClr>
              <a:buSzPts val="2800"/>
              <a:buFont typeface="Noto Sans Symbols"/>
              <a:buChar char="▪"/>
            </a:pPr>
            <a:r>
              <a:rPr lang="en-US" sz="2800">
                <a:solidFill>
                  <a:srgbClr val="3F3F3F"/>
                </a:solidFill>
                <a:latin typeface="Calibri"/>
                <a:ea typeface="Calibri"/>
                <a:cs typeface="Calibri"/>
                <a:sym typeface="Calibri"/>
              </a:rPr>
              <a:t>low intensity, moderately low intensity, medium intensity, moderate high intensity, high intensity.</a:t>
            </a:r>
            <a:endParaRPr sz="2800">
              <a:solidFill>
                <a:srgbClr val="3F3F3F"/>
              </a:solidFill>
              <a:latin typeface="Calibri"/>
              <a:ea typeface="Calibri"/>
              <a:cs typeface="Calibri"/>
              <a:sym typeface="Calibri"/>
            </a:endParaRPr>
          </a:p>
          <a:p>
            <a:pPr indent="0" lvl="0" marL="0" rtl="0" algn="l">
              <a:lnSpc>
                <a:spcPct val="90000"/>
              </a:lnSpc>
              <a:spcBef>
                <a:spcPts val="1200"/>
              </a:spcBef>
              <a:spcAft>
                <a:spcPts val="0"/>
              </a:spcAft>
              <a:buNone/>
            </a:pPr>
            <a:r>
              <a:t/>
            </a:r>
            <a:endParaRPr sz="28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rPr lang="en-US" sz="2800">
                <a:solidFill>
                  <a:srgbClr val="3F3F3F"/>
                </a:solidFill>
                <a:latin typeface="Calibri"/>
                <a:ea typeface="Calibri"/>
                <a:cs typeface="Calibri"/>
                <a:sym typeface="Calibri"/>
              </a:rPr>
              <a:t>During solar panel installation, LGAs that fall within low intensity cluster are placed as topmost priority while LGAs within the high intensity cluster are placed last.</a:t>
            </a:r>
            <a:endParaRPr sz="2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b76fa753a_0_115"/>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33" name="Google Shape;333;geb76fa753a_0_115"/>
          <p:cNvSpPr/>
          <p:nvPr/>
        </p:nvSpPr>
        <p:spPr>
          <a:xfrm>
            <a:off x="187175" y="187800"/>
            <a:ext cx="328590" cy="3650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geb76fa753a_0_115"/>
          <p:cNvPicPr preferRelativeResize="0"/>
          <p:nvPr/>
        </p:nvPicPr>
        <p:blipFill>
          <a:blip r:embed="rId3">
            <a:alphaModFix/>
          </a:blip>
          <a:stretch>
            <a:fillRect/>
          </a:stretch>
        </p:blipFill>
        <p:spPr>
          <a:xfrm>
            <a:off x="11602579" y="235025"/>
            <a:ext cx="328593" cy="365100"/>
          </a:xfrm>
          <a:prstGeom prst="rect">
            <a:avLst/>
          </a:prstGeom>
          <a:noFill/>
          <a:ln>
            <a:noFill/>
          </a:ln>
        </p:spPr>
      </p:pic>
      <p:pic>
        <p:nvPicPr>
          <p:cNvPr id="335" name="Google Shape;335;geb76fa753a_0_115"/>
          <p:cNvPicPr preferRelativeResize="0"/>
          <p:nvPr/>
        </p:nvPicPr>
        <p:blipFill>
          <a:blip r:embed="rId4">
            <a:alphaModFix/>
          </a:blip>
          <a:stretch>
            <a:fillRect/>
          </a:stretch>
        </p:blipFill>
        <p:spPr>
          <a:xfrm>
            <a:off x="668165" y="152400"/>
            <a:ext cx="10287000" cy="548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e86736fdff_0_70"/>
          <p:cNvSpPr txBox="1"/>
          <p:nvPr/>
        </p:nvSpPr>
        <p:spPr>
          <a:xfrm>
            <a:off x="1330475" y="128925"/>
            <a:ext cx="5345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3000">
                <a:solidFill>
                  <a:schemeClr val="accent5"/>
                </a:solidFill>
                <a:highlight>
                  <a:schemeClr val="lt1"/>
                </a:highlight>
                <a:latin typeface="Montserrat"/>
                <a:ea typeface="Montserrat"/>
                <a:cs typeface="Montserrat"/>
                <a:sym typeface="Montserrat"/>
              </a:rPr>
              <a:t>4.0 </a:t>
            </a:r>
            <a:r>
              <a:rPr b="1" lang="en-US" sz="3000" u="sng">
                <a:solidFill>
                  <a:schemeClr val="accent5"/>
                </a:solidFill>
                <a:highlight>
                  <a:schemeClr val="lt1"/>
                </a:highlight>
                <a:latin typeface="Montserrat"/>
                <a:ea typeface="Montserrat"/>
                <a:cs typeface="Montserrat"/>
                <a:sym typeface="Montserrat"/>
              </a:rPr>
              <a:t> </a:t>
            </a:r>
            <a:r>
              <a:rPr b="1" lang="en-US" sz="3000" u="sng">
                <a:solidFill>
                  <a:schemeClr val="accent5"/>
                </a:solidFill>
                <a:highlight>
                  <a:schemeClr val="lt1"/>
                </a:highlight>
                <a:latin typeface="Montserrat"/>
                <a:ea typeface="Montserrat"/>
                <a:cs typeface="Montserrat"/>
                <a:sym typeface="Montserrat"/>
              </a:rPr>
              <a:t>Result &amp; Discussion</a:t>
            </a:r>
            <a:endParaRPr b="0" i="0" sz="3000" u="sng" cap="none" strike="noStrike">
              <a:solidFill>
                <a:schemeClr val="accent5"/>
              </a:solidFill>
              <a:highlight>
                <a:schemeClr val="lt1"/>
              </a:highlight>
              <a:latin typeface="Montserrat"/>
              <a:ea typeface="Montserrat"/>
              <a:cs typeface="Montserrat"/>
              <a:sym typeface="Montserrat"/>
            </a:endParaRPr>
          </a:p>
        </p:txBody>
      </p:sp>
      <p:cxnSp>
        <p:nvCxnSpPr>
          <p:cNvPr id="341" name="Google Shape;341;ge86736fdff_0_70"/>
          <p:cNvCxnSpPr/>
          <p:nvPr/>
        </p:nvCxnSpPr>
        <p:spPr>
          <a:xfrm flipH="1" rot="10800000">
            <a:off x="436875" y="5887313"/>
            <a:ext cx="11168100" cy="57600"/>
          </a:xfrm>
          <a:prstGeom prst="straightConnector1">
            <a:avLst/>
          </a:prstGeom>
          <a:noFill/>
          <a:ln cap="flat" cmpd="sng" w="38100">
            <a:solidFill>
              <a:srgbClr val="595959"/>
            </a:solidFill>
            <a:prstDash val="solid"/>
            <a:round/>
            <a:headEnd len="sm" w="sm" type="none"/>
            <a:tailEnd len="sm" w="sm" type="none"/>
          </a:ln>
        </p:spPr>
      </p:cxnSp>
      <p:sp>
        <p:nvSpPr>
          <p:cNvPr id="342" name="Google Shape;342;ge86736fdff_0_70"/>
          <p:cNvSpPr/>
          <p:nvPr/>
        </p:nvSpPr>
        <p:spPr>
          <a:xfrm>
            <a:off x="210050" y="210275"/>
            <a:ext cx="864100" cy="483800"/>
          </a:xfrm>
          <a:prstGeom prst="flowChartCollat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e86736fdff_0_70"/>
          <p:cNvSpPr txBox="1"/>
          <p:nvPr/>
        </p:nvSpPr>
        <p:spPr>
          <a:xfrm>
            <a:off x="444450" y="1116675"/>
            <a:ext cx="11303100" cy="4022400"/>
          </a:xfrm>
          <a:prstGeom prst="rect">
            <a:avLst/>
          </a:prstGeom>
          <a:noFill/>
          <a:ln>
            <a:noFill/>
          </a:ln>
        </p:spPr>
        <p:txBody>
          <a:bodyPr anchorCtr="0" anchor="t" bIns="91425" lIns="91425" spcFirstLastPara="1" rIns="91425" wrap="square" tIns="91425">
            <a:spAutoFit/>
          </a:bodyPr>
          <a:lstStyle/>
          <a:p>
            <a:pPr indent="0" lvl="0" marL="91440" rtl="0" algn="l">
              <a:lnSpc>
                <a:spcPct val="90000"/>
              </a:lnSpc>
              <a:spcBef>
                <a:spcPts val="1400"/>
              </a:spcBef>
              <a:spcAft>
                <a:spcPts val="0"/>
              </a:spcAft>
              <a:buClr>
                <a:schemeClr val="dk1"/>
              </a:buClr>
              <a:buSzPts val="1100"/>
              <a:buFont typeface="Arial"/>
              <a:buNone/>
            </a:pPr>
            <a:r>
              <a:rPr lang="en-US" sz="2400">
                <a:solidFill>
                  <a:srgbClr val="3F3F3F"/>
                </a:solidFill>
                <a:latin typeface="Calibri"/>
                <a:ea typeface="Calibri"/>
                <a:cs typeface="Calibri"/>
                <a:sym typeface="Calibri"/>
              </a:rPr>
              <a:t>Kmeans clustering algorithm was used in modelling with a pre-defined clusters of 5. </a:t>
            </a:r>
            <a:endParaRPr sz="2400">
              <a:solidFill>
                <a:srgbClr val="3F3F3F"/>
              </a:solidFill>
              <a:latin typeface="Calibri"/>
              <a:ea typeface="Calibri"/>
              <a:cs typeface="Calibri"/>
              <a:sym typeface="Calibri"/>
            </a:endParaRPr>
          </a:p>
          <a:p>
            <a:pPr indent="0" lvl="0" marL="91440" rtl="0" algn="l">
              <a:lnSpc>
                <a:spcPct val="90000"/>
              </a:lnSpc>
              <a:spcBef>
                <a:spcPts val="1400"/>
              </a:spcBef>
              <a:spcAft>
                <a:spcPts val="0"/>
              </a:spcAft>
              <a:buClr>
                <a:schemeClr val="dk1"/>
              </a:buClr>
              <a:buSzPts val="1100"/>
              <a:buFont typeface="Arial"/>
              <a:buNone/>
            </a:pPr>
            <a:r>
              <a:rPr lang="en-US" sz="2400">
                <a:solidFill>
                  <a:srgbClr val="3F3F3F"/>
                </a:solidFill>
                <a:latin typeface="Calibri"/>
                <a:ea typeface="Calibri"/>
                <a:cs typeface="Calibri"/>
                <a:sym typeface="Calibri"/>
              </a:rPr>
              <a:t>Although, the elbow plot suggested an optimal clusters of 11, the chosen clusters was set so as to avoid too many clusters which would cause an increase in resources to be designated to those subgroups (clusters). </a:t>
            </a:r>
            <a:endParaRPr sz="2400">
              <a:solidFill>
                <a:srgbClr val="3F3F3F"/>
              </a:solidFill>
              <a:latin typeface="Calibri"/>
              <a:ea typeface="Calibri"/>
              <a:cs typeface="Calibri"/>
              <a:sym typeface="Calibri"/>
            </a:endParaRPr>
          </a:p>
          <a:p>
            <a:pPr indent="0" lvl="0" marL="0" rtl="0" algn="l">
              <a:lnSpc>
                <a:spcPct val="90000"/>
              </a:lnSpc>
              <a:spcBef>
                <a:spcPts val="1400"/>
              </a:spcBef>
              <a:spcAft>
                <a:spcPts val="0"/>
              </a:spcAft>
              <a:buClr>
                <a:schemeClr val="dk1"/>
              </a:buClr>
              <a:buSzPts val="1100"/>
              <a:buFont typeface="Arial"/>
              <a:buNone/>
            </a:pPr>
            <a:r>
              <a:rPr lang="en-US" sz="2400">
                <a:solidFill>
                  <a:srgbClr val="3F3F3F"/>
                </a:solidFill>
                <a:latin typeface="Calibri"/>
                <a:ea typeface="Calibri"/>
                <a:cs typeface="Calibri"/>
                <a:sym typeface="Calibri"/>
              </a:rPr>
              <a:t>The model had a silhouette score of approximately 0.82 upon evaluation signifying clear and  distinguished clusters. </a:t>
            </a:r>
            <a:endParaRPr sz="2400">
              <a:solidFill>
                <a:srgbClr val="3F3F3F"/>
              </a:solidFill>
              <a:latin typeface="Calibri"/>
              <a:ea typeface="Calibri"/>
              <a:cs typeface="Calibri"/>
              <a:sym typeface="Calibri"/>
            </a:endParaRPr>
          </a:p>
          <a:p>
            <a:pPr indent="0" lvl="0" marL="114300" rtl="0" algn="l">
              <a:lnSpc>
                <a:spcPct val="90000"/>
              </a:lnSpc>
              <a:spcBef>
                <a:spcPts val="1200"/>
              </a:spcBef>
              <a:spcAft>
                <a:spcPts val="0"/>
              </a:spcAft>
              <a:buNone/>
            </a:pPr>
            <a:r>
              <a:rPr lang="en-US" sz="2400">
                <a:solidFill>
                  <a:srgbClr val="3F3F3F"/>
                </a:solidFill>
                <a:latin typeface="Calibri"/>
                <a:ea typeface="Calibri"/>
                <a:cs typeface="Calibri"/>
                <a:sym typeface="Calibri"/>
              </a:rPr>
              <a:t>The clusters were labelled from least luminous intensity to the most in the order; low intensity, moderately low intensity, medium intensity, moderate high intensity, high intensity. With low intensity being top on solar panel installation and high intensity coming last.</a:t>
            </a:r>
            <a:endParaRPr sz="2600">
              <a:solidFill>
                <a:srgbClr val="3F3F3F"/>
              </a:solidFill>
              <a:latin typeface="Calibri"/>
              <a:ea typeface="Calibri"/>
              <a:cs typeface="Calibri"/>
              <a:sym typeface="Calibri"/>
            </a:endParaRPr>
          </a:p>
        </p:txBody>
      </p:sp>
      <p:pic>
        <p:nvPicPr>
          <p:cNvPr id="344" name="Google Shape;344;ge86736fdff_0_70"/>
          <p:cNvPicPr preferRelativeResize="0"/>
          <p:nvPr/>
        </p:nvPicPr>
        <p:blipFill>
          <a:blip r:embed="rId3">
            <a:alphaModFix/>
          </a:blip>
          <a:stretch>
            <a:fillRect/>
          </a:stretch>
        </p:blipFill>
        <p:spPr>
          <a:xfrm>
            <a:off x="11137675" y="235025"/>
            <a:ext cx="793500" cy="881649"/>
          </a:xfrm>
          <a:prstGeom prst="rect">
            <a:avLst/>
          </a:prstGeom>
          <a:noFill/>
          <a:ln>
            <a:noFill/>
          </a:ln>
        </p:spPr>
      </p:pic>
      <p:sp>
        <p:nvSpPr>
          <p:cNvPr id="345" name="Google Shape;345;ge86736fdff_0_70"/>
          <p:cNvSpPr txBox="1"/>
          <p:nvPr>
            <p:ph type="ctrTitle"/>
          </p:nvPr>
        </p:nvSpPr>
        <p:spPr>
          <a:xfrm>
            <a:off x="210050" y="62532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eb76fa753a_0_124"/>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352" name="Google Shape;352;geb76fa753a_0_124"/>
          <p:cNvPicPr preferRelativeResize="0"/>
          <p:nvPr/>
        </p:nvPicPr>
        <p:blipFill>
          <a:blip r:embed="rId3">
            <a:alphaModFix/>
          </a:blip>
          <a:stretch>
            <a:fillRect/>
          </a:stretch>
        </p:blipFill>
        <p:spPr>
          <a:xfrm>
            <a:off x="11474700" y="235025"/>
            <a:ext cx="456476" cy="507186"/>
          </a:xfrm>
          <a:prstGeom prst="rect">
            <a:avLst/>
          </a:prstGeom>
          <a:noFill/>
          <a:ln>
            <a:noFill/>
          </a:ln>
        </p:spPr>
      </p:pic>
      <p:sp>
        <p:nvSpPr>
          <p:cNvPr id="353" name="Google Shape;353;geb76fa753a_0_124"/>
          <p:cNvSpPr txBox="1"/>
          <p:nvPr/>
        </p:nvSpPr>
        <p:spPr>
          <a:xfrm>
            <a:off x="268200" y="235025"/>
            <a:ext cx="112065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600">
                <a:solidFill>
                  <a:schemeClr val="dk1"/>
                </a:solidFill>
                <a:latin typeface="Calibri"/>
                <a:ea typeface="Calibri"/>
                <a:cs typeface="Calibri"/>
                <a:sym typeface="Calibri"/>
              </a:rPr>
              <a:t>The energy demand was visualized based on the 5 clusters gotten from the model along with their local governments areas to determine the best spot for solar panel Installation</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800" u="sng">
                <a:solidFill>
                  <a:schemeClr val="dk1"/>
                </a:solidFill>
                <a:latin typeface="Calibri"/>
                <a:ea typeface="Calibri"/>
                <a:cs typeface="Calibri"/>
                <a:sym typeface="Calibri"/>
              </a:rPr>
              <a:t>How it works</a:t>
            </a:r>
            <a:endParaRPr b="1" sz="2800" u="sng">
              <a:solidFill>
                <a:schemeClr val="dk1"/>
              </a:solidFill>
              <a:latin typeface="Calibri"/>
              <a:ea typeface="Calibri"/>
              <a:cs typeface="Calibri"/>
              <a:sym typeface="Calibri"/>
            </a:endParaRPr>
          </a:p>
          <a:p>
            <a:pPr indent="-393700" lvl="0" marL="457200" rtl="0" algn="just">
              <a:spcBef>
                <a:spcPts val="1200"/>
              </a:spcBef>
              <a:spcAft>
                <a:spcPts val="0"/>
              </a:spcAft>
              <a:buClr>
                <a:schemeClr val="accent1"/>
              </a:buClr>
              <a:buSzPts val="2600"/>
              <a:buFont typeface="Calibri"/>
              <a:buChar char="●"/>
            </a:pPr>
            <a:r>
              <a:rPr lang="en-US" sz="2600">
                <a:solidFill>
                  <a:srgbClr val="3F3F3F"/>
                </a:solidFill>
                <a:latin typeface="Calibri"/>
                <a:ea typeface="Calibri"/>
                <a:cs typeface="Calibri"/>
                <a:sym typeface="Calibri"/>
              </a:rPr>
              <a:t>We used Streamlit app to visualize the model</a:t>
            </a:r>
            <a:endParaRPr sz="2600">
              <a:solidFill>
                <a:srgbClr val="3F3F3F"/>
              </a:solidFill>
              <a:latin typeface="Calibri"/>
              <a:ea typeface="Calibri"/>
              <a:cs typeface="Calibri"/>
              <a:sym typeface="Calibri"/>
            </a:endParaRPr>
          </a:p>
          <a:p>
            <a:pPr indent="0" lvl="0" marL="457200" rtl="0" algn="just">
              <a:spcBef>
                <a:spcPts val="1200"/>
              </a:spcBef>
              <a:spcAft>
                <a:spcPts val="0"/>
              </a:spcAft>
              <a:buNone/>
            </a:pPr>
            <a:r>
              <a:t/>
            </a:r>
            <a:endParaRPr sz="2600">
              <a:solidFill>
                <a:srgbClr val="3F3F3F"/>
              </a:solidFill>
              <a:latin typeface="Calibri"/>
              <a:ea typeface="Calibri"/>
              <a:cs typeface="Calibri"/>
              <a:sym typeface="Calibri"/>
            </a:endParaRPr>
          </a:p>
          <a:p>
            <a:pPr indent="0" lvl="0" marL="0" rtl="0" algn="just">
              <a:spcBef>
                <a:spcPts val="1200"/>
              </a:spcBef>
              <a:spcAft>
                <a:spcPts val="0"/>
              </a:spcAft>
              <a:buNone/>
            </a:pPr>
            <a:r>
              <a:rPr b="1" lang="en-US" sz="2600" u="sng">
                <a:solidFill>
                  <a:srgbClr val="3F3F3F"/>
                </a:solidFill>
                <a:latin typeface="Calibri"/>
                <a:ea typeface="Calibri"/>
                <a:cs typeface="Calibri"/>
                <a:sym typeface="Calibri"/>
              </a:rPr>
              <a:t>Steps to start using streamlit</a:t>
            </a:r>
            <a:endParaRPr b="1" sz="2600" u="sng">
              <a:solidFill>
                <a:srgbClr val="3F3F3F"/>
              </a:solidFill>
              <a:latin typeface="Calibri"/>
              <a:ea typeface="Calibri"/>
              <a:cs typeface="Calibri"/>
              <a:sym typeface="Calibri"/>
            </a:endParaRPr>
          </a:p>
          <a:p>
            <a:pPr indent="-393700" lvl="0" marL="457200" rtl="0" algn="just">
              <a:spcBef>
                <a:spcPts val="1200"/>
              </a:spcBef>
              <a:spcAft>
                <a:spcPts val="0"/>
              </a:spcAft>
              <a:buClr>
                <a:srgbClr val="3F3F3F"/>
              </a:buClr>
              <a:buSzPts val="2600"/>
              <a:buFont typeface="Calibri"/>
              <a:buChar char="●"/>
            </a:pPr>
            <a:r>
              <a:rPr lang="en-US" sz="2600">
                <a:solidFill>
                  <a:srgbClr val="3F3F3F"/>
                </a:solidFill>
                <a:latin typeface="Calibri"/>
                <a:ea typeface="Calibri"/>
                <a:cs typeface="Calibri"/>
                <a:sym typeface="Calibri"/>
              </a:rPr>
              <a:t>Make sure that you have Python 3.6+ installed</a:t>
            </a:r>
            <a:endParaRPr sz="2600">
              <a:solidFill>
                <a:srgbClr val="3F3F3F"/>
              </a:solidFill>
              <a:latin typeface="Calibri"/>
              <a:ea typeface="Calibri"/>
              <a:cs typeface="Calibri"/>
              <a:sym typeface="Calibri"/>
            </a:endParaRPr>
          </a:p>
          <a:p>
            <a:pPr indent="-393700" lvl="0" marL="457200" rtl="0" algn="just">
              <a:spcBef>
                <a:spcPts val="1200"/>
              </a:spcBef>
              <a:spcAft>
                <a:spcPts val="0"/>
              </a:spcAft>
              <a:buClr>
                <a:srgbClr val="3F3F3F"/>
              </a:buClr>
              <a:buSzPts val="2600"/>
              <a:buFont typeface="Calibri"/>
              <a:buChar char="●"/>
            </a:pPr>
            <a:r>
              <a:rPr lang="en-US" sz="2600">
                <a:solidFill>
                  <a:srgbClr val="3F3F3F"/>
                </a:solidFill>
                <a:latin typeface="Calibri"/>
                <a:ea typeface="Calibri"/>
                <a:cs typeface="Calibri"/>
                <a:sym typeface="Calibri"/>
              </a:rPr>
              <a:t>Install Streamlit using PIP and run the "hello world" app</a:t>
            </a:r>
            <a:endParaRPr sz="2600">
              <a:solidFill>
                <a:srgbClr val="3F3F3F"/>
              </a:solidFill>
              <a:latin typeface="Calibri"/>
              <a:ea typeface="Calibri"/>
              <a:cs typeface="Calibri"/>
              <a:sym typeface="Calibri"/>
            </a:endParaRPr>
          </a:p>
          <a:p>
            <a:pPr indent="-393700" lvl="0" marL="457200" rtl="0" algn="just">
              <a:spcBef>
                <a:spcPts val="1200"/>
              </a:spcBef>
              <a:spcAft>
                <a:spcPts val="0"/>
              </a:spcAft>
              <a:buClr>
                <a:srgbClr val="3F3F3F"/>
              </a:buClr>
              <a:buSzPts val="2600"/>
              <a:buFont typeface="Calibri"/>
              <a:buChar char="●"/>
            </a:pPr>
            <a:r>
              <a:rPr lang="en-US" sz="2600">
                <a:solidFill>
                  <a:srgbClr val="3F3F3F"/>
                </a:solidFill>
                <a:latin typeface="Calibri"/>
                <a:ea typeface="Calibri"/>
                <a:cs typeface="Calibri"/>
                <a:sym typeface="Calibri"/>
              </a:rPr>
              <a:t>For further information on how to use this framework to build your own application please visit: </a:t>
            </a:r>
            <a:r>
              <a:rPr lang="en-US" sz="2600" u="sng">
                <a:solidFill>
                  <a:schemeClr val="hlink"/>
                </a:solidFill>
                <a:latin typeface="Calibri"/>
                <a:ea typeface="Calibri"/>
                <a:cs typeface="Calibri"/>
                <a:sym typeface="Calibri"/>
                <a:hlinkClick r:id="rId4"/>
              </a:rPr>
              <a:t>https://docs.streamlit.io/en/stable/</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c04fb23596a37f2_14"/>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60" name="Google Shape;360;g3c04fb23596a37f2_14"/>
          <p:cNvSpPr txBox="1"/>
          <p:nvPr/>
        </p:nvSpPr>
        <p:spPr>
          <a:xfrm>
            <a:off x="661000" y="139350"/>
            <a:ext cx="10464300" cy="458700"/>
          </a:xfrm>
          <a:prstGeom prst="rect">
            <a:avLst/>
          </a:prstGeom>
          <a:noFill/>
          <a:ln>
            <a:noFill/>
          </a:ln>
        </p:spPr>
        <p:txBody>
          <a:bodyPr anchorCtr="0" anchor="b" bIns="45700" lIns="91425" spcFirstLastPara="1" rIns="91425" wrap="square" tIns="45700">
            <a:spAutoFit/>
          </a:bodyPr>
          <a:lstStyle/>
          <a:p>
            <a:pPr indent="0" lvl="0" marL="0" marR="0" rtl="0" algn="l">
              <a:lnSpc>
                <a:spcPct val="85000"/>
              </a:lnSpc>
              <a:spcBef>
                <a:spcPts val="0"/>
              </a:spcBef>
              <a:spcAft>
                <a:spcPts val="0"/>
              </a:spcAft>
              <a:buNone/>
            </a:pPr>
            <a:r>
              <a:rPr b="1" i="0" lang="en-US" sz="2800" u="sng" cap="none" strike="noStrike">
                <a:solidFill>
                  <a:schemeClr val="accent5"/>
                </a:solidFill>
                <a:latin typeface="Montserrat"/>
                <a:ea typeface="Montserrat"/>
                <a:cs typeface="Montserrat"/>
                <a:sym typeface="Montserrat"/>
              </a:rPr>
              <a:t>Map Visualization of Population and Energy Intensity</a:t>
            </a:r>
            <a:endParaRPr b="1" i="0" sz="2800" u="sng" cap="none" strike="noStrike">
              <a:solidFill>
                <a:schemeClr val="accent5"/>
              </a:solidFill>
              <a:latin typeface="Montserrat"/>
              <a:ea typeface="Montserrat"/>
              <a:cs typeface="Montserrat"/>
              <a:sym typeface="Montserrat"/>
            </a:endParaRPr>
          </a:p>
        </p:txBody>
      </p:sp>
      <p:pic>
        <p:nvPicPr>
          <p:cNvPr id="361" name="Google Shape;361;g3c04fb23596a37f2_14"/>
          <p:cNvPicPr preferRelativeResize="0"/>
          <p:nvPr/>
        </p:nvPicPr>
        <p:blipFill rotWithShape="1">
          <a:blip r:embed="rId3">
            <a:alphaModFix/>
          </a:blip>
          <a:srcRect b="0" l="0" r="0" t="0"/>
          <a:stretch/>
        </p:blipFill>
        <p:spPr>
          <a:xfrm>
            <a:off x="5344649" y="1289014"/>
            <a:ext cx="6471449" cy="4279976"/>
          </a:xfrm>
          <a:prstGeom prst="rect">
            <a:avLst/>
          </a:prstGeom>
          <a:noFill/>
          <a:ln>
            <a:noFill/>
          </a:ln>
        </p:spPr>
      </p:pic>
      <p:pic>
        <p:nvPicPr>
          <p:cNvPr id="362" name="Google Shape;362;g3c04fb23596a37f2_14"/>
          <p:cNvPicPr preferRelativeResize="0"/>
          <p:nvPr/>
        </p:nvPicPr>
        <p:blipFill>
          <a:blip r:embed="rId4">
            <a:alphaModFix/>
          </a:blip>
          <a:stretch>
            <a:fillRect/>
          </a:stretch>
        </p:blipFill>
        <p:spPr>
          <a:xfrm>
            <a:off x="11137675" y="235025"/>
            <a:ext cx="793500" cy="881649"/>
          </a:xfrm>
          <a:prstGeom prst="rect">
            <a:avLst/>
          </a:prstGeom>
          <a:noFill/>
          <a:ln>
            <a:noFill/>
          </a:ln>
        </p:spPr>
      </p:pic>
      <p:sp>
        <p:nvSpPr>
          <p:cNvPr id="363" name="Google Shape;363;g3c04fb23596a37f2_14"/>
          <p:cNvSpPr txBox="1"/>
          <p:nvPr/>
        </p:nvSpPr>
        <p:spPr>
          <a:xfrm>
            <a:off x="459725" y="2172463"/>
            <a:ext cx="4233600" cy="251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u="sng">
                <a:solidFill>
                  <a:schemeClr val="dk1"/>
                </a:solidFill>
                <a:latin typeface="Calibri"/>
                <a:ea typeface="Calibri"/>
                <a:cs typeface="Calibri"/>
                <a:sym typeface="Calibri"/>
              </a:rPr>
              <a:t>Link to the streamlit App</a:t>
            </a:r>
            <a:endParaRPr b="1" sz="26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6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600" u="sng">
                <a:solidFill>
                  <a:schemeClr val="hlink"/>
                </a:solidFill>
                <a:latin typeface="Calibri"/>
                <a:ea typeface="Calibri"/>
                <a:cs typeface="Calibri"/>
                <a:sym typeface="Calibri"/>
                <a:hlinkClick r:id="rId5"/>
              </a:rPr>
              <a:t>https://share.streamlit.io/osabobo/omdena_app/app7.py</a:t>
            </a:r>
            <a:endParaRPr sz="2600">
              <a:solidFill>
                <a:srgbClr val="3F3F3F"/>
              </a:solidFill>
              <a:latin typeface="Calibri"/>
              <a:ea typeface="Calibri"/>
              <a:cs typeface="Calibri"/>
              <a:sym typeface="Calibri"/>
            </a:endParaRPr>
          </a:p>
          <a:p>
            <a:pPr indent="0" lvl="0" marL="91440" rtl="0" algn="l">
              <a:lnSpc>
                <a:spcPct val="90000"/>
              </a:lnSpc>
              <a:spcBef>
                <a:spcPts val="1400"/>
              </a:spcBef>
              <a:spcAft>
                <a:spcPts val="0"/>
              </a:spcAft>
              <a:buClr>
                <a:schemeClr val="dk1"/>
              </a:buClr>
              <a:buSzPts val="1100"/>
              <a:buFont typeface="Arial"/>
              <a:buNone/>
            </a:pPr>
            <a:r>
              <a:t/>
            </a:r>
            <a:endParaRPr sz="2400">
              <a:solidFill>
                <a:srgbClr val="3F3F3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eb76fa753a_0_166"/>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70" name="Google Shape;370;geb76fa753a_0_166"/>
          <p:cNvSpPr txBox="1"/>
          <p:nvPr/>
        </p:nvSpPr>
        <p:spPr>
          <a:xfrm>
            <a:off x="661000" y="139350"/>
            <a:ext cx="10464300" cy="458700"/>
          </a:xfrm>
          <a:prstGeom prst="rect">
            <a:avLst/>
          </a:prstGeom>
          <a:noFill/>
          <a:ln>
            <a:noFill/>
          </a:ln>
        </p:spPr>
        <p:txBody>
          <a:bodyPr anchorCtr="0" anchor="b" bIns="45700" lIns="91425" spcFirstLastPara="1" rIns="91425" wrap="square" tIns="45700">
            <a:spAutoFit/>
          </a:bodyPr>
          <a:lstStyle/>
          <a:p>
            <a:pPr indent="0" lvl="0" marL="0" marR="0" rtl="0" algn="l">
              <a:lnSpc>
                <a:spcPct val="85000"/>
              </a:lnSpc>
              <a:spcBef>
                <a:spcPts val="0"/>
              </a:spcBef>
              <a:spcAft>
                <a:spcPts val="0"/>
              </a:spcAft>
              <a:buNone/>
            </a:pPr>
            <a:r>
              <a:rPr b="1" lang="en-US" sz="2800">
                <a:solidFill>
                  <a:schemeClr val="accent5"/>
                </a:solidFill>
                <a:latin typeface="Montserrat"/>
                <a:ea typeface="Montserrat"/>
                <a:cs typeface="Montserrat"/>
                <a:sym typeface="Montserrat"/>
              </a:rPr>
              <a:t>5.0  </a:t>
            </a:r>
            <a:r>
              <a:rPr b="1" lang="en-US" sz="2800" u="sng">
                <a:solidFill>
                  <a:schemeClr val="accent5"/>
                </a:solidFill>
                <a:latin typeface="Montserrat"/>
                <a:ea typeface="Montserrat"/>
                <a:cs typeface="Montserrat"/>
                <a:sym typeface="Montserrat"/>
              </a:rPr>
              <a:t> Conclusion</a:t>
            </a:r>
            <a:endParaRPr b="1" i="0" sz="2800" u="sng" cap="none" strike="noStrike">
              <a:solidFill>
                <a:schemeClr val="accent5"/>
              </a:solidFill>
              <a:latin typeface="Montserrat"/>
              <a:ea typeface="Montserrat"/>
              <a:cs typeface="Montserrat"/>
              <a:sym typeface="Montserrat"/>
            </a:endParaRPr>
          </a:p>
        </p:txBody>
      </p:sp>
      <p:pic>
        <p:nvPicPr>
          <p:cNvPr id="371" name="Google Shape;371;geb76fa753a_0_166"/>
          <p:cNvPicPr preferRelativeResize="0"/>
          <p:nvPr/>
        </p:nvPicPr>
        <p:blipFill>
          <a:blip r:embed="rId3">
            <a:alphaModFix/>
          </a:blip>
          <a:stretch>
            <a:fillRect/>
          </a:stretch>
        </p:blipFill>
        <p:spPr>
          <a:xfrm>
            <a:off x="11137675" y="235025"/>
            <a:ext cx="793500" cy="881649"/>
          </a:xfrm>
          <a:prstGeom prst="rect">
            <a:avLst/>
          </a:prstGeom>
          <a:noFill/>
          <a:ln>
            <a:noFill/>
          </a:ln>
        </p:spPr>
      </p:pic>
      <p:sp>
        <p:nvSpPr>
          <p:cNvPr id="372" name="Google Shape;372;geb76fa753a_0_166"/>
          <p:cNvSpPr txBox="1"/>
          <p:nvPr/>
        </p:nvSpPr>
        <p:spPr>
          <a:xfrm>
            <a:off x="1239375" y="1197475"/>
            <a:ext cx="8460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 project over-all will help governments, NGOs and private sectors </a:t>
            </a:r>
            <a:r>
              <a:rPr lang="en-US" sz="2800">
                <a:solidFill>
                  <a:schemeClr val="dk1"/>
                </a:solidFill>
                <a:latin typeface="Calibri"/>
                <a:ea typeface="Calibri"/>
                <a:cs typeface="Calibri"/>
                <a:sym typeface="Calibri"/>
              </a:rPr>
              <a:t>to survey and validate locations before installing solar panels to regions</a:t>
            </a:r>
            <a:endParaRPr sz="28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2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The other aspect of the project may help government, NGOs and private sectors to </a:t>
            </a:r>
            <a:r>
              <a:rPr lang="en-US" sz="2800">
                <a:solidFill>
                  <a:schemeClr val="dk1"/>
                </a:solidFill>
                <a:latin typeface="Calibri"/>
                <a:ea typeface="Calibri"/>
                <a:cs typeface="Calibri"/>
                <a:sym typeface="Calibri"/>
              </a:rPr>
              <a:t>dentify when to use renewable energy.</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eb76fa753a_0_214"/>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79" name="Google Shape;379;geb76fa753a_0_214"/>
          <p:cNvSpPr txBox="1"/>
          <p:nvPr/>
        </p:nvSpPr>
        <p:spPr>
          <a:xfrm>
            <a:off x="462700" y="442600"/>
            <a:ext cx="10464300" cy="458700"/>
          </a:xfrm>
          <a:prstGeom prst="rect">
            <a:avLst/>
          </a:prstGeom>
          <a:noFill/>
          <a:ln>
            <a:noFill/>
          </a:ln>
        </p:spPr>
        <p:txBody>
          <a:bodyPr anchorCtr="0" anchor="b" bIns="45700" lIns="91425" spcFirstLastPara="1" rIns="91425" wrap="square" tIns="45700">
            <a:spAutoFit/>
          </a:bodyPr>
          <a:lstStyle/>
          <a:p>
            <a:pPr indent="0" lvl="0" marL="0" marR="0" rtl="0" algn="l">
              <a:lnSpc>
                <a:spcPct val="85000"/>
              </a:lnSpc>
              <a:spcBef>
                <a:spcPts val="0"/>
              </a:spcBef>
              <a:spcAft>
                <a:spcPts val="0"/>
              </a:spcAft>
              <a:buNone/>
            </a:pPr>
            <a:r>
              <a:rPr b="1" lang="en-US" sz="2800">
                <a:solidFill>
                  <a:schemeClr val="accent5"/>
                </a:solidFill>
                <a:latin typeface="Montserrat"/>
                <a:ea typeface="Montserrat"/>
                <a:cs typeface="Montserrat"/>
                <a:sym typeface="Montserrat"/>
              </a:rPr>
              <a:t>6</a:t>
            </a:r>
            <a:r>
              <a:rPr b="1" lang="en-US" sz="2800">
                <a:solidFill>
                  <a:schemeClr val="accent5"/>
                </a:solidFill>
                <a:latin typeface="Montserrat"/>
                <a:ea typeface="Montserrat"/>
                <a:cs typeface="Montserrat"/>
                <a:sym typeface="Montserrat"/>
              </a:rPr>
              <a:t>.0  </a:t>
            </a:r>
            <a:r>
              <a:rPr b="1" lang="en-US" sz="2800" u="sng">
                <a:solidFill>
                  <a:schemeClr val="accent5"/>
                </a:solidFill>
                <a:latin typeface="Montserrat"/>
                <a:ea typeface="Montserrat"/>
                <a:cs typeface="Montserrat"/>
                <a:sym typeface="Montserrat"/>
              </a:rPr>
              <a:t> Recommendation</a:t>
            </a:r>
            <a:endParaRPr b="1" i="0" sz="2800" u="sng" cap="none" strike="noStrike">
              <a:solidFill>
                <a:schemeClr val="accent5"/>
              </a:solidFill>
              <a:latin typeface="Montserrat"/>
              <a:ea typeface="Montserrat"/>
              <a:cs typeface="Montserrat"/>
              <a:sym typeface="Montserrat"/>
            </a:endParaRPr>
          </a:p>
        </p:txBody>
      </p:sp>
      <p:pic>
        <p:nvPicPr>
          <p:cNvPr id="380" name="Google Shape;380;geb76fa753a_0_214"/>
          <p:cNvPicPr preferRelativeResize="0"/>
          <p:nvPr/>
        </p:nvPicPr>
        <p:blipFill>
          <a:blip r:embed="rId3">
            <a:alphaModFix/>
          </a:blip>
          <a:stretch>
            <a:fillRect/>
          </a:stretch>
        </p:blipFill>
        <p:spPr>
          <a:xfrm>
            <a:off x="11137675" y="235025"/>
            <a:ext cx="793500" cy="881649"/>
          </a:xfrm>
          <a:prstGeom prst="rect">
            <a:avLst/>
          </a:prstGeom>
          <a:noFill/>
          <a:ln>
            <a:noFill/>
          </a:ln>
        </p:spPr>
      </p:pic>
      <p:sp>
        <p:nvSpPr>
          <p:cNvPr id="381" name="Google Shape;381;geb76fa753a_0_214"/>
          <p:cNvSpPr txBox="1"/>
          <p:nvPr/>
        </p:nvSpPr>
        <p:spPr>
          <a:xfrm>
            <a:off x="1107200" y="2098725"/>
            <a:ext cx="951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Experimenting on more models with better </a:t>
            </a:r>
            <a:r>
              <a:rPr lang="en-US" sz="3000">
                <a:latin typeface="Calibri"/>
                <a:ea typeface="Calibri"/>
                <a:cs typeface="Calibri"/>
                <a:sym typeface="Calibri"/>
              </a:rPr>
              <a:t>performance</a:t>
            </a:r>
            <a:r>
              <a:rPr lang="en-US" sz="3000">
                <a:latin typeface="Calibri"/>
                <a:ea typeface="Calibri"/>
                <a:cs typeface="Calibri"/>
                <a:sym typeface="Calibri"/>
              </a:rPr>
              <a:t> metrics to validate such models</a:t>
            </a:r>
            <a:endParaRPr sz="3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eb76fa753a_0_133"/>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388" name="Google Shape;388;geb76fa753a_0_133"/>
          <p:cNvSpPr txBox="1"/>
          <p:nvPr/>
        </p:nvSpPr>
        <p:spPr>
          <a:xfrm>
            <a:off x="661000" y="139350"/>
            <a:ext cx="10464300" cy="458700"/>
          </a:xfrm>
          <a:prstGeom prst="rect">
            <a:avLst/>
          </a:prstGeom>
          <a:noFill/>
          <a:ln>
            <a:noFill/>
          </a:ln>
        </p:spPr>
        <p:txBody>
          <a:bodyPr anchorCtr="0" anchor="b" bIns="45700" lIns="91425" spcFirstLastPara="1" rIns="91425" wrap="square" tIns="45700">
            <a:spAutoFit/>
          </a:bodyPr>
          <a:lstStyle/>
          <a:p>
            <a:pPr indent="0" lvl="0" marL="0" marR="0" rtl="0" algn="l">
              <a:lnSpc>
                <a:spcPct val="85000"/>
              </a:lnSpc>
              <a:spcBef>
                <a:spcPts val="0"/>
              </a:spcBef>
              <a:spcAft>
                <a:spcPts val="0"/>
              </a:spcAft>
              <a:buNone/>
            </a:pPr>
            <a:r>
              <a:rPr b="1" lang="en-US" sz="2800">
                <a:solidFill>
                  <a:schemeClr val="accent5"/>
                </a:solidFill>
                <a:latin typeface="Montserrat"/>
                <a:ea typeface="Montserrat"/>
                <a:cs typeface="Montserrat"/>
                <a:sym typeface="Montserrat"/>
              </a:rPr>
              <a:t>6.0 </a:t>
            </a:r>
            <a:r>
              <a:rPr b="1" lang="en-US" sz="2800" u="sng">
                <a:solidFill>
                  <a:schemeClr val="accent5"/>
                </a:solidFill>
                <a:latin typeface="Montserrat"/>
                <a:ea typeface="Montserrat"/>
                <a:cs typeface="Montserrat"/>
                <a:sym typeface="Montserrat"/>
              </a:rPr>
              <a:t> Appendix</a:t>
            </a:r>
            <a:endParaRPr b="1" i="0" sz="2800" u="sng" cap="none" strike="noStrike">
              <a:solidFill>
                <a:schemeClr val="accent5"/>
              </a:solidFill>
              <a:latin typeface="Montserrat"/>
              <a:ea typeface="Montserrat"/>
              <a:cs typeface="Montserrat"/>
              <a:sym typeface="Montserrat"/>
            </a:endParaRPr>
          </a:p>
        </p:txBody>
      </p:sp>
      <p:pic>
        <p:nvPicPr>
          <p:cNvPr id="389" name="Google Shape;389;geb76fa753a_0_133"/>
          <p:cNvPicPr preferRelativeResize="0"/>
          <p:nvPr/>
        </p:nvPicPr>
        <p:blipFill>
          <a:blip r:embed="rId3">
            <a:alphaModFix/>
          </a:blip>
          <a:stretch>
            <a:fillRect/>
          </a:stretch>
        </p:blipFill>
        <p:spPr>
          <a:xfrm>
            <a:off x="11137675" y="235025"/>
            <a:ext cx="793500" cy="881649"/>
          </a:xfrm>
          <a:prstGeom prst="rect">
            <a:avLst/>
          </a:prstGeom>
          <a:noFill/>
          <a:ln>
            <a:noFill/>
          </a:ln>
        </p:spPr>
      </p:pic>
      <p:sp>
        <p:nvSpPr>
          <p:cNvPr id="390" name="Google Shape;390;geb76fa753a_0_133"/>
          <p:cNvSpPr txBox="1"/>
          <p:nvPr/>
        </p:nvSpPr>
        <p:spPr>
          <a:xfrm>
            <a:off x="1218175" y="935400"/>
            <a:ext cx="104643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3F3F3F"/>
                </a:solidFill>
                <a:latin typeface="Calibri"/>
                <a:ea typeface="Calibri"/>
                <a:cs typeface="Calibri"/>
                <a:sym typeface="Calibri"/>
              </a:rPr>
              <a:t>Raw data used </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en-US" sz="2400" u="sng">
                <a:solidFill>
                  <a:schemeClr val="hlink"/>
                </a:solidFill>
                <a:latin typeface="Calibri"/>
                <a:ea typeface="Calibri"/>
                <a:cs typeface="Calibri"/>
                <a:sym typeface="Calibri"/>
                <a:hlinkClick r:id="rId4"/>
              </a:rPr>
              <a:t>https://github.com/OmdenaAI/omdena-nigeria-energy/blob/main/src/final%20deliverables/Dataset_final/Nighttime_and_population_data.csv</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3F3F3F"/>
                </a:solidFill>
                <a:latin typeface="Calibri"/>
                <a:ea typeface="Calibri"/>
                <a:cs typeface="Calibri"/>
                <a:sym typeface="Calibri"/>
              </a:rPr>
              <a:t>Jupyter notebook for EDA</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rPr b="1" lang="en-US" sz="2400" u="sng">
                <a:solidFill>
                  <a:schemeClr val="hlink"/>
                </a:solidFill>
                <a:latin typeface="Calibri"/>
                <a:ea typeface="Calibri"/>
                <a:cs typeface="Calibri"/>
                <a:sym typeface="Calibri"/>
                <a:hlinkClick r:id="rId5"/>
              </a:rPr>
              <a:t>https://github.com/OmdenaAI/omdena-nigeria-energy/blob/main/src/final%20deliverables/task/Data_Modeling/Explainatory%20Data%20Analysis.ipynb</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3F3F3F"/>
                </a:solidFill>
                <a:latin typeface="Calibri"/>
                <a:ea typeface="Calibri"/>
                <a:cs typeface="Calibri"/>
                <a:sym typeface="Calibri"/>
              </a:rPr>
              <a:t>Jupyter notebook for data modelling</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u="sng">
                <a:solidFill>
                  <a:schemeClr val="hlink"/>
                </a:solidFill>
                <a:latin typeface="Calibri"/>
                <a:ea typeface="Calibri"/>
                <a:cs typeface="Calibri"/>
                <a:sym typeface="Calibri"/>
                <a:hlinkClick r:id="rId6"/>
              </a:rPr>
              <a:t>https://github.com/OmdenaAI/omdena-nigeria-energy/blob/main/src/final%20deliverables/task/Data_Modeling/Omdena%20cluster%20model.ipynb</a:t>
            </a:r>
            <a:endParaRPr b="1" sz="24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400">
              <a:solidFill>
                <a:srgbClr val="3F3F3F"/>
              </a:solidFill>
              <a:latin typeface="Calibri"/>
              <a:ea typeface="Calibri"/>
              <a:cs typeface="Calibri"/>
              <a:sym typeface="Calibri"/>
            </a:endParaRPr>
          </a:p>
          <a:p>
            <a:pPr indent="0" lvl="0" marL="0" rtl="0" algn="l">
              <a:spcBef>
                <a:spcPts val="0"/>
              </a:spcBef>
              <a:spcAft>
                <a:spcPts val="0"/>
              </a:spcAft>
              <a:buNone/>
            </a:pPr>
            <a:r>
              <a:t/>
            </a:r>
            <a:endParaRPr b="1" sz="2400">
              <a:solidFill>
                <a:srgbClr val="3F3F3F"/>
              </a:solidFill>
              <a:latin typeface="Calibri"/>
              <a:ea typeface="Calibri"/>
              <a:cs typeface="Calibri"/>
              <a:sym typeface="Calibri"/>
            </a:endParaRPr>
          </a:p>
        </p:txBody>
      </p:sp>
      <p:sp>
        <p:nvSpPr>
          <p:cNvPr id="391" name="Google Shape;391;geb76fa753a_0_133"/>
          <p:cNvSpPr txBox="1"/>
          <p:nvPr/>
        </p:nvSpPr>
        <p:spPr>
          <a:xfrm>
            <a:off x="1436725" y="2662750"/>
            <a:ext cx="97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e87e9b57ee_0_21"/>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398" name="Google Shape;398;ge87e9b57ee_0_21"/>
          <p:cNvPicPr preferRelativeResize="0"/>
          <p:nvPr/>
        </p:nvPicPr>
        <p:blipFill>
          <a:blip r:embed="rId3">
            <a:alphaModFix/>
          </a:blip>
          <a:stretch>
            <a:fillRect/>
          </a:stretch>
        </p:blipFill>
        <p:spPr>
          <a:xfrm>
            <a:off x="2134825" y="1064100"/>
            <a:ext cx="7922350" cy="4269100"/>
          </a:xfrm>
          <a:prstGeom prst="rect">
            <a:avLst/>
          </a:prstGeom>
          <a:noFill/>
          <a:ln>
            <a:noFill/>
          </a:ln>
        </p:spPr>
      </p:pic>
      <p:pic>
        <p:nvPicPr>
          <p:cNvPr id="399" name="Google Shape;399;ge87e9b57ee_0_21"/>
          <p:cNvPicPr preferRelativeResize="0"/>
          <p:nvPr/>
        </p:nvPicPr>
        <p:blipFill>
          <a:blip r:embed="rId4">
            <a:alphaModFix/>
          </a:blip>
          <a:stretch>
            <a:fillRect/>
          </a:stretch>
        </p:blipFill>
        <p:spPr>
          <a:xfrm>
            <a:off x="11137675" y="235025"/>
            <a:ext cx="793500" cy="881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b76fa753a_0_175"/>
          <p:cNvSpPr txBox="1"/>
          <p:nvPr>
            <p:ph type="ctrTitle"/>
          </p:nvPr>
        </p:nvSpPr>
        <p:spPr>
          <a:xfrm>
            <a:off x="300100" y="62532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123" name="Google Shape;123;geb76fa753a_0_175"/>
          <p:cNvPicPr preferRelativeResize="0"/>
          <p:nvPr/>
        </p:nvPicPr>
        <p:blipFill>
          <a:blip r:embed="rId3">
            <a:alphaModFix/>
          </a:blip>
          <a:stretch>
            <a:fillRect/>
          </a:stretch>
        </p:blipFill>
        <p:spPr>
          <a:xfrm>
            <a:off x="10972799" y="68525"/>
            <a:ext cx="1124850" cy="1249824"/>
          </a:xfrm>
          <a:prstGeom prst="rect">
            <a:avLst/>
          </a:prstGeom>
          <a:noFill/>
          <a:ln>
            <a:noFill/>
          </a:ln>
        </p:spPr>
      </p:pic>
      <p:sp>
        <p:nvSpPr>
          <p:cNvPr id="124" name="Google Shape;124;geb76fa753a_0_175"/>
          <p:cNvSpPr txBox="1"/>
          <p:nvPr/>
        </p:nvSpPr>
        <p:spPr>
          <a:xfrm>
            <a:off x="300100" y="281263"/>
            <a:ext cx="951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u="sng">
                <a:solidFill>
                  <a:schemeClr val="accent4"/>
                </a:solidFill>
                <a:highlight>
                  <a:srgbClr val="FFFFFF"/>
                </a:highlight>
                <a:latin typeface="Calibri"/>
                <a:ea typeface="Calibri"/>
                <a:cs typeface="Calibri"/>
                <a:sym typeface="Calibri"/>
              </a:rPr>
              <a:t>Active collaborators</a:t>
            </a:r>
            <a:endParaRPr b="1" sz="3000" u="sng">
              <a:latin typeface="Calibri"/>
              <a:ea typeface="Calibri"/>
              <a:cs typeface="Calibri"/>
              <a:sym typeface="Calibri"/>
            </a:endParaRPr>
          </a:p>
        </p:txBody>
      </p:sp>
      <p:sp>
        <p:nvSpPr>
          <p:cNvPr id="125" name="Google Shape;125;geb76fa753a_0_175"/>
          <p:cNvSpPr txBox="1"/>
          <p:nvPr/>
        </p:nvSpPr>
        <p:spPr>
          <a:xfrm>
            <a:off x="1189825" y="1916925"/>
            <a:ext cx="95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6" name="Google Shape;126;geb76fa753a_0_175"/>
          <p:cNvSpPr txBox="1"/>
          <p:nvPr/>
        </p:nvSpPr>
        <p:spPr>
          <a:xfrm>
            <a:off x="744675" y="927775"/>
            <a:ext cx="95187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Opeyemi Adeniran: </a:t>
            </a:r>
            <a:r>
              <a:rPr lang="en-US" sz="2000" u="sng">
                <a:solidFill>
                  <a:schemeClr val="hlink"/>
                </a:solidFill>
                <a:latin typeface="Calibri"/>
                <a:ea typeface="Calibri"/>
                <a:cs typeface="Calibri"/>
                <a:sym typeface="Calibri"/>
                <a:hlinkClick r:id="rId4"/>
              </a:rPr>
              <a:t>https://www.linkedin.com/in/opeyemi-taiwo-adeniran/</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Edidong Esu : </a:t>
            </a:r>
            <a:r>
              <a:rPr lang="en-US" sz="2000" u="sng">
                <a:solidFill>
                  <a:schemeClr val="hlink"/>
                </a:solidFill>
                <a:latin typeface="Calibri"/>
                <a:ea typeface="Calibri"/>
                <a:cs typeface="Calibri"/>
                <a:sym typeface="Calibri"/>
                <a:hlinkClick r:id="rId5"/>
              </a:rPr>
              <a:t>https://www.linkedin.com/in/edidiong-esu-1942a2129/</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Ade-Onojobi Oluwadewalade: </a:t>
            </a:r>
            <a:r>
              <a:rPr lang="en-US" sz="2000" u="sng">
                <a:solidFill>
                  <a:schemeClr val="hlink"/>
                </a:solidFill>
                <a:latin typeface="Calibri"/>
                <a:ea typeface="Calibri"/>
                <a:cs typeface="Calibri"/>
                <a:sym typeface="Calibri"/>
                <a:hlinkClick r:id="rId6"/>
              </a:rPr>
              <a:t>https://www.linkedin.com/in/dewalade/</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Ismaila Lukman: </a:t>
            </a:r>
            <a:r>
              <a:rPr lang="en-US" sz="2000" u="sng">
                <a:solidFill>
                  <a:schemeClr val="hlink"/>
                </a:solidFill>
                <a:latin typeface="Calibri"/>
                <a:ea typeface="Calibri"/>
                <a:cs typeface="Calibri"/>
                <a:sym typeface="Calibri"/>
                <a:hlinkClick r:id="rId7"/>
              </a:rPr>
              <a:t>https://www.linkedin.com/in/ismailukmanenegi/</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Umar Fauwzziyyah: </a:t>
            </a:r>
            <a:r>
              <a:rPr lang="en-US" sz="2000" u="sng">
                <a:solidFill>
                  <a:schemeClr val="hlink"/>
                </a:solidFill>
                <a:latin typeface="Calibri"/>
                <a:ea typeface="Calibri"/>
                <a:cs typeface="Calibri"/>
                <a:sym typeface="Calibri"/>
                <a:hlinkClick r:id="rId8"/>
              </a:rPr>
              <a:t>https://www.linkedin.com/in/fauzziyyah-ozohu-umar</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Ajeyomi Adedoyin: </a:t>
            </a:r>
            <a:r>
              <a:rPr lang="en-US" sz="2000" u="sng">
                <a:solidFill>
                  <a:schemeClr val="hlink"/>
                </a:solidFill>
                <a:latin typeface="Calibri"/>
                <a:ea typeface="Calibri"/>
                <a:cs typeface="Calibri"/>
                <a:sym typeface="Calibri"/>
                <a:hlinkClick r:id="rId9"/>
              </a:rPr>
              <a:t>https://www.linkedin.com/in/adedoyin-samuel-ajeyomi-83b80914b</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Ayanlowo Babatunde: </a:t>
            </a:r>
            <a:r>
              <a:rPr lang="en-US" sz="2000" u="sng">
                <a:solidFill>
                  <a:schemeClr val="hlink"/>
                </a:solidFill>
                <a:latin typeface="Calibri"/>
                <a:ea typeface="Calibri"/>
                <a:cs typeface="Calibri"/>
                <a:sym typeface="Calibri"/>
                <a:hlinkClick r:id="rId10"/>
              </a:rPr>
              <a:t>https://www.linkedin.com/in/ayanlola2002/</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Egbigbe Osagie: </a:t>
            </a:r>
            <a:r>
              <a:rPr lang="en-US" sz="2000" u="sng">
                <a:solidFill>
                  <a:schemeClr val="hlink"/>
                </a:solidFill>
                <a:latin typeface="Calibri"/>
                <a:ea typeface="Calibri"/>
                <a:cs typeface="Calibri"/>
                <a:sym typeface="Calibri"/>
                <a:hlinkClick r:id="rId11"/>
              </a:rPr>
              <a:t>https://www.linkedin.com/in/osagie-eboigbe-52b84794/</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Ozeigbe Ojeifo: </a:t>
            </a:r>
            <a:r>
              <a:rPr lang="en-US" sz="2000" u="sng">
                <a:solidFill>
                  <a:schemeClr val="hlink"/>
                </a:solidFill>
                <a:latin typeface="Calibri"/>
                <a:ea typeface="Calibri"/>
                <a:cs typeface="Calibri"/>
                <a:sym typeface="Calibri"/>
                <a:hlinkClick r:id="rId12"/>
              </a:rPr>
              <a:t>https://linkedin.com/in/ojeifo-oziegbe-516560146</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Ayo Samuel: </a:t>
            </a:r>
            <a:r>
              <a:rPr lang="en-US" sz="2000" u="sng">
                <a:solidFill>
                  <a:schemeClr val="hlink"/>
                </a:solidFill>
                <a:latin typeface="Calibri"/>
                <a:ea typeface="Calibri"/>
                <a:cs typeface="Calibri"/>
                <a:sym typeface="Calibri"/>
                <a:hlinkClick r:id="rId13"/>
              </a:rPr>
              <a:t>https://www.linkedin.com/in/sam-ayo</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Nnaemeka Emmanuel: </a:t>
            </a:r>
            <a:r>
              <a:rPr lang="en-US" sz="2000" u="sng">
                <a:solidFill>
                  <a:schemeClr val="hlink"/>
                </a:solidFill>
                <a:latin typeface="Calibri"/>
                <a:ea typeface="Calibri"/>
                <a:cs typeface="Calibri"/>
                <a:sym typeface="Calibri"/>
                <a:hlinkClick r:id="rId14"/>
              </a:rPr>
              <a:t>https://www.linkedin.com/in/emmanuel-nnaemeka-2b8378199/</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Obembe David: </a:t>
            </a:r>
            <a:r>
              <a:rPr lang="en-US" sz="2000" u="sng">
                <a:solidFill>
                  <a:schemeClr val="hlink"/>
                </a:solidFill>
                <a:latin typeface="Calibri"/>
                <a:ea typeface="Calibri"/>
                <a:cs typeface="Calibri"/>
                <a:sym typeface="Calibri"/>
                <a:hlinkClick r:id="rId15"/>
              </a:rPr>
              <a:t>https://www.linkedin.com/in/david-obembe-7b1636174</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Kola-Adepoyigi Aderinsola: </a:t>
            </a:r>
            <a:r>
              <a:rPr lang="en-US" sz="2000" u="sng">
                <a:solidFill>
                  <a:schemeClr val="hlink"/>
                </a:solidFill>
                <a:latin typeface="Calibri"/>
                <a:ea typeface="Calibri"/>
                <a:cs typeface="Calibri"/>
                <a:sym typeface="Calibri"/>
                <a:hlinkClick r:id="rId16"/>
              </a:rPr>
              <a:t>https://www.linkedin.com/in/aderinsola-pj-kola-adepoyigi-733510109/</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Kenneth Imade : </a:t>
            </a:r>
            <a:r>
              <a:rPr lang="en-US" sz="2000" u="sng">
                <a:solidFill>
                  <a:schemeClr val="hlink"/>
                </a:solidFill>
                <a:latin typeface="Calibri"/>
                <a:ea typeface="Calibri"/>
                <a:cs typeface="Calibri"/>
                <a:sym typeface="Calibri"/>
                <a:hlinkClick r:id="rId17"/>
              </a:rPr>
              <a:t>https://www.linkedin.com/in/kenneth-imade/</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Areago Adedayo: </a:t>
            </a:r>
            <a:r>
              <a:rPr lang="en-US" sz="2000" u="sng">
                <a:solidFill>
                  <a:schemeClr val="hlink"/>
                </a:solidFill>
                <a:latin typeface="Calibri"/>
                <a:ea typeface="Calibri"/>
                <a:cs typeface="Calibri"/>
                <a:sym typeface="Calibri"/>
                <a:hlinkClick r:id="rId18"/>
              </a:rPr>
              <a:t>https://www.linkedin.com/in/adedayo-areago-2a6a94183/</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Emmanuel Salako: </a:t>
            </a:r>
            <a:r>
              <a:rPr lang="en-US" sz="2000" u="sng">
                <a:solidFill>
                  <a:schemeClr val="hlink"/>
                </a:solidFill>
                <a:latin typeface="Calibri"/>
                <a:ea typeface="Calibri"/>
                <a:cs typeface="Calibri"/>
                <a:sym typeface="Calibri"/>
                <a:hlinkClick r:id="rId19"/>
              </a:rPr>
              <a:t>https://www.linkedin.com/in/adekunle-salako-59b6801b1/</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8664940ed_1_24"/>
          <p:cNvSpPr txBox="1"/>
          <p:nvPr>
            <p:ph type="ctrTitle"/>
          </p:nvPr>
        </p:nvSpPr>
        <p:spPr>
          <a:xfrm>
            <a:off x="673800" y="5069750"/>
            <a:ext cx="11005800" cy="1061100"/>
          </a:xfrm>
          <a:prstGeom prst="rect">
            <a:avLst/>
          </a:prstGeom>
          <a:solidFill>
            <a:schemeClr val="accent5"/>
          </a:solid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a:solidFill>
                  <a:schemeClr val="lt1"/>
                </a:solidFill>
              </a:rPr>
              <a:t> A.i for Renewable Energy</a:t>
            </a:r>
            <a:endParaRPr>
              <a:solidFill>
                <a:schemeClr val="lt1"/>
              </a:solidFill>
            </a:endParaRPr>
          </a:p>
        </p:txBody>
      </p:sp>
      <p:sp>
        <p:nvSpPr>
          <p:cNvPr id="132" name="Google Shape;132;ge8664940ed_1_24"/>
          <p:cNvSpPr txBox="1"/>
          <p:nvPr>
            <p:ph type="ctrTitle"/>
          </p:nvPr>
        </p:nvSpPr>
        <p:spPr>
          <a:xfrm>
            <a:off x="242625" y="62532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133" name="Google Shape;133;ge8664940ed_1_24"/>
          <p:cNvPicPr preferRelativeResize="0"/>
          <p:nvPr/>
        </p:nvPicPr>
        <p:blipFill>
          <a:blip r:embed="rId3">
            <a:alphaModFix/>
          </a:blip>
          <a:stretch>
            <a:fillRect/>
          </a:stretch>
        </p:blipFill>
        <p:spPr>
          <a:xfrm>
            <a:off x="11171900" y="235025"/>
            <a:ext cx="759275" cy="843624"/>
          </a:xfrm>
          <a:prstGeom prst="rect">
            <a:avLst/>
          </a:prstGeom>
          <a:noFill/>
          <a:ln>
            <a:noFill/>
          </a:ln>
        </p:spPr>
      </p:pic>
      <p:sp>
        <p:nvSpPr>
          <p:cNvPr id="134" name="Google Shape;134;ge8664940ed_1_24"/>
          <p:cNvSpPr txBox="1"/>
          <p:nvPr/>
        </p:nvSpPr>
        <p:spPr>
          <a:xfrm>
            <a:off x="1452063" y="743500"/>
            <a:ext cx="9518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Calibri"/>
                <a:ea typeface="Calibri"/>
                <a:cs typeface="Calibri"/>
                <a:sym typeface="Calibri"/>
              </a:rPr>
              <a:t>Presents</a:t>
            </a:r>
            <a:endParaRPr b="1" sz="2000">
              <a:latin typeface="Calibri"/>
              <a:ea typeface="Calibri"/>
              <a:cs typeface="Calibri"/>
              <a:sym typeface="Calibri"/>
            </a:endParaRPr>
          </a:p>
        </p:txBody>
      </p:sp>
      <p:sp>
        <p:nvSpPr>
          <p:cNvPr id="135" name="Google Shape;135;ge8664940ed_1_24"/>
          <p:cNvSpPr txBox="1"/>
          <p:nvPr/>
        </p:nvSpPr>
        <p:spPr>
          <a:xfrm>
            <a:off x="1841550" y="90996"/>
            <a:ext cx="85089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5"/>
                </a:solidFill>
                <a:latin typeface="Calibri"/>
                <a:ea typeface="Calibri"/>
                <a:cs typeface="Calibri"/>
                <a:sym typeface="Calibri"/>
              </a:rPr>
              <a:t>Omdena Lagos, Nigeria Chapter</a:t>
            </a:r>
            <a:endParaRPr b="1" sz="3500">
              <a:solidFill>
                <a:schemeClr val="accent5"/>
              </a:solidFill>
              <a:latin typeface="Calibri"/>
              <a:ea typeface="Calibri"/>
              <a:cs typeface="Calibri"/>
              <a:sym typeface="Calibri"/>
            </a:endParaRPr>
          </a:p>
        </p:txBody>
      </p:sp>
      <p:pic>
        <p:nvPicPr>
          <p:cNvPr id="136" name="Google Shape;136;ge8664940ed_1_24"/>
          <p:cNvPicPr preferRelativeResize="0"/>
          <p:nvPr/>
        </p:nvPicPr>
        <p:blipFill>
          <a:blip r:embed="rId4">
            <a:alphaModFix/>
          </a:blip>
          <a:stretch>
            <a:fillRect/>
          </a:stretch>
        </p:blipFill>
        <p:spPr>
          <a:xfrm>
            <a:off x="746375" y="1308661"/>
            <a:ext cx="10930101" cy="36885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e8664940ed_1_0"/>
          <p:cNvPicPr preferRelativeResize="0"/>
          <p:nvPr/>
        </p:nvPicPr>
        <p:blipFill>
          <a:blip r:embed="rId3">
            <a:alphaModFix/>
          </a:blip>
          <a:stretch>
            <a:fillRect/>
          </a:stretch>
        </p:blipFill>
        <p:spPr>
          <a:xfrm>
            <a:off x="114950" y="5632000"/>
            <a:ext cx="468650" cy="520701"/>
          </a:xfrm>
          <a:prstGeom prst="rect">
            <a:avLst/>
          </a:prstGeom>
          <a:noFill/>
          <a:ln>
            <a:noFill/>
          </a:ln>
        </p:spPr>
      </p:pic>
      <p:sp>
        <p:nvSpPr>
          <p:cNvPr id="142" name="Google Shape;142;ge8664940ed_1_0"/>
          <p:cNvSpPr txBox="1"/>
          <p:nvPr/>
        </p:nvSpPr>
        <p:spPr>
          <a:xfrm>
            <a:off x="1264325" y="561300"/>
            <a:ext cx="10379400" cy="5503500"/>
          </a:xfrm>
          <a:prstGeom prst="rect">
            <a:avLst/>
          </a:prstGeom>
          <a:noFill/>
          <a:ln>
            <a:noFill/>
          </a:ln>
        </p:spPr>
        <p:txBody>
          <a:bodyPr anchorCtr="0" anchor="t" bIns="38525" lIns="38525" spcFirstLastPara="1" rIns="38525" wrap="square" tIns="38525">
            <a:spAutoFit/>
          </a:bodyPr>
          <a:lstStyle/>
          <a:p>
            <a:pPr indent="0" lvl="0" marL="0" marR="0" rtl="0" algn="l">
              <a:lnSpc>
                <a:spcPct val="150000"/>
              </a:lnSpc>
              <a:spcBef>
                <a:spcPts val="0"/>
              </a:spcBef>
              <a:spcAft>
                <a:spcPts val="0"/>
              </a:spcAft>
              <a:buClr>
                <a:srgbClr val="000000"/>
              </a:buClr>
              <a:buSzPts val="1800"/>
              <a:buFont typeface="Arial"/>
              <a:buNone/>
            </a:pPr>
            <a:r>
              <a:rPr b="1" lang="en-US" sz="1500">
                <a:latin typeface="Calibri"/>
                <a:ea typeface="Calibri"/>
                <a:cs typeface="Calibri"/>
                <a:sym typeface="Calibri"/>
              </a:rPr>
              <a:t>1.0 Introduction</a:t>
            </a:r>
            <a:endParaRPr b="1" sz="1500">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latin typeface="Calibri"/>
                <a:ea typeface="Calibri"/>
                <a:cs typeface="Calibri"/>
                <a:sym typeface="Calibri"/>
              </a:rPr>
              <a:t>2.0  Problem statement</a:t>
            </a:r>
            <a:endParaRPr b="1" sz="1500">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latin typeface="Calibri"/>
                <a:ea typeface="Calibri"/>
                <a:cs typeface="Calibri"/>
                <a:sym typeface="Calibri"/>
              </a:rPr>
              <a:t>3.0 Methodology </a:t>
            </a:r>
            <a:endParaRPr b="1" sz="1500">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latin typeface="Calibri"/>
                <a:ea typeface="Calibri"/>
                <a:cs typeface="Calibri"/>
                <a:sym typeface="Calibri"/>
              </a:rPr>
              <a:t>3.1 </a:t>
            </a:r>
            <a:r>
              <a:rPr b="1" lang="en-US" sz="1500">
                <a:solidFill>
                  <a:srgbClr val="3F3F3F"/>
                </a:solidFill>
                <a:latin typeface="Calibri"/>
                <a:ea typeface="Calibri"/>
                <a:cs typeface="Calibri"/>
                <a:sym typeface="Calibri"/>
              </a:rPr>
              <a:t>Data Extraction Implementation</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3.1.1 Google Earth Engine</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3.1.2 Data Extraction form GEE</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3.2 Exploratory Data Analysis</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3.2.1 Feature Engineering</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3.2.2 Feature Selection and Scaling</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3.3  Model Building</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3.3.1 Model Evaluation</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3.3.2 Clustering labelling</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4.0 Result &amp; Discussion</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5.0 Conclusion</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6.0 Recommendation</a:t>
            </a:r>
            <a:endParaRPr b="1" sz="1500">
              <a:solidFill>
                <a:srgbClr val="3F3F3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en-US" sz="1500">
                <a:solidFill>
                  <a:srgbClr val="3F3F3F"/>
                </a:solidFill>
                <a:latin typeface="Calibri"/>
                <a:ea typeface="Calibri"/>
                <a:cs typeface="Calibri"/>
                <a:sym typeface="Calibri"/>
              </a:rPr>
              <a:t>7.0 Appendix</a:t>
            </a:r>
            <a:endParaRPr b="1" sz="1500">
              <a:latin typeface="Calibri"/>
              <a:ea typeface="Calibri"/>
              <a:cs typeface="Calibri"/>
              <a:sym typeface="Calibri"/>
            </a:endParaRPr>
          </a:p>
        </p:txBody>
      </p:sp>
      <p:sp>
        <p:nvSpPr>
          <p:cNvPr id="143" name="Google Shape;143;ge8664940ed_1_0"/>
          <p:cNvSpPr txBox="1"/>
          <p:nvPr/>
        </p:nvSpPr>
        <p:spPr>
          <a:xfrm>
            <a:off x="825100" y="0"/>
            <a:ext cx="3759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400" u="sng">
                <a:solidFill>
                  <a:schemeClr val="accent5"/>
                </a:solidFill>
                <a:latin typeface="Montserrat"/>
                <a:ea typeface="Montserrat"/>
                <a:cs typeface="Montserrat"/>
                <a:sym typeface="Montserrat"/>
              </a:rPr>
              <a:t>Table of Contents</a:t>
            </a:r>
            <a:endParaRPr b="0" i="0" sz="2400" u="none" cap="none" strike="noStrike">
              <a:solidFill>
                <a:srgbClr val="000000"/>
              </a:solidFill>
              <a:latin typeface="Montserrat"/>
              <a:ea typeface="Montserrat"/>
              <a:cs typeface="Montserrat"/>
              <a:sym typeface="Montserrat"/>
            </a:endParaRPr>
          </a:p>
        </p:txBody>
      </p:sp>
      <p:sp>
        <p:nvSpPr>
          <p:cNvPr id="144" name="Google Shape;144;ge8664940ed_1_0"/>
          <p:cNvSpPr txBox="1"/>
          <p:nvPr>
            <p:ph type="ctrTitle"/>
          </p:nvPr>
        </p:nvSpPr>
        <p:spPr>
          <a:xfrm>
            <a:off x="280925" y="61527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145" name="Google Shape;145;ge8664940ed_1_0"/>
          <p:cNvPicPr preferRelativeResize="0"/>
          <p:nvPr/>
        </p:nvPicPr>
        <p:blipFill>
          <a:blip r:embed="rId4">
            <a:alphaModFix/>
          </a:blip>
          <a:stretch>
            <a:fillRect/>
          </a:stretch>
        </p:blipFill>
        <p:spPr>
          <a:xfrm>
            <a:off x="6456350" y="126850"/>
            <a:ext cx="5637325" cy="6122775"/>
          </a:xfrm>
          <a:prstGeom prst="rect">
            <a:avLst/>
          </a:prstGeom>
          <a:noFill/>
          <a:ln>
            <a:noFill/>
          </a:ln>
        </p:spPr>
      </p:pic>
      <p:pic>
        <p:nvPicPr>
          <p:cNvPr id="146" name="Google Shape;146;ge8664940ed_1_0"/>
          <p:cNvPicPr preferRelativeResize="0"/>
          <p:nvPr/>
        </p:nvPicPr>
        <p:blipFill rotWithShape="1">
          <a:blip r:embed="rId5">
            <a:alphaModFix/>
          </a:blip>
          <a:srcRect b="0" l="0" r="0" t="0"/>
          <a:stretch/>
        </p:blipFill>
        <p:spPr>
          <a:xfrm>
            <a:off x="131563" y="126850"/>
            <a:ext cx="600300" cy="6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e3766dadd1_0_155"/>
          <p:cNvSpPr txBox="1"/>
          <p:nvPr/>
        </p:nvSpPr>
        <p:spPr>
          <a:xfrm>
            <a:off x="632175" y="885488"/>
            <a:ext cx="11095800" cy="437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2400">
                <a:solidFill>
                  <a:srgbClr val="222222"/>
                </a:solidFill>
                <a:highlight>
                  <a:srgbClr val="FFFFFF"/>
                </a:highlight>
                <a:latin typeface="Calibri"/>
                <a:ea typeface="Calibri"/>
                <a:cs typeface="Calibri"/>
                <a:sym typeface="Calibri"/>
              </a:rPr>
              <a:t>Despite the fact that Nigeria is one of the largest africa oil producer and one of the best producing oil countries in the world. Currently, only 45% of Nigeria's population is connected to the energy grid whilst power supply difficulties are experienced around 85% of the time and almost nonexistent in certain regions.</a:t>
            </a:r>
            <a:endParaRPr sz="24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400">
                <a:solidFill>
                  <a:srgbClr val="222222"/>
                </a:solidFill>
                <a:highlight>
                  <a:srgbClr val="FFFFFF"/>
                </a:highlight>
                <a:latin typeface="Calibri"/>
                <a:ea typeface="Calibri"/>
                <a:cs typeface="Calibri"/>
                <a:sym typeface="Calibri"/>
              </a:rPr>
              <a:t>The governments can dramatically reduce their carbon footprint by purchasing or directly generating electricity from clean, renewable sources and installing it to regions without power supply or not connected to the national electricity grid . The most commonly used renewable energy source is solar which will be our focus for this project</a:t>
            </a:r>
            <a:endParaRPr sz="2400">
              <a:solidFill>
                <a:srgbClr val="222222"/>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rgbClr val="222222"/>
              </a:solidFill>
              <a:highlight>
                <a:srgbClr val="FFFFFF"/>
              </a:highlight>
              <a:latin typeface="Calibri"/>
              <a:ea typeface="Calibri"/>
              <a:cs typeface="Calibri"/>
              <a:sym typeface="Calibri"/>
            </a:endParaRPr>
          </a:p>
        </p:txBody>
      </p:sp>
      <p:pic>
        <p:nvPicPr>
          <p:cNvPr id="152" name="Google Shape;152;ge3766dadd1_0_155"/>
          <p:cNvPicPr preferRelativeResize="0"/>
          <p:nvPr/>
        </p:nvPicPr>
        <p:blipFill>
          <a:blip r:embed="rId3">
            <a:alphaModFix/>
          </a:blip>
          <a:stretch>
            <a:fillRect/>
          </a:stretch>
        </p:blipFill>
        <p:spPr>
          <a:xfrm>
            <a:off x="66150" y="5432483"/>
            <a:ext cx="738650" cy="820719"/>
          </a:xfrm>
          <a:prstGeom prst="rect">
            <a:avLst/>
          </a:prstGeom>
          <a:noFill/>
          <a:ln>
            <a:noFill/>
          </a:ln>
        </p:spPr>
      </p:pic>
      <p:sp>
        <p:nvSpPr>
          <p:cNvPr id="153" name="Google Shape;153;ge3766dadd1_0_155"/>
          <p:cNvSpPr txBox="1"/>
          <p:nvPr/>
        </p:nvSpPr>
        <p:spPr>
          <a:xfrm>
            <a:off x="804800" y="69598"/>
            <a:ext cx="5790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3000">
                <a:solidFill>
                  <a:schemeClr val="accent5"/>
                </a:solidFill>
                <a:latin typeface="Montserrat"/>
                <a:ea typeface="Montserrat"/>
                <a:cs typeface="Montserrat"/>
                <a:sym typeface="Montserrat"/>
              </a:rPr>
              <a:t>1.0 </a:t>
            </a:r>
            <a:r>
              <a:rPr b="1" lang="en-US" sz="3000" u="sng">
                <a:solidFill>
                  <a:schemeClr val="accent5"/>
                </a:solidFill>
                <a:latin typeface="Montserrat"/>
                <a:ea typeface="Montserrat"/>
                <a:cs typeface="Montserrat"/>
                <a:sym typeface="Montserrat"/>
              </a:rPr>
              <a:t>Introduction</a:t>
            </a:r>
            <a:endParaRPr b="0" i="0" sz="2300" cap="none" strike="noStrike">
              <a:solidFill>
                <a:schemeClr val="dk2"/>
              </a:solidFill>
              <a:latin typeface="Montserrat"/>
              <a:ea typeface="Montserrat"/>
              <a:cs typeface="Montserrat"/>
              <a:sym typeface="Montserrat"/>
            </a:endParaRPr>
          </a:p>
        </p:txBody>
      </p:sp>
      <p:sp>
        <p:nvSpPr>
          <p:cNvPr id="154" name="Google Shape;154;ge3766dadd1_0_155"/>
          <p:cNvSpPr txBox="1"/>
          <p:nvPr>
            <p:ph type="ctrTitle"/>
          </p:nvPr>
        </p:nvSpPr>
        <p:spPr>
          <a:xfrm>
            <a:off x="415025" y="625320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pic>
        <p:nvPicPr>
          <p:cNvPr id="155" name="Google Shape;155;ge3766dadd1_0_155"/>
          <p:cNvPicPr preferRelativeResize="0"/>
          <p:nvPr/>
        </p:nvPicPr>
        <p:blipFill>
          <a:blip r:embed="rId4">
            <a:alphaModFix/>
          </a:blip>
          <a:stretch>
            <a:fillRect/>
          </a:stretch>
        </p:blipFill>
        <p:spPr>
          <a:xfrm>
            <a:off x="9712298" y="4830698"/>
            <a:ext cx="2137675" cy="142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e86736fdff_0_0"/>
          <p:cNvPicPr preferRelativeResize="0"/>
          <p:nvPr/>
        </p:nvPicPr>
        <p:blipFill rotWithShape="1">
          <a:blip r:embed="rId3">
            <a:alphaModFix/>
          </a:blip>
          <a:srcRect b="0" l="0" r="0" t="0"/>
          <a:stretch/>
        </p:blipFill>
        <p:spPr>
          <a:xfrm>
            <a:off x="11478425" y="5604900"/>
            <a:ext cx="646500" cy="646500"/>
          </a:xfrm>
          <a:prstGeom prst="rect">
            <a:avLst/>
          </a:prstGeom>
          <a:noFill/>
          <a:ln>
            <a:noFill/>
          </a:ln>
        </p:spPr>
      </p:pic>
      <p:sp>
        <p:nvSpPr>
          <p:cNvPr id="161" name="Google Shape;161;ge86736fdff_0_0"/>
          <p:cNvSpPr txBox="1"/>
          <p:nvPr/>
        </p:nvSpPr>
        <p:spPr>
          <a:xfrm>
            <a:off x="785425" y="302950"/>
            <a:ext cx="7624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000">
                <a:solidFill>
                  <a:schemeClr val="accent5"/>
                </a:solidFill>
                <a:latin typeface="Montserrat"/>
                <a:ea typeface="Montserrat"/>
                <a:cs typeface="Montserrat"/>
                <a:sym typeface="Montserrat"/>
              </a:rPr>
              <a:t>2.0 </a:t>
            </a:r>
            <a:r>
              <a:rPr b="1" lang="en-US" sz="3000" u="sng">
                <a:solidFill>
                  <a:schemeClr val="accent5"/>
                </a:solidFill>
                <a:latin typeface="Montserrat"/>
                <a:ea typeface="Montserrat"/>
                <a:cs typeface="Montserrat"/>
                <a:sym typeface="Montserrat"/>
              </a:rPr>
              <a:t>Problem Statement</a:t>
            </a:r>
            <a:endParaRPr b="0" i="0" sz="1900" u="none" cap="none" strike="noStrike">
              <a:solidFill>
                <a:srgbClr val="000000"/>
              </a:solidFill>
              <a:latin typeface="Montserrat"/>
              <a:ea typeface="Montserrat"/>
              <a:cs typeface="Montserrat"/>
              <a:sym typeface="Montserrat"/>
            </a:endParaRPr>
          </a:p>
        </p:txBody>
      </p:sp>
      <p:pic>
        <p:nvPicPr>
          <p:cNvPr id="162" name="Google Shape;162;ge86736fdff_0_0"/>
          <p:cNvPicPr preferRelativeResize="0"/>
          <p:nvPr/>
        </p:nvPicPr>
        <p:blipFill>
          <a:blip r:embed="rId4">
            <a:alphaModFix/>
          </a:blip>
          <a:stretch>
            <a:fillRect/>
          </a:stretch>
        </p:blipFill>
        <p:spPr>
          <a:xfrm>
            <a:off x="11621734" y="92225"/>
            <a:ext cx="503191" cy="559101"/>
          </a:xfrm>
          <a:prstGeom prst="rect">
            <a:avLst/>
          </a:prstGeom>
          <a:noFill/>
          <a:ln>
            <a:noFill/>
          </a:ln>
        </p:spPr>
      </p:pic>
      <p:sp>
        <p:nvSpPr>
          <p:cNvPr id="163" name="Google Shape;163;ge86736fdff_0_0"/>
          <p:cNvSpPr txBox="1"/>
          <p:nvPr/>
        </p:nvSpPr>
        <p:spPr>
          <a:xfrm>
            <a:off x="785425" y="1812750"/>
            <a:ext cx="10344300" cy="217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1" i="0" sz="3000" u="none" cap="none" strike="noStrike">
              <a:solidFill>
                <a:srgbClr val="2C39B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US" sz="3000">
                <a:latin typeface="Calibri"/>
                <a:ea typeface="Calibri"/>
                <a:cs typeface="Calibri"/>
                <a:sym typeface="Calibri"/>
              </a:rPr>
              <a:t>The Idea is to get </a:t>
            </a:r>
            <a:r>
              <a:rPr i="0" lang="en-US" sz="3000" u="none" cap="none" strike="noStrike">
                <a:solidFill>
                  <a:srgbClr val="000000"/>
                </a:solidFill>
                <a:latin typeface="Calibri"/>
                <a:ea typeface="Calibri"/>
                <a:cs typeface="Calibri"/>
                <a:sym typeface="Calibri"/>
              </a:rPr>
              <a:t>the lists of top Nigerian regions with high demand for electricity</a:t>
            </a:r>
            <a:r>
              <a:rPr lang="en-US" sz="3000">
                <a:latin typeface="Calibri"/>
                <a:ea typeface="Calibri"/>
                <a:cs typeface="Calibri"/>
                <a:sym typeface="Calibri"/>
              </a:rPr>
              <a:t> </a:t>
            </a:r>
            <a:r>
              <a:rPr i="0" lang="en-US" sz="3000" u="none" cap="none" strike="noStrike">
                <a:solidFill>
                  <a:srgbClr val="000000"/>
                </a:solidFill>
                <a:latin typeface="Calibri"/>
                <a:ea typeface="Calibri"/>
                <a:cs typeface="Calibri"/>
                <a:sym typeface="Calibri"/>
              </a:rPr>
              <a:t>and also to find the best spot for solar </a:t>
            </a:r>
            <a:r>
              <a:rPr lang="en-US" sz="3000">
                <a:latin typeface="Calibri"/>
                <a:ea typeface="Calibri"/>
                <a:cs typeface="Calibri"/>
                <a:sym typeface="Calibri"/>
              </a:rPr>
              <a:t>panel</a:t>
            </a:r>
            <a:r>
              <a:rPr i="0" lang="en-US" sz="3000" u="none" cap="none" strike="noStrike">
                <a:solidFill>
                  <a:srgbClr val="000000"/>
                </a:solidFill>
                <a:latin typeface="Calibri"/>
                <a:ea typeface="Calibri"/>
                <a:cs typeface="Calibri"/>
                <a:sym typeface="Calibri"/>
              </a:rPr>
              <a:t> Installatio</a:t>
            </a:r>
            <a:r>
              <a:rPr lang="en-US" sz="3000">
                <a:latin typeface="Calibri"/>
                <a:ea typeface="Calibri"/>
                <a:cs typeface="Calibri"/>
                <a:sym typeface="Calibri"/>
              </a:rPr>
              <a:t>n. </a:t>
            </a:r>
            <a:endParaRPr b="0" i="0" sz="3000" u="none" cap="none" strike="noStrike">
              <a:solidFill>
                <a:srgbClr val="000000"/>
              </a:solidFill>
              <a:latin typeface="Montserrat"/>
              <a:ea typeface="Montserrat"/>
              <a:cs typeface="Montserrat"/>
              <a:sym typeface="Montserrat"/>
            </a:endParaRPr>
          </a:p>
        </p:txBody>
      </p:sp>
      <p:sp>
        <p:nvSpPr>
          <p:cNvPr id="164" name="Google Shape;164;ge86736fdff_0_0"/>
          <p:cNvSpPr txBox="1"/>
          <p:nvPr>
            <p:ph type="ctrTitle"/>
          </p:nvPr>
        </p:nvSpPr>
        <p:spPr>
          <a:xfrm>
            <a:off x="214125" y="6114375"/>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86736fdff_0_15"/>
          <p:cNvSpPr txBox="1"/>
          <p:nvPr/>
        </p:nvSpPr>
        <p:spPr>
          <a:xfrm>
            <a:off x="1330475" y="210275"/>
            <a:ext cx="5345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2400">
                <a:solidFill>
                  <a:schemeClr val="accent5"/>
                </a:solidFill>
                <a:highlight>
                  <a:schemeClr val="lt1"/>
                </a:highlight>
                <a:latin typeface="Montserrat"/>
                <a:ea typeface="Montserrat"/>
                <a:cs typeface="Montserrat"/>
                <a:sym typeface="Montserrat"/>
              </a:rPr>
              <a:t>3.0 </a:t>
            </a:r>
            <a:r>
              <a:rPr b="1" lang="en-US" sz="2400" u="sng">
                <a:solidFill>
                  <a:schemeClr val="accent5"/>
                </a:solidFill>
                <a:highlight>
                  <a:schemeClr val="lt1"/>
                </a:highlight>
                <a:latin typeface="Montserrat"/>
                <a:ea typeface="Montserrat"/>
                <a:cs typeface="Montserrat"/>
                <a:sym typeface="Montserrat"/>
              </a:rPr>
              <a:t> </a:t>
            </a:r>
            <a:r>
              <a:rPr b="1" lang="en-US" sz="2400" u="sng">
                <a:solidFill>
                  <a:schemeClr val="accent5"/>
                </a:solidFill>
                <a:highlight>
                  <a:schemeClr val="lt1"/>
                </a:highlight>
                <a:latin typeface="Montserrat"/>
                <a:ea typeface="Montserrat"/>
                <a:cs typeface="Montserrat"/>
                <a:sym typeface="Montserrat"/>
              </a:rPr>
              <a:t>Methodology</a:t>
            </a:r>
            <a:endParaRPr b="0" i="0" sz="2400" u="sng" cap="none" strike="noStrike">
              <a:solidFill>
                <a:schemeClr val="accent5"/>
              </a:solidFill>
              <a:highlight>
                <a:schemeClr val="lt1"/>
              </a:highlight>
              <a:latin typeface="Montserrat"/>
              <a:ea typeface="Montserrat"/>
              <a:cs typeface="Montserrat"/>
              <a:sym typeface="Montserrat"/>
            </a:endParaRPr>
          </a:p>
        </p:txBody>
      </p:sp>
      <p:cxnSp>
        <p:nvCxnSpPr>
          <p:cNvPr id="170" name="Google Shape;170;ge86736fdff_0_15"/>
          <p:cNvCxnSpPr/>
          <p:nvPr/>
        </p:nvCxnSpPr>
        <p:spPr>
          <a:xfrm flipH="1" rot="10800000">
            <a:off x="436875" y="5887313"/>
            <a:ext cx="11168100" cy="57600"/>
          </a:xfrm>
          <a:prstGeom prst="straightConnector1">
            <a:avLst/>
          </a:prstGeom>
          <a:noFill/>
          <a:ln cap="flat" cmpd="sng" w="38100">
            <a:solidFill>
              <a:srgbClr val="595959"/>
            </a:solidFill>
            <a:prstDash val="solid"/>
            <a:round/>
            <a:headEnd len="sm" w="sm" type="none"/>
            <a:tailEnd len="sm" w="sm" type="none"/>
          </a:ln>
        </p:spPr>
      </p:cxnSp>
      <p:sp>
        <p:nvSpPr>
          <p:cNvPr id="171" name="Google Shape;171;ge86736fdff_0_15"/>
          <p:cNvSpPr/>
          <p:nvPr/>
        </p:nvSpPr>
        <p:spPr>
          <a:xfrm>
            <a:off x="187175" y="187799"/>
            <a:ext cx="953100" cy="5909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e86736fdff_0_15"/>
          <p:cNvSpPr txBox="1"/>
          <p:nvPr/>
        </p:nvSpPr>
        <p:spPr>
          <a:xfrm>
            <a:off x="944316" y="5437803"/>
            <a:ext cx="2306100" cy="29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900">
                <a:solidFill>
                  <a:srgbClr val="FFFFFF"/>
                </a:solidFill>
                <a:latin typeface="Calibri"/>
                <a:ea typeface="Calibri"/>
                <a:cs typeface="Calibri"/>
                <a:sym typeface="Calibri"/>
              </a:rPr>
              <a:t>DATE	</a:t>
            </a:r>
            <a:endParaRPr sz="900">
              <a:solidFill>
                <a:srgbClr val="FFFFFF"/>
              </a:solidFill>
              <a:latin typeface="Calibri"/>
              <a:ea typeface="Calibri"/>
              <a:cs typeface="Calibri"/>
              <a:sym typeface="Calibri"/>
            </a:endParaRPr>
          </a:p>
        </p:txBody>
      </p:sp>
      <p:sp>
        <p:nvSpPr>
          <p:cNvPr id="173" name="Google Shape;173;ge86736fdff_0_15"/>
          <p:cNvSpPr txBox="1"/>
          <p:nvPr/>
        </p:nvSpPr>
        <p:spPr>
          <a:xfrm>
            <a:off x="187175" y="2475725"/>
            <a:ext cx="2183700" cy="14346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700"/>
              <a:buFont typeface="Arial"/>
              <a:buNone/>
            </a:pPr>
            <a:r>
              <a:rPr b="1" lang="en-US">
                <a:solidFill>
                  <a:srgbClr val="002060"/>
                </a:solidFill>
                <a:highlight>
                  <a:srgbClr val="FFFFFF"/>
                </a:highlight>
              </a:rPr>
              <a:t>Extract </a:t>
            </a:r>
            <a:r>
              <a:rPr b="1" i="0" lang="en-US" u="none" cap="none" strike="noStrike">
                <a:solidFill>
                  <a:srgbClr val="002060"/>
                </a:solidFill>
                <a:highlight>
                  <a:srgbClr val="FFFFFF"/>
                </a:highlight>
                <a:latin typeface="Arial"/>
                <a:ea typeface="Arial"/>
                <a:cs typeface="Arial"/>
                <a:sym typeface="Arial"/>
              </a:rPr>
              <a:t>the average Nightti</a:t>
            </a:r>
            <a:r>
              <a:rPr b="1" lang="en-US">
                <a:solidFill>
                  <a:srgbClr val="002060"/>
                </a:solidFill>
                <a:highlight>
                  <a:srgbClr val="FFFFFF"/>
                </a:highlight>
              </a:rPr>
              <a:t>me</a:t>
            </a:r>
            <a:r>
              <a:rPr b="1" i="0" lang="en-US" u="none" cap="none" strike="noStrike">
                <a:solidFill>
                  <a:srgbClr val="002060"/>
                </a:solidFill>
                <a:highlight>
                  <a:srgbClr val="FFFFFF"/>
                </a:highlight>
                <a:latin typeface="Arial"/>
                <a:ea typeface="Arial"/>
                <a:cs typeface="Arial"/>
                <a:sym typeface="Arial"/>
              </a:rPr>
              <a:t> light</a:t>
            </a:r>
            <a:r>
              <a:rPr b="1" lang="en-US">
                <a:solidFill>
                  <a:srgbClr val="002060"/>
                </a:solidFill>
                <a:highlight>
                  <a:srgbClr val="FFFFFF"/>
                </a:highlight>
              </a:rPr>
              <a:t> </a:t>
            </a:r>
            <a:r>
              <a:rPr b="1" i="0" lang="en-US" u="none" cap="none" strike="noStrike">
                <a:solidFill>
                  <a:srgbClr val="002060"/>
                </a:solidFill>
                <a:highlight>
                  <a:srgbClr val="FFFFFF"/>
                </a:highlight>
                <a:latin typeface="Arial"/>
                <a:ea typeface="Arial"/>
                <a:cs typeface="Arial"/>
                <a:sym typeface="Arial"/>
              </a:rPr>
              <a:t>satellite</a:t>
            </a:r>
            <a:r>
              <a:rPr b="1" lang="en-US">
                <a:solidFill>
                  <a:srgbClr val="002060"/>
                </a:solidFill>
                <a:highlight>
                  <a:srgbClr val="FFFFFF"/>
                </a:highlight>
              </a:rPr>
              <a:t> images called </a:t>
            </a:r>
            <a:r>
              <a:rPr b="1" i="0" lang="en-US" u="none" cap="none" strike="noStrike">
                <a:solidFill>
                  <a:srgbClr val="002060"/>
                </a:solidFill>
                <a:highlight>
                  <a:srgbClr val="FFFFFF"/>
                </a:highlight>
                <a:latin typeface="Arial"/>
                <a:ea typeface="Arial"/>
                <a:cs typeface="Arial"/>
                <a:sym typeface="Arial"/>
              </a:rPr>
              <a:t>VIIRS DNB f</a:t>
            </a:r>
            <a:r>
              <a:rPr b="1" lang="en-US">
                <a:solidFill>
                  <a:srgbClr val="002060"/>
                </a:solidFill>
                <a:highlight>
                  <a:srgbClr val="FFFFFF"/>
                </a:highlight>
              </a:rPr>
              <a:t>rom Google Earth Engine</a:t>
            </a:r>
            <a:endParaRPr b="1" i="0" u="none" cap="none" strike="noStrike">
              <a:solidFill>
                <a:srgbClr val="002060"/>
              </a:solidFill>
              <a:highlight>
                <a:srgbClr val="FFFFFF"/>
              </a:highlight>
              <a:latin typeface="Arial"/>
              <a:ea typeface="Arial"/>
              <a:cs typeface="Arial"/>
              <a:sym typeface="Arial"/>
            </a:endParaRPr>
          </a:p>
        </p:txBody>
      </p:sp>
      <p:sp>
        <p:nvSpPr>
          <p:cNvPr id="174" name="Google Shape;174;ge86736fdff_0_15"/>
          <p:cNvSpPr txBox="1"/>
          <p:nvPr/>
        </p:nvSpPr>
        <p:spPr>
          <a:xfrm>
            <a:off x="10014125" y="4850663"/>
            <a:ext cx="1821000" cy="861900"/>
          </a:xfrm>
          <a:prstGeom prst="rect">
            <a:avLst/>
          </a:prstGeom>
          <a:solidFill>
            <a:srgbClr val="3E8853"/>
          </a:solidFill>
          <a:ln cap="flat" cmpd="sng" w="38100">
            <a:solidFill>
              <a:srgbClr val="FFFFF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91425" lIns="91425" spcFirstLastPara="1" rIns="91425" wrap="square" tIns="91425">
            <a:spAutoFit/>
          </a:bodyPr>
          <a:lstStyle/>
          <a:p>
            <a:pPr indent="0" lvl="0" marL="457200" marR="0" rtl="0" algn="l">
              <a:lnSpc>
                <a:spcPct val="120000"/>
              </a:lnSpc>
              <a:spcBef>
                <a:spcPts val="0"/>
              </a:spcBef>
              <a:spcAft>
                <a:spcPts val="0"/>
              </a:spcAft>
              <a:buNone/>
            </a:pPr>
            <a:r>
              <a:rPr b="1" lang="en-US" sz="2000">
                <a:solidFill>
                  <a:srgbClr val="002060"/>
                </a:solidFill>
                <a:highlight>
                  <a:srgbClr val="FFFFFF"/>
                </a:highlight>
              </a:rPr>
              <a:t>Energy Demand </a:t>
            </a:r>
            <a:r>
              <a:rPr b="1" lang="en-US" sz="1700">
                <a:solidFill>
                  <a:srgbClr val="002060"/>
                </a:solidFill>
                <a:highlight>
                  <a:srgbClr val="FFFFFF"/>
                </a:highlight>
              </a:rPr>
              <a:t> </a:t>
            </a:r>
            <a:endParaRPr b="1" i="0" sz="1700" u="none" cap="none" strike="noStrike">
              <a:solidFill>
                <a:srgbClr val="002060"/>
              </a:solidFill>
              <a:highlight>
                <a:srgbClr val="FFFFFF"/>
              </a:highlight>
              <a:latin typeface="Arial"/>
              <a:ea typeface="Arial"/>
              <a:cs typeface="Arial"/>
              <a:sym typeface="Arial"/>
            </a:endParaRPr>
          </a:p>
        </p:txBody>
      </p:sp>
      <p:sp>
        <p:nvSpPr>
          <p:cNvPr id="175" name="Google Shape;175;ge86736fdff_0_15"/>
          <p:cNvSpPr txBox="1"/>
          <p:nvPr/>
        </p:nvSpPr>
        <p:spPr>
          <a:xfrm>
            <a:off x="187175" y="4589738"/>
            <a:ext cx="2183700" cy="8313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073763"/>
                </a:solidFill>
              </a:rPr>
              <a:t>Get the shapefiles of Local </a:t>
            </a:r>
            <a:r>
              <a:rPr b="1" lang="en-US">
                <a:solidFill>
                  <a:srgbClr val="073763"/>
                </a:solidFill>
              </a:rPr>
              <a:t>Government</a:t>
            </a:r>
            <a:r>
              <a:rPr b="1" lang="en-US">
                <a:solidFill>
                  <a:srgbClr val="073763"/>
                </a:solidFill>
              </a:rPr>
              <a:t> Areas in Nigeria</a:t>
            </a:r>
            <a:endParaRPr b="1" i="0" u="none" cap="none" strike="noStrike">
              <a:solidFill>
                <a:srgbClr val="2C39B1"/>
              </a:solidFill>
              <a:highlight>
                <a:srgbClr val="FFFFFF"/>
              </a:highlight>
              <a:latin typeface="Arial"/>
              <a:ea typeface="Arial"/>
              <a:cs typeface="Arial"/>
              <a:sym typeface="Arial"/>
            </a:endParaRPr>
          </a:p>
        </p:txBody>
      </p:sp>
      <p:sp>
        <p:nvSpPr>
          <p:cNvPr id="176" name="Google Shape;176;ge86736fdff_0_15"/>
          <p:cNvSpPr txBox="1"/>
          <p:nvPr/>
        </p:nvSpPr>
        <p:spPr>
          <a:xfrm>
            <a:off x="3487875" y="3346249"/>
            <a:ext cx="1821000" cy="22104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700"/>
              <a:buFont typeface="Arial"/>
              <a:buNone/>
            </a:pPr>
            <a:r>
              <a:rPr b="1" lang="en-US">
                <a:solidFill>
                  <a:srgbClr val="073763"/>
                </a:solidFill>
                <a:highlight>
                  <a:srgbClr val="FFFFFF"/>
                </a:highlight>
              </a:rPr>
              <a:t>Layer LGA shapefile on </a:t>
            </a:r>
            <a:r>
              <a:rPr b="1" lang="en-US">
                <a:solidFill>
                  <a:srgbClr val="073763"/>
                </a:solidFill>
                <a:highlight>
                  <a:schemeClr val="lt1"/>
                </a:highlight>
              </a:rPr>
              <a:t>VIIRS dataset </a:t>
            </a:r>
            <a:r>
              <a:rPr b="1" lang="en-US">
                <a:solidFill>
                  <a:srgbClr val="073763"/>
                </a:solidFill>
                <a:highlight>
                  <a:srgbClr val="FFFFFF"/>
                </a:highlight>
              </a:rPr>
              <a:t>and extract the values using Zonal </a:t>
            </a:r>
            <a:r>
              <a:rPr b="1" lang="en-US">
                <a:solidFill>
                  <a:srgbClr val="073763"/>
                </a:solidFill>
                <a:highlight>
                  <a:srgbClr val="FFFFFF"/>
                </a:highlight>
              </a:rPr>
              <a:t>statistics to get the mean value of VIIRS in each LGA</a:t>
            </a:r>
            <a:endParaRPr b="1" i="0" u="none" cap="none" strike="noStrike">
              <a:solidFill>
                <a:srgbClr val="073763"/>
              </a:solidFill>
              <a:highlight>
                <a:srgbClr val="FFFFFF"/>
              </a:highlight>
            </a:endParaRPr>
          </a:p>
        </p:txBody>
      </p:sp>
      <p:sp>
        <p:nvSpPr>
          <p:cNvPr id="177" name="Google Shape;177;ge86736fdff_0_15"/>
          <p:cNvSpPr txBox="1"/>
          <p:nvPr/>
        </p:nvSpPr>
        <p:spPr>
          <a:xfrm>
            <a:off x="3125175" y="1423227"/>
            <a:ext cx="2183700" cy="5910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700"/>
              <a:buFont typeface="Arial"/>
              <a:buNone/>
            </a:pPr>
            <a:r>
              <a:rPr b="1" lang="en-US" sz="1200">
                <a:solidFill>
                  <a:srgbClr val="002060"/>
                </a:solidFill>
                <a:highlight>
                  <a:srgbClr val="FFFFFF"/>
                </a:highlight>
              </a:rPr>
              <a:t>Get </a:t>
            </a:r>
            <a:r>
              <a:rPr b="1" lang="en-US" sz="1200">
                <a:solidFill>
                  <a:srgbClr val="002060"/>
                </a:solidFill>
                <a:highlight>
                  <a:srgbClr val="FFFFFF"/>
                </a:highlight>
              </a:rPr>
              <a:t>Population dataset </a:t>
            </a:r>
            <a:endParaRPr b="1" sz="1200">
              <a:solidFill>
                <a:srgbClr val="002060"/>
              </a:solidFill>
              <a:highlight>
                <a:srgbClr val="FFFFFF"/>
              </a:highlight>
            </a:endParaRPr>
          </a:p>
          <a:p>
            <a:pPr indent="0" lvl="0" marL="0" marR="0" rtl="0" algn="l">
              <a:lnSpc>
                <a:spcPct val="120000"/>
              </a:lnSpc>
              <a:spcBef>
                <a:spcPts val="0"/>
              </a:spcBef>
              <a:spcAft>
                <a:spcPts val="0"/>
              </a:spcAft>
              <a:buClr>
                <a:srgbClr val="000000"/>
              </a:buClr>
              <a:buSzPts val="1700"/>
              <a:buFont typeface="Arial"/>
              <a:buNone/>
            </a:pPr>
            <a:r>
              <a:rPr b="1" lang="en-US" sz="1200">
                <a:solidFill>
                  <a:srgbClr val="002060"/>
                </a:solidFill>
                <a:highlight>
                  <a:srgbClr val="FFFFFF"/>
                </a:highlight>
              </a:rPr>
              <a:t>from WorldPop</a:t>
            </a:r>
            <a:endParaRPr b="1" i="0" sz="1200" u="none" cap="none" strike="noStrike">
              <a:solidFill>
                <a:srgbClr val="002060"/>
              </a:solidFill>
              <a:highlight>
                <a:srgbClr val="FFFFFF"/>
              </a:highlight>
              <a:latin typeface="Arial"/>
              <a:ea typeface="Arial"/>
              <a:cs typeface="Arial"/>
              <a:sym typeface="Arial"/>
            </a:endParaRPr>
          </a:p>
        </p:txBody>
      </p:sp>
      <p:sp>
        <p:nvSpPr>
          <p:cNvPr id="178" name="Google Shape;178;ge86736fdff_0_15"/>
          <p:cNvSpPr/>
          <p:nvPr/>
        </p:nvSpPr>
        <p:spPr>
          <a:xfrm>
            <a:off x="2370875" y="3143350"/>
            <a:ext cx="1116900" cy="1797600"/>
          </a:xfrm>
          <a:prstGeom prst="rightBrace">
            <a:avLst>
              <a:gd fmla="val 4789" name="adj1"/>
              <a:gd fmla="val 42741"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e86736fdff_0_15"/>
          <p:cNvSpPr txBox="1"/>
          <p:nvPr/>
        </p:nvSpPr>
        <p:spPr>
          <a:xfrm>
            <a:off x="9832775" y="778773"/>
            <a:ext cx="2183700" cy="27276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700"/>
              <a:buFont typeface="Arial"/>
              <a:buNone/>
            </a:pPr>
            <a:r>
              <a:rPr b="1" lang="en-US">
                <a:solidFill>
                  <a:srgbClr val="002060"/>
                </a:solidFill>
                <a:highlight>
                  <a:srgbClr val="FFFFFF"/>
                </a:highlight>
              </a:rPr>
              <a:t>Performed data modelling on the merged dataset using K-means clustering to </a:t>
            </a:r>
            <a:r>
              <a:rPr b="1" lang="en-US">
                <a:solidFill>
                  <a:srgbClr val="002060"/>
                </a:solidFill>
                <a:highlight>
                  <a:srgbClr val="FFFFFF"/>
                </a:highlight>
              </a:rPr>
              <a:t>classified</a:t>
            </a:r>
            <a:r>
              <a:rPr b="1" lang="en-US">
                <a:solidFill>
                  <a:srgbClr val="002060"/>
                </a:solidFill>
                <a:highlight>
                  <a:srgbClr val="FFFFFF"/>
                </a:highlight>
              </a:rPr>
              <a:t> and </a:t>
            </a:r>
            <a:r>
              <a:rPr b="1" lang="en-US">
                <a:solidFill>
                  <a:srgbClr val="002060"/>
                </a:solidFill>
                <a:highlight>
                  <a:srgbClr val="FFFFFF"/>
                </a:highlight>
              </a:rPr>
              <a:t>label</a:t>
            </a:r>
            <a:r>
              <a:rPr b="1" lang="en-US">
                <a:solidFill>
                  <a:srgbClr val="002060"/>
                </a:solidFill>
                <a:highlight>
                  <a:srgbClr val="FFFFFF"/>
                </a:highlight>
              </a:rPr>
              <a:t> the dataset as low, moderately low, medium </a:t>
            </a:r>
            <a:r>
              <a:rPr b="1" lang="en-US">
                <a:solidFill>
                  <a:srgbClr val="002060"/>
                </a:solidFill>
                <a:highlight>
                  <a:srgbClr val="FFFFFF"/>
                </a:highlight>
              </a:rPr>
              <a:t>intensity</a:t>
            </a:r>
            <a:r>
              <a:rPr b="1" lang="en-US">
                <a:solidFill>
                  <a:srgbClr val="002060"/>
                </a:solidFill>
                <a:highlight>
                  <a:srgbClr val="FFFFFF"/>
                </a:highlight>
              </a:rPr>
              <a:t>, moderate high intensity, high intensity</a:t>
            </a:r>
            <a:endParaRPr b="1" i="0" u="none" cap="none" strike="noStrike">
              <a:solidFill>
                <a:srgbClr val="002060"/>
              </a:solidFill>
              <a:highlight>
                <a:srgbClr val="FFFFFF"/>
              </a:highlight>
              <a:latin typeface="Arial"/>
              <a:ea typeface="Arial"/>
              <a:cs typeface="Arial"/>
              <a:sym typeface="Arial"/>
            </a:endParaRPr>
          </a:p>
        </p:txBody>
      </p:sp>
      <p:sp>
        <p:nvSpPr>
          <p:cNvPr id="180" name="Google Shape;180;ge86736fdff_0_15"/>
          <p:cNvSpPr/>
          <p:nvPr/>
        </p:nvSpPr>
        <p:spPr>
          <a:xfrm rot="5400000">
            <a:off x="10250975" y="3894575"/>
            <a:ext cx="1347300" cy="564900"/>
          </a:xfrm>
          <a:prstGeom prst="rightArrow">
            <a:avLst>
              <a:gd fmla="val 21021"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e86736fdff_0_15"/>
          <p:cNvSpPr/>
          <p:nvPr/>
        </p:nvSpPr>
        <p:spPr>
          <a:xfrm flipH="1" rot="10800000">
            <a:off x="8151478" y="2364875"/>
            <a:ext cx="1664700" cy="8127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ge86736fdff_0_15"/>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183" name="Google Shape;183;ge86736fdff_0_15"/>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184" name="Google Shape;184;ge86736fdff_0_15"/>
          <p:cNvSpPr/>
          <p:nvPr/>
        </p:nvSpPr>
        <p:spPr>
          <a:xfrm>
            <a:off x="5308975" y="1817800"/>
            <a:ext cx="658800" cy="2256300"/>
          </a:xfrm>
          <a:prstGeom prst="rightBrace">
            <a:avLst>
              <a:gd fmla="val 17558" name="adj1"/>
              <a:gd fmla="val 42741"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e86736fdff_0_15"/>
          <p:cNvSpPr txBox="1"/>
          <p:nvPr/>
        </p:nvSpPr>
        <p:spPr>
          <a:xfrm>
            <a:off x="5967775" y="2475725"/>
            <a:ext cx="2183700" cy="812700"/>
          </a:xfrm>
          <a:prstGeom prst="rect">
            <a:avLst/>
          </a:prstGeom>
          <a:solidFill>
            <a:srgbClr val="FFFFFF"/>
          </a:solidFill>
          <a:ln cap="flat" cmpd="sng" w="25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700"/>
              <a:buFont typeface="Arial"/>
              <a:buNone/>
            </a:pPr>
            <a:r>
              <a:rPr b="1" lang="en-US" sz="1200">
                <a:solidFill>
                  <a:srgbClr val="002060"/>
                </a:solidFill>
                <a:highlight>
                  <a:srgbClr val="FFFFFF"/>
                </a:highlight>
              </a:rPr>
              <a:t>Merge the mean value of VIIRS with Population dataset</a:t>
            </a:r>
            <a:endParaRPr b="1" i="0" sz="1200" u="none" cap="none" strike="noStrike">
              <a:solidFill>
                <a:srgbClr val="00206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e8674f42c5_0_44"/>
          <p:cNvSpPr txBox="1"/>
          <p:nvPr/>
        </p:nvSpPr>
        <p:spPr>
          <a:xfrm>
            <a:off x="1330475" y="235025"/>
            <a:ext cx="9675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3000">
                <a:solidFill>
                  <a:schemeClr val="accent5"/>
                </a:solidFill>
                <a:latin typeface="Calibri"/>
                <a:ea typeface="Calibri"/>
                <a:cs typeface="Calibri"/>
                <a:sym typeface="Calibri"/>
              </a:rPr>
              <a:t>3.1 </a:t>
            </a:r>
            <a:r>
              <a:rPr b="1" lang="en-US" sz="3000" u="sng">
                <a:solidFill>
                  <a:schemeClr val="accent5"/>
                </a:solidFill>
                <a:latin typeface="Calibri"/>
                <a:ea typeface="Calibri"/>
                <a:cs typeface="Calibri"/>
                <a:sym typeface="Calibri"/>
              </a:rPr>
              <a:t> </a:t>
            </a:r>
            <a:r>
              <a:rPr b="1" lang="en-US" sz="2400" u="sng">
                <a:solidFill>
                  <a:schemeClr val="accent5"/>
                </a:solidFill>
                <a:latin typeface="Montserrat"/>
                <a:ea typeface="Montserrat"/>
                <a:cs typeface="Montserrat"/>
                <a:sym typeface="Montserrat"/>
              </a:rPr>
              <a:t>Google Earth Engine (GEE)</a:t>
            </a:r>
            <a:endParaRPr b="1" i="0" sz="2400" u="sng" cap="none" strike="noStrike">
              <a:solidFill>
                <a:schemeClr val="accent5"/>
              </a:solidFill>
              <a:highlight>
                <a:schemeClr val="lt1"/>
              </a:highlight>
              <a:latin typeface="Calibri"/>
              <a:ea typeface="Calibri"/>
              <a:cs typeface="Calibri"/>
              <a:sym typeface="Calibri"/>
            </a:endParaRPr>
          </a:p>
        </p:txBody>
      </p:sp>
      <p:cxnSp>
        <p:nvCxnSpPr>
          <p:cNvPr id="191" name="Google Shape;191;ge8674f42c5_0_44"/>
          <p:cNvCxnSpPr/>
          <p:nvPr/>
        </p:nvCxnSpPr>
        <p:spPr>
          <a:xfrm flipH="1" rot="10800000">
            <a:off x="436875" y="5887313"/>
            <a:ext cx="11168100" cy="57600"/>
          </a:xfrm>
          <a:prstGeom prst="straightConnector1">
            <a:avLst/>
          </a:prstGeom>
          <a:noFill/>
          <a:ln cap="flat" cmpd="sng" w="38100">
            <a:solidFill>
              <a:srgbClr val="595959"/>
            </a:solidFill>
            <a:prstDash val="solid"/>
            <a:round/>
            <a:headEnd len="sm" w="sm" type="none"/>
            <a:tailEnd len="sm" w="sm" type="none"/>
          </a:ln>
        </p:spPr>
      </p:cxnSp>
      <p:sp>
        <p:nvSpPr>
          <p:cNvPr id="192" name="Google Shape;192;ge8674f42c5_0_44"/>
          <p:cNvSpPr/>
          <p:nvPr/>
        </p:nvSpPr>
        <p:spPr>
          <a:xfrm>
            <a:off x="187175" y="187799"/>
            <a:ext cx="845208" cy="6048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e8674f42c5_0_44"/>
          <p:cNvSpPr txBox="1"/>
          <p:nvPr/>
        </p:nvSpPr>
        <p:spPr>
          <a:xfrm>
            <a:off x="944316" y="5437803"/>
            <a:ext cx="2306100" cy="29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900">
                <a:solidFill>
                  <a:srgbClr val="FFFFFF"/>
                </a:solidFill>
                <a:latin typeface="Calibri"/>
                <a:ea typeface="Calibri"/>
                <a:cs typeface="Calibri"/>
                <a:sym typeface="Calibri"/>
              </a:rPr>
              <a:t>DATE	</a:t>
            </a:r>
            <a:endParaRPr sz="900">
              <a:solidFill>
                <a:srgbClr val="FFFFFF"/>
              </a:solidFill>
              <a:latin typeface="Calibri"/>
              <a:ea typeface="Calibri"/>
              <a:cs typeface="Calibri"/>
              <a:sym typeface="Calibri"/>
            </a:endParaRPr>
          </a:p>
        </p:txBody>
      </p:sp>
      <p:pic>
        <p:nvPicPr>
          <p:cNvPr id="194" name="Google Shape;194;ge8674f42c5_0_44"/>
          <p:cNvPicPr preferRelativeResize="0"/>
          <p:nvPr/>
        </p:nvPicPr>
        <p:blipFill>
          <a:blip r:embed="rId3">
            <a:alphaModFix/>
          </a:blip>
          <a:stretch>
            <a:fillRect/>
          </a:stretch>
        </p:blipFill>
        <p:spPr>
          <a:xfrm>
            <a:off x="11602579" y="235025"/>
            <a:ext cx="328593" cy="365100"/>
          </a:xfrm>
          <a:prstGeom prst="rect">
            <a:avLst/>
          </a:prstGeom>
          <a:noFill/>
          <a:ln>
            <a:noFill/>
          </a:ln>
        </p:spPr>
      </p:pic>
      <p:sp>
        <p:nvSpPr>
          <p:cNvPr id="195" name="Google Shape;195;ge8674f42c5_0_44"/>
          <p:cNvSpPr txBox="1"/>
          <p:nvPr>
            <p:ph type="ctrTitle"/>
          </p:nvPr>
        </p:nvSpPr>
        <p:spPr>
          <a:xfrm>
            <a:off x="107325" y="6100450"/>
            <a:ext cx="2544600" cy="604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1" lang="en-US" sz="2000"/>
              <a:t>Date: </a:t>
            </a:r>
            <a:r>
              <a:rPr b="1" lang="en-US" sz="1800"/>
              <a:t>26/8/2021</a:t>
            </a:r>
            <a:endParaRPr b="1" i="1" sz="1800"/>
          </a:p>
        </p:txBody>
      </p:sp>
      <p:sp>
        <p:nvSpPr>
          <p:cNvPr id="196" name="Google Shape;196;ge8674f42c5_0_44"/>
          <p:cNvSpPr txBox="1"/>
          <p:nvPr/>
        </p:nvSpPr>
        <p:spPr>
          <a:xfrm>
            <a:off x="331850" y="1158425"/>
            <a:ext cx="11688000" cy="1422300"/>
          </a:xfrm>
          <a:prstGeom prst="rect">
            <a:avLst/>
          </a:prstGeom>
          <a:noFill/>
          <a:ln>
            <a:noFill/>
          </a:ln>
        </p:spPr>
        <p:txBody>
          <a:bodyPr anchorCtr="0" anchor="t" bIns="45700" lIns="0" spcFirstLastPara="1" rIns="0" wrap="square" tIns="45700">
            <a:spAutoFit/>
          </a:bodyPr>
          <a:lstStyle/>
          <a:p>
            <a:pPr indent="0" lvl="0" marL="114300" rtl="0" algn="just">
              <a:lnSpc>
                <a:spcPct val="90000"/>
              </a:lnSpc>
              <a:spcBef>
                <a:spcPts val="1200"/>
              </a:spcBef>
              <a:spcAft>
                <a:spcPts val="0"/>
              </a:spcAft>
              <a:buNone/>
            </a:pPr>
            <a:r>
              <a:rPr lang="en-US" sz="2400">
                <a:solidFill>
                  <a:srgbClr val="3F3F3F"/>
                </a:solidFill>
                <a:latin typeface="Calibri"/>
                <a:ea typeface="Calibri"/>
                <a:cs typeface="Calibri"/>
                <a:sym typeface="Calibri"/>
              </a:rPr>
              <a:t>Google Earth Engine combines a multi-petabyte catalog of satellite imagery and geospatial datasets with planetary-scale analysis capabilities and makes it available for scientists, researchers, and developers to detect changes, map trends, and quantify differences on the Earth's surface. </a:t>
            </a:r>
            <a:endParaRPr sz="2400">
              <a:solidFill>
                <a:srgbClr val="3F3F3F"/>
              </a:solidFill>
              <a:latin typeface="Calibri"/>
              <a:ea typeface="Calibri"/>
              <a:cs typeface="Calibri"/>
              <a:sym typeface="Calibri"/>
            </a:endParaRPr>
          </a:p>
        </p:txBody>
      </p:sp>
      <p:pic>
        <p:nvPicPr>
          <p:cNvPr id="197" name="Google Shape;197;ge8674f42c5_0_44"/>
          <p:cNvPicPr preferRelativeResize="0"/>
          <p:nvPr/>
        </p:nvPicPr>
        <p:blipFill rotWithShape="1">
          <a:blip r:embed="rId4">
            <a:alphaModFix/>
          </a:blip>
          <a:srcRect b="0" l="0" r="0" t="0"/>
          <a:stretch/>
        </p:blipFill>
        <p:spPr>
          <a:xfrm>
            <a:off x="1260527" y="2951998"/>
            <a:ext cx="9520774" cy="1572130"/>
          </a:xfrm>
          <a:prstGeom prst="rect">
            <a:avLst/>
          </a:prstGeom>
          <a:noFill/>
          <a:ln>
            <a:noFill/>
          </a:ln>
        </p:spPr>
      </p:pic>
      <p:sp>
        <p:nvSpPr>
          <p:cNvPr id="198" name="Google Shape;198;ge8674f42c5_0_44"/>
          <p:cNvSpPr txBox="1"/>
          <p:nvPr/>
        </p:nvSpPr>
        <p:spPr>
          <a:xfrm>
            <a:off x="1032375" y="4673225"/>
            <a:ext cx="9518700" cy="1551600"/>
          </a:xfrm>
          <a:prstGeom prst="rect">
            <a:avLst/>
          </a:prstGeom>
          <a:noFill/>
          <a:ln>
            <a:noFill/>
          </a:ln>
        </p:spPr>
        <p:txBody>
          <a:bodyPr anchorCtr="0" anchor="t" bIns="91425" lIns="91425" spcFirstLastPara="1" rIns="91425" wrap="square" tIns="91425">
            <a:spAutoFit/>
          </a:bodyPr>
          <a:lstStyle/>
          <a:p>
            <a:pPr indent="0" lvl="0" marL="114300" rtl="0" algn="just">
              <a:lnSpc>
                <a:spcPct val="90000"/>
              </a:lnSpc>
              <a:spcBef>
                <a:spcPts val="1200"/>
              </a:spcBef>
              <a:spcAft>
                <a:spcPts val="0"/>
              </a:spcAft>
              <a:buClr>
                <a:schemeClr val="dk1"/>
              </a:buClr>
              <a:buSzPts val="1800"/>
              <a:buFont typeface="Arial"/>
              <a:buNone/>
            </a:pPr>
            <a:r>
              <a:rPr lang="en-US" sz="2400">
                <a:solidFill>
                  <a:srgbClr val="3F3F3F"/>
                </a:solidFill>
                <a:latin typeface="Calibri"/>
                <a:ea typeface="Calibri"/>
                <a:cs typeface="Calibri"/>
                <a:sym typeface="Calibri"/>
              </a:rPr>
              <a:t>This is the platform that the task team used to collect night time images. It has a code editing platform where you can interact with it. More details: </a:t>
            </a:r>
            <a:r>
              <a:rPr lang="en-US" sz="2400" u="sng">
                <a:solidFill>
                  <a:schemeClr val="hlink"/>
                </a:solidFill>
                <a:latin typeface="Calibri"/>
                <a:ea typeface="Calibri"/>
                <a:cs typeface="Calibri"/>
                <a:sym typeface="Calibri"/>
                <a:hlinkClick r:id="rId5"/>
              </a:rPr>
              <a:t>https://code.earthengine.google.com/</a:t>
            </a:r>
            <a:endParaRPr sz="2400">
              <a:solidFill>
                <a:srgbClr val="3F3F3F"/>
              </a:solidFill>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