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6" r:id="rId7"/>
    <p:sldId id="261" r:id="rId8"/>
    <p:sldId id="262" r:id="rId9"/>
    <p:sldId id="263" r:id="rId10"/>
    <p:sldId id="267" r:id="rId11"/>
    <p:sldId id="268" r:id="rId12"/>
    <p:sldId id="269" r:id="rId13"/>
    <p:sldId id="264" r:id="rId14"/>
    <p:sldId id="270"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hlkmN53/B2jHY76pyzjkTe06T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79655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64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f249590ca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df249590ca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907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f249590ca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df249590ca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648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f249590ca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df249590ca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64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665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97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11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371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22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851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571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507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mdenaAI/omdena-nigeria-energy/blob/main/src/final%20deliverables/Dataset_final/Nighttime_and_population_data.csv"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OmdenaAI/omdena-nigeria-energy/blob/main/src/final%20deliverables/task/Data_Modeling/Omdena%20cluster%20model.ipynb" TargetMode="External"/><Relationship Id="rId4" Type="http://schemas.openxmlformats.org/officeDocument/2006/relationships/hyperlink" Target="https://github.com/OmdenaAI/omdena-nigeria-energy/blob/main/src/final%20deliverables/task/Data_Modeling/Explainatory%20Data%20Analysis.ipyn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mdenaAI/omdena-nigeria-energy/blob/main/src/final%20deliverables/Dataset_final/Nighttime_and_population_data.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97275" y="1371125"/>
            <a:ext cx="9497700" cy="2953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a:t>AI in Energy</a:t>
            </a:r>
            <a:endParaRPr/>
          </a:p>
        </p:txBody>
      </p:sp>
      <p:sp>
        <p:nvSpPr>
          <p:cNvPr id="106" name="Google Shape;106;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07" name="Google Shape;107;p1"/>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
        <p:nvSpPr>
          <p:cNvPr id="108" name="Google Shape;108;p1"/>
          <p:cNvSpPr txBox="1">
            <a:spLocks noGrp="1"/>
          </p:cNvSpPr>
          <p:nvPr>
            <p:ph type="ctrTitle"/>
          </p:nvPr>
        </p:nvSpPr>
        <p:spPr>
          <a:xfrm>
            <a:off x="1162950" y="1051000"/>
            <a:ext cx="9866100" cy="7641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sz="2400" dirty="0"/>
              <a:t>DATE</a:t>
            </a:r>
            <a:r>
              <a:rPr lang="en-US" sz="2000" dirty="0"/>
              <a:t> :03/0721</a:t>
            </a:r>
            <a:endParaRPr sz="2000" i="1" dirty="0"/>
          </a:p>
        </p:txBody>
      </p:sp>
      <p:sp>
        <p:nvSpPr>
          <p:cNvPr id="109" name="Google Shape;109;p1"/>
          <p:cNvSpPr txBox="1"/>
          <p:nvPr/>
        </p:nvSpPr>
        <p:spPr>
          <a:xfrm>
            <a:off x="157250" y="5488575"/>
            <a:ext cx="11477400" cy="60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DISCLAIMER: This document is strictly private, confidential and personal to its recipients and should not be copied, distributed or reproduced in whole or in part, nor passed to any third party.  </a:t>
            </a:r>
            <a:endParaRPr sz="1700" b="0" i="0" u="none" strike="noStrike" cap="non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CEE-4C14-4C38-A932-ED791E531F63}"/>
              </a:ext>
            </a:extLst>
          </p:cNvPr>
          <p:cNvSpPr>
            <a:spLocks noGrp="1"/>
          </p:cNvSpPr>
          <p:nvPr>
            <p:ph type="title"/>
          </p:nvPr>
        </p:nvSpPr>
        <p:spPr/>
        <p:txBody>
          <a:bodyPr/>
          <a:lstStyle/>
          <a:p>
            <a:r>
              <a:rPr lang="en-US" dirty="0"/>
              <a:t>Model Building</a:t>
            </a:r>
          </a:p>
        </p:txBody>
      </p:sp>
      <p:sp>
        <p:nvSpPr>
          <p:cNvPr id="3" name="Text Placeholder 2">
            <a:extLst>
              <a:ext uri="{FF2B5EF4-FFF2-40B4-BE49-F238E27FC236}">
                <a16:creationId xmlns:a16="http://schemas.microsoft.com/office/drawing/2014/main" id="{65E3F835-6B2A-4A48-ADBB-E16D10E1B5FA}"/>
              </a:ext>
            </a:extLst>
          </p:cNvPr>
          <p:cNvSpPr>
            <a:spLocks noGrp="1"/>
          </p:cNvSpPr>
          <p:nvPr>
            <p:ph type="body" idx="1"/>
          </p:nvPr>
        </p:nvSpPr>
        <p:spPr>
          <a:xfrm>
            <a:off x="1097280" y="1845734"/>
            <a:ext cx="6243678" cy="4023360"/>
          </a:xfrm>
        </p:spPr>
        <p:txBody>
          <a:bodyPr/>
          <a:lstStyle/>
          <a:p>
            <a:pPr marL="114300" indent="0">
              <a:buNone/>
            </a:pPr>
            <a:r>
              <a:rPr lang="en-US" i="1" dirty="0"/>
              <a:t>The model used was </a:t>
            </a:r>
            <a:r>
              <a:rPr lang="en-US" i="1" dirty="0" err="1"/>
              <a:t>Kmeans</a:t>
            </a:r>
            <a:r>
              <a:rPr lang="en-US" i="1" dirty="0"/>
              <a:t>. It is a distance-based algorithm that tries to partition the dataset into K pre-defined distinct non-overlapping subgroups (clusters) where each data point belongs to only one group. </a:t>
            </a:r>
          </a:p>
          <a:p>
            <a:pPr marL="114300" indent="0">
              <a:buNone/>
            </a:pPr>
            <a:r>
              <a:rPr lang="en-US" i="1" dirty="0"/>
              <a:t>Prior to the instantiating the model and setting a pre-defined K clusters, an elbow plot was used to check for the optimal k clusters for the data the model was to learn from.</a:t>
            </a:r>
          </a:p>
          <a:p>
            <a:pPr marL="114300" indent="0">
              <a:buNone/>
            </a:pPr>
            <a:r>
              <a:rPr lang="en-US" i="1" dirty="0"/>
              <a:t>Although the optimal clusters for the data suggested by the elbow plot seems to fall around 11, we choose to settle for </a:t>
            </a:r>
            <a:r>
              <a:rPr lang="en-US" b="1" i="1" dirty="0"/>
              <a:t>5 clusters</a:t>
            </a:r>
            <a:r>
              <a:rPr lang="en-US" i="1" dirty="0"/>
              <a:t>, the reason behind this was to avoid too many cluster as having too much clusters would mean resources would be pulled for several sections. This would require more labor and different procedures for the installation the solar panels at strategic positions. </a:t>
            </a:r>
          </a:p>
          <a:p>
            <a:pPr marL="114300" indent="0">
              <a:buNone/>
            </a:pPr>
            <a:endParaRPr lang="en-US" i="1" dirty="0"/>
          </a:p>
        </p:txBody>
      </p:sp>
      <p:pic>
        <p:nvPicPr>
          <p:cNvPr id="5" name="Picture 4">
            <a:extLst>
              <a:ext uri="{FF2B5EF4-FFF2-40B4-BE49-F238E27FC236}">
                <a16:creationId xmlns:a16="http://schemas.microsoft.com/office/drawing/2014/main" id="{D308FA84-99E0-4221-BA82-7CB85A8B4026}"/>
              </a:ext>
            </a:extLst>
          </p:cNvPr>
          <p:cNvPicPr>
            <a:picLocks noChangeAspect="1"/>
          </p:cNvPicPr>
          <p:nvPr/>
        </p:nvPicPr>
        <p:blipFill>
          <a:blip r:embed="rId2"/>
          <a:stretch>
            <a:fillRect/>
          </a:stretch>
        </p:blipFill>
        <p:spPr>
          <a:xfrm>
            <a:off x="7225047" y="1845734"/>
            <a:ext cx="4966951" cy="4725663"/>
          </a:xfrm>
          <a:prstGeom prst="rect">
            <a:avLst/>
          </a:prstGeom>
        </p:spPr>
      </p:pic>
      <p:pic>
        <p:nvPicPr>
          <p:cNvPr id="6" name="Google Shape;186;gdf249590ca_0_19">
            <a:extLst>
              <a:ext uri="{FF2B5EF4-FFF2-40B4-BE49-F238E27FC236}">
                <a16:creationId xmlns:a16="http://schemas.microsoft.com/office/drawing/2014/main" id="{6702BD7F-6834-432A-A663-B20B08B45383}"/>
              </a:ext>
            </a:extLst>
          </p:cNvPr>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extLst>
      <p:ext uri="{BB962C8B-B14F-4D97-AF65-F5344CB8AC3E}">
        <p14:creationId xmlns:p14="http://schemas.microsoft.com/office/powerpoint/2010/main" val="70638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CEE-4C14-4C38-A932-ED791E531F63}"/>
              </a:ext>
            </a:extLst>
          </p:cNvPr>
          <p:cNvSpPr>
            <a:spLocks noGrp="1"/>
          </p:cNvSpPr>
          <p:nvPr>
            <p:ph type="title"/>
          </p:nvPr>
        </p:nvSpPr>
        <p:spPr/>
        <p:txBody>
          <a:bodyPr/>
          <a:lstStyle/>
          <a:p>
            <a:r>
              <a:rPr lang="en-US" dirty="0"/>
              <a:t>Model Evaluation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5E3F835-6B2A-4A48-ADBB-E16D10E1B5FA}"/>
                  </a:ext>
                </a:extLst>
              </p:cNvPr>
              <p:cNvSpPr>
                <a:spLocks noGrp="1"/>
              </p:cNvSpPr>
              <p:nvPr>
                <p:ph type="body" idx="1"/>
              </p:nvPr>
            </p:nvSpPr>
            <p:spPr>
              <a:xfrm>
                <a:off x="1097280" y="1845734"/>
                <a:ext cx="4401999" cy="4023360"/>
              </a:xfrm>
            </p:spPr>
            <p:txBody>
              <a:bodyPr/>
              <a:lstStyle/>
              <a:p>
                <a:pPr marL="114300" indent="0">
                  <a:buNone/>
                </a:pPr>
                <a:r>
                  <a:rPr lang="en-US" i="1" dirty="0"/>
                  <a:t>The evaluation metrics used was silhouette score. It is a metric used to calculate the goodness of a clustering technique and it ranges from -1 to 1. When the value is 1, it means clusters are well apart from each other and clearly distinguished and when the value is 0, it means clusters are indifferent, or there is no significant difference between clusters. When it is -1, the clusters are wrongly assigned .</a:t>
                </a:r>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𝑠𝑖𝑙h𝑜𝑢𝑒𝑡𝑡𝑒</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en>
                      </m:f>
                    </m:oMath>
                  </m:oMathPara>
                </a14:m>
                <a:endParaRPr lang="en-US" i="1" dirty="0"/>
              </a:p>
              <a:p>
                <a:pPr marL="114300" indent="0">
                  <a:buNone/>
                </a:pPr>
                <a:r>
                  <a:rPr lang="en-US" i="1" dirty="0"/>
                  <a:t>The silhouette score of the model was 0.82 in 2d.p</a:t>
                </a:r>
              </a:p>
              <a:p>
                <a:pPr marL="114300" indent="0">
                  <a:buNone/>
                </a:pPr>
                <a:endParaRPr lang="en-US" i="1" dirty="0"/>
              </a:p>
            </p:txBody>
          </p:sp>
        </mc:Choice>
        <mc:Fallback>
          <p:sp>
            <p:nvSpPr>
              <p:cNvPr id="3" name="Text Placeholder 2">
                <a:extLst>
                  <a:ext uri="{FF2B5EF4-FFF2-40B4-BE49-F238E27FC236}">
                    <a16:creationId xmlns:a16="http://schemas.microsoft.com/office/drawing/2014/main" id="{65E3F835-6B2A-4A48-ADBB-E16D10E1B5FA}"/>
                  </a:ext>
                </a:extLst>
              </p:cNvPr>
              <p:cNvSpPr>
                <a:spLocks noGrp="1" noRot="1" noChangeAspect="1" noMove="1" noResize="1" noEditPoints="1" noAdjustHandles="1" noChangeArrowheads="1" noChangeShapeType="1" noTextEdit="1"/>
              </p:cNvSpPr>
              <p:nvPr>
                <p:ph type="body" idx="1"/>
              </p:nvPr>
            </p:nvSpPr>
            <p:spPr>
              <a:xfrm>
                <a:off x="1097280" y="1845734"/>
                <a:ext cx="4401999" cy="4023360"/>
              </a:xfrm>
              <a:blipFill>
                <a:blip r:embed="rId2"/>
                <a:stretch>
                  <a:fillRect l="-831" r="-4017" b="-1545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9DC7B07-5C3D-4D27-ABE9-02ED3B22612C}"/>
              </a:ext>
            </a:extLst>
          </p:cNvPr>
          <p:cNvPicPr>
            <a:picLocks noChangeAspect="1"/>
          </p:cNvPicPr>
          <p:nvPr/>
        </p:nvPicPr>
        <p:blipFill>
          <a:blip r:embed="rId3"/>
          <a:stretch>
            <a:fillRect/>
          </a:stretch>
        </p:blipFill>
        <p:spPr>
          <a:xfrm>
            <a:off x="5092700" y="1845733"/>
            <a:ext cx="6883400" cy="4725663"/>
          </a:xfrm>
          <a:prstGeom prst="rect">
            <a:avLst/>
          </a:prstGeom>
        </p:spPr>
      </p:pic>
      <p:pic>
        <p:nvPicPr>
          <p:cNvPr id="6" name="Google Shape;186;gdf249590ca_0_19">
            <a:extLst>
              <a:ext uri="{FF2B5EF4-FFF2-40B4-BE49-F238E27FC236}">
                <a16:creationId xmlns:a16="http://schemas.microsoft.com/office/drawing/2014/main" id="{AA9BB60A-1E4B-479C-93F3-D062A3A8F338}"/>
              </a:ext>
            </a:extLst>
          </p:cNvPr>
          <p:cNvPicPr preferRelativeResize="0"/>
          <p:nvPr/>
        </p:nvPicPr>
        <p:blipFill rotWithShape="1">
          <a:blip r:embed="rId4">
            <a:alphaModFix/>
          </a:blip>
          <a:srcRect/>
          <a:stretch/>
        </p:blipFill>
        <p:spPr>
          <a:xfrm>
            <a:off x="9967125" y="-211675"/>
            <a:ext cx="2108425" cy="2108425"/>
          </a:xfrm>
          <a:prstGeom prst="rect">
            <a:avLst/>
          </a:prstGeom>
          <a:noFill/>
          <a:ln>
            <a:noFill/>
          </a:ln>
        </p:spPr>
      </p:pic>
    </p:spTree>
    <p:extLst>
      <p:ext uri="{BB962C8B-B14F-4D97-AF65-F5344CB8AC3E}">
        <p14:creationId xmlns:p14="http://schemas.microsoft.com/office/powerpoint/2010/main" val="93477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CEE-4C14-4C38-A932-ED791E531F63}"/>
              </a:ext>
            </a:extLst>
          </p:cNvPr>
          <p:cNvSpPr>
            <a:spLocks noGrp="1"/>
          </p:cNvSpPr>
          <p:nvPr>
            <p:ph type="title"/>
          </p:nvPr>
        </p:nvSpPr>
        <p:spPr/>
        <p:txBody>
          <a:bodyPr/>
          <a:lstStyle/>
          <a:p>
            <a:r>
              <a:rPr lang="en-US" dirty="0"/>
              <a:t>Cluster Labelling</a:t>
            </a:r>
          </a:p>
        </p:txBody>
      </p:sp>
      <p:sp>
        <p:nvSpPr>
          <p:cNvPr id="3" name="Text Placeholder 2">
            <a:extLst>
              <a:ext uri="{FF2B5EF4-FFF2-40B4-BE49-F238E27FC236}">
                <a16:creationId xmlns:a16="http://schemas.microsoft.com/office/drawing/2014/main" id="{65E3F835-6B2A-4A48-ADBB-E16D10E1B5FA}"/>
              </a:ext>
            </a:extLst>
          </p:cNvPr>
          <p:cNvSpPr>
            <a:spLocks noGrp="1"/>
          </p:cNvSpPr>
          <p:nvPr>
            <p:ph type="body" idx="1"/>
          </p:nvPr>
        </p:nvSpPr>
        <p:spPr>
          <a:xfrm>
            <a:off x="1097280" y="1845734"/>
            <a:ext cx="4401999" cy="4023360"/>
          </a:xfrm>
        </p:spPr>
        <p:txBody>
          <a:bodyPr/>
          <a:lstStyle/>
          <a:p>
            <a:pPr marL="114300" indent="0">
              <a:buNone/>
            </a:pPr>
            <a:r>
              <a:rPr lang="en-US" i="1" dirty="0"/>
              <a:t>The clusters generated by the model were renamed based on how much luminous intensity they emit. </a:t>
            </a:r>
          </a:p>
          <a:p>
            <a:pPr marL="114300" indent="0">
              <a:buNone/>
            </a:pPr>
            <a:r>
              <a:rPr lang="en-US" i="1" dirty="0"/>
              <a:t>From least luminous intensity to the most; </a:t>
            </a:r>
          </a:p>
          <a:p>
            <a:pPr>
              <a:buFont typeface="Wingdings" panose="05000000000000000000" pitchFamily="2" charset="2"/>
              <a:buChar char="§"/>
            </a:pPr>
            <a:r>
              <a:rPr lang="en-US" i="1" dirty="0"/>
              <a:t>low intensity, moderately low intensity, medium intensity, moderate high intensity, high intensity.</a:t>
            </a:r>
          </a:p>
          <a:p>
            <a:pPr marL="114300" indent="0">
              <a:buNone/>
            </a:pPr>
            <a:r>
              <a:rPr lang="en-US" i="1" dirty="0"/>
              <a:t>During solar panel installation, LGAs that fall within low intensity cluster are placed as topmost priority while LGAs within the high intensity cluster are placed last.</a:t>
            </a:r>
          </a:p>
        </p:txBody>
      </p:sp>
      <p:pic>
        <p:nvPicPr>
          <p:cNvPr id="6" name="Picture 5">
            <a:extLst>
              <a:ext uri="{FF2B5EF4-FFF2-40B4-BE49-F238E27FC236}">
                <a16:creationId xmlns:a16="http://schemas.microsoft.com/office/drawing/2014/main" id="{B7C5342F-2AAA-45A7-91A9-67BF9A45CB08}"/>
              </a:ext>
            </a:extLst>
          </p:cNvPr>
          <p:cNvPicPr>
            <a:picLocks noChangeAspect="1"/>
          </p:cNvPicPr>
          <p:nvPr/>
        </p:nvPicPr>
        <p:blipFill>
          <a:blip r:embed="rId2"/>
          <a:stretch>
            <a:fillRect/>
          </a:stretch>
        </p:blipFill>
        <p:spPr>
          <a:xfrm>
            <a:off x="5041232" y="1564106"/>
            <a:ext cx="6954252" cy="2875548"/>
          </a:xfrm>
          <a:prstGeom prst="rect">
            <a:avLst/>
          </a:prstGeom>
        </p:spPr>
      </p:pic>
      <p:pic>
        <p:nvPicPr>
          <p:cNvPr id="11" name="Picture 10">
            <a:extLst>
              <a:ext uri="{FF2B5EF4-FFF2-40B4-BE49-F238E27FC236}">
                <a16:creationId xmlns:a16="http://schemas.microsoft.com/office/drawing/2014/main" id="{CC0CDE3E-0AAC-4B69-87F2-004ACEFC8AEA}"/>
              </a:ext>
            </a:extLst>
          </p:cNvPr>
          <p:cNvPicPr>
            <a:picLocks noChangeAspect="1"/>
          </p:cNvPicPr>
          <p:nvPr/>
        </p:nvPicPr>
        <p:blipFill>
          <a:blip r:embed="rId3"/>
          <a:stretch>
            <a:fillRect/>
          </a:stretch>
        </p:blipFill>
        <p:spPr>
          <a:xfrm>
            <a:off x="5041232" y="4078705"/>
            <a:ext cx="7050505" cy="2358190"/>
          </a:xfrm>
          <a:prstGeom prst="rect">
            <a:avLst/>
          </a:prstGeom>
        </p:spPr>
      </p:pic>
      <p:pic>
        <p:nvPicPr>
          <p:cNvPr id="12" name="Google Shape;186;gdf249590ca_0_19">
            <a:extLst>
              <a:ext uri="{FF2B5EF4-FFF2-40B4-BE49-F238E27FC236}">
                <a16:creationId xmlns:a16="http://schemas.microsoft.com/office/drawing/2014/main" id="{4922E101-0327-4355-8F51-EFB9AFE2DB80}"/>
              </a:ext>
            </a:extLst>
          </p:cNvPr>
          <p:cNvPicPr preferRelativeResize="0"/>
          <p:nvPr/>
        </p:nvPicPr>
        <p:blipFill rotWithShape="1">
          <a:blip r:embed="rId4">
            <a:alphaModFix/>
          </a:blip>
          <a:srcRect/>
          <a:stretch/>
        </p:blipFill>
        <p:spPr>
          <a:xfrm>
            <a:off x="9967125" y="-211675"/>
            <a:ext cx="2108425" cy="2108425"/>
          </a:xfrm>
          <a:prstGeom prst="rect">
            <a:avLst/>
          </a:prstGeom>
          <a:noFill/>
          <a:ln>
            <a:noFill/>
          </a:ln>
        </p:spPr>
      </p:pic>
    </p:spTree>
    <p:extLst>
      <p:ext uri="{BB962C8B-B14F-4D97-AF65-F5344CB8AC3E}">
        <p14:creationId xmlns:p14="http://schemas.microsoft.com/office/powerpoint/2010/main" val="117116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f249590ca_0_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Conclusion</a:t>
            </a:r>
            <a:endParaRPr dirty="0"/>
          </a:p>
        </p:txBody>
      </p:sp>
      <p:sp>
        <p:nvSpPr>
          <p:cNvPr id="183" name="Google Shape;183;gdf249590ca_0_1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91440" lvl="0" indent="0">
              <a:spcBef>
                <a:spcPts val="1400"/>
              </a:spcBef>
              <a:buSzPts val="2000"/>
              <a:buNone/>
            </a:pPr>
            <a:r>
              <a:rPr lang="en-US" i="1" dirty="0" err="1"/>
              <a:t>Kmeans</a:t>
            </a:r>
            <a:r>
              <a:rPr lang="en-US" i="1" dirty="0"/>
              <a:t> clustering algorithm was used in modelling with a pre-defined clusters of 5. Although, the elbow plot suggested an optimal clusters of 11, the chosen clusters was set so as to avoid too many clusters which would cause an increase in resources to be designated to those subgroups (clusters). The model had a silhouette score of approximately 0.82 upon evaluation signifying clear and  distinguished clusters. </a:t>
            </a:r>
          </a:p>
          <a:p>
            <a:pPr marL="114300" indent="0">
              <a:buNone/>
            </a:pPr>
            <a:r>
              <a:rPr lang="en-US" i="1" dirty="0"/>
              <a:t>The clusters were labelled from least luminous intensity to the most in the order; low intensity, moderately low intensity, medium intensity, moderate high intensity, high intensity. With low intensity being top on solar panel installation and high intensity coming last.</a:t>
            </a:r>
          </a:p>
          <a:p>
            <a:pPr marL="91440" lvl="0" indent="0">
              <a:spcBef>
                <a:spcPts val="1400"/>
              </a:spcBef>
              <a:buSzPts val="2000"/>
              <a:buNone/>
            </a:pPr>
            <a:endParaRPr i="1" dirty="0"/>
          </a:p>
        </p:txBody>
      </p:sp>
      <p:sp>
        <p:nvSpPr>
          <p:cNvPr id="184" name="Google Shape;184;gdf249590ca_0_1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85" name="Google Shape;185;gdf249590ca_0_19"/>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86" name="Google Shape;186;gdf249590ca_0_19"/>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f249590ca_0_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Active Collaborators</a:t>
            </a:r>
            <a:endParaRPr/>
          </a:p>
        </p:txBody>
      </p:sp>
      <p:sp>
        <p:nvSpPr>
          <p:cNvPr id="183" name="Google Shape;183;gdf249590ca_0_1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91440" lvl="0" indent="-114300" algn="l" rtl="0">
              <a:lnSpc>
                <a:spcPct val="90000"/>
              </a:lnSpc>
              <a:spcBef>
                <a:spcPts val="0"/>
              </a:spcBef>
              <a:spcAft>
                <a:spcPts val="0"/>
              </a:spcAft>
              <a:buSzPts val="1800"/>
              <a:buChar char=" "/>
            </a:pPr>
            <a:r>
              <a:rPr lang="en-US" i="1" dirty="0"/>
              <a:t>Nnaemeka, Emmanuel Uchenna</a:t>
            </a:r>
          </a:p>
          <a:p>
            <a:pPr marL="91440" lvl="0" indent="-114300" algn="l" rtl="0">
              <a:lnSpc>
                <a:spcPct val="90000"/>
              </a:lnSpc>
              <a:spcBef>
                <a:spcPts val="0"/>
              </a:spcBef>
              <a:spcAft>
                <a:spcPts val="0"/>
              </a:spcAft>
              <a:buSzPts val="1800"/>
              <a:buChar char=" "/>
            </a:pPr>
            <a:r>
              <a:rPr lang="en-US" i="1" dirty="0"/>
              <a:t>David </a:t>
            </a:r>
            <a:r>
              <a:rPr lang="en-US" i="1" dirty="0" err="1"/>
              <a:t>Obembe</a:t>
            </a:r>
            <a:endParaRPr lang="en-US" i="1" dirty="0"/>
          </a:p>
          <a:p>
            <a:pPr marL="91440" lvl="0" indent="-114300" algn="l" rtl="0">
              <a:lnSpc>
                <a:spcPct val="90000"/>
              </a:lnSpc>
              <a:spcBef>
                <a:spcPts val="0"/>
              </a:spcBef>
              <a:spcAft>
                <a:spcPts val="0"/>
              </a:spcAft>
              <a:buSzPts val="1800"/>
              <a:buChar char=" "/>
            </a:pPr>
            <a:endParaRPr lang="en-US" i="1" dirty="0"/>
          </a:p>
          <a:p>
            <a:pPr marL="91440" lvl="0" indent="-114300" algn="l" rtl="0">
              <a:lnSpc>
                <a:spcPct val="90000"/>
              </a:lnSpc>
              <a:spcBef>
                <a:spcPts val="0"/>
              </a:spcBef>
              <a:spcAft>
                <a:spcPts val="0"/>
              </a:spcAft>
              <a:buSzPts val="1800"/>
              <a:buChar char=" "/>
            </a:pPr>
            <a:r>
              <a:rPr lang="en-US" i="1" dirty="0"/>
              <a:t>All that attended the brainstorm sessions</a:t>
            </a:r>
            <a:endParaRPr i="1" dirty="0"/>
          </a:p>
          <a:p>
            <a:pPr marL="91440" lvl="0" indent="0" algn="l" rtl="0">
              <a:lnSpc>
                <a:spcPct val="90000"/>
              </a:lnSpc>
              <a:spcBef>
                <a:spcPts val="1400"/>
              </a:spcBef>
              <a:spcAft>
                <a:spcPts val="0"/>
              </a:spcAft>
              <a:buSzPts val="2000"/>
              <a:buNone/>
            </a:pPr>
            <a:endParaRPr i="1" dirty="0"/>
          </a:p>
        </p:txBody>
      </p:sp>
      <p:sp>
        <p:nvSpPr>
          <p:cNvPr id="184" name="Google Shape;184;gdf249590ca_0_1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85" name="Google Shape;185;gdf249590ca_0_19"/>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86" name="Google Shape;186;gdf249590ca_0_19"/>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extLst>
      <p:ext uri="{BB962C8B-B14F-4D97-AF65-F5344CB8AC3E}">
        <p14:creationId xmlns:p14="http://schemas.microsoft.com/office/powerpoint/2010/main" val="311165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f249590ca_0_1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Appendix</a:t>
            </a:r>
            <a:endParaRPr dirty="0"/>
          </a:p>
        </p:txBody>
      </p:sp>
      <p:sp>
        <p:nvSpPr>
          <p:cNvPr id="183" name="Google Shape;183;gdf249590ca_0_1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1400"/>
              </a:spcBef>
              <a:spcAft>
                <a:spcPts val="0"/>
              </a:spcAft>
              <a:buSzPts val="2000"/>
              <a:buNone/>
            </a:pPr>
            <a:r>
              <a:rPr lang="en-US" dirty="0"/>
              <a:t>Raw data used </a:t>
            </a:r>
          </a:p>
          <a:p>
            <a:pPr marL="91440" lvl="0" indent="0" algn="l" rtl="0">
              <a:lnSpc>
                <a:spcPct val="90000"/>
              </a:lnSpc>
              <a:spcBef>
                <a:spcPts val="1400"/>
              </a:spcBef>
              <a:spcAft>
                <a:spcPts val="0"/>
              </a:spcAft>
              <a:buSzPts val="2000"/>
              <a:buNone/>
            </a:pPr>
            <a:r>
              <a:rPr lang="en-US" dirty="0">
                <a:hlinkClick r:id="rId3"/>
              </a:rPr>
              <a:t>https://github.com/OmdenaAI/omdena-nigeria-energy/blob/main/src/final%20deliverables/Dataset_final/Nighttime_and_population_data.csv</a:t>
            </a:r>
            <a:endParaRPr lang="en-US" dirty="0"/>
          </a:p>
          <a:p>
            <a:pPr marL="91440" lvl="0" indent="0" algn="l" rtl="0">
              <a:lnSpc>
                <a:spcPct val="90000"/>
              </a:lnSpc>
              <a:spcBef>
                <a:spcPts val="1400"/>
              </a:spcBef>
              <a:spcAft>
                <a:spcPts val="0"/>
              </a:spcAft>
              <a:buSzPts val="2000"/>
              <a:buNone/>
            </a:pPr>
            <a:r>
              <a:rPr lang="en-US" dirty="0" err="1"/>
              <a:t>Jupyter</a:t>
            </a:r>
            <a:r>
              <a:rPr lang="en-US" dirty="0"/>
              <a:t> notebook for EDA</a:t>
            </a:r>
          </a:p>
          <a:p>
            <a:pPr marL="91440" lvl="0" indent="0" algn="l" rtl="0">
              <a:lnSpc>
                <a:spcPct val="90000"/>
              </a:lnSpc>
              <a:spcBef>
                <a:spcPts val="1400"/>
              </a:spcBef>
              <a:spcAft>
                <a:spcPts val="0"/>
              </a:spcAft>
              <a:buSzPts val="2000"/>
              <a:buNone/>
            </a:pPr>
            <a:r>
              <a:rPr lang="en-US" dirty="0">
                <a:hlinkClick r:id="rId4"/>
              </a:rPr>
              <a:t>https://github.com/OmdenaAI/omdena-nigeria-energy/blob/main/src/final%20deliverables/task/Data_Modeling/Explainatory%20Data%20Analysis.ipynb</a:t>
            </a:r>
            <a:endParaRPr lang="en-US" dirty="0"/>
          </a:p>
          <a:p>
            <a:pPr marL="91440" lvl="0" indent="0" algn="l" rtl="0">
              <a:lnSpc>
                <a:spcPct val="90000"/>
              </a:lnSpc>
              <a:spcBef>
                <a:spcPts val="1400"/>
              </a:spcBef>
              <a:spcAft>
                <a:spcPts val="0"/>
              </a:spcAft>
              <a:buSzPts val="2000"/>
              <a:buNone/>
            </a:pPr>
            <a:r>
              <a:rPr lang="en-US" dirty="0" err="1"/>
              <a:t>Jupyter</a:t>
            </a:r>
            <a:r>
              <a:rPr lang="en-US" dirty="0"/>
              <a:t> notebook for data modelling</a:t>
            </a:r>
          </a:p>
          <a:p>
            <a:pPr marL="91440" lvl="0" indent="0" algn="l" rtl="0">
              <a:lnSpc>
                <a:spcPct val="90000"/>
              </a:lnSpc>
              <a:spcBef>
                <a:spcPts val="1400"/>
              </a:spcBef>
              <a:spcAft>
                <a:spcPts val="0"/>
              </a:spcAft>
              <a:buSzPts val="2000"/>
              <a:buNone/>
            </a:pPr>
            <a:r>
              <a:rPr lang="en-US" dirty="0">
                <a:hlinkClick r:id="rId5"/>
              </a:rPr>
              <a:t>https://github.com/OmdenaAI/omdena-nigeria-energy/blob/main/src/final%20deliverables/task/Data_Modeling/Omdena%20cluster%20model.ipynb</a:t>
            </a:r>
            <a:endParaRPr lang="en-US" dirty="0"/>
          </a:p>
          <a:p>
            <a:pPr marL="91440" lvl="0" indent="0" algn="l" rtl="0">
              <a:lnSpc>
                <a:spcPct val="90000"/>
              </a:lnSpc>
              <a:spcBef>
                <a:spcPts val="1400"/>
              </a:spcBef>
              <a:spcAft>
                <a:spcPts val="0"/>
              </a:spcAft>
              <a:buSzPts val="2000"/>
              <a:buNone/>
            </a:pPr>
            <a:endParaRPr lang="en-US" dirty="0"/>
          </a:p>
          <a:p>
            <a:pPr marL="91440" lvl="0" indent="0" algn="l" rtl="0">
              <a:lnSpc>
                <a:spcPct val="90000"/>
              </a:lnSpc>
              <a:spcBef>
                <a:spcPts val="1400"/>
              </a:spcBef>
              <a:spcAft>
                <a:spcPts val="0"/>
              </a:spcAft>
              <a:buSzPts val="2000"/>
              <a:buNone/>
            </a:pPr>
            <a:endParaRPr dirty="0"/>
          </a:p>
        </p:txBody>
      </p:sp>
      <p:sp>
        <p:nvSpPr>
          <p:cNvPr id="184" name="Google Shape;184;gdf249590ca_0_1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85" name="Google Shape;185;gdf249590ca_0_19"/>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86" name="Google Shape;186;gdf249590ca_0_19"/>
          <p:cNvPicPr preferRelativeResize="0"/>
          <p:nvPr/>
        </p:nvPicPr>
        <p:blipFill rotWithShape="1">
          <a:blip r:embed="rId6">
            <a:alphaModFix/>
          </a:blip>
          <a:srcRect/>
          <a:stretch/>
        </p:blipFill>
        <p:spPr>
          <a:xfrm>
            <a:off x="9967125" y="-211675"/>
            <a:ext cx="2108425" cy="2108425"/>
          </a:xfrm>
          <a:prstGeom prst="rect">
            <a:avLst/>
          </a:prstGeom>
          <a:noFill/>
          <a:ln>
            <a:noFill/>
          </a:ln>
        </p:spPr>
      </p:pic>
    </p:spTree>
    <p:extLst>
      <p:ext uri="{BB962C8B-B14F-4D97-AF65-F5344CB8AC3E}">
        <p14:creationId xmlns:p14="http://schemas.microsoft.com/office/powerpoint/2010/main" val="12551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dirty="0"/>
              <a:t>Data Modelling</a:t>
            </a:r>
            <a:endParaRPr dirty="0"/>
          </a:p>
        </p:txBody>
      </p:sp>
      <p:sp>
        <p:nvSpPr>
          <p:cNvPr id="116" name="Google Shape;116;p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dirty="0"/>
              <a:t>This section explains the clustering technique used for the data modelling and prior steps taken to building the model. It follows a data science workflow.</a:t>
            </a:r>
            <a:endParaRPr dirty="0"/>
          </a:p>
        </p:txBody>
      </p:sp>
      <p:sp>
        <p:nvSpPr>
          <p:cNvPr id="117" name="Google Shape;117;p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18" name="Google Shape;118;p2"/>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19" name="Google Shape;119;p2"/>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Methodology</a:t>
            </a:r>
            <a:endParaRPr dirty="0"/>
          </a:p>
        </p:txBody>
      </p:sp>
      <p:sp>
        <p:nvSpPr>
          <p:cNvPr id="125" name="Google Shape;125;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434340">
              <a:spcBef>
                <a:spcPts val="1400"/>
              </a:spcBef>
              <a:buSzPts val="2000"/>
              <a:buFont typeface="Arial" panose="020B0604020202020204" pitchFamily="34" charset="0"/>
              <a:buChar char="•"/>
            </a:pPr>
            <a:r>
              <a:rPr lang="en-US" sz="2800" i="1" dirty="0"/>
              <a:t>Data collection</a:t>
            </a:r>
          </a:p>
          <a:p>
            <a:pPr marL="434340">
              <a:spcBef>
                <a:spcPts val="1400"/>
              </a:spcBef>
              <a:buSzPts val="2000"/>
              <a:buFont typeface="Arial" panose="020B0604020202020204" pitchFamily="34" charset="0"/>
              <a:buChar char="•"/>
            </a:pPr>
            <a:r>
              <a:rPr lang="en-US" sz="2800" i="1" dirty="0"/>
              <a:t>Exploratory Data Analysis</a:t>
            </a:r>
          </a:p>
          <a:p>
            <a:pPr marL="434340">
              <a:spcBef>
                <a:spcPts val="1400"/>
              </a:spcBef>
              <a:buSzPts val="2000"/>
              <a:buFont typeface="Arial" panose="020B0604020202020204" pitchFamily="34" charset="0"/>
              <a:buChar char="•"/>
            </a:pPr>
            <a:r>
              <a:rPr lang="en-US" sz="2800" i="1" dirty="0"/>
              <a:t>Feature engineering </a:t>
            </a:r>
          </a:p>
          <a:p>
            <a:pPr marL="434340">
              <a:spcBef>
                <a:spcPts val="1400"/>
              </a:spcBef>
              <a:buSzPts val="2000"/>
              <a:buFont typeface="Arial" panose="020B0604020202020204" pitchFamily="34" charset="0"/>
              <a:buChar char="•"/>
            </a:pPr>
            <a:r>
              <a:rPr lang="en-US" sz="2800" i="1" dirty="0"/>
              <a:t>Feature selection</a:t>
            </a:r>
          </a:p>
          <a:p>
            <a:pPr marL="434340">
              <a:spcBef>
                <a:spcPts val="1400"/>
              </a:spcBef>
              <a:buSzPts val="2000"/>
              <a:buFont typeface="Arial" panose="020B0604020202020204" pitchFamily="34" charset="0"/>
              <a:buChar char="•"/>
            </a:pPr>
            <a:r>
              <a:rPr lang="en-US" sz="2800" i="1" dirty="0"/>
              <a:t>Feature scaling </a:t>
            </a:r>
          </a:p>
          <a:p>
            <a:pPr marL="434340">
              <a:spcBef>
                <a:spcPts val="1400"/>
              </a:spcBef>
              <a:buSzPts val="2000"/>
              <a:buFont typeface="Arial" panose="020B0604020202020204" pitchFamily="34" charset="0"/>
              <a:buChar char="•"/>
            </a:pPr>
            <a:r>
              <a:rPr lang="en-US" sz="2800" i="1" dirty="0"/>
              <a:t>Model building</a:t>
            </a:r>
          </a:p>
          <a:p>
            <a:pPr marL="434340">
              <a:spcBef>
                <a:spcPts val="1400"/>
              </a:spcBef>
              <a:buSzPts val="2000"/>
              <a:buFont typeface="Arial" panose="020B0604020202020204" pitchFamily="34" charset="0"/>
              <a:buChar char="•"/>
            </a:pPr>
            <a:r>
              <a:rPr lang="en-US" sz="2800" i="1" dirty="0"/>
              <a:t>Model evaluation</a:t>
            </a:r>
          </a:p>
          <a:p>
            <a:pPr marL="434340">
              <a:spcBef>
                <a:spcPts val="1400"/>
              </a:spcBef>
              <a:buSzPts val="2000"/>
              <a:buFont typeface="Arial" panose="020B0604020202020204" pitchFamily="34" charset="0"/>
              <a:buChar char="•"/>
            </a:pPr>
            <a:r>
              <a:rPr lang="en-US" sz="2800" i="1" dirty="0"/>
              <a:t>Cluster labelling</a:t>
            </a:r>
          </a:p>
          <a:p>
            <a:pPr marL="434340">
              <a:spcBef>
                <a:spcPts val="1400"/>
              </a:spcBef>
              <a:buSzPts val="2000"/>
              <a:buFont typeface="Arial" panose="020B0604020202020204" pitchFamily="34" charset="0"/>
              <a:buChar char="•"/>
            </a:pPr>
            <a:endParaRPr lang="en-US" sz="2800" i="1" dirty="0"/>
          </a:p>
          <a:p>
            <a:pPr marL="434340">
              <a:spcBef>
                <a:spcPts val="1400"/>
              </a:spcBef>
              <a:buSzPts val="2000"/>
              <a:buFont typeface="Arial" panose="020B0604020202020204" pitchFamily="34" charset="0"/>
              <a:buChar char="•"/>
            </a:pPr>
            <a:endParaRPr lang="en-US" sz="2800" i="1" dirty="0"/>
          </a:p>
          <a:p>
            <a:pPr marL="434340">
              <a:spcBef>
                <a:spcPts val="1400"/>
              </a:spcBef>
              <a:buSzPts val="2000"/>
              <a:buFont typeface="Arial" panose="020B0604020202020204" pitchFamily="34" charset="0"/>
              <a:buChar char="•"/>
            </a:pPr>
            <a:endParaRPr lang="en-US" sz="2800" i="1" dirty="0"/>
          </a:p>
        </p:txBody>
      </p:sp>
      <p:sp>
        <p:nvSpPr>
          <p:cNvPr id="126" name="Google Shape;126;p3"/>
          <p:cNvSpPr txBox="1"/>
          <p:nvPr/>
        </p:nvSpPr>
        <p:spPr>
          <a:xfrm>
            <a:off x="1066800" y="5981881"/>
            <a:ext cx="10058400" cy="36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600"/>
              <a:buFont typeface="Calibri"/>
              <a:buNone/>
            </a:pPr>
            <a:r>
              <a:rPr lang="en-US" sz="1600" b="0" i="0" u="none" strike="noStrike" cap="none">
                <a:solidFill>
                  <a:schemeClr val="dk2"/>
                </a:solidFill>
                <a:latin typeface="Calibri"/>
                <a:ea typeface="Calibri"/>
                <a:cs typeface="Calibri"/>
                <a:sym typeface="Calibri"/>
              </a:rPr>
              <a:t>:</a:t>
            </a:r>
            <a:endParaRPr sz="1600" b="0" i="0" u="none" strike="noStrike" cap="none">
              <a:solidFill>
                <a:schemeClr val="dk2"/>
              </a:solidFill>
              <a:latin typeface="Calibri"/>
              <a:ea typeface="Calibri"/>
              <a:cs typeface="Calibri"/>
              <a:sym typeface="Calibri"/>
            </a:endParaRPr>
          </a:p>
        </p:txBody>
      </p:sp>
      <p:sp>
        <p:nvSpPr>
          <p:cNvPr id="127" name="Google Shape;127;p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28" name="Google Shape;128;p3"/>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29" name="Google Shape;129;p3"/>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Data Collection</a:t>
            </a:r>
            <a:endParaRPr dirty="0"/>
          </a:p>
        </p:txBody>
      </p:sp>
      <p:sp>
        <p:nvSpPr>
          <p:cNvPr id="135" name="Google Shape;135;p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36" name="Google Shape;136;p5"/>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
        <p:nvSpPr>
          <p:cNvPr id="137" name="Google Shape;137;p5"/>
          <p:cNvSpPr txBox="1">
            <a:spLocks noGrp="1"/>
          </p:cNvSpPr>
          <p:nvPr>
            <p:ph type="body" idx="1"/>
          </p:nvPr>
        </p:nvSpPr>
        <p:spPr>
          <a:xfrm>
            <a:off x="1097275" y="2509625"/>
            <a:ext cx="10058400" cy="3699000"/>
          </a:xfrm>
          <a:prstGeom prst="rect">
            <a:avLst/>
          </a:prstGeom>
          <a:noFill/>
          <a:ln>
            <a:noFill/>
          </a:ln>
        </p:spPr>
        <p:txBody>
          <a:bodyPr spcFirstLastPara="1" wrap="square" lIns="0" tIns="45700" rIns="0" bIns="45700" anchor="t" anchorCtr="0">
            <a:noAutofit/>
          </a:bodyPr>
          <a:lstStyle/>
          <a:p>
            <a:pPr marL="457200" lvl="0" indent="0" algn="l" rtl="0">
              <a:lnSpc>
                <a:spcPct val="115000"/>
              </a:lnSpc>
              <a:spcBef>
                <a:spcPts val="600"/>
              </a:spcBef>
              <a:spcAft>
                <a:spcPts val="0"/>
              </a:spcAft>
              <a:buSzPts val="1800"/>
              <a:buNone/>
            </a:pPr>
            <a:br>
              <a:rPr lang="en-US" sz="2000" dirty="0"/>
            </a:br>
            <a:br>
              <a:rPr lang="en-US" sz="2000" dirty="0"/>
            </a:br>
            <a:br>
              <a:rPr lang="en-US" sz="2000" dirty="0"/>
            </a:br>
            <a:endParaRPr dirty="0"/>
          </a:p>
          <a:p>
            <a:pPr marL="384048" lvl="1" indent="-68578" algn="l" rtl="0">
              <a:lnSpc>
                <a:spcPct val="90000"/>
              </a:lnSpc>
              <a:spcBef>
                <a:spcPts val="600"/>
              </a:spcBef>
              <a:spcAft>
                <a:spcPts val="0"/>
              </a:spcAft>
              <a:buSzPts val="1800"/>
              <a:buFont typeface="Arial"/>
              <a:buNone/>
            </a:pPr>
            <a:endParaRPr dirty="0"/>
          </a:p>
          <a:p>
            <a:pPr marL="384048" lvl="1" indent="-68578" algn="l" rtl="0">
              <a:lnSpc>
                <a:spcPct val="90000"/>
              </a:lnSpc>
              <a:spcBef>
                <a:spcPts val="600"/>
              </a:spcBef>
              <a:spcAft>
                <a:spcPts val="0"/>
              </a:spcAft>
              <a:buSzPts val="1800"/>
              <a:buFont typeface="Arial"/>
              <a:buNone/>
            </a:pPr>
            <a:endParaRPr dirty="0"/>
          </a:p>
          <a:p>
            <a:pPr marL="201168" lvl="1" indent="0" algn="l" rtl="0">
              <a:lnSpc>
                <a:spcPct val="90000"/>
              </a:lnSpc>
              <a:spcBef>
                <a:spcPts val="600"/>
              </a:spcBef>
              <a:spcAft>
                <a:spcPts val="0"/>
              </a:spcAft>
              <a:buSzPts val="1800"/>
              <a:buNone/>
            </a:pPr>
            <a:endParaRPr dirty="0"/>
          </a:p>
        </p:txBody>
      </p:sp>
      <p:sp>
        <p:nvSpPr>
          <p:cNvPr id="138" name="Google Shape;138;p5"/>
          <p:cNvSpPr txBox="1">
            <a:spLocks noGrp="1"/>
          </p:cNvSpPr>
          <p:nvPr>
            <p:ph type="body" idx="1"/>
          </p:nvPr>
        </p:nvSpPr>
        <p:spPr>
          <a:xfrm>
            <a:off x="1097275" y="1737394"/>
            <a:ext cx="10058400" cy="4125000"/>
          </a:xfrm>
          <a:prstGeom prst="rect">
            <a:avLst/>
          </a:prstGeom>
          <a:noFill/>
          <a:ln>
            <a:noFill/>
          </a:ln>
        </p:spPr>
        <p:txBody>
          <a:bodyPr spcFirstLastPara="1" wrap="square" lIns="0" tIns="45700" rIns="0" bIns="45700" anchor="t" anchorCtr="0">
            <a:noAutofit/>
          </a:bodyPr>
          <a:lstStyle/>
          <a:p>
            <a:pPr marL="486918" lvl="1" indent="-285750">
              <a:spcBef>
                <a:spcPts val="600"/>
              </a:spcBef>
              <a:buFont typeface="Arial" panose="020B0604020202020204" pitchFamily="34" charset="0"/>
              <a:buChar char="•"/>
            </a:pPr>
            <a:r>
              <a:rPr lang="en-US" sz="3200" i="1" dirty="0"/>
              <a:t>The data was rightfully collected and compiled from the data gathering team </a:t>
            </a:r>
          </a:p>
          <a:p>
            <a:pPr marL="486918" lvl="1" indent="-285750">
              <a:spcBef>
                <a:spcPts val="600"/>
              </a:spcBef>
              <a:buFont typeface="Arial" panose="020B0604020202020204" pitchFamily="34" charset="0"/>
              <a:buChar char="•"/>
            </a:pPr>
            <a:r>
              <a:rPr lang="en-US" sz="3200" i="1" dirty="0"/>
              <a:t>It was retrieved from the </a:t>
            </a:r>
            <a:r>
              <a:rPr lang="en-US" sz="3200" i="1" dirty="0" err="1"/>
              <a:t>GitHub</a:t>
            </a:r>
            <a:r>
              <a:rPr lang="en-US" sz="3200" i="1" dirty="0"/>
              <a:t> repo and can be accessed here</a:t>
            </a:r>
          </a:p>
          <a:p>
            <a:pPr marL="486918" lvl="1" indent="-285750">
              <a:spcBef>
                <a:spcPts val="600"/>
              </a:spcBef>
              <a:buFont typeface="Arial" panose="020B0604020202020204" pitchFamily="34" charset="0"/>
              <a:buChar char="•"/>
            </a:pPr>
            <a:r>
              <a:rPr lang="en-US" sz="3200" b="1" i="1" dirty="0">
                <a:hlinkClick r:id="rId3"/>
              </a:rPr>
              <a:t>https://github.com/OmdenaAI/omdena-nigeria-energy/blob/main/src/final%20deliverables/Dataset_final/Nighttime_and_population_data.csv</a:t>
            </a:r>
            <a:endParaRPr sz="3200" b="1" i="1" dirty="0"/>
          </a:p>
        </p:txBody>
      </p:sp>
      <p:pic>
        <p:nvPicPr>
          <p:cNvPr id="139" name="Google Shape;139;p5"/>
          <p:cNvPicPr preferRelativeResize="0"/>
          <p:nvPr/>
        </p:nvPicPr>
        <p:blipFill rotWithShape="1">
          <a:blip r:embed="rId4">
            <a:alphaModFix/>
          </a:blip>
          <a:srcRect/>
          <a:stretch/>
        </p:blipFill>
        <p:spPr>
          <a:xfrm>
            <a:off x="9967125" y="-211675"/>
            <a:ext cx="2108425" cy="210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Exploratory Data Analysis</a:t>
            </a:r>
            <a:endParaRPr dirty="0"/>
          </a:p>
        </p:txBody>
      </p:sp>
      <p:sp>
        <p:nvSpPr>
          <p:cNvPr id="145" name="Google Shape;145;p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46" name="Google Shape;146;p6"/>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
        <p:nvSpPr>
          <p:cNvPr id="147" name="Google Shape;147;p6"/>
          <p:cNvSpPr txBox="1">
            <a:spLocks noGrp="1"/>
          </p:cNvSpPr>
          <p:nvPr>
            <p:ph type="body" idx="1"/>
          </p:nvPr>
        </p:nvSpPr>
        <p:spPr>
          <a:xfrm>
            <a:off x="1097275" y="2509625"/>
            <a:ext cx="10058400" cy="3699000"/>
          </a:xfrm>
          <a:prstGeom prst="rect">
            <a:avLst/>
          </a:prstGeom>
          <a:noFill/>
          <a:ln>
            <a:noFill/>
          </a:ln>
        </p:spPr>
        <p:txBody>
          <a:bodyPr spcFirstLastPara="1" wrap="square" lIns="0" tIns="45700" rIns="0" bIns="45700" anchor="t" anchorCtr="0">
            <a:noAutofit/>
          </a:bodyPr>
          <a:lstStyle/>
          <a:p>
            <a:pPr marL="457200" lvl="0" indent="0" algn="l" rtl="0">
              <a:lnSpc>
                <a:spcPct val="115000"/>
              </a:lnSpc>
              <a:spcBef>
                <a:spcPts val="600"/>
              </a:spcBef>
              <a:spcAft>
                <a:spcPts val="0"/>
              </a:spcAft>
              <a:buSzPts val="1800"/>
              <a:buNone/>
            </a:pPr>
            <a:br>
              <a:rPr lang="en-US" sz="2000"/>
            </a:br>
            <a:br>
              <a:rPr lang="en-US" sz="2000"/>
            </a:br>
            <a:br>
              <a:rPr lang="en-US" sz="2000"/>
            </a:br>
            <a:endParaRPr/>
          </a:p>
          <a:p>
            <a:pPr marL="384048" lvl="1" indent="-68578" algn="l" rtl="0">
              <a:lnSpc>
                <a:spcPct val="90000"/>
              </a:lnSpc>
              <a:spcBef>
                <a:spcPts val="600"/>
              </a:spcBef>
              <a:spcAft>
                <a:spcPts val="0"/>
              </a:spcAft>
              <a:buSzPts val="1800"/>
              <a:buFont typeface="Arial"/>
              <a:buNone/>
            </a:pPr>
            <a:endParaRPr/>
          </a:p>
          <a:p>
            <a:pPr marL="384048" lvl="1" indent="-68578" algn="l" rtl="0">
              <a:lnSpc>
                <a:spcPct val="90000"/>
              </a:lnSpc>
              <a:spcBef>
                <a:spcPts val="600"/>
              </a:spcBef>
              <a:spcAft>
                <a:spcPts val="0"/>
              </a:spcAft>
              <a:buSzPts val="1800"/>
              <a:buFont typeface="Arial"/>
              <a:buNone/>
            </a:pPr>
            <a:endParaRPr/>
          </a:p>
          <a:p>
            <a:pPr marL="201168" lvl="1" indent="0" algn="l" rtl="0">
              <a:lnSpc>
                <a:spcPct val="90000"/>
              </a:lnSpc>
              <a:spcBef>
                <a:spcPts val="600"/>
              </a:spcBef>
              <a:spcAft>
                <a:spcPts val="0"/>
              </a:spcAft>
              <a:buSzPts val="1800"/>
              <a:buNone/>
            </a:pPr>
            <a:endParaRPr/>
          </a:p>
        </p:txBody>
      </p:sp>
      <p:sp>
        <p:nvSpPr>
          <p:cNvPr id="148" name="Google Shape;148;p6"/>
          <p:cNvSpPr txBox="1">
            <a:spLocks noGrp="1"/>
          </p:cNvSpPr>
          <p:nvPr>
            <p:ph type="body" idx="1"/>
          </p:nvPr>
        </p:nvSpPr>
        <p:spPr>
          <a:xfrm>
            <a:off x="1097275" y="1845719"/>
            <a:ext cx="10058400" cy="4262700"/>
          </a:xfrm>
          <a:prstGeom prst="rect">
            <a:avLst/>
          </a:prstGeom>
          <a:noFill/>
          <a:ln>
            <a:noFill/>
          </a:ln>
        </p:spPr>
        <p:txBody>
          <a:bodyPr spcFirstLastPara="1" wrap="square" lIns="0" tIns="45700" rIns="0" bIns="45700" anchor="t" anchorCtr="0">
            <a:noAutofit/>
          </a:bodyPr>
          <a:lstStyle/>
          <a:p>
            <a:pPr marL="486918" lvl="1" indent="-285750">
              <a:spcBef>
                <a:spcPts val="600"/>
              </a:spcBef>
              <a:buFont typeface="Arial" panose="020B0604020202020204" pitchFamily="34" charset="0"/>
              <a:buChar char="•"/>
            </a:pPr>
            <a:r>
              <a:rPr lang="en-US" i="1" dirty="0"/>
              <a:t>The dataset contains 774 samples and 11 features names:</a:t>
            </a:r>
          </a:p>
          <a:p>
            <a:pPr marL="1058418" lvl="2" indent="-400050">
              <a:spcBef>
                <a:spcPts val="600"/>
              </a:spcBef>
              <a:buFont typeface="+mj-lt"/>
              <a:buAutoNum type="romanLcPeriod"/>
            </a:pPr>
            <a:r>
              <a:rPr lang="en-US" i="1" dirty="0"/>
              <a:t>LGA</a:t>
            </a:r>
          </a:p>
          <a:p>
            <a:pPr marL="1058418" lvl="2" indent="-400050">
              <a:spcBef>
                <a:spcPts val="600"/>
              </a:spcBef>
              <a:buFont typeface="+mj-lt"/>
              <a:buAutoNum type="romanLcPeriod"/>
            </a:pPr>
            <a:r>
              <a:rPr lang="en-US" i="1" dirty="0"/>
              <a:t>Average Nighttime mean </a:t>
            </a:r>
          </a:p>
          <a:p>
            <a:pPr marL="1058418" lvl="2" indent="-400050">
              <a:spcBef>
                <a:spcPts val="600"/>
              </a:spcBef>
              <a:buFont typeface="+mj-lt"/>
              <a:buAutoNum type="romanLcPeriod"/>
            </a:pPr>
            <a:r>
              <a:rPr lang="en-US" i="1" dirty="0"/>
              <a:t>Area</a:t>
            </a:r>
          </a:p>
          <a:p>
            <a:pPr marL="1058418" lvl="2" indent="-400050">
              <a:spcBef>
                <a:spcPts val="600"/>
              </a:spcBef>
              <a:buFont typeface="+mj-lt"/>
              <a:buAutoNum type="romanLcPeriod"/>
            </a:pPr>
            <a:r>
              <a:rPr lang="en-US" i="1" dirty="0"/>
              <a:t>State</a:t>
            </a:r>
          </a:p>
          <a:p>
            <a:pPr marL="1058418" lvl="2" indent="-400050">
              <a:spcBef>
                <a:spcPts val="600"/>
              </a:spcBef>
              <a:buFont typeface="+mj-lt"/>
              <a:buAutoNum type="romanLcPeriod"/>
            </a:pPr>
            <a:r>
              <a:rPr lang="en-US" i="1" dirty="0"/>
              <a:t>System Index </a:t>
            </a:r>
          </a:p>
          <a:p>
            <a:pPr marL="1058418" lvl="2" indent="-400050">
              <a:spcBef>
                <a:spcPts val="600"/>
              </a:spcBef>
              <a:buFont typeface="+mj-lt"/>
              <a:buAutoNum type="romanLcPeriod"/>
            </a:pPr>
            <a:r>
              <a:rPr lang="en-US" i="1" dirty="0"/>
              <a:t>Area</a:t>
            </a:r>
          </a:p>
          <a:p>
            <a:pPr marL="1058418" lvl="2" indent="-400050">
              <a:spcBef>
                <a:spcPts val="600"/>
              </a:spcBef>
              <a:buFont typeface="+mj-lt"/>
              <a:buAutoNum type="romanLcPeriod"/>
            </a:pPr>
            <a:r>
              <a:rPr lang="en-US" i="1" dirty="0"/>
              <a:t>State</a:t>
            </a:r>
          </a:p>
          <a:p>
            <a:pPr marL="1058418" lvl="2" indent="-400050">
              <a:spcBef>
                <a:spcPts val="600"/>
              </a:spcBef>
              <a:buFont typeface="+mj-lt"/>
              <a:buAutoNum type="romanLcPeriod"/>
            </a:pPr>
            <a:r>
              <a:rPr lang="en-US" i="1" dirty="0"/>
              <a:t>Latitude</a:t>
            </a:r>
          </a:p>
          <a:p>
            <a:pPr marL="1058418" lvl="2" indent="-400050">
              <a:spcBef>
                <a:spcPts val="600"/>
              </a:spcBef>
              <a:buFont typeface="+mj-lt"/>
              <a:buAutoNum type="romanLcPeriod"/>
            </a:pPr>
            <a:r>
              <a:rPr lang="en-US" i="1" dirty="0"/>
              <a:t>Longitude</a:t>
            </a:r>
          </a:p>
          <a:p>
            <a:pPr marL="1058418" lvl="2" indent="-400050">
              <a:spcBef>
                <a:spcPts val="600"/>
              </a:spcBef>
              <a:buFont typeface="+mj-lt"/>
              <a:buAutoNum type="romanLcPeriod"/>
            </a:pPr>
            <a:r>
              <a:rPr lang="en-US" i="1" dirty="0"/>
              <a:t>Perimeter </a:t>
            </a:r>
          </a:p>
          <a:p>
            <a:pPr marL="1058418" lvl="2" indent="-400050">
              <a:spcBef>
                <a:spcPts val="600"/>
              </a:spcBef>
              <a:buFont typeface="+mj-lt"/>
              <a:buAutoNum type="romanLcPeriod"/>
            </a:pPr>
            <a:r>
              <a:rPr lang="en-US" i="1" dirty="0"/>
              <a:t>Population</a:t>
            </a:r>
          </a:p>
          <a:p>
            <a:pPr marL="658368" lvl="2" indent="0">
              <a:spcBef>
                <a:spcPts val="600"/>
              </a:spcBef>
              <a:buNone/>
            </a:pPr>
            <a:endParaRPr lang="en-US" i="1" dirty="0"/>
          </a:p>
          <a:p>
            <a:pPr marL="1058418" lvl="2" indent="-400050">
              <a:spcBef>
                <a:spcPts val="600"/>
              </a:spcBef>
              <a:buFont typeface="+mj-lt"/>
              <a:buAutoNum type="romanLcPeriod"/>
            </a:pPr>
            <a:endParaRPr i="1" dirty="0"/>
          </a:p>
        </p:txBody>
      </p:sp>
      <p:pic>
        <p:nvPicPr>
          <p:cNvPr id="149" name="Google Shape;149;p6"/>
          <p:cNvPicPr preferRelativeResize="0"/>
          <p:nvPr/>
        </p:nvPicPr>
        <p:blipFill rotWithShape="1">
          <a:blip r:embed="rId3">
            <a:alphaModFix/>
          </a:blip>
          <a:srcRect/>
          <a:stretch/>
        </p:blipFill>
        <p:spPr>
          <a:xfrm>
            <a:off x="9967125" y="-211675"/>
            <a:ext cx="2108425" cy="210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Exploratory Data Analysis (</a:t>
            </a:r>
            <a:r>
              <a:rPr lang="en-US" dirty="0" err="1"/>
              <a:t>Contd</a:t>
            </a:r>
            <a:r>
              <a:rPr lang="en-US" dirty="0"/>
              <a:t>’)</a:t>
            </a:r>
            <a:endParaRPr dirty="0"/>
          </a:p>
        </p:txBody>
      </p:sp>
      <p:sp>
        <p:nvSpPr>
          <p:cNvPr id="145" name="Google Shape;145;p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46" name="Google Shape;146;p6"/>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
        <p:nvSpPr>
          <p:cNvPr id="147" name="Google Shape;147;p6"/>
          <p:cNvSpPr txBox="1">
            <a:spLocks noGrp="1"/>
          </p:cNvSpPr>
          <p:nvPr>
            <p:ph type="body" idx="1"/>
          </p:nvPr>
        </p:nvSpPr>
        <p:spPr>
          <a:xfrm>
            <a:off x="1097275" y="2509625"/>
            <a:ext cx="10058400" cy="3699000"/>
          </a:xfrm>
          <a:prstGeom prst="rect">
            <a:avLst/>
          </a:prstGeom>
          <a:noFill/>
          <a:ln>
            <a:noFill/>
          </a:ln>
        </p:spPr>
        <p:txBody>
          <a:bodyPr spcFirstLastPara="1" wrap="square" lIns="0" tIns="45700" rIns="0" bIns="45700" anchor="t" anchorCtr="0">
            <a:noAutofit/>
          </a:bodyPr>
          <a:lstStyle/>
          <a:p>
            <a:pPr marL="457200" lvl="0" indent="0" algn="l" rtl="0">
              <a:lnSpc>
                <a:spcPct val="115000"/>
              </a:lnSpc>
              <a:spcBef>
                <a:spcPts val="600"/>
              </a:spcBef>
              <a:spcAft>
                <a:spcPts val="0"/>
              </a:spcAft>
              <a:buSzPts val="1800"/>
              <a:buNone/>
            </a:pPr>
            <a:br>
              <a:rPr lang="en-US" sz="2000"/>
            </a:br>
            <a:br>
              <a:rPr lang="en-US" sz="2000"/>
            </a:br>
            <a:br>
              <a:rPr lang="en-US" sz="2000"/>
            </a:br>
            <a:endParaRPr/>
          </a:p>
          <a:p>
            <a:pPr marL="384048" lvl="1" indent="-68578" algn="l" rtl="0">
              <a:lnSpc>
                <a:spcPct val="90000"/>
              </a:lnSpc>
              <a:spcBef>
                <a:spcPts val="600"/>
              </a:spcBef>
              <a:spcAft>
                <a:spcPts val="0"/>
              </a:spcAft>
              <a:buSzPts val="1800"/>
              <a:buFont typeface="Arial"/>
              <a:buNone/>
            </a:pPr>
            <a:endParaRPr/>
          </a:p>
          <a:p>
            <a:pPr marL="384048" lvl="1" indent="-68578" algn="l" rtl="0">
              <a:lnSpc>
                <a:spcPct val="90000"/>
              </a:lnSpc>
              <a:spcBef>
                <a:spcPts val="600"/>
              </a:spcBef>
              <a:spcAft>
                <a:spcPts val="0"/>
              </a:spcAft>
              <a:buSzPts val="1800"/>
              <a:buFont typeface="Arial"/>
              <a:buNone/>
            </a:pPr>
            <a:endParaRPr/>
          </a:p>
          <a:p>
            <a:pPr marL="201168" lvl="1" indent="0" algn="l" rtl="0">
              <a:lnSpc>
                <a:spcPct val="90000"/>
              </a:lnSpc>
              <a:spcBef>
                <a:spcPts val="600"/>
              </a:spcBef>
              <a:spcAft>
                <a:spcPts val="0"/>
              </a:spcAft>
              <a:buSzPts val="1800"/>
              <a:buNone/>
            </a:pPr>
            <a:endParaRPr/>
          </a:p>
        </p:txBody>
      </p:sp>
      <p:sp>
        <p:nvSpPr>
          <p:cNvPr id="148" name="Google Shape;148;p6"/>
          <p:cNvSpPr txBox="1">
            <a:spLocks noGrp="1"/>
          </p:cNvSpPr>
          <p:nvPr>
            <p:ph type="body" idx="1"/>
          </p:nvPr>
        </p:nvSpPr>
        <p:spPr>
          <a:xfrm>
            <a:off x="1097275" y="1845719"/>
            <a:ext cx="10058400" cy="4262700"/>
          </a:xfrm>
          <a:prstGeom prst="rect">
            <a:avLst/>
          </a:prstGeom>
          <a:noFill/>
          <a:ln>
            <a:noFill/>
          </a:ln>
        </p:spPr>
        <p:txBody>
          <a:bodyPr spcFirstLastPara="1" wrap="square" lIns="0" tIns="45700" rIns="0" bIns="45700" anchor="t" anchorCtr="0">
            <a:noAutofit/>
          </a:bodyPr>
          <a:lstStyle/>
          <a:p>
            <a:pPr marL="944118" lvl="2" indent="-285750">
              <a:spcBef>
                <a:spcPts val="600"/>
              </a:spcBef>
              <a:buFont typeface="Wingdings" panose="05000000000000000000" pitchFamily="2" charset="2"/>
              <a:buChar char="§"/>
            </a:pPr>
            <a:r>
              <a:rPr lang="en-US" sz="2400" i="1" dirty="0"/>
              <a:t>There were 774 LGAs in the country with 36 states the states having a minimum of 6 LGAs and a maximum of  44 LGAs</a:t>
            </a:r>
          </a:p>
          <a:p>
            <a:pPr marL="944118" lvl="2" indent="-285750">
              <a:spcBef>
                <a:spcPts val="600"/>
              </a:spcBef>
              <a:buFont typeface="Wingdings" panose="05000000000000000000" pitchFamily="2" charset="2"/>
              <a:buChar char="§"/>
            </a:pPr>
            <a:r>
              <a:rPr lang="en-US" sz="2400" i="1" dirty="0"/>
              <a:t>The LGA had an average land area of 1173. 07 square kilometer with 75% of the LGAs having a land area less than 1519.81 square kilometer.  </a:t>
            </a:r>
          </a:p>
          <a:p>
            <a:pPr marL="944118" lvl="2" indent="-285750">
              <a:spcBef>
                <a:spcPts val="600"/>
              </a:spcBef>
              <a:buFont typeface="Wingdings" panose="05000000000000000000" pitchFamily="2" charset="2"/>
              <a:buChar char="§"/>
            </a:pPr>
            <a:r>
              <a:rPr lang="en-US" sz="2400" i="1" dirty="0"/>
              <a:t>The minimum and maximum land area coverage of the LGAs are 11.65 and 10357.67 square kilometer respectively.</a:t>
            </a:r>
          </a:p>
          <a:p>
            <a:pPr marL="944118" lvl="2" indent="-285750">
              <a:spcBef>
                <a:spcPts val="600"/>
              </a:spcBef>
              <a:buFont typeface="Wingdings" panose="05000000000000000000" pitchFamily="2" charset="2"/>
              <a:buChar char="§"/>
            </a:pPr>
            <a:r>
              <a:rPr lang="en-US" sz="2400" i="1" dirty="0"/>
              <a:t>Kano appears to be the most populated state with 13,724,250  residents, while Bayelsa is the least populated state having 1,099,952 residents.</a:t>
            </a:r>
          </a:p>
          <a:p>
            <a:pPr marL="944118" lvl="2" indent="-285750">
              <a:spcBef>
                <a:spcPts val="600"/>
              </a:spcBef>
              <a:buFont typeface="Wingdings" panose="05000000000000000000" pitchFamily="2" charset="2"/>
              <a:buChar char="§"/>
            </a:pPr>
            <a:r>
              <a:rPr lang="en-US" sz="2400" i="1" dirty="0"/>
              <a:t>Lagos state has the highest Average Nighttime light mean of 159.433944 as was expected while Bauchi state has the least Average Nighttime light mean of 0.052742. </a:t>
            </a:r>
          </a:p>
          <a:p>
            <a:pPr marL="944118" lvl="2" indent="-285750">
              <a:spcBef>
                <a:spcPts val="600"/>
              </a:spcBef>
              <a:buFont typeface="Wingdings" panose="05000000000000000000" pitchFamily="2" charset="2"/>
              <a:buChar char="§"/>
            </a:pPr>
            <a:endParaRPr i="1" dirty="0"/>
          </a:p>
        </p:txBody>
      </p:sp>
      <p:pic>
        <p:nvPicPr>
          <p:cNvPr id="149" name="Google Shape;149;p6"/>
          <p:cNvPicPr preferRelativeResize="0"/>
          <p:nvPr/>
        </p:nvPicPr>
        <p:blipFill rotWithShape="1">
          <a:blip r:embed="rId3">
            <a:alphaModFix/>
          </a:blip>
          <a:srcRect/>
          <a:stretch/>
        </p:blipFill>
        <p:spPr>
          <a:xfrm>
            <a:off x="9967125" y="-211675"/>
            <a:ext cx="2108425" cy="2108425"/>
          </a:xfrm>
          <a:prstGeom prst="rect">
            <a:avLst/>
          </a:prstGeom>
          <a:noFill/>
          <a:ln>
            <a:noFill/>
          </a:ln>
        </p:spPr>
      </p:pic>
      <p:sp>
        <p:nvSpPr>
          <p:cNvPr id="2" name="Rectangle 1">
            <a:extLst>
              <a:ext uri="{FF2B5EF4-FFF2-40B4-BE49-F238E27FC236}">
                <a16:creationId xmlns:a16="http://schemas.microsoft.com/office/drawing/2014/main" id="{2817DBEF-96C0-493C-B9AC-B7138BB4FE6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13724250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66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p:nvPr/>
        </p:nvSpPr>
        <p:spPr>
          <a:xfrm>
            <a:off x="423221" y="117137"/>
            <a:ext cx="10058400" cy="1450800"/>
          </a:xfrm>
          <a:prstGeom prst="rect">
            <a:avLst/>
          </a:prstGeom>
          <a:noFill/>
          <a:ln>
            <a:noFill/>
          </a:ln>
        </p:spPr>
        <p:txBody>
          <a:bodyPr spcFirstLastPara="1" wrap="square" lIns="91425" tIns="45700" rIns="91425" bIns="45700" anchor="b" anchorCtr="0">
            <a:noAutofit/>
          </a:bodyPr>
          <a:lstStyle/>
          <a:p>
            <a:pPr lvl="0">
              <a:lnSpc>
                <a:spcPct val="85000"/>
              </a:lnSpc>
              <a:buClr>
                <a:srgbClr val="3F3F3F"/>
              </a:buClr>
              <a:buSzPts val="4800"/>
            </a:pPr>
            <a:r>
              <a:rPr lang="en-US" sz="4800" dirty="0"/>
              <a:t>Exploratory Data Analysis (</a:t>
            </a:r>
            <a:r>
              <a:rPr lang="en-US" sz="4800" dirty="0" err="1"/>
              <a:t>Contd</a:t>
            </a:r>
            <a:r>
              <a:rPr lang="en-US" sz="4800" dirty="0"/>
              <a:t>’)</a:t>
            </a:r>
            <a:endParaRPr sz="4800" b="0" i="0" u="none" strike="noStrike" cap="none" dirty="0">
              <a:solidFill>
                <a:srgbClr val="3F3F3F"/>
              </a:solidFill>
              <a:latin typeface="Calibri"/>
              <a:ea typeface="Calibri"/>
              <a:cs typeface="Calibri"/>
              <a:sym typeface="Calibri"/>
            </a:endParaRPr>
          </a:p>
        </p:txBody>
      </p:sp>
      <p:sp>
        <p:nvSpPr>
          <p:cNvPr id="155" name="Google Shape;155;p1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56" name="Google Shape;156;p11"/>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sp>
        <p:nvSpPr>
          <p:cNvPr id="157" name="Google Shape;157;p1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457200" lvl="0" indent="0" algn="l" rtl="0">
              <a:lnSpc>
                <a:spcPct val="90000"/>
              </a:lnSpc>
              <a:spcBef>
                <a:spcPts val="600"/>
              </a:spcBef>
              <a:spcAft>
                <a:spcPts val="0"/>
              </a:spcAft>
              <a:buSzPts val="1800"/>
              <a:buNone/>
            </a:pPr>
            <a:br>
              <a:rPr lang="en-US" sz="2000"/>
            </a:br>
            <a:br>
              <a:rPr lang="en-US" sz="2000"/>
            </a:br>
            <a:br>
              <a:rPr lang="en-US" sz="2000"/>
            </a:br>
            <a:endParaRPr/>
          </a:p>
          <a:p>
            <a:pPr marL="384048" lvl="1" indent="-68578" algn="l" rtl="0">
              <a:lnSpc>
                <a:spcPct val="90000"/>
              </a:lnSpc>
              <a:spcBef>
                <a:spcPts val="600"/>
              </a:spcBef>
              <a:spcAft>
                <a:spcPts val="0"/>
              </a:spcAft>
              <a:buSzPts val="1800"/>
              <a:buFont typeface="Arial"/>
              <a:buNone/>
            </a:pPr>
            <a:endParaRPr/>
          </a:p>
          <a:p>
            <a:pPr marL="384048" lvl="1" indent="-68578" algn="l" rtl="0">
              <a:lnSpc>
                <a:spcPct val="90000"/>
              </a:lnSpc>
              <a:spcBef>
                <a:spcPts val="600"/>
              </a:spcBef>
              <a:spcAft>
                <a:spcPts val="0"/>
              </a:spcAft>
              <a:buSzPts val="1800"/>
              <a:buFont typeface="Arial"/>
              <a:buNone/>
            </a:pPr>
            <a:endParaRPr/>
          </a:p>
          <a:p>
            <a:pPr marL="201168" lvl="1" indent="0" algn="l" rtl="0">
              <a:lnSpc>
                <a:spcPct val="90000"/>
              </a:lnSpc>
              <a:spcBef>
                <a:spcPts val="600"/>
              </a:spcBef>
              <a:spcAft>
                <a:spcPts val="0"/>
              </a:spcAft>
              <a:buClr>
                <a:srgbClr val="000000"/>
              </a:buClr>
              <a:buSzPts val="1800"/>
              <a:buFont typeface="Arial"/>
              <a:buNone/>
            </a:pPr>
            <a:endParaRPr/>
          </a:p>
        </p:txBody>
      </p:sp>
      <p:sp>
        <p:nvSpPr>
          <p:cNvPr id="158" name="Google Shape;158;p11"/>
          <p:cNvSpPr txBox="1">
            <a:spLocks noGrp="1"/>
          </p:cNvSpPr>
          <p:nvPr>
            <p:ph type="body" idx="1"/>
          </p:nvPr>
        </p:nvSpPr>
        <p:spPr>
          <a:xfrm>
            <a:off x="423221" y="1845734"/>
            <a:ext cx="11652329" cy="4413398"/>
          </a:xfrm>
          <a:prstGeom prst="rect">
            <a:avLst/>
          </a:prstGeom>
          <a:noFill/>
          <a:ln>
            <a:noFill/>
          </a:ln>
        </p:spPr>
        <p:txBody>
          <a:bodyPr spcFirstLastPara="1" wrap="square" lIns="0" tIns="45700" rIns="0" bIns="45700" anchor="t" anchorCtr="0">
            <a:noAutofit/>
          </a:bodyPr>
          <a:lstStyle/>
          <a:p>
            <a:pPr marL="201168" lvl="1" indent="0" algn="l" rtl="0">
              <a:lnSpc>
                <a:spcPct val="90000"/>
              </a:lnSpc>
              <a:spcBef>
                <a:spcPts val="600"/>
              </a:spcBef>
              <a:spcAft>
                <a:spcPts val="0"/>
              </a:spcAft>
              <a:buSzPts val="1800"/>
              <a:buNone/>
            </a:pPr>
            <a:endParaRPr dirty="0"/>
          </a:p>
        </p:txBody>
      </p:sp>
      <p:pic>
        <p:nvPicPr>
          <p:cNvPr id="159" name="Google Shape;159;p11"/>
          <p:cNvPicPr preferRelativeResize="0"/>
          <p:nvPr/>
        </p:nvPicPr>
        <p:blipFill rotWithShape="1">
          <a:blip r:embed="rId3">
            <a:alphaModFix/>
          </a:blip>
          <a:srcRect/>
          <a:stretch/>
        </p:blipFill>
        <p:spPr>
          <a:xfrm>
            <a:off x="9967125" y="-211675"/>
            <a:ext cx="2108425" cy="2108425"/>
          </a:xfrm>
          <a:prstGeom prst="rect">
            <a:avLst/>
          </a:prstGeom>
          <a:noFill/>
          <a:ln>
            <a:noFill/>
          </a:ln>
        </p:spPr>
      </p:pic>
      <p:pic>
        <p:nvPicPr>
          <p:cNvPr id="3" name="Picture 2">
            <a:extLst>
              <a:ext uri="{FF2B5EF4-FFF2-40B4-BE49-F238E27FC236}">
                <a16:creationId xmlns:a16="http://schemas.microsoft.com/office/drawing/2014/main" id="{E089219E-E31B-4091-8BBF-F95CDAB0C720}"/>
              </a:ext>
            </a:extLst>
          </p:cNvPr>
          <p:cNvPicPr>
            <a:picLocks noChangeAspect="1"/>
          </p:cNvPicPr>
          <p:nvPr/>
        </p:nvPicPr>
        <p:blipFill>
          <a:blip r:embed="rId4"/>
          <a:stretch>
            <a:fillRect/>
          </a:stretch>
        </p:blipFill>
        <p:spPr>
          <a:xfrm>
            <a:off x="116450" y="1768580"/>
            <a:ext cx="5979550" cy="2901942"/>
          </a:xfrm>
          <a:prstGeom prst="rect">
            <a:avLst/>
          </a:prstGeom>
        </p:spPr>
      </p:pic>
      <p:pic>
        <p:nvPicPr>
          <p:cNvPr id="5" name="Picture 4">
            <a:extLst>
              <a:ext uri="{FF2B5EF4-FFF2-40B4-BE49-F238E27FC236}">
                <a16:creationId xmlns:a16="http://schemas.microsoft.com/office/drawing/2014/main" id="{8500A86C-4DFC-4BF0-A9A7-5F0C3E02E648}"/>
              </a:ext>
            </a:extLst>
          </p:cNvPr>
          <p:cNvPicPr>
            <a:picLocks noChangeAspect="1"/>
          </p:cNvPicPr>
          <p:nvPr/>
        </p:nvPicPr>
        <p:blipFill>
          <a:blip r:embed="rId5"/>
          <a:stretch>
            <a:fillRect/>
          </a:stretch>
        </p:blipFill>
        <p:spPr>
          <a:xfrm>
            <a:off x="5321300" y="1824690"/>
            <a:ext cx="6870700" cy="2799280"/>
          </a:xfrm>
          <a:prstGeom prst="rect">
            <a:avLst/>
          </a:prstGeom>
        </p:spPr>
      </p:pic>
      <p:pic>
        <p:nvPicPr>
          <p:cNvPr id="7" name="Picture 6">
            <a:extLst>
              <a:ext uri="{FF2B5EF4-FFF2-40B4-BE49-F238E27FC236}">
                <a16:creationId xmlns:a16="http://schemas.microsoft.com/office/drawing/2014/main" id="{E78AAA74-267E-443F-A712-EAA3EFA1BDF4}"/>
              </a:ext>
            </a:extLst>
          </p:cNvPr>
          <p:cNvPicPr>
            <a:picLocks noChangeAspect="1"/>
          </p:cNvPicPr>
          <p:nvPr/>
        </p:nvPicPr>
        <p:blipFill>
          <a:blip r:embed="rId6"/>
          <a:stretch>
            <a:fillRect/>
          </a:stretch>
        </p:blipFill>
        <p:spPr>
          <a:xfrm>
            <a:off x="0" y="4495800"/>
            <a:ext cx="12192000" cy="20411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4600" dirty="0"/>
              <a:t>Feature Engineering</a:t>
            </a:r>
            <a:endParaRPr sz="4600" dirty="0"/>
          </a:p>
        </p:txBody>
      </p:sp>
      <p:sp>
        <p:nvSpPr>
          <p:cNvPr id="165" name="Google Shape;165;p1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66" name="Google Shape;166;p12"/>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mc:AlternateContent xmlns:mc="http://schemas.openxmlformats.org/markup-compatibility/2006">
        <mc:Choice xmlns:a14="http://schemas.microsoft.com/office/drawing/2010/main" Requires="a14">
          <p:sp>
            <p:nvSpPr>
              <p:cNvPr id="167" name="Google Shape;167;p12"/>
              <p:cNvSpPr txBox="1">
                <a:spLocks noGrp="1"/>
              </p:cNvSpPr>
              <p:nvPr>
                <p:ph type="body" idx="1"/>
              </p:nvPr>
            </p:nvSpPr>
            <p:spPr>
              <a:xfrm>
                <a:off x="309094" y="1737399"/>
                <a:ext cx="6697014" cy="4375500"/>
              </a:xfrm>
              <a:prstGeom prst="rect">
                <a:avLst/>
              </a:prstGeom>
              <a:noFill/>
              <a:ln>
                <a:noFill/>
              </a:ln>
            </p:spPr>
            <p:txBody>
              <a:bodyPr spcFirstLastPara="1" wrap="square" lIns="0" tIns="45700" rIns="0" bIns="45700" anchor="t" anchorCtr="0">
                <a:noAutofit/>
              </a:bodyPr>
              <a:lstStyle/>
              <a:p>
                <a:pPr marL="201168" lvl="1" indent="0" algn="l" rtl="0">
                  <a:lnSpc>
                    <a:spcPct val="90000"/>
                  </a:lnSpc>
                  <a:spcBef>
                    <a:spcPts val="600"/>
                  </a:spcBef>
                  <a:spcAft>
                    <a:spcPts val="0"/>
                  </a:spcAft>
                  <a:buSzPts val="1800"/>
                  <a:buNone/>
                </a:pPr>
                <a:r>
                  <a:rPr lang="en-US" sz="2400" i="1" dirty="0"/>
                  <a:t>Feature Engineering is the process of using domain knowledge to extract features from raw data.</a:t>
                </a:r>
              </a:p>
              <a:p>
                <a:pPr marL="201168" lvl="1" indent="0" algn="l" rtl="0">
                  <a:lnSpc>
                    <a:spcPct val="90000"/>
                  </a:lnSpc>
                  <a:spcBef>
                    <a:spcPts val="600"/>
                  </a:spcBef>
                  <a:spcAft>
                    <a:spcPts val="0"/>
                  </a:spcAft>
                  <a:buSzPts val="1800"/>
                  <a:buNone/>
                </a:pPr>
                <a:r>
                  <a:rPr lang="en-US" sz="2400" i="1" dirty="0"/>
                  <a:t>From our data, we derived a new feature, population density. </a:t>
                </a:r>
              </a:p>
              <a:p>
                <a:pPr marL="201168" lvl="1" indent="0" algn="l" rtl="0">
                  <a:lnSpc>
                    <a:spcPct val="90000"/>
                  </a:lnSpc>
                  <a:spcBef>
                    <a:spcPts val="600"/>
                  </a:spcBef>
                  <a:spcAft>
                    <a:spcPts val="0"/>
                  </a:spcAft>
                  <a:buSzPts val="1800"/>
                  <a:buNone/>
                </a:pPr>
                <a:r>
                  <a:rPr lang="en-US" sz="2400" i="1" dirty="0"/>
                  <a:t>Population density is the number of people living in a unit area per square kilometer.</a:t>
                </a:r>
              </a:p>
              <a:p>
                <a:pPr marL="201168" lvl="1" indent="0" algn="l" rtl="0">
                  <a:lnSpc>
                    <a:spcPct val="90000"/>
                  </a:lnSpc>
                  <a:spcBef>
                    <a:spcPts val="600"/>
                  </a:spcBef>
                  <a:spcAft>
                    <a:spcPts val="0"/>
                  </a:spcAft>
                  <a:buSzPts val="1800"/>
                  <a:buNone/>
                </a:pPr>
                <a:r>
                  <a:rPr lang="en-US" sz="2400" i="1" dirty="0"/>
                  <a:t>Mathematically, </a:t>
                </a:r>
                <a14:m>
                  <m:oMath xmlns:m="http://schemas.openxmlformats.org/officeDocument/2006/math">
                    <m:r>
                      <a:rPr lang="en-US" sz="2400" b="0" i="1" smtClean="0">
                        <a:latin typeface="Cambria Math" panose="02040503050406030204" pitchFamily="18" charset="0"/>
                      </a:rPr>
                      <m:t>𝑝𝑜𝑝𝑢𝑙𝑎𝑡𝑖𝑜𝑛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𝑑𝑒𝑛𝑠𝑖𝑡𝑦</m:t>
                    </m:r>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𝑃𝑜𝑝𝑢𝑙𝑎𝑡𝑖𝑜𝑛</m:t>
                        </m:r>
                      </m:num>
                      <m:den>
                        <m:r>
                          <a:rPr lang="en-US" sz="2400" b="0" i="1" smtClean="0">
                            <a:latin typeface="Cambria Math" panose="02040503050406030204" pitchFamily="18" charset="0"/>
                          </a:rPr>
                          <m:t>𝐴𝑟𝑒𝑎</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𝑘𝑚</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en>
                    </m:f>
                  </m:oMath>
                </a14:m>
                <a:r>
                  <a:rPr lang="en-US" sz="2400" i="1" dirty="0"/>
                  <a:t> </a:t>
                </a:r>
              </a:p>
              <a:p>
                <a:pPr marL="201168" lvl="1" indent="0" algn="l" rtl="0">
                  <a:lnSpc>
                    <a:spcPct val="90000"/>
                  </a:lnSpc>
                  <a:spcBef>
                    <a:spcPts val="600"/>
                  </a:spcBef>
                  <a:spcAft>
                    <a:spcPts val="0"/>
                  </a:spcAft>
                  <a:buSzPts val="1800"/>
                  <a:buNone/>
                </a:pPr>
                <a:r>
                  <a:rPr lang="en-US" sz="2400" i="1" u="sng" dirty="0"/>
                  <a:t>Reason</a:t>
                </a:r>
              </a:p>
              <a:p>
                <a:pPr marL="201168" lvl="1" indent="0" algn="l" rtl="0">
                  <a:lnSpc>
                    <a:spcPct val="90000"/>
                  </a:lnSpc>
                  <a:spcBef>
                    <a:spcPts val="600"/>
                  </a:spcBef>
                  <a:spcAft>
                    <a:spcPts val="0"/>
                  </a:spcAft>
                  <a:buSzPts val="1800"/>
                  <a:buNone/>
                </a:pPr>
                <a:r>
                  <a:rPr lang="en-US" sz="2400" i="1" dirty="0"/>
                  <a:t>It is the most effective way to look at each LGA, its total occupants and land area. It eliminates any bias towards size of population or the land area of an LGA.</a:t>
                </a:r>
                <a:endParaRPr sz="2400" i="1" dirty="0"/>
              </a:p>
            </p:txBody>
          </p:sp>
        </mc:Choice>
        <mc:Fallback>
          <p:sp>
            <p:nvSpPr>
              <p:cNvPr id="167" name="Google Shape;167;p12"/>
              <p:cNvSpPr txBox="1">
                <a:spLocks noGrp="1" noRot="1" noChangeAspect="1" noMove="1" noResize="1" noEditPoints="1" noAdjustHandles="1" noChangeArrowheads="1" noChangeShapeType="1" noTextEdit="1"/>
              </p:cNvSpPr>
              <p:nvPr>
                <p:ph type="body" idx="1"/>
              </p:nvPr>
            </p:nvSpPr>
            <p:spPr>
              <a:xfrm>
                <a:off x="309094" y="1737399"/>
                <a:ext cx="6697014" cy="4375500"/>
              </a:xfrm>
              <a:prstGeom prst="rect">
                <a:avLst/>
              </a:prstGeom>
              <a:blipFill>
                <a:blip r:embed="rId3"/>
                <a:stretch>
                  <a:fillRect t="-279" r="-2186" b="-10306"/>
                </a:stretch>
              </a:blipFill>
              <a:ln>
                <a:noFill/>
              </a:ln>
            </p:spPr>
            <p:txBody>
              <a:bodyPr/>
              <a:lstStyle/>
              <a:p>
                <a:r>
                  <a:rPr lang="en-US">
                    <a:noFill/>
                  </a:rPr>
                  <a:t> </a:t>
                </a:r>
              </a:p>
            </p:txBody>
          </p:sp>
        </mc:Fallback>
      </mc:AlternateContent>
      <p:pic>
        <p:nvPicPr>
          <p:cNvPr id="168" name="Google Shape;168;p12"/>
          <p:cNvPicPr preferRelativeResize="0"/>
          <p:nvPr/>
        </p:nvPicPr>
        <p:blipFill rotWithShape="1">
          <a:blip r:embed="rId4">
            <a:alphaModFix/>
          </a:blip>
          <a:srcRect/>
          <a:stretch/>
        </p:blipFill>
        <p:spPr>
          <a:xfrm>
            <a:off x="9967125" y="-211675"/>
            <a:ext cx="2108425" cy="2108425"/>
          </a:xfrm>
          <a:prstGeom prst="rect">
            <a:avLst/>
          </a:prstGeom>
          <a:noFill/>
          <a:ln>
            <a:noFill/>
          </a:ln>
        </p:spPr>
      </p:pic>
      <p:pic>
        <p:nvPicPr>
          <p:cNvPr id="5" name="Picture 4">
            <a:extLst>
              <a:ext uri="{FF2B5EF4-FFF2-40B4-BE49-F238E27FC236}">
                <a16:creationId xmlns:a16="http://schemas.microsoft.com/office/drawing/2014/main" id="{6DE5B143-42C8-4E39-B816-27513A798748}"/>
              </a:ext>
            </a:extLst>
          </p:cNvPr>
          <p:cNvPicPr>
            <a:picLocks noChangeAspect="1"/>
          </p:cNvPicPr>
          <p:nvPr/>
        </p:nvPicPr>
        <p:blipFill>
          <a:blip r:embed="rId5"/>
          <a:stretch>
            <a:fillRect/>
          </a:stretch>
        </p:blipFill>
        <p:spPr>
          <a:xfrm>
            <a:off x="7006108" y="1896750"/>
            <a:ext cx="5185892" cy="4375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dirty="0"/>
              <a:t>Feature Selection and Scaling</a:t>
            </a:r>
            <a:endParaRPr dirty="0"/>
          </a:p>
        </p:txBody>
      </p:sp>
      <mc:AlternateContent xmlns:mc="http://schemas.openxmlformats.org/markup-compatibility/2006">
        <mc:Choice xmlns:a14="http://schemas.microsoft.com/office/drawing/2010/main" Requires="a14">
          <p:sp>
            <p:nvSpPr>
              <p:cNvPr id="174" name="Google Shape;174;p13"/>
              <p:cNvSpPr txBox="1">
                <a:spLocks noGrp="1"/>
              </p:cNvSpPr>
              <p:nvPr>
                <p:ph type="body" idx="1"/>
              </p:nvPr>
            </p:nvSpPr>
            <p:spPr>
              <a:xfrm>
                <a:off x="1236371" y="1737403"/>
                <a:ext cx="9919309" cy="4384897"/>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600"/>
                  </a:spcBef>
                  <a:spcAft>
                    <a:spcPts val="0"/>
                  </a:spcAft>
                  <a:buSzPts val="1800"/>
                  <a:buNone/>
                </a:pPr>
                <a:r>
                  <a:rPr lang="en-US" i="1" dirty="0"/>
                  <a:t>The two most significant feature used factored in the model are </a:t>
                </a:r>
                <a:r>
                  <a:rPr lang="en-US" b="1" i="1" dirty="0"/>
                  <a:t>Population density </a:t>
                </a:r>
                <a:r>
                  <a:rPr lang="en-US" i="1" dirty="0"/>
                  <a:t>and </a:t>
                </a:r>
                <a:r>
                  <a:rPr lang="en-US" b="1" i="1" dirty="0"/>
                  <a:t>Average Nighttime mean</a:t>
                </a:r>
                <a:r>
                  <a:rPr lang="en-US" i="1" dirty="0"/>
                  <a:t>. Using all features would require we perform feature encoding, this would increase the number of features in the data to be learnt by the model and would introduce complexities or clusters overlapping.</a:t>
                </a:r>
              </a:p>
              <a:p>
                <a:pPr marL="0" lvl="0" indent="0" algn="l" rtl="0">
                  <a:lnSpc>
                    <a:spcPct val="90000"/>
                  </a:lnSpc>
                  <a:spcBef>
                    <a:spcPts val="600"/>
                  </a:spcBef>
                  <a:spcAft>
                    <a:spcPts val="0"/>
                  </a:spcAft>
                  <a:buSzPts val="1800"/>
                  <a:buNone/>
                </a:pPr>
                <a:r>
                  <a:rPr lang="en-US" i="1" dirty="0"/>
                  <a:t>Simplicity is better than Complexity.</a:t>
                </a:r>
              </a:p>
              <a:p>
                <a:pPr marL="0" lvl="0" indent="0" algn="l" rtl="0">
                  <a:lnSpc>
                    <a:spcPct val="90000"/>
                  </a:lnSpc>
                  <a:spcBef>
                    <a:spcPts val="600"/>
                  </a:spcBef>
                  <a:spcAft>
                    <a:spcPts val="0"/>
                  </a:spcAft>
                  <a:buSzPts val="1800"/>
                  <a:buNone/>
                </a:pPr>
                <a:endParaRPr lang="en-US" i="1" dirty="0"/>
              </a:p>
              <a:p>
                <a:pPr marL="0" lvl="0" indent="0" algn="l" rtl="0">
                  <a:lnSpc>
                    <a:spcPct val="90000"/>
                  </a:lnSpc>
                  <a:spcBef>
                    <a:spcPts val="600"/>
                  </a:spcBef>
                  <a:spcAft>
                    <a:spcPts val="0"/>
                  </a:spcAft>
                  <a:buSzPts val="1800"/>
                  <a:buNone/>
                </a:pPr>
                <a:r>
                  <a:rPr lang="en-US" i="1" dirty="0"/>
                  <a:t>Feature Scaling: This is a method used to normalize the range of independent variables or features of data.</a:t>
                </a:r>
              </a:p>
              <a:p>
                <a:pPr marL="0" lvl="0" indent="0" algn="l" rtl="0">
                  <a:lnSpc>
                    <a:spcPct val="90000"/>
                  </a:lnSpc>
                  <a:spcBef>
                    <a:spcPts val="600"/>
                  </a:spcBef>
                  <a:spcAft>
                    <a:spcPts val="0"/>
                  </a:spcAft>
                  <a:buSzPts val="1800"/>
                  <a:buNone/>
                </a:pPr>
                <a:r>
                  <a:rPr lang="en-US" i="1" dirty="0"/>
                  <a:t>The two features used in our model has a clear different range of values. This can cause the model (</a:t>
                </a:r>
                <a:r>
                  <a:rPr lang="en-US" i="1" dirty="0" err="1"/>
                  <a:t>Kmeans</a:t>
                </a:r>
                <a:r>
                  <a:rPr lang="en-US" i="1" dirty="0"/>
                  <a:t>) to be biased towards features having larger values (population density). </a:t>
                </a:r>
                <a:br>
                  <a:rPr lang="en-US" i="1" dirty="0"/>
                </a:br>
                <a:r>
                  <a:rPr lang="en-US" i="1" dirty="0"/>
                  <a:t>To avoid this, we had to scale the population density using </a:t>
                </a:r>
                <a:r>
                  <a:rPr lang="en-US" i="1" dirty="0" err="1"/>
                  <a:t>StandardScaler</a:t>
                </a:r>
                <a:r>
                  <a:rPr lang="en-US" i="1" dirty="0"/>
                  <a:t> estimator which transform each value as representation of the extent to which it deviates from the mean (0). </a:t>
                </a:r>
              </a:p>
              <a:p>
                <a:pPr marL="0" lvl="0" indent="0" algn="l" rtl="0">
                  <a:lnSpc>
                    <a:spcPct val="90000"/>
                  </a:lnSpc>
                  <a:spcBef>
                    <a:spcPts val="600"/>
                  </a:spcBef>
                  <a:spcAft>
                    <a:spcPts val="0"/>
                  </a:spcAft>
                  <a:buSzPts val="1800"/>
                  <a:buNone/>
                </a:pPr>
                <a:r>
                  <a:rPr lang="en-US" i="1" dirty="0"/>
                  <a:t> formula;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a14:m>
                <a:endParaRPr lang="en-US" i="1" dirty="0"/>
              </a:p>
              <a:p>
                <a:pPr marL="0" lvl="0" indent="0" algn="l" rtl="0">
                  <a:lnSpc>
                    <a:spcPct val="90000"/>
                  </a:lnSpc>
                  <a:spcBef>
                    <a:spcPts val="600"/>
                  </a:spcBef>
                  <a:spcAft>
                    <a:spcPts val="0"/>
                  </a:spcAft>
                  <a:buSzPts val="1800"/>
                  <a:buNone/>
                </a:pPr>
                <a:endParaRPr i="1" dirty="0"/>
              </a:p>
            </p:txBody>
          </p:sp>
        </mc:Choice>
        <mc:Fallback>
          <p:sp>
            <p:nvSpPr>
              <p:cNvPr id="174" name="Google Shape;174;p13"/>
              <p:cNvSpPr txBox="1">
                <a:spLocks noGrp="1" noRot="1" noChangeAspect="1" noMove="1" noResize="1" noEditPoints="1" noAdjustHandles="1" noChangeArrowheads="1" noChangeShapeType="1" noTextEdit="1"/>
              </p:cNvSpPr>
              <p:nvPr>
                <p:ph type="body" idx="1"/>
              </p:nvPr>
            </p:nvSpPr>
            <p:spPr>
              <a:xfrm>
                <a:off x="1236371" y="1737403"/>
                <a:ext cx="9919309" cy="4384897"/>
              </a:xfrm>
              <a:prstGeom prst="rect">
                <a:avLst/>
              </a:prstGeom>
              <a:blipFill>
                <a:blip r:embed="rId3"/>
                <a:stretch>
                  <a:fillRect l="-1598"/>
                </a:stretch>
              </a:blipFill>
              <a:ln>
                <a:noFill/>
              </a:ln>
            </p:spPr>
            <p:txBody>
              <a:bodyPr/>
              <a:lstStyle/>
              <a:p>
                <a:r>
                  <a:rPr lang="en-US">
                    <a:noFill/>
                  </a:rPr>
                  <a:t> </a:t>
                </a:r>
              </a:p>
            </p:txBody>
          </p:sp>
        </mc:Fallback>
      </mc:AlternateContent>
      <p:sp>
        <p:nvSpPr>
          <p:cNvPr id="175" name="Google Shape;175;p1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DATE	</a:t>
            </a:r>
            <a:endParaRPr/>
          </a:p>
        </p:txBody>
      </p:sp>
      <p:sp>
        <p:nvSpPr>
          <p:cNvPr id="176" name="Google Shape;176;p13"/>
          <p:cNvSpPr txBox="1">
            <a:spLocks noGrp="1"/>
          </p:cNvSpPr>
          <p:nvPr>
            <p:ph type="ftr" idx="11"/>
          </p:nvPr>
        </p:nvSpPr>
        <p:spPr>
          <a:xfrm>
            <a:off x="5452421" y="6459775"/>
            <a:ext cx="30567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PROJECT / TASK</a:t>
            </a:r>
            <a:endParaRPr/>
          </a:p>
        </p:txBody>
      </p:sp>
      <p:pic>
        <p:nvPicPr>
          <p:cNvPr id="177" name="Google Shape;177;p13"/>
          <p:cNvPicPr preferRelativeResize="0"/>
          <p:nvPr/>
        </p:nvPicPr>
        <p:blipFill rotWithShape="1">
          <a:blip r:embed="rId4">
            <a:alphaModFix/>
          </a:blip>
          <a:srcRect/>
          <a:stretch/>
        </p:blipFill>
        <p:spPr>
          <a:xfrm>
            <a:off x="9967125" y="-211675"/>
            <a:ext cx="2108425" cy="210842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1189</Words>
  <Application>Microsoft Office PowerPoint</Application>
  <PresentationFormat>Widescreen</PresentationFormat>
  <Paragraphs>115</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Courier New</vt:lpstr>
      <vt:lpstr>Wingdings</vt:lpstr>
      <vt:lpstr>Retrospect</vt:lpstr>
      <vt:lpstr>AI in Energy</vt:lpstr>
      <vt:lpstr>Data Modelling</vt:lpstr>
      <vt:lpstr>Methodology</vt:lpstr>
      <vt:lpstr>Data Collection</vt:lpstr>
      <vt:lpstr>Exploratory Data Analysis</vt:lpstr>
      <vt:lpstr>Exploratory Data Analysis (Contd’)</vt:lpstr>
      <vt:lpstr>PowerPoint Presentation</vt:lpstr>
      <vt:lpstr>Feature Engineering</vt:lpstr>
      <vt:lpstr>Feature Selection and Scaling</vt:lpstr>
      <vt:lpstr>Model Building</vt:lpstr>
      <vt:lpstr>Model Evaluation</vt:lpstr>
      <vt:lpstr>Cluster Labelling</vt:lpstr>
      <vt:lpstr>Conclusion</vt:lpstr>
      <vt:lpstr>Active Collaborators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Energy</dc:title>
  <dc:creator>CHYNA</dc:creator>
  <cp:lastModifiedBy>CHYNA</cp:lastModifiedBy>
  <cp:revision>8</cp:revision>
  <dcterms:modified xsi:type="dcterms:W3CDTF">2021-08-26T00:59:30Z</dcterms:modified>
</cp:coreProperties>
</file>