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5"/>
  </p:sldMasterIdLst>
  <p:notesMasterIdLst>
    <p:notesMasterId r:id="rId9"/>
  </p:notesMasterIdLst>
  <p:handoutMasterIdLst>
    <p:handoutMasterId r:id="rId10"/>
  </p:handoutMasterIdLst>
  <p:sldIdLst>
    <p:sldId id="256" r:id="rId6"/>
    <p:sldId id="257" r:id="rId7"/>
    <p:sldId id="258" r:id="rId8"/>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056"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8BCDFF"/>
    <a:srgbClr val="58267E"/>
    <a:srgbClr val="C9EAFF"/>
    <a:srgbClr val="EBEBFF"/>
    <a:srgbClr val="D5D5FF"/>
    <a:srgbClr val="660066"/>
    <a:srgbClr val="A030A0"/>
    <a:srgbClr val="000000"/>
    <a:srgbClr val="00C7F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6368" autoAdjust="0"/>
  </p:normalViewPr>
  <p:slideViewPr>
    <p:cSldViewPr snapToGrid="0">
      <p:cViewPr>
        <p:scale>
          <a:sx n="50" d="100"/>
          <a:sy n="50" d="100"/>
        </p:scale>
        <p:origin x="63" y="54"/>
      </p:cViewPr>
      <p:guideLst>
        <p:guide orient="horz" pos="2160"/>
        <p:guide pos="4056"/>
      </p:guideLst>
    </p:cSldViewPr>
  </p:slideViewPr>
  <p:outlineViewPr>
    <p:cViewPr>
      <p:scale>
        <a:sx n="33" d="100"/>
        <a:sy n="33" d="100"/>
      </p:scale>
      <p:origin x="0" y="0"/>
    </p:cViewPr>
  </p:outlineViewPr>
  <p:notesTextViewPr>
    <p:cViewPr>
      <p:scale>
        <a:sx n="3" d="2"/>
        <a:sy n="3" d="2"/>
      </p:scale>
      <p:origin x="0" y="0"/>
    </p:cViewPr>
  </p:notesTextViewPr>
  <p:sorterViewPr>
    <p:cViewPr>
      <p:scale>
        <a:sx n="40" d="100"/>
        <a:sy n="40" d="100"/>
      </p:scale>
      <p:origin x="0" y="0"/>
    </p:cViewPr>
  </p:sorterViewPr>
  <p:notesViewPr>
    <p:cSldViewPr snapToGrid="0" snapToObjects="1">
      <p:cViewPr varScale="1">
        <p:scale>
          <a:sx n="101" d="100"/>
          <a:sy n="101" d="100"/>
        </p:scale>
        <p:origin x="3552" y="108"/>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5797"/>
          </a:xfrm>
          <a:prstGeom prst="rect">
            <a:avLst/>
          </a:prstGeom>
        </p:spPr>
        <p:txBody>
          <a:bodyPr vert="horz" lIns="92958" tIns="46479" rIns="92958" bIns="46479" rtlCol="0"/>
          <a:lstStyle>
            <a:lvl1pPr algn="r">
              <a:defRPr sz="1200"/>
            </a:lvl1pPr>
          </a:lstStyle>
          <a:p>
            <a:fld id="{D8542711-48B2-4AAC-859C-75446FB07C60}" type="datetimeFigureOut">
              <a:rPr lang="en-US" smtClean="0"/>
              <a:t>2/6/2017</a:t>
            </a:fld>
            <a:endParaRPr lang="en-US"/>
          </a:p>
        </p:txBody>
      </p:sp>
      <p:sp>
        <p:nvSpPr>
          <p:cNvPr id="4" name="Footer Placeholder 3"/>
          <p:cNvSpPr>
            <a:spLocks noGrp="1"/>
          </p:cNvSpPr>
          <p:nvPr>
            <p:ph type="ftr" sz="quarter" idx="2"/>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5796"/>
          </a:xfrm>
          <a:prstGeom prst="rect">
            <a:avLst/>
          </a:prstGeom>
        </p:spPr>
        <p:txBody>
          <a:bodyPr vert="horz" lIns="92958" tIns="46479" rIns="92958" bIns="46479" rtlCol="0" anchor="b"/>
          <a:lstStyle>
            <a:lvl1pPr algn="r">
              <a:defRPr sz="1200"/>
            </a:lvl1pPr>
          </a:lstStyle>
          <a:p>
            <a:fld id="{EC7C0C0C-130C-4F96-BBAB-E448EE02D923}" type="slidenum">
              <a:rPr lang="en-US" smtClean="0"/>
              <a:t>‹#›</a:t>
            </a:fld>
            <a:endParaRPr lang="en-US"/>
          </a:p>
        </p:txBody>
      </p:sp>
    </p:spTree>
    <p:extLst>
      <p:ext uri="{BB962C8B-B14F-4D97-AF65-F5344CB8AC3E}">
        <p14:creationId xmlns:p14="http://schemas.microsoft.com/office/powerpoint/2010/main" val="1058054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27D888C8-0D2B-4D54-AE94-A21CE5B9004C}" type="datetimeFigureOut">
              <a:rPr lang="en-US" smtClean="0"/>
              <a:t>2/6/2017</a:t>
            </a:fld>
            <a:endParaRPr lang="en-US" dirty="0"/>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C6D5F6FB-E5A3-4648-BD70-CD8965F742C1}" type="slidenum">
              <a:rPr lang="en-US" smtClean="0"/>
              <a:t>‹#›</a:t>
            </a:fld>
            <a:endParaRPr lang="en-US" dirty="0"/>
          </a:p>
        </p:txBody>
      </p:sp>
    </p:spTree>
    <p:extLst>
      <p:ext uri="{BB962C8B-B14F-4D97-AF65-F5344CB8AC3E}">
        <p14:creationId xmlns:p14="http://schemas.microsoft.com/office/powerpoint/2010/main" val="1698867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youtube.com/mitrecorp" TargetMode="Externa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mitre.org/" TargetMode="External"/><Relationship Id="rId2" Type="http://schemas.openxmlformats.org/officeDocument/2006/relationships/hyperlink" Target="http://twitter.com/MITREcorp" TargetMode="External"/><Relationship Id="rId1" Type="http://schemas.openxmlformats.org/officeDocument/2006/relationships/slideMaster" Target="../slideMasters/slideMaster1.xml"/><Relationship Id="rId6" Type="http://schemas.openxmlformats.org/officeDocument/2006/relationships/hyperlink" Target="http://www.linkedin.com/company/mitre" TargetMode="External"/><Relationship Id="rId11" Type="http://schemas.openxmlformats.org/officeDocument/2006/relationships/image" Target="../media/image6.png"/><Relationship Id="rId5" Type="http://schemas.openxmlformats.org/officeDocument/2006/relationships/image" Target="../media/image3.jpeg"/><Relationship Id="rId10" Type="http://schemas.openxmlformats.org/officeDocument/2006/relationships/hyperlink" Target="https://plus.google.com/+MitreOrgFFRDCs/posts" TargetMode="External"/><Relationship Id="rId4" Type="http://schemas.openxmlformats.org/officeDocument/2006/relationships/hyperlink" Target="http://www.facebook.com/MITREcorp" TargetMode="External"/><Relationship Id="rId9"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 Box 34"/>
          <p:cNvSpPr txBox="1">
            <a:spLocks noChangeArrowheads="1"/>
          </p:cNvSpPr>
          <p:nvPr/>
        </p:nvSpPr>
        <p:spPr bwMode="auto">
          <a:xfrm>
            <a:off x="9267807" y="6533104"/>
            <a:ext cx="2552301"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dirty="0">
                <a:solidFill>
                  <a:schemeClr val="tx1">
                    <a:lumMod val="50000"/>
                    <a:lumOff val="50000"/>
                  </a:schemeClr>
                </a:solidFill>
                <a:latin typeface="Arial" pitchFamily="34" charset="0"/>
                <a:cs typeface="Arial" pitchFamily="34" charset="0"/>
              </a:rPr>
              <a:t>© 2017</a:t>
            </a:r>
            <a:r>
              <a:rPr lang="en-US" altLang="en-US" sz="800" b="0" baseline="0" dirty="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rights reserved.</a:t>
            </a:r>
          </a:p>
        </p:txBody>
      </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Title here</a:t>
            </a:r>
          </a:p>
        </p:txBody>
      </p:sp>
      <p:sp>
        <p:nvSpPr>
          <p:cNvPr id="10" name="Text Box 27"/>
          <p:cNvSpPr txBox="1">
            <a:spLocks noChangeArrowheads="1"/>
          </p:cNvSpPr>
          <p:nvPr/>
        </p:nvSpPr>
        <p:spPr bwMode="auto">
          <a:xfrm>
            <a:off x="987360" y="6507842"/>
            <a:ext cx="2641600" cy="425758"/>
          </a:xfrm>
          <a:prstGeom prst="rect">
            <a:avLst/>
          </a:prstGeom>
          <a:noFill/>
          <a:ln w="9525">
            <a:noFill/>
            <a:miter lim="800000"/>
            <a:headEnd/>
            <a:tailEnd/>
          </a:ln>
          <a:effectLst/>
        </p:spPr>
        <p:txBody>
          <a:bodyPr>
            <a:spAutoFit/>
          </a:bodyPr>
          <a:lstStyle/>
          <a:p>
            <a:pPr algn="l" defTabSz="914377">
              <a:lnSpc>
                <a:spcPts val="1300"/>
              </a:lnSpc>
              <a:spcAft>
                <a:spcPct val="0"/>
              </a:spcAft>
            </a:pPr>
            <a:r>
              <a:rPr lang="en-US" sz="800" b="0" dirty="0">
                <a:solidFill>
                  <a:schemeClr val="tx1">
                    <a:lumMod val="50000"/>
                    <a:lumOff val="50000"/>
                  </a:schemeClr>
                </a:solidFill>
                <a:latin typeface="Arial" pitchFamily="34" charset="0"/>
              </a:rPr>
              <a:t>For internal </a:t>
            </a:r>
            <a:r>
              <a:rPr lang="en-US" sz="800" b="0" dirty="0">
                <a:solidFill>
                  <a:schemeClr val="tx1">
                    <a:lumMod val="50000"/>
                    <a:lumOff val="50000"/>
                  </a:schemeClr>
                </a:solidFill>
                <a:latin typeface="Arial" pitchFamily="34" charset="0"/>
                <a:cs typeface="Arial" pitchFamily="34" charset="0"/>
              </a:rPr>
              <a:t>MITRE</a:t>
            </a:r>
            <a:r>
              <a:rPr lang="en-US" sz="800" b="0" dirty="0">
                <a:solidFill>
                  <a:schemeClr val="tx1">
                    <a:lumMod val="50000"/>
                    <a:lumOff val="50000"/>
                  </a:schemeClr>
                </a:solidFill>
                <a:latin typeface="Arial" pitchFamily="34" charset="0"/>
              </a:rPr>
              <a:t> use</a:t>
            </a:r>
            <a:br>
              <a:rPr lang="en-US" sz="800" b="0" dirty="0">
                <a:solidFill>
                  <a:schemeClr val="tx1">
                    <a:lumMod val="50000"/>
                    <a:lumOff val="50000"/>
                  </a:schemeClr>
                </a:solidFill>
                <a:latin typeface="Arial" pitchFamily="34" charset="0"/>
              </a:rPr>
            </a:br>
            <a:endParaRPr lang="en-US" sz="800" b="0" dirty="0">
              <a:solidFill>
                <a:schemeClr val="tx1">
                  <a:lumMod val="50000"/>
                  <a:lumOff val="50000"/>
                </a:schemeClr>
              </a:solidFill>
              <a:latin typeface="Arial" pitchFamily="34" charset="0"/>
            </a:endParaRPr>
          </a:p>
        </p:txBody>
      </p:sp>
      <p:cxnSp>
        <p:nvCxnSpPr>
          <p:cNvPr id="15" name="Straight Connector 14"/>
          <p:cNvCxnSpPr/>
          <p:nvPr/>
        </p:nvCxnSpPr>
        <p:spPr bwMode="auto">
          <a:xfrm>
            <a:off x="1098208"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16" name="Straight Connector 15"/>
          <p:cNvCxnSpPr/>
          <p:nvPr/>
        </p:nvCxnSpPr>
        <p:spPr bwMode="auto">
          <a:xfrm>
            <a:off x="1098208"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2848" y="6276196"/>
            <a:ext cx="670505" cy="243820"/>
          </a:xfrm>
          <a:prstGeom prst="rect">
            <a:avLst/>
          </a:prstGeom>
        </p:spPr>
      </p:pic>
      <p:sp>
        <p:nvSpPr>
          <p:cNvPr id="18" name="Rectangle 17"/>
          <p:cNvSpPr/>
          <p:nvPr/>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sp>
        <p:nvSpPr>
          <p:cNvPr id="20" name="Text Box 27"/>
          <p:cNvSpPr txBox="1">
            <a:spLocks noChangeArrowheads="1"/>
          </p:cNvSpPr>
          <p:nvPr userDrawn="1"/>
        </p:nvSpPr>
        <p:spPr bwMode="auto">
          <a:xfrm>
            <a:off x="987360" y="6507842"/>
            <a:ext cx="2641600" cy="425758"/>
          </a:xfrm>
          <a:prstGeom prst="rect">
            <a:avLst/>
          </a:prstGeom>
          <a:noFill/>
          <a:ln w="9525">
            <a:noFill/>
            <a:miter lim="800000"/>
            <a:headEnd/>
            <a:tailEnd/>
          </a:ln>
          <a:effectLst/>
        </p:spPr>
        <p:txBody>
          <a:bodyPr>
            <a:spAutoFit/>
          </a:bodyPr>
          <a:lstStyle/>
          <a:p>
            <a:pPr algn="l" defTabSz="914377">
              <a:lnSpc>
                <a:spcPts val="1300"/>
              </a:lnSpc>
              <a:spcAft>
                <a:spcPct val="0"/>
              </a:spcAft>
            </a:pPr>
            <a:r>
              <a:rPr lang="en-US" sz="800" b="0" dirty="0">
                <a:solidFill>
                  <a:schemeClr val="tx1">
                    <a:lumMod val="50000"/>
                    <a:lumOff val="50000"/>
                  </a:schemeClr>
                </a:solidFill>
                <a:latin typeface="Arial" pitchFamily="34" charset="0"/>
              </a:rPr>
              <a:t>For internal </a:t>
            </a:r>
            <a:r>
              <a:rPr lang="en-US" sz="800" b="0" dirty="0">
                <a:solidFill>
                  <a:schemeClr val="tx1">
                    <a:lumMod val="50000"/>
                    <a:lumOff val="50000"/>
                  </a:schemeClr>
                </a:solidFill>
                <a:latin typeface="Arial" pitchFamily="34" charset="0"/>
                <a:cs typeface="Arial" pitchFamily="34" charset="0"/>
              </a:rPr>
              <a:t>MITRE</a:t>
            </a:r>
            <a:r>
              <a:rPr lang="en-US" sz="800" b="0" dirty="0">
                <a:solidFill>
                  <a:schemeClr val="tx1">
                    <a:lumMod val="50000"/>
                    <a:lumOff val="50000"/>
                  </a:schemeClr>
                </a:solidFill>
                <a:latin typeface="Arial" pitchFamily="34" charset="0"/>
              </a:rPr>
              <a:t> use</a:t>
            </a:r>
            <a:br>
              <a:rPr lang="en-US" sz="800" b="0" dirty="0">
                <a:solidFill>
                  <a:schemeClr val="tx1">
                    <a:lumMod val="50000"/>
                    <a:lumOff val="50000"/>
                  </a:schemeClr>
                </a:solidFill>
                <a:latin typeface="Arial" pitchFamily="34" charset="0"/>
              </a:rPr>
            </a:br>
            <a:endParaRPr lang="en-US" sz="800" b="0" dirty="0">
              <a:solidFill>
                <a:schemeClr val="tx1">
                  <a:lumMod val="50000"/>
                  <a:lumOff val="50000"/>
                </a:schemeClr>
              </a:solidFill>
              <a:latin typeface="Arial" pitchFamily="34" charset="0"/>
            </a:endParaRPr>
          </a:p>
        </p:txBody>
      </p:sp>
      <p:cxnSp>
        <p:nvCxnSpPr>
          <p:cNvPr id="21" name="Straight Connector 20"/>
          <p:cNvCxnSpPr/>
          <p:nvPr userDrawn="1"/>
        </p:nvCxnSpPr>
        <p:spPr bwMode="auto">
          <a:xfrm>
            <a:off x="1098208"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22" name="Straight Connector 21"/>
          <p:cNvCxnSpPr/>
          <p:nvPr userDrawn="1"/>
        </p:nvCxnSpPr>
        <p:spPr bwMode="auto">
          <a:xfrm>
            <a:off x="1098208"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2848" y="6276196"/>
            <a:ext cx="670505" cy="243820"/>
          </a:xfrm>
          <a:prstGeom prst="rect">
            <a:avLst/>
          </a:prstGeom>
        </p:spPr>
      </p:pic>
      <p:sp>
        <p:nvSpPr>
          <p:cNvPr id="24" name="Rectangle 23"/>
          <p:cNvSpPr/>
          <p:nvPr userDrawn="1"/>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25" name="Rectangle 24"/>
          <p:cNvSpPr/>
          <p:nvPr userDrawn="1"/>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Tree>
    <p:extLst>
      <p:ext uri="{BB962C8B-B14F-4D97-AF65-F5344CB8AC3E}">
        <p14:creationId xmlns:p14="http://schemas.microsoft.com/office/powerpoint/2010/main" val="411592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40"/>
            <a:ext cx="10972800" cy="868363"/>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962525"/>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088" indent="-280981">
              <a:buClr>
                <a:schemeClr val="tx2"/>
              </a:buClr>
              <a:defRPr lang="en-US" smtClean="0"/>
            </a:lvl4pPr>
            <a:lvl5pPr marL="1319180" indent="-228594">
              <a:buClr>
                <a:schemeClr val="tx2"/>
              </a:buClr>
              <a:buSzPct val="60000"/>
              <a:buFont typeface="Wingdings" pitchFamily="2" charset="2"/>
              <a:buChar char="q"/>
              <a:tabLst/>
              <a:defRPr lang="en-US" smtClean="0"/>
            </a:lvl5pPr>
            <a:lvl6pPr marL="1608098" indent="-228594">
              <a:buClr>
                <a:schemeClr val="tx2"/>
              </a:buClr>
              <a:buFont typeface="Helvetica LT Std" pitchFamily="34" charset="0"/>
              <a:buChar char="–"/>
              <a:tabLst/>
              <a:defRPr lang="en-US" smtClean="0"/>
            </a:lvl6pPr>
          </a:lstStyle>
          <a:p>
            <a:pPr lvl="0"/>
            <a:r>
              <a:rPr lang="en-US"/>
              <a:t>Edit Master text styles</a:t>
            </a:r>
          </a:p>
        </p:txBody>
      </p:sp>
    </p:spTree>
    <p:extLst>
      <p:ext uri="{BB962C8B-B14F-4D97-AF65-F5344CB8AC3E}">
        <p14:creationId xmlns:p14="http://schemas.microsoft.com/office/powerpoint/2010/main" val="223721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er Layout">
    <p:spTree>
      <p:nvGrpSpPr>
        <p:cNvPr id="1" name=""/>
        <p:cNvGrpSpPr/>
        <p:nvPr/>
      </p:nvGrpSpPr>
      <p:grpSpPr>
        <a:xfrm>
          <a:off x="0" y="0"/>
          <a:ext cx="0" cy="0"/>
          <a:chOff x="0" y="0"/>
          <a:chExt cx="0" cy="0"/>
        </a:xfrm>
      </p:grpSpPr>
      <p:grpSp>
        <p:nvGrpSpPr>
          <p:cNvPr id="6" name="Group 5"/>
          <p:cNvGrpSpPr/>
          <p:nvPr userDrawn="1"/>
        </p:nvGrpSpPr>
        <p:grpSpPr>
          <a:xfrm>
            <a:off x="1" y="0"/>
            <a:ext cx="533399" cy="6858000"/>
            <a:chOff x="1" y="0"/>
            <a:chExt cx="380999" cy="6858000"/>
          </a:xfrm>
        </p:grpSpPr>
        <p:sp>
          <p:nvSpPr>
            <p:cNvPr id="17" name="Rectangle 16"/>
            <p:cNvSpPr/>
            <p:nvPr/>
          </p:nvSpPr>
          <p:spPr bwMode="auto">
            <a:xfrm>
              <a:off x="1" y="0"/>
              <a:ext cx="380999" cy="32766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Arial" pitchFamily="34" charset="0"/>
                <a:cs typeface="Times New Roman" pitchFamily="18" charset="0"/>
              </a:defRPr>
            </a:lvl1pPr>
          </a:lstStyle>
          <a:p>
            <a:r>
              <a:rPr lang="en-US" dirty="0"/>
              <a:t>Divider Slide – Section Title here</a:t>
            </a:r>
          </a:p>
        </p:txBody>
      </p:sp>
      <p:sp>
        <p:nvSpPr>
          <p:cNvPr id="14" name="TextBox 13"/>
          <p:cNvSpPr txBox="1"/>
          <p:nvPr/>
        </p:nvSpPr>
        <p:spPr>
          <a:xfrm>
            <a:off x="9525000" y="64176"/>
            <a:ext cx="2138947" cy="246221"/>
          </a:xfrm>
          <a:prstGeom prst="rect">
            <a:avLst/>
          </a:prstGeom>
          <a:noFill/>
        </p:spPr>
        <p:txBody>
          <a:bodyPr wrap="square" rtlCol="0">
            <a:spAutoFit/>
          </a:bodyPr>
          <a:lstStyle/>
          <a:p>
            <a:pPr marL="0" marR="0" indent="0" algn="r" defTabSz="914377"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377"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44200" y="6477000"/>
            <a:ext cx="670505" cy="243820"/>
          </a:xfrm>
          <a:prstGeom prst="rect">
            <a:avLst/>
          </a:prstGeom>
        </p:spPr>
      </p:pic>
      <p:cxnSp>
        <p:nvCxnSpPr>
          <p:cNvPr id="5" name="Straight Connector 4"/>
          <p:cNvCxnSpPr/>
          <p:nvPr userDrawn="1"/>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1" name="Group 30"/>
          <p:cNvGrpSpPr/>
          <p:nvPr userDrawn="1"/>
        </p:nvGrpSpPr>
        <p:grpSpPr>
          <a:xfrm>
            <a:off x="11666483" y="0"/>
            <a:ext cx="533399" cy="6858000"/>
            <a:chOff x="1" y="0"/>
            <a:chExt cx="380999" cy="6858000"/>
          </a:xfrm>
        </p:grpSpPr>
        <p:sp>
          <p:nvSpPr>
            <p:cNvPr id="32" name="Rectangle 31"/>
            <p:cNvSpPr/>
            <p:nvPr/>
          </p:nvSpPr>
          <p:spPr bwMode="auto">
            <a:xfrm>
              <a:off x="1" y="0"/>
              <a:ext cx="380999" cy="32766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 name="Rectangle 3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Tree>
    <p:extLst>
      <p:ext uri="{BB962C8B-B14F-4D97-AF65-F5344CB8AC3E}">
        <p14:creationId xmlns:p14="http://schemas.microsoft.com/office/powerpoint/2010/main" val="2469642566"/>
      </p:ext>
    </p:extLst>
  </p:cSld>
  <p:clrMapOvr>
    <a:masterClrMapping/>
  </p:clrMapOvr>
  <p:hf hd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498603"/>
            <a:ext cx="53848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400800" y="1498603"/>
            <a:ext cx="53848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9493026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812800" y="274640"/>
            <a:ext cx="10972800" cy="868363"/>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Tree>
    <p:extLst>
      <p:ext uri="{BB962C8B-B14F-4D97-AF65-F5344CB8AC3E}">
        <p14:creationId xmlns:p14="http://schemas.microsoft.com/office/powerpoint/2010/main" val="341979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userDrawn="1"/>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Tree>
    <p:extLst>
      <p:ext uri="{BB962C8B-B14F-4D97-AF65-F5344CB8AC3E}">
        <p14:creationId xmlns:p14="http://schemas.microsoft.com/office/powerpoint/2010/main" val="3903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Slide - Large Im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81639" y="6540147"/>
            <a:ext cx="670505" cy="243820"/>
          </a:xfrm>
          <a:prstGeom prst="rect">
            <a:avLst/>
          </a:prstGeom>
        </p:spPr>
      </p:pic>
      <p:sp>
        <p:nvSpPr>
          <p:cNvPr id="5" name="Rectangle 4"/>
          <p:cNvSpPr/>
          <p:nvPr userDrawn="1"/>
        </p:nvSpPr>
        <p:spPr>
          <a:xfrm>
            <a:off x="838200" y="6629400"/>
            <a:ext cx="5763390" cy="123111"/>
          </a:xfrm>
          <a:prstGeom prst="rect">
            <a:avLst/>
          </a:prstGeom>
        </p:spPr>
        <p:txBody>
          <a:bodyPr wrap="square" lIns="0" tIns="0" rIns="0" bIns="0">
            <a:spAutoFit/>
          </a:bodyPr>
          <a:lstStyle/>
          <a:p>
            <a:r>
              <a:rPr lang="en-US" altLang="en-US" sz="800" dirty="0">
                <a:solidFill>
                  <a:schemeClr val="tx1">
                    <a:lumMod val="50000"/>
                    <a:lumOff val="50000"/>
                  </a:schemeClr>
                </a:solidFill>
                <a:latin typeface="Arial" pitchFamily="34" charset="0"/>
                <a:cs typeface="Arial" pitchFamily="34" charset="0"/>
              </a:rPr>
              <a:t>© 2017 The MITRE Corporation. All rights reserved.  For Internal MITRE Use.</a:t>
            </a:r>
            <a:endParaRPr lang="en-US" sz="800" dirty="0">
              <a:solidFill>
                <a:schemeClr val="tx1">
                  <a:lumMod val="50000"/>
                  <a:lumOff val="50000"/>
                </a:schemeClr>
              </a:solidFill>
              <a:latin typeface="Arial" pitchFamily="34" charset="0"/>
              <a:cs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userDrawn="1"/>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grpSp>
        <p:nvGrpSpPr>
          <p:cNvPr id="4" name="Group 3"/>
          <p:cNvGrpSpPr/>
          <p:nvPr userDrawn="1"/>
        </p:nvGrpSpPr>
        <p:grpSpPr>
          <a:xfrm>
            <a:off x="4180109" y="4759342"/>
            <a:ext cx="3732451" cy="687607"/>
            <a:chOff x="2659017" y="4816914"/>
            <a:chExt cx="3732451" cy="687607"/>
          </a:xfrm>
        </p:grpSpPr>
        <p:pic>
          <p:nvPicPr>
            <p:cNvPr id="5" name="Picture 4">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9017" y="4940349"/>
              <a:ext cx="443605" cy="443605"/>
            </a:xfrm>
            <a:prstGeom prst="rect">
              <a:avLst/>
            </a:prstGeom>
          </p:spPr>
        </p:pic>
        <p:pic>
          <p:nvPicPr>
            <p:cNvPr id="6" name="Picture 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4271" y="4982267"/>
              <a:ext cx="377994" cy="377994"/>
            </a:xfrm>
            <a:prstGeom prst="rect">
              <a:avLst/>
            </a:prstGeom>
          </p:spPr>
        </p:pic>
        <p:pic>
          <p:nvPicPr>
            <p:cNvPr id="7" name="Picture 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90385" y="4959899"/>
              <a:ext cx="1114344" cy="413237"/>
            </a:xfrm>
            <a:prstGeom prst="rect">
              <a:avLst/>
            </a:prstGeom>
          </p:spPr>
        </p:pic>
        <p:pic>
          <p:nvPicPr>
            <p:cNvPr id="8" name="Picture 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01766" y="4816914"/>
              <a:ext cx="972527" cy="687607"/>
            </a:xfrm>
            <a:prstGeom prst="rect">
              <a:avLst/>
            </a:prstGeom>
          </p:spPr>
        </p:pic>
        <p:pic>
          <p:nvPicPr>
            <p:cNvPr id="9" name="Picture 8">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05535" y="4973550"/>
              <a:ext cx="385933" cy="385933"/>
            </a:xfrm>
            <a:prstGeom prst="rect">
              <a:avLst/>
            </a:prstGeom>
          </p:spPr>
        </p:pic>
      </p:grpSp>
      <p:sp>
        <p:nvSpPr>
          <p:cNvPr id="10" name="TextBox 9"/>
          <p:cNvSpPr txBox="1"/>
          <p:nvPr userDrawn="1"/>
        </p:nvSpPr>
        <p:spPr>
          <a:xfrm>
            <a:off x="3153845" y="2396381"/>
            <a:ext cx="5784978" cy="2277547"/>
          </a:xfrm>
          <a:prstGeom prst="rect">
            <a:avLst/>
          </a:prstGeom>
          <a:noFill/>
        </p:spPr>
        <p:txBody>
          <a:bodyPr wrap="square" rtlCol="0">
            <a:spAutoFit/>
          </a:bodyPr>
          <a:lstStyle/>
          <a:p>
            <a:pPr algn="ctr">
              <a:spcAft>
                <a:spcPts val="600"/>
              </a:spcAft>
            </a:pPr>
            <a:r>
              <a:rPr lang="en-US" sz="1600" dirty="0">
                <a:solidFill>
                  <a:schemeClr val="tx1">
                    <a:lumMod val="50000"/>
                    <a:lumOff val="50000"/>
                  </a:schemeClr>
                </a:solidFill>
              </a:rPr>
              <a:t>MITRE is a not-for-profit organization whose sole focus is to operate federally funded research and development centers, or FFRDCs. Independent and objective, we take on some of our nation's—and the world’s—most critical challenges and provide innovative, practical solutions.</a:t>
            </a:r>
          </a:p>
          <a:p>
            <a:pPr marL="0" lvl="1" algn="ctr">
              <a:spcAft>
                <a:spcPts val="600"/>
              </a:spcAft>
            </a:pPr>
            <a:r>
              <a:rPr lang="en-US" dirty="0">
                <a:solidFill>
                  <a:schemeClr val="tx1">
                    <a:lumMod val="50000"/>
                    <a:lumOff val="50000"/>
                  </a:schemeClr>
                </a:solidFill>
              </a:rPr>
              <a:t>Learn and share more about MITRE, FFRDCs,</a:t>
            </a:r>
            <a:br>
              <a:rPr lang="en-US" dirty="0">
                <a:solidFill>
                  <a:schemeClr val="tx1">
                    <a:lumMod val="50000"/>
                    <a:lumOff val="50000"/>
                  </a:schemeClr>
                </a:solidFill>
              </a:rPr>
            </a:br>
            <a:r>
              <a:rPr lang="en-US" dirty="0">
                <a:solidFill>
                  <a:schemeClr val="tx1">
                    <a:lumMod val="50000"/>
                    <a:lumOff val="50000"/>
                  </a:schemeClr>
                </a:solidFill>
              </a:rPr>
              <a:t>and our unique value at </a:t>
            </a:r>
            <a:r>
              <a:rPr lang="en-US" u="sng" dirty="0">
                <a:solidFill>
                  <a:schemeClr val="tx1">
                    <a:lumMod val="50000"/>
                    <a:lumOff val="50000"/>
                  </a:schemeClr>
                </a:solidFill>
                <a:hlinkClick r:id="rId12"/>
              </a:rPr>
              <a:t>www.mitre.org</a:t>
            </a:r>
            <a:r>
              <a:rPr lang="en-US" dirty="0">
                <a:solidFill>
                  <a:schemeClr val="tx1">
                    <a:lumMod val="50000"/>
                    <a:lumOff val="50000"/>
                  </a:schemeClr>
                </a:solidFill>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181600" y="1295400"/>
            <a:ext cx="1729468" cy="791415"/>
          </a:xfrm>
          <a:prstGeom prst="rect">
            <a:avLst/>
          </a:prstGeom>
        </p:spPr>
      </p:pic>
    </p:spTree>
    <p:extLst>
      <p:ext uri="{BB962C8B-B14F-4D97-AF65-F5344CB8AC3E}">
        <p14:creationId xmlns:p14="http://schemas.microsoft.com/office/powerpoint/2010/main" val="137766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40"/>
            <a:ext cx="10972800" cy="868363"/>
          </a:xfrm>
          <a:prstGeom prst="rect">
            <a:avLst/>
          </a:prstGeom>
        </p:spPr>
        <p:txBody>
          <a:bodyPr vert="horz" lIns="91440" tIns="45720" rIns="91440" bIns="45720" rtlCol="0" anchor="ctr" anchorCtr="0">
            <a:noAutofit/>
          </a:bodyPr>
          <a:lstStyle/>
          <a:p>
            <a:r>
              <a:rPr lang="en-US"/>
              <a:t>Click to edit Master title style</a:t>
            </a:r>
          </a:p>
        </p:txBody>
      </p:sp>
      <p:sp>
        <p:nvSpPr>
          <p:cNvPr id="3" name="Text Placeholder 2"/>
          <p:cNvSpPr>
            <a:spLocks noGrp="1"/>
          </p:cNvSpPr>
          <p:nvPr>
            <p:ph type="body" idx="1"/>
          </p:nvPr>
        </p:nvSpPr>
        <p:spPr>
          <a:xfrm>
            <a:off x="812800" y="1447801"/>
            <a:ext cx="10972800" cy="4943475"/>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cxnSp>
        <p:nvCxnSpPr>
          <p:cNvPr id="9" name="Straight Connector 8"/>
          <p:cNvCxnSpPr/>
          <p:nvPr/>
        </p:nvCxnSpPr>
        <p:spPr bwMode="auto">
          <a:xfrm>
            <a:off x="824412" y="1295400"/>
            <a:ext cx="10961189"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2" y="1"/>
            <a:ext cx="405352"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2" y="1371601"/>
            <a:ext cx="405352"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Box 12"/>
          <p:cNvSpPr txBox="1"/>
          <p:nvPr/>
        </p:nvSpPr>
        <p:spPr>
          <a:xfrm>
            <a:off x="9765909" y="64176"/>
            <a:ext cx="2138947" cy="246221"/>
          </a:xfrm>
          <a:prstGeom prst="rect">
            <a:avLst/>
          </a:prstGeom>
          <a:noFill/>
        </p:spPr>
        <p:txBody>
          <a:bodyPr wrap="square" rtlCol="0">
            <a:spAutoFit/>
          </a:bodyPr>
          <a:lstStyle/>
          <a:p>
            <a:pPr marL="0" marR="0" indent="0" algn="r" defTabSz="914377"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377"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81639" y="6540147"/>
            <a:ext cx="670505" cy="243820"/>
          </a:xfrm>
          <a:prstGeom prst="rect">
            <a:avLst/>
          </a:prstGeom>
        </p:spPr>
      </p:pic>
      <p:pic>
        <p:nvPicPr>
          <p:cNvPr id="18" name="Picture 17"/>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381639" y="6540147"/>
            <a:ext cx="670505" cy="243820"/>
          </a:xfrm>
          <a:prstGeom prst="rect">
            <a:avLst/>
          </a:prstGeom>
        </p:spPr>
      </p:pic>
      <p:sp>
        <p:nvSpPr>
          <p:cNvPr id="20" name="Rectangle 19"/>
          <p:cNvSpPr/>
          <p:nvPr userDrawn="1"/>
        </p:nvSpPr>
        <p:spPr>
          <a:xfrm>
            <a:off x="838200" y="6629400"/>
            <a:ext cx="5763390" cy="123111"/>
          </a:xfrm>
          <a:prstGeom prst="rect">
            <a:avLst/>
          </a:prstGeom>
        </p:spPr>
        <p:txBody>
          <a:bodyPr wrap="square" lIns="0" tIns="0" rIns="0" bIns="0">
            <a:spAutoFit/>
          </a:bodyPr>
          <a:lstStyle/>
          <a:p>
            <a:r>
              <a:rPr lang="en-US" altLang="en-US" sz="800" dirty="0">
                <a:solidFill>
                  <a:schemeClr val="tx1">
                    <a:lumMod val="50000"/>
                    <a:lumOff val="50000"/>
                  </a:schemeClr>
                </a:solidFill>
                <a:latin typeface="Arial" pitchFamily="34" charset="0"/>
                <a:cs typeface="Arial" pitchFamily="34" charset="0"/>
              </a:rPr>
              <a:t>© 2017 The MITRE Corporation. All rights reserved.  For Internal MITRE Use.</a:t>
            </a:r>
            <a:endParaRPr lang="en-US" sz="800"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41532299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5" r:id="rId3"/>
    <p:sldLayoutId id="2147483692" r:id="rId4"/>
    <p:sldLayoutId id="2147483689" r:id="rId5"/>
    <p:sldLayoutId id="2147483690" r:id="rId6"/>
    <p:sldLayoutId id="2147483655" r:id="rId7"/>
    <p:sldLayoutId id="2147483694" r:id="rId8"/>
  </p:sldLayoutIdLst>
  <p:hf hdr="0" dt="0"/>
  <p:txStyles>
    <p:titleStyle>
      <a:lvl1pPr algn="l" defTabSz="914377"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p:titleStyle>
    <p:bodyStyle>
      <a:lvl1pPr marL="231769" indent="-231769" algn="l" defTabSz="914377" rtl="0" eaLnBrk="1" latinLnBrk="0" hangingPunct="1">
        <a:spcBef>
          <a:spcPts val="0"/>
        </a:spcBef>
        <a:spcAft>
          <a:spcPts val="600"/>
        </a:spcAft>
        <a:buClr>
          <a:schemeClr val="tx2"/>
        </a:buClr>
        <a:buSzPct val="120000"/>
        <a:buFont typeface="Wingdings" pitchFamily="2" charset="2"/>
        <a:buChar char="§"/>
        <a:defRPr sz="2400" b="1" kern="1200">
          <a:solidFill>
            <a:schemeClr val="tx1"/>
          </a:solidFill>
          <a:latin typeface="Arial" pitchFamily="34" charset="0"/>
          <a:ea typeface="+mn-ea"/>
          <a:cs typeface="Arial" pitchFamily="34" charset="0"/>
        </a:defRPr>
      </a:lvl1pPr>
      <a:lvl2pPr marL="515926" indent="-228594" algn="l" defTabSz="914377"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695" indent="-231769" algn="l" defTabSz="914377"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62" indent="-228594" algn="l" defTabSz="914377"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180" indent="-228594" algn="l" defTabSz="914377"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098" indent="-228594" algn="l" defTabSz="914377"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The Evolving Web Presence of </a:t>
            </a:r>
            <a:br>
              <a:rPr lang="en-US" dirty="0"/>
            </a:br>
            <a:r>
              <a:rPr lang="en-US" dirty="0"/>
              <a:t>The Standard Health Collaborative </a:t>
            </a:r>
          </a:p>
        </p:txBody>
      </p:sp>
      <p:sp>
        <p:nvSpPr>
          <p:cNvPr id="5" name="Subtitle 4"/>
          <p:cNvSpPr>
            <a:spLocks noGrp="1"/>
          </p:cNvSpPr>
          <p:nvPr>
            <p:ph type="subTitle" idx="1"/>
          </p:nvPr>
        </p:nvSpPr>
        <p:spPr/>
        <p:txBody>
          <a:bodyPr/>
          <a:lstStyle/>
          <a:p>
            <a:r>
              <a:rPr lang="en-US" dirty="0"/>
              <a:t>February 6, 2017</a:t>
            </a:r>
          </a:p>
        </p:txBody>
      </p:sp>
    </p:spTree>
    <p:extLst>
      <p:ext uri="{BB962C8B-B14F-4D97-AF65-F5344CB8AC3E}">
        <p14:creationId xmlns:p14="http://schemas.microsoft.com/office/powerpoint/2010/main" val="357603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Standard Health Collaborative Has </a:t>
            </a:r>
            <a:br>
              <a:rPr lang="en-US" dirty="0"/>
            </a:br>
            <a:r>
              <a:rPr lang="en-US" dirty="0"/>
              <a:t>Three Central Projects</a:t>
            </a:r>
          </a:p>
        </p:txBody>
      </p:sp>
      <p:sp>
        <p:nvSpPr>
          <p:cNvPr id="3" name="Content Placeholder 2"/>
          <p:cNvSpPr>
            <a:spLocks noGrp="1"/>
          </p:cNvSpPr>
          <p:nvPr>
            <p:ph idx="1"/>
          </p:nvPr>
        </p:nvSpPr>
        <p:spPr>
          <a:xfrm>
            <a:off x="812800" y="1447801"/>
            <a:ext cx="10972800" cy="4876800"/>
          </a:xfrm>
        </p:spPr>
        <p:txBody>
          <a:bodyPr/>
          <a:lstStyle/>
          <a:p>
            <a:r>
              <a:rPr lang="en-US" dirty="0"/>
              <a:t>Synthetic Mass</a:t>
            </a:r>
          </a:p>
          <a:p>
            <a:r>
              <a:rPr lang="en-US" dirty="0" err="1"/>
              <a:t>Synthea</a:t>
            </a:r>
            <a:endParaRPr lang="en-US" dirty="0"/>
          </a:p>
          <a:p>
            <a:r>
              <a:rPr lang="en-US" dirty="0"/>
              <a:t>Standard Health Record</a:t>
            </a:r>
          </a:p>
        </p:txBody>
      </p:sp>
    </p:spTree>
    <p:extLst>
      <p:ext uri="{BB962C8B-B14F-4D97-AF65-F5344CB8AC3E}">
        <p14:creationId xmlns:p14="http://schemas.microsoft.com/office/powerpoint/2010/main" val="351958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2120749"/>
      </p:ext>
    </p:extLst>
  </p:cSld>
  <p:clrMapOvr>
    <a:masterClrMapping/>
  </p:clrMapOvr>
</p:sld>
</file>

<file path=ppt/theme/theme1.xml><?xml version="1.0" encoding="utf-8"?>
<a:theme xmlns:a="http://schemas.openxmlformats.org/drawingml/2006/main" name="MITRE_Template16x9">
  <a:themeElements>
    <a:clrScheme name="MITRE_Corporate Palette">
      <a:dk1>
        <a:sysClr val="windowText" lastClr="000000"/>
      </a:dk1>
      <a:lt1>
        <a:sysClr val="window" lastClr="FFFFFF"/>
      </a:lt1>
      <a:dk2>
        <a:srgbClr val="005B94"/>
      </a:dk2>
      <a:lt2>
        <a:srgbClr val="DFE1DF"/>
      </a:lt2>
      <a:accent1>
        <a:srgbClr val="00B3DC"/>
      </a:accent1>
      <a:accent2>
        <a:srgbClr val="F7901E"/>
      </a:accent2>
      <a:accent3>
        <a:srgbClr val="FFE23C"/>
      </a:accent3>
      <a:accent4>
        <a:srgbClr val="BED131"/>
      </a:accent4>
      <a:accent5>
        <a:srgbClr val="C64227"/>
      </a:accent5>
      <a:accent6>
        <a:srgbClr val="FFFFFF"/>
      </a:accent6>
      <a:hlink>
        <a:srgbClr val="00B3DC"/>
      </a:hlink>
      <a:folHlink>
        <a:srgbClr val="800080"/>
      </a:folHlink>
    </a:clrScheme>
    <a:fontScheme name="MITRE Corpor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MITRE_Briefing_Template16x9.pptx" id="{F591F8B9-20D2-4A6A-857A-710EAC9B950F}" vid="{B0B8B8B2-8210-4301-9CD5-5E67274452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IconOverlay xmlns="http://schemas.microsoft.com/sharepoint/v4" xsi:nil="true"/>
    <_Contributor xmlns="http://schemas.microsoft.com/sharepoint/v3/fields" xsi:nil="true"/>
    <DocType xmlns="ae7241bb-316f-43d3-a81e-64ec0fc1fc73">Template</DocType>
    <Release_x0020_Statement xmlns="http://schemas.microsoft.com/sharepoint/v3">For Internal MITRE Use</Release_x0020_Statement>
    <Site_x0020_Page xmlns="ae7241bb-316f-43d3-a81e-64ec0fc1fc73">
      <Value>36</Value>
      <Value>56</Value>
      <Value>57</Value>
    </Site_x0020_Page>
    <SortOrder xmlns="ae7241bb-316f-43d3-a81e-64ec0fc1fc73">1</SortOrder>
    <Date xmlns="ae7241bb-316f-43d3-a81e-64ec0fc1fc73">2017-01-01T05:00:00+00:00</Date>
  </documentManagement>
</p:properties>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ED7B95B9F3884348B31FF9A448CD4B00" ma:contentTypeVersion="12" ma:contentTypeDescription="Materials and documents that contain MITRE authored content and other content directly attributable to MITRE and its work" ma:contentTypeScope="" ma:versionID="4c300fd0175ab4bb33b1854ea5312191">
  <xsd:schema xmlns:xsd="http://www.w3.org/2001/XMLSchema" xmlns:xs="http://www.w3.org/2001/XMLSchema" xmlns:p="http://schemas.microsoft.com/office/2006/metadata/properties" xmlns:ns1="http://schemas.microsoft.com/sharepoint/v3" xmlns:ns2="http://schemas.microsoft.com/sharepoint/v3/fields" xmlns:ns3="ae7241bb-316f-43d3-a81e-64ec0fc1fc73" xmlns:ns4="http://schemas.microsoft.com/sharepoint/v4" targetNamespace="http://schemas.microsoft.com/office/2006/metadata/properties" ma:root="true" ma:fieldsID="8a5054c4affde81919734fc787b26e5c" ns1:_="" ns2:_="" ns3:_="" ns4:_="">
    <xsd:import namespace="http://schemas.microsoft.com/sharepoint/v3"/>
    <xsd:import namespace="http://schemas.microsoft.com/sharepoint/v3/fields"/>
    <xsd:import namespace="ae7241bb-316f-43d3-a81e-64ec0fc1fc73"/>
    <xsd:import namespace="http://schemas.microsoft.com/sharepoint/v4"/>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7241bb-316f-43d3-a81e-64ec0fc1fc73"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0e6e1ef9-95cd-4525-a4f0-68190b9baa13}"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6" nillable="true" ma:displayName="Date" ma:description="If applicable for items such as the Program Highlights."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E35421-91C6-43D4-8A60-5CF591E2A7C0}">
  <ds:schemaRefs>
    <ds:schemaRef ds:uri="http://schemas.microsoft.com/office/2006/metadata/customXsn"/>
  </ds:schemaRefs>
</ds:datastoreItem>
</file>

<file path=customXml/itemProps2.xml><?xml version="1.0" encoding="utf-8"?>
<ds:datastoreItem xmlns:ds="http://schemas.openxmlformats.org/officeDocument/2006/customXml" ds:itemID="{7E3B0A9C-6BC8-4D56-9DCA-5835753807C4}">
  <ds:schemaRefs>
    <ds:schemaRef ds:uri="http://schemas.microsoft.com/sharepoint/v3/contenttype/forms"/>
  </ds:schemaRefs>
</ds:datastoreItem>
</file>

<file path=customXml/itemProps3.xml><?xml version="1.0" encoding="utf-8"?>
<ds:datastoreItem xmlns:ds="http://schemas.openxmlformats.org/officeDocument/2006/customXml" ds:itemID="{31DF4C04-940F-4AD0-9CA2-F501B624D31E}">
  <ds:schemaRefs>
    <ds:schemaRef ds:uri="http://schemas.microsoft.com/sharepoint/v3/fields"/>
    <ds:schemaRef ds:uri="http://purl.org/dc/elements/1.1/"/>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microsoft.com/sharepoint/v3"/>
    <ds:schemaRef ds:uri="http://schemas.microsoft.com/sharepoint/v4"/>
    <ds:schemaRef ds:uri="http://schemas.openxmlformats.org/package/2006/metadata/core-properties"/>
    <ds:schemaRef ds:uri="ae7241bb-316f-43d3-a81e-64ec0fc1fc73"/>
    <ds:schemaRef ds:uri="http://www.w3.org/XML/1998/namespace"/>
  </ds:schemaRefs>
</ds:datastoreItem>
</file>

<file path=customXml/itemProps4.xml><?xml version="1.0" encoding="utf-8"?>
<ds:datastoreItem xmlns:ds="http://schemas.openxmlformats.org/officeDocument/2006/customXml" ds:itemID="{4C1E497D-7C9A-47DA-B5BC-3F7465CF65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ae7241bb-316f-43d3-a81e-64ec0fc1fc7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70</TotalTime>
  <Words>20</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Helvetica LT Std</vt:lpstr>
      <vt:lpstr>Times New Roman</vt:lpstr>
      <vt:lpstr>Verdana</vt:lpstr>
      <vt:lpstr>Wingdings</vt:lpstr>
      <vt:lpstr>MITRE_Template16x9</vt:lpstr>
      <vt:lpstr>The Evolving Web Presence of  The Standard Health Collaborative </vt:lpstr>
      <vt:lpstr>The Standard Health Collaborative Has  Three Central Projects</vt:lpstr>
      <vt:lpstr>PowerPoint Presentation</vt:lpstr>
    </vt:vector>
  </TitlesOfParts>
  <Company>The MITRE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Evolving Web Presence of  The Standard Health Collaborative</dc:title>
  <dc:creator>Phelan, Dylan T.</dc:creator>
  <cp:lastModifiedBy>Phelan, Dylan T.</cp:lastModifiedBy>
  <cp:revision>4</cp:revision>
  <cp:lastPrinted>2015-01-29T19:44:43Z</cp:lastPrinted>
  <dcterms:created xsi:type="dcterms:W3CDTF">2017-02-06T18:45:28Z</dcterms:created>
  <dcterms:modified xsi:type="dcterms:W3CDTF">2017-02-06T19:56:22Z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0x010100823A99C636F7423283FB0D200866C61300ED7B95B9F3884348B31FF9A448CD4B00</vt:lpwstr>
  </property>
  <property fmtid="{D5CDD505-2E9C-101B-9397-08002B2CF9AE}" pid="3" name="Order">
    <vt:r8>28100</vt:r8>
  </property>
</Properties>
</file>