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317" r:id="rId3"/>
    <p:sldId id="261" r:id="rId4"/>
    <p:sldId id="267" r:id="rId5"/>
    <p:sldId id="275" r:id="rId6"/>
    <p:sldId id="283" r:id="rId7"/>
    <p:sldId id="276" r:id="rId8"/>
    <p:sldId id="277" r:id="rId9"/>
    <p:sldId id="266" r:id="rId10"/>
    <p:sldId id="284" r:id="rId11"/>
    <p:sldId id="274" r:id="rId12"/>
    <p:sldId id="270" r:id="rId13"/>
    <p:sldId id="310" r:id="rId14"/>
    <p:sldId id="312" r:id="rId15"/>
    <p:sldId id="311" r:id="rId16"/>
    <p:sldId id="318" r:id="rId17"/>
    <p:sldId id="319" r:id="rId18"/>
    <p:sldId id="313" r:id="rId19"/>
    <p:sldId id="308" r:id="rId20"/>
    <p:sldId id="321" r:id="rId21"/>
    <p:sldId id="303" r:id="rId22"/>
    <p:sldId id="304" r:id="rId23"/>
    <p:sldId id="302" r:id="rId24"/>
    <p:sldId id="314" r:id="rId25"/>
    <p:sldId id="287" r:id="rId26"/>
    <p:sldId id="291" r:id="rId27"/>
    <p:sldId id="290" r:id="rId28"/>
    <p:sldId id="316" r:id="rId29"/>
    <p:sldId id="322" r:id="rId30"/>
    <p:sldId id="315" r:id="rId31"/>
    <p:sldId id="305" r:id="rId32"/>
    <p:sldId id="309" r:id="rId33"/>
    <p:sldId id="259" r:id="rId34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FFCC99"/>
    <a:srgbClr val="1E8F0B"/>
    <a:srgbClr val="A0FEA2"/>
    <a:srgbClr val="9FFFC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png"/><Relationship Id="rId11" Type="http://schemas.openxmlformats.org/officeDocument/2006/relationships/image" Target="../media/image33.png"/><Relationship Id="rId5" Type="http://schemas.openxmlformats.org/officeDocument/2006/relationships/image" Target="../media/image67.png"/><Relationship Id="rId10" Type="http://schemas.openxmlformats.org/officeDocument/2006/relationships/image" Target="../media/image32.png"/><Relationship Id="rId4" Type="http://schemas.openxmlformats.org/officeDocument/2006/relationships/image" Target="../media/image66.png"/><Relationship Id="rId9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0.bin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Conditional Random Fields 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Sequence prediction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371600"/>
            <a:ext cx="88392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Like NER</a:t>
            </a:r>
            <a:r>
              <a:rPr lang="en-US" sz="2900" baseline="-25000" dirty="0" smtClean="0">
                <a:latin typeface="Georgia" pitchFamily="18" charset="0"/>
              </a:rPr>
              <a:t>: identifying and classifying proper names in text, e.g. China as location; George Bush as people; United Nations as organizations</a:t>
            </a:r>
            <a:endParaRPr kumimoji="0" lang="en-US" sz="29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Set of </a:t>
            </a: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eorgia" pitchFamily="18" charset="0"/>
              </a:rPr>
              <a:t>observation</a:t>
            </a: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,                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Set of </a:t>
            </a: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eorgia" pitchFamily="18" charset="0"/>
              </a:rPr>
              <a:t>underlying sequence of states</a:t>
            </a: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,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HMM is generative: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aseline="-25000" dirty="0" smtClean="0">
                <a:latin typeface="Georgia" pitchFamily="18" charset="0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900" baseline="-25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900" baseline="-25000" dirty="0" smtClean="0">
                <a:latin typeface="Georgia" pitchFamily="18" charset="0"/>
              </a:rPr>
              <a:t>Doesn’t model long-range dependencies</a:t>
            </a: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TW" sz="2900" baseline="-25000" dirty="0" smtClean="0">
                <a:latin typeface="Georgia" pitchFamily="18" charset="0"/>
              </a:rPr>
              <a:t>Not practical to represent multiple interacting features (hard to model p(x))</a:t>
            </a:r>
            <a:endParaRPr lang="en-US" sz="2900" baseline="-25000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900" baseline="-25000" dirty="0" smtClean="0">
                <a:latin typeface="Georgia" pitchFamily="18" charset="0"/>
              </a:rPr>
              <a:t>The primary advantage of CRFs over hidden Markov models is their conditional nature, resulting in the relaxation of the independence assumptions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900" baseline="-25000" dirty="0" smtClean="0">
                <a:latin typeface="Georgia" pitchFamily="18" charset="0"/>
              </a:rPr>
              <a:t>And it can handle overlapping features 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5647" y="2175320"/>
            <a:ext cx="1647881" cy="36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7140" y="2514600"/>
            <a:ext cx="1652588" cy="38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4493528" y="2215608"/>
            <a:ext cx="1447800" cy="270804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Georgia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34888" y="2549856"/>
            <a:ext cx="914400" cy="270804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Georgia" pitchFamily="18" charset="0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6583" y="2971800"/>
            <a:ext cx="3674561" cy="86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9764" y="2919412"/>
            <a:ext cx="2094580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474192" y="3224212"/>
            <a:ext cx="990600" cy="393192"/>
          </a:xfrm>
          <a:prstGeom prst="rect">
            <a:avLst/>
          </a:prstGeom>
          <a:solidFill>
            <a:srgbClr val="1E8F0B">
              <a:alpha val="2902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7544" y="3224212"/>
            <a:ext cx="1136176" cy="393192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3" name="Down Arrow Callout 12"/>
          <p:cNvSpPr/>
          <p:nvPr/>
        </p:nvSpPr>
        <p:spPr>
          <a:xfrm>
            <a:off x="2936544" y="2919412"/>
            <a:ext cx="1981200" cy="381000"/>
          </a:xfrm>
          <a:prstGeom prst="downArrowCallout">
            <a:avLst>
              <a:gd name="adj1" fmla="val 19667"/>
              <a:gd name="adj2" fmla="val 25000"/>
              <a:gd name="adj3" fmla="val 25000"/>
              <a:gd name="adj4" fmla="val 532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Georgia" pitchFamily="18" charset="0"/>
              </a:rPr>
              <a:t>Transition probability</a:t>
            </a:r>
            <a:endParaRPr lang="en-US" sz="1400" dirty="0">
              <a:latin typeface="Georgia" pitchFamily="18" charset="0"/>
            </a:endParaRPr>
          </a:p>
        </p:txBody>
      </p:sp>
      <p:sp>
        <p:nvSpPr>
          <p:cNvPr id="15" name="Up Arrow Callout 14"/>
          <p:cNvSpPr/>
          <p:nvPr/>
        </p:nvSpPr>
        <p:spPr>
          <a:xfrm>
            <a:off x="3944850" y="3568987"/>
            <a:ext cx="2077794" cy="344424"/>
          </a:xfrm>
          <a:prstGeom prst="upArrowCallout">
            <a:avLst>
              <a:gd name="adj1" fmla="val 25001"/>
              <a:gd name="adj2" fmla="val 31908"/>
              <a:gd name="adj3" fmla="val 25000"/>
              <a:gd name="adj4" fmla="val 57081"/>
            </a:avLst>
          </a:prstGeom>
          <a:solidFill>
            <a:srgbClr val="1E8F0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Georgia" pitchFamily="18" charset="0"/>
              </a:rPr>
              <a:t>Observation probability</a:t>
            </a:r>
            <a:endParaRPr lang="en-US" sz="1400" dirty="0">
              <a:latin typeface="Georgia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22644" y="2909887"/>
            <a:ext cx="533400" cy="1238250"/>
          </a:xfrm>
          <a:prstGeom prst="ellipse">
            <a:avLst/>
          </a:prstGeom>
          <a:solidFill>
            <a:srgbClr val="1E8F0B">
              <a:alpha val="46000"/>
            </a:srgbClr>
          </a:solidFill>
          <a:ln>
            <a:solidFill>
              <a:srgbClr val="1E8F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6400800" y="2543175"/>
            <a:ext cx="533400" cy="1238250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5422569" y="3900487"/>
            <a:ext cx="685800" cy="200025"/>
          </a:xfrm>
          <a:custGeom>
            <a:avLst/>
            <a:gdLst>
              <a:gd name="connsiteX0" fmla="*/ 0 w 685800"/>
              <a:gd name="connsiteY0" fmla="*/ 0 h 200025"/>
              <a:gd name="connsiteX1" fmla="*/ 228600 w 685800"/>
              <a:gd name="connsiteY1" fmla="*/ 190500 h 200025"/>
              <a:gd name="connsiteX2" fmla="*/ 685800 w 685800"/>
              <a:gd name="connsiteY2" fmla="*/ 5715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00025">
                <a:moveTo>
                  <a:pt x="0" y="0"/>
                </a:moveTo>
                <a:cubicBezTo>
                  <a:pt x="57150" y="90487"/>
                  <a:pt x="114300" y="180975"/>
                  <a:pt x="228600" y="190500"/>
                </a:cubicBezTo>
                <a:cubicBezTo>
                  <a:pt x="342900" y="200025"/>
                  <a:pt x="514350" y="128587"/>
                  <a:pt x="685800" y="57150"/>
                </a:cubicBezTo>
              </a:path>
            </a:pathLst>
          </a:custGeom>
          <a:ln w="57150">
            <a:solidFill>
              <a:srgbClr val="1E8F0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803444" y="2590800"/>
            <a:ext cx="1581150" cy="304800"/>
          </a:xfrm>
          <a:custGeom>
            <a:avLst/>
            <a:gdLst>
              <a:gd name="connsiteX0" fmla="*/ 0 w 1295400"/>
              <a:gd name="connsiteY0" fmla="*/ 304800 h 304800"/>
              <a:gd name="connsiteX1" fmla="*/ 781050 w 1295400"/>
              <a:gd name="connsiteY1" fmla="*/ 9525 h 304800"/>
              <a:gd name="connsiteX2" fmla="*/ 1295400 w 1295400"/>
              <a:gd name="connsiteY2" fmla="*/ 24765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0" h="304800">
                <a:moveTo>
                  <a:pt x="0" y="304800"/>
                </a:moveTo>
                <a:cubicBezTo>
                  <a:pt x="282575" y="161925"/>
                  <a:pt x="565150" y="19050"/>
                  <a:pt x="781050" y="9525"/>
                </a:cubicBezTo>
                <a:cubicBezTo>
                  <a:pt x="996950" y="0"/>
                  <a:pt x="1146175" y="123825"/>
                  <a:pt x="1295400" y="247650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9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Chain CRFs 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Georgia" pitchFamily="18" charset="0"/>
              </a:rPr>
              <a:t>Each potential function will operate on pairs of adjacent label variables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Georgia" pitchFamily="18" charset="0"/>
              </a:rPr>
              <a:t>Parameters to be estimated,      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6576" y="3441192"/>
            <a:ext cx="338709" cy="33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1806" y="2474976"/>
            <a:ext cx="3919538" cy="8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905000"/>
            <a:ext cx="4295775" cy="7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06867" y="4220380"/>
            <a:ext cx="2731933" cy="17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Callout 9"/>
          <p:cNvSpPr/>
          <p:nvPr/>
        </p:nvSpPr>
        <p:spPr>
          <a:xfrm>
            <a:off x="4151376" y="2663952"/>
            <a:ext cx="2667000" cy="457200"/>
          </a:xfrm>
          <a:prstGeom prst="rightArrowCallout">
            <a:avLst>
              <a:gd name="adj1" fmla="val 16000"/>
              <a:gd name="adj2" fmla="val 22333"/>
              <a:gd name="adj3" fmla="val 41001"/>
              <a:gd name="adj4" fmla="val 77428"/>
            </a:avLst>
          </a:prstGeom>
          <a:solidFill>
            <a:srgbClr val="92D050">
              <a:alpha val="34000"/>
            </a:srgbClr>
          </a:solidFill>
          <a:ln w="22225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3616" y="2743200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Feature functions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4" name="L-Shape 13"/>
          <p:cNvSpPr/>
          <p:nvPr/>
        </p:nvSpPr>
        <p:spPr>
          <a:xfrm rot="10800000">
            <a:off x="2819401" y="4144180"/>
            <a:ext cx="1816608" cy="1752600"/>
          </a:xfrm>
          <a:prstGeom prst="corner">
            <a:avLst>
              <a:gd name="adj1" fmla="val 36560"/>
              <a:gd name="adj2" fmla="val 39565"/>
            </a:avLst>
          </a:prstGeom>
          <a:solidFill>
            <a:schemeClr val="accent1">
              <a:alpha val="54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5" name="Oval 128"/>
          <p:cNvSpPr>
            <a:spLocks noChangeArrowheads="1"/>
          </p:cNvSpPr>
          <p:nvPr/>
        </p:nvSpPr>
        <p:spPr bwMode="auto">
          <a:xfrm>
            <a:off x="6248400" y="51054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6" name="Oval 129"/>
          <p:cNvSpPr>
            <a:spLocks noChangeArrowheads="1"/>
          </p:cNvSpPr>
          <p:nvPr/>
        </p:nvSpPr>
        <p:spPr bwMode="auto">
          <a:xfrm>
            <a:off x="6248400" y="5410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7" name="Text Box 130"/>
          <p:cNvSpPr txBox="1">
            <a:spLocks noChangeArrowheads="1"/>
          </p:cNvSpPr>
          <p:nvPr/>
        </p:nvSpPr>
        <p:spPr bwMode="auto">
          <a:xfrm>
            <a:off x="6324600" y="5029200"/>
            <a:ext cx="1323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Georgia" pitchFamily="18" charset="0"/>
              </a:rPr>
              <a:t>=unobservable</a:t>
            </a:r>
          </a:p>
        </p:txBody>
      </p:sp>
      <p:sp>
        <p:nvSpPr>
          <p:cNvPr id="18" name="Text Box 131"/>
          <p:cNvSpPr txBox="1">
            <a:spLocks noChangeArrowheads="1"/>
          </p:cNvSpPr>
          <p:nvPr/>
        </p:nvSpPr>
        <p:spPr bwMode="auto">
          <a:xfrm>
            <a:off x="6324600" y="53340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Georgia" pitchFamily="18" charset="0"/>
              </a:rPr>
              <a:t>=observable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Chain CRF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We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 can change it so that each state depends on more observations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baseline="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baseline="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 inputs at previous steps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baseline="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baseline="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Or all inputs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7984" y="1873693"/>
            <a:ext cx="4900613" cy="122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412" y="3352800"/>
            <a:ext cx="4929188" cy="142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4077" y="4828674"/>
            <a:ext cx="4957763" cy="149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128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9" name="Oval 129"/>
          <p:cNvSpPr>
            <a:spLocks noChangeArrowheads="1"/>
          </p:cNvSpPr>
          <p:nvPr/>
        </p:nvSpPr>
        <p:spPr bwMode="auto">
          <a:xfrm>
            <a:off x="7315200" y="2438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0" name="Text Box 130"/>
          <p:cNvSpPr txBox="1">
            <a:spLocks noChangeArrowheads="1"/>
          </p:cNvSpPr>
          <p:nvPr/>
        </p:nvSpPr>
        <p:spPr bwMode="auto">
          <a:xfrm>
            <a:off x="7391400" y="2057400"/>
            <a:ext cx="14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Georgia" pitchFamily="18" charset="0"/>
              </a:rPr>
              <a:t>=unobservable</a:t>
            </a:r>
          </a:p>
        </p:txBody>
      </p:sp>
      <p:sp>
        <p:nvSpPr>
          <p:cNvPr id="11" name="Text Box 131"/>
          <p:cNvSpPr txBox="1">
            <a:spLocks noChangeArrowheads="1"/>
          </p:cNvSpPr>
          <p:nvPr/>
        </p:nvSpPr>
        <p:spPr bwMode="auto">
          <a:xfrm>
            <a:off x="7391400" y="23622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Georgia" pitchFamily="18" charset="0"/>
              </a:rPr>
              <a:t>=observable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General CRF: visualization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400" dirty="0" smtClean="0">
                <a:latin typeface="Georgia" pitchFamily="18" charset="0"/>
              </a:rPr>
              <a:t>If                           , and                        , ;   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400" dirty="0" smtClean="0">
                <a:latin typeface="Georgia" pitchFamily="18" charset="0"/>
              </a:rPr>
              <a:t>                                    and      are neighbors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400" dirty="0" smtClean="0">
                <a:latin typeface="Georgia" pitchFamily="18" charset="0"/>
              </a:rPr>
              <a:t>               is a CRF, if 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dirty="0">
              <a:latin typeface="Georgia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644292"/>
            <a:ext cx="1622762" cy="32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1307" y="1612392"/>
            <a:ext cx="1533843" cy="33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" y="2515752"/>
            <a:ext cx="770626" cy="30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4200" y="2462784"/>
            <a:ext cx="5573434" cy="39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7142" y="2040535"/>
            <a:ext cx="978103" cy="29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875530" y="1957322"/>
          <a:ext cx="515233" cy="443344"/>
        </p:xfrm>
        <a:graphic>
          <a:graphicData uri="http://schemas.openxmlformats.org/presentationml/2006/ole">
            <p:oleObj spid="_x0000_s39938" name="Equation" r:id="rId8" imgW="215640" imgH="152280" progId="">
              <p:embed/>
            </p:oleObj>
          </a:graphicData>
        </a:graphic>
      </p:graphicFrame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96593" y="2055736"/>
            <a:ext cx="333444" cy="29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81400" y="2055736"/>
            <a:ext cx="303805" cy="30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5" name="Group 74"/>
          <p:cNvGrpSpPr/>
          <p:nvPr/>
        </p:nvGrpSpPr>
        <p:grpSpPr>
          <a:xfrm>
            <a:off x="762000" y="2971800"/>
            <a:ext cx="7924800" cy="2375613"/>
            <a:chOff x="533400" y="3124200"/>
            <a:chExt cx="8458200" cy="2551584"/>
          </a:xfrm>
        </p:grpSpPr>
        <p:sp>
          <p:nvSpPr>
            <p:cNvPr id="13" name="AutoShape 24"/>
            <p:cNvSpPr>
              <a:spLocks noChangeArrowheads="1"/>
            </p:cNvSpPr>
            <p:nvPr/>
          </p:nvSpPr>
          <p:spPr bwMode="auto">
            <a:xfrm>
              <a:off x="1752600" y="4343400"/>
              <a:ext cx="5334000" cy="990600"/>
            </a:xfrm>
            <a:prstGeom prst="roundRect">
              <a:avLst>
                <a:gd name="adj" fmla="val 16667"/>
              </a:avLst>
            </a:prstGeom>
            <a:solidFill>
              <a:srgbClr val="64DC0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4" name="AutoShape 25"/>
            <p:cNvSpPr>
              <a:spLocks noChangeArrowheads="1"/>
            </p:cNvSpPr>
            <p:nvPr/>
          </p:nvSpPr>
          <p:spPr bwMode="auto">
            <a:xfrm>
              <a:off x="1752600" y="3124200"/>
              <a:ext cx="5334000" cy="10668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5" name="Text Box 95"/>
            <p:cNvSpPr txBox="1">
              <a:spLocks noChangeArrowheads="1"/>
            </p:cNvSpPr>
            <p:nvPr/>
          </p:nvSpPr>
          <p:spPr bwMode="auto">
            <a:xfrm>
              <a:off x="7478713" y="3538538"/>
              <a:ext cx="1143000" cy="33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Georgia" pitchFamily="18" charset="0"/>
                </a:rPr>
                <a:t>the MRF</a:t>
              </a:r>
            </a:p>
          </p:txBody>
        </p:sp>
        <p:sp>
          <p:nvSpPr>
            <p:cNvPr id="16" name="Text Box 96"/>
            <p:cNvSpPr txBox="1">
              <a:spLocks noChangeArrowheads="1"/>
            </p:cNvSpPr>
            <p:nvPr/>
          </p:nvSpPr>
          <p:spPr bwMode="auto">
            <a:xfrm>
              <a:off x="7467600" y="4419600"/>
              <a:ext cx="1524000" cy="12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Georgia" pitchFamily="18" charset="0"/>
                </a:rPr>
                <a:t>fixed, observable, variables </a:t>
              </a:r>
              <a:r>
                <a:rPr lang="en-US" sz="1400" i="1">
                  <a:solidFill>
                    <a:srgbClr val="0000FF"/>
                  </a:solidFill>
                  <a:latin typeface="Georgia" pitchFamily="18" charset="0"/>
                </a:rPr>
                <a:t>X</a:t>
              </a:r>
              <a:r>
                <a:rPr lang="en-US" sz="1400">
                  <a:latin typeface="Georgia" pitchFamily="18" charset="0"/>
                </a:rPr>
                <a:t> (not in the MRF)</a:t>
              </a:r>
            </a:p>
          </p:txBody>
        </p:sp>
        <p:sp>
          <p:nvSpPr>
            <p:cNvPr id="17" name="AutoShape 97"/>
            <p:cNvSpPr>
              <a:spLocks/>
            </p:cNvSpPr>
            <p:nvPr/>
          </p:nvSpPr>
          <p:spPr bwMode="auto">
            <a:xfrm rot="10800000">
              <a:off x="7391400" y="4283075"/>
              <a:ext cx="152400" cy="1009650"/>
            </a:xfrm>
            <a:prstGeom prst="leftBrace">
              <a:avLst>
                <a:gd name="adj1" fmla="val 552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8" name="AutoShape 98"/>
            <p:cNvSpPr>
              <a:spLocks/>
            </p:cNvSpPr>
            <p:nvPr/>
          </p:nvSpPr>
          <p:spPr bwMode="auto">
            <a:xfrm rot="10800000">
              <a:off x="7391400" y="3216275"/>
              <a:ext cx="152400" cy="974725"/>
            </a:xfrm>
            <a:prstGeom prst="leftBrace">
              <a:avLst>
                <a:gd name="adj1" fmla="val 5329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9" name="AutoShape 126"/>
            <p:cNvSpPr>
              <a:spLocks/>
            </p:cNvSpPr>
            <p:nvPr/>
          </p:nvSpPr>
          <p:spPr bwMode="auto">
            <a:xfrm rot="10800000" flipH="1">
              <a:off x="1295400" y="3124200"/>
              <a:ext cx="152400" cy="2133600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0" name="Text Box 127"/>
            <p:cNvSpPr txBox="1">
              <a:spLocks noChangeArrowheads="1"/>
            </p:cNvSpPr>
            <p:nvPr/>
          </p:nvSpPr>
          <p:spPr bwMode="auto">
            <a:xfrm>
              <a:off x="533400" y="4038600"/>
              <a:ext cx="1143000" cy="33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Georgia" pitchFamily="18" charset="0"/>
                </a:rPr>
                <a:t>the CRF</a:t>
              </a:r>
            </a:p>
          </p:txBody>
        </p:sp>
        <p:sp>
          <p:nvSpPr>
            <p:cNvPr id="21" name="Oval 128"/>
            <p:cNvSpPr>
              <a:spLocks noChangeArrowheads="1"/>
            </p:cNvSpPr>
            <p:nvPr/>
          </p:nvSpPr>
          <p:spPr bwMode="auto">
            <a:xfrm>
              <a:off x="2209800" y="3276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2" name="Oval 129"/>
            <p:cNvSpPr>
              <a:spLocks noChangeArrowheads="1"/>
            </p:cNvSpPr>
            <p:nvPr/>
          </p:nvSpPr>
          <p:spPr bwMode="auto">
            <a:xfrm>
              <a:off x="2209800" y="48006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3" name="Oval 130"/>
            <p:cNvSpPr>
              <a:spLocks noChangeArrowheads="1"/>
            </p:cNvSpPr>
            <p:nvPr/>
          </p:nvSpPr>
          <p:spPr bwMode="auto">
            <a:xfrm>
              <a:off x="2438400" y="3657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4" name="Oval 131"/>
            <p:cNvSpPr>
              <a:spLocks noChangeArrowheads="1"/>
            </p:cNvSpPr>
            <p:nvPr/>
          </p:nvSpPr>
          <p:spPr bwMode="auto">
            <a:xfrm>
              <a:off x="2819400" y="3505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5" name="Oval 132"/>
            <p:cNvSpPr>
              <a:spLocks noChangeArrowheads="1"/>
            </p:cNvSpPr>
            <p:nvPr/>
          </p:nvSpPr>
          <p:spPr bwMode="auto">
            <a:xfrm>
              <a:off x="3352800" y="3276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6" name="Oval 133"/>
            <p:cNvSpPr>
              <a:spLocks noChangeArrowheads="1"/>
            </p:cNvSpPr>
            <p:nvPr/>
          </p:nvSpPr>
          <p:spPr bwMode="auto">
            <a:xfrm>
              <a:off x="3124200" y="3657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7" name="Oval 134"/>
            <p:cNvSpPr>
              <a:spLocks noChangeArrowheads="1"/>
            </p:cNvSpPr>
            <p:nvPr/>
          </p:nvSpPr>
          <p:spPr bwMode="auto">
            <a:xfrm>
              <a:off x="3657600" y="3810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8" name="Oval 135"/>
            <p:cNvSpPr>
              <a:spLocks noChangeArrowheads="1"/>
            </p:cNvSpPr>
            <p:nvPr/>
          </p:nvSpPr>
          <p:spPr bwMode="auto">
            <a:xfrm>
              <a:off x="5181600" y="3505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9" name="Oval 136"/>
            <p:cNvSpPr>
              <a:spLocks noChangeArrowheads="1"/>
            </p:cNvSpPr>
            <p:nvPr/>
          </p:nvSpPr>
          <p:spPr bwMode="auto">
            <a:xfrm>
              <a:off x="5486400" y="3429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0" name="Oval 137"/>
            <p:cNvSpPr>
              <a:spLocks noChangeArrowheads="1"/>
            </p:cNvSpPr>
            <p:nvPr/>
          </p:nvSpPr>
          <p:spPr bwMode="auto">
            <a:xfrm>
              <a:off x="5638800" y="3810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1" name="Oval 138"/>
            <p:cNvSpPr>
              <a:spLocks noChangeArrowheads="1"/>
            </p:cNvSpPr>
            <p:nvPr/>
          </p:nvSpPr>
          <p:spPr bwMode="auto">
            <a:xfrm>
              <a:off x="6248400" y="3276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2" name="Oval 139"/>
            <p:cNvSpPr>
              <a:spLocks noChangeArrowheads="1"/>
            </p:cNvSpPr>
            <p:nvPr/>
          </p:nvSpPr>
          <p:spPr bwMode="auto">
            <a:xfrm>
              <a:off x="6172200" y="3810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3" name="Oval 140"/>
            <p:cNvSpPr>
              <a:spLocks noChangeArrowheads="1"/>
            </p:cNvSpPr>
            <p:nvPr/>
          </p:nvSpPr>
          <p:spPr bwMode="auto">
            <a:xfrm>
              <a:off x="6553200" y="3657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4" name="Oval 141"/>
            <p:cNvSpPr>
              <a:spLocks noChangeArrowheads="1"/>
            </p:cNvSpPr>
            <p:nvPr/>
          </p:nvSpPr>
          <p:spPr bwMode="auto">
            <a:xfrm>
              <a:off x="2743200" y="45720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5" name="Oval 142"/>
            <p:cNvSpPr>
              <a:spLocks noChangeArrowheads="1"/>
            </p:cNvSpPr>
            <p:nvPr/>
          </p:nvSpPr>
          <p:spPr bwMode="auto">
            <a:xfrm>
              <a:off x="3352800" y="49530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6" name="Oval 143"/>
            <p:cNvSpPr>
              <a:spLocks noChangeArrowheads="1"/>
            </p:cNvSpPr>
            <p:nvPr/>
          </p:nvSpPr>
          <p:spPr bwMode="auto">
            <a:xfrm>
              <a:off x="3962400" y="45720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7" name="Oval 144"/>
            <p:cNvSpPr>
              <a:spLocks noChangeArrowheads="1"/>
            </p:cNvSpPr>
            <p:nvPr/>
          </p:nvSpPr>
          <p:spPr bwMode="auto">
            <a:xfrm>
              <a:off x="4648200" y="49530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8" name="Oval 145"/>
            <p:cNvSpPr>
              <a:spLocks noChangeArrowheads="1"/>
            </p:cNvSpPr>
            <p:nvPr/>
          </p:nvSpPr>
          <p:spPr bwMode="auto">
            <a:xfrm>
              <a:off x="5181600" y="48768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9" name="Oval 146"/>
            <p:cNvSpPr>
              <a:spLocks noChangeArrowheads="1"/>
            </p:cNvSpPr>
            <p:nvPr/>
          </p:nvSpPr>
          <p:spPr bwMode="auto">
            <a:xfrm>
              <a:off x="5867400" y="45720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40" name="Oval 147"/>
            <p:cNvSpPr>
              <a:spLocks noChangeArrowheads="1"/>
            </p:cNvSpPr>
            <p:nvPr/>
          </p:nvSpPr>
          <p:spPr bwMode="auto"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cxnSp>
          <p:nvCxnSpPr>
            <p:cNvPr id="41" name="AutoShape 149"/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2339975" y="3406775"/>
              <a:ext cx="1206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150"/>
            <p:cNvCxnSpPr>
              <a:cxnSpLocks noChangeShapeType="1"/>
              <a:stCxn id="23" idx="7"/>
              <a:endCxn id="24" idx="2"/>
            </p:cNvCxnSpPr>
            <p:nvPr/>
          </p:nvCxnSpPr>
          <p:spPr bwMode="auto">
            <a:xfrm flipV="1">
              <a:off x="2568575" y="3581400"/>
              <a:ext cx="250825" cy="9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" name="AutoShape 151"/>
            <p:cNvCxnSpPr>
              <a:cxnSpLocks noChangeShapeType="1"/>
              <a:stCxn id="24" idx="7"/>
              <a:endCxn id="25" idx="2"/>
            </p:cNvCxnSpPr>
            <p:nvPr/>
          </p:nvCxnSpPr>
          <p:spPr bwMode="auto">
            <a:xfrm flipV="1">
              <a:off x="2949575" y="3352800"/>
              <a:ext cx="403225" cy="174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" name="AutoShape 152"/>
            <p:cNvCxnSpPr>
              <a:cxnSpLocks noChangeShapeType="1"/>
              <a:stCxn id="25" idx="3"/>
              <a:endCxn id="26" idx="7"/>
            </p:cNvCxnSpPr>
            <p:nvPr/>
          </p:nvCxnSpPr>
          <p:spPr bwMode="auto">
            <a:xfrm flipH="1">
              <a:off x="3254375" y="3406775"/>
              <a:ext cx="1206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" name="AutoShape 153"/>
            <p:cNvCxnSpPr>
              <a:cxnSpLocks noChangeShapeType="1"/>
              <a:stCxn id="23" idx="6"/>
              <a:endCxn id="26" idx="2"/>
            </p:cNvCxnSpPr>
            <p:nvPr/>
          </p:nvCxnSpPr>
          <p:spPr bwMode="auto">
            <a:xfrm>
              <a:off x="2590800" y="37338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" name="AutoShape 154"/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3276600" y="3733800"/>
              <a:ext cx="38100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" name="AutoShape 155"/>
            <p:cNvCxnSpPr>
              <a:cxnSpLocks noChangeShapeType="1"/>
              <a:stCxn id="25" idx="5"/>
              <a:endCxn id="27" idx="1"/>
            </p:cNvCxnSpPr>
            <p:nvPr/>
          </p:nvCxnSpPr>
          <p:spPr bwMode="auto">
            <a:xfrm>
              <a:off x="3482975" y="3406775"/>
              <a:ext cx="196850" cy="425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AutoShape 156"/>
            <p:cNvCxnSpPr>
              <a:cxnSpLocks noChangeShapeType="1"/>
              <a:stCxn id="28" idx="7"/>
              <a:endCxn id="29" idx="2"/>
            </p:cNvCxnSpPr>
            <p:nvPr/>
          </p:nvCxnSpPr>
          <p:spPr bwMode="auto">
            <a:xfrm flipV="1">
              <a:off x="5311775" y="3505200"/>
              <a:ext cx="174625" cy="22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AutoShape 157"/>
            <p:cNvCxnSpPr>
              <a:cxnSpLocks noChangeShapeType="1"/>
              <a:stCxn id="29" idx="7"/>
              <a:endCxn id="31" idx="2"/>
            </p:cNvCxnSpPr>
            <p:nvPr/>
          </p:nvCxnSpPr>
          <p:spPr bwMode="auto">
            <a:xfrm flipV="1">
              <a:off x="5616575" y="3352800"/>
              <a:ext cx="631825" cy="9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" name="AutoShape 158"/>
            <p:cNvCxnSpPr>
              <a:cxnSpLocks noChangeShapeType="1"/>
              <a:stCxn id="31" idx="4"/>
              <a:endCxn id="32" idx="0"/>
            </p:cNvCxnSpPr>
            <p:nvPr/>
          </p:nvCxnSpPr>
          <p:spPr bwMode="auto">
            <a:xfrm flipH="1">
              <a:off x="6248400" y="3429000"/>
              <a:ext cx="762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159"/>
            <p:cNvCxnSpPr>
              <a:cxnSpLocks noChangeShapeType="1"/>
              <a:stCxn id="31" idx="5"/>
              <a:endCxn id="33" idx="1"/>
            </p:cNvCxnSpPr>
            <p:nvPr/>
          </p:nvCxnSpPr>
          <p:spPr bwMode="auto">
            <a:xfrm>
              <a:off x="6378575" y="3406775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" name="AutoShape 160"/>
            <p:cNvCxnSpPr>
              <a:cxnSpLocks noChangeShapeType="1"/>
              <a:stCxn id="29" idx="4"/>
              <a:endCxn id="30" idx="1"/>
            </p:cNvCxnSpPr>
            <p:nvPr/>
          </p:nvCxnSpPr>
          <p:spPr bwMode="auto">
            <a:xfrm>
              <a:off x="5562600" y="3581400"/>
              <a:ext cx="98425" cy="250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AutoShape 161"/>
            <p:cNvCxnSpPr>
              <a:cxnSpLocks noChangeShapeType="1"/>
              <a:stCxn id="30" idx="7"/>
              <a:endCxn id="31" idx="2"/>
            </p:cNvCxnSpPr>
            <p:nvPr/>
          </p:nvCxnSpPr>
          <p:spPr bwMode="auto">
            <a:xfrm flipV="1">
              <a:off x="5768975" y="3352800"/>
              <a:ext cx="479425" cy="479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" name="AutoShape 162"/>
            <p:cNvCxnSpPr>
              <a:cxnSpLocks noChangeShapeType="1"/>
              <a:stCxn id="28" idx="5"/>
              <a:endCxn id="30" idx="1"/>
            </p:cNvCxnSpPr>
            <p:nvPr/>
          </p:nvCxnSpPr>
          <p:spPr bwMode="auto">
            <a:xfrm>
              <a:off x="5311775" y="3635375"/>
              <a:ext cx="349250" cy="196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" name="AutoShape 163"/>
            <p:cNvCxnSpPr>
              <a:cxnSpLocks noChangeShapeType="1"/>
              <a:stCxn id="23" idx="4"/>
              <a:endCxn id="22" idx="0"/>
            </p:cNvCxnSpPr>
            <p:nvPr/>
          </p:nvCxnSpPr>
          <p:spPr bwMode="auto">
            <a:xfrm flipH="1">
              <a:off x="2286000" y="3810000"/>
              <a:ext cx="2286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6" name="AutoShape 164"/>
            <p:cNvCxnSpPr>
              <a:cxnSpLocks noChangeShapeType="1"/>
              <a:stCxn id="23" idx="4"/>
              <a:endCxn id="34" idx="0"/>
            </p:cNvCxnSpPr>
            <p:nvPr/>
          </p:nvCxnSpPr>
          <p:spPr bwMode="auto">
            <a:xfrm>
              <a:off x="2514600" y="3810000"/>
              <a:ext cx="304800" cy="762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7" name="AutoShape 165"/>
            <p:cNvCxnSpPr>
              <a:cxnSpLocks noChangeShapeType="1"/>
              <a:stCxn id="23" idx="4"/>
              <a:endCxn id="39" idx="1"/>
            </p:cNvCxnSpPr>
            <p:nvPr/>
          </p:nvCxnSpPr>
          <p:spPr bwMode="auto">
            <a:xfrm>
              <a:off x="2514600" y="3810000"/>
              <a:ext cx="3375025" cy="784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8" name="AutoShape 166"/>
            <p:cNvCxnSpPr>
              <a:cxnSpLocks noChangeShapeType="1"/>
              <a:stCxn id="28" idx="3"/>
              <a:endCxn id="36" idx="7"/>
            </p:cNvCxnSpPr>
            <p:nvPr/>
          </p:nvCxnSpPr>
          <p:spPr bwMode="auto">
            <a:xfrm flipH="1">
              <a:off x="4092575" y="3635375"/>
              <a:ext cx="1111250" cy="958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9" name="AutoShape 167"/>
            <p:cNvCxnSpPr>
              <a:cxnSpLocks noChangeShapeType="1"/>
              <a:stCxn id="27" idx="3"/>
              <a:endCxn id="35" idx="0"/>
            </p:cNvCxnSpPr>
            <p:nvPr/>
          </p:nvCxnSpPr>
          <p:spPr bwMode="auto">
            <a:xfrm flipH="1">
              <a:off x="3429000" y="3940175"/>
              <a:ext cx="250825" cy="1012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60" name="AutoShape 168"/>
            <p:cNvCxnSpPr>
              <a:cxnSpLocks noChangeShapeType="1"/>
              <a:stCxn id="27" idx="5"/>
              <a:endCxn id="38" idx="1"/>
            </p:cNvCxnSpPr>
            <p:nvPr/>
          </p:nvCxnSpPr>
          <p:spPr bwMode="auto">
            <a:xfrm>
              <a:off x="3787775" y="3940175"/>
              <a:ext cx="1416050" cy="958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61" name="AutoShape 169"/>
            <p:cNvCxnSpPr>
              <a:cxnSpLocks noChangeShapeType="1"/>
              <a:stCxn id="33" idx="4"/>
              <a:endCxn id="40" idx="0"/>
            </p:cNvCxnSpPr>
            <p:nvPr/>
          </p:nvCxnSpPr>
          <p:spPr bwMode="auto">
            <a:xfrm flipH="1">
              <a:off x="6553200" y="3810000"/>
              <a:ext cx="762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62" name="AutoShape 170"/>
            <p:cNvCxnSpPr>
              <a:cxnSpLocks noChangeShapeType="1"/>
              <a:stCxn id="32" idx="2"/>
              <a:endCxn id="35" idx="6"/>
            </p:cNvCxnSpPr>
            <p:nvPr/>
          </p:nvCxnSpPr>
          <p:spPr bwMode="auto">
            <a:xfrm flipH="1">
              <a:off x="3505200" y="3886200"/>
              <a:ext cx="266700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63" name="Oval 171"/>
            <p:cNvSpPr>
              <a:spLocks noChangeArrowheads="1"/>
            </p:cNvSpPr>
            <p:nvPr/>
          </p:nvSpPr>
          <p:spPr bwMode="auto">
            <a:xfrm>
              <a:off x="4267200" y="3429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cxnSp>
          <p:nvCxnSpPr>
            <p:cNvPr id="64" name="AutoShape 172"/>
            <p:cNvCxnSpPr>
              <a:cxnSpLocks noChangeShapeType="1"/>
              <a:stCxn id="28" idx="2"/>
              <a:endCxn id="63" idx="6"/>
            </p:cNvCxnSpPr>
            <p:nvPr/>
          </p:nvCxnSpPr>
          <p:spPr bwMode="auto">
            <a:xfrm flipH="1" flipV="1">
              <a:off x="4419600" y="3505200"/>
              <a:ext cx="7620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173"/>
            <p:cNvCxnSpPr>
              <a:cxnSpLocks noChangeShapeType="1"/>
              <a:stCxn id="63" idx="2"/>
              <a:endCxn id="25" idx="5"/>
            </p:cNvCxnSpPr>
            <p:nvPr/>
          </p:nvCxnSpPr>
          <p:spPr bwMode="auto">
            <a:xfrm flipH="1" flipV="1">
              <a:off x="3482975" y="3406775"/>
              <a:ext cx="784225" cy="9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174"/>
            <p:cNvCxnSpPr>
              <a:cxnSpLocks noChangeShapeType="1"/>
              <a:stCxn id="63" idx="3"/>
              <a:endCxn id="63" idx="3"/>
            </p:cNvCxnSpPr>
            <p:nvPr/>
          </p:nvCxnSpPr>
          <p:spPr bwMode="auto">
            <a:xfrm>
              <a:off x="4289425" y="3559175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175"/>
            <p:cNvCxnSpPr>
              <a:cxnSpLocks noChangeShapeType="1"/>
              <a:stCxn id="27" idx="7"/>
              <a:endCxn id="27" idx="7"/>
            </p:cNvCxnSpPr>
            <p:nvPr/>
          </p:nvCxnSpPr>
          <p:spPr bwMode="auto">
            <a:xfrm>
              <a:off x="3787775" y="3832225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176"/>
            <p:cNvCxnSpPr>
              <a:cxnSpLocks noChangeShapeType="1"/>
              <a:stCxn id="63" idx="2"/>
              <a:endCxn id="27" idx="7"/>
            </p:cNvCxnSpPr>
            <p:nvPr/>
          </p:nvCxnSpPr>
          <p:spPr bwMode="auto">
            <a:xfrm flipH="1">
              <a:off x="3787775" y="3505200"/>
              <a:ext cx="479425" cy="327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187"/>
            <p:cNvCxnSpPr>
              <a:cxnSpLocks noChangeShapeType="1"/>
              <a:stCxn id="28" idx="4"/>
              <a:endCxn id="37" idx="0"/>
            </p:cNvCxnSpPr>
            <p:nvPr/>
          </p:nvCxnSpPr>
          <p:spPr bwMode="auto">
            <a:xfrm flipH="1">
              <a:off x="4724400" y="3657600"/>
              <a:ext cx="533400" cy="1295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70" name="Text Box 188"/>
            <p:cNvSpPr txBox="1">
              <a:spLocks noChangeArrowheads="1"/>
            </p:cNvSpPr>
            <p:nvPr/>
          </p:nvSpPr>
          <p:spPr bwMode="auto">
            <a:xfrm>
              <a:off x="1752601" y="3124200"/>
              <a:ext cx="457200" cy="363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0000FF"/>
                  </a:solidFill>
                  <a:latin typeface="Georgia" pitchFamily="18" charset="0"/>
                </a:rPr>
                <a:t>Y</a:t>
              </a:r>
            </a:p>
          </p:txBody>
        </p:sp>
        <p:sp>
          <p:nvSpPr>
            <p:cNvPr id="71" name="Text Box 189"/>
            <p:cNvSpPr txBox="1">
              <a:spLocks noChangeArrowheads="1"/>
            </p:cNvSpPr>
            <p:nvPr/>
          </p:nvSpPr>
          <p:spPr bwMode="auto">
            <a:xfrm>
              <a:off x="1752601" y="4387850"/>
              <a:ext cx="457200" cy="363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0000FF"/>
                  </a:solidFill>
                  <a:latin typeface="Georgia" pitchFamily="18" charset="0"/>
                </a:rPr>
                <a:t>X</a:t>
              </a:r>
              <a:endParaRPr lang="en-US" sz="1600">
                <a:solidFill>
                  <a:srgbClr val="0000FF"/>
                </a:solidFill>
                <a:latin typeface="Georgia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52400" y="5334000"/>
            <a:ext cx="8763000" cy="1029311"/>
            <a:chOff x="685800" y="5486400"/>
            <a:chExt cx="7494896" cy="1029311"/>
          </a:xfrm>
        </p:grpSpPr>
        <p:sp>
          <p:nvSpPr>
            <p:cNvPr id="72" name="Rectangle 184"/>
            <p:cNvSpPr>
              <a:spLocks noChangeArrowheads="1"/>
            </p:cNvSpPr>
            <p:nvPr/>
          </p:nvSpPr>
          <p:spPr bwMode="auto">
            <a:xfrm>
              <a:off x="685800" y="5486400"/>
              <a:ext cx="7315200" cy="762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73" name="Text Box 183"/>
            <p:cNvSpPr txBox="1">
              <a:spLocks noChangeArrowheads="1"/>
            </p:cNvSpPr>
            <p:nvPr/>
          </p:nvSpPr>
          <p:spPr bwMode="auto">
            <a:xfrm>
              <a:off x="713096" y="5500048"/>
              <a:ext cx="74676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Georgia" pitchFamily="18" charset="0"/>
                </a:rPr>
                <a:t>Note that in a CRF </a:t>
              </a:r>
              <a:r>
                <a:rPr lang="en-US" sz="2000" i="1" dirty="0">
                  <a:solidFill>
                    <a:schemeClr val="bg1"/>
                  </a:solidFill>
                  <a:latin typeface="Georgia" pitchFamily="18" charset="0"/>
                </a:rPr>
                <a:t>we do not explicitly model any direct relationships between the observables (i.e., among the X)</a:t>
              </a:r>
              <a:r>
                <a:rPr lang="en-US" sz="2000" dirty="0">
                  <a:latin typeface="Georgia" pitchFamily="18" charset="0"/>
                </a:rPr>
                <a:t> </a:t>
              </a:r>
              <a:r>
                <a:rPr lang="en-US" sz="1400" dirty="0">
                  <a:latin typeface="Georgia" pitchFamily="18" charset="0"/>
                </a:rPr>
                <a:t>(Lafferty </a:t>
              </a:r>
              <a:r>
                <a:rPr lang="en-US" sz="1400" i="1" dirty="0">
                  <a:latin typeface="Georgia" pitchFamily="18" charset="0"/>
                </a:rPr>
                <a:t>et al</a:t>
              </a:r>
              <a:r>
                <a:rPr lang="en-US" sz="1400" dirty="0">
                  <a:latin typeface="Georgia" pitchFamily="18" charset="0"/>
                </a:rPr>
                <a:t>., 2001)</a:t>
              </a:r>
              <a:r>
                <a:rPr lang="en-US" sz="2000" dirty="0">
                  <a:latin typeface="Georgia" pitchFamily="18" charset="0"/>
                </a:rPr>
                <a:t>.  </a:t>
              </a:r>
              <a:endParaRPr lang="en-US" dirty="0">
                <a:latin typeface="Georgia" pitchFamily="18" charset="0"/>
              </a:endParaRPr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1801504" y="5998192"/>
            <a:ext cx="5638800" cy="533400"/>
          </a:xfrm>
          <a:prstGeom prst="roundRect">
            <a:avLst>
              <a:gd name="adj" fmla="val 50000"/>
            </a:avLst>
          </a:prstGeom>
          <a:solidFill>
            <a:srgbClr val="FFCC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Georgia" pitchFamily="18" charset="0"/>
              </a:rPr>
              <a:t>Hammersley</a:t>
            </a:r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-Clifford does not apply to X! </a:t>
            </a:r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General CRF: visualization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066800"/>
            <a:ext cx="850392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400" dirty="0" smtClean="0">
                <a:latin typeface="Georgia" pitchFamily="18" charset="0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altLang="zh-TW" sz="2400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altLang="zh-TW" sz="2000" dirty="0" smtClean="0">
                <a:latin typeface="Georgia" pitchFamily="18" charset="0"/>
              </a:rPr>
              <a:t>Divide </a:t>
            </a:r>
            <a:r>
              <a:rPr lang="en-US" altLang="zh-TW" sz="2000" b="1" dirty="0" smtClean="0">
                <a:latin typeface="Georgia" pitchFamily="18" charset="0"/>
              </a:rPr>
              <a:t>y</a:t>
            </a:r>
            <a:r>
              <a:rPr lang="en-US" altLang="zh-TW" sz="2000" dirty="0" smtClean="0">
                <a:latin typeface="Georgia" pitchFamily="18" charset="0"/>
              </a:rPr>
              <a:t> </a:t>
            </a:r>
            <a:r>
              <a:rPr lang="en-US" sz="2000" dirty="0" smtClean="0">
                <a:latin typeface="Georgia" pitchFamily="18" charset="0"/>
              </a:rPr>
              <a:t>MRF </a:t>
            </a:r>
            <a:r>
              <a:rPr lang="en-US" altLang="zh-TW" sz="2000" dirty="0" smtClean="0">
                <a:latin typeface="Georgia" pitchFamily="18" charset="0"/>
              </a:rPr>
              <a:t>into cliques. The parameters inside each template are tied                --</a:t>
            </a:r>
            <a:r>
              <a:rPr lang="en-US" sz="2000" i="1" dirty="0" smtClean="0">
                <a:solidFill>
                  <a:srgbClr val="FF0000"/>
                </a:solidFill>
                <a:latin typeface="Georgia" pitchFamily="18" charset="0"/>
              </a:rPr>
              <a:t>potential functions</a:t>
            </a:r>
            <a:r>
              <a:rPr lang="en-US" altLang="zh-TW" sz="2000" dirty="0" smtClean="0">
                <a:latin typeface="Georgia" pitchFamily="18" charset="0"/>
              </a:rPr>
              <a:t>; functions for the template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1371600" y="1330656"/>
            <a:ext cx="6629400" cy="2326944"/>
            <a:chOff x="1135782" y="3657600"/>
            <a:chExt cx="5956434" cy="2209800"/>
          </a:xfrm>
        </p:grpSpPr>
        <p:sp>
          <p:nvSpPr>
            <p:cNvPr id="77" name="AutoShape 7"/>
            <p:cNvSpPr>
              <a:spLocks noChangeArrowheads="1"/>
            </p:cNvSpPr>
            <p:nvPr/>
          </p:nvSpPr>
          <p:spPr bwMode="auto">
            <a:xfrm>
              <a:off x="1981200" y="4876800"/>
              <a:ext cx="3048000" cy="990600"/>
            </a:xfrm>
            <a:prstGeom prst="roundRect">
              <a:avLst>
                <a:gd name="adj" fmla="val 16667"/>
              </a:avLst>
            </a:prstGeom>
            <a:solidFill>
              <a:srgbClr val="64DC0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78" name="AutoShape 8"/>
            <p:cNvSpPr>
              <a:spLocks noChangeArrowheads="1"/>
            </p:cNvSpPr>
            <p:nvPr/>
          </p:nvSpPr>
          <p:spPr bwMode="auto">
            <a:xfrm>
              <a:off x="1981200" y="3657600"/>
              <a:ext cx="3048000" cy="10668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79" name="Text Box 9"/>
            <p:cNvSpPr txBox="1">
              <a:spLocks noChangeArrowheads="1"/>
            </p:cNvSpPr>
            <p:nvPr/>
          </p:nvSpPr>
          <p:spPr bwMode="auto">
            <a:xfrm>
              <a:off x="5334000" y="4038600"/>
              <a:ext cx="1758216" cy="78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Georgia" pitchFamily="18" charset="0"/>
                </a:rPr>
                <a:t>cliques</a:t>
              </a:r>
              <a:r>
                <a:rPr lang="en-US" sz="1600" dirty="0" smtClean="0">
                  <a:latin typeface="Georgia" pitchFamily="18" charset="0"/>
                </a:rPr>
                <a:t> </a:t>
              </a:r>
              <a:r>
                <a:rPr lang="en-US" sz="1600" dirty="0">
                  <a:latin typeface="Georgia" pitchFamily="18" charset="0"/>
                </a:rPr>
                <a:t>(include only the </a:t>
              </a:r>
              <a:r>
                <a:rPr lang="en-US" sz="1600" i="1" dirty="0" err="1">
                  <a:solidFill>
                    <a:srgbClr val="FF0000"/>
                  </a:solidFill>
                  <a:latin typeface="Georgia" pitchFamily="18" charset="0"/>
                </a:rPr>
                <a:t>unobservables</a:t>
              </a:r>
              <a:r>
                <a:rPr lang="en-US" sz="1600" dirty="0">
                  <a:latin typeface="Georgia" pitchFamily="18" charset="0"/>
                </a:rPr>
                <a:t>, </a:t>
              </a:r>
              <a:r>
                <a:rPr lang="en-US" sz="1600" i="1" dirty="0">
                  <a:solidFill>
                    <a:srgbClr val="FF0000"/>
                  </a:solidFill>
                  <a:latin typeface="Georgia" pitchFamily="18" charset="0"/>
                </a:rPr>
                <a:t>Y</a:t>
              </a:r>
              <a:r>
                <a:rPr lang="en-US" sz="1600" dirty="0">
                  <a:latin typeface="Georgia" pitchFamily="18" charset="0"/>
                </a:rPr>
                <a:t>)</a:t>
              </a:r>
            </a:p>
          </p:txBody>
        </p:sp>
        <p:sp>
          <p:nvSpPr>
            <p:cNvPr id="80" name="Text Box 10"/>
            <p:cNvSpPr txBox="1">
              <a:spLocks noChangeArrowheads="1"/>
            </p:cNvSpPr>
            <p:nvPr/>
          </p:nvSpPr>
          <p:spPr bwMode="auto">
            <a:xfrm>
              <a:off x="5334000" y="4920343"/>
              <a:ext cx="1682817" cy="78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solidFill>
                    <a:srgbClr val="0000FF"/>
                  </a:solidFill>
                  <a:latin typeface="Georgia" pitchFamily="18" charset="0"/>
                </a:rPr>
                <a:t>observables</a:t>
              </a:r>
              <a:r>
                <a:rPr lang="en-US" sz="1600" dirty="0">
                  <a:latin typeface="Georgia" pitchFamily="18" charset="0"/>
                </a:rPr>
                <a:t>, </a:t>
              </a:r>
              <a:r>
                <a:rPr lang="en-US" sz="1600" i="1" dirty="0">
                  <a:solidFill>
                    <a:srgbClr val="0000FF"/>
                  </a:solidFill>
                  <a:latin typeface="Georgia" pitchFamily="18" charset="0"/>
                </a:rPr>
                <a:t>X</a:t>
              </a:r>
              <a:r>
                <a:rPr lang="en-US" sz="1600" dirty="0">
                  <a:latin typeface="Georgia" pitchFamily="18" charset="0"/>
                </a:rPr>
                <a:t> (not included in the </a:t>
              </a:r>
              <a:r>
                <a:rPr lang="en-US" sz="1600" dirty="0" smtClean="0">
                  <a:latin typeface="Georgia" pitchFamily="18" charset="0"/>
                </a:rPr>
                <a:t>cliques</a:t>
              </a:r>
              <a:r>
                <a:rPr lang="en-US" sz="1600" dirty="0">
                  <a:latin typeface="Georgia" pitchFamily="18" charset="0"/>
                </a:rPr>
                <a:t>)</a:t>
              </a:r>
            </a:p>
          </p:txBody>
        </p:sp>
        <p:sp>
          <p:nvSpPr>
            <p:cNvPr id="81" name="AutoShape 11"/>
            <p:cNvSpPr>
              <a:spLocks/>
            </p:cNvSpPr>
            <p:nvPr/>
          </p:nvSpPr>
          <p:spPr bwMode="auto">
            <a:xfrm rot="10800000">
              <a:off x="5181600" y="4849813"/>
              <a:ext cx="152400" cy="1009650"/>
            </a:xfrm>
            <a:prstGeom prst="leftBrace">
              <a:avLst>
                <a:gd name="adj1" fmla="val 552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2" name="AutoShape 12"/>
            <p:cNvSpPr>
              <a:spLocks/>
            </p:cNvSpPr>
            <p:nvPr/>
          </p:nvSpPr>
          <p:spPr bwMode="auto">
            <a:xfrm rot="10800000">
              <a:off x="5181600" y="3716338"/>
              <a:ext cx="152400" cy="974725"/>
            </a:xfrm>
            <a:prstGeom prst="leftBrace">
              <a:avLst>
                <a:gd name="adj1" fmla="val 5329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3" name="Oval 15"/>
            <p:cNvSpPr>
              <a:spLocks noChangeArrowheads="1"/>
            </p:cNvSpPr>
            <p:nvPr/>
          </p:nvSpPr>
          <p:spPr bwMode="auto">
            <a:xfrm>
              <a:off x="2438400" y="3810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2438400" y="53340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5" name="Oval 17"/>
            <p:cNvSpPr>
              <a:spLocks noChangeArrowheads="1"/>
            </p:cNvSpPr>
            <p:nvPr/>
          </p:nvSpPr>
          <p:spPr bwMode="auto">
            <a:xfrm>
              <a:off x="2667000" y="4191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3048000" y="3962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7" name="Oval 19"/>
            <p:cNvSpPr>
              <a:spLocks noChangeArrowheads="1"/>
            </p:cNvSpPr>
            <p:nvPr/>
          </p:nvSpPr>
          <p:spPr bwMode="auto">
            <a:xfrm>
              <a:off x="3581400" y="3810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3352800" y="4191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9" name="Oval 28"/>
            <p:cNvSpPr>
              <a:spLocks noChangeArrowheads="1"/>
            </p:cNvSpPr>
            <p:nvPr/>
          </p:nvSpPr>
          <p:spPr bwMode="auto">
            <a:xfrm>
              <a:off x="2971800" y="51054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90" name="Oval 29"/>
            <p:cNvSpPr>
              <a:spLocks noChangeArrowheads="1"/>
            </p:cNvSpPr>
            <p:nvPr/>
          </p:nvSpPr>
          <p:spPr bwMode="auto">
            <a:xfrm>
              <a:off x="3581400" y="54864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91" name="Oval 30"/>
            <p:cNvSpPr>
              <a:spLocks noChangeArrowheads="1"/>
            </p:cNvSpPr>
            <p:nvPr/>
          </p:nvSpPr>
          <p:spPr bwMode="auto">
            <a:xfrm>
              <a:off x="4191000" y="51054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cxnSp>
          <p:nvCxnSpPr>
            <p:cNvPr id="92" name="AutoShape 35"/>
            <p:cNvCxnSpPr>
              <a:cxnSpLocks noChangeShapeType="1"/>
              <a:stCxn id="83" idx="5"/>
              <a:endCxn id="85" idx="1"/>
            </p:cNvCxnSpPr>
            <p:nvPr/>
          </p:nvCxnSpPr>
          <p:spPr bwMode="auto">
            <a:xfrm>
              <a:off x="2568575" y="3940175"/>
              <a:ext cx="1206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" name="AutoShape 36"/>
            <p:cNvCxnSpPr>
              <a:cxnSpLocks noChangeShapeType="1"/>
              <a:stCxn id="85" idx="7"/>
              <a:endCxn id="86" idx="2"/>
            </p:cNvCxnSpPr>
            <p:nvPr/>
          </p:nvCxnSpPr>
          <p:spPr bwMode="auto">
            <a:xfrm flipV="1">
              <a:off x="2797175" y="4038600"/>
              <a:ext cx="250825" cy="174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" name="AutoShape 37"/>
            <p:cNvCxnSpPr>
              <a:cxnSpLocks noChangeShapeType="1"/>
              <a:stCxn id="86" idx="7"/>
              <a:endCxn id="87" idx="2"/>
            </p:cNvCxnSpPr>
            <p:nvPr/>
          </p:nvCxnSpPr>
          <p:spPr bwMode="auto">
            <a:xfrm flipV="1">
              <a:off x="3178175" y="3886200"/>
              <a:ext cx="403225" cy="9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5" name="AutoShape 38"/>
            <p:cNvCxnSpPr>
              <a:cxnSpLocks noChangeShapeType="1"/>
              <a:stCxn id="87" idx="3"/>
              <a:endCxn id="88" idx="7"/>
            </p:cNvCxnSpPr>
            <p:nvPr/>
          </p:nvCxnSpPr>
          <p:spPr bwMode="auto">
            <a:xfrm flipH="1">
              <a:off x="3482975" y="3940175"/>
              <a:ext cx="1206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" name="AutoShape 39"/>
            <p:cNvCxnSpPr>
              <a:cxnSpLocks noChangeShapeType="1"/>
              <a:stCxn id="85" idx="6"/>
              <a:endCxn id="88" idx="2"/>
            </p:cNvCxnSpPr>
            <p:nvPr/>
          </p:nvCxnSpPr>
          <p:spPr bwMode="auto">
            <a:xfrm>
              <a:off x="2819400" y="4267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7" name="AutoShape 40"/>
            <p:cNvCxnSpPr>
              <a:cxnSpLocks noChangeShapeType="1"/>
              <a:stCxn id="88" idx="6"/>
              <a:endCxn id="101" idx="2"/>
            </p:cNvCxnSpPr>
            <p:nvPr/>
          </p:nvCxnSpPr>
          <p:spPr bwMode="auto">
            <a:xfrm flipV="1">
              <a:off x="3505200" y="4038600"/>
              <a:ext cx="990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" name="AutoShape 49"/>
            <p:cNvCxnSpPr>
              <a:cxnSpLocks noChangeShapeType="1"/>
              <a:stCxn id="85" idx="4"/>
              <a:endCxn id="84" idx="0"/>
            </p:cNvCxnSpPr>
            <p:nvPr/>
          </p:nvCxnSpPr>
          <p:spPr bwMode="auto">
            <a:xfrm flipH="1">
              <a:off x="2514600" y="4343400"/>
              <a:ext cx="2286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9" name="AutoShape 50"/>
            <p:cNvCxnSpPr>
              <a:cxnSpLocks noChangeShapeType="1"/>
              <a:stCxn id="85" idx="4"/>
              <a:endCxn id="89" idx="0"/>
            </p:cNvCxnSpPr>
            <p:nvPr/>
          </p:nvCxnSpPr>
          <p:spPr bwMode="auto">
            <a:xfrm>
              <a:off x="2743200" y="4343400"/>
              <a:ext cx="304800" cy="762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00" name="AutoShape 53"/>
            <p:cNvCxnSpPr>
              <a:cxnSpLocks noChangeShapeType="1"/>
              <a:stCxn id="88" idx="5"/>
              <a:endCxn id="90" idx="0"/>
            </p:cNvCxnSpPr>
            <p:nvPr/>
          </p:nvCxnSpPr>
          <p:spPr bwMode="auto">
            <a:xfrm>
              <a:off x="3482975" y="4321175"/>
              <a:ext cx="174625" cy="1165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01" name="Oval 57"/>
            <p:cNvSpPr>
              <a:spLocks noChangeArrowheads="1"/>
            </p:cNvSpPr>
            <p:nvPr/>
          </p:nvSpPr>
          <p:spPr bwMode="auto">
            <a:xfrm>
              <a:off x="4495800" y="3962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cxnSp>
          <p:nvCxnSpPr>
            <p:cNvPr id="102" name="AutoShape 59"/>
            <p:cNvCxnSpPr>
              <a:cxnSpLocks noChangeShapeType="1"/>
              <a:stCxn id="101" idx="2"/>
              <a:endCxn id="87" idx="5"/>
            </p:cNvCxnSpPr>
            <p:nvPr/>
          </p:nvCxnSpPr>
          <p:spPr bwMode="auto">
            <a:xfrm flipH="1" flipV="1">
              <a:off x="3711575" y="3940175"/>
              <a:ext cx="784225" cy="9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" name="AutoShape 60"/>
            <p:cNvCxnSpPr>
              <a:cxnSpLocks noChangeShapeType="1"/>
              <a:stCxn id="101" idx="3"/>
              <a:endCxn id="101" idx="3"/>
            </p:cNvCxnSpPr>
            <p:nvPr/>
          </p:nvCxnSpPr>
          <p:spPr bwMode="auto">
            <a:xfrm>
              <a:off x="4518025" y="4092575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4" name="AutoShape 61"/>
            <p:cNvCxnSpPr>
              <a:cxnSpLocks noChangeShapeType="1"/>
            </p:cNvCxnSpPr>
            <p:nvPr/>
          </p:nvCxnSpPr>
          <p:spPr bwMode="auto">
            <a:xfrm>
              <a:off x="4016375" y="4365625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" name="AutoShape 68"/>
            <p:cNvCxnSpPr>
              <a:cxnSpLocks noChangeShapeType="1"/>
              <a:stCxn id="101" idx="4"/>
              <a:endCxn id="91" idx="0"/>
            </p:cNvCxnSpPr>
            <p:nvPr/>
          </p:nvCxnSpPr>
          <p:spPr bwMode="auto">
            <a:xfrm flipH="1">
              <a:off x="4267200" y="4114800"/>
              <a:ext cx="3048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06" name="Oval 69"/>
            <p:cNvSpPr>
              <a:spLocks noChangeArrowheads="1"/>
            </p:cNvSpPr>
            <p:nvPr/>
          </p:nvSpPr>
          <p:spPr bwMode="auto">
            <a:xfrm rot="2030747" flipH="1">
              <a:off x="3352800" y="3733800"/>
              <a:ext cx="381000" cy="762000"/>
            </a:xfrm>
            <a:prstGeom prst="ellipse">
              <a:avLst/>
            </a:prstGeom>
            <a:solidFill>
              <a:srgbClr val="0000FF">
                <a:alpha val="3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07" name="Oval 70"/>
            <p:cNvSpPr>
              <a:spLocks noChangeArrowheads="1"/>
            </p:cNvSpPr>
            <p:nvPr/>
          </p:nvSpPr>
          <p:spPr bwMode="auto">
            <a:xfrm rot="4495851" flipH="1">
              <a:off x="3184525" y="3575050"/>
              <a:ext cx="381000" cy="762000"/>
            </a:xfrm>
            <a:prstGeom prst="ellipse">
              <a:avLst/>
            </a:prstGeom>
            <a:solidFill>
              <a:srgbClr val="FF57A6">
                <a:alpha val="3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08" name="Oval 71"/>
            <p:cNvSpPr>
              <a:spLocks noChangeArrowheads="1"/>
            </p:cNvSpPr>
            <p:nvPr/>
          </p:nvSpPr>
          <p:spPr bwMode="auto">
            <a:xfrm rot="3334378" flipH="1">
              <a:off x="2743200" y="3810000"/>
              <a:ext cx="381000" cy="762000"/>
            </a:xfrm>
            <a:prstGeom prst="ellipse">
              <a:avLst/>
            </a:prstGeom>
            <a:solidFill>
              <a:srgbClr val="64DC03">
                <a:alpha val="3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09" name="Oval 72"/>
            <p:cNvSpPr>
              <a:spLocks noChangeArrowheads="1"/>
            </p:cNvSpPr>
            <p:nvPr/>
          </p:nvSpPr>
          <p:spPr bwMode="auto">
            <a:xfrm rot="20094479" flipH="1">
              <a:off x="2438400" y="3733800"/>
              <a:ext cx="381000" cy="762000"/>
            </a:xfrm>
            <a:prstGeom prst="ellipse">
              <a:avLst/>
            </a:prstGeom>
            <a:solidFill>
              <a:srgbClr val="FF0000">
                <a:alpha val="3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10" name="Oval 73"/>
            <p:cNvSpPr>
              <a:spLocks noChangeArrowheads="1"/>
            </p:cNvSpPr>
            <p:nvPr/>
          </p:nvSpPr>
          <p:spPr bwMode="auto">
            <a:xfrm rot="5302125" flipH="1">
              <a:off x="2913063" y="3765550"/>
              <a:ext cx="381000" cy="990600"/>
            </a:xfrm>
            <a:prstGeom prst="ellipse">
              <a:avLst/>
            </a:prstGeom>
            <a:solidFill>
              <a:srgbClr val="1FFF42">
                <a:alpha val="3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11" name="Freeform 74"/>
            <p:cNvSpPr>
              <a:spLocks/>
            </p:cNvSpPr>
            <p:nvPr/>
          </p:nvSpPr>
          <p:spPr bwMode="auto">
            <a:xfrm>
              <a:off x="3157538" y="3698875"/>
              <a:ext cx="1858962" cy="754063"/>
            </a:xfrm>
            <a:custGeom>
              <a:avLst/>
              <a:gdLst/>
              <a:ahLst/>
              <a:cxnLst>
                <a:cxn ang="0">
                  <a:pos x="266" y="32"/>
                </a:cxn>
                <a:cxn ang="0">
                  <a:pos x="478" y="94"/>
                </a:cxn>
                <a:cxn ang="0">
                  <a:pos x="710" y="115"/>
                </a:cxn>
                <a:cxn ang="0">
                  <a:pos x="1011" y="197"/>
                </a:cxn>
                <a:cxn ang="0">
                  <a:pos x="648" y="354"/>
                </a:cxn>
                <a:cxn ang="0">
                  <a:pos x="313" y="443"/>
                </a:cxn>
                <a:cxn ang="0">
                  <a:pos x="74" y="313"/>
                </a:cxn>
                <a:cxn ang="0">
                  <a:pos x="190" y="210"/>
                </a:cxn>
                <a:cxn ang="0">
                  <a:pos x="266" y="32"/>
                </a:cxn>
              </a:cxnLst>
              <a:rect l="0" t="0" r="r" b="b"/>
              <a:pathLst>
                <a:path w="1171" h="475">
                  <a:moveTo>
                    <a:pt x="266" y="32"/>
                  </a:moveTo>
                  <a:cubicBezTo>
                    <a:pt x="322" y="0"/>
                    <a:pt x="414" y="62"/>
                    <a:pt x="478" y="94"/>
                  </a:cubicBezTo>
                  <a:cubicBezTo>
                    <a:pt x="542" y="126"/>
                    <a:pt x="526" y="51"/>
                    <a:pt x="710" y="115"/>
                  </a:cubicBezTo>
                  <a:cubicBezTo>
                    <a:pt x="894" y="179"/>
                    <a:pt x="851" y="133"/>
                    <a:pt x="1011" y="197"/>
                  </a:cubicBezTo>
                  <a:cubicBezTo>
                    <a:pt x="1171" y="261"/>
                    <a:pt x="928" y="322"/>
                    <a:pt x="648" y="354"/>
                  </a:cubicBezTo>
                  <a:cubicBezTo>
                    <a:pt x="368" y="386"/>
                    <a:pt x="593" y="475"/>
                    <a:pt x="313" y="443"/>
                  </a:cubicBezTo>
                  <a:cubicBezTo>
                    <a:pt x="33" y="411"/>
                    <a:pt x="0" y="366"/>
                    <a:pt x="74" y="313"/>
                  </a:cubicBezTo>
                  <a:cubicBezTo>
                    <a:pt x="148" y="260"/>
                    <a:pt x="134" y="274"/>
                    <a:pt x="190" y="210"/>
                  </a:cubicBezTo>
                  <a:cubicBezTo>
                    <a:pt x="246" y="146"/>
                    <a:pt x="210" y="64"/>
                    <a:pt x="266" y="32"/>
                  </a:cubicBezTo>
                  <a:close/>
                </a:path>
              </a:pathLst>
            </a:custGeom>
            <a:solidFill>
              <a:srgbClr val="00FFFF">
                <a:alpha val="3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12" name="AutoShape 76"/>
            <p:cNvSpPr>
              <a:spLocks/>
            </p:cNvSpPr>
            <p:nvPr/>
          </p:nvSpPr>
          <p:spPr bwMode="auto">
            <a:xfrm rot="10800000" flipH="1">
              <a:off x="1622425" y="3657600"/>
              <a:ext cx="152400" cy="2209800"/>
            </a:xfrm>
            <a:prstGeom prst="leftBrace">
              <a:avLst>
                <a:gd name="adj1" fmla="val 1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13" name="Text Box 77"/>
            <p:cNvSpPr txBox="1">
              <a:spLocks noChangeArrowheads="1"/>
            </p:cNvSpPr>
            <p:nvPr/>
          </p:nvSpPr>
          <p:spPr bwMode="auto">
            <a:xfrm>
              <a:off x="1135782" y="4594225"/>
              <a:ext cx="603183" cy="292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latin typeface="Georgia" pitchFamily="18" charset="0"/>
                </a:rPr>
                <a:t>CRF</a:t>
              </a:r>
              <a:endParaRPr lang="en-US" sz="1400" dirty="0">
                <a:latin typeface="Georgia" pitchFamily="18" charset="0"/>
              </a:endParaRPr>
            </a:p>
          </p:txBody>
        </p:sp>
        <p:sp>
          <p:nvSpPr>
            <p:cNvPr id="114" name="Text Box 78"/>
            <p:cNvSpPr txBox="1">
              <a:spLocks noChangeArrowheads="1"/>
            </p:cNvSpPr>
            <p:nvPr/>
          </p:nvSpPr>
          <p:spPr bwMode="auto">
            <a:xfrm>
              <a:off x="1981200" y="3689350"/>
              <a:ext cx="457200" cy="321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0000FF"/>
                  </a:solidFill>
                  <a:latin typeface="Georgia" pitchFamily="18" charset="0"/>
                </a:rPr>
                <a:t>Y</a:t>
              </a:r>
            </a:p>
          </p:txBody>
        </p:sp>
        <p:sp>
          <p:nvSpPr>
            <p:cNvPr id="115" name="Text Box 79"/>
            <p:cNvSpPr txBox="1">
              <a:spLocks noChangeArrowheads="1"/>
            </p:cNvSpPr>
            <p:nvPr/>
          </p:nvSpPr>
          <p:spPr bwMode="auto">
            <a:xfrm>
              <a:off x="1981200" y="4921250"/>
              <a:ext cx="457200" cy="321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0000FF"/>
                  </a:solidFill>
                  <a:latin typeface="Georgia" pitchFamily="18" charset="0"/>
                </a:rPr>
                <a:t>X</a:t>
              </a:r>
              <a:endParaRPr lang="en-US" sz="1600">
                <a:solidFill>
                  <a:srgbClr val="0000FF"/>
                </a:solidFill>
                <a:latin typeface="Georgia" pitchFamily="18" charset="0"/>
              </a:endParaRPr>
            </a:p>
          </p:txBody>
        </p:sp>
      </p:grp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588963" y="4419600"/>
          <a:ext cx="5422900" cy="1219200"/>
        </p:xfrm>
        <a:graphic>
          <a:graphicData uri="http://schemas.openxmlformats.org/presentationml/2006/ole">
            <p:oleObj spid="_x0000_s41989" name="Equation" r:id="rId3" imgW="2476440" imgH="558720" progId="">
              <p:embed/>
            </p:oleObj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6143912" y="4619625"/>
          <a:ext cx="2507632" cy="638175"/>
        </p:xfrm>
        <a:graphic>
          <a:graphicData uri="http://schemas.openxmlformats.org/presentationml/2006/ole">
            <p:oleObj spid="_x0000_s41990" name="Equation" r:id="rId4" imgW="1346200" imgH="342900" progId="">
              <p:embed/>
            </p:oleObj>
          </a:graphicData>
        </a:graphic>
      </p:graphicFrame>
      <p:sp>
        <p:nvSpPr>
          <p:cNvPr id="121" name="Rectangle 13"/>
          <p:cNvSpPr>
            <a:spLocks noChangeArrowheads="1"/>
          </p:cNvSpPr>
          <p:nvPr/>
        </p:nvSpPr>
        <p:spPr bwMode="auto">
          <a:xfrm>
            <a:off x="5867400" y="5105400"/>
            <a:ext cx="2971800" cy="533400"/>
          </a:xfrm>
          <a:prstGeom prst="rect">
            <a:avLst/>
          </a:prstGeom>
          <a:solidFill>
            <a:srgbClr val="FFFF00">
              <a:alpha val="6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Georgia" pitchFamily="18" charset="0"/>
              </a:rPr>
              <a:t>Note that we are </a:t>
            </a:r>
            <a:r>
              <a:rPr lang="en-US" sz="1600" dirty="0" smtClean="0">
                <a:latin typeface="Georgia" pitchFamily="18" charset="0"/>
              </a:rPr>
              <a:t>not summing </a:t>
            </a:r>
          </a:p>
          <a:p>
            <a:pPr algn="ctr"/>
            <a:r>
              <a:rPr lang="en-US" sz="1600" dirty="0" smtClean="0">
                <a:latin typeface="Georgia" pitchFamily="18" charset="0"/>
              </a:rPr>
              <a:t>over </a:t>
            </a:r>
            <a:r>
              <a:rPr lang="en-US" sz="1600" b="1" dirty="0">
                <a:latin typeface="Georgia" pitchFamily="18" charset="0"/>
              </a:rPr>
              <a:t>x</a:t>
            </a:r>
            <a:r>
              <a:rPr lang="en-US" sz="1600" dirty="0">
                <a:latin typeface="Georgia" pitchFamily="18" charset="0"/>
              </a:rPr>
              <a:t> in </a:t>
            </a:r>
            <a:r>
              <a:rPr lang="en-US" sz="1600" dirty="0" smtClean="0">
                <a:latin typeface="Georgia" pitchFamily="18" charset="0"/>
              </a:rPr>
              <a:t>the  denominator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22" name="Freeform 14"/>
          <p:cNvSpPr>
            <a:spLocks/>
          </p:cNvSpPr>
          <p:nvPr/>
        </p:nvSpPr>
        <p:spPr bwMode="auto">
          <a:xfrm rot="2164225">
            <a:off x="5067714" y="5196936"/>
            <a:ext cx="717084" cy="255226"/>
          </a:xfrm>
          <a:custGeom>
            <a:avLst/>
            <a:gdLst/>
            <a:ahLst/>
            <a:cxnLst>
              <a:cxn ang="0">
                <a:pos x="1152" y="0"/>
              </a:cxn>
              <a:cxn ang="0">
                <a:pos x="0" y="144"/>
              </a:cxn>
            </a:cxnLst>
            <a:rect l="0" t="0" r="r" b="b"/>
            <a:pathLst>
              <a:path w="1152" h="144">
                <a:moveTo>
                  <a:pt x="1152" y="0"/>
                </a:moveTo>
                <a:cubicBezTo>
                  <a:pt x="1152" y="0"/>
                  <a:pt x="576" y="72"/>
                  <a:pt x="0" y="14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109640" y="4038600"/>
          <a:ext cx="1016000" cy="381000"/>
        </p:xfrm>
        <a:graphic>
          <a:graphicData uri="http://schemas.openxmlformats.org/presentationml/2006/ole">
            <p:oleObj spid="_x0000_s41991" name="Equation" r:id="rId5" imgW="609480" imgH="228600" progId="">
              <p:embed/>
            </p:oleObj>
          </a:graphicData>
        </a:graphic>
      </p:graphicFrame>
      <p:sp>
        <p:nvSpPr>
          <p:cNvPr id="124" name="Rectangle 123"/>
          <p:cNvSpPr/>
          <p:nvPr/>
        </p:nvSpPr>
        <p:spPr>
          <a:xfrm>
            <a:off x="-76200" y="5706070"/>
            <a:ext cx="96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The cliques contain only </a:t>
            </a:r>
            <a:r>
              <a:rPr lang="en-US" sz="2000" dirty="0" err="1" smtClean="0">
                <a:latin typeface="Georgia" pitchFamily="18" charset="0"/>
              </a:rPr>
              <a:t>unobservables</a:t>
            </a:r>
            <a:r>
              <a:rPr lang="en-US" sz="2000" dirty="0" smtClean="0">
                <a:latin typeface="Georgia" pitchFamily="18" charset="0"/>
              </a:rPr>
              <a:t> (</a:t>
            </a:r>
            <a:r>
              <a:rPr lang="en-US" sz="2000" b="1" dirty="0" smtClean="0">
                <a:latin typeface="Georgia" pitchFamily="18" charset="0"/>
              </a:rPr>
              <a:t>y</a:t>
            </a:r>
            <a:r>
              <a:rPr lang="en-US" sz="2000" dirty="0" smtClean="0">
                <a:latin typeface="Georgia" pitchFamily="18" charset="0"/>
              </a:rPr>
              <a:t>); though, </a:t>
            </a:r>
            <a:r>
              <a:rPr lang="en-US" sz="2000" b="1" dirty="0" smtClean="0">
                <a:latin typeface="Georgia" pitchFamily="18" charset="0"/>
              </a:rPr>
              <a:t>x</a:t>
            </a:r>
            <a:r>
              <a:rPr lang="en-US" sz="2000" dirty="0" smtClean="0">
                <a:latin typeface="Georgia" pitchFamily="18" charset="0"/>
              </a:rPr>
              <a:t> is an argument to </a:t>
            </a:r>
            <a:r>
              <a:rPr lang="en-US" sz="2000" dirty="0" smtClean="0">
                <a:latin typeface="Georgia" pitchFamily="18" charset="0"/>
                <a:ea typeface="MS Mincho" pitchFamily="49" charset="-128"/>
                <a:sym typeface="Symbol" pitchFamily="18" charset="2"/>
              </a:rPr>
              <a:t></a:t>
            </a:r>
            <a:r>
              <a:rPr lang="en-US" sz="2000" i="1" baseline="-25000" dirty="0" smtClean="0">
                <a:latin typeface="Georgia" pitchFamily="18" charset="0"/>
              </a:rPr>
              <a:t>c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The probability </a:t>
            </a:r>
            <a:r>
              <a:rPr lang="en-US" sz="2000" i="1" dirty="0" smtClean="0">
                <a:latin typeface="Georgia" pitchFamily="18" charset="0"/>
              </a:rPr>
              <a:t>P</a:t>
            </a:r>
            <a:r>
              <a:rPr lang="en-US" sz="2000" i="1" baseline="-25000" dirty="0" smtClean="0">
                <a:latin typeface="Georgia" pitchFamily="18" charset="0"/>
              </a:rPr>
              <a:t>M</a:t>
            </a:r>
            <a:r>
              <a:rPr lang="en-US" sz="2000" dirty="0" smtClean="0">
                <a:latin typeface="Georgia" pitchFamily="18" charset="0"/>
              </a:rPr>
              <a:t>(</a:t>
            </a:r>
            <a:r>
              <a:rPr lang="en-US" sz="2000" b="1" dirty="0" err="1" smtClean="0">
                <a:latin typeface="Georgia" pitchFamily="18" charset="0"/>
              </a:rPr>
              <a:t>y</a:t>
            </a:r>
            <a:r>
              <a:rPr lang="en-US" sz="2000" dirty="0" err="1" smtClean="0">
                <a:latin typeface="Georgia" pitchFamily="18" charset="0"/>
              </a:rPr>
              <a:t>|</a:t>
            </a:r>
            <a:r>
              <a:rPr lang="en-US" sz="2000" b="1" dirty="0" err="1" smtClean="0">
                <a:latin typeface="Georgia" pitchFamily="18" charset="0"/>
              </a:rPr>
              <a:t>x</a:t>
            </a:r>
            <a:r>
              <a:rPr lang="en-US" sz="2000" dirty="0" smtClean="0">
                <a:latin typeface="Georgia" pitchFamily="18" charset="0"/>
              </a:rPr>
              <a:t>) is a </a:t>
            </a:r>
            <a:r>
              <a:rPr lang="en-US" sz="2000" i="1" dirty="0" smtClean="0">
                <a:solidFill>
                  <a:srgbClr val="FF0000"/>
                </a:solidFill>
                <a:latin typeface="Georgia" pitchFamily="18" charset="0"/>
              </a:rPr>
              <a:t>joint distribution</a:t>
            </a:r>
            <a:r>
              <a:rPr lang="en-US" sz="2000" dirty="0" smtClean="0">
                <a:latin typeface="Georgia" pitchFamily="18" charset="0"/>
              </a:rPr>
              <a:t> over the </a:t>
            </a:r>
            <a:r>
              <a:rPr lang="en-US" sz="2000" dirty="0" err="1" smtClean="0">
                <a:latin typeface="Georgia" pitchFamily="18" charset="0"/>
              </a:rPr>
              <a:t>unobservables</a:t>
            </a:r>
            <a:r>
              <a:rPr lang="en-US" sz="2000" dirty="0" smtClean="0">
                <a:latin typeface="Georgia" pitchFamily="18" charset="0"/>
              </a:rPr>
              <a:t> </a:t>
            </a:r>
            <a:r>
              <a:rPr lang="en-US" sz="2000" i="1" dirty="0" smtClean="0">
                <a:latin typeface="Georgia" pitchFamily="18" charset="0"/>
              </a:rPr>
              <a:t>Y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en-US" sz="2000" i="1" baseline="-25000" dirty="0" smtClean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General CRF: visualization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066800"/>
            <a:ext cx="8842248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altLang="zh-TW" sz="2000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A number of </a:t>
            </a:r>
            <a:r>
              <a:rPr lang="en-US" sz="2000" i="1" dirty="0" smtClean="0">
                <a:latin typeface="Georgia" pitchFamily="18" charset="0"/>
              </a:rPr>
              <a:t>ad hoc</a:t>
            </a:r>
            <a:r>
              <a:rPr lang="en-US" sz="2000" dirty="0" smtClean="0">
                <a:latin typeface="Georgia" pitchFamily="18" charset="0"/>
              </a:rPr>
              <a:t> modeling decisions are typically made with regard to the form of the potential functions.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  <a:ea typeface="MS Mincho" pitchFamily="49" charset="-128"/>
                <a:sym typeface="Symbol" pitchFamily="18" charset="2"/>
              </a:rPr>
              <a:t></a:t>
            </a:r>
            <a:r>
              <a:rPr lang="en-US" sz="2000" i="1" baseline="-25000" dirty="0" smtClean="0">
                <a:solidFill>
                  <a:srgbClr val="FF0000"/>
                </a:solidFill>
                <a:latin typeface="Georgia" pitchFamily="18" charset="0"/>
              </a:rPr>
              <a:t>c</a:t>
            </a:r>
            <a:r>
              <a:rPr lang="en-US" sz="2000" dirty="0" smtClean="0">
                <a:latin typeface="Georgia" pitchFamily="18" charset="0"/>
              </a:rPr>
              <a:t> is typically decomposed into a weighted sum of feature sensors </a:t>
            </a:r>
            <a:r>
              <a:rPr lang="en-US" sz="2000" i="1" dirty="0" err="1" smtClean="0">
                <a:solidFill>
                  <a:srgbClr val="FF0000"/>
                </a:solidFill>
                <a:latin typeface="Georgia" pitchFamily="18" charset="0"/>
              </a:rPr>
              <a:t>f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Georgia" pitchFamily="18" charset="0"/>
              </a:rPr>
              <a:t>i</a:t>
            </a:r>
            <a:r>
              <a:rPr lang="en-US" sz="2000" dirty="0" smtClean="0">
                <a:latin typeface="Georgia" pitchFamily="18" charset="0"/>
              </a:rPr>
              <a:t>, producing: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000" dirty="0">
              <a:latin typeface="Georgia" pitchFamily="18" charset="0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267200" y="2819400"/>
          <a:ext cx="3995298" cy="1295400"/>
        </p:xfrm>
        <a:graphic>
          <a:graphicData uri="http://schemas.openxmlformats.org/presentationml/2006/ole">
            <p:oleObj spid="_x0000_s40964" name="Equation" r:id="rId3" imgW="1485720" imgH="482400" progId="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762000" y="2514600"/>
          <a:ext cx="2503488" cy="858837"/>
        </p:xfrm>
        <a:graphic>
          <a:graphicData uri="http://schemas.openxmlformats.org/presentationml/2006/ole">
            <p:oleObj spid="_x0000_s40966" name="Equation" r:id="rId4" imgW="1143000" imgH="393480" progId="">
              <p:embed/>
            </p:oleObj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990600" y="3400425"/>
          <a:ext cx="2508250" cy="638175"/>
        </p:xfrm>
        <a:graphic>
          <a:graphicData uri="http://schemas.openxmlformats.org/presentationml/2006/ole">
            <p:oleObj spid="_x0000_s40967" name="Equation" r:id="rId5" imgW="1346200" imgH="342900" progId="">
              <p:embed/>
            </p:oleObj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685800" y="4114800"/>
          <a:ext cx="2913062" cy="638175"/>
        </p:xfrm>
        <a:graphic>
          <a:graphicData uri="http://schemas.openxmlformats.org/presentationml/2006/ole">
            <p:oleObj spid="_x0000_s40968" name="Equation" r:id="rId6" imgW="1562040" imgH="342720" progId="">
              <p:embed/>
            </p:oleObj>
          </a:graphicData>
        </a:graphic>
      </p:graphicFrame>
      <p:sp>
        <p:nvSpPr>
          <p:cNvPr id="78" name="Right Brace 77"/>
          <p:cNvSpPr/>
          <p:nvPr/>
        </p:nvSpPr>
        <p:spPr>
          <a:xfrm>
            <a:off x="3733800" y="2590800"/>
            <a:ext cx="152400" cy="2057400"/>
          </a:xfrm>
          <a:prstGeom prst="rightBrace">
            <a:avLst>
              <a:gd name="adj1" fmla="val 99242"/>
              <a:gd name="adj2" fmla="val 4973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867400" y="4419600"/>
            <a:ext cx="2794000" cy="1066800"/>
            <a:chOff x="4921250" y="4670425"/>
            <a:chExt cx="2794000" cy="1066800"/>
          </a:xfrm>
        </p:grpSpPr>
        <p:sp>
          <p:nvSpPr>
            <p:cNvPr id="80" name="Freeform 185"/>
            <p:cNvSpPr>
              <a:spLocks/>
            </p:cNvSpPr>
            <p:nvPr/>
          </p:nvSpPr>
          <p:spPr bwMode="auto">
            <a:xfrm>
              <a:off x="4921250" y="4670425"/>
              <a:ext cx="2794000" cy="1066800"/>
            </a:xfrm>
            <a:custGeom>
              <a:avLst/>
              <a:gdLst/>
              <a:ahLst/>
              <a:cxnLst>
                <a:cxn ang="0">
                  <a:pos x="796" y="59"/>
                </a:cxn>
                <a:cxn ang="0">
                  <a:pos x="1248" y="65"/>
                </a:cxn>
                <a:cxn ang="0">
                  <a:pos x="1340" y="250"/>
                </a:cxn>
                <a:cxn ang="0">
                  <a:pos x="1514" y="407"/>
                </a:cxn>
                <a:cxn ang="0">
                  <a:pos x="1480" y="747"/>
                </a:cxn>
                <a:cxn ang="0">
                  <a:pos x="280" y="759"/>
                </a:cxn>
                <a:cxn ang="0">
                  <a:pos x="94" y="424"/>
                </a:cxn>
                <a:cxn ang="0">
                  <a:pos x="587" y="291"/>
                </a:cxn>
                <a:cxn ang="0">
                  <a:pos x="796" y="59"/>
                </a:cxn>
              </a:cxnLst>
              <a:rect l="0" t="0" r="r" b="b"/>
              <a:pathLst>
                <a:path w="1760" h="791">
                  <a:moveTo>
                    <a:pt x="796" y="59"/>
                  </a:moveTo>
                  <a:cubicBezTo>
                    <a:pt x="852" y="27"/>
                    <a:pt x="1114" y="0"/>
                    <a:pt x="1248" y="65"/>
                  </a:cubicBezTo>
                  <a:cubicBezTo>
                    <a:pt x="1346" y="90"/>
                    <a:pt x="1305" y="198"/>
                    <a:pt x="1340" y="250"/>
                  </a:cubicBezTo>
                  <a:cubicBezTo>
                    <a:pt x="1384" y="307"/>
                    <a:pt x="1491" y="324"/>
                    <a:pt x="1514" y="407"/>
                  </a:cubicBezTo>
                  <a:cubicBezTo>
                    <a:pt x="1583" y="436"/>
                    <a:pt x="1760" y="715"/>
                    <a:pt x="1480" y="747"/>
                  </a:cubicBezTo>
                  <a:cubicBezTo>
                    <a:pt x="1200" y="779"/>
                    <a:pt x="560" y="791"/>
                    <a:pt x="280" y="759"/>
                  </a:cubicBezTo>
                  <a:cubicBezTo>
                    <a:pt x="0" y="727"/>
                    <a:pt x="54" y="488"/>
                    <a:pt x="94" y="424"/>
                  </a:cubicBezTo>
                  <a:cubicBezTo>
                    <a:pt x="134" y="360"/>
                    <a:pt x="531" y="355"/>
                    <a:pt x="587" y="291"/>
                  </a:cubicBezTo>
                  <a:cubicBezTo>
                    <a:pt x="643" y="227"/>
                    <a:pt x="740" y="91"/>
                    <a:pt x="796" y="59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1" name="Oval 143"/>
            <p:cNvSpPr>
              <a:spLocks noChangeArrowheads="1"/>
            </p:cNvSpPr>
            <p:nvPr/>
          </p:nvSpPr>
          <p:spPr bwMode="auto">
            <a:xfrm>
              <a:off x="5105400" y="47990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2" name="Oval 144"/>
            <p:cNvSpPr>
              <a:spLocks noChangeArrowheads="1"/>
            </p:cNvSpPr>
            <p:nvPr/>
          </p:nvSpPr>
          <p:spPr bwMode="auto">
            <a:xfrm>
              <a:off x="5105400" y="5408613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3" name="Oval 145"/>
            <p:cNvSpPr>
              <a:spLocks noChangeArrowheads="1"/>
            </p:cNvSpPr>
            <p:nvPr/>
          </p:nvSpPr>
          <p:spPr bwMode="auto">
            <a:xfrm>
              <a:off x="5638800" y="47990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4" name="Oval 146"/>
            <p:cNvSpPr>
              <a:spLocks noChangeArrowheads="1"/>
            </p:cNvSpPr>
            <p:nvPr/>
          </p:nvSpPr>
          <p:spPr bwMode="auto">
            <a:xfrm>
              <a:off x="5638800" y="5408613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5" name="Oval 147"/>
            <p:cNvSpPr>
              <a:spLocks noChangeArrowheads="1"/>
            </p:cNvSpPr>
            <p:nvPr/>
          </p:nvSpPr>
          <p:spPr bwMode="auto">
            <a:xfrm>
              <a:off x="6172200" y="479901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6" name="Oval 148"/>
            <p:cNvSpPr>
              <a:spLocks noChangeArrowheads="1"/>
            </p:cNvSpPr>
            <p:nvPr/>
          </p:nvSpPr>
          <p:spPr bwMode="auto">
            <a:xfrm>
              <a:off x="6172200" y="5408613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7" name="Oval 149"/>
            <p:cNvSpPr>
              <a:spLocks noChangeArrowheads="1"/>
            </p:cNvSpPr>
            <p:nvPr/>
          </p:nvSpPr>
          <p:spPr bwMode="auto">
            <a:xfrm>
              <a:off x="6705600" y="479901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8" name="Oval 150"/>
            <p:cNvSpPr>
              <a:spLocks noChangeArrowheads="1"/>
            </p:cNvSpPr>
            <p:nvPr/>
          </p:nvSpPr>
          <p:spPr bwMode="auto">
            <a:xfrm>
              <a:off x="6705600" y="5408613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9" name="Oval 151"/>
            <p:cNvSpPr>
              <a:spLocks noChangeArrowheads="1"/>
            </p:cNvSpPr>
            <p:nvPr/>
          </p:nvSpPr>
          <p:spPr bwMode="auto">
            <a:xfrm>
              <a:off x="7239000" y="47990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90" name="Oval 152"/>
            <p:cNvSpPr>
              <a:spLocks noChangeArrowheads="1"/>
            </p:cNvSpPr>
            <p:nvPr/>
          </p:nvSpPr>
          <p:spPr bwMode="auto">
            <a:xfrm>
              <a:off x="7239000" y="5408613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cxnSp>
          <p:nvCxnSpPr>
            <p:cNvPr id="91" name="AutoShape 153"/>
            <p:cNvCxnSpPr>
              <a:cxnSpLocks noChangeShapeType="1"/>
              <a:stCxn id="83" idx="6"/>
              <a:endCxn id="85" idx="2"/>
            </p:cNvCxnSpPr>
            <p:nvPr/>
          </p:nvCxnSpPr>
          <p:spPr bwMode="auto">
            <a:xfrm>
              <a:off x="5791200" y="4875213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" name="AutoShape 154"/>
            <p:cNvCxnSpPr>
              <a:cxnSpLocks noChangeShapeType="1"/>
              <a:stCxn id="85" idx="6"/>
              <a:endCxn id="87" idx="2"/>
            </p:cNvCxnSpPr>
            <p:nvPr/>
          </p:nvCxnSpPr>
          <p:spPr bwMode="auto">
            <a:xfrm>
              <a:off x="6324600" y="4875213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" name="AutoShape 155"/>
            <p:cNvCxnSpPr>
              <a:cxnSpLocks noChangeShapeType="1"/>
              <a:stCxn id="87" idx="6"/>
              <a:endCxn id="89" idx="2"/>
            </p:cNvCxnSpPr>
            <p:nvPr/>
          </p:nvCxnSpPr>
          <p:spPr bwMode="auto">
            <a:xfrm>
              <a:off x="6858000" y="4875213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" name="AutoShape 156"/>
            <p:cNvCxnSpPr>
              <a:cxnSpLocks noChangeShapeType="1"/>
              <a:stCxn id="81" idx="4"/>
              <a:endCxn id="82" idx="0"/>
            </p:cNvCxnSpPr>
            <p:nvPr/>
          </p:nvCxnSpPr>
          <p:spPr bwMode="auto">
            <a:xfrm>
              <a:off x="5181600" y="4951413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5" name="AutoShape 157"/>
            <p:cNvCxnSpPr>
              <a:cxnSpLocks noChangeShapeType="1"/>
              <a:stCxn id="83" idx="4"/>
              <a:endCxn id="84" idx="0"/>
            </p:cNvCxnSpPr>
            <p:nvPr/>
          </p:nvCxnSpPr>
          <p:spPr bwMode="auto">
            <a:xfrm>
              <a:off x="5715000" y="4951413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" name="AutoShape 158"/>
            <p:cNvCxnSpPr>
              <a:cxnSpLocks noChangeShapeType="1"/>
              <a:stCxn id="85" idx="4"/>
              <a:endCxn id="86" idx="0"/>
            </p:cNvCxnSpPr>
            <p:nvPr/>
          </p:nvCxnSpPr>
          <p:spPr bwMode="auto">
            <a:xfrm>
              <a:off x="6248400" y="4951413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7" name="AutoShape 159"/>
            <p:cNvCxnSpPr>
              <a:cxnSpLocks noChangeShapeType="1"/>
              <a:stCxn id="87" idx="4"/>
              <a:endCxn id="88" idx="0"/>
            </p:cNvCxnSpPr>
            <p:nvPr/>
          </p:nvCxnSpPr>
          <p:spPr bwMode="auto">
            <a:xfrm>
              <a:off x="6781800" y="4951413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" name="AutoShape 160"/>
            <p:cNvCxnSpPr>
              <a:cxnSpLocks noChangeShapeType="1"/>
              <a:stCxn id="89" idx="4"/>
              <a:endCxn id="90" idx="0"/>
            </p:cNvCxnSpPr>
            <p:nvPr/>
          </p:nvCxnSpPr>
          <p:spPr bwMode="auto">
            <a:xfrm>
              <a:off x="7315200" y="4951413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9" name="AutoShape 161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257800" y="4875213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" name="AutoShape 162"/>
            <p:cNvCxnSpPr>
              <a:cxnSpLocks noChangeShapeType="1"/>
              <a:stCxn id="81" idx="4"/>
              <a:endCxn id="84" idx="0"/>
            </p:cNvCxnSpPr>
            <p:nvPr/>
          </p:nvCxnSpPr>
          <p:spPr bwMode="auto">
            <a:xfrm>
              <a:off x="51816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1" name="AutoShape 163"/>
            <p:cNvCxnSpPr>
              <a:cxnSpLocks noChangeShapeType="1"/>
              <a:stCxn id="81" idx="4"/>
              <a:endCxn id="86" idx="0"/>
            </p:cNvCxnSpPr>
            <p:nvPr/>
          </p:nvCxnSpPr>
          <p:spPr bwMode="auto">
            <a:xfrm>
              <a:off x="5181600" y="4951413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" name="AutoShape 164"/>
            <p:cNvCxnSpPr>
              <a:cxnSpLocks noChangeShapeType="1"/>
              <a:stCxn id="81" idx="4"/>
              <a:endCxn id="88" idx="0"/>
            </p:cNvCxnSpPr>
            <p:nvPr/>
          </p:nvCxnSpPr>
          <p:spPr bwMode="auto">
            <a:xfrm>
              <a:off x="5181600" y="4951413"/>
              <a:ext cx="16002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" name="AutoShape 165"/>
            <p:cNvCxnSpPr>
              <a:cxnSpLocks noChangeShapeType="1"/>
              <a:stCxn id="81" idx="4"/>
              <a:endCxn id="90" idx="0"/>
            </p:cNvCxnSpPr>
            <p:nvPr/>
          </p:nvCxnSpPr>
          <p:spPr bwMode="auto">
            <a:xfrm>
              <a:off x="5181600" y="4951413"/>
              <a:ext cx="2133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4" name="AutoShape 166"/>
            <p:cNvCxnSpPr>
              <a:cxnSpLocks noChangeShapeType="1"/>
              <a:stCxn id="83" idx="4"/>
              <a:endCxn id="82" idx="0"/>
            </p:cNvCxnSpPr>
            <p:nvPr/>
          </p:nvCxnSpPr>
          <p:spPr bwMode="auto">
            <a:xfrm flipH="1">
              <a:off x="51816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" name="AutoShape 167"/>
            <p:cNvCxnSpPr>
              <a:cxnSpLocks noChangeShapeType="1"/>
              <a:stCxn id="84" idx="0"/>
              <a:endCxn id="85" idx="4"/>
            </p:cNvCxnSpPr>
            <p:nvPr/>
          </p:nvCxnSpPr>
          <p:spPr bwMode="auto">
            <a:xfrm flipV="1">
              <a:off x="57150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" name="AutoShape 168"/>
            <p:cNvCxnSpPr>
              <a:cxnSpLocks noChangeShapeType="1"/>
              <a:stCxn id="83" idx="4"/>
              <a:endCxn id="86" idx="0"/>
            </p:cNvCxnSpPr>
            <p:nvPr/>
          </p:nvCxnSpPr>
          <p:spPr bwMode="auto">
            <a:xfrm>
              <a:off x="57150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7" name="AutoShape 169"/>
            <p:cNvCxnSpPr>
              <a:cxnSpLocks noChangeShapeType="1"/>
              <a:stCxn id="83" idx="4"/>
              <a:endCxn id="88" idx="0"/>
            </p:cNvCxnSpPr>
            <p:nvPr/>
          </p:nvCxnSpPr>
          <p:spPr bwMode="auto">
            <a:xfrm>
              <a:off x="5715000" y="4951413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" name="AutoShape 170"/>
            <p:cNvCxnSpPr>
              <a:cxnSpLocks noChangeShapeType="1"/>
              <a:stCxn id="83" idx="4"/>
              <a:endCxn id="90" idx="0"/>
            </p:cNvCxnSpPr>
            <p:nvPr/>
          </p:nvCxnSpPr>
          <p:spPr bwMode="auto">
            <a:xfrm>
              <a:off x="5715000" y="4951413"/>
              <a:ext cx="16002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171"/>
            <p:cNvCxnSpPr>
              <a:cxnSpLocks noChangeShapeType="1"/>
              <a:stCxn id="85" idx="4"/>
              <a:endCxn id="82" idx="0"/>
            </p:cNvCxnSpPr>
            <p:nvPr/>
          </p:nvCxnSpPr>
          <p:spPr bwMode="auto">
            <a:xfrm flipH="1">
              <a:off x="5181600" y="4951413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0" name="AutoShape 172"/>
            <p:cNvCxnSpPr>
              <a:cxnSpLocks noChangeShapeType="1"/>
              <a:stCxn id="85" idx="4"/>
              <a:endCxn id="88" idx="0"/>
            </p:cNvCxnSpPr>
            <p:nvPr/>
          </p:nvCxnSpPr>
          <p:spPr bwMode="auto">
            <a:xfrm>
              <a:off x="62484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1" name="AutoShape 173"/>
            <p:cNvCxnSpPr>
              <a:cxnSpLocks noChangeShapeType="1"/>
              <a:stCxn id="85" idx="4"/>
              <a:endCxn id="90" idx="0"/>
            </p:cNvCxnSpPr>
            <p:nvPr/>
          </p:nvCxnSpPr>
          <p:spPr bwMode="auto">
            <a:xfrm>
              <a:off x="6248400" y="4951413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" name="AutoShape 174"/>
            <p:cNvCxnSpPr>
              <a:cxnSpLocks noChangeShapeType="1"/>
              <a:stCxn id="87" idx="4"/>
              <a:endCxn id="82" idx="0"/>
            </p:cNvCxnSpPr>
            <p:nvPr/>
          </p:nvCxnSpPr>
          <p:spPr bwMode="auto">
            <a:xfrm flipH="1">
              <a:off x="5181600" y="4951413"/>
              <a:ext cx="16002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" name="AutoShape 175"/>
            <p:cNvCxnSpPr>
              <a:cxnSpLocks noChangeShapeType="1"/>
              <a:stCxn id="87" idx="4"/>
              <a:endCxn id="84" idx="0"/>
            </p:cNvCxnSpPr>
            <p:nvPr/>
          </p:nvCxnSpPr>
          <p:spPr bwMode="auto">
            <a:xfrm flipH="1">
              <a:off x="5715000" y="4951413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4" name="AutoShape 176"/>
            <p:cNvCxnSpPr>
              <a:cxnSpLocks noChangeShapeType="1"/>
              <a:stCxn id="87" idx="4"/>
              <a:endCxn id="86" idx="0"/>
            </p:cNvCxnSpPr>
            <p:nvPr/>
          </p:nvCxnSpPr>
          <p:spPr bwMode="auto">
            <a:xfrm flipH="1">
              <a:off x="62484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5" name="AutoShape 177"/>
            <p:cNvCxnSpPr>
              <a:cxnSpLocks noChangeShapeType="1"/>
              <a:stCxn id="87" idx="4"/>
              <a:endCxn id="90" idx="0"/>
            </p:cNvCxnSpPr>
            <p:nvPr/>
          </p:nvCxnSpPr>
          <p:spPr bwMode="auto">
            <a:xfrm>
              <a:off x="67818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6" name="AutoShape 178"/>
            <p:cNvCxnSpPr>
              <a:cxnSpLocks noChangeShapeType="1"/>
              <a:stCxn id="89" idx="4"/>
              <a:endCxn id="82" idx="0"/>
            </p:cNvCxnSpPr>
            <p:nvPr/>
          </p:nvCxnSpPr>
          <p:spPr bwMode="auto">
            <a:xfrm flipH="1">
              <a:off x="5181600" y="4951413"/>
              <a:ext cx="2133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7" name="AutoShape 179"/>
            <p:cNvCxnSpPr>
              <a:cxnSpLocks noChangeShapeType="1"/>
              <a:stCxn id="89" idx="4"/>
              <a:endCxn id="84" idx="0"/>
            </p:cNvCxnSpPr>
            <p:nvPr/>
          </p:nvCxnSpPr>
          <p:spPr bwMode="auto">
            <a:xfrm flipH="1">
              <a:off x="5715000" y="4951413"/>
              <a:ext cx="16002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8" name="AutoShape 180"/>
            <p:cNvCxnSpPr>
              <a:cxnSpLocks noChangeShapeType="1"/>
              <a:stCxn id="89" idx="4"/>
              <a:endCxn id="86" idx="0"/>
            </p:cNvCxnSpPr>
            <p:nvPr/>
          </p:nvCxnSpPr>
          <p:spPr bwMode="auto">
            <a:xfrm flipH="1">
              <a:off x="6248400" y="4951413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9" name="AutoShape 181"/>
            <p:cNvCxnSpPr>
              <a:cxnSpLocks noChangeShapeType="1"/>
              <a:stCxn id="89" idx="4"/>
              <a:endCxn id="88" idx="0"/>
            </p:cNvCxnSpPr>
            <p:nvPr/>
          </p:nvCxnSpPr>
          <p:spPr bwMode="auto">
            <a:xfrm flipH="1">
              <a:off x="67818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21" name="TextBox 120"/>
          <p:cNvSpPr txBox="1"/>
          <p:nvPr/>
        </p:nvSpPr>
        <p:spPr>
          <a:xfrm>
            <a:off x="434225" y="4800600"/>
            <a:ext cx="5655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     Back to the chain-CRF!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Georgia" pitchFamily="18" charset="0"/>
              </a:rPr>
              <a:t>Cliques</a:t>
            </a:r>
            <a:r>
              <a:rPr lang="en-US" sz="2000" dirty="0" smtClean="0">
                <a:latin typeface="Georgia" pitchFamily="18" charset="0"/>
              </a:rPr>
              <a:t> can be identified as </a:t>
            </a:r>
            <a:r>
              <a:rPr lang="en-US" sz="2000" i="1" dirty="0" smtClean="0">
                <a:solidFill>
                  <a:srgbClr val="FF0000"/>
                </a:solidFill>
                <a:latin typeface="Georgia" pitchFamily="18" charset="0"/>
              </a:rPr>
              <a:t>pairs</a:t>
            </a:r>
            <a:r>
              <a:rPr lang="en-US" sz="2000" dirty="0" smtClean="0">
                <a:latin typeface="Georgia" pitchFamily="18" charset="0"/>
              </a:rPr>
              <a:t> of adjacent Ys:</a:t>
            </a:r>
          </a:p>
        </p:txBody>
      </p:sp>
      <p:pic>
        <p:nvPicPr>
          <p:cNvPr id="162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5562600"/>
            <a:ext cx="3581400" cy="73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5638800"/>
            <a:ext cx="4295775" cy="7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Chain CRFs vs. MEMM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9352" y="1219200"/>
            <a:ext cx="9070848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Georgia" pitchFamily="18" charset="0"/>
              </a:rPr>
              <a:t>Linear-chain CRFs were originally introduced as an improvement to MEMM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Georgia" pitchFamily="18" charset="0"/>
              </a:rPr>
              <a:t>Maximum Entropy Markov Models (MEMM)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Georgia" pitchFamily="18" charset="0"/>
              </a:rPr>
              <a:t> Transition probabilities are given by logistic regression</a:t>
            </a: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000" dirty="0" smtClean="0">
                <a:latin typeface="Georgia" pitchFamily="18" charset="0"/>
              </a:rPr>
              <a:t>Notice the per-state normalization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Georgia" pitchFamily="18" charset="0"/>
              </a:rPr>
              <a:t>Only dependent on the previous inputs; no dependence on the future states.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Georgia" pitchFamily="18" charset="0"/>
              </a:rPr>
              <a:t>Label-bias problem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 smtClean="0">
              <a:latin typeface="Georgia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10384"/>
            <a:ext cx="3581400" cy="87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902" y="3216533"/>
            <a:ext cx="6334898" cy="89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146132"/>
            <a:ext cx="5181600" cy="88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61835" y="2286000"/>
            <a:ext cx="2401165" cy="101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CRFs vs. MEMM vs. HMM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9352" y="1219200"/>
            <a:ext cx="9070848" cy="4572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000" dirty="0" smtClean="0">
                <a:latin typeface="Georgia" pitchFamily="18" charset="0"/>
              </a:rPr>
              <a:t>HMM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000" dirty="0" smtClean="0">
                <a:latin typeface="Georgia" pitchFamily="18" charset="0"/>
              </a:rPr>
              <a:t>MEMM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000" dirty="0" smtClean="0">
                <a:latin typeface="Georgia" pitchFamily="18" charset="0"/>
              </a:rPr>
              <a:t>CRF</a:t>
            </a: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 smtClean="0">
              <a:latin typeface="Georgia" pitchFamily="18" charset="0"/>
            </a:endParaRP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 smtClean="0">
              <a:latin typeface="Georgia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1495"/>
          <a:stretch>
            <a:fillRect/>
          </a:stretch>
        </p:blipFill>
        <p:spPr bwMode="auto">
          <a:xfrm>
            <a:off x="5486400" y="1219200"/>
            <a:ext cx="350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 l="36560" r="36174"/>
          <a:stretch>
            <a:fillRect/>
          </a:stretch>
        </p:blipFill>
        <p:spPr bwMode="auto">
          <a:xfrm>
            <a:off x="2133600" y="2286000"/>
            <a:ext cx="335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263"/>
          <a:stretch>
            <a:fillRect/>
          </a:stretch>
        </p:blipFill>
        <p:spPr bwMode="auto">
          <a:xfrm>
            <a:off x="5638800" y="3962400"/>
            <a:ext cx="35337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Outline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Modeling </a:t>
            </a:r>
          </a:p>
          <a:p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Inference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General CRF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Chain CRF</a:t>
            </a:r>
          </a:p>
          <a:p>
            <a:r>
              <a:rPr lang="en-US" dirty="0" smtClean="0">
                <a:latin typeface="Georgia" pitchFamily="18" charset="0"/>
              </a:rPr>
              <a:t>Training</a:t>
            </a:r>
          </a:p>
          <a:p>
            <a:r>
              <a:rPr lang="en-US" dirty="0" smtClean="0">
                <a:latin typeface="Georgia" pitchFamily="18" charset="0"/>
              </a:rPr>
              <a:t>Applications</a:t>
            </a:r>
          </a:p>
          <a:p>
            <a:pPr lvl="1"/>
            <a:endParaRPr lang="en-US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Inference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200" dirty="0" smtClean="0">
                <a:latin typeface="Georgia" pitchFamily="18" charset="0"/>
              </a:rPr>
              <a:t>Given the observations,{xi})and parameters, we target to find the best state sequence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200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200" dirty="0" smtClean="0">
                <a:latin typeface="Georgia" pitchFamily="18" charset="0"/>
              </a:rPr>
              <a:t>For the general CRF: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20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2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200" dirty="0" smtClean="0">
                <a:latin typeface="Georgia" pitchFamily="18" charset="0"/>
              </a:rPr>
              <a:t>For general graphs, the problem of exact inference in CRFs is intractable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200" dirty="0" smtClean="0">
                <a:latin typeface="Georgia" pitchFamily="18" charset="0"/>
              </a:rPr>
              <a:t>Approximate methods !  A large literature …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6169" y="2152534"/>
            <a:ext cx="2903631" cy="36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538163" y="2971800"/>
          <a:ext cx="8334375" cy="914400"/>
        </p:xfrm>
        <a:graphic>
          <a:graphicData uri="http://schemas.openxmlformats.org/presentationml/2006/ole">
            <p:oleObj spid="_x0000_s43010" name="Equation" r:id="rId4" imgW="4051080" imgH="444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Outline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Georgia" pitchFamily="18" charset="0"/>
            </a:endParaRPr>
          </a:p>
          <a:p>
            <a:r>
              <a:rPr lang="en-US" dirty="0" smtClean="0">
                <a:latin typeface="Georgia" pitchFamily="18" charset="0"/>
              </a:rPr>
              <a:t>Modeling </a:t>
            </a:r>
          </a:p>
          <a:p>
            <a:r>
              <a:rPr lang="en-US" dirty="0" smtClean="0">
                <a:latin typeface="Georgia" pitchFamily="18" charset="0"/>
              </a:rPr>
              <a:t>Inference</a:t>
            </a:r>
          </a:p>
          <a:p>
            <a:r>
              <a:rPr lang="en-US" dirty="0" smtClean="0">
                <a:latin typeface="Georgia" pitchFamily="18" charset="0"/>
              </a:rPr>
              <a:t>Training</a:t>
            </a:r>
          </a:p>
          <a:p>
            <a:r>
              <a:rPr lang="en-US" dirty="0" smtClean="0">
                <a:latin typeface="Georgia" pitchFamily="18" charset="0"/>
              </a:rPr>
              <a:t>Applications</a:t>
            </a:r>
          </a:p>
          <a:p>
            <a:pPr lvl="1"/>
            <a:endParaRPr lang="en-US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Inference in HMM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200" dirty="0" smtClean="0">
                <a:latin typeface="Georgia" pitchFamily="18" charset="0"/>
              </a:rPr>
              <a:t>Dynamic Programming: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200" dirty="0" smtClean="0">
                <a:latin typeface="Georgia" pitchFamily="18" charset="0"/>
              </a:rPr>
              <a:t>Forward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200" dirty="0" smtClean="0">
                <a:latin typeface="Georgia" pitchFamily="18" charset="0"/>
              </a:rPr>
              <a:t>Backward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200" dirty="0" err="1" smtClean="0">
                <a:latin typeface="Georgia" pitchFamily="18" charset="0"/>
              </a:rPr>
              <a:t>Viterbi</a:t>
            </a:r>
            <a:endParaRPr lang="en-US" sz="2200" dirty="0">
              <a:latin typeface="Georgia" pitchFamily="18" charset="0"/>
            </a:endParaRPr>
          </a:p>
        </p:txBody>
      </p:sp>
      <p:grpSp>
        <p:nvGrpSpPr>
          <p:cNvPr id="4" name="Group 89"/>
          <p:cNvGrpSpPr/>
          <p:nvPr/>
        </p:nvGrpSpPr>
        <p:grpSpPr>
          <a:xfrm>
            <a:off x="2590800" y="3429000"/>
            <a:ext cx="4211571" cy="2819400"/>
            <a:chOff x="2667000" y="1981200"/>
            <a:chExt cx="4211571" cy="281940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67000" y="1981200"/>
              <a:ext cx="4211571" cy="2358973"/>
              <a:chOff x="816" y="864"/>
              <a:chExt cx="3897" cy="2112"/>
            </a:xfrm>
          </p:grpSpPr>
          <p:grpSp>
            <p:nvGrpSpPr>
              <p:cNvPr id="6" name="Group 4"/>
              <p:cNvGrpSpPr>
                <a:grpSpLocks/>
              </p:cNvGrpSpPr>
              <p:nvPr/>
            </p:nvGrpSpPr>
            <p:grpSpPr bwMode="auto">
              <a:xfrm>
                <a:off x="816" y="864"/>
                <a:ext cx="389" cy="1630"/>
                <a:chOff x="960" y="1680"/>
                <a:chExt cx="389" cy="1630"/>
              </a:xfrm>
            </p:grpSpPr>
            <p:sp>
              <p:nvSpPr>
                <p:cNvPr id="82" name="Oval 5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  <a:latin typeface="Georgia" pitchFamily="18" charset="0"/>
                    </a:rPr>
                    <a:t>1</a:t>
                  </a:r>
                </a:p>
              </p:txBody>
            </p:sp>
            <p:sp>
              <p:nvSpPr>
                <p:cNvPr id="83" name="Oval 6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  <a:latin typeface="Georgia" pitchFamily="18" charset="0"/>
                    </a:rPr>
                    <a:t>2</a:t>
                  </a:r>
                </a:p>
              </p:txBody>
            </p:sp>
            <p:sp>
              <p:nvSpPr>
                <p:cNvPr id="84" name="Oval 7"/>
                <p:cNvSpPr>
                  <a:spLocks noChangeArrowheads="1"/>
                </p:cNvSpPr>
                <p:nvPr/>
              </p:nvSpPr>
              <p:spPr bwMode="auto">
                <a:xfrm>
                  <a:off x="960" y="2976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  <a:latin typeface="Georgia" pitchFamily="18" charset="0"/>
                    </a:rPr>
                    <a:t>K</a:t>
                  </a:r>
                </a:p>
              </p:txBody>
            </p:sp>
            <p:sp>
              <p:nvSpPr>
                <p:cNvPr id="8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06" y="2595"/>
                  <a:ext cx="343" cy="3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  <a:latin typeface="Georgia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7" name="Group 9"/>
              <p:cNvGrpSpPr>
                <a:grpSpLocks/>
              </p:cNvGrpSpPr>
              <p:nvPr/>
            </p:nvGrpSpPr>
            <p:grpSpPr bwMode="auto">
              <a:xfrm>
                <a:off x="1680" y="864"/>
                <a:ext cx="389" cy="1630"/>
                <a:chOff x="1824" y="1680"/>
                <a:chExt cx="389" cy="1630"/>
              </a:xfrm>
            </p:grpSpPr>
            <p:sp>
              <p:nvSpPr>
                <p:cNvPr id="78" name="Oval 10"/>
                <p:cNvSpPr>
                  <a:spLocks noChangeArrowheads="1"/>
                </p:cNvSpPr>
                <p:nvPr/>
              </p:nvSpPr>
              <p:spPr bwMode="auto">
                <a:xfrm>
                  <a:off x="1824" y="1680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  <a:latin typeface="Georgia" pitchFamily="18" charset="0"/>
                    </a:rPr>
                    <a:t>1</a:t>
                  </a:r>
                </a:p>
              </p:txBody>
            </p:sp>
            <p:sp>
              <p:nvSpPr>
                <p:cNvPr id="79" name="Oval 11"/>
                <p:cNvSpPr>
                  <a:spLocks noChangeArrowheads="1"/>
                </p:cNvSpPr>
                <p:nvPr/>
              </p:nvSpPr>
              <p:spPr bwMode="auto">
                <a:xfrm>
                  <a:off x="1824" y="2112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  <a:latin typeface="Georgia" pitchFamily="18" charset="0"/>
                    </a:rPr>
                    <a:t>2</a:t>
                  </a:r>
                </a:p>
              </p:txBody>
            </p:sp>
            <p:sp>
              <p:nvSpPr>
                <p:cNvPr id="80" name="Oval 12"/>
                <p:cNvSpPr>
                  <a:spLocks noChangeArrowheads="1"/>
                </p:cNvSpPr>
                <p:nvPr/>
              </p:nvSpPr>
              <p:spPr bwMode="auto">
                <a:xfrm>
                  <a:off x="1824" y="2976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  <a:latin typeface="Georgia" pitchFamily="18" charset="0"/>
                    </a:rPr>
                    <a:t>K</a:t>
                  </a:r>
                </a:p>
              </p:txBody>
            </p:sp>
            <p:sp>
              <p:nvSpPr>
                <p:cNvPr id="8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70" y="2595"/>
                  <a:ext cx="343" cy="3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  <a:latin typeface="Georgia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8" name="Group 14"/>
              <p:cNvGrpSpPr>
                <a:grpSpLocks/>
              </p:cNvGrpSpPr>
              <p:nvPr/>
            </p:nvGrpSpPr>
            <p:grpSpPr bwMode="auto">
              <a:xfrm>
                <a:off x="2544" y="864"/>
                <a:ext cx="393" cy="1630"/>
                <a:chOff x="2688" y="1680"/>
                <a:chExt cx="393" cy="1630"/>
              </a:xfrm>
            </p:grpSpPr>
            <p:sp>
              <p:nvSpPr>
                <p:cNvPr id="74" name="Oval 15"/>
                <p:cNvSpPr>
                  <a:spLocks noChangeArrowheads="1"/>
                </p:cNvSpPr>
                <p:nvPr/>
              </p:nvSpPr>
              <p:spPr bwMode="auto">
                <a:xfrm>
                  <a:off x="2688" y="1680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  <a:latin typeface="Georgia" pitchFamily="18" charset="0"/>
                    </a:rPr>
                    <a:t>1</a:t>
                  </a:r>
                </a:p>
              </p:txBody>
            </p:sp>
            <p:sp>
              <p:nvSpPr>
                <p:cNvPr id="75" name="Oval 16"/>
                <p:cNvSpPr>
                  <a:spLocks noChangeArrowheads="1"/>
                </p:cNvSpPr>
                <p:nvPr/>
              </p:nvSpPr>
              <p:spPr bwMode="auto">
                <a:xfrm>
                  <a:off x="2688" y="2112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  <a:latin typeface="Georgia" pitchFamily="18" charset="0"/>
                    </a:rPr>
                    <a:t>2</a:t>
                  </a:r>
                </a:p>
              </p:txBody>
            </p:sp>
            <p:sp>
              <p:nvSpPr>
                <p:cNvPr id="76" name="Oval 17"/>
                <p:cNvSpPr>
                  <a:spLocks noChangeArrowheads="1"/>
                </p:cNvSpPr>
                <p:nvPr/>
              </p:nvSpPr>
              <p:spPr bwMode="auto">
                <a:xfrm>
                  <a:off x="2688" y="2976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  <a:latin typeface="Georgia" pitchFamily="18" charset="0"/>
                    </a:rPr>
                    <a:t>K</a:t>
                  </a:r>
                </a:p>
              </p:txBody>
            </p:sp>
            <p:sp>
              <p:nvSpPr>
                <p:cNvPr id="7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38" y="2595"/>
                  <a:ext cx="343" cy="3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  <a:latin typeface="Georgia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3456" y="921"/>
                <a:ext cx="370" cy="1629"/>
                <a:chOff x="3600" y="1737"/>
                <a:chExt cx="370" cy="1629"/>
              </a:xfrm>
            </p:grpSpPr>
            <p:sp>
              <p:nvSpPr>
                <p:cNvPr id="7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627" y="1737"/>
                  <a:ext cx="343" cy="3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  <a:latin typeface="Georgia" pitchFamily="18" charset="0"/>
                    </a:rPr>
                    <a:t>…</a:t>
                  </a:r>
                </a:p>
              </p:txBody>
            </p:sp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27" y="2158"/>
                  <a:ext cx="343" cy="3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  <a:latin typeface="Georgia" pitchFamily="18" charset="0"/>
                    </a:rPr>
                    <a:t>…</a:t>
                  </a:r>
                </a:p>
              </p:txBody>
            </p:sp>
            <p:sp>
              <p:nvSpPr>
                <p:cNvPr id="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600" y="3035"/>
                  <a:ext cx="343" cy="3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  <a:latin typeface="Georgia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4322" y="864"/>
                <a:ext cx="391" cy="1630"/>
                <a:chOff x="4466" y="1680"/>
                <a:chExt cx="391" cy="1630"/>
              </a:xfrm>
            </p:grpSpPr>
            <p:sp>
              <p:nvSpPr>
                <p:cNvPr id="67" name="Oval 24"/>
                <p:cNvSpPr>
                  <a:spLocks noChangeArrowheads="1"/>
                </p:cNvSpPr>
                <p:nvPr/>
              </p:nvSpPr>
              <p:spPr bwMode="auto">
                <a:xfrm>
                  <a:off x="4466" y="1680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  <a:latin typeface="Georgia" pitchFamily="18" charset="0"/>
                    </a:rPr>
                    <a:t>1</a:t>
                  </a:r>
                </a:p>
              </p:txBody>
            </p:sp>
            <p:sp>
              <p:nvSpPr>
                <p:cNvPr id="68" name="Oval 25"/>
                <p:cNvSpPr>
                  <a:spLocks noChangeArrowheads="1"/>
                </p:cNvSpPr>
                <p:nvPr/>
              </p:nvSpPr>
              <p:spPr bwMode="auto">
                <a:xfrm>
                  <a:off x="4466" y="2112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  <a:latin typeface="Georgia" pitchFamily="18" charset="0"/>
                    </a:rPr>
                    <a:t>2</a:t>
                  </a:r>
                </a:p>
              </p:txBody>
            </p:sp>
            <p:sp>
              <p:nvSpPr>
                <p:cNvPr id="69" name="Oval 26"/>
                <p:cNvSpPr>
                  <a:spLocks noChangeArrowheads="1"/>
                </p:cNvSpPr>
                <p:nvPr/>
              </p:nvSpPr>
              <p:spPr bwMode="auto">
                <a:xfrm>
                  <a:off x="4466" y="2976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  <a:latin typeface="Georgia" pitchFamily="18" charset="0"/>
                    </a:rPr>
                    <a:t>K</a:t>
                  </a:r>
                </a:p>
              </p:txBody>
            </p:sp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514" y="2595"/>
                  <a:ext cx="343" cy="3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  <a:latin typeface="Georgia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1" name="Line 28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Georgia" pitchFamily="18" charset="0"/>
                </a:endParaRPr>
              </a:p>
            </p:txBody>
          </p:sp>
          <p:sp>
            <p:nvSpPr>
              <p:cNvPr id="13" name="Line 30"/>
              <p:cNvSpPr>
                <a:spLocks noChangeShapeType="1"/>
              </p:cNvSpPr>
              <p:nvPr/>
            </p:nvSpPr>
            <p:spPr bwMode="auto">
              <a:xfrm>
                <a:off x="1819" y="273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Georgia" pitchFamily="18" charset="0"/>
                </a:endParaRPr>
              </a:p>
            </p:txBody>
          </p:sp>
          <p:sp>
            <p:nvSpPr>
              <p:cNvPr id="15" name="Line 32"/>
              <p:cNvSpPr>
                <a:spLocks noChangeShapeType="1"/>
              </p:cNvSpPr>
              <p:nvPr/>
            </p:nvSpPr>
            <p:spPr bwMode="auto">
              <a:xfrm>
                <a:off x="2683" y="273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Georgia" pitchFamily="18" charset="0"/>
                </a:endParaRPr>
              </a:p>
            </p:txBody>
          </p:sp>
          <p:sp>
            <p:nvSpPr>
              <p:cNvPr id="17" name="Line 34"/>
              <p:cNvSpPr>
                <a:spLocks noChangeShapeType="1"/>
              </p:cNvSpPr>
              <p:nvPr/>
            </p:nvSpPr>
            <p:spPr bwMode="auto">
              <a:xfrm>
                <a:off x="4459" y="273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Georgia" pitchFamily="18" charset="0"/>
                </a:endParaRPr>
              </a:p>
            </p:txBody>
          </p:sp>
          <p:sp>
            <p:nvSpPr>
              <p:cNvPr id="19" name="Oval 36"/>
              <p:cNvSpPr>
                <a:spLocks noChangeArrowheads="1"/>
              </p:cNvSpPr>
              <p:nvPr/>
            </p:nvSpPr>
            <p:spPr bwMode="auto">
              <a:xfrm>
                <a:off x="816" y="1296"/>
                <a:ext cx="334" cy="33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Georgia" pitchFamily="18" charset="0"/>
                  </a:rPr>
                  <a:t>2</a:t>
                </a:r>
              </a:p>
            </p:txBody>
          </p: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152" y="1031"/>
                <a:ext cx="528" cy="1321"/>
                <a:chOff x="1296" y="1847"/>
                <a:chExt cx="528" cy="1321"/>
              </a:xfrm>
            </p:grpSpPr>
            <p:grpSp>
              <p:nvGrpSpPr>
                <p:cNvPr id="14" name="Group 38"/>
                <p:cNvGrpSpPr>
                  <a:grpSpLocks/>
                </p:cNvGrpSpPr>
                <p:nvPr/>
              </p:nvGrpSpPr>
              <p:grpSpPr bwMode="auto">
                <a:xfrm>
                  <a:off x="1306" y="1847"/>
                  <a:ext cx="506" cy="1296"/>
                  <a:chOff x="1306" y="1847"/>
                  <a:chExt cx="506" cy="1296"/>
                </a:xfrm>
              </p:grpSpPr>
              <p:cxnSp>
                <p:nvCxnSpPr>
                  <p:cNvPr id="60" name="AutoShape 39"/>
                  <p:cNvCxnSpPr>
                    <a:cxnSpLocks noChangeShapeType="1"/>
                    <a:stCxn id="82" idx="6"/>
                    <a:endCxn id="78" idx="2"/>
                  </p:cNvCxnSpPr>
                  <p:nvPr/>
                </p:nvCxnSpPr>
                <p:spPr bwMode="auto">
                  <a:xfrm>
                    <a:off x="1306" y="1847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61" name="AutoShape 40"/>
                  <p:cNvCxnSpPr>
                    <a:cxnSpLocks noChangeShapeType="1"/>
                    <a:stCxn id="82" idx="6"/>
                    <a:endCxn id="79" idx="2"/>
                  </p:cNvCxnSpPr>
                  <p:nvPr/>
                </p:nvCxnSpPr>
                <p:spPr bwMode="auto">
                  <a:xfrm>
                    <a:off x="1306" y="1847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62" name="AutoShape 41"/>
                  <p:cNvCxnSpPr>
                    <a:cxnSpLocks noChangeShapeType="1"/>
                    <a:stCxn id="82" idx="6"/>
                    <a:endCxn id="80" idx="2"/>
                  </p:cNvCxnSpPr>
                  <p:nvPr/>
                </p:nvCxnSpPr>
                <p:spPr bwMode="auto">
                  <a:xfrm>
                    <a:off x="1306" y="1847"/>
                    <a:ext cx="506" cy="1296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63" name="AutoShape 42"/>
                  <p:cNvCxnSpPr>
                    <a:cxnSpLocks noChangeShapeType="1"/>
                    <a:stCxn id="83" idx="6"/>
                    <a:endCxn id="78" idx="2"/>
                  </p:cNvCxnSpPr>
                  <p:nvPr/>
                </p:nvCxnSpPr>
                <p:spPr bwMode="auto">
                  <a:xfrm flipV="1">
                    <a:off x="1306" y="1847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64" name="AutoShape 43"/>
                  <p:cNvCxnSpPr>
                    <a:cxnSpLocks noChangeShapeType="1"/>
                    <a:stCxn id="83" idx="6"/>
                    <a:endCxn id="79" idx="2"/>
                  </p:cNvCxnSpPr>
                  <p:nvPr/>
                </p:nvCxnSpPr>
                <p:spPr bwMode="auto">
                  <a:xfrm>
                    <a:off x="1306" y="2279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65" name="AutoShape 44"/>
                  <p:cNvCxnSpPr>
                    <a:cxnSpLocks noChangeShapeType="1"/>
                    <a:stCxn id="83" idx="6"/>
                    <a:endCxn id="80" idx="2"/>
                  </p:cNvCxnSpPr>
                  <p:nvPr/>
                </p:nvCxnSpPr>
                <p:spPr bwMode="auto">
                  <a:xfrm>
                    <a:off x="1306" y="2279"/>
                    <a:ext cx="506" cy="864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66" name="AutoShape 45"/>
                  <p:cNvCxnSpPr>
                    <a:cxnSpLocks noChangeShapeType="1"/>
                    <a:stCxn id="84" idx="6"/>
                    <a:endCxn id="80" idx="2"/>
                  </p:cNvCxnSpPr>
                  <p:nvPr/>
                </p:nvCxnSpPr>
                <p:spPr bwMode="auto">
                  <a:xfrm>
                    <a:off x="1306" y="3143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  <p:sp>
              <p:nvSpPr>
                <p:cNvPr id="5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296" y="1920"/>
                  <a:ext cx="528" cy="1248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Georgia" pitchFamily="18" charset="0"/>
                  </a:endParaRPr>
                </a:p>
              </p:txBody>
            </p:sp>
          </p:grpSp>
          <p:grpSp>
            <p:nvGrpSpPr>
              <p:cNvPr id="16" name="Group 47"/>
              <p:cNvGrpSpPr>
                <a:grpSpLocks/>
              </p:cNvGrpSpPr>
              <p:nvPr/>
            </p:nvGrpSpPr>
            <p:grpSpPr bwMode="auto">
              <a:xfrm>
                <a:off x="2016" y="1056"/>
                <a:ext cx="528" cy="1296"/>
                <a:chOff x="2160" y="1872"/>
                <a:chExt cx="528" cy="1296"/>
              </a:xfrm>
            </p:grpSpPr>
            <p:grpSp>
              <p:nvGrpSpPr>
                <p:cNvPr id="18" name="Group 48"/>
                <p:cNvGrpSpPr>
                  <a:grpSpLocks/>
                </p:cNvGrpSpPr>
                <p:nvPr/>
              </p:nvGrpSpPr>
              <p:grpSpPr bwMode="auto">
                <a:xfrm>
                  <a:off x="2160" y="1872"/>
                  <a:ext cx="506" cy="1296"/>
                  <a:chOff x="2160" y="1872"/>
                  <a:chExt cx="506" cy="1296"/>
                </a:xfrm>
              </p:grpSpPr>
              <p:cxnSp>
                <p:nvCxnSpPr>
                  <p:cNvPr id="51" name="AutoShape 4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60" y="1872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52" name="AutoShape 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60" y="1872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53" name="AutoShape 5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60" y="1872"/>
                    <a:ext cx="506" cy="1296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54" name="AutoShape 5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2160" y="1872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55" name="AutoShape 5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60" y="2304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56" name="AutoShape 5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60" y="2304"/>
                    <a:ext cx="506" cy="864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57" name="AutoShape 5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60" y="3168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  <p:sp>
              <p:nvSpPr>
                <p:cNvPr id="5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920"/>
                  <a:ext cx="528" cy="1248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Georgia" pitchFamily="18" charset="0"/>
                  </a:endParaRPr>
                </a:p>
              </p:txBody>
            </p:sp>
          </p:grpSp>
          <p:grpSp>
            <p:nvGrpSpPr>
              <p:cNvPr id="20" name="Group 57"/>
              <p:cNvGrpSpPr>
                <a:grpSpLocks/>
              </p:cNvGrpSpPr>
              <p:nvPr/>
            </p:nvGrpSpPr>
            <p:grpSpPr bwMode="auto">
              <a:xfrm>
                <a:off x="2880" y="1056"/>
                <a:ext cx="528" cy="1296"/>
                <a:chOff x="3024" y="1872"/>
                <a:chExt cx="528" cy="1296"/>
              </a:xfrm>
            </p:grpSpPr>
            <p:grpSp>
              <p:nvGrpSpPr>
                <p:cNvPr id="21" name="Group 58"/>
                <p:cNvGrpSpPr>
                  <a:grpSpLocks/>
                </p:cNvGrpSpPr>
                <p:nvPr/>
              </p:nvGrpSpPr>
              <p:grpSpPr bwMode="auto">
                <a:xfrm>
                  <a:off x="3024" y="1872"/>
                  <a:ext cx="506" cy="1296"/>
                  <a:chOff x="3024" y="1872"/>
                  <a:chExt cx="506" cy="1296"/>
                </a:xfrm>
              </p:grpSpPr>
              <p:cxnSp>
                <p:nvCxnSpPr>
                  <p:cNvPr id="42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1872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43" name="AutoShape 6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1872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44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1872"/>
                    <a:ext cx="506" cy="1296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45" name="AutoShape 6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024" y="1872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46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2304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47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2304"/>
                    <a:ext cx="506" cy="864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48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3168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  <p:sp>
              <p:nvSpPr>
                <p:cNvPr id="4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024" y="1920"/>
                  <a:ext cx="528" cy="1248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Georgia" pitchFamily="18" charset="0"/>
                  </a:endParaRPr>
                </a:p>
              </p:txBody>
            </p:sp>
          </p:grpSp>
          <p:grpSp>
            <p:nvGrpSpPr>
              <p:cNvPr id="22" name="Group 67"/>
              <p:cNvGrpSpPr>
                <a:grpSpLocks/>
              </p:cNvGrpSpPr>
              <p:nvPr/>
            </p:nvGrpSpPr>
            <p:grpSpPr bwMode="auto">
              <a:xfrm>
                <a:off x="3792" y="1056"/>
                <a:ext cx="528" cy="1296"/>
                <a:chOff x="3936" y="1872"/>
                <a:chExt cx="528" cy="1296"/>
              </a:xfrm>
            </p:grpSpPr>
            <p:grpSp>
              <p:nvGrpSpPr>
                <p:cNvPr id="23" name="Group 68"/>
                <p:cNvGrpSpPr>
                  <a:grpSpLocks/>
                </p:cNvGrpSpPr>
                <p:nvPr/>
              </p:nvGrpSpPr>
              <p:grpSpPr bwMode="auto">
                <a:xfrm>
                  <a:off x="3938" y="1872"/>
                  <a:ext cx="506" cy="1296"/>
                  <a:chOff x="3938" y="1872"/>
                  <a:chExt cx="506" cy="1296"/>
                </a:xfrm>
              </p:grpSpPr>
              <p:cxnSp>
                <p:nvCxnSpPr>
                  <p:cNvPr id="3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38" y="1872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4" name="AutoShape 7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38" y="1872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38" y="1872"/>
                    <a:ext cx="506" cy="1296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6" name="AutoShape 7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38" y="1872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7" name="AutoShape 7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38" y="2304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8" name="AutoShape 7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38" y="2304"/>
                    <a:ext cx="506" cy="864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38" y="3168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  <p:sp>
              <p:nvSpPr>
                <p:cNvPr id="32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3936" y="1920"/>
                  <a:ext cx="528" cy="1248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Georgia" pitchFamily="18" charset="0"/>
                  </a:endParaRPr>
                </a:p>
              </p:txBody>
            </p:sp>
          </p:grpSp>
          <p:cxnSp>
            <p:nvCxnSpPr>
              <p:cNvPr id="24" name="AutoShape 77"/>
              <p:cNvCxnSpPr>
                <a:cxnSpLocks noChangeShapeType="1"/>
                <a:stCxn id="19" idx="6"/>
                <a:endCxn id="78" idx="2"/>
              </p:cNvCxnSpPr>
              <p:nvPr/>
            </p:nvCxnSpPr>
            <p:spPr bwMode="auto">
              <a:xfrm flipV="1">
                <a:off x="1162" y="1031"/>
                <a:ext cx="506" cy="432"/>
              </a:xfrm>
              <a:prstGeom prst="straightConnector1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" name="AutoShape 78"/>
              <p:cNvCxnSpPr>
                <a:cxnSpLocks noChangeShapeType="1"/>
              </p:cNvCxnSpPr>
              <p:nvPr/>
            </p:nvCxnSpPr>
            <p:spPr bwMode="auto">
              <a:xfrm>
                <a:off x="2016" y="1031"/>
                <a:ext cx="506" cy="1296"/>
              </a:xfrm>
              <a:prstGeom prst="straightConnector1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6" name="Oval 79"/>
              <p:cNvSpPr>
                <a:spLocks noChangeArrowheads="1"/>
              </p:cNvSpPr>
              <p:nvPr/>
            </p:nvSpPr>
            <p:spPr bwMode="auto">
              <a:xfrm>
                <a:off x="1680" y="864"/>
                <a:ext cx="334" cy="33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  <a:latin typeface="Georgia" pitchFamily="18" charset="0"/>
                  </a:rPr>
                  <a:t>1</a:t>
                </a:r>
              </a:p>
            </p:txBody>
          </p:sp>
          <p:sp>
            <p:nvSpPr>
              <p:cNvPr id="27" name="Oval 80"/>
              <p:cNvSpPr>
                <a:spLocks noChangeArrowheads="1"/>
              </p:cNvSpPr>
              <p:nvPr/>
            </p:nvSpPr>
            <p:spPr bwMode="auto">
              <a:xfrm>
                <a:off x="2544" y="2160"/>
                <a:ext cx="334" cy="33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  <a:latin typeface="Georgia" pitchFamily="18" charset="0"/>
                  </a:rPr>
                  <a:t>K</a:t>
                </a:r>
              </a:p>
            </p:txBody>
          </p:sp>
          <p:cxnSp>
            <p:nvCxnSpPr>
              <p:cNvPr id="28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2880" y="1680"/>
                <a:ext cx="528" cy="672"/>
              </a:xfrm>
              <a:prstGeom prst="straightConnector1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9" name="AutoShape 82"/>
              <p:cNvCxnSpPr>
                <a:cxnSpLocks noChangeShapeType="1"/>
                <a:endCxn id="68" idx="2"/>
              </p:cNvCxnSpPr>
              <p:nvPr/>
            </p:nvCxnSpPr>
            <p:spPr bwMode="auto">
              <a:xfrm flipV="1">
                <a:off x="3792" y="1463"/>
                <a:ext cx="518" cy="481"/>
              </a:xfrm>
              <a:prstGeom prst="straightConnector1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0" name="Oval 83"/>
              <p:cNvSpPr>
                <a:spLocks noChangeArrowheads="1"/>
              </p:cNvSpPr>
              <p:nvPr/>
            </p:nvSpPr>
            <p:spPr bwMode="auto">
              <a:xfrm>
                <a:off x="4320" y="1296"/>
                <a:ext cx="334" cy="33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  <a:latin typeface="Georgia" pitchFamily="18" charset="0"/>
                  </a:rPr>
                  <a:t>2</a:t>
                </a:r>
              </a:p>
            </p:txBody>
          </p:sp>
        </p:grpSp>
        <p:graphicFrame>
          <p:nvGraphicFramePr>
            <p:cNvPr id="33793" name="Object 1"/>
            <p:cNvGraphicFramePr>
              <a:graphicFrameLocks noChangeAspect="1"/>
            </p:cNvGraphicFramePr>
            <p:nvPr/>
          </p:nvGraphicFramePr>
          <p:xfrm>
            <a:off x="2667000" y="4267200"/>
            <a:ext cx="355600" cy="533400"/>
          </p:xfrm>
          <a:graphic>
            <a:graphicData uri="http://schemas.openxmlformats.org/presentationml/2006/ole">
              <p:oleObj spid="_x0000_s48130" name="Equation" r:id="rId3" imgW="152280" imgH="228600" progId="">
                <p:embed/>
              </p:oleObj>
            </a:graphicData>
          </a:graphic>
        </p:graphicFrame>
        <p:graphicFrame>
          <p:nvGraphicFramePr>
            <p:cNvPr id="33794" name="Object 2"/>
            <p:cNvGraphicFramePr>
              <a:graphicFrameLocks noChangeAspect="1"/>
            </p:cNvGraphicFramePr>
            <p:nvPr/>
          </p:nvGraphicFramePr>
          <p:xfrm>
            <a:off x="3581400" y="4267200"/>
            <a:ext cx="385762" cy="533400"/>
          </p:xfrm>
          <a:graphic>
            <a:graphicData uri="http://schemas.openxmlformats.org/presentationml/2006/ole">
              <p:oleObj spid="_x0000_s48131" name="Equation" r:id="rId4" imgW="164880" imgH="228600" progId="">
                <p:embed/>
              </p:oleObj>
            </a:graphicData>
          </a:graphic>
        </p:graphicFrame>
        <p:graphicFrame>
          <p:nvGraphicFramePr>
            <p:cNvPr id="33795" name="Object 3"/>
            <p:cNvGraphicFramePr>
              <a:graphicFrameLocks noChangeAspect="1"/>
            </p:cNvGraphicFramePr>
            <p:nvPr/>
          </p:nvGraphicFramePr>
          <p:xfrm>
            <a:off x="6381750" y="4267200"/>
            <a:ext cx="444500" cy="533400"/>
          </p:xfrm>
          <a:graphic>
            <a:graphicData uri="http://schemas.openxmlformats.org/presentationml/2006/ole">
              <p:oleObj spid="_x0000_s48132" name="Equation" r:id="rId5" imgW="190440" imgH="228600" progId="">
                <p:embed/>
              </p:oleObj>
            </a:graphicData>
          </a:graphic>
        </p:graphicFrame>
        <p:graphicFrame>
          <p:nvGraphicFramePr>
            <p:cNvPr id="33796" name="Object 4"/>
            <p:cNvGraphicFramePr>
              <a:graphicFrameLocks noChangeAspect="1"/>
            </p:cNvGraphicFramePr>
            <p:nvPr/>
          </p:nvGraphicFramePr>
          <p:xfrm>
            <a:off x="4506913" y="4267200"/>
            <a:ext cx="385762" cy="533400"/>
          </p:xfrm>
          <a:graphic>
            <a:graphicData uri="http://schemas.openxmlformats.org/presentationml/2006/ole">
              <p:oleObj spid="_x0000_s48133" name="Equation" r:id="rId6" imgW="164880" imgH="228600" progId="">
                <p:embed/>
              </p:oleObj>
            </a:graphicData>
          </a:graphic>
        </p:graphicFrame>
      </p:grpSp>
      <p:cxnSp>
        <p:nvCxnSpPr>
          <p:cNvPr id="92" name="Straight Arrow Connector 91"/>
          <p:cNvCxnSpPr/>
          <p:nvPr/>
        </p:nvCxnSpPr>
        <p:spPr>
          <a:xfrm>
            <a:off x="3276600" y="3124200"/>
            <a:ext cx="2819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276600" y="2895600"/>
            <a:ext cx="2819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Parameter Learning: Chain CRF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Chain CRF could be done using dynamic programming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sz="2000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sz="2000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Assume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Naively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 doing could be intractable: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baseline="0" dirty="0" smtClean="0">
                <a:latin typeface="Georgia" pitchFamily="18" charset="0"/>
              </a:rPr>
              <a:t>Define a matrix                                                         with size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892542"/>
            <a:ext cx="5158894" cy="7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8248" y="4612429"/>
            <a:ext cx="4343400" cy="83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5401094"/>
            <a:ext cx="3581400" cy="99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99496" y="3377883"/>
            <a:ext cx="3352800" cy="43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524000" y="2577152"/>
          <a:ext cx="815975" cy="421148"/>
        </p:xfrm>
        <a:graphic>
          <a:graphicData uri="http://schemas.openxmlformats.org/presentationml/2006/ole">
            <p:oleObj spid="_x0000_s31746" name="Equation" r:id="rId7" imgW="393480" imgH="203040" progId="">
              <p:embed/>
            </p:oleObj>
          </a:graphicData>
        </a:graphic>
      </p:graphicFrame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34784" y="3421299"/>
            <a:ext cx="962025" cy="35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4900613" y="2943225"/>
          <a:ext cx="504825" cy="449263"/>
        </p:xfrm>
        <a:graphic>
          <a:graphicData uri="http://schemas.openxmlformats.org/presentationml/2006/ole">
            <p:oleObj spid="_x0000_s31747" name="Equation" r:id="rId9" imgW="228600" imgH="203040" progId="">
              <p:embed/>
            </p:oleObj>
          </a:graphicData>
        </a:graphic>
      </p:graphicFrame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03316" y="2004259"/>
            <a:ext cx="3212084" cy="66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981200"/>
            <a:ext cx="4267200" cy="71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Parameter Learning: Chain CRF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By defining the following </a:t>
            </a:r>
            <a:r>
              <a:rPr lang="en-US" sz="2000" baseline="0" dirty="0" smtClean="0">
                <a:latin typeface="Georgia" pitchFamily="18" charset="0"/>
              </a:rPr>
              <a:t>forward</a:t>
            </a:r>
            <a:r>
              <a:rPr lang="en-US" sz="2000" dirty="0" smtClean="0">
                <a:latin typeface="Georgia" pitchFamily="18" charset="0"/>
              </a:rPr>
              <a:t> and backward parameters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438400"/>
            <a:ext cx="3276600" cy="47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438400"/>
            <a:ext cx="3052763" cy="41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023616"/>
            <a:ext cx="366282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45271" y="2971800"/>
            <a:ext cx="3612929" cy="96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00200" y="4191000"/>
            <a:ext cx="26431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0" y="4191000"/>
            <a:ext cx="186599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Inference: Chain-CRF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1527048"/>
            <a:ext cx="8991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>
                <a:latin typeface="Georgia" pitchFamily="18" charset="0"/>
              </a:rPr>
              <a:t>The inference of linear-chain CRF is very similar to that of HMM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We can write the marginal distribution: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baseline="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baseline="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Solve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itchFamily="18" charset="0"/>
              </a:rPr>
              <a:t>Chain-CRF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 using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itchFamily="18" charset="0"/>
              </a:rPr>
              <a:t>Dynamic Programming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(Similar to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Viterbi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)!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1. First computing </a:t>
            </a:r>
            <a:r>
              <a:rPr lang="en-US" sz="2000" i="1" dirty="0" smtClean="0">
                <a:latin typeface="Georgia" pitchFamily="18" charset="0"/>
              </a:rPr>
              <a:t>α</a:t>
            </a:r>
            <a:r>
              <a:rPr lang="en-US" sz="2000" dirty="0" smtClean="0">
                <a:latin typeface="Georgia" pitchFamily="18" charset="0"/>
              </a:rPr>
              <a:t> for all </a:t>
            </a:r>
            <a:r>
              <a:rPr lang="en-US" sz="2000" i="1" dirty="0" smtClean="0">
                <a:latin typeface="Georgia" pitchFamily="18" charset="0"/>
              </a:rPr>
              <a:t>t </a:t>
            </a:r>
            <a:r>
              <a:rPr lang="en-US" sz="2000" dirty="0" smtClean="0">
                <a:latin typeface="Georgia" pitchFamily="18" charset="0"/>
              </a:rPr>
              <a:t>(forward), then compute </a:t>
            </a:r>
            <a:r>
              <a:rPr lang="en-US" sz="2000" i="1" dirty="0" smtClean="0">
                <a:latin typeface="Georgia" pitchFamily="18" charset="0"/>
              </a:rPr>
              <a:t>β </a:t>
            </a:r>
            <a:r>
              <a:rPr lang="en-US" sz="2000" dirty="0" smtClean="0">
                <a:latin typeface="Georgia" pitchFamily="18" charset="0"/>
              </a:rPr>
              <a:t>for all </a:t>
            </a:r>
            <a:r>
              <a:rPr lang="en-US" sz="2000" i="1" dirty="0" smtClean="0">
                <a:latin typeface="Georgia" pitchFamily="18" charset="0"/>
              </a:rPr>
              <a:t>t </a:t>
            </a:r>
            <a:r>
              <a:rPr lang="en-US" sz="2000" dirty="0" smtClean="0">
                <a:latin typeface="Georgia" pitchFamily="18" charset="0"/>
              </a:rPr>
              <a:t>(backward)</a:t>
            </a:r>
            <a:r>
              <a:rPr lang="en-US" sz="2000" i="1" dirty="0" smtClean="0">
                <a:latin typeface="Georgia" pitchFamily="18" charset="0"/>
              </a:rPr>
              <a:t>.</a:t>
            </a:r>
            <a:endParaRPr lang="en-US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2. Return the marginal distributions computed.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3.</a:t>
            </a:r>
            <a:r>
              <a:rPr kumimoji="0" lang="en-US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 Run </a:t>
            </a:r>
            <a:r>
              <a:rPr kumimoji="0" lang="en-US" sz="20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viterbi</a:t>
            </a:r>
            <a:r>
              <a:rPr kumimoji="0" lang="en-US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 to find the optimal sequence  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975" y="2400165"/>
            <a:ext cx="7210425" cy="72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456238" y="4392613"/>
          <a:ext cx="898525" cy="504825"/>
        </p:xfrm>
        <a:graphic>
          <a:graphicData uri="http://schemas.openxmlformats.org/presentationml/2006/ole">
            <p:oleObj spid="_x0000_s36867" name="Equation" r:id="rId4" imgW="40608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Outline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Modeling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 </a:t>
            </a:r>
          </a:p>
          <a:p>
            <a:r>
              <a:rPr lang="en-US" dirty="0" smtClean="0">
                <a:latin typeface="Georgia" pitchFamily="18" charset="0"/>
              </a:rPr>
              <a:t>Inference</a:t>
            </a:r>
          </a:p>
          <a:p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Training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General CRF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Some notes on approximate learning</a:t>
            </a:r>
          </a:p>
          <a:p>
            <a:r>
              <a:rPr lang="en-US" dirty="0" smtClean="0">
                <a:latin typeface="Georgia" pitchFamily="18" charset="0"/>
              </a:rPr>
              <a:t>Applications</a:t>
            </a:r>
          </a:p>
          <a:p>
            <a:pPr lvl="1"/>
            <a:endParaRPr lang="en-US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Parameter Learning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5552" y="1527048"/>
            <a:ext cx="9147048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dirty="0" smtClean="0">
                <a:latin typeface="Georgia" pitchFamily="18" charset="0"/>
              </a:rPr>
              <a:t>Given the training data,                            we wish to learn parameters of the model.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>
                <a:latin typeface="Georgia" pitchFamily="18" charset="0"/>
              </a:rPr>
              <a:t>For chain or tree structured CRFs, they can be trained by maximum likelihood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 smtClean="0">
                <a:latin typeface="Georgia" pitchFamily="18" charset="0"/>
              </a:rPr>
              <a:t>The objective function for chain-CRF is convex(see Lafferty et al(2001) ).</a:t>
            </a:r>
            <a:r>
              <a:rPr lang="en-US" altLang="zh-TW" sz="2000" dirty="0" smtClean="0">
                <a:latin typeface="Georgia" pitchFamily="18" charset="0"/>
              </a:rPr>
              <a:t>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>
                <a:latin typeface="Georgia" pitchFamily="18" charset="0"/>
              </a:rPr>
              <a:t>General CRFs are intractable hence approximation solutions are necessary</a:t>
            </a:r>
            <a:endParaRPr lang="zh-TW" altLang="en-US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6224" y="1524000"/>
            <a:ext cx="1590675" cy="39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Parameter Learning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5552" y="1371600"/>
            <a:ext cx="8766048" cy="4572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Given the training data,                            we wish to learn parameters of the mode.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Conditional log-likelihood for a general CRF: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It is not possible to analytically determine the parameter values that maximize the log-likelihood – setting the gradient to zero and solving for λ  does not always yield a closed form solution. (Almost always)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90600" y="2310384"/>
            <a:ext cx="7543800" cy="2490216"/>
            <a:chOff x="990600" y="1905000"/>
            <a:chExt cx="7543800" cy="2490216"/>
          </a:xfrm>
        </p:grpSpPr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52600" y="1905000"/>
              <a:ext cx="5334000" cy="983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0600" y="2937149"/>
              <a:ext cx="7543800" cy="796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Up Arrow Callout 10"/>
            <p:cNvSpPr/>
            <p:nvPr/>
          </p:nvSpPr>
          <p:spPr>
            <a:xfrm>
              <a:off x="1737360" y="3557016"/>
              <a:ext cx="1676400" cy="838200"/>
            </a:xfrm>
            <a:prstGeom prst="upArrowCallout">
              <a:avLst>
                <a:gd name="adj1" fmla="val 22090"/>
                <a:gd name="adj2" fmla="val 23545"/>
                <a:gd name="adj3" fmla="val 23545"/>
                <a:gd name="adj4" fmla="val 64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eorgia" pitchFamily="18" charset="0"/>
                </a:rPr>
                <a:t>Empirical Distribution</a:t>
              </a:r>
              <a:endParaRPr lang="en-US" dirty="0">
                <a:latin typeface="Georgia" pitchFamily="18" charset="0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8965" y="1371600"/>
            <a:ext cx="1590675" cy="39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861952" y="4267200"/>
            <a:ext cx="231024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eorgia" pitchFamily="18" charset="0"/>
              </a:rPr>
              <a:t>Hard to calculate!</a:t>
            </a:r>
            <a:endParaRPr lang="en-US" b="1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Parameter Learning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5552" y="1371600"/>
            <a:ext cx="8918448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>
                <a:latin typeface="Georgia" pitchFamily="18" charset="0"/>
              </a:rPr>
              <a:t>This could be done using gradient descent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2000" dirty="0" smtClean="0">
                <a:latin typeface="Georgia" pitchFamily="18" charset="0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>
                <a:latin typeface="Georgia" pitchFamily="18" charset="0"/>
              </a:rPr>
              <a:t>Until we reach convergence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TW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>
                <a:latin typeface="Georgia" pitchFamily="18" charset="0"/>
              </a:rPr>
              <a:t>Or any other optimization: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 smtClean="0">
                <a:latin typeface="Georgia" pitchFamily="18" charset="0"/>
              </a:rPr>
              <a:t>Quasi-Newton methods: BFGS [Bertsekas,1999] or  L-BFGS [Byrd, 1994]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>
                <a:latin typeface="Georgia" pitchFamily="18" charset="0"/>
              </a:rPr>
              <a:t>General CRFs are intractable hence approximation solutions are necessary</a:t>
            </a:r>
            <a:endParaRPr lang="zh-TW" altLang="en-US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000" dirty="0" smtClean="0"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Regularization: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i="1" dirty="0" smtClean="0">
                <a:latin typeface="Georgia" pitchFamily="18" charset="0"/>
                <a:ea typeface="MS Mincho" pitchFamily="49" charset="-128"/>
                <a:sym typeface="Symbol" pitchFamily="18" charset="2"/>
              </a:rPr>
              <a:t></a:t>
            </a:r>
            <a:r>
              <a:rPr lang="en-US" sz="2000" dirty="0" smtClean="0">
                <a:latin typeface="Georgia" pitchFamily="18" charset="0"/>
              </a:rPr>
              <a:t> is a regularization parameter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032000" y="1524000"/>
          <a:ext cx="5257800" cy="809625"/>
        </p:xfrm>
        <a:graphic>
          <a:graphicData uri="http://schemas.openxmlformats.org/presentationml/2006/ole">
            <p:oleObj spid="_x0000_s26626" name="Equation" r:id="rId3" imgW="2806560" imgH="431640" progId="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094038" y="2133600"/>
          <a:ext cx="3070225" cy="428625"/>
        </p:xfrm>
        <a:graphic>
          <a:graphicData uri="http://schemas.openxmlformats.org/presentationml/2006/ole">
            <p:oleObj spid="_x0000_s26627" name="Equation" r:id="rId4" imgW="1638000" imgH="228600" progId="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847975" y="2976816"/>
          <a:ext cx="3405188" cy="428625"/>
        </p:xfrm>
        <a:graphic>
          <a:graphicData uri="http://schemas.openxmlformats.org/presentationml/2006/ole">
            <p:oleObj spid="_x0000_s26628" name="Equation" r:id="rId5" imgW="1815840" imgH="228600" progId="">
              <p:embed/>
            </p:oleObj>
          </a:graphicData>
        </a:graphic>
      </p:graphicFrame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04800" y="4612944"/>
            <a:ext cx="8610600" cy="107721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lIns="182880" tIns="0" rIns="182880" bIns="9144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i="1" baseline="-25000" dirty="0" smtClean="0">
                <a:solidFill>
                  <a:srgbClr val="FF0000"/>
                </a:solidFill>
                <a:latin typeface="Georgia" pitchFamily="18" charset="0"/>
              </a:rPr>
              <a:t>Compared </a:t>
            </a:r>
            <a:r>
              <a:rPr lang="en-US" sz="3200" i="1" baseline="-25000" dirty="0">
                <a:solidFill>
                  <a:srgbClr val="FF0000"/>
                </a:solidFill>
                <a:latin typeface="Georgia" pitchFamily="18" charset="0"/>
              </a:rPr>
              <a:t>with Markov chains, CRF’s should be more </a:t>
            </a:r>
            <a:r>
              <a:rPr lang="en-US" sz="3200" i="1" u="sng" baseline="-25000" dirty="0">
                <a:solidFill>
                  <a:srgbClr val="FF0000"/>
                </a:solidFill>
                <a:latin typeface="Georgia" pitchFamily="18" charset="0"/>
              </a:rPr>
              <a:t>discriminative</a:t>
            </a:r>
            <a:r>
              <a:rPr lang="en-US" sz="3200" i="1" baseline="-25000" dirty="0">
                <a:solidFill>
                  <a:srgbClr val="FF0000"/>
                </a:solidFill>
                <a:latin typeface="Georgia" pitchFamily="18" charset="0"/>
              </a:rPr>
              <a:t>, much </a:t>
            </a:r>
            <a:r>
              <a:rPr lang="en-US" sz="3200" i="1" u="sng" baseline="-25000" dirty="0">
                <a:solidFill>
                  <a:srgbClr val="FF0000"/>
                </a:solidFill>
                <a:latin typeface="Georgia" pitchFamily="18" charset="0"/>
              </a:rPr>
              <a:t>slower</a:t>
            </a:r>
            <a:r>
              <a:rPr lang="en-US" sz="3200" i="1" baseline="-25000" dirty="0">
                <a:solidFill>
                  <a:srgbClr val="FF0000"/>
                </a:solidFill>
                <a:latin typeface="Georgia" pitchFamily="18" charset="0"/>
              </a:rPr>
              <a:t> to train and possibly more susceptible to </a:t>
            </a:r>
            <a:r>
              <a:rPr lang="en-US" sz="3200" i="1" u="sng" baseline="-25000" dirty="0">
                <a:solidFill>
                  <a:srgbClr val="FF0000"/>
                </a:solidFill>
                <a:latin typeface="Georgia" pitchFamily="18" charset="0"/>
              </a:rPr>
              <a:t>over-training</a:t>
            </a:r>
            <a:r>
              <a:rPr lang="en-US" sz="3200" i="1" baseline="-25000" dirty="0" smtClean="0">
                <a:solidFill>
                  <a:srgbClr val="FF0000"/>
                </a:solidFill>
                <a:latin typeface="Georgia" pitchFamily="18" charset="0"/>
              </a:rPr>
              <a:t>.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994564" y="5451636"/>
          <a:ext cx="3158836" cy="720564"/>
        </p:xfrm>
        <a:graphic>
          <a:graphicData uri="http://schemas.openxmlformats.org/presentationml/2006/ole">
            <p:oleObj spid="_x0000_s26629" name="Equation" r:id="rId6" imgW="1727200" imgH="393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Training ( and Inference): General Case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51023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Approximate solution, to get faster inference.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dirty="0" smtClean="0">
                <a:latin typeface="Georgia" pitchFamily="18" charset="0"/>
              </a:rPr>
              <a:t>Treat inference as shortest path problem in the network consisting of paths(with costs)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Max Flow-Min Cut (Ford-Fulkerson, 1956	)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Pseudo-likelihood approximation: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Convert a CRF into separate patches; each consists of a hidden node and true values of neighbors;  Run ML on separate patches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Efficient but may over-estimate inter-dependencies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Belief propagation?!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err="1" smtClean="0">
                <a:latin typeface="Georgia" pitchFamily="18" charset="0"/>
              </a:rPr>
              <a:t>variational</a:t>
            </a:r>
            <a:r>
              <a:rPr lang="en-US" sz="2000" dirty="0" smtClean="0">
                <a:latin typeface="Georgia" pitchFamily="18" charset="0"/>
              </a:rPr>
              <a:t> inference algorithm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it is a direct generalization of the exact inference algorithms for linear-chain CRFs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Sampling based method(MCMC)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pic>
        <p:nvPicPr>
          <p:cNvPr id="5" name="Picture 6" descr="1"/>
          <p:cNvPicPr>
            <a:picLocks noChangeAspect="1" noChangeArrowheads="1"/>
          </p:cNvPicPr>
          <p:nvPr/>
        </p:nvPicPr>
        <p:blipFill>
          <a:blip r:embed="rId2" cstate="print"/>
          <a:srcRect l="40173"/>
          <a:stretch>
            <a:fillRect/>
          </a:stretch>
        </p:blipFill>
        <p:spPr bwMode="auto">
          <a:xfrm>
            <a:off x="8256896" y="4424362"/>
            <a:ext cx="711200" cy="1747838"/>
          </a:xfrm>
          <a:prstGeom prst="rect">
            <a:avLst/>
          </a:prstGeom>
          <a:noFill/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05600" y="4267200"/>
            <a:ext cx="1219200" cy="609600"/>
          </a:xfrm>
          <a:prstGeom prst="wedgeEllipseCallout">
            <a:avLst>
              <a:gd name="adj1" fmla="val 77440"/>
              <a:gd name="adj2" fmla="val 3820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Georgia" pitchFamily="18" charset="0"/>
              </a:rPr>
              <a:t>sorry about </a:t>
            </a:r>
          </a:p>
          <a:p>
            <a:pPr algn="ctr"/>
            <a:r>
              <a:rPr lang="en-US" sz="1600" dirty="0">
                <a:latin typeface="Georgia" pitchFamily="18" charset="0"/>
              </a:rPr>
              <a:t>that, man!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CRF frontiers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51023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Bayesian CRF: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Because of the large number of parameters in typical applications of CRFs </a:t>
            </a: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prone to </a:t>
            </a:r>
            <a:r>
              <a:rPr lang="en-US" sz="2000" dirty="0" err="1" smtClean="0">
                <a:latin typeface="Georgia" pitchFamily="18" charset="0"/>
              </a:rPr>
              <a:t>overfitting</a:t>
            </a:r>
            <a:r>
              <a:rPr lang="en-US" sz="2000" dirty="0" smtClean="0">
                <a:latin typeface="Georgia" pitchFamily="18" charset="0"/>
              </a:rPr>
              <a:t>.</a:t>
            </a: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Regularization?</a:t>
            </a: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Instead of </a:t>
            </a:r>
          </a:p>
          <a:p>
            <a:pPr marL="1645920" lvl="3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 </a:t>
            </a:r>
          </a:p>
          <a:p>
            <a:pPr marL="1645920" lvl="3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 Too complicated! How can we approximate this?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Semi-supervised CRF: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The need to have big labeled data!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>
                <a:latin typeface="Georgia" pitchFamily="18" charset="0"/>
              </a:rPr>
              <a:t>Unlike in generative models, it is less obvious how to incorporate unlabelled data into a conditional criterion, because the unlabelled data is a sample from the distribution</a:t>
            </a:r>
          </a:p>
          <a:p>
            <a:pPr marL="1645920" lvl="3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sz="2000" dirty="0" smtClean="0">
              <a:latin typeface="Georgia" pitchFamily="18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5088" y="3276918"/>
            <a:ext cx="2466622" cy="43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3603008"/>
            <a:ext cx="6648450" cy="46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5402240" y="5763904"/>
          <a:ext cx="646112" cy="396875"/>
        </p:xfrm>
        <a:graphic>
          <a:graphicData uri="http://schemas.openxmlformats.org/presentationml/2006/ole">
            <p:oleObj spid="_x0000_s49154" name="Equation" r:id="rId5" imgW="33012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Outline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Modeling 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Problem definition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Discriminative vs. Generative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Chain CRF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General CRF</a:t>
            </a:r>
          </a:p>
          <a:p>
            <a:r>
              <a:rPr lang="en-US" dirty="0" smtClean="0">
                <a:latin typeface="Georgia" pitchFamily="18" charset="0"/>
              </a:rPr>
              <a:t>Inference</a:t>
            </a:r>
          </a:p>
          <a:p>
            <a:r>
              <a:rPr lang="en-US" dirty="0" smtClean="0">
                <a:latin typeface="Georgia" pitchFamily="18" charset="0"/>
              </a:rPr>
              <a:t>Training</a:t>
            </a:r>
          </a:p>
          <a:p>
            <a:r>
              <a:rPr lang="en-US" dirty="0" smtClean="0">
                <a:latin typeface="Georgia" pitchFamily="18" charset="0"/>
              </a:rPr>
              <a:t>Applications</a:t>
            </a:r>
          </a:p>
          <a:p>
            <a:pPr lvl="1"/>
            <a:endParaRPr lang="en-US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Outline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Modeling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 </a:t>
            </a:r>
          </a:p>
          <a:p>
            <a:r>
              <a:rPr lang="en-US" dirty="0" smtClean="0">
                <a:latin typeface="Georgia" pitchFamily="18" charset="0"/>
              </a:rPr>
              <a:t>Inference</a:t>
            </a:r>
          </a:p>
          <a:p>
            <a:r>
              <a:rPr lang="en-US" dirty="0" smtClean="0">
                <a:latin typeface="Georgia" pitchFamily="18" charset="0"/>
              </a:rPr>
              <a:t>Training</a:t>
            </a:r>
          </a:p>
          <a:p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Some Applications</a:t>
            </a:r>
          </a:p>
          <a:p>
            <a:pPr lvl="1"/>
            <a:endParaRPr lang="en-US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Some applications: Part-of-Speech-Tagging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3581400" y="1752600"/>
            <a:ext cx="5486400" cy="914400"/>
            <a:chOff x="1295400" y="2848744"/>
            <a:chExt cx="6853361" cy="1368152"/>
          </a:xfrm>
        </p:grpSpPr>
        <p:sp>
          <p:nvSpPr>
            <p:cNvPr id="5" name="TextBox 4"/>
            <p:cNvSpPr txBox="1"/>
            <p:nvPr/>
          </p:nvSpPr>
          <p:spPr>
            <a:xfrm>
              <a:off x="1367408" y="2848744"/>
              <a:ext cx="1512168" cy="598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rgbClr val="FF3300"/>
                  </a:solidFill>
                  <a:latin typeface="Georgia" pitchFamily="18" charset="0"/>
                </a:rPr>
                <a:t>Students</a:t>
              </a:r>
              <a:endParaRPr lang="zh-TW" altLang="en-US" sz="1600" dirty="0">
                <a:solidFill>
                  <a:srgbClr val="FF3300"/>
                </a:solidFill>
                <a:latin typeface="Georgia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36827" y="2848744"/>
              <a:ext cx="1512168" cy="598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3300"/>
                  </a:solidFill>
                  <a:latin typeface="Georgia" pitchFamily="18" charset="0"/>
                </a:rPr>
                <a:t>need</a:t>
              </a:r>
              <a:endParaRPr lang="zh-TW" altLang="en-US" sz="1600" dirty="0">
                <a:solidFill>
                  <a:srgbClr val="FF3300"/>
                </a:solidFill>
                <a:latin typeface="Georgia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48995" y="2848744"/>
              <a:ext cx="1512168" cy="598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3300"/>
                  </a:solidFill>
                  <a:latin typeface="Georgia" pitchFamily="18" charset="0"/>
                </a:rPr>
                <a:t>another</a:t>
              </a:r>
              <a:endParaRPr lang="zh-TW" altLang="en-US" sz="1600" dirty="0">
                <a:solidFill>
                  <a:srgbClr val="FF3300"/>
                </a:solidFill>
                <a:latin typeface="Georgi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6593" y="2848744"/>
              <a:ext cx="1512168" cy="598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3300"/>
                  </a:solidFill>
                  <a:latin typeface="Georgia" pitchFamily="18" charset="0"/>
                </a:rPr>
                <a:t>break</a:t>
              </a:r>
              <a:endParaRPr lang="zh-TW" altLang="en-US" sz="1600" dirty="0">
                <a:solidFill>
                  <a:srgbClr val="FF3300"/>
                </a:solidFill>
                <a:latin typeface="Georgia" pitchFamily="18" charset="0"/>
              </a:endParaRPr>
            </a:p>
          </p:txBody>
        </p:sp>
        <p:sp>
          <p:nvSpPr>
            <p:cNvPr id="9" name="Up Arrow Callout 8"/>
            <p:cNvSpPr/>
            <p:nvPr/>
          </p:nvSpPr>
          <p:spPr>
            <a:xfrm>
              <a:off x="1295400" y="3352800"/>
              <a:ext cx="1584176" cy="864096"/>
            </a:xfrm>
            <a:prstGeom prst="upArrowCallou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itchFamily="18" charset="0"/>
                </a:rPr>
                <a:t>noun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itchFamily="18" charset="0"/>
              </a:endParaRPr>
            </a:p>
          </p:txBody>
        </p:sp>
        <p:sp>
          <p:nvSpPr>
            <p:cNvPr id="10" name="Up Arrow Callout 9"/>
            <p:cNvSpPr/>
            <p:nvPr/>
          </p:nvSpPr>
          <p:spPr>
            <a:xfrm>
              <a:off x="2951584" y="3352800"/>
              <a:ext cx="1584176" cy="864096"/>
            </a:xfrm>
            <a:prstGeom prst="upArrowCallou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itchFamily="18" charset="0"/>
                </a:rPr>
                <a:t>verb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itchFamily="18" charset="0"/>
              </a:endParaRPr>
            </a:p>
          </p:txBody>
        </p:sp>
        <p:sp>
          <p:nvSpPr>
            <p:cNvPr id="11" name="Up Arrow Callout 10"/>
            <p:cNvSpPr/>
            <p:nvPr/>
          </p:nvSpPr>
          <p:spPr>
            <a:xfrm>
              <a:off x="4607768" y="3352800"/>
              <a:ext cx="1584176" cy="864096"/>
            </a:xfrm>
            <a:prstGeom prst="upArrowCallou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itchFamily="18" charset="0"/>
                </a:rPr>
                <a:t>article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itchFamily="18" charset="0"/>
              </a:endParaRPr>
            </a:p>
          </p:txBody>
        </p:sp>
        <p:sp>
          <p:nvSpPr>
            <p:cNvPr id="12" name="Up Arrow Callout 11"/>
            <p:cNvSpPr/>
            <p:nvPr/>
          </p:nvSpPr>
          <p:spPr>
            <a:xfrm>
              <a:off x="6263952" y="3352800"/>
              <a:ext cx="1584176" cy="864096"/>
            </a:xfrm>
            <a:prstGeom prst="upArrowCallou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itchFamily="18" charset="0"/>
                </a:rPr>
                <a:t>noun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itchFamily="18" charset="0"/>
              </a:endParaRPr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335280" y="1447800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>
                <a:latin typeface="Georgia" pitchFamily="18" charset="0"/>
              </a:rPr>
              <a:t>POS(part of speech) tagging; the identification of words as nouns, verbs, adjectives, adverbs, etc.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CRF features: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533400" y="2971800"/>
          <a:ext cx="8229600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</a:t>
                      </a:r>
                      <a:r>
                        <a:rPr lang="en-US" sz="1600" dirty="0" err="1" smtClean="0">
                          <a:sym typeface="Symbol"/>
                        </a:rPr>
                        <a:t>k,k</a:t>
                      </a:r>
                      <a:r>
                        <a:rPr lang="en-US" sz="1600" dirty="0" smtClean="0">
                          <a:sym typeface="Symbol"/>
                        </a:rPr>
                        <a:t>’</a:t>
                      </a:r>
                      <a:r>
                        <a:rPr lang="en-US" sz="1600" baseline="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y</a:t>
                      </a:r>
                      <a:r>
                        <a:rPr lang="en-US" sz="1600" baseline="-25000" dirty="0" smtClean="0">
                          <a:sym typeface="Symbol"/>
                        </a:rPr>
                        <a:t>i+1</a:t>
                      </a:r>
                      <a:r>
                        <a:rPr lang="en-US" sz="1600" baseline="0" dirty="0" smtClean="0">
                          <a:sym typeface="Symbol"/>
                        </a:rPr>
                        <a:t>=k’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</a:t>
                      </a:r>
                      <a:r>
                        <a:rPr lang="en-US" sz="1600" dirty="0" err="1" smtClean="0">
                          <a:sym typeface="Symbol"/>
                        </a:rPr>
                        <a:t>k,w</a:t>
                      </a:r>
                      <a:r>
                        <a:rPr lang="en-US" sz="160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=w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</a:t>
                      </a:r>
                      <a:r>
                        <a:rPr lang="en-US" sz="1600" dirty="0" err="1" smtClean="0">
                          <a:sym typeface="Symbol"/>
                        </a:rPr>
                        <a:t>k,w</a:t>
                      </a:r>
                      <a:r>
                        <a:rPr lang="en-US" sz="160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i-1</a:t>
                      </a:r>
                      <a:r>
                        <a:rPr lang="en-US" sz="1600" baseline="0" dirty="0" smtClean="0">
                          <a:sym typeface="Symbol"/>
                        </a:rPr>
                        <a:t>=w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</a:t>
                      </a:r>
                      <a:r>
                        <a:rPr lang="en-US" sz="1600" dirty="0" err="1" smtClean="0">
                          <a:sym typeface="Symbol"/>
                        </a:rPr>
                        <a:t>k,w</a:t>
                      </a:r>
                      <a:r>
                        <a:rPr lang="en-US" sz="160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i+1</a:t>
                      </a:r>
                      <a:r>
                        <a:rPr lang="en-US" sz="1600" baseline="0" dirty="0" smtClean="0">
                          <a:sym typeface="Symbol"/>
                        </a:rPr>
                        <a:t>=w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</a:t>
                      </a:r>
                      <a:r>
                        <a:rPr lang="en-US" sz="1600" dirty="0" err="1" smtClean="0">
                          <a:sym typeface="Symbol"/>
                        </a:rPr>
                        <a:t>k,w,w</a:t>
                      </a:r>
                      <a:r>
                        <a:rPr lang="en-US" sz="1600" dirty="0" smtClean="0">
                          <a:sym typeface="Symbol"/>
                        </a:rPr>
                        <a:t>’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=w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i-1</a:t>
                      </a:r>
                      <a:r>
                        <a:rPr lang="en-US" sz="1600" baseline="0" dirty="0" smtClean="0">
                          <a:sym typeface="Symbol"/>
                        </a:rPr>
                        <a:t>=w’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</a:t>
                      </a:r>
                      <a:r>
                        <a:rPr lang="en-US" sz="1600" dirty="0" err="1" smtClean="0">
                          <a:sym typeface="Symbol"/>
                        </a:rPr>
                        <a:t>k,w,w</a:t>
                      </a:r>
                      <a:r>
                        <a:rPr lang="en-US" sz="1600" dirty="0" smtClean="0">
                          <a:sym typeface="Symbol"/>
                        </a:rPr>
                        <a:t>’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=w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i+1</a:t>
                      </a:r>
                      <a:r>
                        <a:rPr lang="en-US" sz="1600" baseline="0" dirty="0" smtClean="0">
                          <a:sym typeface="Symbol"/>
                        </a:rPr>
                        <a:t>=w’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Orthography:  Suffix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s in {“</a:t>
                      </a:r>
                      <a:r>
                        <a:rPr lang="en-US" sz="1600" dirty="0" err="1" smtClean="0">
                          <a:sym typeface="Symbol"/>
                        </a:rPr>
                        <a:t>ing”,”ed”,”ogy”,”s”,”ly”,”ion”,”tion</a:t>
                      </a:r>
                      <a:r>
                        <a:rPr lang="en-US" sz="1600" dirty="0" smtClean="0">
                          <a:sym typeface="Symbol"/>
                        </a:rPr>
                        <a:t>”,</a:t>
                      </a:r>
                      <a:r>
                        <a:rPr lang="en-US" sz="1600" baseline="0" dirty="0" smtClean="0">
                          <a:sym typeface="Symbol"/>
                        </a:rPr>
                        <a:t> “</a:t>
                      </a:r>
                      <a:r>
                        <a:rPr lang="en-US" sz="1600" baseline="0" dirty="0" err="1" smtClean="0">
                          <a:sym typeface="Symbol"/>
                        </a:rPr>
                        <a:t>ity</a:t>
                      </a:r>
                      <a:r>
                        <a:rPr lang="en-US" sz="1600" baseline="0" dirty="0" smtClean="0">
                          <a:sym typeface="Symbol"/>
                        </a:rPr>
                        <a:t>”, …} and </a:t>
                      </a:r>
                      <a:r>
                        <a:rPr lang="en-US" sz="1600" dirty="0" smtClean="0">
                          <a:sym typeface="Symbol"/>
                        </a:rPr>
                        <a:t>k</a:t>
                      </a:r>
                      <a:r>
                        <a:rPr lang="en-US" sz="1600" baseline="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=k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ends with 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Orthography:  Punctuation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k</a:t>
                      </a:r>
                      <a:r>
                        <a:rPr lang="en-US" sz="1600" baseline="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is capitalized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k</a:t>
                      </a:r>
                      <a:r>
                        <a:rPr lang="en-US" sz="1600" baseline="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is hyphenated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ym typeface="Symbol"/>
                        </a:rPr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Is HMM(Gen.) better or CRF(Disc.)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dirty="0" smtClean="0">
                <a:latin typeface="Georgia" pitchFamily="18" charset="0"/>
              </a:rPr>
              <a:t>If your application gives you good structural information such that could be easily modeled by dependent distributions, and could be learnt tractably, go the generative way!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dirty="0" smtClean="0">
                <a:latin typeface="Georgia" pitchFamily="18" charset="0"/>
              </a:rPr>
              <a:t>Ex. Higher-order emissions from individual states 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dirty="0" smtClean="0">
                <a:latin typeface="Georgia" pitchFamily="18" charset="0"/>
              </a:rPr>
              <a:t>Incorporating </a:t>
            </a:r>
            <a:r>
              <a:rPr lang="en-US" i="1" dirty="0" smtClean="0">
                <a:latin typeface="Georgia" pitchFamily="18" charset="0"/>
              </a:rPr>
              <a:t>evolutionary conservation</a:t>
            </a:r>
            <a:r>
              <a:rPr lang="en-US" dirty="0" smtClean="0">
                <a:latin typeface="Georgia" pitchFamily="18" charset="0"/>
              </a:rPr>
              <a:t> from an alignment: </a:t>
            </a:r>
            <a:r>
              <a:rPr lang="en-US" i="1" dirty="0" err="1" smtClean="0">
                <a:solidFill>
                  <a:srgbClr val="FF0000"/>
                </a:solidFill>
                <a:latin typeface="Georgia" pitchFamily="18" charset="0"/>
              </a:rPr>
              <a:t>PhyloHMM</a:t>
            </a:r>
            <a:r>
              <a:rPr lang="en-US" dirty="0" smtClean="0">
                <a:latin typeface="Georgia" pitchFamily="18" charset="0"/>
              </a:rPr>
              <a:t>, for which efficient decoding methods exist: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 smtClean="0">
              <a:latin typeface="Georgia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257800" y="2667000"/>
            <a:ext cx="4191000" cy="1447800"/>
            <a:chOff x="3200400" y="2819400"/>
            <a:chExt cx="4191000" cy="1447800"/>
          </a:xfrm>
        </p:grpSpPr>
        <p:sp>
          <p:nvSpPr>
            <p:cNvPr id="4" name="Oval 35"/>
            <p:cNvSpPr>
              <a:spLocks noChangeArrowheads="1"/>
            </p:cNvSpPr>
            <p:nvPr/>
          </p:nvSpPr>
          <p:spPr bwMode="auto">
            <a:xfrm>
              <a:off x="3276600" y="2895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5" name="Oval 36"/>
            <p:cNvSpPr>
              <a:spLocks noChangeArrowheads="1"/>
            </p:cNvSpPr>
            <p:nvPr/>
          </p:nvSpPr>
          <p:spPr bwMode="auto">
            <a:xfrm>
              <a:off x="3276600" y="35052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6" name="Oval 37"/>
            <p:cNvSpPr>
              <a:spLocks noChangeArrowheads="1"/>
            </p:cNvSpPr>
            <p:nvPr/>
          </p:nvSpPr>
          <p:spPr bwMode="auto">
            <a:xfrm>
              <a:off x="3810000" y="2895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7" name="Oval 38"/>
            <p:cNvSpPr>
              <a:spLocks noChangeArrowheads="1"/>
            </p:cNvSpPr>
            <p:nvPr/>
          </p:nvSpPr>
          <p:spPr bwMode="auto">
            <a:xfrm>
              <a:off x="3810000" y="35052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8" name="Oval 39"/>
            <p:cNvSpPr>
              <a:spLocks noChangeArrowheads="1"/>
            </p:cNvSpPr>
            <p:nvPr/>
          </p:nvSpPr>
          <p:spPr bwMode="auto">
            <a:xfrm>
              <a:off x="4343400" y="2895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9" name="Oval 40"/>
            <p:cNvSpPr>
              <a:spLocks noChangeArrowheads="1"/>
            </p:cNvSpPr>
            <p:nvPr/>
          </p:nvSpPr>
          <p:spPr bwMode="auto">
            <a:xfrm>
              <a:off x="4343400" y="35052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0" name="Oval 41"/>
            <p:cNvSpPr>
              <a:spLocks noChangeArrowheads="1"/>
            </p:cNvSpPr>
            <p:nvPr/>
          </p:nvSpPr>
          <p:spPr bwMode="auto">
            <a:xfrm>
              <a:off x="4876800" y="2895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1" name="Oval 42"/>
            <p:cNvSpPr>
              <a:spLocks noChangeArrowheads="1"/>
            </p:cNvSpPr>
            <p:nvPr/>
          </p:nvSpPr>
          <p:spPr bwMode="auto">
            <a:xfrm>
              <a:off x="4876800" y="35052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2" name="Oval 43"/>
            <p:cNvSpPr>
              <a:spLocks noChangeArrowheads="1"/>
            </p:cNvSpPr>
            <p:nvPr/>
          </p:nvSpPr>
          <p:spPr bwMode="auto">
            <a:xfrm>
              <a:off x="5410200" y="2895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3" name="Oval 44"/>
            <p:cNvSpPr>
              <a:spLocks noChangeArrowheads="1"/>
            </p:cNvSpPr>
            <p:nvPr/>
          </p:nvSpPr>
          <p:spPr bwMode="auto">
            <a:xfrm>
              <a:off x="5410200" y="35052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cxnSp>
          <p:nvCxnSpPr>
            <p:cNvPr id="14" name="AutoShape 45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3962400" y="29718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46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4495800" y="29718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47"/>
            <p:cNvCxnSpPr>
              <a:cxnSpLocks noChangeShapeType="1"/>
              <a:stCxn id="10" idx="6"/>
              <a:endCxn id="12" idx="2"/>
            </p:cNvCxnSpPr>
            <p:nvPr/>
          </p:nvCxnSpPr>
          <p:spPr bwMode="auto">
            <a:xfrm>
              <a:off x="5029200" y="29718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48"/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>
              <a:off x="3352800" y="30480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49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>
              <a:off x="3886200" y="30480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50"/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>
              <a:off x="4419600" y="30480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51"/>
            <p:cNvCxnSpPr>
              <a:cxnSpLocks noChangeShapeType="1"/>
              <a:stCxn id="10" idx="4"/>
              <a:endCxn id="11" idx="0"/>
            </p:cNvCxnSpPr>
            <p:nvPr/>
          </p:nvCxnSpPr>
          <p:spPr bwMode="auto">
            <a:xfrm>
              <a:off x="4953000" y="30480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52"/>
            <p:cNvCxnSpPr>
              <a:cxnSpLocks noChangeShapeType="1"/>
              <a:stCxn id="12" idx="4"/>
              <a:endCxn id="13" idx="0"/>
            </p:cNvCxnSpPr>
            <p:nvPr/>
          </p:nvCxnSpPr>
          <p:spPr bwMode="auto">
            <a:xfrm>
              <a:off x="5486400" y="30480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53"/>
            <p:cNvCxnSpPr>
              <a:cxnSpLocks noChangeShapeType="1"/>
              <a:stCxn id="4" idx="6"/>
              <a:endCxn id="6" idx="2"/>
            </p:cNvCxnSpPr>
            <p:nvPr/>
          </p:nvCxnSpPr>
          <p:spPr bwMode="auto">
            <a:xfrm>
              <a:off x="3429000" y="29718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56"/>
            <p:cNvSpPr txBox="1">
              <a:spLocks noChangeArrowheads="1"/>
            </p:cNvSpPr>
            <p:nvPr/>
          </p:nvSpPr>
          <p:spPr bwMode="auto">
            <a:xfrm>
              <a:off x="5562600" y="2819400"/>
              <a:ext cx="16287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Georgia" pitchFamily="18" charset="0"/>
                </a:rPr>
                <a:t>“unobservables”</a:t>
              </a:r>
            </a:p>
          </p:txBody>
        </p:sp>
        <p:sp>
          <p:nvSpPr>
            <p:cNvPr id="24" name="Text Box 57"/>
            <p:cNvSpPr txBox="1">
              <a:spLocks noChangeArrowheads="1"/>
            </p:cNvSpPr>
            <p:nvPr/>
          </p:nvSpPr>
          <p:spPr bwMode="auto">
            <a:xfrm>
              <a:off x="5562600" y="3409950"/>
              <a:ext cx="1828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Georgia" pitchFamily="18" charset="0"/>
                </a:rPr>
                <a:t>“observables”</a:t>
              </a:r>
            </a:p>
          </p:txBody>
        </p:sp>
        <p:sp>
          <p:nvSpPr>
            <p:cNvPr id="25" name="Text Box 58"/>
            <p:cNvSpPr txBox="1">
              <a:spLocks noChangeArrowheads="1"/>
            </p:cNvSpPr>
            <p:nvPr/>
          </p:nvSpPr>
          <p:spPr bwMode="auto">
            <a:xfrm>
              <a:off x="3200400" y="3962400"/>
              <a:ext cx="3429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Georgia" pitchFamily="18" charset="0"/>
                </a:rPr>
                <a:t>A    A    T    C    G</a:t>
              </a:r>
            </a:p>
          </p:txBody>
        </p:sp>
        <p:cxnSp>
          <p:nvCxnSpPr>
            <p:cNvPr id="26" name="AutoShape 64"/>
            <p:cNvCxnSpPr>
              <a:cxnSpLocks noChangeShapeType="1"/>
              <a:stCxn id="13" idx="2"/>
              <a:endCxn id="11" idx="6"/>
            </p:cNvCxnSpPr>
            <p:nvPr/>
          </p:nvCxnSpPr>
          <p:spPr bwMode="auto">
            <a:xfrm rot="10800000">
              <a:off x="5029200" y="35814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7" name="AutoShape 66"/>
            <p:cNvCxnSpPr>
              <a:cxnSpLocks noChangeShapeType="1"/>
              <a:stCxn id="13" idx="3"/>
              <a:endCxn id="9" idx="5"/>
            </p:cNvCxnSpPr>
            <p:nvPr/>
          </p:nvCxnSpPr>
          <p:spPr bwMode="auto">
            <a:xfrm rot="5400000">
              <a:off x="4952206" y="3156744"/>
              <a:ext cx="1588" cy="958850"/>
            </a:xfrm>
            <a:prstGeom prst="curvedConnector3">
              <a:avLst>
                <a:gd name="adj1" fmla="val 1580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8" name="AutoShape 67"/>
            <p:cNvCxnSpPr>
              <a:cxnSpLocks noChangeShapeType="1"/>
              <a:stCxn id="11" idx="3"/>
              <a:endCxn id="7" idx="5"/>
            </p:cNvCxnSpPr>
            <p:nvPr/>
          </p:nvCxnSpPr>
          <p:spPr bwMode="auto">
            <a:xfrm rot="5400000">
              <a:off x="4418806" y="3156744"/>
              <a:ext cx="1588" cy="958850"/>
            </a:xfrm>
            <a:prstGeom prst="curvedConnector3">
              <a:avLst>
                <a:gd name="adj1" fmla="val 1580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9" name="AutoShape 68"/>
            <p:cNvCxnSpPr>
              <a:cxnSpLocks noChangeShapeType="1"/>
              <a:stCxn id="9" idx="3"/>
              <a:endCxn id="5" idx="5"/>
            </p:cNvCxnSpPr>
            <p:nvPr/>
          </p:nvCxnSpPr>
          <p:spPr bwMode="auto">
            <a:xfrm rot="5400000">
              <a:off x="3885406" y="3156744"/>
              <a:ext cx="1588" cy="958850"/>
            </a:xfrm>
            <a:prstGeom prst="curvedConnector3">
              <a:avLst>
                <a:gd name="adj1" fmla="val 1580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0" name="AutoShape 69"/>
            <p:cNvCxnSpPr>
              <a:cxnSpLocks noChangeShapeType="1"/>
              <a:stCxn id="11" idx="2"/>
              <a:endCxn id="9" idx="6"/>
            </p:cNvCxnSpPr>
            <p:nvPr/>
          </p:nvCxnSpPr>
          <p:spPr bwMode="auto">
            <a:xfrm rot="10800000">
              <a:off x="4495800" y="35814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1" name="AutoShape 70"/>
            <p:cNvCxnSpPr>
              <a:cxnSpLocks noChangeShapeType="1"/>
              <a:stCxn id="9" idx="2"/>
              <a:endCxn id="7" idx="6"/>
            </p:cNvCxnSpPr>
            <p:nvPr/>
          </p:nvCxnSpPr>
          <p:spPr bwMode="auto">
            <a:xfrm rot="10800000">
              <a:off x="3962400" y="35814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2" name="AutoShape 71"/>
            <p:cNvCxnSpPr>
              <a:cxnSpLocks noChangeShapeType="1"/>
              <a:stCxn id="7" idx="2"/>
              <a:endCxn id="5" idx="6"/>
            </p:cNvCxnSpPr>
            <p:nvPr/>
          </p:nvCxnSpPr>
          <p:spPr bwMode="auto">
            <a:xfrm rot="10800000">
              <a:off x="3429000" y="35814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grpSp>
        <p:nvGrpSpPr>
          <p:cNvPr id="110" name="Group 109"/>
          <p:cNvGrpSpPr/>
          <p:nvPr/>
        </p:nvGrpSpPr>
        <p:grpSpPr>
          <a:xfrm>
            <a:off x="2133600" y="4572003"/>
            <a:ext cx="6096000" cy="1845427"/>
            <a:chOff x="2057400" y="4248149"/>
            <a:chExt cx="7086600" cy="2186432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362200" y="434339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2362200" y="495299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3505200" y="434339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3505200" y="495299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4648200" y="434339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4648200" y="495299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5791200" y="434339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791200" y="495299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6934200" y="434339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6934200" y="495299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cxnSp>
          <p:nvCxnSpPr>
            <p:cNvPr id="45" name="AutoShape 15"/>
            <p:cNvCxnSpPr>
              <a:cxnSpLocks noChangeShapeType="1"/>
              <a:stCxn id="37" idx="6"/>
              <a:endCxn id="39" idx="2"/>
            </p:cNvCxnSpPr>
            <p:nvPr/>
          </p:nvCxnSpPr>
          <p:spPr bwMode="auto">
            <a:xfrm>
              <a:off x="3657600" y="4419599"/>
              <a:ext cx="990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16"/>
            <p:cNvCxnSpPr>
              <a:cxnSpLocks noChangeShapeType="1"/>
              <a:stCxn id="39" idx="6"/>
              <a:endCxn id="41" idx="2"/>
            </p:cNvCxnSpPr>
            <p:nvPr/>
          </p:nvCxnSpPr>
          <p:spPr bwMode="auto">
            <a:xfrm>
              <a:off x="4800600" y="4419599"/>
              <a:ext cx="990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17"/>
            <p:cNvCxnSpPr>
              <a:cxnSpLocks noChangeShapeType="1"/>
              <a:stCxn id="41" idx="6"/>
              <a:endCxn id="43" idx="2"/>
            </p:cNvCxnSpPr>
            <p:nvPr/>
          </p:nvCxnSpPr>
          <p:spPr bwMode="auto">
            <a:xfrm>
              <a:off x="5943600" y="4419599"/>
              <a:ext cx="990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AutoShape 18"/>
            <p:cNvCxnSpPr>
              <a:cxnSpLocks noChangeShapeType="1"/>
              <a:stCxn id="35" idx="4"/>
              <a:endCxn id="36" idx="0"/>
            </p:cNvCxnSpPr>
            <p:nvPr/>
          </p:nvCxnSpPr>
          <p:spPr bwMode="auto">
            <a:xfrm>
              <a:off x="2438400" y="4495799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9"/>
            <p:cNvCxnSpPr>
              <a:cxnSpLocks noChangeShapeType="1"/>
              <a:stCxn id="37" idx="4"/>
              <a:endCxn id="38" idx="0"/>
            </p:cNvCxnSpPr>
            <p:nvPr/>
          </p:nvCxnSpPr>
          <p:spPr bwMode="auto">
            <a:xfrm>
              <a:off x="3581400" y="4495799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AutoShape 20"/>
            <p:cNvCxnSpPr>
              <a:cxnSpLocks noChangeShapeType="1"/>
              <a:stCxn id="39" idx="4"/>
              <a:endCxn id="40" idx="0"/>
            </p:cNvCxnSpPr>
            <p:nvPr/>
          </p:nvCxnSpPr>
          <p:spPr bwMode="auto">
            <a:xfrm>
              <a:off x="4724400" y="4495799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AutoShape 21"/>
            <p:cNvCxnSpPr>
              <a:cxnSpLocks noChangeShapeType="1"/>
              <a:stCxn id="41" idx="4"/>
              <a:endCxn id="42" idx="0"/>
            </p:cNvCxnSpPr>
            <p:nvPr/>
          </p:nvCxnSpPr>
          <p:spPr bwMode="auto">
            <a:xfrm>
              <a:off x="5867400" y="4495799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AutoShape 22"/>
            <p:cNvCxnSpPr>
              <a:cxnSpLocks noChangeShapeType="1"/>
              <a:stCxn id="43" idx="4"/>
              <a:endCxn id="44" idx="0"/>
            </p:cNvCxnSpPr>
            <p:nvPr/>
          </p:nvCxnSpPr>
          <p:spPr bwMode="auto">
            <a:xfrm>
              <a:off x="7010400" y="4495799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3" name="AutoShape 23"/>
            <p:cNvCxnSpPr>
              <a:cxnSpLocks noChangeShapeType="1"/>
              <a:stCxn id="35" idx="6"/>
              <a:endCxn id="37" idx="2"/>
            </p:cNvCxnSpPr>
            <p:nvPr/>
          </p:nvCxnSpPr>
          <p:spPr bwMode="auto">
            <a:xfrm>
              <a:off x="2514600" y="4419599"/>
              <a:ext cx="990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4" name="Oval 78"/>
            <p:cNvSpPr>
              <a:spLocks noChangeArrowheads="1"/>
            </p:cNvSpPr>
            <p:nvPr/>
          </p:nvSpPr>
          <p:spPr bwMode="auto">
            <a:xfrm>
              <a:off x="2362200" y="5391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55" name="Oval 79"/>
            <p:cNvSpPr>
              <a:spLocks noChangeArrowheads="1"/>
            </p:cNvSpPr>
            <p:nvPr/>
          </p:nvSpPr>
          <p:spPr bwMode="auto">
            <a:xfrm>
              <a:off x="3505200" y="5391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56" name="Oval 80"/>
            <p:cNvSpPr>
              <a:spLocks noChangeArrowheads="1"/>
            </p:cNvSpPr>
            <p:nvPr/>
          </p:nvSpPr>
          <p:spPr bwMode="auto">
            <a:xfrm>
              <a:off x="4648200" y="5391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57" name="Oval 81"/>
            <p:cNvSpPr>
              <a:spLocks noChangeArrowheads="1"/>
            </p:cNvSpPr>
            <p:nvPr/>
          </p:nvSpPr>
          <p:spPr bwMode="auto">
            <a:xfrm>
              <a:off x="5791200" y="5391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58" name="Oval 82"/>
            <p:cNvSpPr>
              <a:spLocks noChangeArrowheads="1"/>
            </p:cNvSpPr>
            <p:nvPr/>
          </p:nvSpPr>
          <p:spPr bwMode="auto">
            <a:xfrm>
              <a:off x="6934200" y="5391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59" name="Oval 83"/>
            <p:cNvSpPr>
              <a:spLocks noChangeArrowheads="1"/>
            </p:cNvSpPr>
            <p:nvPr/>
          </p:nvSpPr>
          <p:spPr bwMode="auto">
            <a:xfrm>
              <a:off x="2667000" y="5772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60" name="Oval 84"/>
            <p:cNvSpPr>
              <a:spLocks noChangeArrowheads="1"/>
            </p:cNvSpPr>
            <p:nvPr/>
          </p:nvSpPr>
          <p:spPr bwMode="auto">
            <a:xfrm>
              <a:off x="3810000" y="5772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61" name="Oval 85"/>
            <p:cNvSpPr>
              <a:spLocks noChangeArrowheads="1"/>
            </p:cNvSpPr>
            <p:nvPr/>
          </p:nvSpPr>
          <p:spPr bwMode="auto">
            <a:xfrm>
              <a:off x="4953000" y="5772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62" name="Oval 86"/>
            <p:cNvSpPr>
              <a:spLocks noChangeArrowheads="1"/>
            </p:cNvSpPr>
            <p:nvPr/>
          </p:nvSpPr>
          <p:spPr bwMode="auto">
            <a:xfrm>
              <a:off x="6096000" y="5772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63" name="Oval 87"/>
            <p:cNvSpPr>
              <a:spLocks noChangeArrowheads="1"/>
            </p:cNvSpPr>
            <p:nvPr/>
          </p:nvSpPr>
          <p:spPr bwMode="auto">
            <a:xfrm>
              <a:off x="7239000" y="5772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64" name="Oval 88"/>
            <p:cNvSpPr>
              <a:spLocks noChangeArrowheads="1"/>
            </p:cNvSpPr>
            <p:nvPr/>
          </p:nvSpPr>
          <p:spPr bwMode="auto">
            <a:xfrm>
              <a:off x="23622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65" name="Oval 89"/>
            <p:cNvSpPr>
              <a:spLocks noChangeArrowheads="1"/>
            </p:cNvSpPr>
            <p:nvPr/>
          </p:nvSpPr>
          <p:spPr bwMode="auto">
            <a:xfrm>
              <a:off x="35052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66" name="Oval 90"/>
            <p:cNvSpPr>
              <a:spLocks noChangeArrowheads="1"/>
            </p:cNvSpPr>
            <p:nvPr/>
          </p:nvSpPr>
          <p:spPr bwMode="auto">
            <a:xfrm>
              <a:off x="46482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67" name="Oval 91"/>
            <p:cNvSpPr>
              <a:spLocks noChangeArrowheads="1"/>
            </p:cNvSpPr>
            <p:nvPr/>
          </p:nvSpPr>
          <p:spPr bwMode="auto">
            <a:xfrm>
              <a:off x="57912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68" name="Oval 92"/>
            <p:cNvSpPr>
              <a:spLocks noChangeArrowheads="1"/>
            </p:cNvSpPr>
            <p:nvPr/>
          </p:nvSpPr>
          <p:spPr bwMode="auto">
            <a:xfrm>
              <a:off x="69342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69" name="Oval 93"/>
            <p:cNvSpPr>
              <a:spLocks noChangeArrowheads="1"/>
            </p:cNvSpPr>
            <p:nvPr/>
          </p:nvSpPr>
          <p:spPr bwMode="auto">
            <a:xfrm>
              <a:off x="29718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70" name="Oval 94"/>
            <p:cNvSpPr>
              <a:spLocks noChangeArrowheads="1"/>
            </p:cNvSpPr>
            <p:nvPr/>
          </p:nvSpPr>
          <p:spPr bwMode="auto">
            <a:xfrm>
              <a:off x="41148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71" name="Oval 95"/>
            <p:cNvSpPr>
              <a:spLocks noChangeArrowheads="1"/>
            </p:cNvSpPr>
            <p:nvPr/>
          </p:nvSpPr>
          <p:spPr bwMode="auto">
            <a:xfrm>
              <a:off x="52578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72" name="Oval 96"/>
            <p:cNvSpPr>
              <a:spLocks noChangeArrowheads="1"/>
            </p:cNvSpPr>
            <p:nvPr/>
          </p:nvSpPr>
          <p:spPr bwMode="auto">
            <a:xfrm>
              <a:off x="64008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73" name="Oval 97"/>
            <p:cNvSpPr>
              <a:spLocks noChangeArrowheads="1"/>
            </p:cNvSpPr>
            <p:nvPr/>
          </p:nvSpPr>
          <p:spPr bwMode="auto">
            <a:xfrm>
              <a:off x="75438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74" name="Oval 98"/>
            <p:cNvSpPr>
              <a:spLocks noChangeArrowheads="1"/>
            </p:cNvSpPr>
            <p:nvPr/>
          </p:nvSpPr>
          <p:spPr bwMode="auto">
            <a:xfrm>
              <a:off x="2057400" y="5772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75" name="Oval 99"/>
            <p:cNvSpPr>
              <a:spLocks noChangeArrowheads="1"/>
            </p:cNvSpPr>
            <p:nvPr/>
          </p:nvSpPr>
          <p:spPr bwMode="auto">
            <a:xfrm>
              <a:off x="3200400" y="5772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76" name="Oval 100"/>
            <p:cNvSpPr>
              <a:spLocks noChangeArrowheads="1"/>
            </p:cNvSpPr>
            <p:nvPr/>
          </p:nvSpPr>
          <p:spPr bwMode="auto">
            <a:xfrm>
              <a:off x="4343400" y="5772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77" name="Oval 101"/>
            <p:cNvSpPr>
              <a:spLocks noChangeArrowheads="1"/>
            </p:cNvSpPr>
            <p:nvPr/>
          </p:nvSpPr>
          <p:spPr bwMode="auto">
            <a:xfrm>
              <a:off x="5486400" y="5772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78" name="Oval 102"/>
            <p:cNvSpPr>
              <a:spLocks noChangeArrowheads="1"/>
            </p:cNvSpPr>
            <p:nvPr/>
          </p:nvSpPr>
          <p:spPr bwMode="auto">
            <a:xfrm>
              <a:off x="6629400" y="5772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cxnSp>
          <p:nvCxnSpPr>
            <p:cNvPr id="79" name="AutoShape 103"/>
            <p:cNvCxnSpPr>
              <a:cxnSpLocks noChangeShapeType="1"/>
              <a:stCxn id="36" idx="4"/>
              <a:endCxn id="54" idx="0"/>
            </p:cNvCxnSpPr>
            <p:nvPr/>
          </p:nvCxnSpPr>
          <p:spPr bwMode="auto">
            <a:xfrm>
              <a:off x="2438400" y="5105399"/>
              <a:ext cx="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0" name="AutoShape 104"/>
            <p:cNvCxnSpPr>
              <a:cxnSpLocks noChangeShapeType="1"/>
              <a:stCxn id="54" idx="3"/>
              <a:endCxn id="74" idx="7"/>
            </p:cNvCxnSpPr>
            <p:nvPr/>
          </p:nvCxnSpPr>
          <p:spPr bwMode="auto">
            <a:xfrm flipH="1">
              <a:off x="21875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1" name="AutoShape 105"/>
            <p:cNvCxnSpPr>
              <a:cxnSpLocks noChangeShapeType="1"/>
              <a:stCxn id="54" idx="5"/>
              <a:endCxn id="59" idx="1"/>
            </p:cNvCxnSpPr>
            <p:nvPr/>
          </p:nvCxnSpPr>
          <p:spPr bwMode="auto">
            <a:xfrm>
              <a:off x="24923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2" name="AutoShape 106"/>
            <p:cNvCxnSpPr>
              <a:cxnSpLocks noChangeShapeType="1"/>
              <a:stCxn id="59" idx="3"/>
              <a:endCxn id="64" idx="7"/>
            </p:cNvCxnSpPr>
            <p:nvPr/>
          </p:nvCxnSpPr>
          <p:spPr bwMode="auto">
            <a:xfrm flipH="1">
              <a:off x="24923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107"/>
            <p:cNvCxnSpPr>
              <a:cxnSpLocks noChangeShapeType="1"/>
              <a:stCxn id="59" idx="5"/>
              <a:endCxn id="69" idx="1"/>
            </p:cNvCxnSpPr>
            <p:nvPr/>
          </p:nvCxnSpPr>
          <p:spPr bwMode="auto">
            <a:xfrm>
              <a:off x="27971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AutoShape 108"/>
            <p:cNvCxnSpPr>
              <a:cxnSpLocks noChangeShapeType="1"/>
              <a:stCxn id="38" idx="4"/>
              <a:endCxn id="55" idx="0"/>
            </p:cNvCxnSpPr>
            <p:nvPr/>
          </p:nvCxnSpPr>
          <p:spPr bwMode="auto">
            <a:xfrm>
              <a:off x="3581400" y="5105399"/>
              <a:ext cx="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AutoShape 109"/>
            <p:cNvCxnSpPr>
              <a:cxnSpLocks noChangeShapeType="1"/>
              <a:stCxn id="55" idx="3"/>
              <a:endCxn id="75" idx="7"/>
            </p:cNvCxnSpPr>
            <p:nvPr/>
          </p:nvCxnSpPr>
          <p:spPr bwMode="auto">
            <a:xfrm flipH="1">
              <a:off x="33305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6" name="AutoShape 110"/>
            <p:cNvCxnSpPr>
              <a:cxnSpLocks noChangeShapeType="1"/>
              <a:stCxn id="55" idx="5"/>
              <a:endCxn id="60" idx="1"/>
            </p:cNvCxnSpPr>
            <p:nvPr/>
          </p:nvCxnSpPr>
          <p:spPr bwMode="auto">
            <a:xfrm>
              <a:off x="36353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111"/>
            <p:cNvCxnSpPr>
              <a:cxnSpLocks noChangeShapeType="1"/>
              <a:stCxn id="60" idx="3"/>
              <a:endCxn id="65" idx="7"/>
            </p:cNvCxnSpPr>
            <p:nvPr/>
          </p:nvCxnSpPr>
          <p:spPr bwMode="auto">
            <a:xfrm flipH="1">
              <a:off x="36353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112"/>
            <p:cNvCxnSpPr>
              <a:cxnSpLocks noChangeShapeType="1"/>
              <a:stCxn id="60" idx="5"/>
              <a:endCxn id="70" idx="1"/>
            </p:cNvCxnSpPr>
            <p:nvPr/>
          </p:nvCxnSpPr>
          <p:spPr bwMode="auto">
            <a:xfrm>
              <a:off x="39401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113"/>
            <p:cNvCxnSpPr>
              <a:cxnSpLocks noChangeShapeType="1"/>
              <a:stCxn id="40" idx="4"/>
              <a:endCxn id="56" idx="0"/>
            </p:cNvCxnSpPr>
            <p:nvPr/>
          </p:nvCxnSpPr>
          <p:spPr bwMode="auto">
            <a:xfrm>
              <a:off x="4724400" y="5105399"/>
              <a:ext cx="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114"/>
            <p:cNvCxnSpPr>
              <a:cxnSpLocks noChangeShapeType="1"/>
              <a:stCxn id="56" idx="3"/>
              <a:endCxn id="76" idx="7"/>
            </p:cNvCxnSpPr>
            <p:nvPr/>
          </p:nvCxnSpPr>
          <p:spPr bwMode="auto">
            <a:xfrm flipH="1">
              <a:off x="44735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115"/>
            <p:cNvCxnSpPr>
              <a:cxnSpLocks noChangeShapeType="1"/>
              <a:stCxn id="56" idx="5"/>
              <a:endCxn id="61" idx="1"/>
            </p:cNvCxnSpPr>
            <p:nvPr/>
          </p:nvCxnSpPr>
          <p:spPr bwMode="auto">
            <a:xfrm>
              <a:off x="47783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116"/>
            <p:cNvCxnSpPr>
              <a:cxnSpLocks noChangeShapeType="1"/>
              <a:stCxn id="61" idx="3"/>
              <a:endCxn id="66" idx="7"/>
            </p:cNvCxnSpPr>
            <p:nvPr/>
          </p:nvCxnSpPr>
          <p:spPr bwMode="auto">
            <a:xfrm flipH="1">
              <a:off x="47783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117"/>
            <p:cNvCxnSpPr>
              <a:cxnSpLocks noChangeShapeType="1"/>
              <a:stCxn id="61" idx="5"/>
              <a:endCxn id="71" idx="1"/>
            </p:cNvCxnSpPr>
            <p:nvPr/>
          </p:nvCxnSpPr>
          <p:spPr bwMode="auto">
            <a:xfrm>
              <a:off x="50831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AutoShape 118"/>
            <p:cNvCxnSpPr>
              <a:cxnSpLocks noChangeShapeType="1"/>
              <a:stCxn id="42" idx="4"/>
              <a:endCxn id="57" idx="0"/>
            </p:cNvCxnSpPr>
            <p:nvPr/>
          </p:nvCxnSpPr>
          <p:spPr bwMode="auto">
            <a:xfrm>
              <a:off x="5867400" y="5105399"/>
              <a:ext cx="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AutoShape 119"/>
            <p:cNvCxnSpPr>
              <a:cxnSpLocks noChangeShapeType="1"/>
              <a:stCxn id="57" idx="3"/>
              <a:endCxn id="77" idx="7"/>
            </p:cNvCxnSpPr>
            <p:nvPr/>
          </p:nvCxnSpPr>
          <p:spPr bwMode="auto">
            <a:xfrm flipH="1">
              <a:off x="56165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6" name="AutoShape 120"/>
            <p:cNvCxnSpPr>
              <a:cxnSpLocks noChangeShapeType="1"/>
              <a:stCxn id="57" idx="5"/>
              <a:endCxn id="62" idx="1"/>
            </p:cNvCxnSpPr>
            <p:nvPr/>
          </p:nvCxnSpPr>
          <p:spPr bwMode="auto">
            <a:xfrm>
              <a:off x="59213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7" name="AutoShape 121"/>
            <p:cNvCxnSpPr>
              <a:cxnSpLocks noChangeShapeType="1"/>
              <a:stCxn id="62" idx="3"/>
              <a:endCxn id="67" idx="7"/>
            </p:cNvCxnSpPr>
            <p:nvPr/>
          </p:nvCxnSpPr>
          <p:spPr bwMode="auto">
            <a:xfrm flipH="1">
              <a:off x="59213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8" name="AutoShape 122"/>
            <p:cNvCxnSpPr>
              <a:cxnSpLocks noChangeShapeType="1"/>
              <a:stCxn id="62" idx="5"/>
              <a:endCxn id="72" idx="1"/>
            </p:cNvCxnSpPr>
            <p:nvPr/>
          </p:nvCxnSpPr>
          <p:spPr bwMode="auto">
            <a:xfrm>
              <a:off x="62261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9" name="AutoShape 123"/>
            <p:cNvCxnSpPr>
              <a:cxnSpLocks noChangeShapeType="1"/>
              <a:stCxn id="44" idx="4"/>
              <a:endCxn id="58" idx="0"/>
            </p:cNvCxnSpPr>
            <p:nvPr/>
          </p:nvCxnSpPr>
          <p:spPr bwMode="auto">
            <a:xfrm>
              <a:off x="7010400" y="5105399"/>
              <a:ext cx="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0" name="AutoShape 124"/>
            <p:cNvCxnSpPr>
              <a:cxnSpLocks noChangeShapeType="1"/>
              <a:stCxn id="58" idx="3"/>
              <a:endCxn id="78" idx="7"/>
            </p:cNvCxnSpPr>
            <p:nvPr/>
          </p:nvCxnSpPr>
          <p:spPr bwMode="auto">
            <a:xfrm flipH="1">
              <a:off x="67595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AutoShape 125"/>
            <p:cNvCxnSpPr>
              <a:cxnSpLocks noChangeShapeType="1"/>
              <a:stCxn id="58" idx="5"/>
              <a:endCxn id="63" idx="1"/>
            </p:cNvCxnSpPr>
            <p:nvPr/>
          </p:nvCxnSpPr>
          <p:spPr bwMode="auto">
            <a:xfrm>
              <a:off x="70643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AutoShape 126"/>
            <p:cNvCxnSpPr>
              <a:cxnSpLocks noChangeShapeType="1"/>
              <a:stCxn id="63" idx="3"/>
              <a:endCxn id="68" idx="7"/>
            </p:cNvCxnSpPr>
            <p:nvPr/>
          </p:nvCxnSpPr>
          <p:spPr bwMode="auto">
            <a:xfrm flipH="1">
              <a:off x="70643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AutoShape 127"/>
            <p:cNvCxnSpPr>
              <a:cxnSpLocks noChangeShapeType="1"/>
              <a:stCxn id="63" idx="5"/>
              <a:endCxn id="73" idx="1"/>
            </p:cNvCxnSpPr>
            <p:nvPr/>
          </p:nvCxnSpPr>
          <p:spPr bwMode="auto">
            <a:xfrm>
              <a:off x="73691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4" name="Text Box 132"/>
            <p:cNvSpPr txBox="1">
              <a:spLocks noChangeArrowheads="1"/>
            </p:cNvSpPr>
            <p:nvPr/>
          </p:nvSpPr>
          <p:spPr bwMode="auto">
            <a:xfrm>
              <a:off x="7924800" y="4248149"/>
              <a:ext cx="762000" cy="364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Georgia" pitchFamily="18" charset="0"/>
                </a:rPr>
                <a:t>states</a:t>
              </a:r>
            </a:p>
          </p:txBody>
        </p:sp>
        <p:sp>
          <p:nvSpPr>
            <p:cNvPr id="105" name="Text Box 133"/>
            <p:cNvSpPr txBox="1">
              <a:spLocks noChangeArrowheads="1"/>
            </p:cNvSpPr>
            <p:nvPr/>
          </p:nvSpPr>
          <p:spPr bwMode="auto">
            <a:xfrm>
              <a:off x="7924800" y="4781549"/>
              <a:ext cx="1219200" cy="619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Georgia" pitchFamily="18" charset="0"/>
                </a:rPr>
                <a:t>target genome</a:t>
              </a:r>
            </a:p>
          </p:txBody>
        </p:sp>
        <p:sp>
          <p:nvSpPr>
            <p:cNvPr id="106" name="Text Box 134"/>
            <p:cNvSpPr txBox="1">
              <a:spLocks noChangeArrowheads="1"/>
            </p:cNvSpPr>
            <p:nvPr/>
          </p:nvSpPr>
          <p:spPr bwMode="auto">
            <a:xfrm>
              <a:off x="7848600" y="5559424"/>
              <a:ext cx="1143000" cy="875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Georgia" pitchFamily="18" charset="0"/>
                </a:rPr>
                <a:t>“informant” genomes</a:t>
              </a:r>
            </a:p>
          </p:txBody>
        </p:sp>
        <p:sp>
          <p:nvSpPr>
            <p:cNvPr id="107" name="AutoShape 135"/>
            <p:cNvSpPr>
              <a:spLocks/>
            </p:cNvSpPr>
            <p:nvPr/>
          </p:nvSpPr>
          <p:spPr bwMode="auto">
            <a:xfrm rot="10800000">
              <a:off x="7848600" y="5314949"/>
              <a:ext cx="152400" cy="1009650"/>
            </a:xfrm>
            <a:prstGeom prst="leftBrace">
              <a:avLst>
                <a:gd name="adj1" fmla="val 552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08" name="AutoShape 136"/>
            <p:cNvSpPr>
              <a:spLocks/>
            </p:cNvSpPr>
            <p:nvPr/>
          </p:nvSpPr>
          <p:spPr bwMode="auto">
            <a:xfrm rot="10800000">
              <a:off x="7848600" y="4705349"/>
              <a:ext cx="152400" cy="476250"/>
            </a:xfrm>
            <a:prstGeom prst="leftBrace">
              <a:avLst>
                <a:gd name="adj1" fmla="val 260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09" name="AutoShape 137"/>
            <p:cNvSpPr>
              <a:spLocks/>
            </p:cNvSpPr>
            <p:nvPr/>
          </p:nvSpPr>
          <p:spPr bwMode="auto">
            <a:xfrm rot="10800000">
              <a:off x="7848600" y="4248149"/>
              <a:ext cx="152400" cy="323850"/>
            </a:xfrm>
            <a:prstGeom prst="leftBrace">
              <a:avLst>
                <a:gd name="adj1" fmla="val 177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Georgia" pitchFamily="18" charset="0"/>
              </a:rPr>
              <a:t>References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700" dirty="0" smtClean="0">
                <a:latin typeface="Georgia" pitchFamily="18" charset="0"/>
              </a:rPr>
              <a:t>J. Lafferty, A. McCallum, and F. Pereira. Conditional random </a:t>
            </a:r>
            <a:r>
              <a:rPr lang="en-US" sz="1700" dirty="0" err="1" smtClean="0">
                <a:latin typeface="Georgia" pitchFamily="18" charset="0"/>
              </a:rPr>
              <a:t>ﬁelds</a:t>
            </a:r>
            <a:r>
              <a:rPr lang="en-US" sz="1700" dirty="0" smtClean="0">
                <a:latin typeface="Georgia" pitchFamily="18" charset="0"/>
              </a:rPr>
              <a:t>: Probabilistic models for segmenting and labeling sequence data. In Proc. ICML01, 2001.</a:t>
            </a:r>
          </a:p>
          <a:p>
            <a:pPr algn="just"/>
            <a:r>
              <a:rPr lang="en-US" altLang="zh-TW" sz="1700" dirty="0" smtClean="0">
                <a:latin typeface="Georgia" pitchFamily="18" charset="0"/>
              </a:rPr>
              <a:t>Charles </a:t>
            </a:r>
            <a:r>
              <a:rPr lang="en-US" altLang="zh-TW" sz="1700" dirty="0" err="1" smtClean="0">
                <a:latin typeface="Georgia" pitchFamily="18" charset="0"/>
              </a:rPr>
              <a:t>Elkan</a:t>
            </a:r>
            <a:r>
              <a:rPr lang="en-US" altLang="zh-TW" sz="1700" dirty="0" smtClean="0">
                <a:latin typeface="Georgia" pitchFamily="18" charset="0"/>
              </a:rPr>
              <a:t>, “Log-linear Models and Conditional Random Field,” Notes for a tutorial at CIKM, 2008.</a:t>
            </a:r>
          </a:p>
          <a:p>
            <a:pPr algn="just"/>
            <a:r>
              <a:rPr lang="en-US" altLang="zh-TW" sz="1700" dirty="0" smtClean="0">
                <a:latin typeface="Georgia" pitchFamily="18" charset="0"/>
              </a:rPr>
              <a:t>Charles Sutton and Andrew McCallum, “An Introduction to Conditional Random Fields for Relational Learning,” MIT Press, 2006</a:t>
            </a:r>
          </a:p>
          <a:p>
            <a:pPr algn="just"/>
            <a:r>
              <a:rPr lang="en-US" sz="1700" dirty="0" smtClean="0">
                <a:latin typeface="Georgia" pitchFamily="18" charset="0"/>
              </a:rPr>
              <a:t>Slides: </a:t>
            </a:r>
            <a:r>
              <a:rPr lang="en-US" altLang="zh-TW" sz="1700" dirty="0" smtClean="0">
                <a:latin typeface="Georgia" pitchFamily="18" charset="0"/>
              </a:rPr>
              <a:t>An Introduction to Conditional Random Field, </a:t>
            </a:r>
            <a:r>
              <a:rPr lang="en-US" altLang="zh-TW" sz="1700" dirty="0" err="1" smtClean="0">
                <a:latin typeface="Georgia" pitchFamily="18" charset="0"/>
              </a:rPr>
              <a:t>Ching</a:t>
            </a:r>
            <a:r>
              <a:rPr lang="en-US" altLang="zh-TW" sz="1700" dirty="0" smtClean="0">
                <a:latin typeface="Georgia" pitchFamily="18" charset="0"/>
              </a:rPr>
              <a:t>-Chun Hsiao</a:t>
            </a:r>
          </a:p>
          <a:p>
            <a:pPr algn="just"/>
            <a:r>
              <a:rPr lang="en-US" altLang="zh-TW" sz="1700" dirty="0" smtClean="0">
                <a:latin typeface="Georgia" pitchFamily="18" charset="0"/>
              </a:rPr>
              <a:t>Hanna M. Wallach , Conditional Random Fields: An Introduction, 2004</a:t>
            </a:r>
          </a:p>
          <a:p>
            <a:pPr algn="just"/>
            <a:r>
              <a:rPr lang="en-US" sz="1700" dirty="0" smtClean="0">
                <a:latin typeface="Georgia" pitchFamily="18" charset="0"/>
              </a:rPr>
              <a:t>Sutton, Charles, and Andrew McCallum. </a:t>
            </a:r>
            <a:r>
              <a:rPr lang="en-US" sz="1700" i="1" dirty="0" smtClean="0">
                <a:latin typeface="Georgia" pitchFamily="18" charset="0"/>
              </a:rPr>
              <a:t>An introduction to conditional random fields for relational learning</a:t>
            </a:r>
            <a:r>
              <a:rPr lang="en-US" sz="1700" dirty="0" smtClean="0">
                <a:latin typeface="Georgia" pitchFamily="18" charset="0"/>
              </a:rPr>
              <a:t>. Introduction to statistical relational learning. MIT Press, 2006.</a:t>
            </a:r>
          </a:p>
          <a:p>
            <a:pPr algn="just"/>
            <a:r>
              <a:rPr lang="en-US" sz="1700" dirty="0" smtClean="0">
                <a:latin typeface="Georgia" pitchFamily="18" charset="0"/>
              </a:rPr>
              <a:t>Sutton, Charles, and Andrew McCallum. "An introduction to conditional random fields." </a:t>
            </a:r>
            <a:r>
              <a:rPr lang="en-US" sz="1700" i="1" dirty="0" err="1" smtClean="0">
                <a:latin typeface="Georgia" pitchFamily="18" charset="0"/>
              </a:rPr>
              <a:t>arXiv</a:t>
            </a:r>
            <a:r>
              <a:rPr lang="en-US" sz="1700" i="1" dirty="0" smtClean="0">
                <a:latin typeface="Georgia" pitchFamily="18" charset="0"/>
              </a:rPr>
              <a:t> preprint arXiv:1011.4088</a:t>
            </a:r>
            <a:r>
              <a:rPr lang="en-US" sz="1700" dirty="0" smtClean="0">
                <a:latin typeface="Georgia" pitchFamily="18" charset="0"/>
              </a:rPr>
              <a:t> (2010).</a:t>
            </a:r>
            <a:endParaRPr lang="zh-TW" altLang="en-US" sz="1700" dirty="0" smtClean="0">
              <a:latin typeface="Georgia" pitchFamily="18" charset="0"/>
            </a:endParaRPr>
          </a:p>
          <a:p>
            <a:pPr algn="just"/>
            <a:r>
              <a:rPr lang="en-US" sz="1800" i="1" dirty="0" smtClean="0">
                <a:latin typeface="Georgia" pitchFamily="18" charset="0"/>
              </a:rPr>
              <a:t>B. </a:t>
            </a:r>
            <a:r>
              <a:rPr lang="en-US" sz="1800" i="1" dirty="0" err="1" smtClean="0">
                <a:latin typeface="Georgia" pitchFamily="18" charset="0"/>
              </a:rPr>
              <a:t>Majoros</a:t>
            </a:r>
            <a:r>
              <a:rPr lang="en-US" sz="1800" i="1" dirty="0" smtClean="0">
                <a:latin typeface="Georgia" pitchFamily="18" charset="0"/>
              </a:rPr>
              <a:t>, </a:t>
            </a:r>
            <a:r>
              <a:rPr lang="en-US" sz="1800" dirty="0" smtClean="0">
                <a:latin typeface="Georgia" pitchFamily="18" charset="0"/>
              </a:rPr>
              <a:t>Conditional Random Fields, for eukaryotic gene prediction</a:t>
            </a:r>
          </a:p>
          <a:p>
            <a:pPr algn="just"/>
            <a:endParaRPr lang="en-US" sz="1800" dirty="0" smtClean="0">
              <a:latin typeface="Georgia" pitchFamily="18" charset="0"/>
            </a:endParaRPr>
          </a:p>
          <a:p>
            <a:pPr algn="just"/>
            <a:endParaRPr lang="en-US" sz="17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Problem Description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3" name="Picture 2" descr="D:\Dropbox\CS546\Presentation\Otherfiles\Google-s-Hurricane-Sandy-Crisis-Map-Provides-Crucial-Inform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8108" y="3397457"/>
            <a:ext cx="5368734" cy="2981143"/>
          </a:xfrm>
          <a:prstGeom prst="rect">
            <a:avLst/>
          </a:prstGeom>
          <a:noFill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1439592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Given     (observations), find      (predictions)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For example,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5314" y="1473591"/>
            <a:ext cx="3447758" cy="385152"/>
            <a:chOff x="1471246" y="1535723"/>
            <a:chExt cx="3316654" cy="385152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471246" y="1535723"/>
            <a:ext cx="433754" cy="371789"/>
          </p:xfrm>
          <a:graphic>
            <a:graphicData uri="http://schemas.openxmlformats.org/presentationml/2006/ole">
              <p:oleObj spid="_x0000_s5122" name="Equation" r:id="rId4" imgW="177480" imgH="164880" progId="">
                <p:embed/>
              </p:oleObj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4448175" y="1547813"/>
            <a:ext cx="339725" cy="373062"/>
          </p:xfrm>
          <a:graphic>
            <a:graphicData uri="http://schemas.openxmlformats.org/presentationml/2006/ole">
              <p:oleObj spid="_x0000_s5123" name="Equation" r:id="rId5" imgW="139680" imgH="164880" progId="">
                <p:embed/>
              </p:oleObj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2473911"/>
          <a:ext cx="5029200" cy="878889"/>
        </p:xfrm>
        <a:graphic>
          <a:graphicData uri="http://schemas.openxmlformats.org/presentationml/2006/ole">
            <p:oleObj spid="_x0000_s5124" name="Equation" r:id="rId6" imgW="2616120" imgH="457200" progId="">
              <p:embed/>
            </p:oleObj>
          </a:graphicData>
        </a:graphic>
      </p:graphicFrame>
      <p:sp>
        <p:nvSpPr>
          <p:cNvPr id="9" name="Line Callout 1 8"/>
          <p:cNvSpPr/>
          <p:nvPr/>
        </p:nvSpPr>
        <p:spPr>
          <a:xfrm>
            <a:off x="6781800" y="1828800"/>
            <a:ext cx="2133600" cy="762000"/>
          </a:xfrm>
          <a:prstGeom prst="borderCallout1">
            <a:avLst>
              <a:gd name="adj1" fmla="val 53366"/>
              <a:gd name="adj2" fmla="val -2179"/>
              <a:gd name="adj3" fmla="val 98654"/>
              <a:gd name="adj4" fmla="val -3778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Might depend on previous days and each other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781800" y="2667000"/>
            <a:ext cx="2133600" cy="762000"/>
          </a:xfrm>
          <a:prstGeom prst="borderCallout1">
            <a:avLst>
              <a:gd name="adj1" fmla="val 53366"/>
              <a:gd name="adj2" fmla="val -2179"/>
              <a:gd name="adj3" fmla="val 66346"/>
              <a:gd name="adj4" fmla="val -81740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Might depend on previous days and each other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Problem Description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524000"/>
            <a:ext cx="850392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200" dirty="0" smtClean="0">
                <a:latin typeface="Georgia" pitchFamily="18" charset="0"/>
              </a:rPr>
              <a:t>The relational connection occurs in many applications, NLP, Computer Vision, Signal Processing, ….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200" dirty="0" smtClean="0">
                <a:latin typeface="Georgia" pitchFamily="18" charset="0"/>
              </a:rPr>
              <a:t>Traditionally in graphical models,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>
                <a:latin typeface="Georgia" pitchFamily="18" charset="0"/>
              </a:rPr>
              <a:t>Modeling the joint distribution can lead to difficulties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>
                <a:latin typeface="Georgia" pitchFamily="18" charset="0"/>
              </a:rPr>
              <a:t>rich local features occur in relational data,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>
                <a:latin typeface="Georgia" pitchFamily="18" charset="0"/>
              </a:rPr>
              <a:t>features may have complex dependencies, </a:t>
            </a:r>
            <a:endParaRPr lang="en-US" sz="2000" dirty="0" smtClean="0">
              <a:latin typeface="Georgia" pitchFamily="18" charset="0"/>
            </a:endParaRP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Georgia" pitchFamily="18" charset="0"/>
              </a:rPr>
              <a:t>constructing  probability distribution over them is difficult</a:t>
            </a:r>
            <a:endParaRPr lang="en-US" sz="2200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b="1" dirty="0" smtClean="0">
                <a:solidFill>
                  <a:srgbClr val="0070C0"/>
                </a:solidFill>
                <a:latin typeface="Georgia" pitchFamily="18" charset="0"/>
              </a:rPr>
              <a:t>Solution:</a:t>
            </a:r>
            <a:r>
              <a:rPr lang="en-US" sz="2200" dirty="0" smtClean="0">
                <a:latin typeface="Georgia" pitchFamily="18" charset="0"/>
              </a:rPr>
              <a:t> directly model the conditional, 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>
                <a:latin typeface="Georgia" pitchFamily="18" charset="0"/>
              </a:rPr>
              <a:t>is sufficient for classification!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b="1" dirty="0" smtClean="0">
                <a:solidFill>
                  <a:srgbClr val="FF0000"/>
                </a:solidFill>
                <a:latin typeface="Georgia" pitchFamily="18" charset="0"/>
              </a:rPr>
              <a:t>CRF </a:t>
            </a:r>
            <a:r>
              <a:rPr lang="en-US" sz="2200" dirty="0" smtClean="0">
                <a:latin typeface="Georgia" pitchFamily="18" charset="0"/>
              </a:rPr>
              <a:t>is simply a </a:t>
            </a:r>
            <a:r>
              <a:rPr lang="en-US" sz="2200" dirty="0" smtClean="0">
                <a:solidFill>
                  <a:srgbClr val="FF0000"/>
                </a:solidFill>
                <a:latin typeface="Georgia" pitchFamily="18" charset="0"/>
              </a:rPr>
              <a:t>conditional distribution </a:t>
            </a:r>
            <a:r>
              <a:rPr lang="en-US" sz="2200" dirty="0" smtClean="0">
                <a:latin typeface="Georgia" pitchFamily="18" charset="0"/>
              </a:rPr>
              <a:t>                with an </a:t>
            </a:r>
            <a:r>
              <a:rPr lang="en-US" sz="2200" dirty="0" smtClean="0">
                <a:solidFill>
                  <a:srgbClr val="FF0000"/>
                </a:solidFill>
                <a:latin typeface="Georgia" pitchFamily="18" charset="0"/>
              </a:rPr>
              <a:t>associated graphical structure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/>
            </a:r>
            <a:b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</a:b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/>
            </a:r>
            <a:b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</a:b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/>
            </a:r>
            <a:b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</a:br>
            <a:endParaRPr kumimoji="0" lang="en-US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710238" y="2286000"/>
          <a:ext cx="919162" cy="396875"/>
        </p:xfrm>
        <a:graphic>
          <a:graphicData uri="http://schemas.openxmlformats.org/presentationml/2006/ole">
            <p:oleObj spid="_x0000_s9218" name="Equation" r:id="rId3" imgW="469800" imgH="203040" progId="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643468" y="2286000"/>
          <a:ext cx="1763713" cy="396875"/>
        </p:xfrm>
        <a:graphic>
          <a:graphicData uri="http://schemas.openxmlformats.org/presentationml/2006/ole">
            <p:oleObj spid="_x0000_s9219" name="Equation" r:id="rId4" imgW="901440" imgH="203040" progId="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948268" y="3118340"/>
          <a:ext cx="646113" cy="396875"/>
        </p:xfrm>
        <a:graphic>
          <a:graphicData uri="http://schemas.openxmlformats.org/presentationml/2006/ole">
            <p:oleObj spid="_x0000_s9220" name="Equation" r:id="rId5" imgW="330120" imgH="203040" progId="">
              <p:embed/>
            </p:oleObj>
          </a:graphicData>
        </a:graphic>
      </p:graphicFrame>
      <p:sp>
        <p:nvSpPr>
          <p:cNvPr id="8" name="Right Arrow 7"/>
          <p:cNvSpPr/>
          <p:nvPr/>
        </p:nvSpPr>
        <p:spPr>
          <a:xfrm>
            <a:off x="5029200" y="2396196"/>
            <a:ext cx="533400" cy="270804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Georgia" pitchFamily="18" charset="0"/>
            </a:endParaRPr>
          </a:p>
        </p:txBody>
      </p:sp>
      <p:sp>
        <p:nvSpPr>
          <p:cNvPr id="11" name="Arc 10"/>
          <p:cNvSpPr/>
          <p:nvPr/>
        </p:nvSpPr>
        <p:spPr>
          <a:xfrm flipV="1">
            <a:off x="7335128" y="2195732"/>
            <a:ext cx="685800" cy="1066800"/>
          </a:xfrm>
          <a:prstGeom prst="arc">
            <a:avLst/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4" name="Explosion 1 13"/>
          <p:cNvSpPr/>
          <p:nvPr/>
        </p:nvSpPr>
        <p:spPr>
          <a:xfrm rot="18331946">
            <a:off x="7463925" y="2579137"/>
            <a:ext cx="2085334" cy="113849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latin typeface="Georgia" pitchFamily="18" charset="0"/>
              </a:rPr>
              <a:t>Intractable! 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400800" y="3208608"/>
            <a:ext cx="533400" cy="270804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Georgia" pitchFamily="18" charset="0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889625" y="4267200"/>
          <a:ext cx="968375" cy="396875"/>
        </p:xfrm>
        <a:graphic>
          <a:graphicData uri="http://schemas.openxmlformats.org/presentationml/2006/ole">
            <p:oleObj spid="_x0000_s9221" name="Equation" r:id="rId6" imgW="495000" imgH="203040" progId="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5743136" y="5091332"/>
          <a:ext cx="968375" cy="396875"/>
        </p:xfrm>
        <a:graphic>
          <a:graphicData uri="http://schemas.openxmlformats.org/presentationml/2006/ole">
            <p:oleObj spid="_x0000_s9222" name="Equation" r:id="rId7" imgW="49500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Discriminative Vs. Generative 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00" y="18288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52864" y="1981200"/>
          <a:ext cx="917575" cy="396875"/>
        </p:xfrm>
        <a:graphic>
          <a:graphicData uri="http://schemas.openxmlformats.org/presentationml/2006/ole">
            <p:oleObj spid="_x0000_s17410" name="Equation" r:id="rId3" imgW="469800" imgH="203040" progId="">
              <p:embed/>
            </p:oleObj>
          </a:graphicData>
        </a:graphic>
      </p:graphicFrame>
      <p:sp>
        <p:nvSpPr>
          <p:cNvPr id="10" name="Oval 9"/>
          <p:cNvSpPr/>
          <p:nvPr/>
        </p:nvSpPr>
        <p:spPr>
          <a:xfrm>
            <a:off x="431361" y="41910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03225" y="4349260"/>
          <a:ext cx="968375" cy="396875"/>
        </p:xfrm>
        <a:graphic>
          <a:graphicData uri="http://schemas.openxmlformats.org/presentationml/2006/ole">
            <p:oleObj spid="_x0000_s17411" name="Equation" r:id="rId4" imgW="495000" imgH="203040" progId="">
              <p:embed/>
            </p:oleObj>
          </a:graphicData>
        </a:graphic>
      </p:graphicFrame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161"/>
          <a:stretch>
            <a:fillRect/>
          </a:stretch>
        </p:blipFill>
        <p:spPr bwMode="auto">
          <a:xfrm>
            <a:off x="7243802" y="1219200"/>
            <a:ext cx="167159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2542032"/>
            <a:ext cx="288918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990600" y="1446597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 smtClean="0">
                <a:latin typeface="Georgia" pitchFamily="18" charset="0"/>
              </a:rPr>
              <a:t>Generative Model:  </a:t>
            </a:r>
            <a:r>
              <a:rPr lang="en-US" altLang="zh-TW" sz="2000" dirty="0" smtClean="0">
                <a:latin typeface="Georgia" pitchFamily="18" charset="0"/>
              </a:rPr>
              <a:t>A model that generate observed data randomly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 smtClean="0">
                <a:latin typeface="Georgia" pitchFamily="18" charset="0"/>
              </a:rPr>
              <a:t>Naïve </a:t>
            </a:r>
            <a:r>
              <a:rPr lang="en-US" sz="2000" b="1" dirty="0" err="1" smtClean="0">
                <a:latin typeface="Georgia" pitchFamily="18" charset="0"/>
              </a:rPr>
              <a:t>Bayes</a:t>
            </a:r>
            <a:r>
              <a:rPr lang="en-US" sz="2000" b="1" dirty="0" smtClean="0">
                <a:latin typeface="Georgia" pitchFamily="18" charset="0"/>
              </a:rPr>
              <a:t>: </a:t>
            </a:r>
            <a:r>
              <a:rPr lang="en-US" sz="2000" dirty="0" smtClean="0">
                <a:latin typeface="Georgia" pitchFamily="18" charset="0"/>
              </a:rPr>
              <a:t>once the class label is known, all the features are independent </a:t>
            </a:r>
            <a:endParaRPr lang="en-US" sz="2400" dirty="0">
              <a:latin typeface="Georgia" pitchFamily="18" charset="0"/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95600" y="4800600"/>
            <a:ext cx="4215384" cy="9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990600" y="3307080"/>
            <a:ext cx="6477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TW" sz="2000" b="1" dirty="0" smtClean="0">
                <a:latin typeface="Georgia" pitchFamily="18" charset="0"/>
              </a:rPr>
              <a:t>Discriminative: </a:t>
            </a:r>
            <a:r>
              <a:rPr lang="en-US" altLang="zh-TW" sz="2000" dirty="0" smtClean="0">
                <a:latin typeface="Georgia" pitchFamily="18" charset="0"/>
              </a:rPr>
              <a:t>Directly estimate the posterior probability;  Aim at modeling the “discrimination” between different outputs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 err="1" smtClean="0">
                <a:latin typeface="Georgia" pitchFamily="18" charset="0"/>
              </a:rPr>
              <a:t>MaxEnt</a:t>
            </a:r>
            <a:r>
              <a:rPr lang="en-US" sz="2000" b="1" dirty="0" smtClean="0">
                <a:latin typeface="Georgia" pitchFamily="18" charset="0"/>
              </a:rPr>
              <a:t>  </a:t>
            </a:r>
            <a:r>
              <a:rPr lang="en-US" sz="2000" dirty="0" smtClean="0">
                <a:latin typeface="Georgia" pitchFamily="18" charset="0"/>
              </a:rPr>
              <a:t>classifier: linear combination of feature function in the exponent, 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5715000"/>
            <a:ext cx="85344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1600" dirty="0" smtClean="0">
                <a:solidFill>
                  <a:schemeClr val="tx1"/>
                </a:solidFill>
                <a:latin typeface="Georgia" pitchFamily="18" charset="0"/>
              </a:rPr>
              <a:t>Both generative models and discriminative models describe distributions over (y , x), but they work in different directions.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839"/>
          <a:stretch>
            <a:fillRect/>
          </a:stretch>
        </p:blipFill>
        <p:spPr bwMode="auto">
          <a:xfrm>
            <a:off x="7239000" y="2971800"/>
            <a:ext cx="1671598" cy="264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Discriminative Vs. Generative 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1866" b="61194"/>
          <a:stretch>
            <a:fillRect/>
          </a:stretch>
        </p:blipFill>
        <p:spPr bwMode="auto">
          <a:xfrm>
            <a:off x="1066800" y="1676400"/>
            <a:ext cx="1447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228600" y="18288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00464" y="1981200"/>
          <a:ext cx="917575" cy="396875"/>
        </p:xfrm>
        <a:graphic>
          <a:graphicData uri="http://schemas.openxmlformats.org/presentationml/2006/ole">
            <p:oleObj spid="_x0000_s10246" name="Equation" r:id="rId4" imgW="469800" imgH="203040" progId="">
              <p:embed/>
            </p:oleObj>
          </a:graphicData>
        </a:graphic>
      </p:graphicFrame>
      <p:sp>
        <p:nvSpPr>
          <p:cNvPr id="10" name="Oval 9"/>
          <p:cNvSpPr/>
          <p:nvPr/>
        </p:nvSpPr>
        <p:spPr>
          <a:xfrm>
            <a:off x="228600" y="43434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86396" y="4515728"/>
          <a:ext cx="968375" cy="396875"/>
        </p:xfrm>
        <a:graphic>
          <a:graphicData uri="http://schemas.openxmlformats.org/presentationml/2006/ole">
            <p:oleObj spid="_x0000_s10247" name="Equation" r:id="rId5" imgW="495000" imgH="203040" progId="">
              <p:embed/>
            </p:oleObj>
          </a:graphicData>
        </a:graphic>
      </p:graphicFrame>
      <p:sp>
        <p:nvSpPr>
          <p:cNvPr id="9" name="Oval 128"/>
          <p:cNvSpPr>
            <a:spLocks noChangeArrowheads="1"/>
          </p:cNvSpPr>
          <p:nvPr/>
        </p:nvSpPr>
        <p:spPr bwMode="auto">
          <a:xfrm>
            <a:off x="7543800" y="6096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1" name="Oval 129"/>
          <p:cNvSpPr>
            <a:spLocks noChangeArrowheads="1"/>
          </p:cNvSpPr>
          <p:nvPr/>
        </p:nvSpPr>
        <p:spPr bwMode="auto">
          <a:xfrm>
            <a:off x="6096000" y="6096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2" name="Text Box 130"/>
          <p:cNvSpPr txBox="1">
            <a:spLocks noChangeArrowheads="1"/>
          </p:cNvSpPr>
          <p:nvPr/>
        </p:nvSpPr>
        <p:spPr bwMode="auto">
          <a:xfrm>
            <a:off x="7620000" y="6019800"/>
            <a:ext cx="1323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Georgia" pitchFamily="18" charset="0"/>
              </a:rPr>
              <a:t>=unobservable</a:t>
            </a:r>
          </a:p>
        </p:txBody>
      </p:sp>
      <p:sp>
        <p:nvSpPr>
          <p:cNvPr id="13" name="Text Box 131"/>
          <p:cNvSpPr txBox="1">
            <a:spLocks noChangeArrowheads="1"/>
          </p:cNvSpPr>
          <p:nvPr/>
        </p:nvSpPr>
        <p:spPr bwMode="auto">
          <a:xfrm>
            <a:off x="6172200" y="60198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Georgia" pitchFamily="18" charset="0"/>
              </a:rPr>
              <a:t>=observable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7042" r="80911"/>
          <a:stretch>
            <a:fillRect/>
          </a:stretch>
        </p:blipFill>
        <p:spPr bwMode="auto">
          <a:xfrm>
            <a:off x="1066800" y="3276600"/>
            <a:ext cx="1524000" cy="271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180" r="42734" b="62958"/>
          <a:stretch>
            <a:fillRect/>
          </a:stretch>
        </p:blipFill>
        <p:spPr bwMode="auto">
          <a:xfrm>
            <a:off x="2438400" y="16764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180" t="37042" r="42734"/>
          <a:stretch>
            <a:fillRect/>
          </a:stretch>
        </p:blipFill>
        <p:spPr bwMode="auto">
          <a:xfrm>
            <a:off x="2438400" y="3276600"/>
            <a:ext cx="3200400" cy="271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311" r="1694"/>
          <a:stretch>
            <a:fillRect/>
          </a:stretch>
        </p:blipFill>
        <p:spPr bwMode="auto">
          <a:xfrm>
            <a:off x="5562600" y="1676400"/>
            <a:ext cx="3352800" cy="431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Markov Random Field(MRF) and Factor Graphs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7975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On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 an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itchFamily="18" charset="0"/>
              </a:rPr>
              <a:t>undirected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graph, the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itchFamily="18" charset="0"/>
              </a:rPr>
              <a:t>joint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distribution of variables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700" dirty="0" smtClean="0">
              <a:latin typeface="Georgia" pitchFamily="18" charset="0"/>
            </a:endParaRP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                      :Potential function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latin typeface="Georgia" pitchFamily="18" charset="0"/>
              </a:rPr>
              <a:t>T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ypically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 : 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latin typeface="Georgia" pitchFamily="18" charset="0"/>
              </a:rPr>
              <a:t>     :Partition function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Georgia" pitchFamily="18" charset="0"/>
              </a:rPr>
              <a:t>Not all distributions satisfy </a:t>
            </a:r>
            <a:r>
              <a:rPr lang="en-US" sz="2000" dirty="0" err="1" smtClean="0">
                <a:latin typeface="Georgia" pitchFamily="18" charset="0"/>
              </a:rPr>
              <a:t>Markovian</a:t>
            </a:r>
            <a:r>
              <a:rPr lang="en-US" sz="2000" dirty="0" smtClean="0">
                <a:latin typeface="Georgia" pitchFamily="18" charset="0"/>
              </a:rPr>
              <a:t> properties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err="1" smtClean="0">
                <a:latin typeface="Georgia" pitchFamily="18" charset="0"/>
              </a:rPr>
              <a:t>Hammersley</a:t>
            </a:r>
            <a:r>
              <a:rPr lang="en-US" sz="2000" dirty="0" smtClean="0">
                <a:latin typeface="Georgia" pitchFamily="18" charset="0"/>
              </a:rPr>
              <a:t>-Clifford Theorem</a:t>
            </a: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Georgia" pitchFamily="18" charset="0"/>
              </a:rPr>
              <a:t>The ones which do can be factorized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028825" y="1952625"/>
          <a:ext cx="381000" cy="495300"/>
        </p:xfrm>
        <a:graphic>
          <a:graphicData uri="http://schemas.openxmlformats.org/presentationml/2006/ole">
            <p:oleObj spid="_x0000_s11266" name="Equation" r:id="rId3" imgW="126720" imgH="164880" progId="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09800" y="2127250"/>
          <a:ext cx="5424488" cy="935038"/>
        </p:xfrm>
        <a:graphic>
          <a:graphicData uri="http://schemas.openxmlformats.org/presentationml/2006/ole">
            <p:oleObj spid="_x0000_s11267" name="Equation" r:id="rId4" imgW="2501640" imgH="431640" progId="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072660" y="3824068"/>
          <a:ext cx="457200" cy="387350"/>
        </p:xfrm>
        <a:graphic>
          <a:graphicData uri="http://schemas.openxmlformats.org/presentationml/2006/ole">
            <p:oleObj spid="_x0000_s11268" name="Equation" r:id="rId5" imgW="152280" imgH="164880" progId="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143000" y="2909668"/>
          <a:ext cx="1600200" cy="505178"/>
        </p:xfrm>
        <a:graphic>
          <a:graphicData uri="http://schemas.openxmlformats.org/presentationml/2006/ole">
            <p:oleObj spid="_x0000_s11269" name="Equation" r:id="rId6" imgW="723600" imgH="228600" progId="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652713" y="3352800"/>
          <a:ext cx="3381375" cy="523875"/>
        </p:xfrm>
        <a:graphic>
          <a:graphicData uri="http://schemas.openxmlformats.org/presentationml/2006/ole">
            <p:oleObj spid="_x0000_s11270" name="Equation" r:id="rId7" imgW="1473120" imgH="228600" progId="">
              <p:embed/>
            </p:oleObj>
          </a:graphicData>
        </a:graphic>
      </p:graphicFrame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3352800"/>
            <a:ext cx="1993940" cy="175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3400" y="4419600"/>
            <a:ext cx="6091238" cy="39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415784" y="3404616"/>
            <a:ext cx="533400" cy="533400"/>
          </a:xfrm>
          <a:prstGeom prst="rect">
            <a:avLst/>
          </a:prstGeom>
          <a:solidFill>
            <a:srgbClr val="1E8F0B">
              <a:alpha val="2902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69608" y="3569208"/>
            <a:ext cx="533400" cy="533400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6" name="Down Arrow Callout 15"/>
          <p:cNvSpPr/>
          <p:nvPr/>
        </p:nvSpPr>
        <p:spPr>
          <a:xfrm>
            <a:off x="6510528" y="3200400"/>
            <a:ext cx="957072" cy="381000"/>
          </a:xfrm>
          <a:prstGeom prst="downArrowCallout">
            <a:avLst>
              <a:gd name="adj1" fmla="val 19667"/>
              <a:gd name="adj2" fmla="val 25000"/>
              <a:gd name="adj3" fmla="val 25000"/>
              <a:gd name="adj4" fmla="val 532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eorgia" pitchFamily="18" charset="0"/>
              </a:rPr>
              <a:t>variable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7" name="Down Arrow Callout 16"/>
          <p:cNvSpPr/>
          <p:nvPr/>
        </p:nvSpPr>
        <p:spPr>
          <a:xfrm>
            <a:off x="7162800" y="2859024"/>
            <a:ext cx="957072" cy="533400"/>
          </a:xfrm>
          <a:prstGeom prst="downArrowCallout">
            <a:avLst>
              <a:gd name="adj1" fmla="val 24238"/>
              <a:gd name="adj2" fmla="val 22333"/>
              <a:gd name="adj3" fmla="val 25000"/>
              <a:gd name="adj4" fmla="val 37548"/>
            </a:avLst>
          </a:prstGeom>
          <a:solidFill>
            <a:srgbClr val="1E8F0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eorgia" pitchFamily="18" charset="0"/>
              </a:rPr>
              <a:t>factor</a:t>
            </a:r>
            <a:endParaRPr lang="en-US" sz="16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Directed Graphical Models(Bayesian Network)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>
                <a:latin typeface="Georgia" pitchFamily="18" charset="0"/>
              </a:rPr>
              <a:t>L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ocal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 c</a:t>
            </a:r>
            <a:r>
              <a:rPr lang="en-US" sz="2700" dirty="0" err="1" smtClean="0">
                <a:latin typeface="Georgia" pitchFamily="18" charset="0"/>
              </a:rPr>
              <a:t>onditional</a:t>
            </a:r>
            <a:r>
              <a:rPr lang="en-US" sz="2700" dirty="0" smtClean="0">
                <a:latin typeface="Georgia" pitchFamily="18" charset="0"/>
              </a:rPr>
              <a:t>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distributions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>
                <a:latin typeface="Georgia" pitchFamily="18" charset="0"/>
              </a:rPr>
              <a:t>If         indices of the parents of 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700" dirty="0" smtClean="0">
              <a:latin typeface="Georgia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Generally used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 as generative models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E.g. </a:t>
            </a: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Naïve </a:t>
            </a:r>
            <a:r>
              <a:rPr lang="en-US" sz="2400" dirty="0" err="1" smtClean="0">
                <a:solidFill>
                  <a:srgbClr val="FF0000"/>
                </a:solidFill>
                <a:latin typeface="Georgia" pitchFamily="18" charset="0"/>
              </a:rPr>
              <a:t>Bayes</a:t>
            </a: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:</a:t>
            </a:r>
            <a:r>
              <a:rPr lang="en-US" sz="2400" dirty="0" smtClean="0">
                <a:latin typeface="Georgia" pitchFamily="18" charset="0"/>
              </a:rPr>
              <a:t> once the class label is known, all the features are independent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 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2209800"/>
            <a:ext cx="2146229" cy="145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71016" y="2513204"/>
            <a:ext cx="3124200" cy="103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1422400" y="2108200"/>
          <a:ext cx="635000" cy="406400"/>
        </p:xfrm>
        <a:graphic>
          <a:graphicData uri="http://schemas.openxmlformats.org/presentationml/2006/ole">
            <p:oleObj spid="_x0000_s4110" name="Equation" r:id="rId5" imgW="317160" imgH="203040" progId="">
              <p:embed/>
            </p:oleObj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5748996" y="2020661"/>
          <a:ext cx="622300" cy="542003"/>
        </p:xfrm>
        <a:graphic>
          <a:graphicData uri="http://schemas.openxmlformats.org/presentationml/2006/ole">
            <p:oleObj spid="_x0000_s4111" name="Equation" r:id="rId6" imgW="177480" imgH="228600" progId="">
              <p:embed/>
            </p:oleObj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/>
          <a:srcRect r="52300"/>
          <a:stretch>
            <a:fillRect/>
          </a:stretch>
        </p:blipFill>
        <p:spPr bwMode="auto">
          <a:xfrm>
            <a:off x="5638800" y="4495800"/>
            <a:ext cx="2667000" cy="15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00200" y="4876800"/>
            <a:ext cx="3490913" cy="101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IEL@UIBYRHEH67GDDNH8" val="48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4069</TotalTime>
  <Words>1555</Words>
  <Application>Microsoft Office PowerPoint</Application>
  <PresentationFormat>On-screen Show (4:3)</PresentationFormat>
  <Paragraphs>354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Conditional Random Fields </vt:lpstr>
      <vt:lpstr>Outline</vt:lpstr>
      <vt:lpstr>Outline</vt:lpstr>
      <vt:lpstr>Problem Description</vt:lpstr>
      <vt:lpstr>Problem Description</vt:lpstr>
      <vt:lpstr>Discriminative Vs. Generative </vt:lpstr>
      <vt:lpstr>Discriminative Vs. Generative </vt:lpstr>
      <vt:lpstr>Markov Random Field(MRF) and Factor Graphs</vt:lpstr>
      <vt:lpstr>Directed Graphical Models(Bayesian Network)</vt:lpstr>
      <vt:lpstr>Sequence prediction</vt:lpstr>
      <vt:lpstr>Chain CRFs </vt:lpstr>
      <vt:lpstr>Chain CRF</vt:lpstr>
      <vt:lpstr>General CRF: visualization</vt:lpstr>
      <vt:lpstr>General CRF: visualization</vt:lpstr>
      <vt:lpstr>General CRF: visualization</vt:lpstr>
      <vt:lpstr>Chain CRFs vs. MEMM</vt:lpstr>
      <vt:lpstr>CRFs vs. MEMM vs. HMM</vt:lpstr>
      <vt:lpstr>Outline</vt:lpstr>
      <vt:lpstr>Inference</vt:lpstr>
      <vt:lpstr>Inference in HMM</vt:lpstr>
      <vt:lpstr>Parameter Learning: Chain CRF</vt:lpstr>
      <vt:lpstr>Parameter Learning: Chain CRF</vt:lpstr>
      <vt:lpstr>Inference: Chain-CRF</vt:lpstr>
      <vt:lpstr>Outline</vt:lpstr>
      <vt:lpstr>Parameter Learning</vt:lpstr>
      <vt:lpstr>Parameter Learning</vt:lpstr>
      <vt:lpstr>Parameter Learning</vt:lpstr>
      <vt:lpstr>Training ( and Inference): General Case</vt:lpstr>
      <vt:lpstr>CRF frontiers</vt:lpstr>
      <vt:lpstr>Outline</vt:lpstr>
      <vt:lpstr>Some applications: Part-of-Speech-Tagging</vt:lpstr>
      <vt:lpstr>Is HMM(Gen.) better or CRF(Disc.)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Random Fields and beyond …</dc:title>
  <dc:creator>Daniel</dc:creator>
  <cp:lastModifiedBy>Sainik</cp:lastModifiedBy>
  <cp:revision>244</cp:revision>
  <dcterms:created xsi:type="dcterms:W3CDTF">2006-08-16T00:00:00Z</dcterms:created>
  <dcterms:modified xsi:type="dcterms:W3CDTF">2019-10-12T23:35:39Z</dcterms:modified>
</cp:coreProperties>
</file>