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0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BAB2AA-E7D3-4374-B345-2DB7AB92B7B3}" type="slidenum">
              <a:rPr lang="en-IN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177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111-87F9-BF48-9DFE-3FC0D9EF5AF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CAE9-175D-0A40-BC8F-C17C9F6E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2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6BEA-2083-9148-ABFC-388FDBE6457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F371-BF3D-6E49-8D5F-B8C1F731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762120" y="1600200"/>
            <a:ext cx="7772040" cy="44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80000"/>
              </a:lnSpc>
            </a:pPr>
            <a:r>
              <a:rPr lang="en-IN" sz="28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Goal: </a:t>
            </a:r>
            <a:r>
              <a:rPr lang="en-IN" sz="2800" strike="noStrike" spc="-1" dirty="0" smtClean="0">
                <a:uFill>
                  <a:solidFill>
                    <a:srgbClr val="FFFFFF"/>
                  </a:solidFill>
                </a:uFill>
                <a:latin typeface="Tahoma"/>
              </a:rPr>
              <a:t>Categorization</a:t>
            </a:r>
          </a:p>
          <a:p>
            <a:pPr marL="342720" indent="-342360">
              <a:lnSpc>
                <a:spcPct val="80000"/>
              </a:lnSpc>
            </a:pPr>
            <a:endParaRPr dirty="0"/>
          </a:p>
          <a:p>
            <a:pPr marL="342720" indent="-342360">
              <a:lnSpc>
                <a:spcPct val="8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Given an event, predict is category. Examples: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Who won a given ball game?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How should we file a given email?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What word sense was intended for a given occurrence of a word</a:t>
            </a:r>
            <a:r>
              <a:rPr lang="en-IN" sz="2600" strike="noStrike" spc="-1" dirty="0" smtClean="0"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endParaRPr dirty="0"/>
          </a:p>
          <a:p>
            <a:pPr marL="342720" indent="-342360">
              <a:lnSpc>
                <a:spcPct val="8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Event = list of features. Examples: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Ball game: Which players were on offense?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Email: Who sent the email?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Disambiguation: What was the preceding word?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ine 1"/>
          <p:cNvSpPr/>
          <p:nvPr/>
        </p:nvSpPr>
        <p:spPr>
          <a:xfrm flipH="1">
            <a:off x="2097720" y="2514600"/>
            <a:ext cx="259056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2"/>
          <p:cNvSpPr/>
          <p:nvPr/>
        </p:nvSpPr>
        <p:spPr>
          <a:xfrm>
            <a:off x="5374080" y="2514600"/>
            <a:ext cx="190512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3"/>
          <p:cNvSpPr/>
          <p:nvPr/>
        </p:nvSpPr>
        <p:spPr>
          <a:xfrm flipH="1">
            <a:off x="802080" y="4648320"/>
            <a:ext cx="91440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4"/>
          <p:cNvSpPr/>
          <p:nvPr/>
        </p:nvSpPr>
        <p:spPr>
          <a:xfrm>
            <a:off x="2021400" y="4648320"/>
            <a:ext cx="83808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5"/>
          <p:cNvSpPr/>
          <p:nvPr/>
        </p:nvSpPr>
        <p:spPr>
          <a:xfrm>
            <a:off x="4916880" y="2590920"/>
            <a:ext cx="0" cy="16002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6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 for XOR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>
            <a:off x="4307400" y="2057400"/>
            <a:ext cx="144648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</a:t>
            </a:r>
            <a:endParaRPr/>
          </a:p>
        </p:txBody>
      </p:sp>
      <p:sp>
        <p:nvSpPr>
          <p:cNvPr id="269" name="CustomShape 8"/>
          <p:cNvSpPr/>
          <p:nvPr/>
        </p:nvSpPr>
        <p:spPr>
          <a:xfrm>
            <a:off x="2751480" y="3048120"/>
            <a:ext cx="125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Sunny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>
            <a:off x="4195080" y="3048120"/>
            <a:ext cx="16171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Overcast</a:t>
            </a:r>
            <a:endParaRPr/>
          </a:p>
        </p:txBody>
      </p:sp>
      <p:sp>
        <p:nvSpPr>
          <p:cNvPr id="271" name="CustomShape 10"/>
          <p:cNvSpPr/>
          <p:nvPr/>
        </p:nvSpPr>
        <p:spPr>
          <a:xfrm>
            <a:off x="6055920" y="3048120"/>
            <a:ext cx="10213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Rain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>
            <a:off x="1411920" y="419112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273" name="CustomShape 12"/>
          <p:cNvSpPr/>
          <p:nvPr/>
        </p:nvSpPr>
        <p:spPr>
          <a:xfrm>
            <a:off x="504000" y="525780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2021400" y="525780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533520" y="60958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276" name="CustomShape 15"/>
          <p:cNvSpPr/>
          <p:nvPr/>
        </p:nvSpPr>
        <p:spPr>
          <a:xfrm>
            <a:off x="2376000" y="609588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77" name="CustomShape 16"/>
          <p:cNvSpPr/>
          <p:nvPr/>
        </p:nvSpPr>
        <p:spPr>
          <a:xfrm>
            <a:off x="2590920" y="1446120"/>
            <a:ext cx="536652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Outlook=Sunny  XOR Wind=Weak</a:t>
            </a:r>
            <a:endParaRPr/>
          </a:p>
        </p:txBody>
      </p:sp>
      <p:sp>
        <p:nvSpPr>
          <p:cNvPr id="278" name="Line 17"/>
          <p:cNvSpPr/>
          <p:nvPr/>
        </p:nvSpPr>
        <p:spPr>
          <a:xfrm flipH="1">
            <a:off x="3707280" y="4648320"/>
            <a:ext cx="91440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8"/>
          <p:cNvSpPr/>
          <p:nvPr/>
        </p:nvSpPr>
        <p:spPr>
          <a:xfrm>
            <a:off x="4926600" y="4648320"/>
            <a:ext cx="106668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9"/>
          <p:cNvSpPr/>
          <p:nvPr/>
        </p:nvSpPr>
        <p:spPr>
          <a:xfrm>
            <a:off x="4316760" y="419112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281" name="CustomShape 20"/>
          <p:cNvSpPr/>
          <p:nvPr/>
        </p:nvSpPr>
        <p:spPr>
          <a:xfrm>
            <a:off x="3555000" y="525780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282" name="CustomShape 21"/>
          <p:cNvSpPr/>
          <p:nvPr/>
        </p:nvSpPr>
        <p:spPr>
          <a:xfrm>
            <a:off x="5006880" y="525780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283" name="CustomShape 22"/>
          <p:cNvSpPr/>
          <p:nvPr/>
        </p:nvSpPr>
        <p:spPr>
          <a:xfrm>
            <a:off x="3402360" y="609588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84" name="CustomShape 23"/>
          <p:cNvSpPr/>
          <p:nvPr/>
        </p:nvSpPr>
        <p:spPr>
          <a:xfrm>
            <a:off x="5472000" y="60958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285" name="Line 24"/>
          <p:cNvSpPr/>
          <p:nvPr/>
        </p:nvSpPr>
        <p:spPr>
          <a:xfrm flipH="1">
            <a:off x="6745320" y="4648320"/>
            <a:ext cx="60012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25"/>
          <p:cNvSpPr/>
          <p:nvPr/>
        </p:nvSpPr>
        <p:spPr>
          <a:xfrm>
            <a:off x="7650720" y="4648320"/>
            <a:ext cx="92376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6"/>
          <p:cNvSpPr/>
          <p:nvPr/>
        </p:nvSpPr>
        <p:spPr>
          <a:xfrm>
            <a:off x="7041240" y="419112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288" name="CustomShape 27"/>
          <p:cNvSpPr/>
          <p:nvPr/>
        </p:nvSpPr>
        <p:spPr>
          <a:xfrm>
            <a:off x="6315120" y="525780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289" name="CustomShape 28"/>
          <p:cNvSpPr/>
          <p:nvPr/>
        </p:nvSpPr>
        <p:spPr>
          <a:xfrm>
            <a:off x="7839000" y="525780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290" name="CustomShape 29"/>
          <p:cNvSpPr/>
          <p:nvPr/>
        </p:nvSpPr>
        <p:spPr>
          <a:xfrm>
            <a:off x="6517080" y="609588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91" name="CustomShape 30"/>
          <p:cNvSpPr/>
          <p:nvPr/>
        </p:nvSpPr>
        <p:spPr>
          <a:xfrm>
            <a:off x="8229600" y="60958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5640" algn="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fld id="{C8A49D1B-6922-4E3A-87A2-C60210F5C4D2}" type="slidenum">
              <a:rPr lang="en-IN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11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 </a:t>
            </a:r>
            <a:endParaRPr/>
          </a:p>
        </p:txBody>
      </p:sp>
      <p:sp>
        <p:nvSpPr>
          <p:cNvPr id="294" name="Line 3"/>
          <p:cNvSpPr/>
          <p:nvPr/>
        </p:nvSpPr>
        <p:spPr>
          <a:xfrm flipH="1">
            <a:off x="1655640" y="2229480"/>
            <a:ext cx="2576880" cy="1190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4"/>
          <p:cNvSpPr/>
          <p:nvPr/>
        </p:nvSpPr>
        <p:spPr>
          <a:xfrm>
            <a:off x="4915080" y="2229480"/>
            <a:ext cx="1894320" cy="11901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5"/>
          <p:cNvSpPr/>
          <p:nvPr/>
        </p:nvSpPr>
        <p:spPr>
          <a:xfrm flipH="1">
            <a:off x="519120" y="3744000"/>
            <a:ext cx="909360" cy="1027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6"/>
          <p:cNvSpPr/>
          <p:nvPr/>
        </p:nvSpPr>
        <p:spPr>
          <a:xfrm>
            <a:off x="1731960" y="3744000"/>
            <a:ext cx="1060920" cy="1027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7"/>
          <p:cNvSpPr/>
          <p:nvPr/>
        </p:nvSpPr>
        <p:spPr>
          <a:xfrm>
            <a:off x="6961680" y="3744000"/>
            <a:ext cx="984600" cy="1027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8"/>
          <p:cNvSpPr/>
          <p:nvPr/>
        </p:nvSpPr>
        <p:spPr>
          <a:xfrm flipH="1">
            <a:off x="5900400" y="3744000"/>
            <a:ext cx="909000" cy="1027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9"/>
          <p:cNvSpPr/>
          <p:nvPr/>
        </p:nvSpPr>
        <p:spPr>
          <a:xfrm>
            <a:off x="4460400" y="2283840"/>
            <a:ext cx="0" cy="1135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10"/>
          <p:cNvSpPr/>
          <p:nvPr/>
        </p:nvSpPr>
        <p:spPr>
          <a:xfrm>
            <a:off x="3853800" y="1905120"/>
            <a:ext cx="1182600" cy="36792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</a:t>
            </a:r>
            <a:endParaRPr/>
          </a:p>
        </p:txBody>
      </p:sp>
      <p:sp>
        <p:nvSpPr>
          <p:cNvPr id="302" name="CustomShape 11"/>
          <p:cNvSpPr/>
          <p:nvPr/>
        </p:nvSpPr>
        <p:spPr>
          <a:xfrm>
            <a:off x="2415240" y="2609280"/>
            <a:ext cx="10425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Sunny</a:t>
            </a:r>
            <a:endParaRPr/>
          </a:p>
        </p:txBody>
      </p:sp>
      <p:sp>
        <p:nvSpPr>
          <p:cNvPr id="303" name="CustomShape 12"/>
          <p:cNvSpPr/>
          <p:nvPr/>
        </p:nvSpPr>
        <p:spPr>
          <a:xfrm>
            <a:off x="3778200" y="2609280"/>
            <a:ext cx="13107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Overcast</a:t>
            </a:r>
            <a:endParaRPr/>
          </a:p>
        </p:txBody>
      </p:sp>
      <p:sp>
        <p:nvSpPr>
          <p:cNvPr id="304" name="CustomShape 13"/>
          <p:cNvSpPr/>
          <p:nvPr/>
        </p:nvSpPr>
        <p:spPr>
          <a:xfrm>
            <a:off x="5521320" y="2609280"/>
            <a:ext cx="8643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Rain</a:t>
            </a:r>
            <a:endParaRPr/>
          </a:p>
        </p:txBody>
      </p:sp>
      <p:sp>
        <p:nvSpPr>
          <p:cNvPr id="305" name="CustomShape 14"/>
          <p:cNvSpPr/>
          <p:nvPr/>
        </p:nvSpPr>
        <p:spPr>
          <a:xfrm>
            <a:off x="900000" y="3419640"/>
            <a:ext cx="1283400" cy="36792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Humidity</a:t>
            </a:r>
            <a:endParaRPr/>
          </a:p>
        </p:txBody>
      </p:sp>
      <p:sp>
        <p:nvSpPr>
          <p:cNvPr id="306" name="CustomShape 15"/>
          <p:cNvSpPr/>
          <p:nvPr/>
        </p:nvSpPr>
        <p:spPr>
          <a:xfrm>
            <a:off x="367920" y="4178160"/>
            <a:ext cx="8643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</a:t>
            </a:r>
            <a:endParaRPr/>
          </a:p>
        </p:txBody>
      </p:sp>
      <p:sp>
        <p:nvSpPr>
          <p:cNvPr id="307" name="CustomShape 16"/>
          <p:cNvSpPr/>
          <p:nvPr/>
        </p:nvSpPr>
        <p:spPr>
          <a:xfrm>
            <a:off x="1881720" y="4178160"/>
            <a:ext cx="11307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</a:t>
            </a:r>
            <a:endParaRPr/>
          </a:p>
        </p:txBody>
      </p:sp>
      <p:sp>
        <p:nvSpPr>
          <p:cNvPr id="308" name="CustomShape 17"/>
          <p:cNvSpPr/>
          <p:nvPr/>
        </p:nvSpPr>
        <p:spPr>
          <a:xfrm>
            <a:off x="6356520" y="3419640"/>
            <a:ext cx="916200" cy="36792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309" name="CustomShape 18"/>
          <p:cNvSpPr/>
          <p:nvPr/>
        </p:nvSpPr>
        <p:spPr>
          <a:xfrm>
            <a:off x="5672880" y="4178160"/>
            <a:ext cx="106848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310" name="CustomShape 19"/>
          <p:cNvSpPr/>
          <p:nvPr/>
        </p:nvSpPr>
        <p:spPr>
          <a:xfrm>
            <a:off x="7188480" y="4178160"/>
            <a:ext cx="97560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311" name="CustomShape 20"/>
          <p:cNvSpPr/>
          <p:nvPr/>
        </p:nvSpPr>
        <p:spPr>
          <a:xfrm>
            <a:off x="216000" y="4772160"/>
            <a:ext cx="68760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312" name="CustomShape 21"/>
          <p:cNvSpPr/>
          <p:nvPr/>
        </p:nvSpPr>
        <p:spPr>
          <a:xfrm>
            <a:off x="2489760" y="4772160"/>
            <a:ext cx="76824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313" name="CustomShape 22"/>
          <p:cNvSpPr/>
          <p:nvPr/>
        </p:nvSpPr>
        <p:spPr>
          <a:xfrm>
            <a:off x="4158360" y="3419640"/>
            <a:ext cx="76824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314" name="CustomShape 23"/>
          <p:cNvSpPr/>
          <p:nvPr/>
        </p:nvSpPr>
        <p:spPr>
          <a:xfrm>
            <a:off x="7719120" y="4772880"/>
            <a:ext cx="76824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315" name="CustomShape 24"/>
          <p:cNvSpPr/>
          <p:nvPr/>
        </p:nvSpPr>
        <p:spPr>
          <a:xfrm>
            <a:off x="5596920" y="4772160"/>
            <a:ext cx="68760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316" name="CustomShape 25"/>
          <p:cNvSpPr/>
          <p:nvPr/>
        </p:nvSpPr>
        <p:spPr>
          <a:xfrm>
            <a:off x="1066680" y="1371600"/>
            <a:ext cx="740376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6000">
              <a:lnSpc>
                <a:spcPct val="100000"/>
              </a:lnSpc>
              <a:buFont typeface="Tahoma"/>
              <a:buChar char="•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 trees represent disjunctions of conjunctions</a:t>
            </a:r>
            <a:endParaRPr/>
          </a:p>
        </p:txBody>
      </p:sp>
      <p:sp>
        <p:nvSpPr>
          <p:cNvPr id="317" name="CustomShape 26"/>
          <p:cNvSpPr/>
          <p:nvPr/>
        </p:nvSpPr>
        <p:spPr>
          <a:xfrm>
            <a:off x="1676520" y="5334120"/>
            <a:ext cx="6032520" cy="11908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(Outlook=Sunny 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Humidity=Normal)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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(Outlook=Overcast)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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(Outlook=Rain 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Wind=Weak)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5640" algn="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fld id="{A39BDA79-2D41-49BE-926B-39D452963964}" type="slidenum">
              <a:rPr lang="en-IN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12</a:t>
            </a:fld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to consider Decision Trees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685800" y="1676520"/>
            <a:ext cx="8268840" cy="44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Instances describable by attribute-value pairs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Target function is discrete valued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Disjunctive hypothesis may be required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Possibly noisy training data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Missing attribute values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Examples: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Medical diagnosis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Credit risk analysis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Object classification for robot manipulator (Tan 1993)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5640" algn="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fld id="{4AB4D92D-60C3-401A-AA20-94B0189D6A06}" type="slidenum">
              <a:rPr lang="en-IN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13</a:t>
            </a:fld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1164960" y="22824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Top-Down Induction of Decision Trees ID3</a:t>
            </a:r>
            <a:endParaRPr/>
          </a:p>
        </p:txBody>
      </p:sp>
      <p:sp>
        <p:nvSpPr>
          <p:cNvPr id="323" name="CustomShape 3"/>
          <p:cNvSpPr/>
          <p:nvPr/>
        </p:nvSpPr>
        <p:spPr>
          <a:xfrm>
            <a:off x="609480" y="1981080"/>
            <a:ext cx="8283240" cy="4786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457200" indent="-456840">
              <a:lnSpc>
                <a:spcPct val="100000"/>
              </a:lnSpc>
              <a:buFont typeface="Tahoma"/>
              <a:buAutoNum type="arabicPeriod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</a:t>
            </a: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“best” decision attribute for next </a:t>
            </a:r>
            <a:r>
              <a:rPr lang="en-IN" sz="2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/>
          </a:p>
          <a:p>
            <a:pPr marL="457200" indent="-456840">
              <a:lnSpc>
                <a:spcPct val="100000"/>
              </a:lnSpc>
              <a:buFont typeface="Tahoma"/>
              <a:buAutoNum type="arabicPeriod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Assign A as decision attribute for </a:t>
            </a:r>
            <a:r>
              <a:rPr lang="en-IN" sz="2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/>
          </a:p>
          <a:p>
            <a:pPr marL="457200" indent="-456840">
              <a:lnSpc>
                <a:spcPct val="100000"/>
              </a:lnSpc>
              <a:buFont typeface="Tahoma"/>
              <a:buAutoNum type="arabicPeriod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value of A create new descendant </a:t>
            </a:r>
            <a:endParaRPr/>
          </a:p>
          <a:p>
            <a:pPr marL="457200" indent="-456840">
              <a:lnSpc>
                <a:spcPct val="100000"/>
              </a:lnSpc>
              <a:buFont typeface="Tahoma"/>
              <a:buAutoNum type="arabicPeriod" startAt="4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training examples to leaf node according to</a:t>
            </a:r>
            <a:endParaRPr/>
          </a:p>
          <a:p>
            <a:pPr marL="457200" indent="-456840">
              <a:lnSpc>
                <a:spcPct val="100000"/>
              </a:lnSpc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the attribute value of the branch</a:t>
            </a:r>
            <a:endParaRPr/>
          </a:p>
          <a:p>
            <a:pPr marL="457200" indent="-456840">
              <a:lnSpc>
                <a:spcPct val="100000"/>
              </a:lnSpc>
              <a:buFont typeface="Tahoma"/>
              <a:buAutoNum type="arabicPeriod" startAt="5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all training examples are perfectly classified (same value of target attribute) stop, else iterate over new leaf nodes.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"/>
          <p:cNvSpPr/>
          <p:nvPr/>
        </p:nvSpPr>
        <p:spPr>
          <a:xfrm flipH="1">
            <a:off x="1482480" y="2691720"/>
            <a:ext cx="753840" cy="2007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3"/>
          <p:cNvSpPr/>
          <p:nvPr/>
        </p:nvSpPr>
        <p:spPr>
          <a:xfrm>
            <a:off x="2487240" y="2691720"/>
            <a:ext cx="690480" cy="2007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4"/>
          <p:cNvSpPr/>
          <p:nvPr/>
        </p:nvSpPr>
        <p:spPr>
          <a:xfrm>
            <a:off x="1985760" y="2057400"/>
            <a:ext cx="919440" cy="5097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IN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=?</a:t>
            </a:r>
            <a:endParaRPr/>
          </a:p>
        </p:txBody>
      </p:sp>
      <p:sp>
        <p:nvSpPr>
          <p:cNvPr id="328" name="CustomShape 5"/>
          <p:cNvSpPr/>
          <p:nvPr/>
        </p:nvSpPr>
        <p:spPr>
          <a:xfrm>
            <a:off x="1357200" y="3538080"/>
            <a:ext cx="5745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</p:txBody>
      </p:sp>
      <p:sp>
        <p:nvSpPr>
          <p:cNvPr id="329" name="CustomShape 6"/>
          <p:cNvSpPr/>
          <p:nvPr/>
        </p:nvSpPr>
        <p:spPr>
          <a:xfrm>
            <a:off x="2612880" y="3538080"/>
            <a:ext cx="56088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330" name="CustomShape 7"/>
          <p:cNvSpPr/>
          <p:nvPr/>
        </p:nvSpPr>
        <p:spPr>
          <a:xfrm>
            <a:off x="850680" y="469944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[21+, 5-]</a:t>
            </a:r>
            <a:endParaRPr/>
          </a:p>
        </p:txBody>
      </p:sp>
      <p:sp>
        <p:nvSpPr>
          <p:cNvPr id="331" name="CustomShape 8"/>
          <p:cNvSpPr/>
          <p:nvPr/>
        </p:nvSpPr>
        <p:spPr>
          <a:xfrm>
            <a:off x="2923920" y="469944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[8+, 30-]</a:t>
            </a:r>
            <a:endParaRPr/>
          </a:p>
        </p:txBody>
      </p:sp>
      <p:sp>
        <p:nvSpPr>
          <p:cNvPr id="332" name="CustomShape 9"/>
          <p:cNvSpPr/>
          <p:nvPr/>
        </p:nvSpPr>
        <p:spPr>
          <a:xfrm>
            <a:off x="393840" y="2057400"/>
            <a:ext cx="165564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[29+,35-]</a:t>
            </a:r>
            <a:endParaRPr/>
          </a:p>
        </p:txBody>
      </p:sp>
      <p:sp>
        <p:nvSpPr>
          <p:cNvPr id="333" name="Line 10"/>
          <p:cNvSpPr/>
          <p:nvPr/>
        </p:nvSpPr>
        <p:spPr>
          <a:xfrm flipH="1">
            <a:off x="5584320" y="2753640"/>
            <a:ext cx="754200" cy="1961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Line 11"/>
          <p:cNvSpPr/>
          <p:nvPr/>
        </p:nvSpPr>
        <p:spPr>
          <a:xfrm>
            <a:off x="6589800" y="2753640"/>
            <a:ext cx="690480" cy="1961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2"/>
          <p:cNvSpPr/>
          <p:nvPr/>
        </p:nvSpPr>
        <p:spPr>
          <a:xfrm>
            <a:off x="6087960" y="2133720"/>
            <a:ext cx="919440" cy="5097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IN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=?</a:t>
            </a:r>
            <a:endParaRPr/>
          </a:p>
        </p:txBody>
      </p:sp>
      <p:sp>
        <p:nvSpPr>
          <p:cNvPr id="336" name="CustomShape 13"/>
          <p:cNvSpPr/>
          <p:nvPr/>
        </p:nvSpPr>
        <p:spPr>
          <a:xfrm>
            <a:off x="5459400" y="3580560"/>
            <a:ext cx="52272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/>
          </a:p>
        </p:txBody>
      </p:sp>
      <p:sp>
        <p:nvSpPr>
          <p:cNvPr id="337" name="CustomShape 14"/>
          <p:cNvSpPr/>
          <p:nvPr/>
        </p:nvSpPr>
        <p:spPr>
          <a:xfrm>
            <a:off x="6715080" y="3580560"/>
            <a:ext cx="58680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endParaRPr/>
          </a:p>
        </p:txBody>
      </p:sp>
      <p:sp>
        <p:nvSpPr>
          <p:cNvPr id="338" name="CustomShape 15"/>
          <p:cNvSpPr/>
          <p:nvPr/>
        </p:nvSpPr>
        <p:spPr>
          <a:xfrm>
            <a:off x="4952880" y="4674240"/>
            <a:ext cx="1753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[18+, 33-]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7026120" y="471564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[11+, 2-]</a:t>
            </a:r>
            <a:endParaRPr/>
          </a:p>
        </p:txBody>
      </p:sp>
      <p:sp>
        <p:nvSpPr>
          <p:cNvPr id="340" name="CustomShape 17"/>
          <p:cNvSpPr/>
          <p:nvPr/>
        </p:nvSpPr>
        <p:spPr>
          <a:xfrm>
            <a:off x="7010280" y="2133720"/>
            <a:ext cx="165564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[29+,35-]</a:t>
            </a:r>
            <a:endParaRPr/>
          </a:p>
        </p:txBody>
      </p:sp>
      <p:sp>
        <p:nvSpPr>
          <p:cNvPr id="341" name="CustomShape 18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Which attribute is best?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Entropy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914400" y="4191120"/>
            <a:ext cx="7772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S is a sample of training examples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p</a:t>
            </a:r>
            <a:r>
              <a:rPr lang="en-IN" sz="24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+</a:t>
            </a: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is the proportion of positive examples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p</a:t>
            </a:r>
            <a:r>
              <a:rPr lang="en-IN" sz="24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-</a:t>
            </a: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is the proportion of negative examples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Entropy measures the impurity of S</a:t>
            </a:r>
            <a:endParaRPr/>
          </a:p>
          <a:p>
            <a:pPr marL="742680" indent="-285120">
              <a:lnSpc>
                <a:spcPct val="100000"/>
              </a:lnSpc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Entropy(S) = -p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+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log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2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+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- 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-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log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2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-</a:t>
            </a:r>
            <a:endParaRPr/>
          </a:p>
        </p:txBody>
      </p:sp>
      <p:pic>
        <p:nvPicPr>
          <p:cNvPr id="345" name="Picture 4"/>
          <p:cNvPicPr/>
          <p:nvPr/>
        </p:nvPicPr>
        <p:blipFill>
          <a:blip r:embed="rId2"/>
          <a:stretch/>
        </p:blipFill>
        <p:spPr>
          <a:xfrm>
            <a:off x="1905120" y="1371600"/>
            <a:ext cx="3961800" cy="27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Entropy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762120" y="1676520"/>
            <a:ext cx="8192520" cy="44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Entropy(S)= expected number of bits needed to encode class (+ or -) of randomly drawn members of S (under the optimal, shortest length-code)</a:t>
            </a:r>
            <a:endParaRPr/>
          </a:p>
          <a:p>
            <a:pPr marL="342720" indent="-342360">
              <a:lnSpc>
                <a:spcPct val="90000"/>
              </a:lnSpc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Why?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Information theory optimal length code assign </a:t>
            </a:r>
            <a:endParaRPr/>
          </a:p>
          <a:p>
            <a:pPr marL="342720" indent="-342360">
              <a:lnSpc>
                <a:spcPct val="90000"/>
              </a:lnSpc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    –log</a:t>
            </a:r>
            <a:r>
              <a:rPr lang="en-IN" sz="24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2</a:t>
            </a: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p bits to messages having probability p.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So the expected number of bits to encode </a:t>
            </a:r>
            <a:endParaRPr/>
          </a:p>
          <a:p>
            <a:pPr marL="342720" indent="-342360">
              <a:lnSpc>
                <a:spcPct val="90000"/>
              </a:lnSpc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   (+ or -) of random member of S:</a:t>
            </a:r>
            <a:endParaRPr/>
          </a:p>
          <a:p>
            <a:pPr marL="742680" indent="-285120">
              <a:lnSpc>
                <a:spcPct val="90000"/>
              </a:lnSpc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       -p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+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log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2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+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- 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-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log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2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p</a:t>
            </a: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-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Information Gain (S=E)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1182240" y="1600200"/>
            <a:ext cx="758016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Gain(S,A): expected reduction in entropy due to sorting S on attribute A</a:t>
            </a:r>
            <a:endParaRPr/>
          </a:p>
        </p:txBody>
      </p:sp>
      <p:sp>
        <p:nvSpPr>
          <p:cNvPr id="352" name="Line 4"/>
          <p:cNvSpPr/>
          <p:nvPr/>
        </p:nvSpPr>
        <p:spPr>
          <a:xfrm flipH="1">
            <a:off x="1787040" y="4579200"/>
            <a:ext cx="754200" cy="12279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5"/>
          <p:cNvSpPr/>
          <p:nvPr/>
        </p:nvSpPr>
        <p:spPr>
          <a:xfrm>
            <a:off x="2792160" y="4579200"/>
            <a:ext cx="690840" cy="12279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6"/>
          <p:cNvSpPr/>
          <p:nvPr/>
        </p:nvSpPr>
        <p:spPr>
          <a:xfrm>
            <a:off x="2290680" y="4191120"/>
            <a:ext cx="919440" cy="5097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</a:t>
            </a:r>
            <a:r>
              <a:rPr lang="en-IN" sz="24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1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=?</a:t>
            </a:r>
            <a:endParaRPr/>
          </a:p>
        </p:txBody>
      </p:sp>
      <p:sp>
        <p:nvSpPr>
          <p:cNvPr id="355" name="CustomShape 7"/>
          <p:cNvSpPr/>
          <p:nvPr/>
        </p:nvSpPr>
        <p:spPr>
          <a:xfrm>
            <a:off x="1662120" y="5096880"/>
            <a:ext cx="4165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</a:t>
            </a:r>
            <a:endParaRPr/>
          </a:p>
        </p:txBody>
      </p:sp>
      <p:sp>
        <p:nvSpPr>
          <p:cNvPr id="356" name="CustomShape 8"/>
          <p:cNvSpPr/>
          <p:nvPr/>
        </p:nvSpPr>
        <p:spPr>
          <a:xfrm>
            <a:off x="2917800" y="5096880"/>
            <a:ext cx="4089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1155600" y="580716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[21+, 5-]</a:t>
            </a:r>
            <a:endParaRPr/>
          </a:p>
        </p:txBody>
      </p:sp>
      <p:sp>
        <p:nvSpPr>
          <p:cNvPr id="358" name="CustomShape 10"/>
          <p:cNvSpPr/>
          <p:nvPr/>
        </p:nvSpPr>
        <p:spPr>
          <a:xfrm>
            <a:off x="3228840" y="580716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[8+, 30-]</a:t>
            </a:r>
            <a:endParaRPr/>
          </a:p>
        </p:txBody>
      </p:sp>
      <p:sp>
        <p:nvSpPr>
          <p:cNvPr id="359" name="CustomShape 11"/>
          <p:cNvSpPr/>
          <p:nvPr/>
        </p:nvSpPr>
        <p:spPr>
          <a:xfrm>
            <a:off x="698400" y="4191120"/>
            <a:ext cx="165564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[29+,35-]</a:t>
            </a:r>
            <a:endParaRPr/>
          </a:p>
        </p:txBody>
      </p:sp>
      <p:sp>
        <p:nvSpPr>
          <p:cNvPr id="360" name="Line 12"/>
          <p:cNvSpPr/>
          <p:nvPr/>
        </p:nvSpPr>
        <p:spPr>
          <a:xfrm flipH="1">
            <a:off x="5889240" y="4646160"/>
            <a:ext cx="754200" cy="1199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Line 13"/>
          <p:cNvSpPr/>
          <p:nvPr/>
        </p:nvSpPr>
        <p:spPr>
          <a:xfrm>
            <a:off x="6894720" y="4646160"/>
            <a:ext cx="690480" cy="1199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4"/>
          <p:cNvSpPr/>
          <p:nvPr/>
        </p:nvSpPr>
        <p:spPr>
          <a:xfrm>
            <a:off x="6392880" y="4267080"/>
            <a:ext cx="919440" cy="5097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</a:t>
            </a:r>
            <a:r>
              <a:rPr lang="en-IN" sz="24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2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=?</a:t>
            </a:r>
            <a:endParaRPr/>
          </a:p>
        </p:txBody>
      </p:sp>
      <p:sp>
        <p:nvSpPr>
          <p:cNvPr id="363" name="CustomShape 15"/>
          <p:cNvSpPr/>
          <p:nvPr/>
        </p:nvSpPr>
        <p:spPr>
          <a:xfrm>
            <a:off x="5764320" y="5151600"/>
            <a:ext cx="8265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True</a:t>
            </a:r>
            <a:endParaRPr/>
          </a:p>
        </p:txBody>
      </p:sp>
      <p:sp>
        <p:nvSpPr>
          <p:cNvPr id="364" name="CustomShape 16"/>
          <p:cNvSpPr/>
          <p:nvPr/>
        </p:nvSpPr>
        <p:spPr>
          <a:xfrm>
            <a:off x="7020000" y="5151600"/>
            <a:ext cx="9453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False</a:t>
            </a:r>
            <a:endParaRPr/>
          </a:p>
        </p:txBody>
      </p:sp>
      <p:sp>
        <p:nvSpPr>
          <p:cNvPr id="365" name="CustomShape 17"/>
          <p:cNvSpPr/>
          <p:nvPr/>
        </p:nvSpPr>
        <p:spPr>
          <a:xfrm>
            <a:off x="5257800" y="5820480"/>
            <a:ext cx="1753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[18+, 33-]</a:t>
            </a:r>
            <a:endParaRPr/>
          </a:p>
        </p:txBody>
      </p:sp>
      <p:sp>
        <p:nvSpPr>
          <p:cNvPr id="366" name="CustomShape 18"/>
          <p:cNvSpPr/>
          <p:nvPr/>
        </p:nvSpPr>
        <p:spPr>
          <a:xfrm>
            <a:off x="7331040" y="584568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[11+, 2-]</a:t>
            </a:r>
            <a:endParaRPr/>
          </a:p>
        </p:txBody>
      </p:sp>
      <p:sp>
        <p:nvSpPr>
          <p:cNvPr id="367" name="CustomShape 19"/>
          <p:cNvSpPr/>
          <p:nvPr/>
        </p:nvSpPr>
        <p:spPr>
          <a:xfrm>
            <a:off x="7315200" y="4267080"/>
            <a:ext cx="165564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[29+,35-]</a:t>
            </a:r>
            <a:endParaRPr/>
          </a:p>
        </p:txBody>
      </p:sp>
      <p:sp>
        <p:nvSpPr>
          <p:cNvPr id="368" name="CustomShape 20"/>
          <p:cNvSpPr/>
          <p:nvPr/>
        </p:nvSpPr>
        <p:spPr>
          <a:xfrm>
            <a:off x="761040" y="3341880"/>
            <a:ext cx="7699680" cy="7034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Entropy([29+,35-]) = -29/64 log2 29/64 – 35/64 log2 35/64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                         = 0.99</a:t>
            </a:r>
            <a:endParaRPr/>
          </a:p>
        </p:txBody>
      </p:sp>
      <p:pic>
        <p:nvPicPr>
          <p:cNvPr id="369" name="Picture 24"/>
          <p:cNvPicPr/>
          <p:nvPr/>
        </p:nvPicPr>
        <p:blipFill>
          <a:blip r:embed="rId2"/>
          <a:stretch/>
        </p:blipFill>
        <p:spPr>
          <a:xfrm>
            <a:off x="1447920" y="2286000"/>
            <a:ext cx="6171840" cy="99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Information Gain</a:t>
            </a:r>
            <a:endParaRPr/>
          </a:p>
        </p:txBody>
      </p:sp>
      <p:sp>
        <p:nvSpPr>
          <p:cNvPr id="372" name="Line 3"/>
          <p:cNvSpPr/>
          <p:nvPr/>
        </p:nvSpPr>
        <p:spPr>
          <a:xfrm flipH="1">
            <a:off x="1317240" y="4883760"/>
            <a:ext cx="754200" cy="12279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Line 4"/>
          <p:cNvSpPr/>
          <p:nvPr/>
        </p:nvSpPr>
        <p:spPr>
          <a:xfrm>
            <a:off x="2322360" y="4883760"/>
            <a:ext cx="690840" cy="12279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5"/>
          <p:cNvSpPr/>
          <p:nvPr/>
        </p:nvSpPr>
        <p:spPr>
          <a:xfrm>
            <a:off x="1820880" y="4495680"/>
            <a:ext cx="919440" cy="5097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</a:t>
            </a:r>
            <a:r>
              <a:rPr lang="en-IN" sz="24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1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=?</a:t>
            </a:r>
            <a:endParaRPr/>
          </a:p>
        </p:txBody>
      </p:sp>
      <p:sp>
        <p:nvSpPr>
          <p:cNvPr id="375" name="CustomShape 6"/>
          <p:cNvSpPr/>
          <p:nvPr/>
        </p:nvSpPr>
        <p:spPr>
          <a:xfrm>
            <a:off x="1192320" y="5401440"/>
            <a:ext cx="8265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True</a:t>
            </a:r>
            <a:endParaRPr/>
          </a:p>
        </p:txBody>
      </p:sp>
      <p:sp>
        <p:nvSpPr>
          <p:cNvPr id="376" name="CustomShape 7"/>
          <p:cNvSpPr/>
          <p:nvPr/>
        </p:nvSpPr>
        <p:spPr>
          <a:xfrm>
            <a:off x="2448000" y="5401440"/>
            <a:ext cx="9453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False</a:t>
            </a:r>
            <a:endParaRPr/>
          </a:p>
        </p:txBody>
      </p:sp>
      <p:sp>
        <p:nvSpPr>
          <p:cNvPr id="377" name="CustomShape 8"/>
          <p:cNvSpPr/>
          <p:nvPr/>
        </p:nvSpPr>
        <p:spPr>
          <a:xfrm>
            <a:off x="685800" y="611172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[21+, 5-]</a:t>
            </a:r>
            <a:endParaRPr/>
          </a:p>
        </p:txBody>
      </p:sp>
      <p:sp>
        <p:nvSpPr>
          <p:cNvPr id="378" name="CustomShape 9"/>
          <p:cNvSpPr/>
          <p:nvPr/>
        </p:nvSpPr>
        <p:spPr>
          <a:xfrm>
            <a:off x="2759040" y="611172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[8+, 30-]</a:t>
            </a:r>
            <a:endParaRPr/>
          </a:p>
        </p:txBody>
      </p:sp>
      <p:sp>
        <p:nvSpPr>
          <p:cNvPr id="379" name="CustomShape 10"/>
          <p:cNvSpPr/>
          <p:nvPr/>
        </p:nvSpPr>
        <p:spPr>
          <a:xfrm>
            <a:off x="228600" y="4495680"/>
            <a:ext cx="165564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[29+,35-]</a:t>
            </a:r>
            <a:endParaRPr/>
          </a:p>
        </p:txBody>
      </p:sp>
      <p:sp>
        <p:nvSpPr>
          <p:cNvPr id="380" name="CustomShape 11"/>
          <p:cNvSpPr/>
          <p:nvPr/>
        </p:nvSpPr>
        <p:spPr>
          <a:xfrm>
            <a:off x="97200" y="1640520"/>
            <a:ext cx="46544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80000"/>
              </a:lnSpc>
            </a:pP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Entropy([21+,5-])   = 0.71</a:t>
            </a:r>
            <a:endParaRPr dirty="0"/>
          </a:p>
          <a:p>
            <a:pPr marL="342720" indent="-342360">
              <a:lnSpc>
                <a:spcPct val="50000"/>
              </a:lnSpc>
            </a:pPr>
            <a:endParaRPr lang="en-IN" sz="2200" strike="noStrike" spc="-1" dirty="0" smtClean="0"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2720" indent="-342360">
              <a:lnSpc>
                <a:spcPct val="50000"/>
              </a:lnSpc>
            </a:pPr>
            <a:r>
              <a:rPr lang="en-IN" sz="2200" strike="noStrike" spc="-1" dirty="0" smtClean="0">
                <a:uFill>
                  <a:solidFill>
                    <a:srgbClr val="FFFFFF"/>
                  </a:solidFill>
                </a:uFill>
                <a:latin typeface="Tahoma"/>
              </a:rPr>
              <a:t>Entropy</a:t>
            </a: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([8+,30-]) = 0.74</a:t>
            </a:r>
            <a:endParaRPr dirty="0"/>
          </a:p>
          <a:p>
            <a:pPr marL="342720" indent="-342360">
              <a:lnSpc>
                <a:spcPct val="50000"/>
              </a:lnSpc>
            </a:pPr>
            <a:endParaRPr lang="en-IN" sz="2200" strike="noStrike" spc="-1" dirty="0" smtClean="0"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2720" indent="-342360">
              <a:lnSpc>
                <a:spcPct val="50000"/>
              </a:lnSpc>
            </a:pPr>
            <a:r>
              <a:rPr lang="en-IN" sz="2200" strike="noStrike" spc="-1" dirty="0" smtClean="0">
                <a:uFill>
                  <a:solidFill>
                    <a:srgbClr val="FFFFFF"/>
                  </a:solidFill>
                </a:uFill>
                <a:latin typeface="Tahoma"/>
              </a:rPr>
              <a:t>Gain(S,A</a:t>
            </a:r>
            <a:r>
              <a:rPr lang="en-IN" sz="2200" strike="noStrike" spc="-1" baseline="-25000" dirty="0" smtClean="0">
                <a:uFill>
                  <a:solidFill>
                    <a:srgbClr val="FFFFFF"/>
                  </a:solidFill>
                </a:uFill>
                <a:latin typeface="Tahoma"/>
              </a:rPr>
              <a:t>1</a:t>
            </a: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)=Entropy(S)</a:t>
            </a:r>
            <a:endParaRPr dirty="0"/>
          </a:p>
          <a:p>
            <a:pPr marL="342720" indent="-342360">
              <a:lnSpc>
                <a:spcPct val="50000"/>
              </a:lnSpc>
            </a:pPr>
            <a:endParaRPr lang="en-IN" sz="2200" strike="noStrike" spc="-1" dirty="0" smtClean="0"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2720" indent="-342360">
              <a:lnSpc>
                <a:spcPct val="50000"/>
              </a:lnSpc>
            </a:pPr>
            <a:r>
              <a:rPr lang="en-IN" sz="2200" strike="noStrike" spc="-1" dirty="0" smtClean="0">
                <a:uFill>
                  <a:solidFill>
                    <a:srgbClr val="FFFFFF"/>
                  </a:solidFill>
                </a:uFill>
                <a:latin typeface="Tahoma"/>
              </a:rPr>
              <a:t>      </a:t>
            </a: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-26/64*Entropy([21+,5-]) </a:t>
            </a:r>
            <a:endParaRPr dirty="0"/>
          </a:p>
          <a:p>
            <a:pPr marL="342720" indent="-342360">
              <a:lnSpc>
                <a:spcPct val="70000"/>
              </a:lnSpc>
            </a:pPr>
            <a:endParaRPr lang="en-IN" sz="2200" strike="noStrike" spc="-1" dirty="0" smtClean="0"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2720" indent="-342360">
              <a:lnSpc>
                <a:spcPct val="70000"/>
              </a:lnSpc>
            </a:pPr>
            <a:r>
              <a:rPr lang="en-IN" sz="2200" strike="noStrike" spc="-1" dirty="0" smtClean="0">
                <a:uFill>
                  <a:solidFill>
                    <a:srgbClr val="FFFFFF"/>
                  </a:solidFill>
                </a:uFill>
                <a:latin typeface="Tahoma"/>
              </a:rPr>
              <a:t>      </a:t>
            </a: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-38/64*Entropy([8+,30-])</a:t>
            </a:r>
            <a:endParaRPr dirty="0"/>
          </a:p>
          <a:p>
            <a:pPr marL="342720" indent="-342360">
              <a:lnSpc>
                <a:spcPct val="70000"/>
              </a:lnSpc>
            </a:pP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    =0.27</a:t>
            </a:r>
            <a:endParaRPr dirty="0"/>
          </a:p>
          <a:p>
            <a:pPr marL="342720" indent="-342360">
              <a:lnSpc>
                <a:spcPct val="50000"/>
              </a:lnSpc>
            </a:pP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dirty="0"/>
          </a:p>
          <a:p>
            <a:pPr marL="342720" indent="-342360">
              <a:lnSpc>
                <a:spcPct val="80000"/>
              </a:lnSpc>
            </a:pP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dirty="0"/>
          </a:p>
          <a:p>
            <a:pPr marL="342720" indent="-342360">
              <a:lnSpc>
                <a:spcPct val="80000"/>
              </a:lnSpc>
            </a:pPr>
            <a:r>
              <a:rPr lang="en-IN" sz="2200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dirty="0"/>
          </a:p>
        </p:txBody>
      </p:sp>
      <p:sp>
        <p:nvSpPr>
          <p:cNvPr id="381" name="CustomShape 12"/>
          <p:cNvSpPr/>
          <p:nvPr/>
        </p:nvSpPr>
        <p:spPr>
          <a:xfrm>
            <a:off x="4716000" y="1584000"/>
            <a:ext cx="4485600" cy="2104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Entropy([18+,33-]) = 0.94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Entropy([11+,2-]) = 0.62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Gain(S,A2)=Entropy(S)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  -51/64*Entropy([18+,33-])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  -13/64*Entropy([11+,2-])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=0.12</a:t>
            </a:r>
            <a:endParaRPr/>
          </a:p>
        </p:txBody>
      </p:sp>
      <p:sp>
        <p:nvSpPr>
          <p:cNvPr id="382" name="Line 13"/>
          <p:cNvSpPr/>
          <p:nvPr/>
        </p:nvSpPr>
        <p:spPr>
          <a:xfrm flipH="1">
            <a:off x="5508360" y="4874760"/>
            <a:ext cx="754200" cy="1199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14"/>
          <p:cNvSpPr/>
          <p:nvPr/>
        </p:nvSpPr>
        <p:spPr>
          <a:xfrm>
            <a:off x="6513840" y="4874760"/>
            <a:ext cx="690480" cy="1199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5"/>
          <p:cNvSpPr/>
          <p:nvPr/>
        </p:nvSpPr>
        <p:spPr>
          <a:xfrm>
            <a:off x="6012000" y="4495680"/>
            <a:ext cx="919440" cy="5097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</a:t>
            </a:r>
            <a:r>
              <a:rPr lang="en-IN" sz="24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2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=?</a:t>
            </a:r>
            <a:endParaRPr/>
          </a:p>
        </p:txBody>
      </p:sp>
      <p:sp>
        <p:nvSpPr>
          <p:cNvPr id="385" name="CustomShape 16"/>
          <p:cNvSpPr/>
          <p:nvPr/>
        </p:nvSpPr>
        <p:spPr>
          <a:xfrm>
            <a:off x="5383440" y="5380200"/>
            <a:ext cx="8265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True</a:t>
            </a:r>
            <a:endParaRPr/>
          </a:p>
        </p:txBody>
      </p:sp>
      <p:sp>
        <p:nvSpPr>
          <p:cNvPr id="386" name="CustomShape 17"/>
          <p:cNvSpPr/>
          <p:nvPr/>
        </p:nvSpPr>
        <p:spPr>
          <a:xfrm>
            <a:off x="6639120" y="5380200"/>
            <a:ext cx="9453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False</a:t>
            </a:r>
            <a:endParaRPr/>
          </a:p>
        </p:txBody>
      </p:sp>
      <p:sp>
        <p:nvSpPr>
          <p:cNvPr id="387" name="CustomShape 18"/>
          <p:cNvSpPr/>
          <p:nvPr/>
        </p:nvSpPr>
        <p:spPr>
          <a:xfrm>
            <a:off x="4876920" y="6049080"/>
            <a:ext cx="1753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[18+, 33-]</a:t>
            </a:r>
            <a:endParaRPr/>
          </a:p>
        </p:txBody>
      </p:sp>
      <p:sp>
        <p:nvSpPr>
          <p:cNvPr id="388" name="CustomShape 19"/>
          <p:cNvSpPr/>
          <p:nvPr/>
        </p:nvSpPr>
        <p:spPr>
          <a:xfrm>
            <a:off x="6950160" y="6074280"/>
            <a:ext cx="15595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[11+, 2-]</a:t>
            </a:r>
            <a:endParaRPr/>
          </a:p>
        </p:txBody>
      </p:sp>
      <p:sp>
        <p:nvSpPr>
          <p:cNvPr id="389" name="CustomShape 20"/>
          <p:cNvSpPr/>
          <p:nvPr/>
        </p:nvSpPr>
        <p:spPr>
          <a:xfrm>
            <a:off x="6934320" y="4495680"/>
            <a:ext cx="165564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[29+,35-]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Training Examples</a:t>
            </a:r>
            <a:endParaRPr/>
          </a:p>
        </p:txBody>
      </p:sp>
      <p:sp>
        <p:nvSpPr>
          <p:cNvPr id="391" name="CustomShape 2"/>
          <p:cNvSpPr/>
          <p:nvPr/>
        </p:nvSpPr>
        <p:spPr>
          <a:xfrm>
            <a:off x="7238880" y="623412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392" name="CustomShape 3"/>
          <p:cNvSpPr/>
          <p:nvPr/>
        </p:nvSpPr>
        <p:spPr>
          <a:xfrm>
            <a:off x="6095880" y="623412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393" name="CustomShape 4"/>
          <p:cNvSpPr/>
          <p:nvPr/>
        </p:nvSpPr>
        <p:spPr>
          <a:xfrm>
            <a:off x="4876920" y="623412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394" name="CustomShape 5"/>
          <p:cNvSpPr/>
          <p:nvPr/>
        </p:nvSpPr>
        <p:spPr>
          <a:xfrm>
            <a:off x="3708360" y="623412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Mild</a:t>
            </a:r>
            <a:endParaRPr/>
          </a:p>
        </p:txBody>
      </p:sp>
      <p:sp>
        <p:nvSpPr>
          <p:cNvPr id="395" name="CustomShape 6"/>
          <p:cNvSpPr/>
          <p:nvPr/>
        </p:nvSpPr>
        <p:spPr>
          <a:xfrm>
            <a:off x="1447920" y="623412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396" name="CustomShape 7"/>
          <p:cNvSpPr/>
          <p:nvPr/>
        </p:nvSpPr>
        <p:spPr>
          <a:xfrm>
            <a:off x="685800" y="623412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D14</a:t>
            </a:r>
            <a:endParaRPr/>
          </a:p>
        </p:txBody>
      </p:sp>
      <p:sp>
        <p:nvSpPr>
          <p:cNvPr id="397" name="CustomShape 8"/>
          <p:cNvSpPr/>
          <p:nvPr/>
        </p:nvSpPr>
        <p:spPr>
          <a:xfrm>
            <a:off x="7238880" y="589932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398" name="CustomShape 9"/>
          <p:cNvSpPr/>
          <p:nvPr/>
        </p:nvSpPr>
        <p:spPr>
          <a:xfrm>
            <a:off x="6095880" y="589932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399" name="CustomShape 10"/>
          <p:cNvSpPr/>
          <p:nvPr/>
        </p:nvSpPr>
        <p:spPr>
          <a:xfrm>
            <a:off x="4876920" y="589932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00" name="CustomShape 11"/>
          <p:cNvSpPr/>
          <p:nvPr/>
        </p:nvSpPr>
        <p:spPr>
          <a:xfrm>
            <a:off x="3708360" y="589932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Hot</a:t>
            </a:r>
            <a:endParaRPr/>
          </a:p>
        </p:txBody>
      </p:sp>
      <p:sp>
        <p:nvSpPr>
          <p:cNvPr id="401" name="CustomShape 12"/>
          <p:cNvSpPr/>
          <p:nvPr/>
        </p:nvSpPr>
        <p:spPr>
          <a:xfrm>
            <a:off x="1447920" y="589932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Overcast</a:t>
            </a:r>
            <a:endParaRPr/>
          </a:p>
        </p:txBody>
      </p:sp>
      <p:sp>
        <p:nvSpPr>
          <p:cNvPr id="402" name="CustomShape 13"/>
          <p:cNvSpPr/>
          <p:nvPr/>
        </p:nvSpPr>
        <p:spPr>
          <a:xfrm>
            <a:off x="685800" y="589932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D13</a:t>
            </a:r>
            <a:endParaRPr/>
          </a:p>
        </p:txBody>
      </p:sp>
      <p:sp>
        <p:nvSpPr>
          <p:cNvPr id="403" name="CustomShape 14"/>
          <p:cNvSpPr/>
          <p:nvPr/>
        </p:nvSpPr>
        <p:spPr>
          <a:xfrm>
            <a:off x="7238880" y="5564160"/>
            <a:ext cx="17524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04" name="CustomShape 15"/>
          <p:cNvSpPr/>
          <p:nvPr/>
        </p:nvSpPr>
        <p:spPr>
          <a:xfrm>
            <a:off x="6095880" y="5564160"/>
            <a:ext cx="114264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405" name="CustomShape 16"/>
          <p:cNvSpPr/>
          <p:nvPr/>
        </p:nvSpPr>
        <p:spPr>
          <a:xfrm>
            <a:off x="4876920" y="5564160"/>
            <a:ext cx="12186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406" name="CustomShape 17"/>
          <p:cNvSpPr/>
          <p:nvPr/>
        </p:nvSpPr>
        <p:spPr>
          <a:xfrm>
            <a:off x="3708360" y="5564160"/>
            <a:ext cx="11682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Mild</a:t>
            </a:r>
            <a:endParaRPr/>
          </a:p>
        </p:txBody>
      </p:sp>
      <p:sp>
        <p:nvSpPr>
          <p:cNvPr id="407" name="CustomShape 18"/>
          <p:cNvSpPr/>
          <p:nvPr/>
        </p:nvSpPr>
        <p:spPr>
          <a:xfrm>
            <a:off x="1447920" y="5564160"/>
            <a:ext cx="22600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Overcast</a:t>
            </a:r>
            <a:endParaRPr/>
          </a:p>
        </p:txBody>
      </p:sp>
      <p:sp>
        <p:nvSpPr>
          <p:cNvPr id="408" name="CustomShape 19"/>
          <p:cNvSpPr/>
          <p:nvPr/>
        </p:nvSpPr>
        <p:spPr>
          <a:xfrm>
            <a:off x="685800" y="5564160"/>
            <a:ext cx="76176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D12</a:t>
            </a:r>
            <a:endParaRPr/>
          </a:p>
        </p:txBody>
      </p:sp>
      <p:sp>
        <p:nvSpPr>
          <p:cNvPr id="409" name="CustomShape 20"/>
          <p:cNvSpPr/>
          <p:nvPr/>
        </p:nvSpPr>
        <p:spPr>
          <a:xfrm>
            <a:off x="7238880" y="522936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10" name="CustomShape 21"/>
          <p:cNvSpPr/>
          <p:nvPr/>
        </p:nvSpPr>
        <p:spPr>
          <a:xfrm>
            <a:off x="6095880" y="522936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411" name="CustomShape 22"/>
          <p:cNvSpPr/>
          <p:nvPr/>
        </p:nvSpPr>
        <p:spPr>
          <a:xfrm>
            <a:off x="4876920" y="522936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12" name="CustomShape 23"/>
          <p:cNvSpPr/>
          <p:nvPr/>
        </p:nvSpPr>
        <p:spPr>
          <a:xfrm>
            <a:off x="3708360" y="522936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Mild</a:t>
            </a:r>
            <a:endParaRPr/>
          </a:p>
        </p:txBody>
      </p:sp>
      <p:sp>
        <p:nvSpPr>
          <p:cNvPr id="413" name="CustomShape 24"/>
          <p:cNvSpPr/>
          <p:nvPr/>
        </p:nvSpPr>
        <p:spPr>
          <a:xfrm>
            <a:off x="1447920" y="522936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414" name="CustomShape 25"/>
          <p:cNvSpPr/>
          <p:nvPr/>
        </p:nvSpPr>
        <p:spPr>
          <a:xfrm>
            <a:off x="685800" y="522936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D11</a:t>
            </a:r>
            <a:endParaRPr/>
          </a:p>
        </p:txBody>
      </p:sp>
      <p:sp>
        <p:nvSpPr>
          <p:cNvPr id="415" name="CustomShape 26"/>
          <p:cNvSpPr/>
          <p:nvPr/>
        </p:nvSpPr>
        <p:spPr>
          <a:xfrm>
            <a:off x="7238880" y="4894200"/>
            <a:ext cx="17524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16" name="CustomShape 27"/>
          <p:cNvSpPr/>
          <p:nvPr/>
        </p:nvSpPr>
        <p:spPr>
          <a:xfrm>
            <a:off x="6095880" y="4894200"/>
            <a:ext cx="114264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417" name="CustomShape 28"/>
          <p:cNvSpPr/>
          <p:nvPr/>
        </p:nvSpPr>
        <p:spPr>
          <a:xfrm>
            <a:off x="4876920" y="4894200"/>
            <a:ext cx="12186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18" name="CustomShape 29"/>
          <p:cNvSpPr/>
          <p:nvPr/>
        </p:nvSpPr>
        <p:spPr>
          <a:xfrm>
            <a:off x="3708360" y="4894200"/>
            <a:ext cx="11682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Mild</a:t>
            </a:r>
            <a:endParaRPr/>
          </a:p>
        </p:txBody>
      </p:sp>
      <p:sp>
        <p:nvSpPr>
          <p:cNvPr id="419" name="CustomShape 30"/>
          <p:cNvSpPr/>
          <p:nvPr/>
        </p:nvSpPr>
        <p:spPr>
          <a:xfrm>
            <a:off x="1447920" y="4894200"/>
            <a:ext cx="22600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420" name="CustomShape 31"/>
          <p:cNvSpPr/>
          <p:nvPr/>
        </p:nvSpPr>
        <p:spPr>
          <a:xfrm>
            <a:off x="685800" y="4894200"/>
            <a:ext cx="76176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D10</a:t>
            </a:r>
            <a:endParaRPr/>
          </a:p>
        </p:txBody>
      </p:sp>
      <p:sp>
        <p:nvSpPr>
          <p:cNvPr id="421" name="CustomShape 32"/>
          <p:cNvSpPr/>
          <p:nvPr/>
        </p:nvSpPr>
        <p:spPr>
          <a:xfrm>
            <a:off x="7238880" y="455940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22" name="CustomShape 33"/>
          <p:cNvSpPr/>
          <p:nvPr/>
        </p:nvSpPr>
        <p:spPr>
          <a:xfrm>
            <a:off x="6095880" y="455940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23" name="CustomShape 34"/>
          <p:cNvSpPr/>
          <p:nvPr/>
        </p:nvSpPr>
        <p:spPr>
          <a:xfrm>
            <a:off x="4876920" y="455940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24" name="CustomShape 35"/>
          <p:cNvSpPr/>
          <p:nvPr/>
        </p:nvSpPr>
        <p:spPr>
          <a:xfrm>
            <a:off x="3708360" y="455940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Cold</a:t>
            </a:r>
            <a:endParaRPr/>
          </a:p>
        </p:txBody>
      </p:sp>
      <p:sp>
        <p:nvSpPr>
          <p:cNvPr id="425" name="CustomShape 36"/>
          <p:cNvSpPr/>
          <p:nvPr/>
        </p:nvSpPr>
        <p:spPr>
          <a:xfrm>
            <a:off x="1447920" y="455940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426" name="CustomShape 37"/>
          <p:cNvSpPr/>
          <p:nvPr/>
        </p:nvSpPr>
        <p:spPr>
          <a:xfrm>
            <a:off x="685800" y="455940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D9</a:t>
            </a:r>
            <a:endParaRPr/>
          </a:p>
        </p:txBody>
      </p:sp>
      <p:sp>
        <p:nvSpPr>
          <p:cNvPr id="427" name="CustomShape 38"/>
          <p:cNvSpPr/>
          <p:nvPr/>
        </p:nvSpPr>
        <p:spPr>
          <a:xfrm>
            <a:off x="7238880" y="4224240"/>
            <a:ext cx="17524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428" name="CustomShape 39"/>
          <p:cNvSpPr/>
          <p:nvPr/>
        </p:nvSpPr>
        <p:spPr>
          <a:xfrm>
            <a:off x="6095880" y="4224240"/>
            <a:ext cx="114264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29" name="CustomShape 40"/>
          <p:cNvSpPr/>
          <p:nvPr/>
        </p:nvSpPr>
        <p:spPr>
          <a:xfrm>
            <a:off x="4876920" y="4224240"/>
            <a:ext cx="12186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430" name="CustomShape 41"/>
          <p:cNvSpPr/>
          <p:nvPr/>
        </p:nvSpPr>
        <p:spPr>
          <a:xfrm>
            <a:off x="3708360" y="4224240"/>
            <a:ext cx="11682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Mild</a:t>
            </a:r>
            <a:endParaRPr/>
          </a:p>
        </p:txBody>
      </p:sp>
      <p:sp>
        <p:nvSpPr>
          <p:cNvPr id="431" name="CustomShape 42"/>
          <p:cNvSpPr/>
          <p:nvPr/>
        </p:nvSpPr>
        <p:spPr>
          <a:xfrm>
            <a:off x="1447920" y="4224240"/>
            <a:ext cx="22600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 dirty="0"/>
          </a:p>
        </p:txBody>
      </p:sp>
      <p:sp>
        <p:nvSpPr>
          <p:cNvPr id="432" name="CustomShape 43"/>
          <p:cNvSpPr/>
          <p:nvPr/>
        </p:nvSpPr>
        <p:spPr>
          <a:xfrm>
            <a:off x="685800" y="4224240"/>
            <a:ext cx="76176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D8</a:t>
            </a:r>
            <a:endParaRPr/>
          </a:p>
        </p:txBody>
      </p:sp>
      <p:sp>
        <p:nvSpPr>
          <p:cNvPr id="433" name="CustomShape 44"/>
          <p:cNvSpPr/>
          <p:nvPr/>
        </p:nvSpPr>
        <p:spPr>
          <a:xfrm>
            <a:off x="7238880" y="388944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34" name="CustomShape 45"/>
          <p:cNvSpPr/>
          <p:nvPr/>
        </p:nvSpPr>
        <p:spPr>
          <a:xfrm>
            <a:off x="6095880" y="388944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35" name="CustomShape 46"/>
          <p:cNvSpPr/>
          <p:nvPr/>
        </p:nvSpPr>
        <p:spPr>
          <a:xfrm>
            <a:off x="4876920" y="388944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36" name="CustomShape 47"/>
          <p:cNvSpPr/>
          <p:nvPr/>
        </p:nvSpPr>
        <p:spPr>
          <a:xfrm>
            <a:off x="3708360" y="388944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Cool</a:t>
            </a:r>
            <a:endParaRPr/>
          </a:p>
        </p:txBody>
      </p:sp>
      <p:sp>
        <p:nvSpPr>
          <p:cNvPr id="437" name="CustomShape 48"/>
          <p:cNvSpPr/>
          <p:nvPr/>
        </p:nvSpPr>
        <p:spPr>
          <a:xfrm>
            <a:off x="1447920" y="388944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Overcast</a:t>
            </a:r>
            <a:endParaRPr/>
          </a:p>
        </p:txBody>
      </p:sp>
      <p:sp>
        <p:nvSpPr>
          <p:cNvPr id="438" name="CustomShape 49"/>
          <p:cNvSpPr/>
          <p:nvPr/>
        </p:nvSpPr>
        <p:spPr>
          <a:xfrm>
            <a:off x="685800" y="388944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D7</a:t>
            </a:r>
            <a:endParaRPr/>
          </a:p>
        </p:txBody>
      </p:sp>
      <p:sp>
        <p:nvSpPr>
          <p:cNvPr id="439" name="CustomShape 50"/>
          <p:cNvSpPr/>
          <p:nvPr/>
        </p:nvSpPr>
        <p:spPr>
          <a:xfrm>
            <a:off x="7238880" y="3554280"/>
            <a:ext cx="17524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440" name="CustomShape 51"/>
          <p:cNvSpPr/>
          <p:nvPr/>
        </p:nvSpPr>
        <p:spPr>
          <a:xfrm>
            <a:off x="6095880" y="3554280"/>
            <a:ext cx="114264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441" name="CustomShape 52"/>
          <p:cNvSpPr/>
          <p:nvPr/>
        </p:nvSpPr>
        <p:spPr>
          <a:xfrm>
            <a:off x="4876920" y="3554280"/>
            <a:ext cx="12186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42" name="CustomShape 53"/>
          <p:cNvSpPr/>
          <p:nvPr/>
        </p:nvSpPr>
        <p:spPr>
          <a:xfrm>
            <a:off x="3708360" y="3554280"/>
            <a:ext cx="11682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Cool</a:t>
            </a:r>
            <a:endParaRPr/>
          </a:p>
        </p:txBody>
      </p:sp>
      <p:sp>
        <p:nvSpPr>
          <p:cNvPr id="443" name="CustomShape 54"/>
          <p:cNvSpPr/>
          <p:nvPr/>
        </p:nvSpPr>
        <p:spPr>
          <a:xfrm>
            <a:off x="1447920" y="3554280"/>
            <a:ext cx="22600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444" name="CustomShape 55"/>
          <p:cNvSpPr/>
          <p:nvPr/>
        </p:nvSpPr>
        <p:spPr>
          <a:xfrm>
            <a:off x="685800" y="3554280"/>
            <a:ext cx="76176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D6</a:t>
            </a:r>
            <a:endParaRPr/>
          </a:p>
        </p:txBody>
      </p:sp>
      <p:sp>
        <p:nvSpPr>
          <p:cNvPr id="445" name="CustomShape 56"/>
          <p:cNvSpPr/>
          <p:nvPr/>
        </p:nvSpPr>
        <p:spPr>
          <a:xfrm>
            <a:off x="7238880" y="321948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46" name="CustomShape 57"/>
          <p:cNvSpPr/>
          <p:nvPr/>
        </p:nvSpPr>
        <p:spPr>
          <a:xfrm>
            <a:off x="6095880" y="321948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47" name="CustomShape 58"/>
          <p:cNvSpPr/>
          <p:nvPr/>
        </p:nvSpPr>
        <p:spPr>
          <a:xfrm>
            <a:off x="4876920" y="321948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448" name="CustomShape 59"/>
          <p:cNvSpPr/>
          <p:nvPr/>
        </p:nvSpPr>
        <p:spPr>
          <a:xfrm>
            <a:off x="3708360" y="321948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Cool</a:t>
            </a:r>
            <a:endParaRPr/>
          </a:p>
        </p:txBody>
      </p:sp>
      <p:sp>
        <p:nvSpPr>
          <p:cNvPr id="449" name="CustomShape 60"/>
          <p:cNvSpPr/>
          <p:nvPr/>
        </p:nvSpPr>
        <p:spPr>
          <a:xfrm>
            <a:off x="1447920" y="321948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450" name="CustomShape 61"/>
          <p:cNvSpPr/>
          <p:nvPr/>
        </p:nvSpPr>
        <p:spPr>
          <a:xfrm>
            <a:off x="685800" y="321948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D5</a:t>
            </a:r>
            <a:endParaRPr/>
          </a:p>
        </p:txBody>
      </p:sp>
      <p:sp>
        <p:nvSpPr>
          <p:cNvPr id="451" name="CustomShape 62"/>
          <p:cNvSpPr/>
          <p:nvPr/>
        </p:nvSpPr>
        <p:spPr>
          <a:xfrm>
            <a:off x="7238880" y="2884320"/>
            <a:ext cx="17524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52" name="CustomShape 63"/>
          <p:cNvSpPr/>
          <p:nvPr/>
        </p:nvSpPr>
        <p:spPr>
          <a:xfrm>
            <a:off x="6095880" y="2884320"/>
            <a:ext cx="114264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53" name="CustomShape 64"/>
          <p:cNvSpPr/>
          <p:nvPr/>
        </p:nvSpPr>
        <p:spPr>
          <a:xfrm>
            <a:off x="4876920" y="2884320"/>
            <a:ext cx="12186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454" name="CustomShape 65"/>
          <p:cNvSpPr/>
          <p:nvPr/>
        </p:nvSpPr>
        <p:spPr>
          <a:xfrm>
            <a:off x="3708360" y="2884320"/>
            <a:ext cx="11682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Mild</a:t>
            </a:r>
            <a:endParaRPr/>
          </a:p>
        </p:txBody>
      </p:sp>
      <p:sp>
        <p:nvSpPr>
          <p:cNvPr id="455" name="CustomShape 66"/>
          <p:cNvSpPr/>
          <p:nvPr/>
        </p:nvSpPr>
        <p:spPr>
          <a:xfrm>
            <a:off x="1447920" y="2884320"/>
            <a:ext cx="22600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 </a:t>
            </a:r>
            <a:endParaRPr/>
          </a:p>
        </p:txBody>
      </p:sp>
      <p:sp>
        <p:nvSpPr>
          <p:cNvPr id="456" name="CustomShape 67"/>
          <p:cNvSpPr/>
          <p:nvPr/>
        </p:nvSpPr>
        <p:spPr>
          <a:xfrm>
            <a:off x="685800" y="2884320"/>
            <a:ext cx="76176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D4 </a:t>
            </a:r>
            <a:endParaRPr/>
          </a:p>
        </p:txBody>
      </p:sp>
      <p:sp>
        <p:nvSpPr>
          <p:cNvPr id="457" name="CustomShape 68"/>
          <p:cNvSpPr/>
          <p:nvPr/>
        </p:nvSpPr>
        <p:spPr>
          <a:xfrm>
            <a:off x="7238880" y="254952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458" name="CustomShape 69"/>
          <p:cNvSpPr/>
          <p:nvPr/>
        </p:nvSpPr>
        <p:spPr>
          <a:xfrm>
            <a:off x="6095880" y="254952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59" name="CustomShape 70"/>
          <p:cNvSpPr/>
          <p:nvPr/>
        </p:nvSpPr>
        <p:spPr>
          <a:xfrm>
            <a:off x="4876920" y="254952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460" name="CustomShape 71"/>
          <p:cNvSpPr/>
          <p:nvPr/>
        </p:nvSpPr>
        <p:spPr>
          <a:xfrm>
            <a:off x="3708360" y="254952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Hot</a:t>
            </a:r>
            <a:endParaRPr/>
          </a:p>
        </p:txBody>
      </p:sp>
      <p:sp>
        <p:nvSpPr>
          <p:cNvPr id="461" name="CustomShape 72"/>
          <p:cNvSpPr/>
          <p:nvPr/>
        </p:nvSpPr>
        <p:spPr>
          <a:xfrm>
            <a:off x="1447920" y="254952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Overcast</a:t>
            </a:r>
            <a:endParaRPr/>
          </a:p>
        </p:txBody>
      </p:sp>
      <p:sp>
        <p:nvSpPr>
          <p:cNvPr id="462" name="CustomShape 73"/>
          <p:cNvSpPr/>
          <p:nvPr/>
        </p:nvSpPr>
        <p:spPr>
          <a:xfrm>
            <a:off x="685800" y="254952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D3</a:t>
            </a:r>
            <a:endParaRPr/>
          </a:p>
        </p:txBody>
      </p:sp>
      <p:sp>
        <p:nvSpPr>
          <p:cNvPr id="463" name="CustomShape 74"/>
          <p:cNvSpPr/>
          <p:nvPr/>
        </p:nvSpPr>
        <p:spPr>
          <a:xfrm>
            <a:off x="7238880" y="2214720"/>
            <a:ext cx="17524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464" name="CustomShape 75"/>
          <p:cNvSpPr/>
          <p:nvPr/>
        </p:nvSpPr>
        <p:spPr>
          <a:xfrm>
            <a:off x="6095880" y="2214720"/>
            <a:ext cx="114264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465" name="CustomShape 76"/>
          <p:cNvSpPr/>
          <p:nvPr/>
        </p:nvSpPr>
        <p:spPr>
          <a:xfrm>
            <a:off x="4876920" y="2214720"/>
            <a:ext cx="12186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466" name="CustomShape 77"/>
          <p:cNvSpPr/>
          <p:nvPr/>
        </p:nvSpPr>
        <p:spPr>
          <a:xfrm>
            <a:off x="3708360" y="2214720"/>
            <a:ext cx="116820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Hot</a:t>
            </a:r>
            <a:endParaRPr/>
          </a:p>
        </p:txBody>
      </p:sp>
      <p:sp>
        <p:nvSpPr>
          <p:cNvPr id="467" name="CustomShape 78"/>
          <p:cNvSpPr/>
          <p:nvPr/>
        </p:nvSpPr>
        <p:spPr>
          <a:xfrm>
            <a:off x="1447920" y="2214720"/>
            <a:ext cx="226008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468" name="CustomShape 79"/>
          <p:cNvSpPr/>
          <p:nvPr/>
        </p:nvSpPr>
        <p:spPr>
          <a:xfrm>
            <a:off x="685800" y="2214720"/>
            <a:ext cx="761760" cy="33444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D2</a:t>
            </a:r>
            <a:endParaRPr/>
          </a:p>
        </p:txBody>
      </p:sp>
      <p:sp>
        <p:nvSpPr>
          <p:cNvPr id="469" name="CustomShape 80"/>
          <p:cNvSpPr/>
          <p:nvPr/>
        </p:nvSpPr>
        <p:spPr>
          <a:xfrm>
            <a:off x="7238880" y="1879560"/>
            <a:ext cx="17524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470" name="CustomShape 81"/>
          <p:cNvSpPr/>
          <p:nvPr/>
        </p:nvSpPr>
        <p:spPr>
          <a:xfrm>
            <a:off x="6095880" y="1879560"/>
            <a:ext cx="114264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471" name="CustomShape 82"/>
          <p:cNvSpPr/>
          <p:nvPr/>
        </p:nvSpPr>
        <p:spPr>
          <a:xfrm>
            <a:off x="4876920" y="1879560"/>
            <a:ext cx="12186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472" name="CustomShape 83"/>
          <p:cNvSpPr/>
          <p:nvPr/>
        </p:nvSpPr>
        <p:spPr>
          <a:xfrm>
            <a:off x="3708360" y="1879560"/>
            <a:ext cx="116820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Hot</a:t>
            </a:r>
            <a:endParaRPr/>
          </a:p>
        </p:txBody>
      </p:sp>
      <p:sp>
        <p:nvSpPr>
          <p:cNvPr id="473" name="CustomShape 84"/>
          <p:cNvSpPr/>
          <p:nvPr/>
        </p:nvSpPr>
        <p:spPr>
          <a:xfrm>
            <a:off x="1447920" y="1879560"/>
            <a:ext cx="226008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474" name="CustomShape 85"/>
          <p:cNvSpPr/>
          <p:nvPr/>
        </p:nvSpPr>
        <p:spPr>
          <a:xfrm>
            <a:off x="685800" y="1879560"/>
            <a:ext cx="761760" cy="3348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80000"/>
              </a:lnSpc>
            </a:pPr>
            <a:r>
              <a:rPr lang="en-IN" sz="180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D1</a:t>
            </a:r>
            <a:endParaRPr dirty="0"/>
          </a:p>
        </p:txBody>
      </p:sp>
      <p:sp>
        <p:nvSpPr>
          <p:cNvPr id="475" name="CustomShape 86"/>
          <p:cNvSpPr/>
          <p:nvPr/>
        </p:nvSpPr>
        <p:spPr>
          <a:xfrm>
            <a:off x="7238880" y="1523880"/>
            <a:ext cx="1752480" cy="3553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8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Play Tennis</a:t>
            </a:r>
            <a:endParaRPr/>
          </a:p>
        </p:txBody>
      </p:sp>
      <p:sp>
        <p:nvSpPr>
          <p:cNvPr id="476" name="CustomShape 87"/>
          <p:cNvSpPr/>
          <p:nvPr/>
        </p:nvSpPr>
        <p:spPr>
          <a:xfrm>
            <a:off x="6095880" y="1523880"/>
            <a:ext cx="1142640" cy="3553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8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Wind</a:t>
            </a:r>
            <a:endParaRPr/>
          </a:p>
        </p:txBody>
      </p:sp>
      <p:sp>
        <p:nvSpPr>
          <p:cNvPr id="477" name="CustomShape 88"/>
          <p:cNvSpPr/>
          <p:nvPr/>
        </p:nvSpPr>
        <p:spPr>
          <a:xfrm>
            <a:off x="4876920" y="1523880"/>
            <a:ext cx="1218600" cy="3553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8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Humidity</a:t>
            </a:r>
            <a:endParaRPr/>
          </a:p>
        </p:txBody>
      </p:sp>
      <p:sp>
        <p:nvSpPr>
          <p:cNvPr id="478" name="CustomShape 89"/>
          <p:cNvSpPr/>
          <p:nvPr/>
        </p:nvSpPr>
        <p:spPr>
          <a:xfrm>
            <a:off x="3708360" y="1523880"/>
            <a:ext cx="1168200" cy="3553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8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Temp.</a:t>
            </a:r>
            <a:endParaRPr/>
          </a:p>
        </p:txBody>
      </p:sp>
      <p:sp>
        <p:nvSpPr>
          <p:cNvPr id="479" name="CustomShape 90"/>
          <p:cNvSpPr/>
          <p:nvPr/>
        </p:nvSpPr>
        <p:spPr>
          <a:xfrm>
            <a:off x="1447920" y="1523880"/>
            <a:ext cx="2260080" cy="3553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8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Outlook</a:t>
            </a:r>
            <a:endParaRPr/>
          </a:p>
        </p:txBody>
      </p:sp>
      <p:sp>
        <p:nvSpPr>
          <p:cNvPr id="480" name="CustomShape 91"/>
          <p:cNvSpPr/>
          <p:nvPr/>
        </p:nvSpPr>
        <p:spPr>
          <a:xfrm>
            <a:off x="685800" y="1523880"/>
            <a:ext cx="761760" cy="3553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80000"/>
              </a:lnSpc>
            </a:pPr>
            <a:r>
              <a:rPr lang="en-IN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Day</a:t>
            </a:r>
            <a:endParaRPr dirty="0"/>
          </a:p>
        </p:txBody>
      </p:sp>
      <p:sp>
        <p:nvSpPr>
          <p:cNvPr id="481" name="Line 92"/>
          <p:cNvSpPr/>
          <p:nvPr/>
        </p:nvSpPr>
        <p:spPr>
          <a:xfrm>
            <a:off x="685800" y="1523880"/>
            <a:ext cx="830592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Line 93"/>
          <p:cNvSpPr/>
          <p:nvPr/>
        </p:nvSpPr>
        <p:spPr>
          <a:xfrm>
            <a:off x="685800" y="187956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Line 94"/>
          <p:cNvSpPr/>
          <p:nvPr/>
        </p:nvSpPr>
        <p:spPr>
          <a:xfrm>
            <a:off x="685800" y="221472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95"/>
          <p:cNvSpPr/>
          <p:nvPr/>
        </p:nvSpPr>
        <p:spPr>
          <a:xfrm>
            <a:off x="685800" y="254952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Line 96"/>
          <p:cNvSpPr/>
          <p:nvPr/>
        </p:nvSpPr>
        <p:spPr>
          <a:xfrm>
            <a:off x="685800" y="288432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Line 97"/>
          <p:cNvSpPr/>
          <p:nvPr/>
        </p:nvSpPr>
        <p:spPr>
          <a:xfrm>
            <a:off x="685800" y="321948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Line 98"/>
          <p:cNvSpPr/>
          <p:nvPr/>
        </p:nvSpPr>
        <p:spPr>
          <a:xfrm>
            <a:off x="685800" y="355428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Line 99"/>
          <p:cNvSpPr/>
          <p:nvPr/>
        </p:nvSpPr>
        <p:spPr>
          <a:xfrm>
            <a:off x="685800" y="388944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100"/>
          <p:cNvSpPr/>
          <p:nvPr/>
        </p:nvSpPr>
        <p:spPr>
          <a:xfrm>
            <a:off x="685800" y="422424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101"/>
          <p:cNvSpPr/>
          <p:nvPr/>
        </p:nvSpPr>
        <p:spPr>
          <a:xfrm>
            <a:off x="685800" y="455940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Line 102"/>
          <p:cNvSpPr/>
          <p:nvPr/>
        </p:nvSpPr>
        <p:spPr>
          <a:xfrm>
            <a:off x="685800" y="489420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103"/>
          <p:cNvSpPr/>
          <p:nvPr/>
        </p:nvSpPr>
        <p:spPr>
          <a:xfrm>
            <a:off x="685800" y="522936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104"/>
          <p:cNvSpPr/>
          <p:nvPr/>
        </p:nvSpPr>
        <p:spPr>
          <a:xfrm>
            <a:off x="685800" y="556416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105"/>
          <p:cNvSpPr/>
          <p:nvPr/>
        </p:nvSpPr>
        <p:spPr>
          <a:xfrm>
            <a:off x="685800" y="589932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106"/>
          <p:cNvSpPr/>
          <p:nvPr/>
        </p:nvSpPr>
        <p:spPr>
          <a:xfrm>
            <a:off x="685800" y="6234120"/>
            <a:ext cx="8305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Line 107"/>
          <p:cNvSpPr/>
          <p:nvPr/>
        </p:nvSpPr>
        <p:spPr>
          <a:xfrm>
            <a:off x="685800" y="6568920"/>
            <a:ext cx="830592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Line 108"/>
          <p:cNvSpPr/>
          <p:nvPr/>
        </p:nvSpPr>
        <p:spPr>
          <a:xfrm>
            <a:off x="685800" y="1523880"/>
            <a:ext cx="0" cy="50450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Line 109"/>
          <p:cNvSpPr/>
          <p:nvPr/>
        </p:nvSpPr>
        <p:spPr>
          <a:xfrm>
            <a:off x="1447920" y="1523880"/>
            <a:ext cx="0" cy="50450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Line 110"/>
          <p:cNvSpPr/>
          <p:nvPr/>
        </p:nvSpPr>
        <p:spPr>
          <a:xfrm>
            <a:off x="3708360" y="1523880"/>
            <a:ext cx="0" cy="50450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Line 111"/>
          <p:cNvSpPr/>
          <p:nvPr/>
        </p:nvSpPr>
        <p:spPr>
          <a:xfrm>
            <a:off x="4876920" y="1523880"/>
            <a:ext cx="0" cy="50450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Line 112"/>
          <p:cNvSpPr/>
          <p:nvPr/>
        </p:nvSpPr>
        <p:spPr>
          <a:xfrm>
            <a:off x="6095880" y="1523880"/>
            <a:ext cx="0" cy="50450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Line 113"/>
          <p:cNvSpPr/>
          <p:nvPr/>
        </p:nvSpPr>
        <p:spPr>
          <a:xfrm>
            <a:off x="7238880" y="1523880"/>
            <a:ext cx="0" cy="50450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Line 114"/>
          <p:cNvSpPr/>
          <p:nvPr/>
        </p:nvSpPr>
        <p:spPr>
          <a:xfrm>
            <a:off x="8991720" y="1523880"/>
            <a:ext cx="0" cy="50450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</a:t>
            </a:r>
            <a:endParaRPr dirty="0"/>
          </a:p>
        </p:txBody>
      </p:sp>
      <p:sp>
        <p:nvSpPr>
          <p:cNvPr id="149" name="CustomShape 3"/>
          <p:cNvSpPr/>
          <p:nvPr/>
        </p:nvSpPr>
        <p:spPr>
          <a:xfrm>
            <a:off x="914040" y="1981080"/>
            <a:ext cx="7351200" cy="14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a decision tree to predict categories for new events.</a:t>
            </a:r>
            <a:endParaRPr dirty="0"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training data to build the decision tree.</a:t>
            </a:r>
            <a:endParaRPr dirty="0"/>
          </a:p>
          <a:p>
            <a:pPr marL="360">
              <a:lnSpc>
                <a:spcPct val="100000"/>
              </a:lnSpc>
              <a:buClr>
                <a:srgbClr val="3333CC"/>
              </a:buClr>
              <a:buSzPct val="60000"/>
            </a:pPr>
            <a:endParaRPr dirty="0"/>
          </a:p>
        </p:txBody>
      </p:sp>
      <p:sp>
        <p:nvSpPr>
          <p:cNvPr id="150" name="CustomShape 4"/>
          <p:cNvSpPr/>
          <p:nvPr/>
        </p:nvSpPr>
        <p:spPr>
          <a:xfrm>
            <a:off x="5105160" y="3733920"/>
            <a:ext cx="1294920" cy="609120"/>
          </a:xfrm>
          <a:custGeom>
            <a:avLst/>
            <a:gdLst/>
            <a:ahLst/>
            <a:cxnLst/>
            <a:rect l="l" t="t" r="r" b="b"/>
            <a:pathLst>
              <a:path w="3600" h="1695">
                <a:moveTo>
                  <a:pt x="282" y="0"/>
                </a:moveTo>
                <a:cubicBezTo>
                  <a:pt x="141" y="0"/>
                  <a:pt x="0" y="141"/>
                  <a:pt x="0" y="282"/>
                </a:cubicBezTo>
                <a:lnTo>
                  <a:pt x="0" y="1411"/>
                </a:lnTo>
                <a:cubicBezTo>
                  <a:pt x="0" y="1552"/>
                  <a:pt x="141" y="1694"/>
                  <a:pt x="282" y="1694"/>
                </a:cubicBezTo>
                <a:lnTo>
                  <a:pt x="3316" y="1694"/>
                </a:lnTo>
                <a:cubicBezTo>
                  <a:pt x="3457" y="1694"/>
                  <a:pt x="3599" y="1552"/>
                  <a:pt x="3599" y="1411"/>
                </a:cubicBezTo>
                <a:lnTo>
                  <a:pt x="3599" y="282"/>
                </a:lnTo>
                <a:cubicBezTo>
                  <a:pt x="3599" y="141"/>
                  <a:pt x="3457" y="0"/>
                  <a:pt x="3316" y="0"/>
                </a:cubicBezTo>
                <a:lnTo>
                  <a:pt x="282" y="0"/>
                </a:lnTo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New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Events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5105160" y="4724280"/>
            <a:ext cx="1294920" cy="609480"/>
          </a:xfrm>
          <a:custGeom>
            <a:avLst/>
            <a:gdLst/>
            <a:ahLst/>
            <a:cxnLst/>
            <a:rect l="l" t="t" r="r" b="b"/>
            <a:pathLst>
              <a:path w="3599" h="1696">
                <a:moveTo>
                  <a:pt x="282" y="0"/>
                </a:moveTo>
                <a:cubicBezTo>
                  <a:pt x="141" y="0"/>
                  <a:pt x="0" y="141"/>
                  <a:pt x="0" y="282"/>
                </a:cubicBezTo>
                <a:lnTo>
                  <a:pt x="0" y="1412"/>
                </a:lnTo>
                <a:cubicBezTo>
                  <a:pt x="0" y="1553"/>
                  <a:pt x="141" y="1695"/>
                  <a:pt x="282" y="1695"/>
                </a:cubicBezTo>
                <a:lnTo>
                  <a:pt x="3316" y="1695"/>
                </a:lnTo>
                <a:cubicBezTo>
                  <a:pt x="3457" y="1695"/>
                  <a:pt x="3598" y="1553"/>
                  <a:pt x="3598" y="1412"/>
                </a:cubicBezTo>
                <a:lnTo>
                  <a:pt x="3598" y="282"/>
                </a:lnTo>
                <a:cubicBezTo>
                  <a:pt x="3598" y="141"/>
                  <a:pt x="3457" y="0"/>
                  <a:pt x="3316" y="0"/>
                </a:cubicBezTo>
                <a:lnTo>
                  <a:pt x="282" y="0"/>
                </a:lnTo>
              </a:path>
            </a:pathLst>
          </a:custGeom>
          <a:solidFill>
            <a:srgbClr val="0099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Decision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Tree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5105160" y="5715000"/>
            <a:ext cx="1294920" cy="304560"/>
          </a:xfrm>
          <a:custGeom>
            <a:avLst/>
            <a:gdLst/>
            <a:ahLst/>
            <a:cxnLst/>
            <a:rect l="l" t="t" r="r" b="b"/>
            <a:pathLst>
              <a:path w="3600" h="849">
                <a:moveTo>
                  <a:pt x="141" y="0"/>
                </a:moveTo>
                <a:cubicBezTo>
                  <a:pt x="70" y="0"/>
                  <a:pt x="0" y="70"/>
                  <a:pt x="0" y="141"/>
                </a:cubicBezTo>
                <a:lnTo>
                  <a:pt x="0" y="706"/>
                </a:lnTo>
                <a:cubicBezTo>
                  <a:pt x="0" y="777"/>
                  <a:pt x="70" y="848"/>
                  <a:pt x="141" y="848"/>
                </a:cubicBezTo>
                <a:lnTo>
                  <a:pt x="3457" y="848"/>
                </a:lnTo>
                <a:cubicBezTo>
                  <a:pt x="3528" y="848"/>
                  <a:pt x="3599" y="777"/>
                  <a:pt x="3599" y="706"/>
                </a:cubicBezTo>
                <a:lnTo>
                  <a:pt x="3599" y="141"/>
                </a:lnTo>
                <a:cubicBezTo>
                  <a:pt x="3599" y="70"/>
                  <a:pt x="3528" y="0"/>
                  <a:pt x="3457" y="0"/>
                </a:cubicBezTo>
                <a:lnTo>
                  <a:pt x="141" y="0"/>
                </a:lnTo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Category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3048120" y="4533840"/>
            <a:ext cx="1294920" cy="990360"/>
          </a:xfrm>
          <a:custGeom>
            <a:avLst/>
            <a:gdLst/>
            <a:ahLst/>
            <a:cxnLst/>
            <a:rect l="l" t="t" r="r" b="b"/>
            <a:pathLst>
              <a:path w="3600" h="2754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2294"/>
                </a:lnTo>
                <a:cubicBezTo>
                  <a:pt x="0" y="2523"/>
                  <a:pt x="229" y="2753"/>
                  <a:pt x="458" y="2753"/>
                </a:cubicBezTo>
                <a:lnTo>
                  <a:pt x="3140" y="2753"/>
                </a:lnTo>
                <a:cubicBezTo>
                  <a:pt x="3369" y="2753"/>
                  <a:pt x="3599" y="2523"/>
                  <a:pt x="3599" y="2294"/>
                </a:cubicBezTo>
                <a:lnTo>
                  <a:pt x="3599" y="458"/>
                </a:lnTo>
                <a:cubicBezTo>
                  <a:pt x="3599" y="229"/>
                  <a:pt x="3369" y="0"/>
                  <a:pt x="3140" y="0"/>
                </a:cubicBezTo>
                <a:lnTo>
                  <a:pt x="458" y="0"/>
                </a:lnTo>
              </a:path>
            </a:pathLst>
          </a:custGeom>
          <a:solidFill>
            <a:srgbClr val="0099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Training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Events and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Categories </a:t>
            </a:r>
            <a:endParaRPr/>
          </a:p>
        </p:txBody>
      </p:sp>
      <p:sp>
        <p:nvSpPr>
          <p:cNvPr id="154" name="Line 8"/>
          <p:cNvSpPr/>
          <p:nvPr/>
        </p:nvSpPr>
        <p:spPr>
          <a:xfrm>
            <a:off x="4343400" y="5029200"/>
            <a:ext cx="761400" cy="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9"/>
          <p:cNvSpPr/>
          <p:nvPr/>
        </p:nvSpPr>
        <p:spPr>
          <a:xfrm>
            <a:off x="5715000" y="4343400"/>
            <a:ext cx="0" cy="38088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10"/>
          <p:cNvSpPr/>
          <p:nvPr/>
        </p:nvSpPr>
        <p:spPr>
          <a:xfrm>
            <a:off x="5715000" y="5334120"/>
            <a:ext cx="0" cy="38088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6457680" y="6252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2"/>
          <p:cNvSpPr/>
          <p:nvPr/>
        </p:nvSpPr>
        <p:spPr>
          <a:xfrm>
            <a:off x="552960" y="95400"/>
            <a:ext cx="84826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Selecting the Next Attribute</a:t>
            </a:r>
            <a:endParaRPr/>
          </a:p>
        </p:txBody>
      </p:sp>
      <p:sp>
        <p:nvSpPr>
          <p:cNvPr id="506" name="Line 3"/>
          <p:cNvSpPr/>
          <p:nvPr/>
        </p:nvSpPr>
        <p:spPr>
          <a:xfrm flipH="1">
            <a:off x="1282680" y="2663280"/>
            <a:ext cx="753840" cy="12272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Line 4"/>
          <p:cNvSpPr/>
          <p:nvPr/>
        </p:nvSpPr>
        <p:spPr>
          <a:xfrm>
            <a:off x="2287440" y="2663280"/>
            <a:ext cx="690480" cy="12272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5"/>
          <p:cNvSpPr/>
          <p:nvPr/>
        </p:nvSpPr>
        <p:spPr>
          <a:xfrm>
            <a:off x="1504800" y="2214000"/>
            <a:ext cx="156276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Humidity</a:t>
            </a:r>
            <a:endParaRPr/>
          </a:p>
        </p:txBody>
      </p:sp>
      <p:sp>
        <p:nvSpPr>
          <p:cNvPr id="509" name="CustomShape 6"/>
          <p:cNvSpPr/>
          <p:nvPr/>
        </p:nvSpPr>
        <p:spPr>
          <a:xfrm>
            <a:off x="1157040" y="3179160"/>
            <a:ext cx="88128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510" name="CustomShape 7"/>
          <p:cNvSpPr/>
          <p:nvPr/>
        </p:nvSpPr>
        <p:spPr>
          <a:xfrm>
            <a:off x="2412720" y="3179160"/>
            <a:ext cx="12837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511" name="CustomShape 8"/>
          <p:cNvSpPr/>
          <p:nvPr/>
        </p:nvSpPr>
        <p:spPr>
          <a:xfrm>
            <a:off x="650880" y="3890520"/>
            <a:ext cx="1366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[3+, 4-]</a:t>
            </a:r>
            <a:endParaRPr/>
          </a:p>
        </p:txBody>
      </p:sp>
      <p:sp>
        <p:nvSpPr>
          <p:cNvPr id="512" name="CustomShape 9"/>
          <p:cNvSpPr/>
          <p:nvPr/>
        </p:nvSpPr>
        <p:spPr>
          <a:xfrm>
            <a:off x="2724120" y="3890520"/>
            <a:ext cx="1366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[6+, 1-]</a:t>
            </a:r>
            <a:endParaRPr/>
          </a:p>
        </p:txBody>
      </p:sp>
      <p:sp>
        <p:nvSpPr>
          <p:cNvPr id="513" name="CustomShape 10"/>
          <p:cNvSpPr/>
          <p:nvPr/>
        </p:nvSpPr>
        <p:spPr>
          <a:xfrm>
            <a:off x="1581120" y="1375920"/>
            <a:ext cx="1718280" cy="825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S=[9+,5-]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E=0.940</a:t>
            </a:r>
            <a:endParaRPr/>
          </a:p>
        </p:txBody>
      </p:sp>
      <p:sp>
        <p:nvSpPr>
          <p:cNvPr id="514" name="CustomShape 11"/>
          <p:cNvSpPr/>
          <p:nvPr/>
        </p:nvSpPr>
        <p:spPr>
          <a:xfrm>
            <a:off x="285480" y="4957200"/>
            <a:ext cx="3175200" cy="14342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Gain(S,Humidity)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=0.940-(7/14)*0.985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– (7/14)*0.592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=0.151</a:t>
            </a:r>
            <a:endParaRPr/>
          </a:p>
        </p:txBody>
      </p:sp>
      <p:sp>
        <p:nvSpPr>
          <p:cNvPr id="515" name="CustomShape 12"/>
          <p:cNvSpPr/>
          <p:nvPr/>
        </p:nvSpPr>
        <p:spPr>
          <a:xfrm>
            <a:off x="438120" y="4500000"/>
            <a:ext cx="45716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7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E=0.985</a:t>
            </a:r>
            <a:endParaRPr/>
          </a:p>
        </p:txBody>
      </p:sp>
      <p:sp>
        <p:nvSpPr>
          <p:cNvPr id="516" name="CustomShape 13"/>
          <p:cNvSpPr/>
          <p:nvPr/>
        </p:nvSpPr>
        <p:spPr>
          <a:xfrm>
            <a:off x="2647800" y="4423680"/>
            <a:ext cx="45716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E=0.592</a:t>
            </a:r>
            <a:endParaRPr/>
          </a:p>
        </p:txBody>
      </p:sp>
      <p:sp>
        <p:nvSpPr>
          <p:cNvPr id="517" name="Line 14"/>
          <p:cNvSpPr/>
          <p:nvPr/>
        </p:nvSpPr>
        <p:spPr>
          <a:xfrm flipH="1">
            <a:off x="5854680" y="2663280"/>
            <a:ext cx="753840" cy="12272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15"/>
          <p:cNvSpPr/>
          <p:nvPr/>
        </p:nvSpPr>
        <p:spPr>
          <a:xfrm>
            <a:off x="6859440" y="2663280"/>
            <a:ext cx="690480" cy="12272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16"/>
          <p:cNvSpPr/>
          <p:nvPr/>
        </p:nvSpPr>
        <p:spPr>
          <a:xfrm>
            <a:off x="6076800" y="2214000"/>
            <a:ext cx="94680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Wind</a:t>
            </a:r>
            <a:endParaRPr/>
          </a:p>
        </p:txBody>
      </p:sp>
      <p:sp>
        <p:nvSpPr>
          <p:cNvPr id="520" name="CustomShape 17"/>
          <p:cNvSpPr/>
          <p:nvPr/>
        </p:nvSpPr>
        <p:spPr>
          <a:xfrm>
            <a:off x="5729040" y="3179160"/>
            <a:ext cx="10155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Weak</a:t>
            </a:r>
            <a:endParaRPr/>
          </a:p>
        </p:txBody>
      </p:sp>
      <p:sp>
        <p:nvSpPr>
          <p:cNvPr id="521" name="CustomShape 18"/>
          <p:cNvSpPr/>
          <p:nvPr/>
        </p:nvSpPr>
        <p:spPr>
          <a:xfrm>
            <a:off x="6984720" y="3179160"/>
            <a:ext cx="11833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Strong</a:t>
            </a:r>
            <a:endParaRPr/>
          </a:p>
        </p:txBody>
      </p:sp>
      <p:sp>
        <p:nvSpPr>
          <p:cNvPr id="522" name="CustomShape 19"/>
          <p:cNvSpPr/>
          <p:nvPr/>
        </p:nvSpPr>
        <p:spPr>
          <a:xfrm>
            <a:off x="5222880" y="3890520"/>
            <a:ext cx="1366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[6+, 2-]</a:t>
            </a:r>
            <a:endParaRPr/>
          </a:p>
        </p:txBody>
      </p:sp>
      <p:sp>
        <p:nvSpPr>
          <p:cNvPr id="523" name="CustomShape 20"/>
          <p:cNvSpPr/>
          <p:nvPr/>
        </p:nvSpPr>
        <p:spPr>
          <a:xfrm>
            <a:off x="7296120" y="3890520"/>
            <a:ext cx="1366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[3+, 3-]</a:t>
            </a:r>
            <a:endParaRPr/>
          </a:p>
        </p:txBody>
      </p:sp>
      <p:sp>
        <p:nvSpPr>
          <p:cNvPr id="524" name="CustomShape 21"/>
          <p:cNvSpPr/>
          <p:nvPr/>
        </p:nvSpPr>
        <p:spPr>
          <a:xfrm>
            <a:off x="6153120" y="1375920"/>
            <a:ext cx="1718280" cy="825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S=[9+,5-]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E=0.940</a:t>
            </a:r>
            <a:endParaRPr/>
          </a:p>
        </p:txBody>
      </p:sp>
      <p:sp>
        <p:nvSpPr>
          <p:cNvPr id="525" name="CustomShape 22"/>
          <p:cNvSpPr/>
          <p:nvPr/>
        </p:nvSpPr>
        <p:spPr>
          <a:xfrm>
            <a:off x="5562720" y="4495680"/>
            <a:ext cx="45716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E=0.811</a:t>
            </a:r>
            <a:endParaRPr/>
          </a:p>
        </p:txBody>
      </p:sp>
      <p:sp>
        <p:nvSpPr>
          <p:cNvPr id="526" name="CustomShape 23"/>
          <p:cNvSpPr/>
          <p:nvPr/>
        </p:nvSpPr>
        <p:spPr>
          <a:xfrm>
            <a:off x="7467480" y="4495680"/>
            <a:ext cx="45716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E=1.0</a:t>
            </a:r>
            <a:endParaRPr/>
          </a:p>
        </p:txBody>
      </p:sp>
      <p:sp>
        <p:nvSpPr>
          <p:cNvPr id="527" name="CustomShape 24"/>
          <p:cNvSpPr/>
          <p:nvPr/>
        </p:nvSpPr>
        <p:spPr>
          <a:xfrm>
            <a:off x="5314680" y="4880880"/>
            <a:ext cx="3175200" cy="14342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Gain(S,Wind)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=0.940-(8/14)*0.811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– (6/14)*1.0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=0.048</a:t>
            </a:r>
            <a:endParaRPr/>
          </a:p>
        </p:txBody>
      </p:sp>
      <p:sp>
        <p:nvSpPr>
          <p:cNvPr id="528" name="CustomShape 25"/>
          <p:cNvSpPr/>
          <p:nvPr/>
        </p:nvSpPr>
        <p:spPr>
          <a:xfrm>
            <a:off x="432000" y="6372000"/>
            <a:ext cx="8571600" cy="3679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Humidity provides greater info. gain than Wind, w.r.t target classification.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2"/>
          <p:cNvSpPr/>
          <p:nvPr/>
        </p:nvSpPr>
        <p:spPr>
          <a:xfrm>
            <a:off x="720000" y="-63000"/>
            <a:ext cx="82666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Selecting the Next Attribute</a:t>
            </a:r>
            <a:endParaRPr/>
          </a:p>
        </p:txBody>
      </p:sp>
      <p:sp>
        <p:nvSpPr>
          <p:cNvPr id="531" name="Line 3"/>
          <p:cNvSpPr/>
          <p:nvPr/>
        </p:nvSpPr>
        <p:spPr>
          <a:xfrm flipH="1">
            <a:off x="2383920" y="2735280"/>
            <a:ext cx="754200" cy="12272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Line 4"/>
          <p:cNvSpPr/>
          <p:nvPr/>
        </p:nvSpPr>
        <p:spPr>
          <a:xfrm>
            <a:off x="4592520" y="2658960"/>
            <a:ext cx="690840" cy="12272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5"/>
          <p:cNvSpPr/>
          <p:nvPr/>
        </p:nvSpPr>
        <p:spPr>
          <a:xfrm>
            <a:off x="2971800" y="2209680"/>
            <a:ext cx="182844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Outlook</a:t>
            </a:r>
            <a:endParaRPr/>
          </a:p>
        </p:txBody>
      </p:sp>
      <p:sp>
        <p:nvSpPr>
          <p:cNvPr id="534" name="CustomShape 6"/>
          <p:cNvSpPr/>
          <p:nvPr/>
        </p:nvSpPr>
        <p:spPr>
          <a:xfrm>
            <a:off x="2259000" y="3251160"/>
            <a:ext cx="11343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535" name="CustomShape 7"/>
          <p:cNvSpPr/>
          <p:nvPr/>
        </p:nvSpPr>
        <p:spPr>
          <a:xfrm>
            <a:off x="4718160" y="3174840"/>
            <a:ext cx="8510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536" name="CustomShape 8"/>
          <p:cNvSpPr/>
          <p:nvPr/>
        </p:nvSpPr>
        <p:spPr>
          <a:xfrm>
            <a:off x="1752480" y="3962520"/>
            <a:ext cx="1366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[2+, 3-]</a:t>
            </a:r>
            <a:endParaRPr/>
          </a:p>
        </p:txBody>
      </p:sp>
      <p:sp>
        <p:nvSpPr>
          <p:cNvPr id="537" name="CustomShape 9"/>
          <p:cNvSpPr/>
          <p:nvPr/>
        </p:nvSpPr>
        <p:spPr>
          <a:xfrm>
            <a:off x="5029200" y="3886200"/>
            <a:ext cx="13662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[3+, 2-]</a:t>
            </a:r>
            <a:endParaRPr/>
          </a:p>
        </p:txBody>
      </p:sp>
      <p:sp>
        <p:nvSpPr>
          <p:cNvPr id="538" name="CustomShape 10"/>
          <p:cNvSpPr/>
          <p:nvPr/>
        </p:nvSpPr>
        <p:spPr>
          <a:xfrm>
            <a:off x="3200400" y="1371600"/>
            <a:ext cx="1718280" cy="825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S=[9+,5-]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E=0.940</a:t>
            </a:r>
            <a:endParaRPr/>
          </a:p>
        </p:txBody>
      </p:sp>
      <p:sp>
        <p:nvSpPr>
          <p:cNvPr id="539" name="CustomShape 11"/>
          <p:cNvSpPr/>
          <p:nvPr/>
        </p:nvSpPr>
        <p:spPr>
          <a:xfrm>
            <a:off x="2481120" y="5132880"/>
            <a:ext cx="3807720" cy="131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</a:t>
            </a:r>
            <a:r>
              <a:rPr lang="en-IN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S,Outlook</a:t>
            </a:r>
            <a:r>
              <a:rPr lang="en-IN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=0.940-(5/14)*0.971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-(4/14)*0.0 – (5/14)*</a:t>
            </a:r>
            <a:r>
              <a:rPr lang="en-IN" sz="20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0.971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=0.247</a:t>
            </a:r>
            <a:endParaRPr dirty="0"/>
          </a:p>
        </p:txBody>
      </p:sp>
      <p:sp>
        <p:nvSpPr>
          <p:cNvPr id="540" name="CustomShape 12"/>
          <p:cNvSpPr/>
          <p:nvPr/>
        </p:nvSpPr>
        <p:spPr>
          <a:xfrm>
            <a:off x="1656000" y="4464000"/>
            <a:ext cx="15440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7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E=0.971</a:t>
            </a:r>
            <a:endParaRPr/>
          </a:p>
        </p:txBody>
      </p:sp>
      <p:sp>
        <p:nvSpPr>
          <p:cNvPr id="541" name="CustomShape 13"/>
          <p:cNvSpPr/>
          <p:nvPr/>
        </p:nvSpPr>
        <p:spPr>
          <a:xfrm>
            <a:off x="4968000" y="4426560"/>
            <a:ext cx="150876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E=0.971</a:t>
            </a:r>
            <a:endParaRPr/>
          </a:p>
        </p:txBody>
      </p:sp>
      <p:sp>
        <p:nvSpPr>
          <p:cNvPr id="542" name="Line 14"/>
          <p:cNvSpPr/>
          <p:nvPr/>
        </p:nvSpPr>
        <p:spPr>
          <a:xfrm flipH="1">
            <a:off x="3962160" y="2735280"/>
            <a:ext cx="14040" cy="13032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5"/>
          <p:cNvSpPr/>
          <p:nvPr/>
        </p:nvSpPr>
        <p:spPr>
          <a:xfrm>
            <a:off x="3581280" y="2971800"/>
            <a:ext cx="911880" cy="8251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cast</a:t>
            </a:r>
            <a:endParaRPr/>
          </a:p>
        </p:txBody>
      </p:sp>
      <p:sp>
        <p:nvSpPr>
          <p:cNvPr id="544" name="CustomShape 16"/>
          <p:cNvSpPr/>
          <p:nvPr/>
        </p:nvSpPr>
        <p:spPr>
          <a:xfrm>
            <a:off x="3429000" y="3962520"/>
            <a:ext cx="125640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[4+, 0]</a:t>
            </a:r>
            <a:endParaRPr/>
          </a:p>
        </p:txBody>
      </p:sp>
      <p:sp>
        <p:nvSpPr>
          <p:cNvPr id="545" name="CustomShape 17"/>
          <p:cNvSpPr/>
          <p:nvPr/>
        </p:nvSpPr>
        <p:spPr>
          <a:xfrm>
            <a:off x="3573000" y="4464000"/>
            <a:ext cx="13712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7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E=0.0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2"/>
          <p:cNvSpPr/>
          <p:nvPr/>
        </p:nvSpPr>
        <p:spPr>
          <a:xfrm>
            <a:off x="732960" y="131400"/>
            <a:ext cx="81946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Selecting the Next Attribute</a:t>
            </a:r>
            <a:endParaRPr/>
          </a:p>
        </p:txBody>
      </p:sp>
      <p:sp>
        <p:nvSpPr>
          <p:cNvPr id="548" name="CustomShape 3"/>
          <p:cNvSpPr/>
          <p:nvPr/>
        </p:nvSpPr>
        <p:spPr>
          <a:xfrm>
            <a:off x="1066680" y="1600200"/>
            <a:ext cx="7696080" cy="3933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The information gain values for the 4 attributes are:</a:t>
            </a:r>
            <a:endParaRPr/>
          </a:p>
          <a:p>
            <a:pPr marL="216000" indent="-216000">
              <a:lnSpc>
                <a:spcPct val="100000"/>
              </a:lnSpc>
              <a:buFont typeface="Tahoma"/>
              <a:buChar char="•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Gain(S,Outlook) =0.247</a:t>
            </a:r>
            <a:endParaRPr/>
          </a:p>
          <a:p>
            <a:pPr marL="216000" indent="-216000">
              <a:lnSpc>
                <a:spcPct val="100000"/>
              </a:lnSpc>
              <a:buFont typeface="Tahoma"/>
              <a:buChar char="•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Gain(S,Humidity) =0.151</a:t>
            </a:r>
            <a:endParaRPr/>
          </a:p>
          <a:p>
            <a:pPr marL="216000" indent="-216000">
              <a:lnSpc>
                <a:spcPct val="100000"/>
              </a:lnSpc>
              <a:buFont typeface="Tahoma"/>
              <a:buChar char="•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Gain(S,Wind) =0.048</a:t>
            </a:r>
            <a:endParaRPr/>
          </a:p>
          <a:p>
            <a:pPr marL="216000" indent="-216000">
              <a:lnSpc>
                <a:spcPct val="100000"/>
              </a:lnSpc>
              <a:buFont typeface="Tahoma"/>
              <a:buChar char="•"/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Gain(S,Temperature) =0.029</a:t>
            </a:r>
            <a:endParaRPr/>
          </a:p>
          <a:p>
            <a:pPr>
              <a:lnSpc>
                <a:spcPct val="100000"/>
              </a:lnSpc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where S denotes the collection of training examples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96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ID3 Algorithm</a:t>
            </a:r>
            <a:endParaRPr/>
          </a:p>
        </p:txBody>
      </p:sp>
      <p:sp>
        <p:nvSpPr>
          <p:cNvPr id="550" name="Line 2"/>
          <p:cNvSpPr/>
          <p:nvPr/>
        </p:nvSpPr>
        <p:spPr>
          <a:xfrm flipH="1">
            <a:off x="2043000" y="1795320"/>
            <a:ext cx="2895840" cy="1828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3"/>
          <p:cNvSpPr/>
          <p:nvPr/>
        </p:nvSpPr>
        <p:spPr>
          <a:xfrm>
            <a:off x="5243400" y="2100240"/>
            <a:ext cx="1740600" cy="14997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4"/>
          <p:cNvSpPr/>
          <p:nvPr/>
        </p:nvSpPr>
        <p:spPr>
          <a:xfrm>
            <a:off x="4786200" y="2176560"/>
            <a:ext cx="3780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5"/>
          <p:cNvSpPr/>
          <p:nvPr/>
        </p:nvSpPr>
        <p:spPr>
          <a:xfrm>
            <a:off x="4176720" y="1643040"/>
            <a:ext cx="136620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Outlook</a:t>
            </a:r>
            <a:endParaRPr/>
          </a:p>
        </p:txBody>
      </p:sp>
      <p:sp>
        <p:nvSpPr>
          <p:cNvPr id="554" name="CustomShape 6"/>
          <p:cNvSpPr/>
          <p:nvPr/>
        </p:nvSpPr>
        <p:spPr>
          <a:xfrm>
            <a:off x="2728800" y="2633760"/>
            <a:ext cx="11343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555" name="CustomShape 7"/>
          <p:cNvSpPr/>
          <p:nvPr/>
        </p:nvSpPr>
        <p:spPr>
          <a:xfrm>
            <a:off x="4100400" y="2633760"/>
            <a:ext cx="1536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Overcast</a:t>
            </a:r>
            <a:endParaRPr/>
          </a:p>
        </p:txBody>
      </p:sp>
      <p:sp>
        <p:nvSpPr>
          <p:cNvPr id="556" name="CustomShape 8"/>
          <p:cNvSpPr/>
          <p:nvPr/>
        </p:nvSpPr>
        <p:spPr>
          <a:xfrm>
            <a:off x="5853240" y="2633760"/>
            <a:ext cx="8510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557" name="CustomShape 9"/>
          <p:cNvSpPr/>
          <p:nvPr/>
        </p:nvSpPr>
        <p:spPr>
          <a:xfrm>
            <a:off x="4419720" y="4462560"/>
            <a:ext cx="67104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558" name="CustomShape 10"/>
          <p:cNvSpPr/>
          <p:nvPr/>
        </p:nvSpPr>
        <p:spPr>
          <a:xfrm>
            <a:off x="1600200" y="1600200"/>
            <a:ext cx="2111400" cy="7034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[D1,D2,…,D14]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[9+,5-]</a:t>
            </a:r>
            <a:endParaRPr/>
          </a:p>
        </p:txBody>
      </p:sp>
      <p:sp>
        <p:nvSpPr>
          <p:cNvPr id="559" name="CustomShape 11"/>
          <p:cNvSpPr/>
          <p:nvPr/>
        </p:nvSpPr>
        <p:spPr>
          <a:xfrm>
            <a:off x="0" y="3624120"/>
            <a:ext cx="3553200" cy="7452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</a:t>
            </a:r>
            <a:r>
              <a:rPr lang="en-IN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=[D1,D2,D8,D9,D11]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        [2+,3-]</a:t>
            </a:r>
            <a:endParaRPr/>
          </a:p>
        </p:txBody>
      </p:sp>
      <p:sp>
        <p:nvSpPr>
          <p:cNvPr id="560" name="CustomShape 12"/>
          <p:cNvSpPr/>
          <p:nvPr/>
        </p:nvSpPr>
        <p:spPr>
          <a:xfrm>
            <a:off x="1509840" y="4538520"/>
            <a:ext cx="102456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?    </a:t>
            </a:r>
            <a:endParaRPr/>
          </a:p>
        </p:txBody>
      </p:sp>
      <p:sp>
        <p:nvSpPr>
          <p:cNvPr id="561" name="CustomShape 13"/>
          <p:cNvSpPr/>
          <p:nvPr/>
        </p:nvSpPr>
        <p:spPr>
          <a:xfrm>
            <a:off x="6919920" y="4538520"/>
            <a:ext cx="102456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?    </a:t>
            </a:r>
            <a:endParaRPr/>
          </a:p>
        </p:txBody>
      </p:sp>
      <p:sp>
        <p:nvSpPr>
          <p:cNvPr id="562" name="CustomShape 14"/>
          <p:cNvSpPr/>
          <p:nvPr/>
        </p:nvSpPr>
        <p:spPr>
          <a:xfrm>
            <a:off x="3733920" y="3624120"/>
            <a:ext cx="2376360" cy="7034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[D3,D7,D12,D13]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[4+,0-]</a:t>
            </a:r>
            <a:endParaRPr/>
          </a:p>
        </p:txBody>
      </p:sp>
      <p:sp>
        <p:nvSpPr>
          <p:cNvPr id="563" name="CustomShape 15"/>
          <p:cNvSpPr/>
          <p:nvPr/>
        </p:nvSpPr>
        <p:spPr>
          <a:xfrm>
            <a:off x="6157800" y="3624120"/>
            <a:ext cx="2815200" cy="7034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[D4,D5,D6,D10,D14]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   [3+,2-]</a:t>
            </a:r>
            <a:endParaRPr/>
          </a:p>
        </p:txBody>
      </p:sp>
      <p:sp>
        <p:nvSpPr>
          <p:cNvPr id="564" name="CustomShape 16"/>
          <p:cNvSpPr/>
          <p:nvPr/>
        </p:nvSpPr>
        <p:spPr>
          <a:xfrm>
            <a:off x="216000" y="5429520"/>
            <a:ext cx="8915040" cy="12373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Gain(S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, Humidity)=0.970-(3/5)0.0 – 2/5(0.0) = 0.970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Gain(S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, Temp.)=0.970-(2/5)0.0 –2/5(1.0)-(1/5)0.0 = 0.570</a:t>
            </a:r>
            <a:endParaRPr/>
          </a:p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Gain(S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, Wind)=0.970= -(2/5)1.0 – 3/5(0.918) = 0.019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Line 1"/>
          <p:cNvSpPr/>
          <p:nvPr/>
        </p:nvSpPr>
        <p:spPr>
          <a:xfrm flipH="1">
            <a:off x="1853640" y="2088360"/>
            <a:ext cx="2233440" cy="1160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Line 2"/>
          <p:cNvSpPr/>
          <p:nvPr/>
        </p:nvSpPr>
        <p:spPr>
          <a:xfrm>
            <a:off x="5358960" y="2088360"/>
            <a:ext cx="1643040" cy="1160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Line 3"/>
          <p:cNvSpPr/>
          <p:nvPr/>
        </p:nvSpPr>
        <p:spPr>
          <a:xfrm flipH="1">
            <a:off x="694800" y="3792240"/>
            <a:ext cx="789120" cy="10018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Line 4"/>
          <p:cNvSpPr/>
          <p:nvPr/>
        </p:nvSpPr>
        <p:spPr>
          <a:xfrm>
            <a:off x="2044080" y="3792240"/>
            <a:ext cx="919440" cy="10018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Line 5"/>
          <p:cNvSpPr/>
          <p:nvPr/>
        </p:nvSpPr>
        <p:spPr>
          <a:xfrm>
            <a:off x="7183080" y="3792240"/>
            <a:ext cx="853920" cy="10018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Line 6"/>
          <p:cNvSpPr/>
          <p:nvPr/>
        </p:nvSpPr>
        <p:spPr>
          <a:xfrm flipH="1">
            <a:off x="6068880" y="3792240"/>
            <a:ext cx="789120" cy="10018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7"/>
          <p:cNvSpPr/>
          <p:nvPr/>
        </p:nvSpPr>
        <p:spPr>
          <a:xfrm>
            <a:off x="4711680" y="2140920"/>
            <a:ext cx="1800" cy="1108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8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ID3 Algorithm</a:t>
            </a:r>
            <a:endParaRPr/>
          </a:p>
        </p:txBody>
      </p:sp>
      <p:sp>
        <p:nvSpPr>
          <p:cNvPr id="573" name="CustomShape 9"/>
          <p:cNvSpPr/>
          <p:nvPr/>
        </p:nvSpPr>
        <p:spPr>
          <a:xfrm>
            <a:off x="3962520" y="1600200"/>
            <a:ext cx="144648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</a:t>
            </a:r>
            <a:endParaRPr/>
          </a:p>
        </p:txBody>
      </p:sp>
      <p:sp>
        <p:nvSpPr>
          <p:cNvPr id="574" name="CustomShape 10"/>
          <p:cNvSpPr/>
          <p:nvPr/>
        </p:nvSpPr>
        <p:spPr>
          <a:xfrm>
            <a:off x="2186280" y="2482920"/>
            <a:ext cx="125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Sunny</a:t>
            </a:r>
            <a:endParaRPr/>
          </a:p>
        </p:txBody>
      </p:sp>
      <p:sp>
        <p:nvSpPr>
          <p:cNvPr id="575" name="CustomShape 11"/>
          <p:cNvSpPr/>
          <p:nvPr/>
        </p:nvSpPr>
        <p:spPr>
          <a:xfrm>
            <a:off x="3858480" y="2482920"/>
            <a:ext cx="16171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Overcast</a:t>
            </a:r>
            <a:endParaRPr/>
          </a:p>
        </p:txBody>
      </p:sp>
      <p:sp>
        <p:nvSpPr>
          <p:cNvPr id="576" name="CustomShape 12"/>
          <p:cNvSpPr/>
          <p:nvPr/>
        </p:nvSpPr>
        <p:spPr>
          <a:xfrm>
            <a:off x="5867280" y="2482920"/>
            <a:ext cx="10213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Rain</a:t>
            </a:r>
            <a:endParaRPr/>
          </a:p>
        </p:txBody>
      </p:sp>
      <p:sp>
        <p:nvSpPr>
          <p:cNvPr id="577" name="CustomShape 13"/>
          <p:cNvSpPr/>
          <p:nvPr/>
        </p:nvSpPr>
        <p:spPr>
          <a:xfrm>
            <a:off x="965520" y="3293280"/>
            <a:ext cx="158040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Humidity</a:t>
            </a:r>
            <a:endParaRPr/>
          </a:p>
        </p:txBody>
      </p:sp>
      <p:sp>
        <p:nvSpPr>
          <p:cNvPr id="578" name="CustomShape 14"/>
          <p:cNvSpPr/>
          <p:nvPr/>
        </p:nvSpPr>
        <p:spPr>
          <a:xfrm>
            <a:off x="388800" y="4576320"/>
            <a:ext cx="10213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</a:t>
            </a:r>
            <a:endParaRPr/>
          </a:p>
        </p:txBody>
      </p:sp>
      <p:sp>
        <p:nvSpPr>
          <p:cNvPr id="579" name="CustomShape 15"/>
          <p:cNvSpPr/>
          <p:nvPr/>
        </p:nvSpPr>
        <p:spPr>
          <a:xfrm>
            <a:off x="1996560" y="4576320"/>
            <a:ext cx="13777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</a:t>
            </a:r>
            <a:endParaRPr/>
          </a:p>
        </p:txBody>
      </p:sp>
      <p:sp>
        <p:nvSpPr>
          <p:cNvPr id="580" name="CustomShape 16"/>
          <p:cNvSpPr/>
          <p:nvPr/>
        </p:nvSpPr>
        <p:spPr>
          <a:xfrm>
            <a:off x="6526080" y="329328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581" name="CustomShape 17"/>
          <p:cNvSpPr/>
          <p:nvPr/>
        </p:nvSpPr>
        <p:spPr>
          <a:xfrm>
            <a:off x="5255280" y="464832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582" name="CustomShape 18"/>
          <p:cNvSpPr/>
          <p:nvPr/>
        </p:nvSpPr>
        <p:spPr>
          <a:xfrm>
            <a:off x="7291080" y="464832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583" name="CustomShape 19"/>
          <p:cNvSpPr/>
          <p:nvPr/>
        </p:nvSpPr>
        <p:spPr>
          <a:xfrm>
            <a:off x="525600" y="523440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584" name="CustomShape 20"/>
          <p:cNvSpPr/>
          <p:nvPr/>
        </p:nvSpPr>
        <p:spPr>
          <a:xfrm>
            <a:off x="2286000" y="523440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585" name="CustomShape 21"/>
          <p:cNvSpPr/>
          <p:nvPr/>
        </p:nvSpPr>
        <p:spPr>
          <a:xfrm>
            <a:off x="4250160" y="32932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586" name="CustomShape 22"/>
          <p:cNvSpPr/>
          <p:nvPr/>
        </p:nvSpPr>
        <p:spPr>
          <a:xfrm>
            <a:off x="7579800" y="527040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587" name="CustomShape 23"/>
          <p:cNvSpPr/>
          <p:nvPr/>
        </p:nvSpPr>
        <p:spPr>
          <a:xfrm>
            <a:off x="5539680" y="527040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588" name="CustomShape 24"/>
          <p:cNvSpPr/>
          <p:nvPr/>
        </p:nvSpPr>
        <p:spPr>
          <a:xfrm>
            <a:off x="3285000" y="3775320"/>
            <a:ext cx="27626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[D3,D7,D12,D13]</a:t>
            </a:r>
            <a:endParaRPr/>
          </a:p>
        </p:txBody>
      </p:sp>
      <p:sp>
        <p:nvSpPr>
          <p:cNvPr id="589" name="CustomShape 25"/>
          <p:cNvSpPr/>
          <p:nvPr/>
        </p:nvSpPr>
        <p:spPr>
          <a:xfrm>
            <a:off x="1705680" y="5711760"/>
            <a:ext cx="223344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[D8,D9,D11] [mistake]</a:t>
            </a:r>
            <a:endParaRPr/>
          </a:p>
        </p:txBody>
      </p:sp>
      <p:sp>
        <p:nvSpPr>
          <p:cNvPr id="590" name="CustomShape 26"/>
          <p:cNvSpPr/>
          <p:nvPr/>
        </p:nvSpPr>
        <p:spPr>
          <a:xfrm>
            <a:off x="5058360" y="5724720"/>
            <a:ext cx="22330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[D6,D14]</a:t>
            </a:r>
            <a:endParaRPr/>
          </a:p>
        </p:txBody>
      </p:sp>
      <p:sp>
        <p:nvSpPr>
          <p:cNvPr id="591" name="CustomShape 27"/>
          <p:cNvSpPr/>
          <p:nvPr/>
        </p:nvSpPr>
        <p:spPr>
          <a:xfrm>
            <a:off x="108000" y="5848200"/>
            <a:ext cx="151164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[D1,D2]</a:t>
            </a:r>
            <a:endParaRPr/>
          </a:p>
        </p:txBody>
      </p:sp>
      <p:sp>
        <p:nvSpPr>
          <p:cNvPr id="592" name="CustomShape 28"/>
          <p:cNvSpPr/>
          <p:nvPr/>
        </p:nvSpPr>
        <p:spPr>
          <a:xfrm>
            <a:off x="6859440" y="5688720"/>
            <a:ext cx="22330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[D4,D5,D10]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5640" algn="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fld id="{475ED4C8-DD0A-42B8-95C5-4E2F19A0C656}" type="slidenum">
              <a:rPr lang="en-IN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25</a:t>
            </a:fld>
            <a:endParaRPr/>
          </a:p>
        </p:txBody>
      </p:sp>
      <p:sp>
        <p:nvSpPr>
          <p:cNvPr id="594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Avoid Overfitting</a:t>
            </a:r>
            <a:endParaRPr/>
          </a:p>
        </p:txBody>
      </p:sp>
      <p:sp>
        <p:nvSpPr>
          <p:cNvPr id="595" name="CustomShape 3"/>
          <p:cNvSpPr/>
          <p:nvPr/>
        </p:nvSpPr>
        <p:spPr>
          <a:xfrm>
            <a:off x="990720" y="1600200"/>
            <a:ext cx="7772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stop growing when split not statistically significant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grow full tree, then post-prune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Select “best” tree: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measure performance over training data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measure performance over separate validation data set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min( |tree|+|misclassifications(tree)|)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2"/>
          <p:cNvSpPr/>
          <p:nvPr/>
        </p:nvSpPr>
        <p:spPr>
          <a:xfrm>
            <a:off x="804960" y="-126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Converting a Tree to Rules</a:t>
            </a:r>
            <a:endParaRPr/>
          </a:p>
        </p:txBody>
      </p:sp>
      <p:sp>
        <p:nvSpPr>
          <p:cNvPr id="598" name="Line 3"/>
          <p:cNvSpPr/>
          <p:nvPr/>
        </p:nvSpPr>
        <p:spPr>
          <a:xfrm flipH="1">
            <a:off x="2293920" y="1713240"/>
            <a:ext cx="2049120" cy="926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Line 4"/>
          <p:cNvSpPr/>
          <p:nvPr/>
        </p:nvSpPr>
        <p:spPr>
          <a:xfrm>
            <a:off x="4885560" y="1713240"/>
            <a:ext cx="1506240" cy="926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5"/>
          <p:cNvSpPr/>
          <p:nvPr/>
        </p:nvSpPr>
        <p:spPr>
          <a:xfrm flipH="1">
            <a:off x="1389960" y="2892600"/>
            <a:ext cx="722880" cy="8002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Line 6"/>
          <p:cNvSpPr/>
          <p:nvPr/>
        </p:nvSpPr>
        <p:spPr>
          <a:xfrm>
            <a:off x="2354760" y="2892600"/>
            <a:ext cx="843480" cy="8002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Line 7"/>
          <p:cNvSpPr/>
          <p:nvPr/>
        </p:nvSpPr>
        <p:spPr>
          <a:xfrm>
            <a:off x="6512760" y="2892600"/>
            <a:ext cx="783000" cy="8002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Line 8"/>
          <p:cNvSpPr/>
          <p:nvPr/>
        </p:nvSpPr>
        <p:spPr>
          <a:xfrm flipH="1">
            <a:off x="5668200" y="2892600"/>
            <a:ext cx="722880" cy="8002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Line 9"/>
          <p:cNvSpPr/>
          <p:nvPr/>
        </p:nvSpPr>
        <p:spPr>
          <a:xfrm>
            <a:off x="4524120" y="1755360"/>
            <a:ext cx="0" cy="884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10"/>
          <p:cNvSpPr/>
          <p:nvPr/>
        </p:nvSpPr>
        <p:spPr>
          <a:xfrm>
            <a:off x="4041720" y="1460520"/>
            <a:ext cx="1182600" cy="36792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</a:t>
            </a:r>
            <a:endParaRPr/>
          </a:p>
        </p:txBody>
      </p:sp>
      <p:sp>
        <p:nvSpPr>
          <p:cNvPr id="606" name="CustomShape 11"/>
          <p:cNvSpPr/>
          <p:nvPr/>
        </p:nvSpPr>
        <p:spPr>
          <a:xfrm>
            <a:off x="2896920" y="2007360"/>
            <a:ext cx="10425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Sunny</a:t>
            </a:r>
            <a:endParaRPr/>
          </a:p>
        </p:txBody>
      </p:sp>
      <p:sp>
        <p:nvSpPr>
          <p:cNvPr id="607" name="CustomShape 12"/>
          <p:cNvSpPr/>
          <p:nvPr/>
        </p:nvSpPr>
        <p:spPr>
          <a:xfrm>
            <a:off x="3981600" y="2007360"/>
            <a:ext cx="13107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Overcast</a:t>
            </a:r>
            <a:endParaRPr/>
          </a:p>
        </p:txBody>
      </p:sp>
      <p:sp>
        <p:nvSpPr>
          <p:cNvPr id="608" name="CustomShape 13"/>
          <p:cNvSpPr/>
          <p:nvPr/>
        </p:nvSpPr>
        <p:spPr>
          <a:xfrm>
            <a:off x="5367600" y="2007360"/>
            <a:ext cx="8643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Rain</a:t>
            </a:r>
            <a:endParaRPr/>
          </a:p>
        </p:txBody>
      </p:sp>
      <p:sp>
        <p:nvSpPr>
          <p:cNvPr id="609" name="CustomShape 14"/>
          <p:cNvSpPr/>
          <p:nvPr/>
        </p:nvSpPr>
        <p:spPr>
          <a:xfrm>
            <a:off x="1691640" y="2639160"/>
            <a:ext cx="1283400" cy="36792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Humidity</a:t>
            </a:r>
            <a:endParaRPr/>
          </a:p>
        </p:txBody>
      </p:sp>
      <p:sp>
        <p:nvSpPr>
          <p:cNvPr id="610" name="CustomShape 15"/>
          <p:cNvSpPr/>
          <p:nvPr/>
        </p:nvSpPr>
        <p:spPr>
          <a:xfrm>
            <a:off x="1268640" y="3229560"/>
            <a:ext cx="8643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</a:t>
            </a:r>
            <a:endParaRPr/>
          </a:p>
        </p:txBody>
      </p:sp>
      <p:sp>
        <p:nvSpPr>
          <p:cNvPr id="611" name="CustomShape 16"/>
          <p:cNvSpPr/>
          <p:nvPr/>
        </p:nvSpPr>
        <p:spPr>
          <a:xfrm>
            <a:off x="2475360" y="3229560"/>
            <a:ext cx="113076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</a:t>
            </a:r>
            <a:endParaRPr/>
          </a:p>
        </p:txBody>
      </p:sp>
      <p:sp>
        <p:nvSpPr>
          <p:cNvPr id="612" name="CustomShape 17"/>
          <p:cNvSpPr/>
          <p:nvPr/>
        </p:nvSpPr>
        <p:spPr>
          <a:xfrm>
            <a:off x="6030360" y="2639160"/>
            <a:ext cx="916200" cy="36792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613" name="CustomShape 18"/>
          <p:cNvSpPr/>
          <p:nvPr/>
        </p:nvSpPr>
        <p:spPr>
          <a:xfrm>
            <a:off x="5487840" y="3229560"/>
            <a:ext cx="106848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614" name="CustomShape 19"/>
          <p:cNvSpPr/>
          <p:nvPr/>
        </p:nvSpPr>
        <p:spPr>
          <a:xfrm>
            <a:off x="6693120" y="3229560"/>
            <a:ext cx="975600" cy="36792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615" name="CustomShape 20"/>
          <p:cNvSpPr/>
          <p:nvPr/>
        </p:nvSpPr>
        <p:spPr>
          <a:xfrm>
            <a:off x="1149480" y="3693240"/>
            <a:ext cx="68760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616" name="CustomShape 21"/>
          <p:cNvSpPr/>
          <p:nvPr/>
        </p:nvSpPr>
        <p:spPr>
          <a:xfrm>
            <a:off x="2957040" y="3693240"/>
            <a:ext cx="76824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617" name="CustomShape 22"/>
          <p:cNvSpPr/>
          <p:nvPr/>
        </p:nvSpPr>
        <p:spPr>
          <a:xfrm>
            <a:off x="4282920" y="2639160"/>
            <a:ext cx="76824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618" name="CustomShape 23"/>
          <p:cNvSpPr/>
          <p:nvPr/>
        </p:nvSpPr>
        <p:spPr>
          <a:xfrm>
            <a:off x="7115040" y="3693240"/>
            <a:ext cx="76824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619" name="CustomShape 24"/>
          <p:cNvSpPr/>
          <p:nvPr/>
        </p:nvSpPr>
        <p:spPr>
          <a:xfrm>
            <a:off x="5429160" y="3693240"/>
            <a:ext cx="687600" cy="36792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620" name="CustomShape 25"/>
          <p:cNvSpPr/>
          <p:nvPr/>
        </p:nvSpPr>
        <p:spPr>
          <a:xfrm>
            <a:off x="369720" y="4340880"/>
            <a:ext cx="8545320" cy="2670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If (Outlook=Sunny) 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(Humidity=High) Then PlayTennis=No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If (Outlook=Sunny) 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(Humidity=Normal) Then PlayTennis=Yes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If (Outlook=Overcast) Then PlayTennis=Yes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If (Outlook=Rain) 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(Wind=Strong) Then PlayTennis=No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2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If (Outlook=Rain) 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(Wind=Weak) Then PlayTennis=Yes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480960" y="131400"/>
            <a:ext cx="85546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Continuous Valued Attributes</a:t>
            </a:r>
            <a:endParaRPr/>
          </a:p>
        </p:txBody>
      </p:sp>
      <p:sp>
        <p:nvSpPr>
          <p:cNvPr id="622" name="CustomShape 2"/>
          <p:cNvSpPr/>
          <p:nvPr/>
        </p:nvSpPr>
        <p:spPr>
          <a:xfrm>
            <a:off x="762120" y="1600200"/>
            <a:ext cx="8192520" cy="19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Create a</a:t>
            </a: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discrete attribute to test continuous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Temperature = 24.5</a:t>
            </a:r>
            <a:r>
              <a:rPr lang="en-IN" sz="2400" strike="noStrike" spc="-1" baseline="30000"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C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(Temperature &gt; 20.0</a:t>
            </a:r>
            <a:r>
              <a:rPr lang="en-IN" sz="2400" strike="noStrike" spc="-1" baseline="30000"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C) = {true, false}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Where to set the threshold?</a:t>
            </a:r>
            <a:endParaRPr/>
          </a:p>
        </p:txBody>
      </p:sp>
      <p:sp>
        <p:nvSpPr>
          <p:cNvPr id="623" name="CustomShape 3"/>
          <p:cNvSpPr/>
          <p:nvPr/>
        </p:nvSpPr>
        <p:spPr>
          <a:xfrm>
            <a:off x="3489480" y="4038480"/>
            <a:ext cx="1009080" cy="657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r>
              <a:rPr lang="en-IN" sz="20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24" name="CustomShape 4"/>
          <p:cNvSpPr/>
          <p:nvPr/>
        </p:nvSpPr>
        <p:spPr>
          <a:xfrm>
            <a:off x="7242120" y="4695840"/>
            <a:ext cx="91080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625" name="CustomShape 5"/>
          <p:cNvSpPr/>
          <p:nvPr/>
        </p:nvSpPr>
        <p:spPr>
          <a:xfrm>
            <a:off x="6332400" y="4695840"/>
            <a:ext cx="909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626" name="CustomShape 6"/>
          <p:cNvSpPr/>
          <p:nvPr/>
        </p:nvSpPr>
        <p:spPr>
          <a:xfrm>
            <a:off x="5421240" y="4695840"/>
            <a:ext cx="91080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627" name="CustomShape 7"/>
          <p:cNvSpPr/>
          <p:nvPr/>
        </p:nvSpPr>
        <p:spPr>
          <a:xfrm>
            <a:off x="4498920" y="4695840"/>
            <a:ext cx="9219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628" name="CustomShape 8"/>
          <p:cNvSpPr/>
          <p:nvPr/>
        </p:nvSpPr>
        <p:spPr>
          <a:xfrm>
            <a:off x="3489480" y="4695840"/>
            <a:ext cx="100908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629" name="CustomShape 9"/>
          <p:cNvSpPr/>
          <p:nvPr/>
        </p:nvSpPr>
        <p:spPr>
          <a:xfrm>
            <a:off x="2556000" y="4695840"/>
            <a:ext cx="93312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630" name="CustomShape 10"/>
          <p:cNvSpPr/>
          <p:nvPr/>
        </p:nvSpPr>
        <p:spPr>
          <a:xfrm>
            <a:off x="457200" y="4695840"/>
            <a:ext cx="209844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PlayTennis</a:t>
            </a:r>
            <a:endParaRPr/>
          </a:p>
        </p:txBody>
      </p:sp>
      <p:sp>
        <p:nvSpPr>
          <p:cNvPr id="631" name="CustomShape 11"/>
          <p:cNvSpPr/>
          <p:nvPr/>
        </p:nvSpPr>
        <p:spPr>
          <a:xfrm>
            <a:off x="7242120" y="4038480"/>
            <a:ext cx="91080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</a:t>
            </a:r>
            <a:r>
              <a:rPr lang="en-IN" sz="20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32" name="CustomShape 12"/>
          <p:cNvSpPr/>
          <p:nvPr/>
        </p:nvSpPr>
        <p:spPr>
          <a:xfrm>
            <a:off x="6332400" y="4038480"/>
            <a:ext cx="90936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24</a:t>
            </a:r>
            <a:r>
              <a:rPr lang="en-IN" sz="20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33" name="CustomShape 13"/>
          <p:cNvSpPr/>
          <p:nvPr/>
        </p:nvSpPr>
        <p:spPr>
          <a:xfrm>
            <a:off x="5421240" y="4038480"/>
            <a:ext cx="91080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</a:t>
            </a:r>
            <a:r>
              <a:rPr lang="en-IN" sz="20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34" name="CustomShape 14"/>
          <p:cNvSpPr/>
          <p:nvPr/>
        </p:nvSpPr>
        <p:spPr>
          <a:xfrm>
            <a:off x="4498920" y="4038480"/>
            <a:ext cx="92196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</a:t>
            </a:r>
            <a:r>
              <a:rPr lang="en-IN" sz="20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35" name="CustomShape 15"/>
          <p:cNvSpPr/>
          <p:nvPr/>
        </p:nvSpPr>
        <p:spPr>
          <a:xfrm>
            <a:off x="2556000" y="4038480"/>
            <a:ext cx="93312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r>
              <a:rPr lang="en-IN" sz="200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36" name="CustomShape 16"/>
          <p:cNvSpPr/>
          <p:nvPr/>
        </p:nvSpPr>
        <p:spPr>
          <a:xfrm>
            <a:off x="457200" y="4038480"/>
            <a:ext cx="209844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Temperature</a:t>
            </a:r>
            <a:endParaRPr/>
          </a:p>
        </p:txBody>
      </p:sp>
      <p:sp>
        <p:nvSpPr>
          <p:cNvPr id="637" name="Line 17"/>
          <p:cNvSpPr/>
          <p:nvPr/>
        </p:nvSpPr>
        <p:spPr>
          <a:xfrm>
            <a:off x="457200" y="4695840"/>
            <a:ext cx="76960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18"/>
          <p:cNvSpPr/>
          <p:nvPr/>
        </p:nvSpPr>
        <p:spPr>
          <a:xfrm>
            <a:off x="457200" y="4038480"/>
            <a:ext cx="0" cy="1371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9"/>
          <p:cNvSpPr/>
          <p:nvPr/>
        </p:nvSpPr>
        <p:spPr>
          <a:xfrm>
            <a:off x="2556000" y="4038480"/>
            <a:ext cx="0" cy="1371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20"/>
          <p:cNvSpPr/>
          <p:nvPr/>
        </p:nvSpPr>
        <p:spPr>
          <a:xfrm>
            <a:off x="3489480" y="4038480"/>
            <a:ext cx="0" cy="1371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21"/>
          <p:cNvSpPr/>
          <p:nvPr/>
        </p:nvSpPr>
        <p:spPr>
          <a:xfrm>
            <a:off x="4498920" y="4038480"/>
            <a:ext cx="0" cy="1371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Line 22"/>
          <p:cNvSpPr/>
          <p:nvPr/>
        </p:nvSpPr>
        <p:spPr>
          <a:xfrm>
            <a:off x="5421240" y="4038480"/>
            <a:ext cx="0" cy="1371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Line 23"/>
          <p:cNvSpPr/>
          <p:nvPr/>
        </p:nvSpPr>
        <p:spPr>
          <a:xfrm>
            <a:off x="6332400" y="4038480"/>
            <a:ext cx="0" cy="1371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Line 24"/>
          <p:cNvSpPr/>
          <p:nvPr/>
        </p:nvSpPr>
        <p:spPr>
          <a:xfrm>
            <a:off x="7242120" y="4038480"/>
            <a:ext cx="0" cy="1371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Line 25"/>
          <p:cNvSpPr/>
          <p:nvPr/>
        </p:nvSpPr>
        <p:spPr>
          <a:xfrm>
            <a:off x="8153280" y="4038480"/>
            <a:ext cx="0" cy="1371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26"/>
          <p:cNvSpPr/>
          <p:nvPr/>
        </p:nvSpPr>
        <p:spPr>
          <a:xfrm>
            <a:off x="3489480" y="4038480"/>
            <a:ext cx="100944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Line 27"/>
          <p:cNvSpPr/>
          <p:nvPr/>
        </p:nvSpPr>
        <p:spPr>
          <a:xfrm>
            <a:off x="457200" y="403848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Line 28"/>
          <p:cNvSpPr/>
          <p:nvPr/>
        </p:nvSpPr>
        <p:spPr>
          <a:xfrm>
            <a:off x="4498920" y="4038480"/>
            <a:ext cx="365436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Line 29"/>
          <p:cNvSpPr/>
          <p:nvPr/>
        </p:nvSpPr>
        <p:spPr>
          <a:xfrm>
            <a:off x="2556000" y="5410080"/>
            <a:ext cx="933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Line 30"/>
          <p:cNvSpPr/>
          <p:nvPr/>
        </p:nvSpPr>
        <p:spPr>
          <a:xfrm>
            <a:off x="457200" y="5410080"/>
            <a:ext cx="304812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Line 31"/>
          <p:cNvSpPr/>
          <p:nvPr/>
        </p:nvSpPr>
        <p:spPr>
          <a:xfrm>
            <a:off x="3489480" y="5410080"/>
            <a:ext cx="46638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CustomShape 2"/>
          <p:cNvSpPr/>
          <p:nvPr/>
        </p:nvSpPr>
        <p:spPr>
          <a:xfrm>
            <a:off x="648000" y="1530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Unknown Attribute Values</a:t>
            </a:r>
            <a:endParaRPr/>
          </a:p>
        </p:txBody>
      </p:sp>
      <p:sp>
        <p:nvSpPr>
          <p:cNvPr id="654" name="CustomShape 3"/>
          <p:cNvSpPr/>
          <p:nvPr/>
        </p:nvSpPr>
        <p:spPr>
          <a:xfrm>
            <a:off x="380520" y="1636200"/>
            <a:ext cx="8573760" cy="45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What if some examples have missing values of A?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Use training example anyway sort through tree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If node </a:t>
            </a:r>
            <a:r>
              <a:rPr lang="en-IN" sz="2600" i="1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n</a:t>
            </a: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tests A, assign most common value of A among other examples sorted to node </a:t>
            </a:r>
            <a:r>
              <a:rPr lang="en-IN" sz="2600" i="1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n</a:t>
            </a: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Assign most common value of A among other examples with same target value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Assign probability p</a:t>
            </a:r>
            <a:r>
              <a:rPr lang="en-IN" sz="26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i </a:t>
            </a: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to each possible value v</a:t>
            </a:r>
            <a:r>
              <a:rPr lang="en-IN" sz="26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of A</a:t>
            </a:r>
            <a:endParaRPr/>
          </a:p>
          <a:p>
            <a:pPr marL="742680" lvl="1" indent="-28512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Assign fraction p</a:t>
            </a:r>
            <a:r>
              <a:rPr lang="en-IN" sz="2600" strike="noStrike" spc="-1" baseline="-25000"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of example to each descendant in tree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12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Classify new examples in the same fashion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2"/>
          <p:cNvSpPr/>
          <p:nvPr/>
        </p:nvSpPr>
        <p:spPr>
          <a:xfrm flipH="1">
            <a:off x="1599840" y="2209680"/>
            <a:ext cx="259092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3"/>
          <p:cNvSpPr/>
          <p:nvPr/>
        </p:nvSpPr>
        <p:spPr>
          <a:xfrm>
            <a:off x="4876920" y="2209680"/>
            <a:ext cx="1904760" cy="1676520"/>
          </a:xfrm>
          <a:prstGeom prst="line">
            <a:avLst/>
          </a:prstGeom>
          <a:ln w="38160" cap="rnd">
            <a:solidFill>
              <a:srgbClr val="000000"/>
            </a:solidFill>
            <a:custDash>
              <a:ds d="3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Line 4"/>
          <p:cNvSpPr/>
          <p:nvPr/>
        </p:nvSpPr>
        <p:spPr>
          <a:xfrm flipH="1">
            <a:off x="457200" y="4343400"/>
            <a:ext cx="914400" cy="14479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1676520" y="4343400"/>
            <a:ext cx="1066680" cy="14479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6"/>
          <p:cNvSpPr/>
          <p:nvPr/>
        </p:nvSpPr>
        <p:spPr>
          <a:xfrm>
            <a:off x="4419720" y="2286000"/>
            <a:ext cx="0" cy="1600200"/>
          </a:xfrm>
          <a:prstGeom prst="line">
            <a:avLst/>
          </a:prstGeom>
          <a:ln w="38160" cap="rnd">
            <a:solidFill>
              <a:srgbClr val="000000"/>
            </a:solidFill>
            <a:custDash>
              <a:ds d="3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 for Play Tennis</a:t>
            </a:r>
            <a:endParaRPr/>
          </a:p>
        </p:txBody>
      </p:sp>
      <p:sp>
        <p:nvSpPr>
          <p:cNvPr id="164" name="CustomShape 8"/>
          <p:cNvSpPr/>
          <p:nvPr/>
        </p:nvSpPr>
        <p:spPr>
          <a:xfrm>
            <a:off x="3809880" y="1752480"/>
            <a:ext cx="136620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Outlook</a:t>
            </a:r>
            <a:endParaRPr/>
          </a:p>
        </p:txBody>
      </p:sp>
      <p:sp>
        <p:nvSpPr>
          <p:cNvPr id="165" name="CustomShape 9"/>
          <p:cNvSpPr/>
          <p:nvPr/>
        </p:nvSpPr>
        <p:spPr>
          <a:xfrm>
            <a:off x="2362320" y="2743200"/>
            <a:ext cx="11343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Sunny</a:t>
            </a:r>
            <a:endParaRPr/>
          </a:p>
        </p:txBody>
      </p:sp>
      <p:sp>
        <p:nvSpPr>
          <p:cNvPr id="166" name="CustomShape 10"/>
          <p:cNvSpPr/>
          <p:nvPr/>
        </p:nvSpPr>
        <p:spPr>
          <a:xfrm>
            <a:off x="3733920" y="2743200"/>
            <a:ext cx="1536840" cy="459360"/>
          </a:xfrm>
          <a:solidFill>
            <a:srgbClr val="FFFFFF"/>
          </a:solidFill>
          <a:ln w="38160" cap="rnd">
            <a:solidFill>
              <a:srgbClr val="333399"/>
            </a:solidFill>
            <a:custDash>
              <a:ds d="3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Overcast</a:t>
            </a:r>
            <a:endParaRPr/>
          </a:p>
        </p:txBody>
      </p:sp>
      <p:sp>
        <p:nvSpPr>
          <p:cNvPr id="167" name="CustomShape 11"/>
          <p:cNvSpPr/>
          <p:nvPr/>
        </p:nvSpPr>
        <p:spPr>
          <a:xfrm>
            <a:off x="5486400" y="2743200"/>
            <a:ext cx="851040" cy="459360"/>
          </a:xfrm>
          <a:solidFill>
            <a:srgbClr val="FFFFFF"/>
          </a:solidFill>
          <a:ln w="38160" cap="rnd">
            <a:solidFill>
              <a:srgbClr val="333399"/>
            </a:solidFill>
            <a:custDash>
              <a:ds d="300000" sp="2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Rain</a:t>
            </a:r>
            <a:endParaRPr/>
          </a:p>
        </p:txBody>
      </p:sp>
      <p:sp>
        <p:nvSpPr>
          <p:cNvPr id="168" name="CustomShape 12"/>
          <p:cNvSpPr/>
          <p:nvPr/>
        </p:nvSpPr>
        <p:spPr>
          <a:xfrm>
            <a:off x="838080" y="3886200"/>
            <a:ext cx="156276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Humidity</a:t>
            </a:r>
            <a:endParaRPr/>
          </a:p>
        </p:txBody>
      </p:sp>
      <p:sp>
        <p:nvSpPr>
          <p:cNvPr id="169" name="CustomShape 13"/>
          <p:cNvSpPr/>
          <p:nvPr/>
        </p:nvSpPr>
        <p:spPr>
          <a:xfrm>
            <a:off x="304920" y="4952880"/>
            <a:ext cx="88128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High</a:t>
            </a:r>
            <a:endParaRPr/>
          </a:p>
        </p:txBody>
      </p:sp>
      <p:sp>
        <p:nvSpPr>
          <p:cNvPr id="170" name="CustomShape 14"/>
          <p:cNvSpPr/>
          <p:nvPr/>
        </p:nvSpPr>
        <p:spPr>
          <a:xfrm>
            <a:off x="1828800" y="4952880"/>
            <a:ext cx="128376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Normal</a:t>
            </a:r>
            <a:endParaRPr/>
          </a:p>
        </p:txBody>
      </p:sp>
      <p:sp>
        <p:nvSpPr>
          <p:cNvPr id="171" name="CustomShape 15"/>
          <p:cNvSpPr/>
          <p:nvPr/>
        </p:nvSpPr>
        <p:spPr>
          <a:xfrm>
            <a:off x="152280" y="5791320"/>
            <a:ext cx="594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172" name="CustomShape 16"/>
          <p:cNvSpPr/>
          <p:nvPr/>
        </p:nvSpPr>
        <p:spPr>
          <a:xfrm>
            <a:off x="2438280" y="5791320"/>
            <a:ext cx="67104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173" name="CustomShape 17"/>
          <p:cNvSpPr/>
          <p:nvPr/>
        </p:nvSpPr>
        <p:spPr>
          <a:xfrm>
            <a:off x="3276720" y="3886200"/>
            <a:ext cx="579168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Each internal node tests an attribute</a:t>
            </a:r>
            <a:endParaRPr/>
          </a:p>
        </p:txBody>
      </p:sp>
      <p:sp>
        <p:nvSpPr>
          <p:cNvPr id="174" name="Line 18"/>
          <p:cNvSpPr/>
          <p:nvPr/>
        </p:nvSpPr>
        <p:spPr>
          <a:xfrm flipH="1">
            <a:off x="2286000" y="4114800"/>
            <a:ext cx="990720" cy="0"/>
          </a:xfrm>
          <a:prstGeom prst="line">
            <a:avLst/>
          </a:prstGeom>
          <a:ln w="381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9"/>
          <p:cNvSpPr/>
          <p:nvPr/>
        </p:nvSpPr>
        <p:spPr>
          <a:xfrm>
            <a:off x="4056120" y="4952880"/>
            <a:ext cx="4918320" cy="825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Each branch corresponds to an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attribute value node</a:t>
            </a:r>
            <a:endParaRPr/>
          </a:p>
        </p:txBody>
      </p:sp>
      <p:sp>
        <p:nvSpPr>
          <p:cNvPr id="176" name="Line 20"/>
          <p:cNvSpPr/>
          <p:nvPr/>
        </p:nvSpPr>
        <p:spPr>
          <a:xfrm flipH="1">
            <a:off x="3065400" y="5181480"/>
            <a:ext cx="990720" cy="0"/>
          </a:xfrm>
          <a:prstGeom prst="line">
            <a:avLst/>
          </a:prstGeom>
          <a:ln w="38160">
            <a:solidFill>
              <a:srgbClr val="3333CC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1"/>
          <p:cNvSpPr/>
          <p:nvPr/>
        </p:nvSpPr>
        <p:spPr>
          <a:xfrm>
            <a:off x="3862440" y="5791320"/>
            <a:ext cx="4059000" cy="825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Each leaf node assigns a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classification</a:t>
            </a:r>
            <a:endParaRPr/>
          </a:p>
        </p:txBody>
      </p:sp>
      <p:sp>
        <p:nvSpPr>
          <p:cNvPr id="178" name="Line 22"/>
          <p:cNvSpPr/>
          <p:nvPr/>
        </p:nvSpPr>
        <p:spPr>
          <a:xfrm flipH="1">
            <a:off x="3200040" y="6019920"/>
            <a:ext cx="609480" cy="0"/>
          </a:xfrm>
          <a:prstGeom prst="line">
            <a:avLst/>
          </a:prstGeom>
          <a:ln w="38160">
            <a:solidFill>
              <a:srgbClr val="FFCF0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 Sense Disambiguation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609480" y="1981080"/>
            <a:ext cx="838188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Given an occurrence of a word, decide which sense, or meaning, was intended.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Example: "run"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run1: move swiftly (I ran to the store.)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run2: operate (I run a store.)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run3: flow (Water runs from the spring.)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run4: length of torn stitches (Her stockings had a run.)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8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81680" y="6360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1164960" y="167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 Sense Disambiguation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685800" y="1712520"/>
            <a:ext cx="8268840" cy="44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Categories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400" strike="noStrike" spc="-1">
                <a:uFill>
                  <a:solidFill>
                    <a:srgbClr val="FFFFFF"/>
                  </a:solidFill>
                </a:uFill>
                <a:latin typeface="Tahoma"/>
              </a:rPr>
              <a:t>Use </a:t>
            </a:r>
            <a:r>
              <a:rPr lang="en-IN" sz="24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 sense labels (run1, run2, etc.) to name the possible categories.</a:t>
            </a:r>
            <a:endParaRPr/>
          </a:p>
          <a:p>
            <a:pPr marL="342720" indent="-34236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Features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4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Features describe the </a:t>
            </a:r>
            <a:r>
              <a:rPr lang="en-IN" sz="2400" i="1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context </a:t>
            </a:r>
            <a:r>
              <a:rPr lang="en-IN" sz="24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of the word we want to disambiguate.</a:t>
            </a:r>
            <a:endParaRPr/>
          </a:p>
          <a:p>
            <a:pPr marL="742680" lvl="1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IN" sz="24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Possible features include:</a:t>
            </a:r>
            <a:endParaRPr/>
          </a:p>
          <a:p>
            <a:pPr marL="1143000" lvl="2" indent="-228240">
              <a:lnSpc>
                <a:spcPct val="9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IN" sz="20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near(w): is the given word near an occurrence of word w?</a:t>
            </a:r>
            <a:endParaRPr/>
          </a:p>
          <a:p>
            <a:pPr marL="1143000" lvl="2" indent="-228240">
              <a:lnSpc>
                <a:spcPct val="9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IN" sz="20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pos: the word’s part of speech</a:t>
            </a:r>
            <a:endParaRPr/>
          </a:p>
          <a:p>
            <a:pPr marL="1143000" lvl="2" indent="-228240">
              <a:lnSpc>
                <a:spcPct val="9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IN" sz="20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left(w): is the word immediately preceded by the word w?</a:t>
            </a:r>
            <a:endParaRPr/>
          </a:p>
          <a:p>
            <a:pPr marL="1143000" lvl="2" indent="-228240">
              <a:lnSpc>
                <a:spcPct val="9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IN" sz="2000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143000" y="1708200"/>
            <a:ext cx="7275240" cy="46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decision tree: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IN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/>
          </a:p>
          <a:p>
            <a:pPr marL="342720" indent="-342360">
              <a:lnSpc>
                <a:spcPct val="100000"/>
              </a:lnSpc>
            </a:pPr>
            <a:r>
              <a:rPr lang="en-IN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(Note: Decision trees for WSD tend to be quite large)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1200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 Sense Disambiguation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3846240" y="2232000"/>
            <a:ext cx="735120" cy="266040"/>
          </a:xfrm>
          <a:custGeom>
            <a:avLst/>
            <a:gdLst/>
            <a:ahLst/>
            <a:cxnLst/>
            <a:rect l="l" t="t" r="r" b="b"/>
            <a:pathLst>
              <a:path w="2045" h="742">
                <a:moveTo>
                  <a:pt x="123" y="0"/>
                </a:moveTo>
                <a:cubicBezTo>
                  <a:pt x="61" y="0"/>
                  <a:pt x="0" y="61"/>
                  <a:pt x="0" y="123"/>
                </a:cubicBezTo>
                <a:lnTo>
                  <a:pt x="0" y="617"/>
                </a:lnTo>
                <a:cubicBezTo>
                  <a:pt x="0" y="679"/>
                  <a:pt x="61" y="741"/>
                  <a:pt x="123" y="741"/>
                </a:cubicBezTo>
                <a:lnTo>
                  <a:pt x="1920" y="741"/>
                </a:lnTo>
                <a:cubicBezTo>
                  <a:pt x="1982" y="741"/>
                  <a:pt x="2044" y="679"/>
                  <a:pt x="2044" y="617"/>
                </a:cubicBezTo>
                <a:lnTo>
                  <a:pt x="2044" y="123"/>
                </a:lnTo>
                <a:cubicBezTo>
                  <a:pt x="2044" y="61"/>
                  <a:pt x="1982" y="0"/>
                  <a:pt x="1920" y="0"/>
                </a:cubicBezTo>
                <a:lnTo>
                  <a:pt x="123" y="0"/>
                </a:lnTo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pos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4766040" y="3297600"/>
            <a:ext cx="1746360" cy="354600"/>
          </a:xfrm>
          <a:custGeom>
            <a:avLst/>
            <a:gdLst/>
            <a:ahLst/>
            <a:cxnLst/>
            <a:rect l="l" t="t" r="r" b="b"/>
            <a:pathLst>
              <a:path w="4854" h="988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2"/>
                </a:lnTo>
                <a:cubicBezTo>
                  <a:pt x="0" y="904"/>
                  <a:pt x="82" y="987"/>
                  <a:pt x="164" y="987"/>
                </a:cubicBezTo>
                <a:lnTo>
                  <a:pt x="4688" y="987"/>
                </a:lnTo>
                <a:cubicBezTo>
                  <a:pt x="4770" y="987"/>
                  <a:pt x="4853" y="904"/>
                  <a:pt x="4853" y="822"/>
                </a:cubicBezTo>
                <a:lnTo>
                  <a:pt x="4853" y="164"/>
                </a:lnTo>
                <a:cubicBezTo>
                  <a:pt x="4853" y="82"/>
                  <a:pt x="4770" y="0"/>
                  <a:pt x="4688" y="0"/>
                </a:cubicBezTo>
                <a:lnTo>
                  <a:pt x="164" y="0"/>
                </a:lnTo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near(race)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5685480" y="4274280"/>
            <a:ext cx="1746000" cy="354960"/>
          </a:xfrm>
          <a:custGeom>
            <a:avLst/>
            <a:gdLst/>
            <a:ahLst/>
            <a:cxnLst/>
            <a:rect l="l" t="t" r="r" b="b"/>
            <a:pathLst>
              <a:path w="4853" h="989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3"/>
                </a:lnTo>
                <a:cubicBezTo>
                  <a:pt x="0" y="905"/>
                  <a:pt x="82" y="988"/>
                  <a:pt x="164" y="988"/>
                </a:cubicBezTo>
                <a:lnTo>
                  <a:pt x="4687" y="988"/>
                </a:lnTo>
                <a:cubicBezTo>
                  <a:pt x="4769" y="988"/>
                  <a:pt x="4852" y="905"/>
                  <a:pt x="4852" y="823"/>
                </a:cubicBezTo>
                <a:lnTo>
                  <a:pt x="4852" y="164"/>
                </a:lnTo>
                <a:cubicBezTo>
                  <a:pt x="4852" y="82"/>
                  <a:pt x="4769" y="0"/>
                  <a:pt x="4687" y="0"/>
                </a:cubicBezTo>
                <a:lnTo>
                  <a:pt x="164" y="0"/>
                </a:lnTo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near(river)</a:t>
            </a:r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1823400" y="3312360"/>
            <a:ext cx="2114280" cy="354960"/>
          </a:xfrm>
          <a:custGeom>
            <a:avLst/>
            <a:gdLst/>
            <a:ahLst/>
            <a:cxnLst/>
            <a:rect l="l" t="t" r="r" b="b"/>
            <a:pathLst>
              <a:path w="5876" h="989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3"/>
                </a:lnTo>
                <a:cubicBezTo>
                  <a:pt x="0" y="905"/>
                  <a:pt x="82" y="988"/>
                  <a:pt x="164" y="988"/>
                </a:cubicBezTo>
                <a:lnTo>
                  <a:pt x="5710" y="988"/>
                </a:lnTo>
                <a:cubicBezTo>
                  <a:pt x="5792" y="988"/>
                  <a:pt x="5875" y="905"/>
                  <a:pt x="5875" y="823"/>
                </a:cubicBezTo>
                <a:lnTo>
                  <a:pt x="5875" y="164"/>
                </a:lnTo>
                <a:cubicBezTo>
                  <a:pt x="5875" y="82"/>
                  <a:pt x="5792" y="0"/>
                  <a:pt x="5710" y="0"/>
                </a:cubicBezTo>
                <a:lnTo>
                  <a:pt x="164" y="0"/>
                </a:lnTo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near(stocking)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1639800" y="4274280"/>
            <a:ext cx="735120" cy="354960"/>
          </a:xfrm>
          <a:custGeom>
            <a:avLst/>
            <a:gdLst/>
            <a:ahLst/>
            <a:cxnLst/>
            <a:rect l="l" t="t" r="r" b="b"/>
            <a:pathLst>
              <a:path w="2045" h="989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3"/>
                </a:lnTo>
                <a:cubicBezTo>
                  <a:pt x="0" y="905"/>
                  <a:pt x="82" y="988"/>
                  <a:pt x="164" y="988"/>
                </a:cubicBezTo>
                <a:lnTo>
                  <a:pt x="1879" y="988"/>
                </a:lnTo>
                <a:cubicBezTo>
                  <a:pt x="1961" y="988"/>
                  <a:pt x="2044" y="905"/>
                  <a:pt x="2044" y="823"/>
                </a:cubicBezTo>
                <a:lnTo>
                  <a:pt x="2044" y="164"/>
                </a:lnTo>
                <a:cubicBezTo>
                  <a:pt x="2044" y="82"/>
                  <a:pt x="1961" y="0"/>
                  <a:pt x="1879" y="0"/>
                </a:cubicBezTo>
                <a:lnTo>
                  <a:pt x="164" y="0"/>
                </a:lnTo>
              </a:path>
            </a:pathLst>
          </a:custGeom>
          <a:solidFill>
            <a:srgbClr val="00CC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run4</a:t>
            </a:r>
            <a:endParaRPr/>
          </a:p>
        </p:txBody>
      </p:sp>
      <p:sp>
        <p:nvSpPr>
          <p:cNvPr id="192" name="CustomShape 8"/>
          <p:cNvSpPr/>
          <p:nvPr/>
        </p:nvSpPr>
        <p:spPr>
          <a:xfrm>
            <a:off x="4489920" y="4274280"/>
            <a:ext cx="734760" cy="354960"/>
          </a:xfrm>
          <a:custGeom>
            <a:avLst/>
            <a:gdLst/>
            <a:ahLst/>
            <a:cxnLst/>
            <a:rect l="l" t="t" r="r" b="b"/>
            <a:pathLst>
              <a:path w="2043" h="989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3"/>
                </a:lnTo>
                <a:cubicBezTo>
                  <a:pt x="0" y="905"/>
                  <a:pt x="82" y="988"/>
                  <a:pt x="164" y="988"/>
                </a:cubicBezTo>
                <a:lnTo>
                  <a:pt x="1878" y="988"/>
                </a:lnTo>
                <a:cubicBezTo>
                  <a:pt x="1960" y="988"/>
                  <a:pt x="2042" y="905"/>
                  <a:pt x="2042" y="823"/>
                </a:cubicBezTo>
                <a:lnTo>
                  <a:pt x="2042" y="164"/>
                </a:lnTo>
                <a:cubicBezTo>
                  <a:pt x="2042" y="82"/>
                  <a:pt x="1960" y="0"/>
                  <a:pt x="1878" y="0"/>
                </a:cubicBezTo>
                <a:lnTo>
                  <a:pt x="164" y="0"/>
                </a:lnTo>
              </a:path>
            </a:pathLst>
          </a:custGeom>
          <a:solidFill>
            <a:srgbClr val="00CC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run1</a:t>
            </a:r>
            <a:endParaRPr/>
          </a:p>
        </p:txBody>
      </p:sp>
      <p:sp>
        <p:nvSpPr>
          <p:cNvPr id="193" name="Line 9"/>
          <p:cNvSpPr/>
          <p:nvPr/>
        </p:nvSpPr>
        <p:spPr>
          <a:xfrm flipH="1">
            <a:off x="3386520" y="2498400"/>
            <a:ext cx="827280" cy="79920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10"/>
          <p:cNvSpPr/>
          <p:nvPr/>
        </p:nvSpPr>
        <p:spPr>
          <a:xfrm>
            <a:off x="4214160" y="2498400"/>
            <a:ext cx="919080" cy="79920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11"/>
          <p:cNvSpPr/>
          <p:nvPr/>
        </p:nvSpPr>
        <p:spPr>
          <a:xfrm flipH="1">
            <a:off x="2190600" y="3652560"/>
            <a:ext cx="643320" cy="53280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12"/>
          <p:cNvSpPr/>
          <p:nvPr/>
        </p:nvSpPr>
        <p:spPr>
          <a:xfrm>
            <a:off x="2835000" y="3652560"/>
            <a:ext cx="459000" cy="62172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3294360" y="4363200"/>
            <a:ext cx="9144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3294360" y="4540680"/>
            <a:ext cx="91440" cy="88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5"/>
          <p:cNvSpPr/>
          <p:nvPr/>
        </p:nvSpPr>
        <p:spPr>
          <a:xfrm>
            <a:off x="3294360" y="4718160"/>
            <a:ext cx="91440" cy="88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2007360" y="3741480"/>
            <a:ext cx="55080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201" name="CustomShape 17"/>
          <p:cNvSpPr/>
          <p:nvPr/>
        </p:nvSpPr>
        <p:spPr>
          <a:xfrm>
            <a:off x="3202920" y="3741480"/>
            <a:ext cx="55080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202" name="CustomShape 18"/>
          <p:cNvSpPr/>
          <p:nvPr/>
        </p:nvSpPr>
        <p:spPr>
          <a:xfrm>
            <a:off x="3202920" y="2586960"/>
            <a:ext cx="55080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noun</a:t>
            </a:r>
            <a:endParaRPr/>
          </a:p>
        </p:txBody>
      </p:sp>
      <p:sp>
        <p:nvSpPr>
          <p:cNvPr id="203" name="CustomShape 19"/>
          <p:cNvSpPr/>
          <p:nvPr/>
        </p:nvSpPr>
        <p:spPr>
          <a:xfrm>
            <a:off x="4766040" y="2586960"/>
            <a:ext cx="64296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verb</a:t>
            </a:r>
            <a:endParaRPr/>
          </a:p>
        </p:txBody>
      </p:sp>
      <p:sp>
        <p:nvSpPr>
          <p:cNvPr id="204" name="Line 20"/>
          <p:cNvSpPr/>
          <p:nvPr/>
        </p:nvSpPr>
        <p:spPr>
          <a:xfrm flipH="1">
            <a:off x="4949280" y="3652560"/>
            <a:ext cx="643320" cy="53280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4766040" y="3741480"/>
            <a:ext cx="55080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206" name="CustomShape 22"/>
          <p:cNvSpPr/>
          <p:nvPr/>
        </p:nvSpPr>
        <p:spPr>
          <a:xfrm>
            <a:off x="5961240" y="3741480"/>
            <a:ext cx="55116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  <p:sp>
        <p:nvSpPr>
          <p:cNvPr id="207" name="Line 23"/>
          <p:cNvSpPr/>
          <p:nvPr/>
        </p:nvSpPr>
        <p:spPr>
          <a:xfrm>
            <a:off x="5593320" y="3652560"/>
            <a:ext cx="459360" cy="62172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4"/>
          <p:cNvSpPr/>
          <p:nvPr/>
        </p:nvSpPr>
        <p:spPr>
          <a:xfrm>
            <a:off x="5409720" y="5250960"/>
            <a:ext cx="734760" cy="354960"/>
          </a:xfrm>
          <a:custGeom>
            <a:avLst/>
            <a:gdLst/>
            <a:ahLst/>
            <a:cxnLst/>
            <a:rect l="l" t="t" r="r" b="b"/>
            <a:pathLst>
              <a:path w="2043" h="989">
                <a:moveTo>
                  <a:pt x="164" y="0"/>
                </a:moveTo>
                <a:cubicBezTo>
                  <a:pt x="82" y="0"/>
                  <a:pt x="0" y="82"/>
                  <a:pt x="0" y="164"/>
                </a:cubicBezTo>
                <a:lnTo>
                  <a:pt x="0" y="823"/>
                </a:lnTo>
                <a:cubicBezTo>
                  <a:pt x="0" y="905"/>
                  <a:pt x="82" y="988"/>
                  <a:pt x="164" y="988"/>
                </a:cubicBezTo>
                <a:lnTo>
                  <a:pt x="1878" y="988"/>
                </a:lnTo>
                <a:cubicBezTo>
                  <a:pt x="1960" y="988"/>
                  <a:pt x="2042" y="905"/>
                  <a:pt x="2042" y="823"/>
                </a:cubicBezTo>
                <a:lnTo>
                  <a:pt x="2042" y="164"/>
                </a:lnTo>
                <a:cubicBezTo>
                  <a:pt x="2042" y="82"/>
                  <a:pt x="1960" y="0"/>
                  <a:pt x="1878" y="0"/>
                </a:cubicBezTo>
                <a:lnTo>
                  <a:pt x="164" y="0"/>
                </a:lnTo>
              </a:path>
            </a:pathLst>
          </a:custGeom>
          <a:solidFill>
            <a:srgbClr val="00CC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run3</a:t>
            </a:r>
            <a:endParaRPr/>
          </a:p>
        </p:txBody>
      </p:sp>
      <p:sp>
        <p:nvSpPr>
          <p:cNvPr id="209" name="Line 25"/>
          <p:cNvSpPr/>
          <p:nvPr/>
        </p:nvSpPr>
        <p:spPr>
          <a:xfrm flipH="1">
            <a:off x="5961240" y="4629600"/>
            <a:ext cx="642960" cy="53280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26"/>
          <p:cNvSpPr/>
          <p:nvPr/>
        </p:nvSpPr>
        <p:spPr>
          <a:xfrm>
            <a:off x="6604920" y="4629600"/>
            <a:ext cx="459360" cy="621360"/>
          </a:xfrm>
          <a:prstGeom prst="line">
            <a:avLst/>
          </a:prstGeom>
          <a:ln w="22320">
            <a:solidFill>
              <a:srgbClr val="000000"/>
            </a:solidFill>
            <a:miter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7"/>
          <p:cNvSpPr/>
          <p:nvPr/>
        </p:nvSpPr>
        <p:spPr>
          <a:xfrm>
            <a:off x="7064640" y="5339880"/>
            <a:ext cx="91080" cy="88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8"/>
          <p:cNvSpPr/>
          <p:nvPr/>
        </p:nvSpPr>
        <p:spPr>
          <a:xfrm>
            <a:off x="7064640" y="5517360"/>
            <a:ext cx="91080" cy="88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9"/>
          <p:cNvSpPr/>
          <p:nvPr/>
        </p:nvSpPr>
        <p:spPr>
          <a:xfrm>
            <a:off x="7064640" y="5695200"/>
            <a:ext cx="9108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0"/>
          <p:cNvSpPr/>
          <p:nvPr/>
        </p:nvSpPr>
        <p:spPr>
          <a:xfrm>
            <a:off x="5777280" y="4718160"/>
            <a:ext cx="55080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yes</a:t>
            </a:r>
            <a:endParaRPr/>
          </a:p>
        </p:txBody>
      </p:sp>
      <p:sp>
        <p:nvSpPr>
          <p:cNvPr id="215" name="CustomShape 31"/>
          <p:cNvSpPr/>
          <p:nvPr/>
        </p:nvSpPr>
        <p:spPr>
          <a:xfrm>
            <a:off x="6972840" y="4718160"/>
            <a:ext cx="550800" cy="243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64960" y="131400"/>
            <a:ext cx="779256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WSD: Sample Training Data</a:t>
            </a:r>
            <a:endParaRPr/>
          </a:p>
        </p:txBody>
      </p:sp>
      <p:graphicFrame>
        <p:nvGraphicFramePr>
          <p:cNvPr id="217" name="Table 2"/>
          <p:cNvGraphicFramePr/>
          <p:nvPr/>
        </p:nvGraphicFramePr>
        <p:xfrm>
          <a:off x="685800" y="2209680"/>
          <a:ext cx="7848720" cy="4084440"/>
        </p:xfrm>
        <a:graphic>
          <a:graphicData uri="http://schemas.openxmlformats.org/drawingml/2006/table">
            <a:tbl>
              <a:tblPr/>
              <a:tblGrid>
                <a:gridCol w="1568520"/>
                <a:gridCol w="1569960"/>
                <a:gridCol w="1571760"/>
                <a:gridCol w="1731960"/>
                <a:gridCol w="1406520"/>
              </a:tblGrid>
              <a:tr h="4068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Features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Word Sense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67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strike="noStrike" spc="-1"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pos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strike="noStrike" spc="-1"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near(race)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strike="noStrike" spc="-1"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near(river)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strike="noStrike" spc="-1"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near(stockings)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B2B2B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noun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run4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verb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run1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40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verb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run3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noun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run4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verb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run1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40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verb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run2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405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verb</a:t>
                      </a:r>
                      <a:endParaRPr/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yes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 strike="noStrike" spc="-1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run3</a:t>
                      </a:r>
                      <a:endParaRPr/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2"/>
          <p:cNvSpPr/>
          <p:nvPr/>
        </p:nvSpPr>
        <p:spPr>
          <a:xfrm flipH="1">
            <a:off x="2133720" y="2514600"/>
            <a:ext cx="259056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"/>
          <p:cNvSpPr/>
          <p:nvPr/>
        </p:nvSpPr>
        <p:spPr>
          <a:xfrm>
            <a:off x="5410080" y="2514600"/>
            <a:ext cx="190512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4"/>
          <p:cNvSpPr/>
          <p:nvPr/>
        </p:nvSpPr>
        <p:spPr>
          <a:xfrm flipH="1">
            <a:off x="990720" y="4648320"/>
            <a:ext cx="91440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5"/>
          <p:cNvSpPr/>
          <p:nvPr/>
        </p:nvSpPr>
        <p:spPr>
          <a:xfrm>
            <a:off x="2209680" y="4648320"/>
            <a:ext cx="106704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6"/>
          <p:cNvSpPr/>
          <p:nvPr/>
        </p:nvSpPr>
        <p:spPr>
          <a:xfrm>
            <a:off x="4952880" y="2590920"/>
            <a:ext cx="0" cy="16002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7"/>
          <p:cNvSpPr/>
          <p:nvPr/>
        </p:nvSpPr>
        <p:spPr>
          <a:xfrm>
            <a:off x="360000" y="23400"/>
            <a:ext cx="85975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 for Conjunction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4176000" y="2057400"/>
            <a:ext cx="144648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2592000" y="3048120"/>
            <a:ext cx="125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Sunny</a:t>
            </a:r>
            <a:endParaRPr/>
          </a:p>
        </p:txBody>
      </p:sp>
      <p:sp>
        <p:nvSpPr>
          <p:cNvPr id="227" name="CustomShape 10"/>
          <p:cNvSpPr/>
          <p:nvPr/>
        </p:nvSpPr>
        <p:spPr>
          <a:xfrm>
            <a:off x="4104000" y="3024000"/>
            <a:ext cx="16171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Overcast</a:t>
            </a:r>
            <a:endParaRPr/>
          </a:p>
        </p:txBody>
      </p:sp>
      <p:sp>
        <p:nvSpPr>
          <p:cNvPr id="228" name="CustomShape 11"/>
          <p:cNvSpPr/>
          <p:nvPr/>
        </p:nvSpPr>
        <p:spPr>
          <a:xfrm>
            <a:off x="6019920" y="3048120"/>
            <a:ext cx="10213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Rain</a:t>
            </a:r>
            <a:endParaRPr/>
          </a:p>
        </p:txBody>
      </p:sp>
      <p:sp>
        <p:nvSpPr>
          <p:cNvPr id="229" name="CustomShape 12"/>
          <p:cNvSpPr/>
          <p:nvPr/>
        </p:nvSpPr>
        <p:spPr>
          <a:xfrm>
            <a:off x="1371600" y="419112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230" name="CustomShape 13"/>
          <p:cNvSpPr/>
          <p:nvPr/>
        </p:nvSpPr>
        <p:spPr>
          <a:xfrm>
            <a:off x="648000" y="525780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231" name="CustomShape 14"/>
          <p:cNvSpPr/>
          <p:nvPr/>
        </p:nvSpPr>
        <p:spPr>
          <a:xfrm>
            <a:off x="2362320" y="525780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232" name="CustomShape 15"/>
          <p:cNvSpPr/>
          <p:nvPr/>
        </p:nvSpPr>
        <p:spPr>
          <a:xfrm>
            <a:off x="685800" y="609588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33" name="CustomShape 16"/>
          <p:cNvSpPr/>
          <p:nvPr/>
        </p:nvSpPr>
        <p:spPr>
          <a:xfrm>
            <a:off x="2971800" y="60958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234" name="CustomShape 17"/>
          <p:cNvSpPr/>
          <p:nvPr/>
        </p:nvSpPr>
        <p:spPr>
          <a:xfrm>
            <a:off x="4648320" y="419112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35" name="CustomShape 18"/>
          <p:cNvSpPr/>
          <p:nvPr/>
        </p:nvSpPr>
        <p:spPr>
          <a:xfrm>
            <a:off x="1965240" y="1406520"/>
            <a:ext cx="481320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Outlook=Sunny 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Wind=Weak</a:t>
            </a:r>
            <a:endParaRPr/>
          </a:p>
        </p:txBody>
      </p:sp>
      <p:sp>
        <p:nvSpPr>
          <p:cNvPr id="236" name="CustomShape 19"/>
          <p:cNvSpPr/>
          <p:nvPr/>
        </p:nvSpPr>
        <p:spPr>
          <a:xfrm>
            <a:off x="7010280" y="419112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81680" y="6324480"/>
            <a:ext cx="1904760" cy="4568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5640" algn="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fld id="{BB7D6B33-EA36-4D79-A674-C85E322A743C}" type="slidenum">
              <a:rPr lang="en-IN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9</a:t>
            </a:fld>
            <a:endParaRPr/>
          </a:p>
        </p:txBody>
      </p:sp>
      <p:sp>
        <p:nvSpPr>
          <p:cNvPr id="238" name="Line 2"/>
          <p:cNvSpPr/>
          <p:nvPr/>
        </p:nvSpPr>
        <p:spPr>
          <a:xfrm flipH="1">
            <a:off x="2133720" y="2514600"/>
            <a:ext cx="259056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3"/>
          <p:cNvSpPr/>
          <p:nvPr/>
        </p:nvSpPr>
        <p:spPr>
          <a:xfrm>
            <a:off x="5410080" y="2514600"/>
            <a:ext cx="1905120" cy="167652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4"/>
          <p:cNvSpPr/>
          <p:nvPr/>
        </p:nvSpPr>
        <p:spPr>
          <a:xfrm>
            <a:off x="4952880" y="2590920"/>
            <a:ext cx="0" cy="16002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5"/>
          <p:cNvSpPr/>
          <p:nvPr/>
        </p:nvSpPr>
        <p:spPr>
          <a:xfrm>
            <a:off x="4343400" y="2057400"/>
            <a:ext cx="144648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2664000" y="3048120"/>
            <a:ext cx="125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Sunny</a:t>
            </a:r>
            <a:endParaRPr/>
          </a:p>
        </p:txBody>
      </p:sp>
      <p:sp>
        <p:nvSpPr>
          <p:cNvPr id="243" name="CustomShape 7"/>
          <p:cNvSpPr/>
          <p:nvPr/>
        </p:nvSpPr>
        <p:spPr>
          <a:xfrm>
            <a:off x="4176000" y="3048120"/>
            <a:ext cx="16171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Overcast</a:t>
            </a:r>
            <a:endParaRPr/>
          </a:p>
        </p:txBody>
      </p:sp>
      <p:sp>
        <p:nvSpPr>
          <p:cNvPr id="244" name="CustomShape 8"/>
          <p:cNvSpPr/>
          <p:nvPr/>
        </p:nvSpPr>
        <p:spPr>
          <a:xfrm>
            <a:off x="6019920" y="3048120"/>
            <a:ext cx="10213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Rain</a:t>
            </a:r>
            <a:endParaRPr/>
          </a:p>
        </p:txBody>
      </p:sp>
      <p:sp>
        <p:nvSpPr>
          <p:cNvPr id="245" name="CustomShape 9"/>
          <p:cNvSpPr/>
          <p:nvPr/>
        </p:nvSpPr>
        <p:spPr>
          <a:xfrm>
            <a:off x="1828800" y="411480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246" name="CustomShape 10"/>
          <p:cNvSpPr/>
          <p:nvPr/>
        </p:nvSpPr>
        <p:spPr>
          <a:xfrm>
            <a:off x="2590920" y="1447920"/>
            <a:ext cx="4813200" cy="4593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Outlook=Sunny 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</a:t>
            </a: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Wind=Weak</a:t>
            </a:r>
            <a:endParaRPr/>
          </a:p>
        </p:txBody>
      </p:sp>
      <p:sp>
        <p:nvSpPr>
          <p:cNvPr id="247" name="Line 11"/>
          <p:cNvSpPr/>
          <p:nvPr/>
        </p:nvSpPr>
        <p:spPr>
          <a:xfrm flipH="1">
            <a:off x="3743280" y="4648320"/>
            <a:ext cx="91440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12"/>
          <p:cNvSpPr/>
          <p:nvPr/>
        </p:nvSpPr>
        <p:spPr>
          <a:xfrm>
            <a:off x="4962600" y="4648320"/>
            <a:ext cx="106668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3"/>
          <p:cNvSpPr/>
          <p:nvPr/>
        </p:nvSpPr>
        <p:spPr>
          <a:xfrm>
            <a:off x="4352760" y="419112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250" name="CustomShape 14"/>
          <p:cNvSpPr/>
          <p:nvPr/>
        </p:nvSpPr>
        <p:spPr>
          <a:xfrm>
            <a:off x="3384000" y="525780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251" name="CustomShape 15"/>
          <p:cNvSpPr/>
          <p:nvPr/>
        </p:nvSpPr>
        <p:spPr>
          <a:xfrm>
            <a:off x="4962600" y="525780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252" name="CustomShape 16"/>
          <p:cNvSpPr/>
          <p:nvPr/>
        </p:nvSpPr>
        <p:spPr>
          <a:xfrm>
            <a:off x="3438360" y="609588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53" name="CustomShape 17"/>
          <p:cNvSpPr/>
          <p:nvPr/>
        </p:nvSpPr>
        <p:spPr>
          <a:xfrm>
            <a:off x="5544000" y="60958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254" name="Line 18"/>
          <p:cNvSpPr/>
          <p:nvPr/>
        </p:nvSpPr>
        <p:spPr>
          <a:xfrm flipH="1">
            <a:off x="6781320" y="4648320"/>
            <a:ext cx="60012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9"/>
          <p:cNvSpPr/>
          <p:nvPr/>
        </p:nvSpPr>
        <p:spPr>
          <a:xfrm>
            <a:off x="7686720" y="4648320"/>
            <a:ext cx="923760" cy="14475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0"/>
          <p:cNvSpPr/>
          <p:nvPr/>
        </p:nvSpPr>
        <p:spPr>
          <a:xfrm>
            <a:off x="7077240" y="4191120"/>
            <a:ext cx="1089720" cy="459360"/>
          </a:xfrm>
          <a:solidFill>
            <a:srgbClr val="FFFFFF"/>
          </a:solidFill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</a:t>
            </a:r>
            <a:endParaRPr/>
          </a:p>
        </p:txBody>
      </p:sp>
      <p:sp>
        <p:nvSpPr>
          <p:cNvPr id="257" name="CustomShape 21"/>
          <p:cNvSpPr/>
          <p:nvPr/>
        </p:nvSpPr>
        <p:spPr>
          <a:xfrm>
            <a:off x="6264000" y="5257800"/>
            <a:ext cx="129384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Strong</a:t>
            </a:r>
            <a:endParaRPr/>
          </a:p>
        </p:txBody>
      </p:sp>
      <p:sp>
        <p:nvSpPr>
          <p:cNvPr id="258" name="CustomShape 22"/>
          <p:cNvSpPr/>
          <p:nvPr/>
        </p:nvSpPr>
        <p:spPr>
          <a:xfrm>
            <a:off x="7839000" y="5257800"/>
            <a:ext cx="1168920" cy="459360"/>
          </a:xfrm>
          <a:solidFill>
            <a:srgbClr val="FFFFFF"/>
          </a:solidFill>
          <a:ln w="381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Weak</a:t>
            </a:r>
            <a:endParaRPr/>
          </a:p>
        </p:txBody>
      </p:sp>
      <p:sp>
        <p:nvSpPr>
          <p:cNvPr id="259" name="CustomShape 23"/>
          <p:cNvSpPr/>
          <p:nvPr/>
        </p:nvSpPr>
        <p:spPr>
          <a:xfrm>
            <a:off x="6553080" y="6095880"/>
            <a:ext cx="78516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</p:txBody>
      </p:sp>
      <p:sp>
        <p:nvSpPr>
          <p:cNvPr id="260" name="CustomShape 24"/>
          <p:cNvSpPr/>
          <p:nvPr/>
        </p:nvSpPr>
        <p:spPr>
          <a:xfrm>
            <a:off x="7992000" y="6095880"/>
            <a:ext cx="891720" cy="459360"/>
          </a:xfrm>
          <a:solidFill>
            <a:srgbClr val="FFFFFF"/>
          </a:solidFill>
          <a:ln w="38160">
            <a:solidFill>
              <a:srgbClr val="FFCF0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</p:txBody>
      </p:sp>
      <p:sp>
        <p:nvSpPr>
          <p:cNvPr id="261" name="CustomShape 25"/>
          <p:cNvSpPr/>
          <p:nvPr/>
        </p:nvSpPr>
        <p:spPr>
          <a:xfrm>
            <a:off x="360360" y="23760"/>
            <a:ext cx="85975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Decision Tree for Disjunction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1611</Words>
  <Application>Microsoft Office PowerPoint</Application>
  <PresentationFormat>On-screen Show (4:3)</PresentationFormat>
  <Paragraphs>538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 K Mahata</dc:creator>
  <cp:lastModifiedBy>hp</cp:lastModifiedBy>
  <cp:revision>24</cp:revision>
  <dcterms:created xsi:type="dcterms:W3CDTF">2019-08-12T06:31:51Z</dcterms:created>
  <dcterms:modified xsi:type="dcterms:W3CDTF">2019-10-06T15:05:33Z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