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PlaceHolder 1"/>
          <p:cNvSpPr>
            <a:spLocks noGrp="1"/>
          </p:cNvSpPr>
          <p:nvPr>
            <p:ph type="body"/>
          </p:nvPr>
        </p:nvSpPr>
        <p:spPr>
          <a:xfrm>
            <a:off x="756000" y="5078520"/>
            <a:ext cx="6047640" cy="4811040"/>
          </a:xfrm>
          <a:prstGeom prst="rect">
            <a:avLst/>
          </a:prstGeom>
        </p:spPr>
        <p:txBody>
          <a:bodyPr lIns="0" tIns="0" rIns="0" bIns="0"/>
          <a:lstStyle/>
          <a:p>
            <a:r>
              <a:rPr lang="en-IN" sz="2000" spc="-1">
                <a:latin typeface="Arial"/>
              </a:rPr>
              <a:t>Click to edit the notes format</a:t>
            </a:r>
            <a:endParaRPr/>
          </a:p>
        </p:txBody>
      </p:sp>
      <p:sp>
        <p:nvSpPr>
          <p:cNvPr id="110" name="PlaceHolder 2"/>
          <p:cNvSpPr>
            <a:spLocks noGrp="1"/>
          </p:cNvSpPr>
          <p:nvPr>
            <p:ph type="hdr"/>
          </p:nvPr>
        </p:nvSpPr>
        <p:spPr>
          <a:xfrm>
            <a:off x="0" y="0"/>
            <a:ext cx="3280680" cy="534240"/>
          </a:xfrm>
          <a:prstGeom prst="rect">
            <a:avLst/>
          </a:prstGeom>
        </p:spPr>
        <p:txBody>
          <a:bodyPr lIns="0" tIns="0" rIns="0" bIns="0"/>
          <a:lstStyle/>
          <a:p>
            <a:r>
              <a:rPr lang="en-IN" sz="1400" spc="-1">
                <a:latin typeface="Times New Roman"/>
              </a:rPr>
              <a:t>&lt;header&gt;</a:t>
            </a:r>
            <a:endParaRPr/>
          </a:p>
        </p:txBody>
      </p:sp>
      <p:sp>
        <p:nvSpPr>
          <p:cNvPr id="111" name="PlaceHolder 3"/>
          <p:cNvSpPr>
            <a:spLocks noGrp="1"/>
          </p:cNvSpPr>
          <p:nvPr>
            <p:ph type="dt"/>
          </p:nvPr>
        </p:nvSpPr>
        <p:spPr>
          <a:xfrm>
            <a:off x="4278960" y="0"/>
            <a:ext cx="3280680" cy="534240"/>
          </a:xfrm>
          <a:prstGeom prst="rect">
            <a:avLst/>
          </a:prstGeom>
        </p:spPr>
        <p:txBody>
          <a:bodyPr lIns="0" tIns="0" rIns="0" bIns="0"/>
          <a:lstStyle/>
          <a:p>
            <a:pPr algn="r"/>
            <a:r>
              <a:rPr lang="en-IN" sz="1400" spc="-1">
                <a:latin typeface="Times New Roman"/>
              </a:rPr>
              <a:t>&lt;date/time&gt;</a:t>
            </a:r>
            <a:endParaRPr/>
          </a:p>
        </p:txBody>
      </p:sp>
      <p:sp>
        <p:nvSpPr>
          <p:cNvPr id="112" name="PlaceHolder 4"/>
          <p:cNvSpPr>
            <a:spLocks noGrp="1"/>
          </p:cNvSpPr>
          <p:nvPr>
            <p:ph type="ftr"/>
          </p:nvPr>
        </p:nvSpPr>
        <p:spPr>
          <a:xfrm>
            <a:off x="0" y="10157400"/>
            <a:ext cx="3280680" cy="534240"/>
          </a:xfrm>
          <a:prstGeom prst="rect">
            <a:avLst/>
          </a:prstGeom>
        </p:spPr>
        <p:txBody>
          <a:bodyPr lIns="0" tIns="0" rIns="0" bIns="0" anchor="b"/>
          <a:lstStyle/>
          <a:p>
            <a:r>
              <a:rPr lang="en-IN" sz="1400" spc="-1">
                <a:latin typeface="Times New Roman"/>
              </a:rPr>
              <a:t>&lt;footer&gt;</a:t>
            </a:r>
            <a:endParaRPr/>
          </a:p>
        </p:txBody>
      </p:sp>
      <p:sp>
        <p:nvSpPr>
          <p:cNvPr id="113" name="PlaceHolder 5"/>
          <p:cNvSpPr>
            <a:spLocks noGrp="1"/>
          </p:cNvSpPr>
          <p:nvPr>
            <p:ph type="sldNum"/>
          </p:nvPr>
        </p:nvSpPr>
        <p:spPr>
          <a:xfrm>
            <a:off x="4278960" y="10157400"/>
            <a:ext cx="3280680" cy="534240"/>
          </a:xfrm>
          <a:prstGeom prst="rect">
            <a:avLst/>
          </a:prstGeom>
        </p:spPr>
        <p:txBody>
          <a:bodyPr lIns="0" tIns="0" rIns="0" bIns="0" anchor="b"/>
          <a:lstStyle/>
          <a:p>
            <a:pPr algn="r"/>
            <a:fld id="{CABAB2AA-E7D3-4374-B345-2DB7AB92B7B3}" type="slidenum">
              <a:rPr lang="en-IN" sz="1400" spc="-1">
                <a:latin typeface="Times New Roman"/>
              </a:rPr>
              <a:t>‹#›</a:t>
            </a:fld>
            <a:endParaRPr/>
          </a:p>
        </p:txBody>
      </p:sp>
    </p:spTree>
    <p:extLst>
      <p:ext uri="{BB962C8B-B14F-4D97-AF65-F5344CB8AC3E}">
        <p14:creationId xmlns:p14="http://schemas.microsoft.com/office/powerpoint/2010/main" val="32417759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84F111-87F9-BF48-9DFE-3FC0D9EF5AF6}"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129278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4F111-87F9-BF48-9DFE-3FC0D9EF5AF6}"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105633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4F111-87F9-BF48-9DFE-3FC0D9EF5AF6}"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425573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4F111-87F9-BF48-9DFE-3FC0D9EF5AF6}"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298597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84F111-87F9-BF48-9DFE-3FC0D9EF5AF6}"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122689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84F111-87F9-BF48-9DFE-3FC0D9EF5AF6}"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40445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84F111-87F9-BF48-9DFE-3FC0D9EF5AF6}" type="datetimeFigureOut">
              <a:rPr lang="en-US" smtClean="0"/>
              <a:t>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200243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84F111-87F9-BF48-9DFE-3FC0D9EF5AF6}" type="datetimeFigureOut">
              <a:rPr lang="en-US" smtClean="0"/>
              <a:t>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301430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4F111-87F9-BF48-9DFE-3FC0D9EF5AF6}" type="datetimeFigureOut">
              <a:rPr lang="en-US" smtClean="0"/>
              <a:t>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423139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84F111-87F9-BF48-9DFE-3FC0D9EF5AF6}"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133746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84F111-87F9-BF48-9DFE-3FC0D9EF5AF6}"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BCAE9-175D-0A40-BC8F-C17C9F6E8A16}" type="slidenum">
              <a:rPr lang="en-US" smtClean="0"/>
              <a:t>‹#›</a:t>
            </a:fld>
            <a:endParaRPr lang="en-US"/>
          </a:p>
        </p:txBody>
      </p:sp>
    </p:spTree>
    <p:extLst>
      <p:ext uri="{BB962C8B-B14F-4D97-AF65-F5344CB8AC3E}">
        <p14:creationId xmlns:p14="http://schemas.microsoft.com/office/powerpoint/2010/main" val="364612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96BEA-2083-9148-ABFC-388FDBE64574}" type="datetimeFigureOut">
              <a:rPr lang="en-US" smtClean="0"/>
              <a:t>10/6/2019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8F371-BF3D-6E49-8D5F-B8C1F731689A}" type="slidenum">
              <a:rPr lang="en-US" smtClean="0"/>
              <a:t>‹#›</a:t>
            </a:fld>
            <a:endParaRPr lang="en-US"/>
          </a:p>
        </p:txBody>
      </p:sp>
    </p:spTree>
    <p:extLst>
      <p:ext uri="{BB962C8B-B14F-4D97-AF65-F5344CB8AC3E}">
        <p14:creationId xmlns:p14="http://schemas.microsoft.com/office/powerpoint/2010/main" val="251621611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a:solidFill>
                  <a:srgbClr val="000000"/>
                </a:solidFill>
                <a:uFill>
                  <a:solidFill>
                    <a:srgbClr val="FFFFFF"/>
                  </a:solidFill>
                </a:uFill>
                <a:latin typeface="Calibri"/>
              </a:rPr>
              <a:t>Machine Learning</a:t>
            </a:r>
            <a:endParaRPr/>
          </a:p>
        </p:txBody>
      </p:sp>
      <p:sp>
        <p:nvSpPr>
          <p:cNvPr id="115"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smtClean="0">
                <a:solidFill>
                  <a:srgbClr val="000000"/>
                </a:solidFill>
                <a:uFill>
                  <a:solidFill>
                    <a:srgbClr val="FFFFFF"/>
                  </a:solidFill>
                </a:uFill>
                <a:latin typeface="Calibri"/>
              </a:rPr>
              <a:t> </a:t>
            </a:r>
            <a:r>
              <a:rPr lang="en-IN" sz="4400" strike="noStrike" spc="-1" dirty="0">
                <a:solidFill>
                  <a:srgbClr val="000000"/>
                </a:solidFill>
                <a:uFill>
                  <a:solidFill>
                    <a:srgbClr val="FFFFFF"/>
                  </a:solidFill>
                </a:uFill>
                <a:latin typeface="Calibri"/>
              </a:rPr>
              <a:t>Unsupervised Learning Algorithm</a:t>
            </a:r>
            <a:endParaRPr dirty="0"/>
          </a:p>
        </p:txBody>
      </p:sp>
      <p:sp>
        <p:nvSpPr>
          <p:cNvPr id="135"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marL="343080" indent="-342360" algn="just">
              <a:lnSpc>
                <a:spcPct val="100000"/>
              </a:lnSpc>
              <a:buFont typeface="Arial"/>
              <a:buChar char="•"/>
            </a:pPr>
            <a:endParaRPr lang="en-IN" sz="2400" strike="noStrike" spc="-1" dirty="0" smtClean="0">
              <a:solidFill>
                <a:srgbClr val="000000"/>
              </a:solidFill>
              <a:uFill>
                <a:solidFill>
                  <a:srgbClr val="FFFFFF"/>
                </a:solidFill>
              </a:uFill>
              <a:latin typeface="Calibri"/>
            </a:endParaRPr>
          </a:p>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In </a:t>
            </a:r>
            <a:r>
              <a:rPr lang="en-IN" sz="2400" strike="noStrike" spc="-1" dirty="0">
                <a:solidFill>
                  <a:srgbClr val="000000"/>
                </a:solidFill>
                <a:uFill>
                  <a:solidFill>
                    <a:srgbClr val="FFFFFF"/>
                  </a:solidFill>
                </a:uFill>
                <a:latin typeface="Calibri"/>
              </a:rPr>
              <a:t>the above example, we have given some characters to our model which are ‘Ducks’ and ‘Not Ducks’. In our training data, we don’t provide any label to the corresponding data. </a:t>
            </a:r>
            <a:endParaRPr dirty="0"/>
          </a:p>
          <a:p>
            <a:pPr marL="343080" indent="-342360" algn="just">
              <a:lnSpc>
                <a:spcPct val="100000"/>
              </a:lnSpc>
              <a:buFont typeface="Arial"/>
              <a:buChar char="•"/>
            </a:pPr>
            <a:r>
              <a:rPr lang="en-IN" sz="2400" strike="noStrike" spc="-1" dirty="0">
                <a:solidFill>
                  <a:srgbClr val="000000"/>
                </a:solidFill>
                <a:uFill>
                  <a:solidFill>
                    <a:srgbClr val="FFFFFF"/>
                  </a:solidFill>
                </a:uFill>
                <a:latin typeface="Calibri"/>
              </a:rPr>
              <a:t>The unsupervised model is able to separate both the characters by looking at the type of data and models the underlying structure or distribution in the data in order to learn more about it.</a:t>
            </a:r>
            <a:endParaRPr dirty="0"/>
          </a:p>
        </p:txBody>
      </p:sp>
      <p:pic>
        <p:nvPicPr>
          <p:cNvPr id="136" name="Picture 3"/>
          <p:cNvPicPr/>
          <p:nvPr/>
        </p:nvPicPr>
        <p:blipFill>
          <a:blip r:embed="rId2"/>
          <a:stretch/>
        </p:blipFill>
        <p:spPr>
          <a:xfrm>
            <a:off x="127080" y="1701720"/>
            <a:ext cx="8889120" cy="2217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smtClean="0">
                <a:solidFill>
                  <a:srgbClr val="000000"/>
                </a:solidFill>
                <a:uFill>
                  <a:solidFill>
                    <a:srgbClr val="FFFFFF"/>
                  </a:solidFill>
                </a:uFill>
                <a:latin typeface="Calibri"/>
              </a:rPr>
              <a:t> </a:t>
            </a:r>
            <a:r>
              <a:rPr lang="en-IN" sz="4400" strike="noStrike" spc="-1" dirty="0">
                <a:solidFill>
                  <a:srgbClr val="000000"/>
                </a:solidFill>
                <a:uFill>
                  <a:solidFill>
                    <a:srgbClr val="FFFFFF"/>
                  </a:solidFill>
                </a:uFill>
                <a:latin typeface="Calibri"/>
              </a:rPr>
              <a:t>Unsupervised Learning Algorithm</a:t>
            </a:r>
            <a:endParaRPr dirty="0"/>
          </a:p>
        </p:txBody>
      </p:sp>
      <p:sp>
        <p:nvSpPr>
          <p:cNvPr id="13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Font typeface="Arial"/>
              <a:buChar char="•"/>
            </a:pPr>
            <a:r>
              <a:rPr lang="en-IN" sz="2400" strike="noStrike" spc="-1" dirty="0">
                <a:solidFill>
                  <a:srgbClr val="000000"/>
                </a:solidFill>
                <a:uFill>
                  <a:solidFill>
                    <a:srgbClr val="FFFFFF"/>
                  </a:solidFill>
                </a:uFill>
                <a:latin typeface="Calibri"/>
              </a:rPr>
              <a:t>Types of Unsupervised </a:t>
            </a:r>
            <a:r>
              <a:rPr lang="en-IN" sz="2400" strike="noStrike" spc="-1" dirty="0" smtClean="0">
                <a:solidFill>
                  <a:srgbClr val="000000"/>
                </a:solidFill>
                <a:uFill>
                  <a:solidFill>
                    <a:srgbClr val="FFFFFF"/>
                  </a:solidFill>
                </a:uFill>
                <a:latin typeface="Calibri"/>
              </a:rPr>
              <a:t>learning</a:t>
            </a:r>
          </a:p>
          <a:p>
            <a:pPr marL="343080" indent="-342360" algn="just">
              <a:lnSpc>
                <a:spcPct val="100000"/>
              </a:lnSpc>
              <a:buFont typeface="Arial"/>
              <a:buChar char="•"/>
            </a:pPr>
            <a:endParaRPr dirty="0"/>
          </a:p>
          <a:p>
            <a:pPr marL="743040" lvl="1" indent="-285120" algn="just">
              <a:lnSpc>
                <a:spcPct val="100000"/>
              </a:lnSpc>
              <a:buFont typeface="Arial"/>
              <a:buChar char="–"/>
            </a:pPr>
            <a:r>
              <a:rPr lang="en-IN" sz="2000" b="1" strike="noStrike" spc="-1" dirty="0">
                <a:solidFill>
                  <a:srgbClr val="000000"/>
                </a:solidFill>
                <a:uFill>
                  <a:solidFill>
                    <a:srgbClr val="FFFFFF"/>
                  </a:solidFill>
                </a:uFill>
                <a:latin typeface="Calibri"/>
              </a:rPr>
              <a:t>Clustering:</a:t>
            </a:r>
            <a:r>
              <a:rPr lang="en-IN" sz="2000" strike="noStrike" spc="-1" dirty="0">
                <a:solidFill>
                  <a:srgbClr val="000000"/>
                </a:solidFill>
                <a:uFill>
                  <a:solidFill>
                    <a:srgbClr val="FFFFFF"/>
                  </a:solidFill>
                </a:uFill>
                <a:latin typeface="Calibri"/>
              </a:rPr>
              <a:t> A clustering problem is where you want to </a:t>
            </a:r>
            <a:r>
              <a:rPr lang="en-IN" sz="2000" b="1" i="1" strike="noStrike" spc="-1" dirty="0">
                <a:solidFill>
                  <a:srgbClr val="000000"/>
                </a:solidFill>
                <a:uFill>
                  <a:solidFill>
                    <a:srgbClr val="FFFFFF"/>
                  </a:solidFill>
                </a:uFill>
                <a:latin typeface="Calibri"/>
              </a:rPr>
              <a:t>discover </a:t>
            </a:r>
            <a:r>
              <a:rPr lang="en-IN" sz="2000" b="1" i="1" strike="noStrike" spc="-1" dirty="0" smtClean="0">
                <a:solidFill>
                  <a:srgbClr val="000000"/>
                </a:solidFill>
                <a:uFill>
                  <a:solidFill>
                    <a:srgbClr val="FFFFFF"/>
                  </a:solidFill>
                </a:uFill>
                <a:latin typeface="Calibri"/>
              </a:rPr>
              <a:t>inherent </a:t>
            </a:r>
            <a:r>
              <a:rPr lang="en-IN" sz="2000" b="1" i="1" strike="noStrike" spc="-1" dirty="0">
                <a:solidFill>
                  <a:srgbClr val="000000"/>
                </a:solidFill>
                <a:uFill>
                  <a:solidFill>
                    <a:srgbClr val="FFFFFF"/>
                  </a:solidFill>
                </a:uFill>
                <a:latin typeface="Calibri"/>
              </a:rPr>
              <a:t>groupings </a:t>
            </a:r>
            <a:r>
              <a:rPr lang="en-IN" sz="2000" strike="noStrike" spc="-1" dirty="0">
                <a:solidFill>
                  <a:srgbClr val="000000"/>
                </a:solidFill>
                <a:uFill>
                  <a:solidFill>
                    <a:srgbClr val="FFFFFF"/>
                  </a:solidFill>
                </a:uFill>
                <a:latin typeface="Calibri"/>
              </a:rPr>
              <a:t>in the data, such as grouping customers by purchasing </a:t>
            </a:r>
            <a:r>
              <a:rPr lang="en-IN" sz="2000" strike="noStrike" spc="-1" dirty="0" err="1">
                <a:solidFill>
                  <a:srgbClr val="000000"/>
                </a:solidFill>
                <a:uFill>
                  <a:solidFill>
                    <a:srgbClr val="FFFFFF"/>
                  </a:solidFill>
                </a:uFill>
                <a:latin typeface="Calibri"/>
              </a:rPr>
              <a:t>behavior</a:t>
            </a:r>
            <a:r>
              <a:rPr lang="en-IN" sz="2000" strike="noStrike" spc="-1" dirty="0" smtClean="0">
                <a:solidFill>
                  <a:srgbClr val="000000"/>
                </a:solidFill>
                <a:uFill>
                  <a:solidFill>
                    <a:srgbClr val="FFFFFF"/>
                  </a:solidFill>
                </a:uFill>
                <a:latin typeface="Calibri"/>
              </a:rPr>
              <a:t>.</a:t>
            </a:r>
          </a:p>
          <a:p>
            <a:pPr marL="743040" lvl="1" indent="-285120" algn="just">
              <a:lnSpc>
                <a:spcPct val="100000"/>
              </a:lnSpc>
              <a:buFont typeface="Arial"/>
              <a:buChar char="–"/>
            </a:pPr>
            <a:endParaRPr lang="en-IN" sz="2000" spc="-1" dirty="0">
              <a:solidFill>
                <a:srgbClr val="000000"/>
              </a:solidFill>
              <a:uFill>
                <a:solidFill>
                  <a:srgbClr val="FFFFFF"/>
                </a:solidFill>
              </a:uFill>
              <a:latin typeface="Calibri"/>
            </a:endParaRPr>
          </a:p>
          <a:p>
            <a:pPr marL="743040" lvl="1" indent="-285120" algn="just">
              <a:lnSpc>
                <a:spcPct val="100000"/>
              </a:lnSpc>
              <a:buFont typeface="Arial"/>
              <a:buChar char="–"/>
            </a:pPr>
            <a:endParaRPr dirty="0"/>
          </a:p>
          <a:p>
            <a:pPr marL="743040" lvl="1" indent="-285120" algn="just">
              <a:lnSpc>
                <a:spcPct val="100000"/>
              </a:lnSpc>
              <a:buFont typeface="Arial"/>
              <a:buChar char="–"/>
            </a:pPr>
            <a:r>
              <a:rPr lang="en-IN" sz="2000" b="1" strike="noStrike" spc="-1" dirty="0">
                <a:solidFill>
                  <a:srgbClr val="000000"/>
                </a:solidFill>
                <a:uFill>
                  <a:solidFill>
                    <a:srgbClr val="FFFFFF"/>
                  </a:solidFill>
                </a:uFill>
                <a:latin typeface="Calibri"/>
              </a:rPr>
              <a:t>Association:</a:t>
            </a:r>
            <a:r>
              <a:rPr lang="en-IN" sz="2000" strike="noStrike" spc="-1" dirty="0">
                <a:solidFill>
                  <a:srgbClr val="000000"/>
                </a:solidFill>
                <a:uFill>
                  <a:solidFill>
                    <a:srgbClr val="FFFFFF"/>
                  </a:solidFill>
                </a:uFill>
                <a:latin typeface="Calibri"/>
              </a:rPr>
              <a:t> An association rule learning problem is where you want to </a:t>
            </a:r>
            <a:r>
              <a:rPr lang="en-IN" sz="2000" b="1" i="1" strike="noStrike" spc="-1" dirty="0">
                <a:solidFill>
                  <a:srgbClr val="000000"/>
                </a:solidFill>
                <a:uFill>
                  <a:solidFill>
                    <a:srgbClr val="FFFFFF"/>
                  </a:solidFill>
                </a:uFill>
                <a:latin typeface="Calibri"/>
              </a:rPr>
              <a:t>discover rules</a:t>
            </a:r>
            <a:r>
              <a:rPr lang="en-IN" sz="2000" strike="noStrike" spc="-1" dirty="0">
                <a:solidFill>
                  <a:srgbClr val="000000"/>
                </a:solidFill>
                <a:uFill>
                  <a:solidFill>
                    <a:srgbClr val="FFFFFF"/>
                  </a:solidFill>
                </a:uFill>
                <a:latin typeface="Calibri"/>
              </a:rPr>
              <a:t> that describe large portions of your data, such as people that buy X also tend to buy Y.</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smtClean="0">
                <a:solidFill>
                  <a:srgbClr val="000000"/>
                </a:solidFill>
                <a:uFill>
                  <a:solidFill>
                    <a:srgbClr val="FFFFFF"/>
                  </a:solidFill>
                </a:uFill>
                <a:latin typeface="Calibri"/>
              </a:rPr>
              <a:t> Reinforcement </a:t>
            </a:r>
            <a:r>
              <a:rPr lang="en-IN" sz="4400" strike="noStrike" spc="-1" dirty="0">
                <a:solidFill>
                  <a:srgbClr val="000000"/>
                </a:solidFill>
                <a:uFill>
                  <a:solidFill>
                    <a:srgbClr val="FFFFFF"/>
                  </a:solidFill>
                </a:uFill>
                <a:latin typeface="Calibri"/>
              </a:rPr>
              <a:t>Learning Algorithm</a:t>
            </a:r>
            <a:endParaRPr dirty="0"/>
          </a:p>
        </p:txBody>
      </p:sp>
      <p:sp>
        <p:nvSpPr>
          <p:cNvPr id="14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Font typeface="Arial"/>
              <a:buChar char="•"/>
            </a:pPr>
            <a:r>
              <a:rPr lang="en-IN" sz="2400" strike="noStrike" spc="-1" dirty="0">
                <a:solidFill>
                  <a:srgbClr val="000000"/>
                </a:solidFill>
                <a:uFill>
                  <a:solidFill>
                    <a:srgbClr val="FFFFFF"/>
                  </a:solidFill>
                </a:uFill>
                <a:latin typeface="Calibri"/>
              </a:rPr>
              <a:t>A reinforcement learning algorithm, or agent, learns by interacting with its environment. </a:t>
            </a:r>
            <a:endParaRPr lang="en-IN" sz="2400" strike="noStrike" spc="-1" dirty="0" smtClean="0">
              <a:solidFill>
                <a:srgbClr val="000000"/>
              </a:solidFill>
              <a:uFill>
                <a:solidFill>
                  <a:srgbClr val="FFFFFF"/>
                </a:solidFill>
              </a:uFill>
              <a:latin typeface="Calibri"/>
            </a:endParaRPr>
          </a:p>
          <a:p>
            <a:pPr marL="343080" indent="-342360" algn="just">
              <a:lnSpc>
                <a:spcPct val="100000"/>
              </a:lnSpc>
              <a:buFont typeface="Arial"/>
              <a:buChar char="•"/>
            </a:pPr>
            <a:endParaRPr dirty="0"/>
          </a:p>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Agent </a:t>
            </a:r>
            <a:r>
              <a:rPr lang="en-IN" sz="2400" strike="noStrike" spc="-1" dirty="0">
                <a:solidFill>
                  <a:srgbClr val="000000"/>
                </a:solidFill>
                <a:uFill>
                  <a:solidFill>
                    <a:srgbClr val="FFFFFF"/>
                  </a:solidFill>
                </a:uFill>
                <a:latin typeface="Calibri"/>
              </a:rPr>
              <a:t>receives rewards by performing correctly and penalties for performing incorrectly. </a:t>
            </a:r>
            <a:endParaRPr lang="en-IN" sz="2400" strike="noStrike" spc="-1" dirty="0" smtClean="0">
              <a:solidFill>
                <a:srgbClr val="000000"/>
              </a:solidFill>
              <a:uFill>
                <a:solidFill>
                  <a:srgbClr val="FFFFFF"/>
                </a:solidFill>
              </a:uFill>
              <a:latin typeface="Calibri"/>
            </a:endParaRPr>
          </a:p>
          <a:p>
            <a:pPr marL="343080" indent="-342360" algn="just">
              <a:lnSpc>
                <a:spcPct val="100000"/>
              </a:lnSpc>
              <a:buFont typeface="Arial"/>
              <a:buChar char="•"/>
            </a:pPr>
            <a:endParaRPr dirty="0"/>
          </a:p>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Agent </a:t>
            </a:r>
            <a:r>
              <a:rPr lang="en-IN" sz="2400" strike="noStrike" spc="-1" dirty="0">
                <a:solidFill>
                  <a:srgbClr val="000000"/>
                </a:solidFill>
                <a:uFill>
                  <a:solidFill>
                    <a:srgbClr val="FFFFFF"/>
                  </a:solidFill>
                </a:uFill>
                <a:latin typeface="Calibri"/>
              </a:rPr>
              <a:t>learns without intervention from a human by maximizing its reward and minimizing its penalty. </a:t>
            </a:r>
            <a:endParaRPr lang="en-IN" sz="2400" strike="noStrike" spc="-1" dirty="0" smtClean="0">
              <a:solidFill>
                <a:srgbClr val="000000"/>
              </a:solidFill>
              <a:uFill>
                <a:solidFill>
                  <a:srgbClr val="FFFFFF"/>
                </a:solidFill>
              </a:uFill>
              <a:latin typeface="Calibri"/>
            </a:endParaRPr>
          </a:p>
          <a:p>
            <a:pPr marL="343080" indent="-342360" algn="just">
              <a:lnSpc>
                <a:spcPct val="100000"/>
              </a:lnSpc>
              <a:buFont typeface="Arial"/>
              <a:buChar char="•"/>
            </a:pPr>
            <a:endParaRPr dirty="0"/>
          </a:p>
          <a:p>
            <a:pPr marL="343080" indent="-342360" algn="just">
              <a:lnSpc>
                <a:spcPct val="100000"/>
              </a:lnSpc>
              <a:buFont typeface="Arial"/>
              <a:buChar char="•"/>
            </a:pPr>
            <a:r>
              <a:rPr lang="en-IN" sz="2400" strike="noStrike" spc="-1" dirty="0">
                <a:solidFill>
                  <a:srgbClr val="000000"/>
                </a:solidFill>
                <a:uFill>
                  <a:solidFill>
                    <a:srgbClr val="FFFFFF"/>
                  </a:solidFill>
                </a:uFill>
                <a:latin typeface="Calibri"/>
              </a:rPr>
              <a:t>It is a type of dynamic programming that trains algorithms using a system of reward and punishment.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smtClean="0">
                <a:solidFill>
                  <a:srgbClr val="000000"/>
                </a:solidFill>
                <a:uFill>
                  <a:solidFill>
                    <a:srgbClr val="FFFFFF"/>
                  </a:solidFill>
                </a:uFill>
                <a:latin typeface="Calibri"/>
              </a:rPr>
              <a:t> </a:t>
            </a:r>
            <a:r>
              <a:rPr lang="en-IN" sz="4400" strike="noStrike" spc="-1" dirty="0">
                <a:solidFill>
                  <a:srgbClr val="000000"/>
                </a:solidFill>
                <a:uFill>
                  <a:solidFill>
                    <a:srgbClr val="FFFFFF"/>
                  </a:solidFill>
                </a:uFill>
                <a:latin typeface="Calibri"/>
              </a:rPr>
              <a:t>Reinforcement Learning Algorithm</a:t>
            </a:r>
            <a:endParaRPr dirty="0"/>
          </a:p>
        </p:txBody>
      </p:sp>
      <p:sp>
        <p:nvSpPr>
          <p:cNvPr id="142" name="CustomShape 2"/>
          <p:cNvSpPr/>
          <p:nvPr/>
        </p:nvSpPr>
        <p:spPr>
          <a:xfrm>
            <a:off x="4516920" y="1445434"/>
            <a:ext cx="4434480" cy="523256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Font typeface="Arial"/>
              <a:buChar char="•"/>
            </a:pPr>
            <a:r>
              <a:rPr lang="en-IN" sz="2000" strike="noStrike" spc="-1" dirty="0" smtClean="0">
                <a:solidFill>
                  <a:srgbClr val="000000"/>
                </a:solidFill>
                <a:uFill>
                  <a:solidFill>
                    <a:srgbClr val="FFFFFF"/>
                  </a:solidFill>
                </a:uFill>
                <a:latin typeface="Calibri"/>
              </a:rPr>
              <a:t>agent </a:t>
            </a:r>
            <a:r>
              <a:rPr lang="en-IN" sz="2000" strike="noStrike" spc="-1" dirty="0">
                <a:solidFill>
                  <a:srgbClr val="000000"/>
                </a:solidFill>
                <a:uFill>
                  <a:solidFill>
                    <a:srgbClr val="FFFFFF"/>
                  </a:solidFill>
                </a:uFill>
                <a:latin typeface="Calibri"/>
              </a:rPr>
              <a:t>is given 2 options i.e. a path with water or a path with fire. </a:t>
            </a:r>
            <a:endParaRPr dirty="0"/>
          </a:p>
          <a:p>
            <a:pPr marL="343080" indent="-342360" algn="just">
              <a:lnSpc>
                <a:spcPct val="100000"/>
              </a:lnSpc>
              <a:buFont typeface="Arial"/>
              <a:buChar char="•"/>
            </a:pPr>
            <a:r>
              <a:rPr lang="en-IN" sz="2000" strike="noStrike" spc="-1" dirty="0">
                <a:solidFill>
                  <a:srgbClr val="000000"/>
                </a:solidFill>
                <a:uFill>
                  <a:solidFill>
                    <a:srgbClr val="FFFFFF"/>
                  </a:solidFill>
                </a:uFill>
                <a:latin typeface="Calibri"/>
              </a:rPr>
              <a:t>A reinforcement algorithm works on reward a system i.e. if the agent uses the fire path then the rewards are subtracted and agent tries to learn that it should avoid the fire path. </a:t>
            </a:r>
            <a:endParaRPr dirty="0"/>
          </a:p>
          <a:p>
            <a:pPr marL="343080" indent="-342360" algn="just">
              <a:lnSpc>
                <a:spcPct val="100000"/>
              </a:lnSpc>
              <a:buFont typeface="Arial"/>
              <a:buChar char="•"/>
            </a:pPr>
            <a:r>
              <a:rPr lang="en-IN" sz="2000" strike="noStrike" spc="-1" dirty="0">
                <a:solidFill>
                  <a:srgbClr val="000000"/>
                </a:solidFill>
                <a:uFill>
                  <a:solidFill>
                    <a:srgbClr val="FFFFFF"/>
                  </a:solidFill>
                </a:uFill>
                <a:latin typeface="Calibri"/>
              </a:rPr>
              <a:t>If it had chosen the water path or the safe path then some points would have been added to the reward points, the agent then would try to learn what path is safe and what path isn’t.</a:t>
            </a:r>
            <a:endParaRPr dirty="0"/>
          </a:p>
          <a:p>
            <a:pPr marL="343080" indent="-342360" algn="just">
              <a:lnSpc>
                <a:spcPct val="100000"/>
              </a:lnSpc>
              <a:buFont typeface="Arial"/>
              <a:buChar char="•"/>
            </a:pPr>
            <a:r>
              <a:rPr lang="en-IN" sz="2000" strike="noStrike" spc="-1" dirty="0" smtClean="0">
                <a:solidFill>
                  <a:srgbClr val="000000"/>
                </a:solidFill>
                <a:uFill>
                  <a:solidFill>
                    <a:srgbClr val="FFFFFF"/>
                  </a:solidFill>
                </a:uFill>
                <a:latin typeface="Calibri"/>
              </a:rPr>
              <a:t>Basically </a:t>
            </a:r>
            <a:r>
              <a:rPr lang="en-IN" sz="2000" strike="noStrike" spc="-1" dirty="0">
                <a:solidFill>
                  <a:srgbClr val="000000"/>
                </a:solidFill>
                <a:uFill>
                  <a:solidFill>
                    <a:srgbClr val="FFFFFF"/>
                  </a:solidFill>
                </a:uFill>
                <a:latin typeface="Calibri"/>
              </a:rPr>
              <a:t>leveraging </a:t>
            </a:r>
            <a:r>
              <a:rPr lang="en-IN" sz="2000" strike="noStrike" spc="-1" dirty="0" smtClean="0">
                <a:solidFill>
                  <a:srgbClr val="000000"/>
                </a:solidFill>
                <a:uFill>
                  <a:solidFill>
                    <a:srgbClr val="FFFFFF"/>
                  </a:solidFill>
                </a:uFill>
                <a:latin typeface="Calibri"/>
              </a:rPr>
              <a:t>rewards </a:t>
            </a:r>
            <a:r>
              <a:rPr lang="en-IN" sz="2000" strike="noStrike" spc="-1" dirty="0">
                <a:solidFill>
                  <a:srgbClr val="000000"/>
                </a:solidFill>
                <a:uFill>
                  <a:solidFill>
                    <a:srgbClr val="FFFFFF"/>
                  </a:solidFill>
                </a:uFill>
                <a:latin typeface="Calibri"/>
              </a:rPr>
              <a:t>obtained, </a:t>
            </a:r>
            <a:r>
              <a:rPr lang="en-IN" sz="2000" strike="noStrike" spc="-1" dirty="0" smtClean="0">
                <a:solidFill>
                  <a:srgbClr val="000000"/>
                </a:solidFill>
                <a:uFill>
                  <a:solidFill>
                    <a:srgbClr val="FFFFFF"/>
                  </a:solidFill>
                </a:uFill>
                <a:latin typeface="Calibri"/>
              </a:rPr>
              <a:t>agent </a:t>
            </a:r>
            <a:r>
              <a:rPr lang="en-IN" sz="2000" strike="noStrike" spc="-1" dirty="0">
                <a:solidFill>
                  <a:srgbClr val="000000"/>
                </a:solidFill>
                <a:uFill>
                  <a:solidFill>
                    <a:srgbClr val="FFFFFF"/>
                  </a:solidFill>
                </a:uFill>
                <a:latin typeface="Calibri"/>
              </a:rPr>
              <a:t>improves its environment knowledge to select the next action.</a:t>
            </a:r>
            <a:endParaRPr dirty="0"/>
          </a:p>
        </p:txBody>
      </p:sp>
      <p:pic>
        <p:nvPicPr>
          <p:cNvPr id="143" name="Picture 3"/>
          <p:cNvPicPr/>
          <p:nvPr/>
        </p:nvPicPr>
        <p:blipFill>
          <a:blip r:embed="rId2"/>
          <a:stretch/>
        </p:blipFill>
        <p:spPr>
          <a:xfrm>
            <a:off x="219240" y="1513080"/>
            <a:ext cx="4296960" cy="5164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a:solidFill>
                  <a:srgbClr val="000000"/>
                </a:solidFill>
                <a:uFill>
                  <a:solidFill>
                    <a:srgbClr val="FFFFFF"/>
                  </a:solidFill>
                </a:uFill>
                <a:latin typeface="Calibri"/>
              </a:rPr>
              <a:t>Introduction</a:t>
            </a:r>
            <a:endParaRPr/>
          </a:p>
        </p:txBody>
      </p:sp>
      <p:sp>
        <p:nvSpPr>
          <p:cNvPr id="117"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Machine Learning:  </a:t>
            </a:r>
            <a:r>
              <a:rPr lang="en-IN" sz="2400" strike="noStrike" spc="-1" dirty="0">
                <a:solidFill>
                  <a:srgbClr val="000000"/>
                </a:solidFill>
                <a:uFill>
                  <a:solidFill>
                    <a:srgbClr val="FFFFFF"/>
                  </a:solidFill>
                </a:uFill>
                <a:latin typeface="Calibri"/>
              </a:rPr>
              <a:t>a buzzword for </a:t>
            </a:r>
            <a:r>
              <a:rPr lang="en-IN" sz="2400" strike="noStrike" spc="-1" dirty="0" smtClean="0">
                <a:solidFill>
                  <a:srgbClr val="000000"/>
                </a:solidFill>
                <a:uFill>
                  <a:solidFill>
                    <a:srgbClr val="FFFFFF"/>
                  </a:solidFill>
                </a:uFill>
                <a:latin typeface="Calibri"/>
              </a:rPr>
              <a:t>past </a:t>
            </a:r>
            <a:r>
              <a:rPr lang="en-IN" sz="2400" strike="noStrike" spc="-1" dirty="0">
                <a:solidFill>
                  <a:srgbClr val="000000"/>
                </a:solidFill>
                <a:uFill>
                  <a:solidFill>
                    <a:srgbClr val="FFFFFF"/>
                  </a:solidFill>
                </a:uFill>
                <a:latin typeface="Calibri"/>
              </a:rPr>
              <a:t>few years</a:t>
            </a:r>
            <a:endParaRPr dirty="0"/>
          </a:p>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Reasons </a:t>
            </a:r>
            <a:endParaRPr dirty="0"/>
          </a:p>
          <a:p>
            <a:pPr marL="743040" lvl="1" indent="-285120" algn="just">
              <a:lnSpc>
                <a:spcPct val="100000"/>
              </a:lnSpc>
              <a:buFont typeface="Arial"/>
              <a:buChar char="–"/>
            </a:pPr>
            <a:r>
              <a:rPr lang="en-IN" sz="2000" strike="noStrike" spc="-1" dirty="0" smtClean="0">
                <a:solidFill>
                  <a:srgbClr val="000000"/>
                </a:solidFill>
                <a:uFill>
                  <a:solidFill>
                    <a:srgbClr val="FFFFFF"/>
                  </a:solidFill>
                </a:uFill>
                <a:latin typeface="Calibri"/>
              </a:rPr>
              <a:t>high </a:t>
            </a:r>
            <a:r>
              <a:rPr lang="en-IN" sz="2000" strike="noStrike" spc="-1" dirty="0">
                <a:solidFill>
                  <a:srgbClr val="000000"/>
                </a:solidFill>
                <a:uFill>
                  <a:solidFill>
                    <a:srgbClr val="FFFFFF"/>
                  </a:solidFill>
                </a:uFill>
                <a:latin typeface="Calibri"/>
              </a:rPr>
              <a:t>amount of data production by applications</a:t>
            </a:r>
            <a:endParaRPr dirty="0"/>
          </a:p>
          <a:p>
            <a:pPr marL="743040" lvl="1" indent="-285120" algn="just">
              <a:lnSpc>
                <a:spcPct val="100000"/>
              </a:lnSpc>
              <a:buFont typeface="Arial"/>
              <a:buChar char="–"/>
            </a:pPr>
            <a:r>
              <a:rPr lang="en-IN" sz="2000" strike="noStrike" spc="-1" dirty="0" smtClean="0">
                <a:solidFill>
                  <a:srgbClr val="000000"/>
                </a:solidFill>
                <a:uFill>
                  <a:solidFill>
                    <a:srgbClr val="FFFFFF"/>
                  </a:solidFill>
                </a:uFill>
                <a:latin typeface="Calibri"/>
              </a:rPr>
              <a:t>increase </a:t>
            </a:r>
            <a:r>
              <a:rPr lang="en-IN" sz="2000" strike="noStrike" spc="-1" dirty="0">
                <a:solidFill>
                  <a:srgbClr val="000000"/>
                </a:solidFill>
                <a:uFill>
                  <a:solidFill>
                    <a:srgbClr val="FFFFFF"/>
                  </a:solidFill>
                </a:uFill>
                <a:latin typeface="Calibri"/>
              </a:rPr>
              <a:t>of computation power in the past few years</a:t>
            </a:r>
            <a:endParaRPr dirty="0"/>
          </a:p>
          <a:p>
            <a:pPr marL="743040" lvl="1" indent="-285120" algn="just">
              <a:lnSpc>
                <a:spcPct val="100000"/>
              </a:lnSpc>
              <a:buFont typeface="Arial"/>
              <a:buChar char="–"/>
            </a:pPr>
            <a:r>
              <a:rPr lang="en-IN" sz="2000" strike="noStrike" spc="-1" dirty="0">
                <a:solidFill>
                  <a:srgbClr val="000000"/>
                </a:solidFill>
                <a:uFill>
                  <a:solidFill>
                    <a:srgbClr val="FFFFFF"/>
                  </a:solidFill>
                </a:uFill>
                <a:latin typeface="Calibri"/>
              </a:rPr>
              <a:t>development of better algorithms.</a:t>
            </a:r>
            <a:endParaRPr dirty="0"/>
          </a:p>
          <a:p>
            <a:pPr marL="343080" indent="-342360" algn="just">
              <a:lnSpc>
                <a:spcPct val="100000"/>
              </a:lnSpc>
              <a:buFont typeface="Arial"/>
              <a:buChar char="•"/>
            </a:pPr>
            <a:endParaRPr lang="en-IN" sz="2400" strike="noStrike" spc="-1" dirty="0" smtClean="0">
              <a:solidFill>
                <a:srgbClr val="000000"/>
              </a:solidFill>
              <a:uFill>
                <a:solidFill>
                  <a:srgbClr val="FFFFFF"/>
                </a:solidFill>
              </a:uFill>
              <a:latin typeface="Calibri"/>
            </a:endParaRPr>
          </a:p>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Automating </a:t>
            </a:r>
            <a:r>
              <a:rPr lang="en-IN" sz="2400" strike="noStrike" spc="-1" dirty="0">
                <a:solidFill>
                  <a:srgbClr val="000000"/>
                </a:solidFill>
                <a:uFill>
                  <a:solidFill>
                    <a:srgbClr val="FFFFFF"/>
                  </a:solidFill>
                </a:uFill>
                <a:latin typeface="Calibri"/>
              </a:rPr>
              <a:t>mundane tasks to </a:t>
            </a:r>
            <a:r>
              <a:rPr lang="en-IN" sz="2400" strike="noStrike" spc="-1" dirty="0" smtClean="0">
                <a:solidFill>
                  <a:srgbClr val="000000"/>
                </a:solidFill>
                <a:uFill>
                  <a:solidFill>
                    <a:srgbClr val="FFFFFF"/>
                  </a:solidFill>
                </a:uFill>
                <a:latin typeface="Calibri"/>
              </a:rPr>
              <a:t>offer </a:t>
            </a:r>
            <a:r>
              <a:rPr lang="en-IN" sz="2400" strike="noStrike" spc="-1" dirty="0">
                <a:solidFill>
                  <a:srgbClr val="000000"/>
                </a:solidFill>
                <a:uFill>
                  <a:solidFill>
                    <a:srgbClr val="FFFFFF"/>
                  </a:solidFill>
                </a:uFill>
                <a:latin typeface="Calibri"/>
              </a:rPr>
              <a:t>intelligent insights, </a:t>
            </a:r>
            <a:r>
              <a:rPr lang="en-IN" sz="2400" strike="noStrike" spc="-1" dirty="0" smtClean="0">
                <a:solidFill>
                  <a:srgbClr val="000000"/>
                </a:solidFill>
                <a:uFill>
                  <a:solidFill>
                    <a:srgbClr val="FFFFFF"/>
                  </a:solidFill>
                </a:uFill>
                <a:latin typeface="Calibri"/>
              </a:rPr>
              <a:t>industries</a:t>
            </a:r>
          </a:p>
          <a:p>
            <a:pPr marL="343080" indent="-342360" algn="just">
              <a:lnSpc>
                <a:spcPct val="100000"/>
              </a:lnSpc>
              <a:buFont typeface="Arial"/>
              <a:buChar char="•"/>
            </a:pPr>
            <a:endParaRPr lang="en-IN" sz="2400" strike="noStrike" spc="-1" dirty="0" smtClean="0">
              <a:solidFill>
                <a:srgbClr val="000000"/>
              </a:solidFill>
              <a:uFill>
                <a:solidFill>
                  <a:srgbClr val="FFFFFF"/>
                </a:solidFill>
              </a:uFill>
              <a:latin typeface="Calibri"/>
            </a:endParaRPr>
          </a:p>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You </a:t>
            </a:r>
            <a:r>
              <a:rPr lang="en-IN" sz="2400" strike="noStrike" spc="-1" dirty="0">
                <a:solidFill>
                  <a:srgbClr val="000000"/>
                </a:solidFill>
                <a:uFill>
                  <a:solidFill>
                    <a:srgbClr val="FFFFFF"/>
                  </a:solidFill>
                </a:uFill>
                <a:latin typeface="Calibri"/>
              </a:rPr>
              <a:t>may already be using a device that utilizes it. </a:t>
            </a:r>
            <a:endParaRPr dirty="0"/>
          </a:p>
          <a:p>
            <a:pPr marL="743040" lvl="1" indent="-285120" algn="just">
              <a:lnSpc>
                <a:spcPct val="100000"/>
              </a:lnSpc>
              <a:buFont typeface="Arial"/>
              <a:buChar char="–"/>
            </a:pPr>
            <a:r>
              <a:rPr lang="en-IN" sz="2000" strike="noStrike" spc="-1" dirty="0">
                <a:solidFill>
                  <a:srgbClr val="000000"/>
                </a:solidFill>
                <a:uFill>
                  <a:solidFill>
                    <a:srgbClr val="FFFFFF"/>
                  </a:solidFill>
                </a:uFill>
                <a:latin typeface="Calibri"/>
              </a:rPr>
              <a:t>a wearable fitness tracker like </a:t>
            </a:r>
            <a:r>
              <a:rPr lang="en-IN" sz="2000" strike="noStrike" spc="-1" dirty="0" err="1">
                <a:solidFill>
                  <a:srgbClr val="000000"/>
                </a:solidFill>
                <a:uFill>
                  <a:solidFill>
                    <a:srgbClr val="FFFFFF"/>
                  </a:solidFill>
                </a:uFill>
                <a:latin typeface="Calibri"/>
              </a:rPr>
              <a:t>Fitbit</a:t>
            </a:r>
            <a:endParaRPr dirty="0"/>
          </a:p>
          <a:p>
            <a:pPr marL="743040" lvl="1" indent="-285120" algn="just">
              <a:lnSpc>
                <a:spcPct val="100000"/>
              </a:lnSpc>
              <a:buFont typeface="Arial"/>
              <a:buChar char="–"/>
            </a:pPr>
            <a:r>
              <a:rPr lang="en-IN" sz="2000" strike="noStrike" spc="-1" dirty="0">
                <a:solidFill>
                  <a:srgbClr val="000000"/>
                </a:solidFill>
                <a:uFill>
                  <a:solidFill>
                    <a:srgbClr val="FFFFFF"/>
                  </a:solidFill>
                </a:uFill>
                <a:latin typeface="Calibri"/>
              </a:rPr>
              <a:t>an intelligent home assistant like Google Home.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smtClean="0">
                <a:solidFill>
                  <a:srgbClr val="000000"/>
                </a:solidFill>
                <a:uFill>
                  <a:solidFill>
                    <a:srgbClr val="FFFFFF"/>
                  </a:solidFill>
                </a:uFill>
                <a:latin typeface="Calibri"/>
              </a:rPr>
              <a:t>Applications</a:t>
            </a:r>
            <a:endParaRPr dirty="0"/>
          </a:p>
        </p:txBody>
      </p:sp>
      <p:sp>
        <p:nvSpPr>
          <p:cNvPr id="11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Much more examples of ML in use.</a:t>
            </a:r>
            <a:endParaRPr dirty="0" smtClean="0"/>
          </a:p>
          <a:p>
            <a:pPr marL="743040" lvl="1" indent="-285120" algn="just">
              <a:lnSpc>
                <a:spcPct val="100000"/>
              </a:lnSpc>
              <a:buFont typeface="Arial"/>
              <a:buChar char="–"/>
            </a:pPr>
            <a:endParaRPr lang="en-IN" sz="2000" strike="noStrike" spc="-1" dirty="0" smtClean="0">
              <a:solidFill>
                <a:srgbClr val="000000"/>
              </a:solidFill>
              <a:uFill>
                <a:solidFill>
                  <a:srgbClr val="FFFFFF"/>
                </a:solidFill>
              </a:uFill>
              <a:latin typeface="Calibri"/>
            </a:endParaRPr>
          </a:p>
          <a:p>
            <a:pPr marL="743040" lvl="1" indent="-285120" algn="just">
              <a:lnSpc>
                <a:spcPct val="100000"/>
              </a:lnSpc>
              <a:buFont typeface="Arial"/>
              <a:buChar char="–"/>
            </a:pPr>
            <a:r>
              <a:rPr lang="en-IN" sz="2000" b="1" strike="noStrike" spc="-1" dirty="0" smtClean="0">
                <a:solidFill>
                  <a:srgbClr val="000000"/>
                </a:solidFill>
                <a:uFill>
                  <a:solidFill>
                    <a:srgbClr val="FFFFFF"/>
                  </a:solidFill>
                </a:uFill>
                <a:latin typeface="Calibri"/>
              </a:rPr>
              <a:t>Prediction</a:t>
            </a:r>
            <a:endParaRPr dirty="0" smtClean="0"/>
          </a:p>
          <a:p>
            <a:pPr marL="743040" lvl="1" indent="-285120" algn="just">
              <a:lnSpc>
                <a:spcPct val="100000"/>
              </a:lnSpc>
              <a:buFont typeface="Arial"/>
              <a:buChar char="–"/>
            </a:pPr>
            <a:r>
              <a:rPr lang="en-IN" sz="2000" b="1" strike="noStrike" spc="-1" dirty="0" smtClean="0">
                <a:solidFill>
                  <a:srgbClr val="000000"/>
                </a:solidFill>
                <a:uFill>
                  <a:solidFill>
                    <a:srgbClr val="FFFFFF"/>
                  </a:solidFill>
                </a:uFill>
                <a:latin typeface="Calibri"/>
              </a:rPr>
              <a:t>Image Recognition</a:t>
            </a:r>
            <a:r>
              <a:rPr lang="en-IN" sz="2000" strike="noStrike" spc="-1" dirty="0" smtClean="0">
                <a:solidFill>
                  <a:srgbClr val="000000"/>
                </a:solidFill>
                <a:uFill>
                  <a:solidFill>
                    <a:srgbClr val="FFFFFF"/>
                  </a:solidFill>
                </a:uFill>
                <a:latin typeface="Calibri"/>
              </a:rPr>
              <a:t> — face detection, speech </a:t>
            </a:r>
            <a:r>
              <a:rPr lang="en-IN" sz="2000" spc="-1" dirty="0" smtClean="0">
                <a:solidFill>
                  <a:srgbClr val="000000"/>
                </a:solidFill>
                <a:uFill>
                  <a:solidFill>
                    <a:srgbClr val="FFFFFF"/>
                  </a:solidFill>
                </a:uFill>
                <a:latin typeface="Calibri"/>
              </a:rPr>
              <a:t>r</a:t>
            </a:r>
            <a:r>
              <a:rPr lang="en-IN" sz="2000" strike="noStrike" spc="-1" dirty="0" smtClean="0">
                <a:solidFill>
                  <a:srgbClr val="000000"/>
                </a:solidFill>
                <a:uFill>
                  <a:solidFill>
                    <a:srgbClr val="FFFFFF"/>
                  </a:solidFill>
                </a:uFill>
                <a:latin typeface="Calibri"/>
              </a:rPr>
              <a:t>ecognition, voice searches and more. </a:t>
            </a:r>
            <a:endParaRPr dirty="0" smtClean="0"/>
          </a:p>
          <a:p>
            <a:pPr marL="743040" lvl="1" indent="-285120" algn="just">
              <a:lnSpc>
                <a:spcPct val="100000"/>
              </a:lnSpc>
              <a:buFont typeface="Arial"/>
              <a:buChar char="–"/>
            </a:pPr>
            <a:r>
              <a:rPr lang="en-IN" sz="2000" b="1" strike="noStrike" spc="-1" dirty="0" smtClean="0">
                <a:solidFill>
                  <a:srgbClr val="000000"/>
                </a:solidFill>
                <a:uFill>
                  <a:solidFill>
                    <a:srgbClr val="FFFFFF"/>
                  </a:solidFill>
                </a:uFill>
                <a:latin typeface="Calibri"/>
              </a:rPr>
              <a:t>Medical Diagnoses</a:t>
            </a:r>
            <a:r>
              <a:rPr lang="en-IN" sz="2000" strike="noStrike" spc="-1" dirty="0" smtClean="0">
                <a:solidFill>
                  <a:srgbClr val="000000"/>
                </a:solidFill>
                <a:uFill>
                  <a:solidFill>
                    <a:srgbClr val="FFFFFF"/>
                  </a:solidFill>
                </a:uFill>
                <a:latin typeface="Calibri"/>
              </a:rPr>
              <a:t> — ML is trained to recognize cancerous tissues.</a:t>
            </a:r>
            <a:endParaRPr dirty="0" smtClean="0"/>
          </a:p>
          <a:p>
            <a:pPr marL="743040" lvl="1" indent="-285120" algn="just">
              <a:lnSpc>
                <a:spcPct val="100000"/>
              </a:lnSpc>
              <a:buFont typeface="Arial"/>
              <a:buChar char="–"/>
            </a:pPr>
            <a:r>
              <a:rPr lang="en-IN" sz="2000" strike="noStrike" spc="-1" dirty="0">
                <a:solidFill>
                  <a:srgbClr val="000000"/>
                </a:solidFill>
                <a:uFill>
                  <a:solidFill>
                    <a:srgbClr val="FFFFFF"/>
                  </a:solidFill>
                </a:uFill>
                <a:latin typeface="Calibri"/>
              </a:rPr>
              <a:t>Financial industry and trading</a:t>
            </a:r>
            <a:r>
              <a:rPr lang="en-IN" sz="2000" strike="noStrike" spc="-1" dirty="0" smtClean="0">
                <a:solidFill>
                  <a:srgbClr val="000000"/>
                </a:solidFill>
                <a:uFill>
                  <a:solidFill>
                    <a:srgbClr val="FFFFFF"/>
                  </a:solidFill>
                </a:uFill>
                <a:latin typeface="Calibri"/>
              </a:rPr>
              <a:t> — companies use ML in fraud investigations and credit checks.</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a:solidFill>
                  <a:srgbClr val="000000"/>
                </a:solidFill>
                <a:uFill>
                  <a:solidFill>
                    <a:srgbClr val="FFFFFF"/>
                  </a:solidFill>
                </a:uFill>
                <a:latin typeface="Calibri"/>
              </a:rPr>
              <a:t>What is Machine Learning</a:t>
            </a:r>
            <a:endParaRPr/>
          </a:p>
        </p:txBody>
      </p:sp>
      <p:sp>
        <p:nvSpPr>
          <p:cNvPr id="121" name="CustomShape 2"/>
          <p:cNvSpPr/>
          <p:nvPr/>
        </p:nvSpPr>
        <p:spPr>
          <a:xfrm>
            <a:off x="457200" y="1600200"/>
            <a:ext cx="8228880" cy="500101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strike="noStrike" spc="-1" dirty="0">
                <a:solidFill>
                  <a:srgbClr val="D99694"/>
                </a:solidFill>
                <a:uFill>
                  <a:solidFill>
                    <a:srgbClr val="FFFFFF"/>
                  </a:solidFill>
                </a:uFill>
                <a:latin typeface="Calibri"/>
              </a:rPr>
              <a:t>Machine Learning algorithms enable the computers to learn from data, and even improve themselves, without being explicitly programmed.</a:t>
            </a:r>
            <a:endParaRPr dirty="0"/>
          </a:p>
          <a:p>
            <a:pPr algn="r">
              <a:lnSpc>
                <a:spcPct val="100000"/>
              </a:lnSpc>
            </a:pPr>
            <a:r>
              <a:rPr lang="en-IN" sz="2400" strike="noStrike" spc="-1" dirty="0">
                <a:solidFill>
                  <a:srgbClr val="000000"/>
                </a:solidFill>
                <a:uFill>
                  <a:solidFill>
                    <a:srgbClr val="FFFFFF"/>
                  </a:solidFill>
                </a:uFill>
                <a:latin typeface="Calibri"/>
              </a:rPr>
              <a:t>- Arthur Samuel</a:t>
            </a:r>
            <a:endParaRPr dirty="0"/>
          </a:p>
          <a:p>
            <a:pPr marL="343080" indent="-342360" algn="just">
              <a:lnSpc>
                <a:spcPct val="100000"/>
              </a:lnSpc>
              <a:buFont typeface="Arial"/>
              <a:buChar char="•"/>
            </a:pPr>
            <a:endParaRPr lang="en-IN" sz="2400" strike="noStrike" spc="-1" dirty="0" smtClean="0">
              <a:solidFill>
                <a:srgbClr val="000000"/>
              </a:solidFill>
              <a:uFill>
                <a:solidFill>
                  <a:srgbClr val="FFFFFF"/>
                </a:solidFill>
              </a:uFill>
              <a:latin typeface="Calibri"/>
            </a:endParaRPr>
          </a:p>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Machine learning (ML) is a category of an algorithm that allows software applications to become more accurate in predicting outcomes without being explicitly programmed.</a:t>
            </a:r>
          </a:p>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 </a:t>
            </a:r>
            <a:endParaRPr dirty="0"/>
          </a:p>
          <a:p>
            <a:pPr marL="343080" indent="-342360" algn="just">
              <a:lnSpc>
                <a:spcPct val="100000"/>
              </a:lnSpc>
              <a:buFont typeface="Arial"/>
              <a:buChar char="•"/>
            </a:pPr>
            <a:r>
              <a:rPr lang="en-IN" sz="2400" strike="noStrike" spc="-1" dirty="0">
                <a:solidFill>
                  <a:srgbClr val="000000"/>
                </a:solidFill>
                <a:uFill>
                  <a:solidFill>
                    <a:srgbClr val="FFFFFF"/>
                  </a:solidFill>
                </a:uFill>
                <a:latin typeface="Calibri"/>
              </a:rPr>
              <a:t>The basic premise of machine learning is to build algorithms that can receive input data and use statistical analysis to predict an output while updating outputs as new data becomes available.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a:solidFill>
                  <a:srgbClr val="000000"/>
                </a:solidFill>
                <a:uFill>
                  <a:solidFill>
                    <a:srgbClr val="FFFFFF"/>
                  </a:solidFill>
                </a:uFill>
                <a:latin typeface="Calibri"/>
              </a:rPr>
              <a:t>Types of </a:t>
            </a:r>
            <a:r>
              <a:rPr lang="en-IN" sz="4400" strike="noStrike" spc="-1" dirty="0" smtClean="0">
                <a:solidFill>
                  <a:srgbClr val="000000"/>
                </a:solidFill>
                <a:uFill>
                  <a:solidFill>
                    <a:srgbClr val="FFFFFF"/>
                  </a:solidFill>
                </a:uFill>
                <a:latin typeface="Calibri"/>
              </a:rPr>
              <a:t>ML </a:t>
            </a:r>
            <a:r>
              <a:rPr lang="en-IN" sz="4400" strike="noStrike" spc="-1" dirty="0">
                <a:solidFill>
                  <a:srgbClr val="000000"/>
                </a:solidFill>
                <a:uFill>
                  <a:solidFill>
                    <a:srgbClr val="FFFFFF"/>
                  </a:solidFill>
                </a:uFill>
                <a:latin typeface="Calibri"/>
              </a:rPr>
              <a:t>Algorithms</a:t>
            </a:r>
            <a:endParaRPr dirty="0"/>
          </a:p>
        </p:txBody>
      </p:sp>
      <p:sp>
        <p:nvSpPr>
          <p:cNvPr id="123"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Font typeface="Arial"/>
              <a:buChar char="•"/>
            </a:pPr>
            <a:r>
              <a:rPr lang="en-IN" sz="2400" strike="noStrike" spc="-1" dirty="0">
                <a:solidFill>
                  <a:srgbClr val="000000"/>
                </a:solidFill>
                <a:uFill>
                  <a:solidFill>
                    <a:srgbClr val="FFFFFF"/>
                  </a:solidFill>
                </a:uFill>
                <a:latin typeface="Calibri"/>
              </a:rPr>
              <a:t>Machine learning can be classified into 3 types of algorithms.</a:t>
            </a:r>
            <a:endParaRPr dirty="0"/>
          </a:p>
          <a:p>
            <a:pPr marL="743040" lvl="1" indent="-285120">
              <a:lnSpc>
                <a:spcPct val="100000"/>
              </a:lnSpc>
              <a:buFont typeface="Arial"/>
              <a:buChar char="–"/>
            </a:pPr>
            <a:endParaRPr lang="en-IN" sz="2000" strike="noStrike" spc="-1" dirty="0" smtClean="0">
              <a:solidFill>
                <a:srgbClr val="000000"/>
              </a:solidFill>
              <a:uFill>
                <a:solidFill>
                  <a:srgbClr val="FFFFFF"/>
                </a:solidFill>
              </a:uFill>
              <a:latin typeface="Calibri"/>
            </a:endParaRPr>
          </a:p>
          <a:p>
            <a:pPr marL="743040" lvl="1" indent="-285120">
              <a:lnSpc>
                <a:spcPct val="100000"/>
              </a:lnSpc>
              <a:buFont typeface="Arial"/>
              <a:buChar char="–"/>
            </a:pPr>
            <a:r>
              <a:rPr lang="en-IN" sz="2000" strike="noStrike" spc="-1" dirty="0" smtClean="0">
                <a:solidFill>
                  <a:srgbClr val="000000"/>
                </a:solidFill>
                <a:uFill>
                  <a:solidFill>
                    <a:srgbClr val="FFFFFF"/>
                  </a:solidFill>
                </a:uFill>
                <a:latin typeface="Calibri"/>
              </a:rPr>
              <a:t>Supervised </a:t>
            </a:r>
            <a:r>
              <a:rPr lang="en-IN" sz="2000" strike="noStrike" spc="-1" dirty="0">
                <a:solidFill>
                  <a:srgbClr val="000000"/>
                </a:solidFill>
                <a:uFill>
                  <a:solidFill>
                    <a:srgbClr val="FFFFFF"/>
                  </a:solidFill>
                </a:uFill>
                <a:latin typeface="Calibri"/>
              </a:rPr>
              <a:t>Learning</a:t>
            </a:r>
            <a:endParaRPr dirty="0"/>
          </a:p>
          <a:p>
            <a:pPr marL="743040" lvl="1" indent="-285120">
              <a:lnSpc>
                <a:spcPct val="100000"/>
              </a:lnSpc>
              <a:buFont typeface="Arial"/>
              <a:buChar char="–"/>
            </a:pPr>
            <a:r>
              <a:rPr lang="en-IN" sz="2000" strike="noStrike" spc="-1" dirty="0">
                <a:solidFill>
                  <a:srgbClr val="000000"/>
                </a:solidFill>
                <a:uFill>
                  <a:solidFill>
                    <a:srgbClr val="FFFFFF"/>
                  </a:solidFill>
                </a:uFill>
                <a:latin typeface="Calibri"/>
              </a:rPr>
              <a:t>Unsupervised Learning</a:t>
            </a:r>
            <a:endParaRPr dirty="0"/>
          </a:p>
          <a:p>
            <a:pPr marL="743040" lvl="1" indent="-285120">
              <a:lnSpc>
                <a:spcPct val="100000"/>
              </a:lnSpc>
              <a:buFont typeface="Arial"/>
              <a:buChar char="–"/>
            </a:pPr>
            <a:r>
              <a:rPr lang="en-IN" sz="2000" strike="noStrike" spc="-1" dirty="0">
                <a:solidFill>
                  <a:srgbClr val="000000"/>
                </a:solidFill>
                <a:uFill>
                  <a:solidFill>
                    <a:srgbClr val="FFFFFF"/>
                  </a:solidFill>
                </a:uFill>
                <a:latin typeface="Calibri"/>
              </a:rPr>
              <a:t>Reinforcement Learning</a:t>
            </a:r>
            <a:endParaRPr dirty="0"/>
          </a:p>
        </p:txBody>
      </p:sp>
      <p:pic>
        <p:nvPicPr>
          <p:cNvPr id="124" name="Picture 3"/>
          <p:cNvPicPr/>
          <p:nvPr/>
        </p:nvPicPr>
        <p:blipFill>
          <a:blip r:embed="rId2"/>
          <a:stretch/>
        </p:blipFill>
        <p:spPr>
          <a:xfrm>
            <a:off x="4376520" y="2286000"/>
            <a:ext cx="4539240" cy="4173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smtClean="0">
                <a:solidFill>
                  <a:srgbClr val="000000"/>
                </a:solidFill>
                <a:uFill>
                  <a:solidFill>
                    <a:srgbClr val="FFFFFF"/>
                  </a:solidFill>
                </a:uFill>
                <a:latin typeface="Calibri"/>
              </a:rPr>
              <a:t>Supervised </a:t>
            </a:r>
            <a:r>
              <a:rPr lang="en-IN" sz="4400" strike="noStrike" spc="-1" dirty="0">
                <a:solidFill>
                  <a:srgbClr val="000000"/>
                </a:solidFill>
                <a:uFill>
                  <a:solidFill>
                    <a:srgbClr val="FFFFFF"/>
                  </a:solidFill>
                </a:uFill>
                <a:latin typeface="Calibri"/>
              </a:rPr>
              <a:t>Learning Algorithm</a:t>
            </a:r>
            <a:endParaRPr dirty="0"/>
          </a:p>
        </p:txBody>
      </p:sp>
      <p:sp>
        <p:nvSpPr>
          <p:cNvPr id="12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An </a:t>
            </a:r>
            <a:r>
              <a:rPr lang="en-IN" sz="2400" strike="noStrike" spc="-1" dirty="0">
                <a:solidFill>
                  <a:srgbClr val="000000"/>
                </a:solidFill>
                <a:uFill>
                  <a:solidFill>
                    <a:srgbClr val="FFFFFF"/>
                  </a:solidFill>
                </a:uFill>
                <a:latin typeface="Calibri"/>
              </a:rPr>
              <a:t>AI system is presented with data which is </a:t>
            </a:r>
            <a:r>
              <a:rPr lang="en-IN" sz="2400" strike="noStrike" spc="-1" dirty="0" err="1">
                <a:solidFill>
                  <a:srgbClr val="000000"/>
                </a:solidFill>
                <a:uFill>
                  <a:solidFill>
                    <a:srgbClr val="FFFFFF"/>
                  </a:solidFill>
                </a:uFill>
                <a:latin typeface="Calibri"/>
              </a:rPr>
              <a:t>labeled</a:t>
            </a:r>
            <a:r>
              <a:rPr lang="en-IN" sz="2400" strike="noStrike" spc="-1" dirty="0">
                <a:solidFill>
                  <a:srgbClr val="000000"/>
                </a:solidFill>
                <a:uFill>
                  <a:solidFill>
                    <a:srgbClr val="FFFFFF"/>
                  </a:solidFill>
                </a:uFill>
                <a:latin typeface="Calibri"/>
              </a:rPr>
              <a:t>, which means that each data tagged with the correct label</a:t>
            </a:r>
            <a:r>
              <a:rPr lang="en-IN" sz="2400" strike="noStrike" spc="-1" dirty="0" smtClean="0">
                <a:solidFill>
                  <a:srgbClr val="000000"/>
                </a:solidFill>
                <a:uFill>
                  <a:solidFill>
                    <a:srgbClr val="FFFFFF"/>
                  </a:solidFill>
                </a:uFill>
                <a:latin typeface="Calibri"/>
              </a:rPr>
              <a:t>.</a:t>
            </a:r>
          </a:p>
          <a:p>
            <a:pPr marL="343080" indent="-342360" algn="just">
              <a:lnSpc>
                <a:spcPct val="100000"/>
              </a:lnSpc>
              <a:buFont typeface="Arial"/>
              <a:buChar char="•"/>
            </a:pPr>
            <a:endParaRPr dirty="0"/>
          </a:p>
          <a:p>
            <a:pPr marL="343080" indent="-342360" algn="just">
              <a:lnSpc>
                <a:spcPct val="100000"/>
              </a:lnSpc>
              <a:buFont typeface="Arial"/>
              <a:buChar char="•"/>
            </a:pPr>
            <a:r>
              <a:rPr lang="en-IN" sz="2400" b="1" strike="noStrike" spc="-1" dirty="0" smtClean="0">
                <a:solidFill>
                  <a:srgbClr val="000000"/>
                </a:solidFill>
                <a:uFill>
                  <a:solidFill>
                    <a:srgbClr val="FFFFFF"/>
                  </a:solidFill>
                </a:uFill>
                <a:latin typeface="Calibri"/>
              </a:rPr>
              <a:t>Goal</a:t>
            </a:r>
            <a:r>
              <a:rPr lang="en-IN" sz="2400" strike="noStrike" spc="-1" dirty="0" smtClean="0">
                <a:solidFill>
                  <a:srgbClr val="000000"/>
                </a:solidFill>
                <a:uFill>
                  <a:solidFill>
                    <a:srgbClr val="FFFFFF"/>
                  </a:solidFill>
                </a:uFill>
                <a:latin typeface="Calibri"/>
              </a:rPr>
              <a:t> </a:t>
            </a:r>
            <a:r>
              <a:rPr lang="en-IN" sz="2400" strike="noStrike" spc="-1" dirty="0">
                <a:solidFill>
                  <a:srgbClr val="000000"/>
                </a:solidFill>
                <a:uFill>
                  <a:solidFill>
                    <a:srgbClr val="FFFFFF"/>
                  </a:solidFill>
                </a:uFill>
                <a:latin typeface="Calibri"/>
              </a:rPr>
              <a:t>is to approximate the mapping function so well that when you have new input data (x</a:t>
            </a:r>
            <a:r>
              <a:rPr lang="en-IN" sz="2400" strike="noStrike" spc="-1" dirty="0" smtClean="0">
                <a:solidFill>
                  <a:srgbClr val="000000"/>
                </a:solidFill>
                <a:uFill>
                  <a:solidFill>
                    <a:srgbClr val="FFFFFF"/>
                  </a:solidFill>
                </a:uFill>
                <a:latin typeface="Calibri"/>
              </a:rPr>
              <a:t>), you </a:t>
            </a:r>
            <a:r>
              <a:rPr lang="en-IN" sz="2400" strike="noStrike" spc="-1" dirty="0">
                <a:solidFill>
                  <a:srgbClr val="000000"/>
                </a:solidFill>
                <a:uFill>
                  <a:solidFill>
                    <a:srgbClr val="FFFFFF"/>
                  </a:solidFill>
                </a:uFill>
                <a:latin typeface="Calibri"/>
              </a:rPr>
              <a:t>can predict the output variables (Y) for that data.</a:t>
            </a:r>
            <a:endParaRPr dirty="0"/>
          </a:p>
          <a:p>
            <a:pPr algn="just">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marL="343080" indent="-342360" algn="just">
              <a:lnSpc>
                <a:spcPct val="100000"/>
              </a:lnSpc>
              <a:buFont typeface="Arial"/>
              <a:buChar char="•"/>
            </a:pPr>
            <a:endParaRPr lang="en-IN" sz="2000" strike="noStrike" spc="-1" dirty="0" smtClean="0">
              <a:solidFill>
                <a:srgbClr val="000000"/>
              </a:solidFill>
              <a:uFill>
                <a:solidFill>
                  <a:srgbClr val="FFFFFF"/>
                </a:solidFill>
              </a:uFill>
              <a:latin typeface="Calibri"/>
            </a:endParaRPr>
          </a:p>
          <a:p>
            <a:pPr marL="343080" indent="-342360" algn="just">
              <a:lnSpc>
                <a:spcPct val="100000"/>
              </a:lnSpc>
              <a:buFont typeface="Arial"/>
              <a:buChar char="•"/>
            </a:pPr>
            <a:endParaRPr lang="en-IN" sz="2000" spc="-1" dirty="0">
              <a:solidFill>
                <a:srgbClr val="000000"/>
              </a:solidFill>
              <a:uFill>
                <a:solidFill>
                  <a:srgbClr val="FFFFFF"/>
                </a:solidFill>
              </a:uFill>
              <a:latin typeface="Calibri"/>
            </a:endParaRPr>
          </a:p>
          <a:p>
            <a:pPr marL="343080" indent="-342360" algn="just">
              <a:lnSpc>
                <a:spcPct val="100000"/>
              </a:lnSpc>
              <a:buFont typeface="Arial"/>
              <a:buChar char="•"/>
            </a:pPr>
            <a:r>
              <a:rPr lang="en-IN" sz="2000" strike="noStrike" spc="-1" dirty="0" smtClean="0">
                <a:solidFill>
                  <a:srgbClr val="000000"/>
                </a:solidFill>
                <a:uFill>
                  <a:solidFill>
                    <a:srgbClr val="FFFFFF"/>
                  </a:solidFill>
                </a:uFill>
                <a:latin typeface="Calibri"/>
              </a:rPr>
              <a:t>‘</a:t>
            </a:r>
            <a:r>
              <a:rPr lang="en-IN" sz="2000" strike="noStrike" spc="-1" dirty="0">
                <a:solidFill>
                  <a:srgbClr val="000000"/>
                </a:solidFill>
                <a:uFill>
                  <a:solidFill>
                    <a:srgbClr val="FFFFFF"/>
                  </a:solidFill>
                </a:uFill>
                <a:latin typeface="Calibri"/>
              </a:rPr>
              <a:t>Spam’ or ‘Not Spam’. This labeled data is used </a:t>
            </a:r>
            <a:r>
              <a:rPr lang="en-IN" sz="2000" strike="noStrike" spc="-1" dirty="0" smtClean="0">
                <a:solidFill>
                  <a:srgbClr val="000000"/>
                </a:solidFill>
                <a:uFill>
                  <a:solidFill>
                    <a:srgbClr val="FFFFFF"/>
                  </a:solidFill>
                </a:uFill>
                <a:latin typeface="Calibri"/>
              </a:rPr>
              <a:t>t</a:t>
            </a:r>
            <a:r>
              <a:rPr lang="en-IN" sz="2000" spc="-1" dirty="0" smtClean="0">
                <a:solidFill>
                  <a:srgbClr val="000000"/>
                </a:solidFill>
                <a:uFill>
                  <a:solidFill>
                    <a:srgbClr val="FFFFFF"/>
                  </a:solidFill>
                </a:uFill>
              </a:rPr>
              <a:t>o </a:t>
            </a:r>
            <a:r>
              <a:rPr lang="en-IN" sz="2000" spc="-1" dirty="0">
                <a:solidFill>
                  <a:srgbClr val="000000"/>
                </a:solidFill>
                <a:uFill>
                  <a:solidFill>
                    <a:srgbClr val="FFFFFF"/>
                  </a:solidFill>
                </a:uFill>
              </a:rPr>
              <a:t>train </a:t>
            </a:r>
            <a:r>
              <a:rPr lang="en-IN" sz="2000" strike="noStrike" spc="-1" dirty="0" smtClean="0">
                <a:solidFill>
                  <a:srgbClr val="000000"/>
                </a:solidFill>
                <a:uFill>
                  <a:solidFill>
                    <a:srgbClr val="FFFFFF"/>
                  </a:solidFill>
                </a:uFill>
                <a:latin typeface="Calibri"/>
              </a:rPr>
              <a:t>supervised model.</a:t>
            </a:r>
          </a:p>
          <a:p>
            <a:pPr marL="343080" indent="-342360" algn="just">
              <a:lnSpc>
                <a:spcPct val="100000"/>
              </a:lnSpc>
              <a:buFont typeface="Arial"/>
              <a:buChar char="•"/>
            </a:pPr>
            <a:endParaRPr dirty="0"/>
          </a:p>
          <a:p>
            <a:pPr marL="343080" indent="-342360" algn="just">
              <a:lnSpc>
                <a:spcPct val="100000"/>
              </a:lnSpc>
              <a:buFont typeface="Arial"/>
              <a:buChar char="•"/>
            </a:pPr>
            <a:r>
              <a:rPr lang="en-IN" sz="2000" strike="noStrike" spc="-1" dirty="0">
                <a:solidFill>
                  <a:srgbClr val="000000"/>
                </a:solidFill>
                <a:uFill>
                  <a:solidFill>
                    <a:srgbClr val="FFFFFF"/>
                  </a:solidFill>
                </a:uFill>
                <a:latin typeface="Calibri"/>
              </a:rPr>
              <a:t>Once it is </a:t>
            </a:r>
            <a:r>
              <a:rPr lang="en-IN" sz="2000" strike="noStrike" spc="-1" dirty="0" smtClean="0">
                <a:solidFill>
                  <a:srgbClr val="000000"/>
                </a:solidFill>
                <a:uFill>
                  <a:solidFill>
                    <a:srgbClr val="FFFFFF"/>
                  </a:solidFill>
                </a:uFill>
                <a:latin typeface="Calibri"/>
              </a:rPr>
              <a:t>trained, </a:t>
            </a:r>
            <a:r>
              <a:rPr lang="en-IN" sz="2000" strike="noStrike" spc="-1" dirty="0">
                <a:solidFill>
                  <a:srgbClr val="000000"/>
                </a:solidFill>
                <a:uFill>
                  <a:solidFill>
                    <a:srgbClr val="FFFFFF"/>
                  </a:solidFill>
                </a:uFill>
                <a:latin typeface="Calibri"/>
              </a:rPr>
              <a:t>we can test our model </a:t>
            </a:r>
            <a:r>
              <a:rPr lang="en-IN" sz="2000" strike="noStrike" spc="-1" dirty="0" smtClean="0">
                <a:solidFill>
                  <a:srgbClr val="000000"/>
                </a:solidFill>
                <a:uFill>
                  <a:solidFill>
                    <a:srgbClr val="FFFFFF"/>
                  </a:solidFill>
                </a:uFill>
                <a:latin typeface="Calibri"/>
              </a:rPr>
              <a:t>with </a:t>
            </a:r>
            <a:r>
              <a:rPr lang="en-IN" sz="2000" strike="noStrike" spc="-1" dirty="0">
                <a:solidFill>
                  <a:srgbClr val="000000"/>
                </a:solidFill>
                <a:uFill>
                  <a:solidFill>
                    <a:srgbClr val="FFFFFF"/>
                  </a:solidFill>
                </a:uFill>
                <a:latin typeface="Calibri"/>
              </a:rPr>
              <a:t>some test new mails and checking of the model is able to predict the right output.</a:t>
            </a:r>
            <a:endParaRPr dirty="0"/>
          </a:p>
        </p:txBody>
      </p:sp>
      <p:sp>
        <p:nvSpPr>
          <p:cNvPr id="128" name="CustomShape 2"/>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smtClean="0">
                <a:solidFill>
                  <a:srgbClr val="000000"/>
                </a:solidFill>
                <a:uFill>
                  <a:solidFill>
                    <a:srgbClr val="FFFFFF"/>
                  </a:solidFill>
                </a:uFill>
                <a:latin typeface="Calibri"/>
              </a:rPr>
              <a:t>Supervised </a:t>
            </a:r>
            <a:r>
              <a:rPr lang="en-IN" sz="4400" strike="noStrike" spc="-1" dirty="0">
                <a:solidFill>
                  <a:srgbClr val="000000"/>
                </a:solidFill>
                <a:uFill>
                  <a:solidFill>
                    <a:srgbClr val="FFFFFF"/>
                  </a:solidFill>
                </a:uFill>
                <a:latin typeface="Calibri"/>
              </a:rPr>
              <a:t>Learning Algorithm</a:t>
            </a:r>
            <a:endParaRPr dirty="0"/>
          </a:p>
        </p:txBody>
      </p:sp>
      <p:pic>
        <p:nvPicPr>
          <p:cNvPr id="129" name="Picture 4"/>
          <p:cNvPicPr/>
          <p:nvPr/>
        </p:nvPicPr>
        <p:blipFill>
          <a:blip r:embed="rId2"/>
          <a:stretch/>
        </p:blipFill>
        <p:spPr>
          <a:xfrm>
            <a:off x="937080" y="1465920"/>
            <a:ext cx="7644600" cy="2851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smtClean="0">
                <a:solidFill>
                  <a:srgbClr val="000000"/>
                </a:solidFill>
                <a:uFill>
                  <a:solidFill>
                    <a:srgbClr val="FFFFFF"/>
                  </a:solidFill>
                </a:uFill>
                <a:latin typeface="Calibri"/>
              </a:rPr>
              <a:t>Supervised </a:t>
            </a:r>
            <a:r>
              <a:rPr lang="en-IN" sz="4400" strike="noStrike" spc="-1" dirty="0">
                <a:solidFill>
                  <a:srgbClr val="000000"/>
                </a:solidFill>
                <a:uFill>
                  <a:solidFill>
                    <a:srgbClr val="FFFFFF"/>
                  </a:solidFill>
                </a:uFill>
                <a:latin typeface="Calibri"/>
              </a:rPr>
              <a:t>Learning Algorithm</a:t>
            </a:r>
            <a:endParaRPr dirty="0"/>
          </a:p>
        </p:txBody>
      </p:sp>
      <p:sp>
        <p:nvSpPr>
          <p:cNvPr id="13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Font typeface="Arial"/>
              <a:buChar char="•"/>
            </a:pPr>
            <a:r>
              <a:rPr lang="en-IN" sz="2400" strike="noStrike" spc="-1" dirty="0">
                <a:solidFill>
                  <a:srgbClr val="000000"/>
                </a:solidFill>
                <a:uFill>
                  <a:solidFill>
                    <a:srgbClr val="FFFFFF"/>
                  </a:solidFill>
                </a:uFill>
                <a:latin typeface="Calibri"/>
              </a:rPr>
              <a:t>Types of Supervised </a:t>
            </a:r>
            <a:r>
              <a:rPr lang="en-IN" sz="2400" strike="noStrike" spc="-1" dirty="0" smtClean="0">
                <a:solidFill>
                  <a:srgbClr val="000000"/>
                </a:solidFill>
                <a:uFill>
                  <a:solidFill>
                    <a:srgbClr val="FFFFFF"/>
                  </a:solidFill>
                </a:uFill>
                <a:latin typeface="Calibri"/>
              </a:rPr>
              <a:t>learning</a:t>
            </a:r>
          </a:p>
          <a:p>
            <a:pPr marL="343080" indent="-342360" algn="just">
              <a:lnSpc>
                <a:spcPct val="100000"/>
              </a:lnSpc>
              <a:buFont typeface="Arial"/>
              <a:buChar char="•"/>
            </a:pPr>
            <a:endParaRPr dirty="0"/>
          </a:p>
          <a:p>
            <a:pPr marL="743040" lvl="1" indent="-285120" algn="just">
              <a:lnSpc>
                <a:spcPct val="100000"/>
              </a:lnSpc>
              <a:buFont typeface="Arial"/>
              <a:buChar char="–"/>
            </a:pPr>
            <a:r>
              <a:rPr lang="en-IN" sz="2000" b="1" strike="noStrike" spc="-1" dirty="0">
                <a:solidFill>
                  <a:srgbClr val="000000"/>
                </a:solidFill>
                <a:uFill>
                  <a:solidFill>
                    <a:srgbClr val="FFFFFF"/>
                  </a:solidFill>
                </a:uFill>
                <a:latin typeface="Calibri"/>
              </a:rPr>
              <a:t>Classification</a:t>
            </a:r>
            <a:r>
              <a:rPr lang="en-IN" sz="2000" strike="noStrike" spc="-1" dirty="0">
                <a:solidFill>
                  <a:srgbClr val="000000"/>
                </a:solidFill>
                <a:uFill>
                  <a:solidFill>
                    <a:srgbClr val="FFFFFF"/>
                  </a:solidFill>
                </a:uFill>
                <a:latin typeface="Calibri"/>
              </a:rPr>
              <a:t>: A classification problem is when the output variable is a category, such as “red” or “blue” or “disease” and “no disease</a:t>
            </a:r>
            <a:r>
              <a:rPr lang="en-IN" sz="2000" strike="noStrike" spc="-1" dirty="0" smtClean="0">
                <a:solidFill>
                  <a:srgbClr val="000000"/>
                </a:solidFill>
                <a:uFill>
                  <a:solidFill>
                    <a:srgbClr val="FFFFFF"/>
                  </a:solidFill>
                </a:uFill>
                <a:latin typeface="Calibri"/>
              </a:rPr>
              <a:t>”.</a:t>
            </a:r>
          </a:p>
          <a:p>
            <a:pPr marL="743040" lvl="1" indent="-285120" algn="just">
              <a:lnSpc>
                <a:spcPct val="100000"/>
              </a:lnSpc>
              <a:buFont typeface="Arial"/>
              <a:buChar char="–"/>
            </a:pPr>
            <a:endParaRPr lang="en-IN" sz="2000" spc="-1" dirty="0">
              <a:solidFill>
                <a:srgbClr val="000000"/>
              </a:solidFill>
              <a:uFill>
                <a:solidFill>
                  <a:srgbClr val="FFFFFF"/>
                </a:solidFill>
              </a:uFill>
              <a:latin typeface="Calibri"/>
            </a:endParaRPr>
          </a:p>
          <a:p>
            <a:pPr marL="743040" lvl="1" indent="-285120" algn="just">
              <a:lnSpc>
                <a:spcPct val="100000"/>
              </a:lnSpc>
              <a:buFont typeface="Arial"/>
              <a:buChar char="–"/>
            </a:pPr>
            <a:endParaRPr lang="en-IN" sz="2000" spc="-1" dirty="0" smtClean="0">
              <a:solidFill>
                <a:srgbClr val="000000"/>
              </a:solidFill>
              <a:uFill>
                <a:solidFill>
                  <a:srgbClr val="FFFFFF"/>
                </a:solidFill>
              </a:uFill>
              <a:latin typeface="Calibri"/>
            </a:endParaRPr>
          </a:p>
          <a:p>
            <a:pPr marL="743040" lvl="1" indent="-285120" algn="just">
              <a:lnSpc>
                <a:spcPct val="100000"/>
              </a:lnSpc>
              <a:buFont typeface="Arial"/>
              <a:buChar char="–"/>
            </a:pPr>
            <a:endParaRPr lang="en-IN" sz="2000" spc="-1" dirty="0">
              <a:solidFill>
                <a:srgbClr val="000000"/>
              </a:solidFill>
              <a:uFill>
                <a:solidFill>
                  <a:srgbClr val="FFFFFF"/>
                </a:solidFill>
              </a:uFill>
              <a:latin typeface="Calibri"/>
            </a:endParaRPr>
          </a:p>
          <a:p>
            <a:pPr marL="743040" lvl="1" indent="-285120" algn="just">
              <a:lnSpc>
                <a:spcPct val="100000"/>
              </a:lnSpc>
              <a:buFont typeface="Arial"/>
              <a:buChar char="–"/>
            </a:pPr>
            <a:endParaRPr lang="en-IN" sz="2000" spc="-1" dirty="0" smtClean="0">
              <a:solidFill>
                <a:srgbClr val="000000"/>
              </a:solidFill>
              <a:uFill>
                <a:solidFill>
                  <a:srgbClr val="FFFFFF"/>
                </a:solidFill>
              </a:uFill>
              <a:latin typeface="Calibri"/>
            </a:endParaRPr>
          </a:p>
          <a:p>
            <a:pPr marL="743040" lvl="1" indent="-285120" algn="just">
              <a:lnSpc>
                <a:spcPct val="100000"/>
              </a:lnSpc>
              <a:buFont typeface="Arial"/>
              <a:buChar char="–"/>
            </a:pPr>
            <a:endParaRPr lang="en-IN" sz="2000" spc="-1" dirty="0">
              <a:solidFill>
                <a:srgbClr val="000000"/>
              </a:solidFill>
              <a:uFill>
                <a:solidFill>
                  <a:srgbClr val="FFFFFF"/>
                </a:solidFill>
              </a:uFill>
              <a:latin typeface="Calibri"/>
            </a:endParaRPr>
          </a:p>
          <a:p>
            <a:pPr marL="743040" lvl="1" indent="-285120" algn="just">
              <a:lnSpc>
                <a:spcPct val="100000"/>
              </a:lnSpc>
              <a:buFont typeface="Arial"/>
              <a:buChar char="–"/>
            </a:pPr>
            <a:endParaRPr dirty="0"/>
          </a:p>
          <a:p>
            <a:pPr marL="743040" lvl="1" indent="-285120" algn="just">
              <a:lnSpc>
                <a:spcPct val="100000"/>
              </a:lnSpc>
              <a:buFont typeface="Arial"/>
              <a:buChar char="–"/>
            </a:pPr>
            <a:r>
              <a:rPr lang="en-IN" sz="2000" b="1" strike="noStrike" spc="-1" dirty="0">
                <a:solidFill>
                  <a:srgbClr val="000000"/>
                </a:solidFill>
                <a:uFill>
                  <a:solidFill>
                    <a:srgbClr val="FFFFFF"/>
                  </a:solidFill>
                </a:uFill>
                <a:latin typeface="Calibri"/>
              </a:rPr>
              <a:t>Regression</a:t>
            </a:r>
            <a:r>
              <a:rPr lang="en-IN" sz="2000" strike="noStrike" spc="-1" dirty="0">
                <a:solidFill>
                  <a:srgbClr val="000000"/>
                </a:solidFill>
                <a:uFill>
                  <a:solidFill>
                    <a:srgbClr val="FFFFFF"/>
                  </a:solidFill>
                </a:uFill>
                <a:latin typeface="Calibri"/>
              </a:rPr>
              <a:t>: A regression problem is when the output variable is a real value, such as “dollars” or “weight”.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strike="noStrike" spc="-1" dirty="0" smtClean="0">
                <a:solidFill>
                  <a:srgbClr val="000000"/>
                </a:solidFill>
                <a:uFill>
                  <a:solidFill>
                    <a:srgbClr val="FFFFFF"/>
                  </a:solidFill>
                </a:uFill>
                <a:latin typeface="Calibri"/>
              </a:rPr>
              <a:t>Unsupervised </a:t>
            </a:r>
            <a:r>
              <a:rPr lang="en-IN" sz="4400" strike="noStrike" spc="-1" dirty="0">
                <a:solidFill>
                  <a:srgbClr val="000000"/>
                </a:solidFill>
                <a:uFill>
                  <a:solidFill>
                    <a:srgbClr val="FFFFFF"/>
                  </a:solidFill>
                </a:uFill>
                <a:latin typeface="Calibri"/>
              </a:rPr>
              <a:t>Learning Algorithm</a:t>
            </a:r>
            <a:endParaRPr dirty="0"/>
          </a:p>
        </p:txBody>
      </p:sp>
      <p:sp>
        <p:nvSpPr>
          <p:cNvPr id="133"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Font typeface="Arial"/>
              <a:buChar char="•"/>
            </a:pPr>
            <a:r>
              <a:rPr lang="en-IN" sz="2400" strike="noStrike" spc="-1" dirty="0" smtClean="0">
                <a:solidFill>
                  <a:srgbClr val="000000"/>
                </a:solidFill>
                <a:uFill>
                  <a:solidFill>
                    <a:srgbClr val="FFFFFF"/>
                  </a:solidFill>
                </a:uFill>
                <a:latin typeface="Calibri"/>
              </a:rPr>
              <a:t>An </a:t>
            </a:r>
            <a:r>
              <a:rPr lang="en-IN" sz="2400" strike="noStrike" spc="-1" dirty="0">
                <a:solidFill>
                  <a:srgbClr val="000000"/>
                </a:solidFill>
                <a:uFill>
                  <a:solidFill>
                    <a:srgbClr val="FFFFFF"/>
                  </a:solidFill>
                </a:uFill>
                <a:latin typeface="Calibri"/>
              </a:rPr>
              <a:t>AI system is presented with </a:t>
            </a:r>
            <a:r>
              <a:rPr lang="en-IN" sz="2400" strike="noStrike" spc="-1" dirty="0" err="1">
                <a:solidFill>
                  <a:srgbClr val="000000"/>
                </a:solidFill>
                <a:uFill>
                  <a:solidFill>
                    <a:srgbClr val="FFFFFF"/>
                  </a:solidFill>
                </a:uFill>
                <a:latin typeface="Calibri"/>
              </a:rPr>
              <a:t>unlabeled</a:t>
            </a:r>
            <a:r>
              <a:rPr lang="en-IN" sz="2400" strike="noStrike" spc="-1" dirty="0">
                <a:solidFill>
                  <a:srgbClr val="000000"/>
                </a:solidFill>
                <a:uFill>
                  <a:solidFill>
                    <a:srgbClr val="FFFFFF"/>
                  </a:solidFill>
                </a:uFill>
                <a:latin typeface="Calibri"/>
              </a:rPr>
              <a:t>, uncategorized data and the system’s algorithms act on the data without prior training. </a:t>
            </a:r>
            <a:endParaRPr lang="en-IN" sz="2400" strike="noStrike" spc="-1" dirty="0" smtClean="0">
              <a:solidFill>
                <a:srgbClr val="000000"/>
              </a:solidFill>
              <a:uFill>
                <a:solidFill>
                  <a:srgbClr val="FFFFFF"/>
                </a:solidFill>
              </a:uFill>
              <a:latin typeface="Calibri"/>
            </a:endParaRPr>
          </a:p>
          <a:p>
            <a:pPr marL="343080" indent="-342360" algn="just">
              <a:lnSpc>
                <a:spcPct val="100000"/>
              </a:lnSpc>
              <a:buFont typeface="Arial"/>
              <a:buChar char="•"/>
            </a:pPr>
            <a:endParaRPr dirty="0"/>
          </a:p>
          <a:p>
            <a:pPr marL="343080" indent="-342360" algn="just">
              <a:lnSpc>
                <a:spcPct val="100000"/>
              </a:lnSpc>
              <a:buFont typeface="Arial"/>
              <a:buChar char="•"/>
            </a:pPr>
            <a:r>
              <a:rPr lang="en-IN" sz="2400" strike="noStrike" spc="-1" dirty="0">
                <a:solidFill>
                  <a:srgbClr val="000000"/>
                </a:solidFill>
                <a:uFill>
                  <a:solidFill>
                    <a:srgbClr val="FFFFFF"/>
                  </a:solidFill>
                </a:uFill>
                <a:latin typeface="Calibri"/>
              </a:rPr>
              <a:t>The output is dependent upon the coded algorithms. Subjecting a system to unsupervised learning is one way of testing AI.</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TotalTime>
  <Words>763</Words>
  <Application>Microsoft Office PowerPoint</Application>
  <PresentationFormat>On-screen Show (4:3)</PresentationFormat>
  <Paragraphs>97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D K Mahata</dc:creator>
  <cp:lastModifiedBy>hp</cp:lastModifiedBy>
  <cp:revision>23</cp:revision>
  <dcterms:created xsi:type="dcterms:W3CDTF">2019-08-12T06:31:51Z</dcterms:created>
  <dcterms:modified xsi:type="dcterms:W3CDTF">2019-10-06T15:06:16Z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