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42" r:id="rId2"/>
    <p:sldId id="546" r:id="rId3"/>
    <p:sldId id="547" r:id="rId4"/>
    <p:sldId id="515" r:id="rId5"/>
    <p:sldId id="470" r:id="rId6"/>
    <p:sldId id="471" r:id="rId7"/>
    <p:sldId id="472" r:id="rId8"/>
    <p:sldId id="473" r:id="rId9"/>
    <p:sldId id="478" r:id="rId10"/>
    <p:sldId id="479" r:id="rId11"/>
    <p:sldId id="480" r:id="rId12"/>
    <p:sldId id="502" r:id="rId13"/>
    <p:sldId id="4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5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19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87B0D-C443-4C57-AA28-9320B44B1E49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900FE-EE40-4776-BE41-5099E1D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132B-8114-9C40-BEEF-D3730B172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51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580C86-E23B-4BC8-8DCD-692309B8AE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232A24C-AAD9-469B-85CB-AD4CA66CE5E8}" type="datetimeFigureOut">
              <a:rPr lang="en-US" smtClean="0"/>
              <a:t>9/27/2019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ected_valu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66562" name="Picture 2" descr="Image result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9" y="1219200"/>
            <a:ext cx="6181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Image result for algorithm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8" name="Picture 8" descr="Image result for difference between classification and regress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38575"/>
            <a:ext cx="5124450" cy="28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70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733800"/>
            <a:ext cx="3161894" cy="14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measure that assesses the P/R tradeoff is F measure (weighted harmonic mean):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harmonic mean is a very conservative average; </a:t>
            </a:r>
          </a:p>
          <a:p>
            <a:r>
              <a:rPr lang="en-US" dirty="0" smtClean="0"/>
              <a:t>People usually use balanced F1 measure</a:t>
            </a:r>
          </a:p>
          <a:p>
            <a:pPr lvl="1"/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</a:p>
          <a:p>
            <a:pPr marL="411480" lvl="1" indent="0">
              <a:buNone/>
            </a:pPr>
            <a:r>
              <a:rPr lang="en-US" i="1" dirty="0">
                <a:sym typeface="Symbol" charset="0"/>
              </a:rPr>
              <a:t>	</a:t>
            </a:r>
            <a:r>
              <a:rPr lang="en-US" i="1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59338"/>
              </p:ext>
            </p:extLst>
          </p:nvPr>
        </p:nvGraphicFramePr>
        <p:xfrm>
          <a:off x="1981200" y="2438400"/>
          <a:ext cx="4191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4191000" cy="1625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0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990600"/>
          </a:xfrm>
        </p:spPr>
        <p:txBody>
          <a:bodyPr/>
          <a:lstStyle/>
          <a:p>
            <a:r>
              <a:rPr lang="en-US" dirty="0" smtClean="0"/>
              <a:t>Confusion matrix ‘c’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445000"/>
          </a:xfrm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dirty="0"/>
              <a:t>pair of classes &lt;c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&gt; how many documents from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were incorrectly assigned to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3,2</a:t>
            </a:r>
            <a:r>
              <a:rPr lang="en-US" dirty="0" smtClean="0"/>
              <a:t>: 90 wheat documents incorrectly assigned to poultry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993186"/>
              </p:ext>
            </p:extLst>
          </p:nvPr>
        </p:nvGraphicFramePr>
        <p:xfrm>
          <a:off x="152401" y="2639568"/>
          <a:ext cx="8991600" cy="3691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213"/>
                <a:gridCol w="1145988"/>
                <a:gridCol w="1145988"/>
                <a:gridCol w="1145988"/>
                <a:gridCol w="1234139"/>
                <a:gridCol w="1145988"/>
                <a:gridCol w="1322296"/>
              </a:tblGrid>
              <a:tr h="992431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Docs in test set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Assigned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UK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Assigned poultry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Assigned </a:t>
                      </a:r>
                      <a:r>
                        <a:rPr lang="en-US" sz="2000" baseline="0" dirty="0" smtClean="0"/>
                        <a:t>wheat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Assigned coffee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Assigned </a:t>
                      </a:r>
                      <a:r>
                        <a:rPr lang="en-US" sz="2000" baseline="0" dirty="0" smtClean="0"/>
                        <a:t>interest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Assigned trade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39459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True UK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95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13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</a:tr>
              <a:tr h="5448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True poultry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</a:tr>
              <a:tr h="39459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True wheat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90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</a:tr>
              <a:tr h="39459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True coffee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34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3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7</a:t>
                      </a:r>
                      <a:endParaRPr lang="en-US" sz="2300" dirty="0"/>
                    </a:p>
                  </a:txBody>
                  <a:tcPr marT="60960" marB="60960"/>
                </a:tc>
              </a:tr>
              <a:tr h="54486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True interest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-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13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26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5</a:t>
                      </a:r>
                      <a:endParaRPr lang="en-US" sz="2300" dirty="0"/>
                    </a:p>
                  </a:txBody>
                  <a:tcPr marT="60960" marB="60960"/>
                </a:tc>
              </a:tr>
              <a:tr h="39459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True trade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2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14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5</a:t>
                      </a:r>
                      <a:endParaRPr lang="en-US" sz="23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dirty="0" smtClean="0"/>
                        <a:t>10</a:t>
                      </a:r>
                      <a:endParaRPr lang="en-US" sz="23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4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990600"/>
          </a:xfrm>
        </p:spPr>
        <p:txBody>
          <a:bodyPr/>
          <a:lstStyle/>
          <a:p>
            <a:r>
              <a:rPr lang="en-US" dirty="0" smtClean="0"/>
              <a:t>Development Test Sets and Cross-validation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171700"/>
            <a:ext cx="7239000" cy="5054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libri" charset="0"/>
              </a:rPr>
              <a:t>Metric: P/R/F1  or Accuracy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Unseen test set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avoid </a:t>
            </a:r>
            <a:r>
              <a:rPr lang="en-US" dirty="0" err="1">
                <a:latin typeface="Calibri" charset="0"/>
              </a:rPr>
              <a:t>overfitting</a:t>
            </a:r>
            <a:r>
              <a:rPr lang="en-US" dirty="0">
                <a:latin typeface="Calibri" charset="0"/>
              </a:rPr>
              <a:t> (‘tuning to the test set’)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more conservative estimate of </a:t>
            </a:r>
            <a:r>
              <a:rPr lang="en-US" dirty="0" smtClean="0">
                <a:latin typeface="Calibri" charset="0"/>
              </a:rPr>
              <a:t>performance</a:t>
            </a:r>
            <a:endParaRPr lang="en-US" sz="2400" dirty="0" smtClean="0">
              <a:solidFill>
                <a:srgbClr val="0000FF"/>
              </a:solidFill>
              <a:latin typeface="Calibri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sz="2400" dirty="0">
                <a:latin typeface="Calibri" charset="0"/>
              </a:rPr>
              <a:t>Cross-validation over multiple splits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Calibri" charset="0"/>
              </a:rPr>
              <a:t>Handle sampling errors from different datasets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Pool results over each split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Compute pooled </a:t>
            </a:r>
            <a:r>
              <a:rPr lang="en-US" dirty="0" err="1" smtClean="0">
                <a:latin typeface="Calibri" charset="0"/>
              </a:rPr>
              <a:t>dev</a:t>
            </a:r>
            <a:r>
              <a:rPr lang="en-US" dirty="0" smtClean="0">
                <a:latin typeface="Calibri" charset="0"/>
              </a:rPr>
              <a:t> set performance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905000"/>
            <a:ext cx="2667000" cy="685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Training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00399" y="1914099"/>
            <a:ext cx="2380397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Development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905000"/>
            <a:ext cx="1219200" cy="81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162800" y="6172200"/>
            <a:ext cx="1143000" cy="40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51418" y="3530600"/>
            <a:ext cx="2916382" cy="2336800"/>
            <a:chOff x="6012873" y="2876550"/>
            <a:chExt cx="2916382" cy="1752600"/>
          </a:xfrm>
        </p:grpSpPr>
        <p:sp>
          <p:nvSpPr>
            <p:cNvPr id="8" name="Rectangle 7"/>
            <p:cNvSpPr/>
            <p:nvPr/>
          </p:nvSpPr>
          <p:spPr bwMode="auto">
            <a:xfrm>
              <a:off x="6012873" y="34861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12873" y="40957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                        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19495" y="40957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19800" y="28765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848600" y="34861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91400" y="28765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59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99060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03400"/>
            <a:ext cx="3962400" cy="444500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19200"/>
            <a:ext cx="41719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7065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014"/>
            <a:ext cx="3861847" cy="289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6" y="11430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9433"/>
            <a:ext cx="594360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6" y="2743200"/>
            <a:ext cx="2780432" cy="129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2" name="Picture 6" descr="Image result for support vector mach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4155271"/>
            <a:ext cx="5822950" cy="270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267729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27672" y="2338626"/>
            <a:ext cx="29543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Bias: </a:t>
            </a:r>
            <a:r>
              <a:rPr lang="en-US" sz="1600" dirty="0" smtClean="0"/>
              <a:t>difference </a:t>
            </a:r>
            <a:r>
              <a:rPr lang="en-US" sz="1600" dirty="0"/>
              <a:t>between this estimator's </a:t>
            </a:r>
            <a:r>
              <a:rPr lang="en-US" sz="1600" dirty="0">
                <a:hlinkClick r:id="rId3" tooltip="Expected value"/>
              </a:rPr>
              <a:t>expected value</a:t>
            </a:r>
            <a:r>
              <a:rPr lang="en-US" sz="1600" dirty="0"/>
              <a:t> and the true value of the parameter being estimated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7" y="3686530"/>
            <a:ext cx="411736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981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5038596" cy="319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0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ML-DL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27" y="3927143"/>
            <a:ext cx="515292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85" y="228600"/>
            <a:ext cx="4173243" cy="241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143001"/>
            <a:ext cx="3352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8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reasonable amount of data?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20000" cy="2105024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Perfect for all the clever classifiers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SVM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Regularized Logistic Regression</a:t>
            </a:r>
          </a:p>
          <a:p>
            <a:pPr lvl="1"/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You can even use user-interpretable decision trees</a:t>
            </a:r>
          </a:p>
          <a:p>
            <a:pPr lvl="1" eaLnBrk="1" hangingPunct="1"/>
            <a:r>
              <a:rPr lang="en-US" sz="2400" dirty="0" smtClean="0">
                <a:latin typeface="Calibri" charset="0"/>
                <a:ea typeface="ＭＳ Ｐゴシック" charset="0"/>
              </a:rPr>
              <a:t>Users </a:t>
            </a:r>
            <a:r>
              <a:rPr lang="en-US" sz="2400" dirty="0">
                <a:latin typeface="Calibri" charset="0"/>
                <a:ea typeface="ＭＳ Ｐゴシック" charset="0"/>
              </a:rPr>
              <a:t>like to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hack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M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anagement </a:t>
            </a:r>
            <a:r>
              <a:rPr lang="en-US" sz="2400" dirty="0">
                <a:latin typeface="Calibri" charset="0"/>
                <a:ea typeface="ＭＳ Ｐゴシック" charset="0"/>
              </a:rPr>
              <a:t>likes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quick fixes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pic>
        <p:nvPicPr>
          <p:cNvPr id="4" name="Picture 2" descr="Image result for difference between classification and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400424"/>
            <a:ext cx="62960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85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huge amount of data?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Can achieve high accuracy!</a:t>
            </a:r>
          </a:p>
          <a:p>
            <a:pPr eaLnBrk="1" hangingPunct="1"/>
            <a:endParaRPr lang="en-US" sz="28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At a cost: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SVMs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(train time) or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kNN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(test time)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can be too slow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egularized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logistic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regression can be somewhat better</a:t>
            </a:r>
          </a:p>
          <a:p>
            <a:pPr lvl="1"/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So Naïve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Bayes can come back into its own again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!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7620002" y="-33547"/>
            <a:ext cx="1297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242592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198" y="135730"/>
            <a:ext cx="8659524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Accuracy as a function of data size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311400"/>
            <a:ext cx="2743200" cy="180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With enough data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Classifier may not matter</a:t>
            </a:r>
          </a:p>
        </p:txBody>
      </p:sp>
      <p:pic>
        <p:nvPicPr>
          <p:cNvPr id="3" name="Content Placeholder 2" descr="brillbanko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" b="308"/>
          <a:stretch>
            <a:fillRect/>
          </a:stretch>
        </p:blipFill>
        <p:spPr>
          <a:xfrm>
            <a:off x="3429000" y="1100328"/>
            <a:ext cx="5334000" cy="5364480"/>
          </a:xfrm>
        </p:spPr>
      </p:pic>
    </p:spTree>
    <p:extLst>
      <p:ext uri="{BB962C8B-B14F-4D97-AF65-F5344CB8AC3E}">
        <p14:creationId xmlns:p14="http://schemas.microsoft.com/office/powerpoint/2010/main" val="49868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Real-world systems generally combine: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8001000" cy="4521200"/>
          </a:xfrm>
        </p:spPr>
        <p:txBody>
          <a:bodyPr/>
          <a:lstStyle/>
          <a:p>
            <a:pPr marL="342900" lvl="2" indent="-342900"/>
            <a:r>
              <a:rPr lang="en-US" sz="2800" dirty="0" smtClean="0">
                <a:latin typeface="Calibri" charset="0"/>
                <a:ea typeface="ＭＳ Ｐゴシック" charset="0"/>
              </a:rPr>
              <a:t>Automatic </a:t>
            </a:r>
            <a:r>
              <a:rPr lang="en-US" sz="2800" dirty="0">
                <a:latin typeface="Calibri" charset="0"/>
                <a:ea typeface="ＭＳ Ｐゴシック" charset="0"/>
              </a:rPr>
              <a:t>classification </a:t>
            </a:r>
            <a:endParaRPr lang="en-US" sz="2800" dirty="0" smtClean="0">
              <a:latin typeface="Calibri" charset="0"/>
              <a:ea typeface="ＭＳ Ｐゴシック" charset="0"/>
            </a:endParaRPr>
          </a:p>
          <a:p>
            <a:pPr marL="342900" lvl="2" indent="-342900"/>
            <a:r>
              <a:rPr lang="en-US" sz="2800" dirty="0" smtClean="0">
                <a:latin typeface="Calibri" charset="0"/>
                <a:ea typeface="ＭＳ Ｐゴシック" charset="0"/>
              </a:rPr>
              <a:t>Manual </a:t>
            </a:r>
            <a:r>
              <a:rPr lang="en-US" sz="2800" dirty="0">
                <a:latin typeface="Calibri" charset="0"/>
                <a:ea typeface="ＭＳ Ｐゴシック" charset="0"/>
              </a:rPr>
              <a:t>review of uncertain/difficult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/"new” </a:t>
            </a:r>
            <a:r>
              <a:rPr lang="en-US" sz="2800" dirty="0">
                <a:latin typeface="Calibri" charset="0"/>
                <a:ea typeface="ＭＳ Ｐゴシック" charset="0"/>
              </a:rPr>
              <a:t>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9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78357"/>
              </p:ext>
            </p:extLst>
          </p:nvPr>
        </p:nvGraphicFramePr>
        <p:xfrm>
          <a:off x="914400" y="3048000"/>
          <a:ext cx="6172200" cy="15087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97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1683</TotalTime>
  <Words>708</Words>
  <Application>Microsoft Office PowerPoint</Application>
  <PresentationFormat>On-screen Show (4:3)</PresentationFormat>
  <Paragraphs>155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Adjacency</vt:lpstr>
      <vt:lpstr>Equation</vt:lpstr>
      <vt:lpstr>Machine Learning</vt:lpstr>
      <vt:lpstr>SVM</vt:lpstr>
      <vt:lpstr>PowerPoint Presentation</vt:lpstr>
      <vt:lpstr>ML-DL</vt:lpstr>
      <vt:lpstr>A reasonable amount of data?</vt:lpstr>
      <vt:lpstr>A huge amount of data?</vt:lpstr>
      <vt:lpstr>Accuracy as a function of data size</vt:lpstr>
      <vt:lpstr>Real-world systems generally combine:</vt:lpstr>
      <vt:lpstr>Precision and recall</vt:lpstr>
      <vt:lpstr>A combined measure: F</vt:lpstr>
      <vt:lpstr>Confusion matrix ‘c’</vt:lpstr>
      <vt:lpstr>Development Test Sets and Cross-validation</vt:lpstr>
      <vt:lpstr>Cross-Validation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Messages with Potential Threats and Terrorist Profiling from Social-Media Texts </dc:title>
  <dc:creator>hp</dc:creator>
  <cp:lastModifiedBy>hp</cp:lastModifiedBy>
  <cp:revision>242</cp:revision>
  <dcterms:created xsi:type="dcterms:W3CDTF">2017-06-08T08:15:16Z</dcterms:created>
  <dcterms:modified xsi:type="dcterms:W3CDTF">2019-09-27T04:22:47Z</dcterms:modified>
</cp:coreProperties>
</file>