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77"/>
  </p:notesMasterIdLst>
  <p:handoutMasterIdLst>
    <p:handoutMasterId r:id="rId78"/>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443" r:id="rId16"/>
    <p:sldId id="445" r:id="rId17"/>
    <p:sldId id="446" r:id="rId18"/>
    <p:sldId id="447" r:id="rId19"/>
    <p:sldId id="448" r:id="rId20"/>
    <p:sldId id="516" r:id="rId21"/>
    <p:sldId id="517" r:id="rId22"/>
    <p:sldId id="400" r:id="rId23"/>
    <p:sldId id="450" r:id="rId24"/>
    <p:sldId id="451" r:id="rId25"/>
    <p:sldId id="453" r:id="rId26"/>
    <p:sldId id="454" r:id="rId27"/>
    <p:sldId id="455" r:id="rId28"/>
    <p:sldId id="456" r:id="rId29"/>
    <p:sldId id="518" r:id="rId30"/>
    <p:sldId id="519" r:id="rId31"/>
    <p:sldId id="458" r:id="rId32"/>
    <p:sldId id="477" r:id="rId33"/>
    <p:sldId id="459" r:id="rId34"/>
    <p:sldId id="409" r:id="rId35"/>
    <p:sldId id="410" r:id="rId36"/>
    <p:sldId id="544" r:id="rId37"/>
    <p:sldId id="520" r:id="rId38"/>
    <p:sldId id="521" r:id="rId39"/>
    <p:sldId id="489" r:id="rId40"/>
    <p:sldId id="473" r:id="rId41"/>
    <p:sldId id="461" r:id="rId42"/>
    <p:sldId id="460" r:id="rId43"/>
    <p:sldId id="522" r:id="rId44"/>
    <p:sldId id="523" r:id="rId45"/>
    <p:sldId id="474" r:id="rId46"/>
    <p:sldId id="484" r:id="rId47"/>
    <p:sldId id="485" r:id="rId48"/>
    <p:sldId id="524" r:id="rId49"/>
    <p:sldId id="537" r:id="rId50"/>
    <p:sldId id="538" r:id="rId51"/>
    <p:sldId id="539" r:id="rId52"/>
    <p:sldId id="540" r:id="rId53"/>
    <p:sldId id="541" r:id="rId54"/>
    <p:sldId id="527" r:id="rId55"/>
    <p:sldId id="528" r:id="rId56"/>
    <p:sldId id="529" r:id="rId57"/>
    <p:sldId id="530" r:id="rId58"/>
    <p:sldId id="531" r:id="rId59"/>
    <p:sldId id="532" r:id="rId60"/>
    <p:sldId id="533" r:id="rId61"/>
    <p:sldId id="534" r:id="rId62"/>
    <p:sldId id="535" r:id="rId63"/>
    <p:sldId id="542" r:id="rId64"/>
    <p:sldId id="536" r:id="rId65"/>
    <p:sldId id="525" r:id="rId66"/>
    <p:sldId id="493" r:id="rId67"/>
    <p:sldId id="494" r:id="rId68"/>
    <p:sldId id="495" r:id="rId69"/>
    <p:sldId id="496" r:id="rId70"/>
    <p:sldId id="497" r:id="rId71"/>
    <p:sldId id="498" r:id="rId72"/>
    <p:sldId id="512" r:id="rId73"/>
    <p:sldId id="543" r:id="rId74"/>
    <p:sldId id="500" r:id="rId75"/>
    <p:sldId id="526" r:id="rId7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9" autoAdjust="0"/>
    <p:restoredTop sz="80249" autoAdjust="0"/>
  </p:normalViewPr>
  <p:slideViewPr>
    <p:cSldViewPr>
      <p:cViewPr varScale="1">
        <p:scale>
          <a:sx n="78" d="100"/>
          <a:sy n="78" d="100"/>
        </p:scale>
        <p:origin x="-948"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50</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precision, recall, f-measure [many have seen before]</a:t>
            </a:r>
          </a:p>
          <a:p>
            <a:r>
              <a:rPr lang="en-US">
                <a:latin typeface="Arial" charset="0"/>
                <a:ea typeface="ＭＳ Ｐゴシック" charset="0"/>
                <a:cs typeface="ＭＳ Ｐゴシック" charset="0"/>
              </a:rPr>
              <a:t>there are two sets: CORRECT entities and SELECTED entities</a:t>
            </a:r>
          </a:p>
          <a:p>
            <a:r>
              <a:rPr lang="en-US">
                <a:latin typeface="Arial" charset="0"/>
                <a:ea typeface="ＭＳ Ｐゴシック" charset="0"/>
                <a:cs typeface="ＭＳ Ｐゴシック" charset="0"/>
              </a:rPr>
              <a:t>2x2 contingency table, four possible outcomes</a:t>
            </a:r>
          </a:p>
          <a:p>
            <a:r>
              <a:rPr lang="en-US">
                <a:latin typeface="Arial" charset="0"/>
                <a:ea typeface="ＭＳ Ｐゴシック" charset="0"/>
                <a:cs typeface="ＭＳ Ｐゴシック" charset="0"/>
              </a:rPr>
              <a:t>for precision &amp; recall, you're ignoring bottom corner (where you get O right)</a:t>
            </a:r>
          </a:p>
          <a:p>
            <a:r>
              <a:rPr lang="en-US">
                <a:latin typeface="Arial" charset="0"/>
                <a:ea typeface="ＭＳ Ｐゴシック" charset="0"/>
                <a:cs typeface="ＭＳ Ｐゴシック" charset="0"/>
              </a:rPr>
              <a:t>precision: what proportion of your guesses are correct?</a:t>
            </a:r>
          </a:p>
          <a:p>
            <a:r>
              <a:rPr lang="en-US">
                <a:latin typeface="Arial" charset="0"/>
                <a:ea typeface="ＭＳ Ｐゴシック" charset="0"/>
                <a:cs typeface="ＭＳ Ｐゴシック" charset="0"/>
              </a:rPr>
              <a:t>note that correctness means (a) correct boundaries, and (b) correct label</a:t>
            </a:r>
          </a:p>
          <a:p>
            <a:r>
              <a:rPr lang="en-US">
                <a:latin typeface="Arial" charset="0"/>
                <a:ea typeface="ＭＳ Ｐゴシック" charset="0"/>
                <a:cs typeface="ＭＳ Ｐゴシック" charset="0"/>
              </a:rPr>
              <a:t>recall: what proportion of true entities did you get right?</a:t>
            </a:r>
          </a:p>
          <a:p>
            <a:r>
              <a:rPr lang="en-US">
                <a:latin typeface="Arial" charset="0"/>
                <a:ea typeface="ＭＳ Ｐゴシック" charset="0"/>
                <a:cs typeface="ＭＳ Ｐゴシック" charset="0"/>
              </a:rPr>
              <a:t>ASK STUDENTS HERE ABOUT WHY NOT TO USE ACCURACY</a:t>
            </a:r>
          </a:p>
          <a:p>
            <a:r>
              <a:rPr lang="en-US">
                <a:latin typeface="Arial" charset="0"/>
                <a:ea typeface="ＭＳ Ｐゴシック" charset="0"/>
                <a:cs typeface="ＭＳ Ｐゴシック" charset="0"/>
              </a:rPr>
              <a:t>[note that there is typically a trade-off between precision and recall!]</a:t>
            </a:r>
          </a:p>
          <a:p>
            <a:r>
              <a:rPr lang="en-US">
                <a:latin typeface="Arial" charset="0"/>
                <a:ea typeface="ＭＳ Ｐゴシック" charset="0"/>
                <a:cs typeface="ＭＳ Ｐゴシック" charset="0"/>
              </a:rPr>
              <a:t>[to get high precision, be very reluctant to make guesses – but then you may have poor recall]</a:t>
            </a:r>
          </a:p>
          <a:p>
            <a:r>
              <a:rPr lang="en-US">
                <a:latin typeface="Arial" charset="0"/>
                <a:ea typeface="ＭＳ Ｐゴシック" charset="0"/>
                <a:cs typeface="ＭＳ Ｐゴシック" charset="0"/>
              </a:rPr>
              <a:t>[to get high recall, be very promiscuous in making guesses – but then you may have poor precision]</a:t>
            </a:r>
          </a:p>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51</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smtClean="0">
              <a:latin typeface="Arial" charset="0"/>
              <a:ea typeface="ＭＳ Ｐゴシック" charset="0"/>
              <a:cs typeface="ＭＳ Ｐゴシック" charset="0"/>
            </a:endParaRPr>
          </a:p>
          <a:p>
            <a:endParaRPr lang="en-US" dirty="0" smtClean="0">
              <a:latin typeface="Arial" charset="0"/>
              <a:ea typeface="ＭＳ Ｐゴシック" charset="0"/>
              <a:cs typeface="ＭＳ Ｐゴシック" charset="0"/>
            </a:endParaRPr>
          </a:p>
          <a:p>
            <a:r>
              <a:rPr lang="en-US" dirty="0" smtClean="0">
                <a:latin typeface="Arial" charset="0"/>
                <a:ea typeface="ＭＳ Ｐゴシック" charset="0"/>
                <a:cs typeface="ＭＳ Ｐゴシック" charset="0"/>
              </a:rPr>
              <a:t>precision</a:t>
            </a:r>
            <a:r>
              <a:rPr lang="en-US" dirty="0">
                <a:latin typeface="Arial" charset="0"/>
                <a:ea typeface="ＭＳ Ｐゴシック" charset="0"/>
                <a:cs typeface="ＭＳ Ｐゴシック" charset="0"/>
              </a:rPr>
              <a:t>,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#1: Saigon. Grey, Anthony</a:t>
            </a:r>
          </a:p>
          <a:p>
            <a:r>
              <a:rPr lang="en-US" dirty="0" smtClean="0"/>
              <a:t>#2: </a:t>
            </a:r>
            <a:r>
              <a:rPr lang="en-US" baseline="0" dirty="0" smtClean="0"/>
              <a:t> </a:t>
            </a:r>
            <a:r>
              <a:rPr lang="en-US" dirty="0" smtClean="0"/>
              <a:t>Jerusalem the Golden. Drabble, Margaret</a:t>
            </a:r>
          </a:p>
          <a:p>
            <a:r>
              <a:rPr lang="en-US" dirty="0" smtClean="0"/>
              <a:t>From </a:t>
            </a:r>
            <a:r>
              <a:rPr lang="en-US" dirty="0" err="1" smtClean="0"/>
              <a:t>shlomo</a:t>
            </a:r>
            <a:r>
              <a:rPr lang="en-US" baseline="0" dirty="0" smtClean="0"/>
              <a:t> </a:t>
            </a:r>
            <a:r>
              <a:rPr lang="en-US" baseline="0" dirty="0" err="1" smtClean="0"/>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52</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 combined measure: F-measure: weighted harmonic mean between precision and recall</a:t>
            </a:r>
          </a:p>
          <a:p>
            <a:r>
              <a:rPr lang="en-US">
                <a:latin typeface="Arial" charset="0"/>
                <a:ea typeface="ＭＳ Ｐゴシック" charset="0"/>
                <a:cs typeface="ＭＳ Ｐゴシック" charset="0"/>
              </a:rPr>
              <a:t>[why weighted?  in some applications you may care more about P or R]</a:t>
            </a:r>
          </a:p>
          <a:p>
            <a:r>
              <a:rPr lang="en-US">
                <a:latin typeface="Arial" charset="0"/>
                <a:ea typeface="ＭＳ Ｐゴシック" charset="0"/>
                <a:cs typeface="ＭＳ Ｐゴシック" charset="0"/>
              </a:rPr>
              <a:t>[why harmonic?  it's conservative -- lower than arith or geo mean]</a:t>
            </a:r>
          </a:p>
          <a:p>
            <a:r>
              <a:rPr lang="en-US">
                <a:latin typeface="Arial" charset="0"/>
                <a:ea typeface="ＭＳ Ｐゴシック" charset="0"/>
                <a:cs typeface="ＭＳ Ｐゴシック" charset="0"/>
              </a:rPr>
              <a:t>[if P and R are far apart, F tends to be near lower value]</a:t>
            </a:r>
          </a:p>
          <a:p>
            <a:r>
              <a:rPr lang="en-US">
                <a:latin typeface="Arial" charset="0"/>
                <a:ea typeface="ＭＳ Ｐゴシック" charset="0"/>
                <a:cs typeface="ＭＳ Ｐゴシック" charset="0"/>
              </a:rPr>
              <a:t>[in order to do well on F1, need to do well on BOTH P and R]</a:t>
            </a:r>
          </a:p>
          <a:p>
            <a:r>
              <a:rPr lang="en-US">
                <a:latin typeface="Arial" charset="0"/>
                <a:ea typeface="ＭＳ Ｐゴシック" charset="0"/>
                <a:cs typeface="ＭＳ Ｐゴシック" charset="0"/>
              </a:rPr>
              <a:t>[this way, can't beat the system by being either too reluctant or too promiscuous]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Comment: when ppl say f-measure w/o specifying beta, they mean balanced, and this is by far the most common way of doing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f1 ignores true </a:t>
            </a:r>
            <a:r>
              <a:rPr lang="en-US" dirty="0" err="1" smtClean="0"/>
              <a:t>negs</a:t>
            </a:r>
            <a:r>
              <a:rPr lang="en-US" baseline="0" dirty="0" smtClean="0"/>
              <a:t> </a:t>
            </a:r>
            <a:r>
              <a:rPr lang="en-US" dirty="0" smtClean="0"/>
              <a:t>and its magnitude is mostly determined by the number of true positives, large classes dominate small classes in </a:t>
            </a:r>
            <a:r>
              <a:rPr lang="en-US" dirty="0" err="1" smtClean="0"/>
              <a:t>microaverage</a:t>
            </a:r>
            <a:r>
              <a:rPr lang="en-US" dirty="0" smtClean="0"/>
              <a:t>.</a:t>
            </a:r>
          </a:p>
          <a:p>
            <a:endParaRPr lang="en-US" dirty="0" smtClean="0"/>
          </a:p>
          <a:p>
            <a:r>
              <a:rPr lang="en-US" dirty="0" smtClean="0"/>
              <a:t>Class A: 1 TP and 1 FP</a:t>
            </a:r>
          </a:p>
          <a:p>
            <a:r>
              <a:rPr lang="en-US" dirty="0" smtClean="0"/>
              <a:t>Class B: 10 TP and 90 FP</a:t>
            </a:r>
          </a:p>
          <a:p>
            <a:r>
              <a:rPr lang="en-US" dirty="0" smtClean="0"/>
              <a:t>Class C: 1 TP and 1 FP</a:t>
            </a:r>
          </a:p>
          <a:p>
            <a:r>
              <a:rPr lang="en-US" dirty="0" smtClean="0"/>
              <a:t>Class D: 1 TP and 1 FP</a:t>
            </a:r>
          </a:p>
          <a:p>
            <a:r>
              <a:rPr lang="en-US" dirty="0" smtClean="0"/>
              <a:t>You can see easily that </a:t>
            </a:r>
            <a:r>
              <a:rPr kumimoji="1" lang="en-US" sz="1200" i="1" kern="1200" dirty="0" err="1" smtClean="0">
                <a:solidFill>
                  <a:schemeClr val="tx1"/>
                </a:solidFill>
                <a:effectLst/>
                <a:latin typeface="Arial" pitchFamily="-65" charset="0"/>
                <a:ea typeface="ＭＳ Ｐゴシック" pitchFamily="-65" charset="-128"/>
                <a:cs typeface="ＭＳ Ｐゴシック" pitchFamily="-65" charset="-128"/>
              </a:rPr>
              <a:t>PrA</a:t>
            </a:r>
            <a:r>
              <a:rPr kumimoji="1" lang="en-US" sz="1200" kern="1200" dirty="0" smtClean="0">
                <a:solidFill>
                  <a:schemeClr val="tx1"/>
                </a:solidFill>
                <a:effectLst/>
                <a:latin typeface="Arial" pitchFamily="-65" charset="0"/>
                <a:ea typeface="ＭＳ Ｐゴシック" pitchFamily="-65" charset="-128"/>
                <a:cs typeface="ＭＳ Ｐゴシック" pitchFamily="-65" charset="-128"/>
              </a:rPr>
              <a:t>=</a:t>
            </a:r>
            <a:r>
              <a:rPr kumimoji="1" lang="en-US" sz="1200" i="1" kern="1200" dirty="0" err="1" smtClean="0">
                <a:solidFill>
                  <a:schemeClr val="tx1"/>
                </a:solidFill>
                <a:effectLst/>
                <a:latin typeface="Arial" pitchFamily="-65" charset="0"/>
                <a:ea typeface="ＭＳ Ｐゴシック" pitchFamily="-65" charset="-128"/>
                <a:cs typeface="ＭＳ Ｐゴシック" pitchFamily="-65" charset="-128"/>
              </a:rPr>
              <a:t>PrC</a:t>
            </a:r>
            <a:r>
              <a:rPr kumimoji="1" lang="en-US" sz="1200" kern="1200" dirty="0" smtClean="0">
                <a:solidFill>
                  <a:schemeClr val="tx1"/>
                </a:solidFill>
                <a:effectLst/>
                <a:latin typeface="Arial" pitchFamily="-65" charset="0"/>
                <a:ea typeface="ＭＳ Ｐゴシック" pitchFamily="-65" charset="-128"/>
                <a:cs typeface="ＭＳ Ｐゴシック" pitchFamily="-65" charset="-128"/>
              </a:rPr>
              <a:t>=</a:t>
            </a:r>
            <a:r>
              <a:rPr kumimoji="1" lang="en-US" sz="1200" i="1" kern="1200" dirty="0" err="1" smtClean="0">
                <a:solidFill>
                  <a:schemeClr val="tx1"/>
                </a:solidFill>
                <a:effectLst/>
                <a:latin typeface="Arial" pitchFamily="-65" charset="0"/>
                <a:ea typeface="ＭＳ Ｐゴシック" pitchFamily="-65" charset="-128"/>
                <a:cs typeface="ＭＳ Ｐゴシック" pitchFamily="-65" charset="-128"/>
              </a:rPr>
              <a:t>PrD</a:t>
            </a:r>
            <a:r>
              <a:rPr kumimoji="1" lang="en-US" sz="1200" kern="1200" dirty="0" smtClean="0">
                <a:solidFill>
                  <a:schemeClr val="tx1"/>
                </a:solidFill>
                <a:effectLst/>
                <a:latin typeface="Arial" pitchFamily="-65" charset="0"/>
                <a:ea typeface="ＭＳ Ｐゴシック" pitchFamily="-65" charset="-128"/>
                <a:cs typeface="ＭＳ Ｐゴシック" pitchFamily="-65" charset="-128"/>
              </a:rPr>
              <a:t>=0.5</a:t>
            </a:r>
            <a:r>
              <a:rPr kumimoji="1" lang="en-US" sz="120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dirty="0" smtClean="0"/>
              <a:t>, whereas </a:t>
            </a:r>
            <a:r>
              <a:rPr kumimoji="1" lang="en-US" sz="1200" i="1" kern="1200" dirty="0" err="1" smtClean="0">
                <a:solidFill>
                  <a:schemeClr val="tx1"/>
                </a:solidFill>
                <a:effectLst/>
                <a:latin typeface="Arial" pitchFamily="-65" charset="0"/>
                <a:ea typeface="ＭＳ Ｐゴシック" pitchFamily="-65" charset="-128"/>
                <a:cs typeface="ＭＳ Ｐゴシック" pitchFamily="-65" charset="-128"/>
              </a:rPr>
              <a:t>PrB</a:t>
            </a:r>
            <a:r>
              <a:rPr kumimoji="1" lang="en-US" sz="1200" kern="1200" dirty="0" smtClean="0">
                <a:solidFill>
                  <a:schemeClr val="tx1"/>
                </a:solidFill>
                <a:effectLst/>
                <a:latin typeface="Arial" pitchFamily="-65" charset="0"/>
                <a:ea typeface="ＭＳ Ｐゴシック" pitchFamily="-65" charset="-128"/>
                <a:cs typeface="ＭＳ Ｐゴシック" pitchFamily="-65" charset="-128"/>
              </a:rPr>
              <a:t>=0.1</a:t>
            </a:r>
            <a:r>
              <a:rPr lang="en-US" dirty="0" smtClean="0"/>
              <a:t>.</a:t>
            </a:r>
          </a:p>
          <a:p>
            <a:endParaRPr lang="en-US" dirty="0" smtClean="0"/>
          </a:p>
          <a:p>
            <a:r>
              <a:rPr lang="en-US" dirty="0" smtClean="0"/>
              <a:t>A macro-average will then compute: </a:t>
            </a:r>
            <a:r>
              <a:rPr kumimoji="1" lang="en-US" sz="1200" i="1" kern="1200" dirty="0" err="1" smtClean="0">
                <a:solidFill>
                  <a:schemeClr val="tx1"/>
                </a:solidFill>
                <a:effectLst/>
                <a:latin typeface="Arial" pitchFamily="-65" charset="0"/>
                <a:ea typeface="ＭＳ Ｐゴシック" pitchFamily="-65" charset="-128"/>
                <a:cs typeface="ＭＳ Ｐゴシック" pitchFamily="-65" charset="-128"/>
              </a:rPr>
              <a:t>Pr</a:t>
            </a:r>
            <a:r>
              <a:rPr kumimoji="1" lang="en-US" sz="1200" kern="1200" dirty="0" smtClean="0">
                <a:solidFill>
                  <a:schemeClr val="tx1"/>
                </a:solidFill>
                <a:effectLst/>
                <a:latin typeface="Arial" pitchFamily="-65" charset="0"/>
                <a:ea typeface="ＭＳ Ｐゴシック" pitchFamily="-65" charset="-128"/>
                <a:cs typeface="ＭＳ Ｐゴシック" pitchFamily="-65" charset="-128"/>
              </a:rPr>
              <a:t>=0.5+0.1+0.5+0.54=0.4</a:t>
            </a:r>
            <a:endParaRPr lang="en-US" dirty="0" smtClean="0"/>
          </a:p>
          <a:p>
            <a:r>
              <a:rPr lang="en-US" dirty="0" smtClean="0"/>
              <a:t>A micro-average will compute: </a:t>
            </a:r>
            <a:r>
              <a:rPr kumimoji="1" lang="en-US" sz="1200" i="1" kern="1200" dirty="0" err="1" smtClean="0">
                <a:solidFill>
                  <a:schemeClr val="tx1"/>
                </a:solidFill>
                <a:effectLst/>
                <a:latin typeface="Arial" pitchFamily="-65" charset="0"/>
                <a:ea typeface="ＭＳ Ｐゴシック" pitchFamily="-65" charset="-128"/>
                <a:cs typeface="ＭＳ Ｐゴシック" pitchFamily="-65" charset="-128"/>
              </a:rPr>
              <a:t>Pr</a:t>
            </a:r>
            <a:r>
              <a:rPr kumimoji="1" lang="en-US" sz="1200" kern="1200" dirty="0" smtClean="0">
                <a:solidFill>
                  <a:schemeClr val="tx1"/>
                </a:solidFill>
                <a:effectLst/>
                <a:latin typeface="Arial" pitchFamily="-65" charset="0"/>
                <a:ea typeface="ＭＳ Ｐゴシック" pitchFamily="-65" charset="-128"/>
                <a:cs typeface="ＭＳ Ｐゴシック" pitchFamily="-65" charset="-128"/>
              </a:rPr>
              <a:t>=1+10+1+12+100+2+2=0.123</a:t>
            </a:r>
          </a:p>
          <a:p>
            <a:endParaRPr lang="en-US" dirty="0" smtClean="0"/>
          </a:p>
          <a:p>
            <a:r>
              <a:rPr lang="en-US" dirty="0" smtClean="0"/>
              <a:t>These are quite different values for precision. Intuitively, in the macro-average the "good" precision (0.5) of classes A, C and D is contributing to maintain a "decent" overall precision (0.4). While this is technically true (across classes, the average precision is 0.4), it is a bit misleading, since a large number of examples are not properly classified. These examples predominantly correspond to class B, so they only contribute 1/4 towards the average in spite of constituting 94.3% of your test data. The micro-average will adequately capture this class imbalance, and bring the overall precision average down to 0.123 (more in line with the precision of the dominating class B (0.1)).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62</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19</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2813" y="4463296"/>
            <a:ext cx="5707062" cy="4228386"/>
          </a:xfrm>
          <a:solidFill>
            <a:srgbClr val="FFFFFF"/>
          </a:solidFill>
          <a:ln>
            <a:solidFill>
              <a:srgbClr val="000000"/>
            </a:solidFill>
          </a:ln>
        </p:spPr>
        <p:txBody>
          <a:bodyPr lIns="91337" tIns="45668" rIns="91337" bIns="45668"/>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1445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20040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8"/>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Dan Jurafsky</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 id="2147483714" r:id="rId16"/>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9.bin"/><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oleObject11.bin"/><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4.emf"/><Relationship Id="rId5" Type="http://schemas.openxmlformats.org/officeDocument/2006/relationships/oleObject" Target="../embeddings/oleObject17.bin"/><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6.emf"/><Relationship Id="rId5" Type="http://schemas.openxmlformats.org/officeDocument/2006/relationships/oleObject" Target="../embeddings/oleObject19.bin"/><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22.bin"/><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1.emf"/><Relationship Id="rId5" Type="http://schemas.openxmlformats.org/officeDocument/2006/relationships/oleObject" Target="../embeddings/oleObject24.bin"/><Relationship Id="rId4" Type="http://schemas.openxmlformats.org/officeDocument/2006/relationships/image" Target="../media/image3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image" Target="../media/image32.emf"/><Relationship Id="rId9"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31.bin"/><Relationship Id="rId4" Type="http://schemas.openxmlformats.org/officeDocument/2006/relationships/image" Target="../media/image36.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smtClean="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endParaRPr lang="en-US" sz="2800" i="1" dirty="0" smtClean="0">
              <a:latin typeface="Calibri" charset="0"/>
            </a:endParaRP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smtClean="0">
                <a:solidFill>
                  <a:srgbClr val="FF0000"/>
                </a:solidFill>
                <a:latin typeface="Calibri" charset="0"/>
                <a:ea typeface="ＭＳ Ｐゴシック" charset="0"/>
                <a:sym typeface="Symbol" charset="0"/>
              </a:rPr>
              <a:t>}</a:t>
            </a:r>
            <a:endParaRPr lang="en-US" sz="1800" i="1" dirty="0" smtClean="0">
              <a:solidFill>
                <a:srgbClr val="FF0000"/>
              </a:solidFill>
              <a:latin typeface="Calibri" charset="0"/>
            </a:endParaRPr>
          </a:p>
          <a:p>
            <a:pPr lvl="1"/>
            <a:r>
              <a:rPr lang="en-US" sz="2400" dirty="0" smtClean="0">
                <a:latin typeface="Calibri" charset="0"/>
              </a:rPr>
              <a:t>A training set of </a:t>
            </a:r>
            <a:r>
              <a:rPr lang="en-US" sz="2400" i="1" dirty="0" smtClean="0">
                <a:solidFill>
                  <a:srgbClr val="FF0000"/>
                </a:solidFill>
                <a:latin typeface="Calibri" charset="0"/>
              </a:rPr>
              <a:t>m</a:t>
            </a:r>
            <a:r>
              <a:rPr lang="en-US" sz="2400" i="1" dirty="0" smtClean="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endParaRPr lang="en-US" sz="2800" i="1" dirty="0" smtClean="0">
              <a:latin typeface="Calibri" charset="0"/>
            </a:endParaRPr>
          </a:p>
          <a:p>
            <a:pPr lvl="1"/>
            <a:r>
              <a:rPr lang="en-US" sz="2400" dirty="0" smtClean="0">
                <a:latin typeface="Calibri" charset="0"/>
              </a:rPr>
              <a:t>a </a:t>
            </a:r>
            <a:r>
              <a:rPr lang="en-US" sz="2400" dirty="0">
                <a:latin typeface="Calibri" charset="0"/>
              </a:rPr>
              <a:t>learned classifier </a:t>
            </a:r>
            <a:r>
              <a:rPr lang="en-US" sz="2400" i="1" dirty="0" err="1" smtClean="0">
                <a:solidFill>
                  <a:srgbClr val="FF0000"/>
                </a:solidFill>
                <a:latin typeface="Calibri" charset="0"/>
              </a:rPr>
              <a:t>γ:d</a:t>
            </a:r>
            <a:r>
              <a:rPr lang="en-US" sz="2400" i="1" dirty="0" smtClean="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smtClean="0"/>
              <a:t>Classification Methods:</a:t>
            </a:r>
            <a:br>
              <a:rPr lang="en-US" sz="3600" dirty="0" smtClean="0"/>
            </a:br>
            <a:r>
              <a:rPr lang="en-US" sz="3600" dirty="0" smtClean="0"/>
              <a:t>Supervised Machine Learning</a:t>
            </a:r>
          </a:p>
        </p:txBody>
      </p:sp>
      <p:sp>
        <p:nvSpPr>
          <p:cNvPr id="29699" name="Rectangle 5"/>
          <p:cNvSpPr>
            <a:spLocks noGrp="1" noChangeArrowheads="1"/>
          </p:cNvSpPr>
          <p:nvPr>
            <p:ph sz="quarter" idx="1"/>
          </p:nvPr>
        </p:nvSpPr>
        <p:spPr/>
        <p:txBody>
          <a:bodyPr/>
          <a:lstStyle/>
          <a:p>
            <a:r>
              <a:rPr lang="en-US" sz="2800" dirty="0" smtClean="0">
                <a:latin typeface="Calibri" charset="0"/>
              </a:rPr>
              <a:t>Any kind of classifier</a:t>
            </a:r>
          </a:p>
          <a:p>
            <a:pPr lvl="1"/>
            <a:r>
              <a:rPr lang="en-US" sz="2400" dirty="0" smtClean="0">
                <a:latin typeface="Calibri" charset="0"/>
              </a:rPr>
              <a:t>Na</a:t>
            </a:r>
            <a:r>
              <a:rPr lang="fr-FR" sz="2400" dirty="0" err="1" smtClean="0">
                <a:latin typeface="Calibri" charset="0"/>
              </a:rPr>
              <a:t>ï</a:t>
            </a:r>
            <a:r>
              <a:rPr lang="en-US" sz="2400" dirty="0" err="1" smtClean="0">
                <a:latin typeface="Calibri" charset="0"/>
              </a:rPr>
              <a:t>ve</a:t>
            </a:r>
            <a:r>
              <a:rPr lang="en-US" sz="2400" dirty="0" smtClean="0">
                <a:latin typeface="Calibri" charset="0"/>
              </a:rPr>
              <a:t> Bayes</a:t>
            </a:r>
          </a:p>
          <a:p>
            <a:pPr lvl="1"/>
            <a:r>
              <a:rPr lang="en-US" sz="2400" dirty="0" smtClean="0">
                <a:latin typeface="Calibri" charset="0"/>
              </a:rPr>
              <a:t>Logistic regression</a:t>
            </a:r>
          </a:p>
          <a:p>
            <a:pPr lvl="1"/>
            <a:r>
              <a:rPr lang="en-US" sz="2400" dirty="0" smtClean="0">
                <a:latin typeface="Calibri" charset="0"/>
              </a:rPr>
              <a:t>Support-vector machines</a:t>
            </a:r>
          </a:p>
          <a:p>
            <a:pPr lvl="1"/>
            <a:r>
              <a:rPr lang="en-US" sz="2400" dirty="0">
                <a:latin typeface="Calibri" charset="0"/>
              </a:rPr>
              <a:t>k-Nearest Neighbors</a:t>
            </a:r>
          </a:p>
          <a:p>
            <a:pPr lvl="1"/>
            <a:endParaRPr lang="en-US" sz="2400" dirty="0" smtClean="0">
              <a:latin typeface="Calibri" charset="0"/>
            </a:endParaRPr>
          </a:p>
          <a:p>
            <a:pPr lvl="1"/>
            <a:r>
              <a:rPr lang="en-US" sz="2400" dirty="0" smtClean="0">
                <a:latin typeface="Calibri" charset="0"/>
              </a:rPr>
              <a:t>…</a:t>
            </a:r>
            <a:endParaRPr lang="en-US" sz="1000" dirty="0" smtClean="0">
              <a:latin typeface="Calibri" charset="0"/>
            </a:endParaRPr>
          </a:p>
        </p:txBody>
      </p:sp>
    </p:spTree>
    <p:extLst>
      <p:ext uri="{BB962C8B-B14F-4D97-AF65-F5344CB8AC3E}">
        <p14:creationId xmlns:p14="http://schemas.microsoft.com/office/powerpoint/2010/main" val="335127387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smtClean="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(I)</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5038318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smtClean="0">
                <a:latin typeface="Calibri" charset="0"/>
              </a:rPr>
              <a:t>Simple (“</a:t>
            </a:r>
            <a:r>
              <a:rPr lang="en-US" sz="2800" dirty="0" err="1" smtClean="0">
                <a:latin typeface="Calibri" charset="0"/>
              </a:rPr>
              <a:t>na</a:t>
            </a:r>
            <a:r>
              <a:rPr lang="fr-FR" sz="2800" dirty="0" err="1" smtClean="0">
                <a:latin typeface="Calibri" charset="0"/>
              </a:rPr>
              <a:t>ï</a:t>
            </a:r>
            <a:r>
              <a:rPr lang="en-US" sz="2800" dirty="0" err="1" smtClean="0">
                <a:latin typeface="Calibri" charset="0"/>
              </a:rPr>
              <a:t>ve</a:t>
            </a:r>
            <a:r>
              <a:rPr lang="en-US" sz="2800" dirty="0" smtClean="0">
                <a:latin typeface="Calibri" charset="0"/>
              </a:rPr>
              <a:t>”) classification method based on Bayes rule</a:t>
            </a:r>
          </a:p>
          <a:p>
            <a:r>
              <a:rPr lang="en-US" sz="2800" dirty="0" smtClean="0">
                <a:latin typeface="Calibri" charset="0"/>
              </a:rPr>
              <a:t>Relies on very simple representation of document</a:t>
            </a:r>
          </a:p>
          <a:p>
            <a:pPr lvl="1"/>
            <a:r>
              <a:rPr lang="en-US" sz="2800" dirty="0" smtClean="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a:t>
            </a:r>
            <a:r>
              <a:rPr lang="en-US" sz="2000" dirty="0" smtClean="0">
                <a:solidFill>
                  <a:srgbClr val="000000"/>
                </a:solidFill>
                <a:latin typeface="Courier"/>
                <a:cs typeface="Courier"/>
              </a:rPr>
              <a:t>is </a:t>
            </a:r>
            <a:r>
              <a:rPr lang="en-US" sz="2000" dirty="0">
                <a:solidFill>
                  <a:srgbClr val="000000"/>
                </a:solidFill>
                <a:latin typeface="Courier"/>
                <a:cs typeface="Courier"/>
              </a:rPr>
              <a:t>great and the adventure scenes are </a:t>
            </a:r>
            <a:r>
              <a:rPr lang="en-US" sz="2000" dirty="0" smtClean="0">
                <a:solidFill>
                  <a:srgbClr val="000000"/>
                </a:solidFill>
                <a:latin typeface="Courier"/>
                <a:cs typeface="Courier"/>
              </a:rPr>
              <a:t>fun…  </a:t>
            </a:r>
            <a:r>
              <a:rPr lang="en-US" sz="2000" dirty="0">
                <a:solidFill>
                  <a:srgbClr val="000000"/>
                </a:solidFill>
                <a:latin typeface="Courier"/>
                <a:cs typeface="Courier"/>
              </a:rPr>
              <a:t>It manages to </a:t>
            </a:r>
            <a:r>
              <a:rPr lang="en-US" sz="2000" dirty="0" smtClean="0">
                <a:solidFill>
                  <a:srgbClr val="000000"/>
                </a:solidFill>
                <a:latin typeface="Courier"/>
                <a:cs typeface="Courier"/>
              </a:rPr>
              <a:t>be whimsical and </a:t>
            </a:r>
            <a:r>
              <a:rPr lang="en-US" sz="2000" dirty="0">
                <a:solidFill>
                  <a:srgbClr val="000000"/>
                </a:solidFill>
                <a:latin typeface="Courier"/>
                <a:cs typeface="Courier"/>
              </a:rPr>
              <a:t>romantic while laughing at the conventions of the fairy tale genre</a:t>
            </a:r>
            <a:r>
              <a:rPr lang="en-US" sz="2000" dirty="0" smtClean="0">
                <a:solidFill>
                  <a:srgbClr val="000000"/>
                </a:solidFill>
                <a:latin typeface="Courier"/>
                <a:cs typeface="Courier"/>
              </a:rPr>
              <a:t>. I </a:t>
            </a:r>
            <a:r>
              <a:rPr lang="en-US" sz="2000" dirty="0">
                <a:solidFill>
                  <a:srgbClr val="000000"/>
                </a:solidFill>
                <a:latin typeface="Courier"/>
                <a:cs typeface="Courier"/>
              </a:rPr>
              <a:t>would recommend it to just about anyone. I've seen it </a:t>
            </a:r>
            <a:r>
              <a:rPr lang="en-US" sz="2000" dirty="0" smtClean="0">
                <a:solidFill>
                  <a:srgbClr val="000000"/>
                </a:solidFill>
                <a:latin typeface="Courier"/>
                <a:cs typeface="Courier"/>
              </a:rPr>
              <a:t>several times</a:t>
            </a:r>
            <a:r>
              <a:rPr lang="en-US" sz="2000" dirty="0">
                <a:solidFill>
                  <a:srgbClr val="000000"/>
                </a:solidFill>
                <a:latin typeface="Courier"/>
                <a:cs typeface="Courier"/>
              </a:rPr>
              <a:t>, and I'm always happy to see it again whenever I have a </a:t>
            </a:r>
            <a:r>
              <a:rPr lang="en-US" sz="2000" dirty="0" smtClean="0">
                <a:solidFill>
                  <a:srgbClr val="000000"/>
                </a:solidFill>
                <a:latin typeface="Courier"/>
                <a:cs typeface="Courier"/>
              </a:rPr>
              <a:t>friend who </a:t>
            </a:r>
            <a:r>
              <a:rPr lang="en-US" sz="2000" dirty="0">
                <a:solidFill>
                  <a:srgbClr val="000000"/>
                </a:solidFill>
                <a:latin typeface="Courier"/>
                <a:cs typeface="Courier"/>
              </a:rPr>
              <a:t>hasn't seen it yet.</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8149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a:t>
            </a:r>
            <a:r>
              <a:rPr lang="en-US" sz="2000" dirty="0" smtClean="0">
                <a:solidFill>
                  <a:schemeClr val="tx2">
                    <a:lumMod val="75000"/>
                  </a:schemeClr>
                </a:solidFill>
                <a:latin typeface="Courier"/>
                <a:cs typeface="Courier"/>
              </a:rPr>
              <a:t>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smtClean="0">
                <a:latin typeface="Courier"/>
                <a:cs typeface="Courier"/>
              </a:rPr>
              <a:t>fun</a:t>
            </a:r>
            <a:r>
              <a:rPr lang="en-US" sz="2000" dirty="0" smtClean="0">
                <a:solidFill>
                  <a:schemeClr val="tx2">
                    <a:lumMod val="75000"/>
                  </a:schemeClr>
                </a:solidFill>
                <a:latin typeface="Courier"/>
                <a:cs typeface="Courier"/>
              </a:rPr>
              <a:t>…  </a:t>
            </a:r>
            <a:r>
              <a:rPr lang="en-US" sz="2000" dirty="0">
                <a:solidFill>
                  <a:schemeClr val="tx2">
                    <a:lumMod val="75000"/>
                  </a:schemeClr>
                </a:solidFill>
                <a:latin typeface="Courier"/>
                <a:cs typeface="Courier"/>
              </a:rPr>
              <a:t>It manages to </a:t>
            </a:r>
            <a:r>
              <a:rPr lang="en-US" sz="2000" dirty="0" smtClean="0">
                <a:solidFill>
                  <a:schemeClr val="tx2">
                    <a:lumMod val="75000"/>
                  </a:schemeClr>
                </a:solidFill>
                <a:latin typeface="Courier"/>
                <a:cs typeface="Courier"/>
              </a:rPr>
              <a:t>be </a:t>
            </a:r>
            <a:r>
              <a:rPr lang="en-US" sz="2000" b="1" dirty="0" smtClean="0">
                <a:latin typeface="Courier"/>
                <a:cs typeface="Courier"/>
              </a:rPr>
              <a:t>whimsical</a:t>
            </a:r>
            <a:r>
              <a:rPr lang="en-US" sz="2000" dirty="0" smtClean="0">
                <a:latin typeface="Courier"/>
                <a:cs typeface="Courier"/>
              </a:rPr>
              <a:t> </a:t>
            </a:r>
            <a:r>
              <a:rPr lang="en-US" sz="2000" dirty="0" smtClean="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a:t>
            </a:r>
            <a:r>
              <a:rPr lang="en-US" sz="2000" dirty="0" smtClean="0">
                <a:solidFill>
                  <a:schemeClr val="tx2">
                    <a:lumMod val="75000"/>
                  </a:schemeClr>
                </a:solidFill>
                <a:latin typeface="Courier"/>
                <a:cs typeface="Courier"/>
              </a:rPr>
              <a:t>. I </a:t>
            </a:r>
            <a:r>
              <a:rPr lang="en-US" sz="2000" dirty="0">
                <a:solidFill>
                  <a:schemeClr val="tx2">
                    <a:lumMod val="75000"/>
                  </a:schemeClr>
                </a:solidFill>
                <a:latin typeface="Courier"/>
                <a:cs typeface="Courier"/>
              </a:rPr>
              <a:t>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smtClean="0">
                <a:latin typeface="Courier"/>
                <a:cs typeface="Courier"/>
              </a:rPr>
              <a:t>several</a:t>
            </a:r>
            <a:r>
              <a:rPr lang="en-US" sz="2000" dirty="0" smtClean="0">
                <a:latin typeface="Courier"/>
                <a:cs typeface="Courier"/>
              </a:rPr>
              <a:t> </a:t>
            </a:r>
            <a:r>
              <a:rPr lang="en-US" sz="2000" dirty="0" smtClean="0">
                <a:solidFill>
                  <a:schemeClr val="tx2">
                    <a:lumMod val="75000"/>
                  </a:schemeClr>
                </a:solidFill>
                <a:latin typeface="Courier"/>
                <a:cs typeface="Courier"/>
              </a:rPr>
              <a:t>times</a:t>
            </a:r>
            <a:r>
              <a:rPr lang="en-US" sz="2000" dirty="0">
                <a:solidFill>
                  <a:schemeClr val="tx2">
                    <a:lumMod val="75000"/>
                  </a:schemeClr>
                </a:solidFill>
                <a:latin typeface="Courier"/>
                <a:cs typeface="Courier"/>
              </a:rPr>
              <a:t>,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a:t>
            </a:r>
            <a:r>
              <a:rPr lang="en-US" sz="2000" dirty="0" smtClean="0">
                <a:solidFill>
                  <a:schemeClr val="tx2">
                    <a:lumMod val="75000"/>
                  </a:schemeClr>
                </a:solidFill>
                <a:latin typeface="Courier"/>
                <a:cs typeface="Courier"/>
              </a:rPr>
              <a:t>friend who </a:t>
            </a:r>
            <a:r>
              <a:rPr lang="en-US" sz="2000" dirty="0">
                <a:solidFill>
                  <a:schemeClr val="tx2">
                    <a:lumMod val="75000"/>
                  </a:schemeClr>
                </a:solidFill>
                <a:latin typeface="Courier"/>
                <a:cs typeface="Courier"/>
              </a:rPr>
              <a:t>hasn't seen it yet</a:t>
            </a:r>
            <a:r>
              <a:rPr lang="en-US" sz="2000" dirty="0">
                <a:latin typeface="Courier"/>
                <a:cs typeface="Courier"/>
              </a:rPr>
              <a:t>.</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509758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 </a:t>
            </a:r>
            <a:br>
              <a:rPr lang="en-US" dirty="0" smtClean="0"/>
            </a:br>
            <a:r>
              <a:rPr lang="en-US" dirty="0" smtClean="0"/>
              <a:t>using a subset of words</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smtClean="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smtClean="0">
                <a:solidFill>
                  <a:schemeClr val="tx2">
                    <a:lumMod val="75000"/>
                  </a:schemeClr>
                </a:solidFill>
                <a:latin typeface="Courier"/>
                <a:cs typeface="Courier"/>
              </a:rPr>
              <a:t>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sweet</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a:t>
            </a:r>
            <a:r>
              <a:rPr lang="en-US" sz="2000" dirty="0" smtClean="0">
                <a:solidFill>
                  <a:schemeClr val="tx2">
                    <a:lumMod val="75000"/>
                  </a:schemeClr>
                </a:solidFill>
                <a:latin typeface="Courier"/>
                <a:cs typeface="Courier"/>
              </a:rPr>
              <a:t> </a:t>
            </a:r>
            <a:r>
              <a:rPr lang="en-US" sz="2000" b="1" dirty="0" smtClean="0">
                <a:latin typeface="Courier"/>
                <a:cs typeface="Courier"/>
              </a:rPr>
              <a:t>satirical</a:t>
            </a:r>
            <a:r>
              <a:rPr lang="en-US" sz="2000" dirty="0" smtClean="0">
                <a:latin typeface="Courier"/>
                <a:cs typeface="Courier"/>
              </a:rPr>
              <a:t> </a:t>
            </a:r>
            <a:r>
              <a:rPr lang="en-US" sz="2000" dirty="0" err="1" smtClean="0">
                <a:solidFill>
                  <a:schemeClr val="tx2">
                    <a:lumMod val="75000"/>
                  </a:schemeClr>
                </a:solidFill>
                <a:latin typeface="Courier"/>
                <a:cs typeface="Courier"/>
              </a:rPr>
              <a:t>xxxxxxxxxx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a:t>
            </a:r>
            <a:r>
              <a:rPr lang="en-US" sz="2000" dirty="0" smtClean="0">
                <a:solidFill>
                  <a:schemeClr val="tx2">
                    <a:lumMod val="75000"/>
                  </a:schemeClr>
                </a:solidFill>
                <a:latin typeface="Courier"/>
                <a:cs typeface="Courier"/>
              </a:rPr>
              <a:t> </a:t>
            </a:r>
            <a:r>
              <a:rPr lang="en-US" sz="2000" b="1" dirty="0" smtClean="0">
                <a:latin typeface="Courier"/>
                <a:cs typeface="Courier"/>
              </a:rPr>
              <a:t>great</a:t>
            </a:r>
            <a:r>
              <a:rPr lang="en-US" sz="2000" dirty="0" smtClean="0">
                <a:latin typeface="Courier"/>
                <a:cs typeface="Courier"/>
              </a:rPr>
              <a:t> </a:t>
            </a:r>
            <a:r>
              <a:rPr lang="en-US" sz="2000" dirty="0" err="1" smtClean="0">
                <a:solidFill>
                  <a:schemeClr val="tx2">
                    <a:lumMod val="75000"/>
                  </a:schemeClr>
                </a:solidFill>
                <a:latin typeface="Courier"/>
                <a:cs typeface="Courier"/>
              </a:rPr>
              <a:t>xxxxxxx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fun</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xxxxxxxxxxxxx</a:t>
            </a:r>
            <a:r>
              <a:rPr lang="en-US" sz="2000" dirty="0" smtClean="0">
                <a:solidFill>
                  <a:schemeClr val="tx2">
                    <a:lumMod val="75000"/>
                  </a:schemeClr>
                </a:solidFill>
                <a:latin typeface="Courier"/>
                <a:cs typeface="Courier"/>
              </a:rPr>
              <a:t> </a:t>
            </a:r>
            <a:r>
              <a:rPr lang="en-US" sz="2000" b="1" dirty="0" smtClean="0">
                <a:latin typeface="Courier"/>
                <a:cs typeface="Courier"/>
              </a:rPr>
              <a:t>whimsical</a:t>
            </a:r>
            <a:r>
              <a:rPr lang="en-US" sz="2000" dirty="0" smtClean="0">
                <a:latin typeface="Courier"/>
                <a:cs typeface="Courier"/>
              </a:rPr>
              <a:t> </a:t>
            </a:r>
            <a:r>
              <a:rPr lang="en-US" sz="2000" dirty="0" err="1" smtClean="0">
                <a:solidFill>
                  <a:schemeClr val="tx2">
                    <a:lumMod val="75000"/>
                  </a:schemeClr>
                </a:solidFill>
                <a:latin typeface="Courier"/>
                <a:cs typeface="Courier"/>
              </a:rPr>
              <a:t>xxxx</a:t>
            </a:r>
            <a:r>
              <a:rPr lang="en-US" sz="2000" dirty="0" smtClean="0">
                <a:solidFill>
                  <a:schemeClr val="tx2">
                    <a:lumMod val="75000"/>
                  </a:schemeClr>
                </a:solidFill>
                <a:latin typeface="Courier"/>
                <a:cs typeface="Courier"/>
              </a:rPr>
              <a:t> </a:t>
            </a:r>
            <a:r>
              <a:rPr lang="en-US" sz="2000" b="1" dirty="0" smtClean="0">
                <a:latin typeface="Courier"/>
                <a:cs typeface="Courier"/>
              </a:rPr>
              <a:t>romantic</a:t>
            </a:r>
            <a:r>
              <a:rPr lang="en-US" sz="2000" dirty="0" smtClean="0">
                <a:latin typeface="Courier"/>
                <a:cs typeface="Courier"/>
              </a:rPr>
              <a:t> </a:t>
            </a:r>
            <a:r>
              <a:rPr lang="en-US" sz="2000" dirty="0" err="1" smtClean="0">
                <a:solidFill>
                  <a:schemeClr val="tx2">
                    <a:lumMod val="75000"/>
                  </a:schemeClr>
                </a:solidFill>
                <a:latin typeface="Courier"/>
                <a:cs typeface="Courier"/>
              </a:rPr>
              <a:t>xxxx</a:t>
            </a:r>
            <a:r>
              <a:rPr lang="en-US" sz="2000" dirty="0" smtClean="0">
                <a:solidFill>
                  <a:schemeClr val="tx2">
                    <a:lumMod val="75000"/>
                  </a:schemeClr>
                </a:solidFill>
                <a:latin typeface="Courier"/>
                <a:cs typeface="Courier"/>
              </a:rPr>
              <a:t>  </a:t>
            </a:r>
            <a:r>
              <a:rPr lang="en-US" sz="2000" b="1" dirty="0" smtClean="0">
                <a:latin typeface="Courier"/>
                <a:cs typeface="Courier"/>
              </a:rPr>
              <a:t>laughing</a:t>
            </a:r>
            <a:r>
              <a:rPr lang="en-US" sz="2000" dirty="0" smtClean="0">
                <a:latin typeface="Courier"/>
                <a:cs typeface="Courier"/>
              </a:rPr>
              <a:t> </a:t>
            </a:r>
            <a:r>
              <a:rPr lang="en-US" sz="2000" dirty="0" err="1" smtClean="0">
                <a:solidFill>
                  <a:schemeClr val="tx2">
                    <a:lumMod val="75000"/>
                  </a:schemeClr>
                </a:solidFill>
                <a:latin typeface="Courier"/>
                <a:cs typeface="Courier"/>
              </a:rPr>
              <a:t>xxxxxxxxxxxxxxxxxxxxxxxxxxxxxxxxxxxxxxxxxxxx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recommend</a:t>
            </a:r>
            <a:r>
              <a:rPr lang="en-US" sz="2000" dirty="0" smtClean="0">
                <a:latin typeface="Courier"/>
                <a:cs typeface="Courier"/>
              </a:rPr>
              <a:t> </a:t>
            </a:r>
            <a:r>
              <a:rPr lang="en-US" sz="2000" dirty="0" err="1" smtClean="0">
                <a:solidFill>
                  <a:schemeClr val="tx2">
                    <a:lumMod val="75000"/>
                  </a:schemeClr>
                </a:solidFill>
                <a:latin typeface="Courier"/>
                <a:cs typeface="Courier"/>
              </a:rPr>
              <a:t>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xxxxxxxxxxxxxxxxxxxxxxxxxxxxxxxx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several</a:t>
            </a:r>
            <a:r>
              <a:rPr lang="en-US" sz="2000" dirty="0">
                <a:latin typeface="Courier"/>
                <a:cs typeface="Courier"/>
              </a:rPr>
              <a:t> </a:t>
            </a:r>
            <a:r>
              <a:rPr lang="en-US" sz="2000" dirty="0" err="1" smtClean="0">
                <a:solidFill>
                  <a:schemeClr val="tx2">
                    <a:lumMod val="75000"/>
                  </a:schemeClr>
                </a:solidFill>
                <a:latin typeface="Courier"/>
                <a:cs typeface="Courier"/>
              </a:rPr>
              <a:t>xxxxxxxxxxxxxxxxx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a:t>
            </a:r>
            <a:r>
              <a:rPr lang="en-US" sz="2000" dirty="0" smtClean="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smtClean="0">
                <a:solidFill>
                  <a:schemeClr val="tx2">
                    <a:lumMod val="75000"/>
                  </a:schemeClr>
                </a:solidFill>
                <a:latin typeface="Courier"/>
                <a:cs typeface="Courier"/>
              </a:rPr>
              <a:t>xxxxxxxxx</a:t>
            </a:r>
            <a:r>
              <a:rPr lang="en-US" sz="2000" dirty="0" smtClean="0">
                <a:solidFill>
                  <a:schemeClr val="tx2">
                    <a:lumMod val="75000"/>
                  </a:schemeClr>
                </a:solidFill>
                <a:latin typeface="Courier"/>
                <a:cs typeface="Courier"/>
              </a:rPr>
              <a:t> </a:t>
            </a:r>
            <a:r>
              <a:rPr lang="en-US" sz="2000" b="1" dirty="0" smtClean="0">
                <a:latin typeface="Courier"/>
                <a:cs typeface="Courier"/>
              </a:rPr>
              <a:t>again</a:t>
            </a:r>
            <a:r>
              <a:rPr lang="en-US" sz="2000" dirty="0" smtClean="0">
                <a:latin typeface="Courier"/>
                <a:cs typeface="Courier"/>
              </a:rPr>
              <a:t> </a:t>
            </a:r>
            <a:r>
              <a:rPr lang="en-US" sz="2000" dirty="0" err="1" smtClean="0">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2901899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352550"/>
          <a:ext cx="4876800" cy="3284222"/>
        </p:xfrm>
        <a:graphic>
          <a:graphicData uri="http://schemas.openxmlformats.org/drawingml/2006/table">
            <a:tbl>
              <a:tblPr/>
              <a:tblGrid>
                <a:gridCol w="2926080"/>
                <a:gridCol w="1950720"/>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great</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love</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recommend</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laugh</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happy</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10397" y="2612231"/>
            <a:ext cx="1107996"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smtClean="0">
                <a:latin typeface="Palatino" charset="0"/>
              </a:rPr>
              <a:t>Planning</a:t>
            </a:r>
            <a:endParaRPr lang="en-US" sz="1800" dirty="0">
              <a:latin typeface="Palatino" charset="0"/>
            </a:endParaRPr>
          </a:p>
        </p:txBody>
      </p:sp>
      <p:sp>
        <p:nvSpPr>
          <p:cNvPr id="25603" name="Text Box 3"/>
          <p:cNvSpPr txBox="1">
            <a:spLocks noChangeArrowheads="1"/>
          </p:cNvSpPr>
          <p:nvPr/>
        </p:nvSpPr>
        <p:spPr bwMode="auto">
          <a:xfrm>
            <a:off x="8446533" y="2612231"/>
            <a:ext cx="618153"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a:latin typeface="Palatino" charset="0"/>
              </a:rPr>
              <a:t>GUI</a:t>
            </a:r>
          </a:p>
        </p:txBody>
      </p:sp>
      <p:sp>
        <p:nvSpPr>
          <p:cNvPr id="25604" name="Text Box 4"/>
          <p:cNvSpPr txBox="1">
            <a:spLocks noChangeArrowheads="1"/>
          </p:cNvSpPr>
          <p:nvPr/>
        </p:nvSpPr>
        <p:spPr bwMode="auto">
          <a:xfrm>
            <a:off x="5771150" y="2612231"/>
            <a:ext cx="1239250" cy="444224"/>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smtClean="0">
                <a:latin typeface="Palatino" charset="0"/>
              </a:rPr>
              <a:t>Garbage</a:t>
            </a:r>
          </a:p>
          <a:p>
            <a:pPr eaLnBrk="0" hangingPunct="0">
              <a:lnSpc>
                <a:spcPct val="80000"/>
              </a:lnSpc>
            </a:pPr>
            <a:r>
              <a:rPr lang="en-US" sz="1400" dirty="0" smtClean="0">
                <a:latin typeface="Palatino" charset="0"/>
              </a:rPr>
              <a:t>Collection</a:t>
            </a:r>
            <a:endParaRPr lang="en-US" sz="1400" dirty="0">
              <a:latin typeface="Palatino" charset="0"/>
            </a:endParaRPr>
          </a:p>
        </p:txBody>
      </p:sp>
      <p:sp>
        <p:nvSpPr>
          <p:cNvPr id="25606" name="Text Box 6"/>
          <p:cNvSpPr txBox="1">
            <a:spLocks noChangeArrowheads="1"/>
          </p:cNvSpPr>
          <p:nvPr/>
        </p:nvSpPr>
        <p:spPr bwMode="auto">
          <a:xfrm>
            <a:off x="3505201" y="249555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smtClean="0">
                <a:latin typeface="Palatino" charset="0"/>
              </a:rPr>
              <a:t>Machine Learning</a:t>
            </a:r>
            <a:endParaRPr lang="en-US" sz="1400" dirty="0">
              <a:latin typeface="Palatino" charset="0"/>
            </a:endParaRPr>
          </a:p>
        </p:txBody>
      </p:sp>
      <p:sp>
        <p:nvSpPr>
          <p:cNvPr id="25607" name="Text Box 7"/>
          <p:cNvSpPr txBox="1">
            <a:spLocks noChangeArrowheads="1"/>
          </p:cNvSpPr>
          <p:nvPr/>
        </p:nvSpPr>
        <p:spPr bwMode="auto">
          <a:xfrm>
            <a:off x="4819712" y="2612231"/>
            <a:ext cx="659155"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smtClean="0">
                <a:latin typeface="Palatino" charset="0"/>
              </a:rPr>
              <a:t>NLP</a:t>
            </a:r>
            <a:endParaRPr lang="en-US" sz="1800" dirty="0">
              <a:latin typeface="Palatino" charset="0"/>
            </a:endParaRPr>
          </a:p>
        </p:txBody>
      </p:sp>
      <p:sp>
        <p:nvSpPr>
          <p:cNvPr id="25608" name="Text Box 8"/>
          <p:cNvSpPr txBox="1">
            <a:spLocks noChangeArrowheads="1"/>
          </p:cNvSpPr>
          <p:nvPr/>
        </p:nvSpPr>
        <p:spPr bwMode="auto">
          <a:xfrm>
            <a:off x="4643812" y="3028950"/>
            <a:ext cx="129667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smtClean="0">
                <a:latin typeface="Palatino" charset="0"/>
              </a:rPr>
              <a:t>parser</a:t>
            </a:r>
            <a:endParaRPr lang="en-US" sz="1800" dirty="0">
              <a:latin typeface="Palatino" charset="0"/>
            </a:endParaRPr>
          </a:p>
          <a:p>
            <a:pPr eaLnBrk="0" hangingPunct="0"/>
            <a:r>
              <a:rPr lang="en-US" sz="1800" dirty="0" smtClean="0">
                <a:latin typeface="Palatino" charset="0"/>
              </a:rPr>
              <a:t>tag</a:t>
            </a:r>
            <a:endParaRPr lang="en-US" sz="1800" dirty="0">
              <a:latin typeface="Palatino" charset="0"/>
            </a:endParaRPr>
          </a:p>
          <a:p>
            <a:pPr eaLnBrk="0" hangingPunct="0"/>
            <a:r>
              <a:rPr lang="en-US" sz="1800" dirty="0" smtClean="0">
                <a:latin typeface="Palatino" charset="0"/>
              </a:rPr>
              <a:t>training</a:t>
            </a:r>
            <a:endParaRPr lang="en-US" sz="1800" dirty="0">
              <a:latin typeface="Palatino" charset="0"/>
            </a:endParaRPr>
          </a:p>
          <a:p>
            <a:pPr eaLnBrk="0" hangingPunct="0"/>
            <a:r>
              <a:rPr lang="en-US" sz="1800" u="sng" dirty="0" smtClean="0">
                <a:latin typeface="Palatino" charset="0"/>
              </a:rPr>
              <a:t>translation</a:t>
            </a:r>
            <a:endParaRPr lang="en-US" sz="1800" u="sng" dirty="0">
              <a:latin typeface="Palatino" charset="0"/>
            </a:endParaRPr>
          </a:p>
          <a:p>
            <a:pPr eaLnBrk="0" hangingPunct="0"/>
            <a:r>
              <a:rPr lang="en-US" sz="1800" u="sng" dirty="0">
                <a:latin typeface="Palatino" charset="0"/>
              </a:rPr>
              <a:t>language</a:t>
            </a:r>
            <a:r>
              <a:rPr lang="en-US" sz="1800" dirty="0">
                <a:latin typeface="Palatino" charset="0"/>
              </a:rPr>
              <a:t>...</a:t>
            </a:r>
          </a:p>
        </p:txBody>
      </p:sp>
      <p:sp>
        <p:nvSpPr>
          <p:cNvPr id="25610" name="Text Box 10"/>
          <p:cNvSpPr txBox="1">
            <a:spLocks noChangeArrowheads="1"/>
          </p:cNvSpPr>
          <p:nvPr/>
        </p:nvSpPr>
        <p:spPr bwMode="auto">
          <a:xfrm>
            <a:off x="3429000" y="3028950"/>
            <a:ext cx="1216086"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smtClean="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smtClean="0">
                <a:latin typeface="Palatino" charset="0"/>
              </a:rPr>
              <a:t>shrinkage</a:t>
            </a:r>
            <a:endParaRPr lang="en-US" sz="1800" dirty="0">
              <a:latin typeface="Palatino" charset="0"/>
            </a:endParaRPr>
          </a:p>
          <a:p>
            <a:pPr eaLnBrk="0" hangingPunct="0"/>
            <a:r>
              <a:rPr lang="en-US" sz="1800" dirty="0">
                <a:latin typeface="Palatino" charset="0"/>
              </a:rPr>
              <a:t>network...</a:t>
            </a:r>
          </a:p>
        </p:txBody>
      </p:sp>
      <p:sp>
        <p:nvSpPr>
          <p:cNvPr id="25611" name="Text Box 11"/>
          <p:cNvSpPr txBox="1">
            <a:spLocks noChangeArrowheads="1"/>
          </p:cNvSpPr>
          <p:nvPr/>
        </p:nvSpPr>
        <p:spPr bwMode="auto">
          <a:xfrm>
            <a:off x="5915612" y="3028950"/>
            <a:ext cx="1496511"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grpSp>
        <p:nvGrpSpPr>
          <p:cNvPr id="2" name="Group 1"/>
          <p:cNvGrpSpPr/>
          <p:nvPr/>
        </p:nvGrpSpPr>
        <p:grpSpPr>
          <a:xfrm>
            <a:off x="609600" y="1885950"/>
            <a:ext cx="1161997" cy="2085439"/>
            <a:chOff x="609600" y="1885950"/>
            <a:chExt cx="1161997" cy="208543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smtClean="0"/>
            </a:p>
            <a:p>
              <a:endParaRPr lang="en-US" sz="1200" dirty="0"/>
            </a:p>
            <a:p>
              <a:r>
                <a:rPr lang="en-US" sz="1200" dirty="0" smtClean="0"/>
                <a:t>Test </a:t>
              </a:r>
            </a:p>
            <a:p>
              <a:r>
                <a:rPr lang="en-US" sz="1200" dirty="0" smtClean="0"/>
                <a:t>document</a:t>
              </a:r>
            </a:p>
            <a:p>
              <a:endParaRPr lang="en-US" dirty="0"/>
            </a:p>
          </p:txBody>
        </p:sp>
        <p:sp>
          <p:nvSpPr>
            <p:cNvPr id="25613" name="Text Box 13"/>
            <p:cNvSpPr txBox="1">
              <a:spLocks noChangeArrowheads="1"/>
            </p:cNvSpPr>
            <p:nvPr/>
          </p:nvSpPr>
          <p:spPr bwMode="auto">
            <a:xfrm>
              <a:off x="609600" y="2647950"/>
              <a:ext cx="1161997" cy="132343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t>
              </a:r>
              <a:r>
                <a:rPr lang="en-US" sz="1600" dirty="0" smtClean="0">
                  <a:latin typeface="Palatino" charset="0"/>
                </a:rPr>
                <a:t>arser</a:t>
              </a:r>
              <a:endParaRPr lang="en-US" sz="1600" dirty="0">
                <a:latin typeface="Palatino" charset="0"/>
              </a:endParaRPr>
            </a:p>
            <a:p>
              <a:pPr eaLnBrk="0" hangingPunct="0"/>
              <a:r>
                <a:rPr lang="en-US" sz="1600" dirty="0">
                  <a:latin typeface="Palatino" charset="0"/>
                </a:rPr>
                <a:t>l</a:t>
              </a:r>
              <a:r>
                <a:rPr lang="en-US" sz="1600" dirty="0" smtClean="0">
                  <a:latin typeface="Palatino" charset="0"/>
                </a:rPr>
                <a:t>anguage</a:t>
              </a:r>
              <a:endParaRPr lang="en-US" sz="1600" dirty="0">
                <a:latin typeface="Palatino" charset="0"/>
              </a:endParaRPr>
            </a:p>
            <a:p>
              <a:pPr eaLnBrk="0" hangingPunct="0"/>
              <a:r>
                <a:rPr lang="en-US" sz="1600" dirty="0">
                  <a:latin typeface="Palatino" charset="0"/>
                </a:rPr>
                <a:t>l</a:t>
              </a:r>
              <a:r>
                <a:rPr lang="en-US" sz="1600" dirty="0" smtClean="0">
                  <a:latin typeface="Palatino" charset="0"/>
                </a:rPr>
                <a:t>abel</a:t>
              </a:r>
              <a:endParaRPr lang="en-US" sz="1600" dirty="0">
                <a:latin typeface="Palatino" charset="0"/>
              </a:endParaRPr>
            </a:p>
            <a:p>
              <a:pPr eaLnBrk="0" hangingPunct="0"/>
              <a:r>
                <a:rPr lang="en-US" sz="1600" dirty="0" smtClean="0">
                  <a:latin typeface="Palatino" charset="0"/>
                </a:rPr>
                <a:t>translation</a:t>
              </a:r>
            </a:p>
            <a:p>
              <a:pPr eaLnBrk="0" hangingPunct="0"/>
              <a:r>
                <a:rPr lang="en-US" sz="1600" dirty="0" smtClean="0">
                  <a:latin typeface="Palatino" charset="0"/>
                </a:rPr>
                <a:t>…</a:t>
              </a:r>
              <a:endParaRPr lang="en-US" sz="1600" dirty="0">
                <a:latin typeface="Palatino" charset="0"/>
              </a:endParaRPr>
            </a:p>
          </p:txBody>
        </p:sp>
      </p:grpSp>
      <p:sp>
        <p:nvSpPr>
          <p:cNvPr id="25619" name="Rectangle 34"/>
          <p:cNvSpPr>
            <a:spLocks noGrp="1" noChangeArrowheads="1"/>
          </p:cNvSpPr>
          <p:nvPr>
            <p:ph type="title"/>
          </p:nvPr>
        </p:nvSpPr>
        <p:spPr>
          <a:xfrm>
            <a:off x="1371600" y="361950"/>
            <a:ext cx="7467600" cy="742950"/>
          </a:xfrm>
        </p:spPr>
        <p:txBody>
          <a:bodyPr/>
          <a:lstStyle/>
          <a:p>
            <a:r>
              <a:rPr lang="en-US" dirty="0" smtClean="0"/>
              <a:t>Bag of words for document classification</a:t>
            </a:r>
          </a:p>
        </p:txBody>
      </p:sp>
      <p:sp>
        <p:nvSpPr>
          <p:cNvPr id="25633" name="Text Box 32"/>
          <p:cNvSpPr txBox="1">
            <a:spLocks noChangeArrowheads="1"/>
          </p:cNvSpPr>
          <p:nvPr/>
        </p:nvSpPr>
        <p:spPr bwMode="auto">
          <a:xfrm>
            <a:off x="8500507" y="3044428"/>
            <a:ext cx="357790"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36" name="Text Box 8"/>
          <p:cNvSpPr txBox="1">
            <a:spLocks noChangeArrowheads="1"/>
          </p:cNvSpPr>
          <p:nvPr/>
        </p:nvSpPr>
        <p:spPr bwMode="auto">
          <a:xfrm>
            <a:off x="7281693" y="3027514"/>
            <a:ext cx="1296674" cy="1625061"/>
          </a:xfrm>
          <a:prstGeom prst="rect">
            <a:avLst/>
          </a:prstGeom>
          <a:noFill/>
          <a:ln w="9525">
            <a:noFill/>
            <a:miter lim="800000"/>
            <a:headEnd/>
            <a:tailEnd/>
          </a:ln>
        </p:spPr>
        <p:txBody>
          <a:bodyPr wrap="none">
            <a:prstTxWarp prst="textNoShape">
              <a:avLst/>
            </a:prstTxWarp>
            <a:spAutoFit/>
          </a:bodyPr>
          <a:lstStyle/>
          <a:p>
            <a:pPr eaLnBrk="0" hangingPunct="0"/>
            <a:r>
              <a:rPr lang="en-US" sz="1800" dirty="0" smtClean="0">
                <a:latin typeface="Palatino" charset="0"/>
              </a:rPr>
              <a:t>planning</a:t>
            </a:r>
            <a:endParaRPr lang="en-US" sz="1800" dirty="0">
              <a:latin typeface="Palatino" charset="0"/>
            </a:endParaRP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10" name="TextBox 9"/>
          <p:cNvSpPr txBox="1"/>
          <p:nvPr/>
        </p:nvSpPr>
        <p:spPr>
          <a:xfrm>
            <a:off x="5842000" y="1608667"/>
            <a:ext cx="374822" cy="584776"/>
          </a:xfrm>
          <a:prstGeom prst="rect">
            <a:avLst/>
          </a:prstGeom>
          <a:noFill/>
        </p:spPr>
        <p:txBody>
          <a:bodyPr wrap="none" rtlCol="0">
            <a:spAutoFit/>
          </a:bodyPr>
          <a:lstStyle/>
          <a:p>
            <a:r>
              <a:rPr lang="en-US" sz="3200" dirty="0" smtClean="0">
                <a:latin typeface="+mn-lt"/>
              </a:rPr>
              <a:t>?</a:t>
            </a:r>
            <a:endParaRPr lang="en-US" sz="3200" dirty="0">
              <a:latin typeface="+mn-lt"/>
            </a:endParaRP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97106192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(I)</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2309456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Formalizing the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Classifier</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5171351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mtClean="0"/>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3200"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smtClean="0"/>
              <a:t>For a document </a:t>
            </a:r>
            <a:r>
              <a:rPr lang="en-US" sz="3600" i="1" dirty="0" smtClean="0">
                <a:solidFill>
                  <a:srgbClr val="FF0000"/>
                </a:solidFill>
              </a:rPr>
              <a:t>d</a:t>
            </a:r>
            <a:r>
              <a:rPr lang="en-US" sz="4000" dirty="0" smtClean="0"/>
              <a:t> </a:t>
            </a:r>
            <a:r>
              <a:rPr lang="en-US" sz="3600" dirty="0" smtClean="0"/>
              <a:t>and a class </a:t>
            </a:r>
            <a:r>
              <a:rPr lang="en-US" sz="4000" i="1" dirty="0" smtClean="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796"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797"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798"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2" name="Content Placeholder 1"/>
          <p:cNvSpPr>
            <a:spLocks noGrp="1"/>
          </p:cNvSpPr>
          <p:nvPr>
            <p:ph idx="1"/>
          </p:nvPr>
        </p:nvSpPr>
        <p:spPr>
          <a:xfrm>
            <a:off x="304800" y="1352550"/>
            <a:ext cx="8534400" cy="838200"/>
          </a:xfrm>
        </p:spPr>
        <p:txBody>
          <a:bodyPr/>
          <a:lstStyle/>
          <a:p>
            <a:endParaRPr lang="en-US" dirty="0"/>
          </a:p>
        </p:txBody>
      </p:sp>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MAP is “maximum a posteriori”  = most likely class</a:t>
            </a:r>
            <a:endParaRPr lang="en-US" altLang="zh-TW" sz="1600" dirty="0"/>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Bayes Rule</a:t>
            </a:r>
            <a:endParaRPr lang="en-US" altLang="zh-TW" sz="1600" dirty="0"/>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Dropping the denominator</a:t>
            </a:r>
            <a:endParaRPr lang="en-US" altLang="zh-TW" sz="1600" dirty="0"/>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16"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Document d represented as features x1..xn</a:t>
            </a:r>
            <a:endParaRPr lang="en-US" altLang="zh-TW"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21717"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Na</a:t>
            </a:r>
            <a:r>
              <a:rPr lang="fr-FR" dirty="0" err="1" smtClean="0"/>
              <a:t>ï</a:t>
            </a:r>
            <a:r>
              <a:rPr lang="en-US" dirty="0" err="1" smtClean="0"/>
              <a:t>ve</a:t>
            </a:r>
            <a:r>
              <a:rPr lang="en-US" dirty="0" smtClean="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How often does this class occur?</a:t>
            </a:r>
            <a:endParaRPr lang="en-US" altLang="zh-TW"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2645"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a:t>
            </a:r>
            <a:r>
              <a:rPr lang="en-US" dirty="0" smtClean="0">
                <a:latin typeface="Calibri" charset="0"/>
                <a:cs typeface="Arial" charset="0"/>
                <a:sym typeface="Symbol" charset="0"/>
              </a:rPr>
              <a:t>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We can just count the relative frequencies in a corpus</a:t>
            </a:r>
            <a:endParaRPr lang="en-US" altLang="zh-TW" sz="1600" dirty="0"/>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smtClean="0">
                <a:latin typeface="Calibri" charset="0"/>
              </a:rPr>
              <a:t>Could </a:t>
            </a:r>
            <a:r>
              <a:rPr lang="en-US" dirty="0">
                <a:latin typeface="Calibri" charset="0"/>
              </a:rPr>
              <a:t>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smtClean="0"/>
              <a:t>Multinomial Na</a:t>
            </a:r>
            <a:r>
              <a:rPr lang="fr-FR" dirty="0" err="1" smtClean="0"/>
              <a:t>ï</a:t>
            </a:r>
            <a:r>
              <a:rPr lang="en-US" dirty="0" err="1" smtClean="0"/>
              <a:t>ve</a:t>
            </a:r>
            <a:r>
              <a:rPr lang="en-US" dirty="0" smtClean="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24792"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smtClean="0">
                <a:latin typeface="Calibri" charset="0"/>
                <a:sym typeface="Symbol" charset="2"/>
              </a:rPr>
              <a:t>Bag of Words assumption</a:t>
            </a:r>
            <a:r>
              <a:rPr lang="en-US" sz="2800" dirty="0" smtClean="0">
                <a:latin typeface="Calibri" charset="0"/>
                <a:sym typeface="Symbol" charset="2"/>
              </a:rPr>
              <a:t>: Assume position doesn’t matter</a:t>
            </a:r>
          </a:p>
          <a:p>
            <a:r>
              <a:rPr lang="en-US" sz="2800" b="1" dirty="0" smtClean="0">
                <a:latin typeface="Calibri" charset="0"/>
                <a:sym typeface="Symbol" charset="2"/>
              </a:rPr>
              <a:t>Conditional Independence</a:t>
            </a:r>
            <a:r>
              <a:rPr lang="en-US" sz="2800" dirty="0" smtClean="0">
                <a:latin typeface="Calibri" charset="0"/>
                <a:sym typeface="Symbol" charset="2"/>
              </a:rPr>
              <a:t>: Assume the feature probabilities </a:t>
            </a:r>
            <a:r>
              <a:rPr lang="en-US" sz="2800" i="1" dirty="0" smtClean="0">
                <a:latin typeface="Calibri" charset="0"/>
                <a:sym typeface="Symbol" charset="2"/>
              </a:rPr>
              <a:t>P</a:t>
            </a:r>
            <a:r>
              <a:rPr lang="en-US" sz="2800" dirty="0" smtClean="0">
                <a:latin typeface="Calibri" charset="0"/>
                <a:sym typeface="Symbol" charset="2"/>
              </a:rPr>
              <a:t>(</a:t>
            </a:r>
            <a:r>
              <a:rPr lang="en-US" sz="2800" i="1" dirty="0" err="1" smtClean="0">
                <a:latin typeface="Calibri" charset="0"/>
                <a:sym typeface="Symbol" charset="2"/>
              </a:rPr>
              <a:t>x</a:t>
            </a:r>
            <a:r>
              <a:rPr lang="en-US" sz="2800" i="1" baseline="-25000" dirty="0" err="1" smtClean="0">
                <a:latin typeface="Calibri" charset="0"/>
                <a:sym typeface="Symbol" charset="2"/>
              </a:rPr>
              <a:t>i</a:t>
            </a:r>
            <a:r>
              <a:rPr lang="en-US" sz="2800" dirty="0" err="1" smtClean="0">
                <a:latin typeface="Calibri" charset="0"/>
                <a:sym typeface="Symbol" charset="2"/>
              </a:rPr>
              <a:t>|</a:t>
            </a:r>
            <a:r>
              <a:rPr lang="en-US" sz="2800" i="1" dirty="0" err="1" smtClean="0">
                <a:latin typeface="Calibri" charset="0"/>
                <a:sym typeface="Symbol" charset="2"/>
              </a:rPr>
              <a:t>c</a:t>
            </a:r>
            <a:r>
              <a:rPr lang="en-US" sz="2800" i="1" baseline="-25000" dirty="0" err="1" smtClean="0">
                <a:latin typeface="Calibri" charset="0"/>
                <a:sym typeface="Symbol" charset="2"/>
              </a:rPr>
              <a:t>j</a:t>
            </a:r>
            <a:r>
              <a:rPr lang="en-US" sz="2800" dirty="0" smtClean="0">
                <a:latin typeface="Calibri" charset="0"/>
                <a:sym typeface="Symbol" charset="2"/>
              </a:rPr>
              <a:t>) are independent given the class </a:t>
            </a:r>
            <a:r>
              <a:rPr lang="en-US" sz="2800" i="1" dirty="0" smtClean="0">
                <a:latin typeface="Calibri" charset="0"/>
                <a:sym typeface="Symbol" charset="2"/>
              </a:rPr>
              <a:t>c.</a:t>
            </a:r>
            <a:endParaRPr lang="en-US" sz="2800" i="1" dirty="0" smtClean="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24793"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1988" y="4324350"/>
                        <a:ext cx="78263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Multinomial Na</a:t>
            </a:r>
            <a:r>
              <a:rPr lang="fr-FR" dirty="0" err="1" smtClean="0"/>
              <a:t>ï</a:t>
            </a:r>
            <a:r>
              <a:rPr lang="en-US" dirty="0" err="1" smtClean="0"/>
              <a:t>ve</a:t>
            </a:r>
            <a:r>
              <a:rPr lang="en-US" dirty="0" smtClean="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5812"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25813"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Applying Multinomial </a:t>
            </a:r>
            <a:r>
              <a:rPr lang="en-US" dirty="0"/>
              <a:t>Naive Bayes Classifiers to </a:t>
            </a:r>
            <a:r>
              <a:rPr lang="en-US" dirty="0" smtClean="0"/>
              <a:t>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26738" name="Equation" r:id="rId3" imgW="2146300" imgH="393700" progId="Equation.3">
                  <p:embed/>
                </p:oleObj>
              </mc:Choice>
              <mc:Fallback>
                <p:oleObj name="Equation" r:id="rId3" imgW="2146300" imgH="393700" progId="Equation.3">
                  <p:embed/>
                  <p:pic>
                    <p:nvPicPr>
                      <p:cNvPr id="0" name=""/>
                      <p:cNvPicPr>
                        <a:picLocks noChangeAspect="1" noChangeArrowheads="1"/>
                      </p:cNvPicPr>
                      <p:nvPr/>
                    </p:nvPicPr>
                    <p:blipFill>
                      <a:blip r:embed="rId4"/>
                      <a:srcRect/>
                      <a:stretch>
                        <a:fillRect/>
                      </a:stretch>
                    </p:blipFill>
                    <p:spPr bwMode="auto">
                      <a:xfrm>
                        <a:off x="1524000" y="3028950"/>
                        <a:ext cx="60452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a:t>
            </a:r>
            <a:r>
              <a:rPr lang="en-US" sz="2800" dirty="0" smtClean="0">
                <a:latin typeface="Calibri" charset="0"/>
                <a:sym typeface="Symbol" charset="0"/>
              </a:rPr>
              <a:t>test document      </a:t>
            </a:r>
            <a:r>
              <a:rPr lang="en-US" sz="2800" dirty="0">
                <a:latin typeface="Calibri" charset="0"/>
                <a:sym typeface="Symbol" charset="0"/>
              </a:rPr>
              <a: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Formalizing the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Classifier</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1044563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smtClean="0"/>
              <a:t>Who wrote which Federalist papers?</a:t>
            </a:r>
            <a:endParaRPr lang="en-US" dirty="0"/>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smtClean="0"/>
              <a:t>1787-8: anonymous essays try to convince New York to ratify U.S Constitution: </a:t>
            </a:r>
            <a:r>
              <a:rPr lang="en-US" dirty="0"/>
              <a:t> </a:t>
            </a:r>
            <a:r>
              <a:rPr lang="en-US" dirty="0" smtClean="0"/>
              <a:t>Jay, Madison, Hamilton.  </a:t>
            </a:r>
          </a:p>
          <a:p>
            <a:pPr>
              <a:lnSpc>
                <a:spcPct val="110000"/>
              </a:lnSpc>
              <a:spcAft>
                <a:spcPts val="0"/>
              </a:spcAft>
            </a:pPr>
            <a:r>
              <a:rPr lang="en-US" dirty="0" smtClean="0"/>
              <a:t>Authorship of 12 of the letters in dispute</a:t>
            </a:r>
          </a:p>
          <a:p>
            <a:pPr>
              <a:lnSpc>
                <a:spcPct val="110000"/>
              </a:lnSpc>
              <a:spcAft>
                <a:spcPts val="0"/>
              </a:spcAft>
            </a:pPr>
            <a:r>
              <a:rPr lang="en-US" dirty="0" smtClean="0"/>
              <a:t>1963: solved by </a:t>
            </a:r>
            <a:r>
              <a:rPr lang="en-US" dirty="0" err="1" smtClean="0"/>
              <a:t>Mosteller</a:t>
            </a:r>
            <a:r>
              <a:rPr lang="en-US" dirty="0" smtClean="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smtClean="0">
                <a:latin typeface="+mn-lt"/>
              </a:rPr>
              <a:t>James Madison</a:t>
            </a:r>
            <a:endParaRPr lang="en-US" sz="1800" dirty="0">
              <a:latin typeface="+mn-lt"/>
            </a:endParaRP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smtClean="0">
                <a:latin typeface="+mn-lt"/>
              </a:rPr>
              <a:t>Alexander Hamilton</a:t>
            </a:r>
            <a:endParaRPr lang="en-US" sz="1800" dirty="0">
              <a:latin typeface="+mn-lt"/>
            </a:endParaRPr>
          </a:p>
        </p:txBody>
      </p:sp>
    </p:spTree>
    <p:extLst>
      <p:ext uri="{BB962C8B-B14F-4D97-AF65-F5344CB8AC3E}">
        <p14:creationId xmlns:p14="http://schemas.microsoft.com/office/powerpoint/2010/main" val="2403579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Learning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1044563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a:t>
            </a:r>
            <a:r>
              <a:rPr lang="en-US" sz="3000" dirty="0" smtClean="0">
                <a:latin typeface="Calibri" charset="0"/>
                <a:ea typeface="ＭＳ Ｐゴシック" charset="0"/>
                <a:cs typeface="ＭＳ Ｐゴシック" charset="0"/>
              </a:rPr>
              <a:t>Multinomial Na</a:t>
            </a:r>
            <a:r>
              <a:rPr lang="fr-FR" sz="3000" dirty="0" err="1" smtClean="0">
                <a:latin typeface="Calibri" charset="0"/>
                <a:ea typeface="ＭＳ Ｐゴシック" charset="0"/>
                <a:cs typeface="ＭＳ Ｐゴシック" charset="0"/>
              </a:rPr>
              <a:t>ï</a:t>
            </a:r>
            <a:r>
              <a:rPr lang="en-US" sz="3000" dirty="0" err="1" smtClean="0">
                <a:latin typeface="Calibri" charset="0"/>
                <a:ea typeface="ＭＳ Ｐゴシック" charset="0"/>
                <a:cs typeface="ＭＳ Ｐゴシック" charset="0"/>
              </a:rPr>
              <a:t>ve</a:t>
            </a:r>
            <a:r>
              <a:rPr lang="en-US" sz="3000" dirty="0" smtClean="0">
                <a:latin typeface="Calibri" charset="0"/>
                <a:ea typeface="ＭＳ Ｐゴシック" charset="0"/>
                <a:cs typeface="ＭＳ Ｐゴシック" charset="0"/>
              </a:rPr>
              <a:t> Bayes Model</a:t>
            </a:r>
            <a:endParaRPr lang="en-US" sz="3000" dirty="0">
              <a:latin typeface="Calibri" charset="0"/>
              <a:ea typeface="ＭＳ Ｐゴシック" charset="0"/>
              <a:cs typeface="ＭＳ Ｐゴシック" charset="0"/>
            </a:endParaRP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27854"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27855"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smtClean="0">
                <a:ea typeface="ＭＳ Ｐゴシック" charset="0"/>
                <a:cs typeface="Calibri"/>
              </a:rPr>
              <a:t>Create </a:t>
            </a:r>
            <a:r>
              <a:rPr lang="en-US" dirty="0">
                <a:ea typeface="ＭＳ Ｐゴシック" charset="0"/>
                <a:cs typeface="Calibri"/>
              </a:rPr>
              <a:t>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a:t>
            </a:r>
            <a:r>
              <a:rPr lang="en-US" sz="2400" dirty="0" smtClean="0">
                <a:ea typeface="ＭＳ Ｐゴシック" charset="0"/>
                <a:cs typeface="Calibri"/>
              </a:rPr>
              <a:t>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a:t>
            </a:r>
            <a:r>
              <a:rPr lang="en-US" dirty="0" smtClean="0">
                <a:latin typeface="Calibri"/>
                <a:cs typeface="Calibri"/>
              </a:rPr>
              <a:t>word </a:t>
            </a:r>
            <a:r>
              <a:rPr lang="en-US" i="1" dirty="0" err="1" smtClean="0">
                <a:latin typeface="Calibri"/>
                <a:cs typeface="Calibri"/>
              </a:rPr>
              <a:t>w</a:t>
            </a:r>
            <a:r>
              <a:rPr lang="en-US" i="1" baseline="-25000" dirty="0" err="1" smtClean="0">
                <a:latin typeface="Calibri"/>
                <a:cs typeface="Calibri"/>
              </a:rPr>
              <a:t>i</a:t>
            </a:r>
            <a:r>
              <a:rPr lang="en-US" dirty="0" smtClean="0">
                <a:latin typeface="Calibri"/>
                <a:cs typeface="Calibri"/>
              </a:rPr>
              <a:t> </a:t>
            </a:r>
            <a:r>
              <a:rPr lang="en-US" dirty="0">
                <a:latin typeface="Calibri"/>
                <a:cs typeface="Calibri"/>
              </a:rPr>
              <a:t>appears </a:t>
            </a:r>
            <a:endParaRPr lang="en-US" dirty="0" smtClean="0">
              <a:latin typeface="Calibri"/>
              <a:cs typeface="Calibri"/>
            </a:endParaRPr>
          </a:p>
          <a:p>
            <a:pPr algn="ctr"/>
            <a:r>
              <a:rPr lang="en-US" dirty="0" smtClean="0">
                <a:latin typeface="Calibri"/>
                <a:cs typeface="Calibri"/>
              </a:rPr>
              <a:t>among all words </a:t>
            </a:r>
            <a:r>
              <a:rPr lang="en-US" dirty="0">
                <a:latin typeface="Calibri"/>
                <a:cs typeface="Calibri"/>
              </a:rPr>
              <a:t>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40017"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smtClean="0">
                <a:latin typeface="Calibri" charset="0"/>
                <a:ea typeface="ＭＳ Ｐゴシック" charset="0"/>
                <a:cs typeface="ＭＳ Ｐゴシック" charset="0"/>
              </a:rPr>
              <a:t>fantastic</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and classified in the </a:t>
            </a:r>
            <a:r>
              <a:rPr lang="en-US" dirty="0" smtClean="0">
                <a:latin typeface="Calibri" charset="0"/>
                <a:ea typeface="ＭＳ Ｐゴシック" charset="0"/>
                <a:cs typeface="ＭＳ Ｐゴシック" charset="0"/>
              </a:rPr>
              <a:t>topic </a:t>
            </a:r>
            <a:r>
              <a:rPr lang="en-US" b="1" dirty="0" smtClean="0">
                <a:latin typeface="Calibri" charset="0"/>
                <a:ea typeface="ＭＳ Ｐゴシック" charset="0"/>
                <a:cs typeface="ＭＳ Ｐゴシック" charset="0"/>
              </a:rPr>
              <a:t>positive</a:t>
            </a:r>
            <a:r>
              <a:rPr lang="en-US" dirty="0" smtClean="0">
                <a:latin typeface="Calibri" charset="0"/>
                <a:ea typeface="ＭＳ Ｐゴシック" charset="0"/>
                <a:cs typeface="ＭＳ Ｐゴシック" charset="0"/>
              </a:rPr>
              <a:t> (</a:t>
            </a:r>
            <a:r>
              <a:rPr lang="en-US" b="1" i="1" dirty="0" smtClean="0">
                <a:latin typeface="Calibri" charset="0"/>
                <a:ea typeface="ＭＳ Ｐゴシック" charset="0"/>
                <a:cs typeface="ＭＳ Ｐゴシック" charset="0"/>
              </a:rPr>
              <a:t>thumbs-up)</a:t>
            </a:r>
            <a:r>
              <a:rPr lang="en-US"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smtClean="0">
              <a:latin typeface="Calibri" charset="0"/>
              <a:ea typeface="ＭＳ Ｐゴシック" charset="0"/>
              <a:cs typeface="ＭＳ Ｐゴシック" charset="0"/>
            </a:endParaRPr>
          </a:p>
          <a:p>
            <a:pPr eaLnBrk="1" hangingPunct="1">
              <a:lnSpc>
                <a:spcPct val="90000"/>
              </a:lnSpc>
            </a:pPr>
            <a:r>
              <a:rPr lang="en-US" dirty="0" smtClean="0">
                <a:latin typeface="Calibri" charset="0"/>
                <a:ea typeface="ＭＳ Ｐゴシック" charset="0"/>
                <a:cs typeface="ＭＳ Ｐゴシック" charset="0"/>
              </a:rPr>
              <a:t>Zero </a:t>
            </a:r>
            <a:r>
              <a:rPr lang="en-US" dirty="0">
                <a:latin typeface="Calibri" charset="0"/>
                <a:ea typeface="ＭＳ Ｐゴシック" charset="0"/>
                <a:cs typeface="ＭＳ Ｐゴシック" charset="0"/>
              </a:rPr>
              <a:t>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28880" name="Equation" r:id="rId3" imgW="3683000" imgH="571500" progId="Equation.3">
                  <p:embed/>
                </p:oleObj>
              </mc:Choice>
              <mc:Fallback>
                <p:oleObj name="Equation" r:id="rId3" imgW="3683000" imgH="571500" progId="Equation.3">
                  <p:embed/>
                  <p:pic>
                    <p:nvPicPr>
                      <p:cNvPr id="0" name=""/>
                      <p:cNvPicPr>
                        <a:picLocks noChangeAspect="1" noChangeArrowheads="1"/>
                      </p:cNvPicPr>
                      <p:nvPr/>
                    </p:nvPicPr>
                    <p:blipFill>
                      <a:blip r:embed="rId4"/>
                      <a:srcRect/>
                      <a:stretch>
                        <a:fillRect/>
                      </a:stretch>
                    </p:blipFill>
                    <p:spPr bwMode="auto">
                      <a:xfrm>
                        <a:off x="1828800" y="2370138"/>
                        <a:ext cx="5508625" cy="854075"/>
                      </a:xfrm>
                      <a:prstGeom prst="rect">
                        <a:avLst/>
                      </a:prstGeom>
                      <a:noFill/>
                      <a:ln>
                        <a:noFill/>
                      </a:ln>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28881"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13" y="4248150"/>
                        <a:ext cx="4194175" cy="622300"/>
                      </a:xfrm>
                      <a:prstGeom prst="rect">
                        <a:avLst/>
                      </a:prstGeom>
                      <a:noFill/>
                      <a:ln>
                        <a:noFill/>
                      </a:ln>
                      <a:effectLst/>
                      <a:ex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smtClean="0"/>
              <a:t>Laplace (add-1) smoothing for Na</a:t>
            </a:r>
            <a:r>
              <a:rPr lang="fr-FR" dirty="0" err="1" smtClean="0"/>
              <a:t>ï</a:t>
            </a:r>
            <a:r>
              <a:rPr lang="en-US" dirty="0" err="1" smtClean="0"/>
              <a:t>ve</a:t>
            </a:r>
            <a:r>
              <a:rPr lang="en-US" dirty="0" smtClean="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513"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1306513" y="1581150"/>
                        <a:ext cx="4505325" cy="1350963"/>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514"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2508250" y="3176588"/>
                        <a:ext cx="3816350" cy="1681162"/>
                      </a:xfrm>
                      <a:prstGeom prst="rect">
                        <a:avLst/>
                      </a:prstGeom>
                      <a:noFill/>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515"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1311720" y="1579109"/>
                        <a:ext cx="4084638" cy="1350963"/>
                      </a:xfrm>
                      <a:prstGeom prst="rect">
                        <a:avLst/>
                      </a:prstGeom>
                      <a:noFill/>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smtClean="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smtClean="0">
                <a:latin typeface="Calibri"/>
                <a:cs typeface="Calibri"/>
              </a:rPr>
              <a:t>Calculate </a:t>
            </a:r>
            <a:r>
              <a:rPr lang="en-US" sz="2200" i="1" dirty="0" smtClean="0">
                <a:latin typeface="Calibri"/>
                <a:cs typeface="Calibri"/>
              </a:rPr>
              <a:t>P</a:t>
            </a:r>
            <a:r>
              <a:rPr lang="en-US" sz="2200" dirty="0" smtClean="0">
                <a:latin typeface="Calibri"/>
                <a:cs typeface="Calibri"/>
              </a:rPr>
              <a:t>(</a:t>
            </a:r>
            <a:r>
              <a:rPr lang="en-US" sz="2200" i="1" dirty="0" err="1" smtClean="0">
                <a:latin typeface="Calibri"/>
                <a:cs typeface="Calibri"/>
              </a:rPr>
              <a:t>c</a:t>
            </a:r>
            <a:r>
              <a:rPr lang="en-US" sz="2200" i="1" baseline="-25000" dirty="0" err="1" smtClean="0">
                <a:latin typeface="Calibri"/>
                <a:cs typeface="Calibri"/>
              </a:rPr>
              <a:t>j</a:t>
            </a:r>
            <a:r>
              <a:rPr lang="en-US" sz="2200" dirty="0" smtClean="0">
                <a:latin typeface="Calibri"/>
                <a:cs typeface="Calibri"/>
              </a:rPr>
              <a:t>)</a:t>
            </a:r>
            <a:r>
              <a:rPr lang="en-US" sz="2200" i="1" dirty="0" smtClean="0">
                <a:latin typeface="Calibri"/>
                <a:cs typeface="Calibri"/>
              </a:rPr>
              <a:t> </a:t>
            </a:r>
            <a:r>
              <a:rPr lang="en-US" sz="2200" dirty="0" smtClean="0">
                <a:latin typeface="Calibri"/>
                <a:cs typeface="Calibri"/>
              </a:rPr>
              <a:t>terms</a:t>
            </a:r>
          </a:p>
          <a:p>
            <a:pPr lvl="1">
              <a:lnSpc>
                <a:spcPct val="90000"/>
              </a:lnSpc>
            </a:pPr>
            <a:r>
              <a:rPr lang="en-US" sz="2000" dirty="0" smtClean="0">
                <a:latin typeface="Calibri"/>
                <a:cs typeface="Calibri"/>
              </a:rPr>
              <a:t>For each </a:t>
            </a:r>
            <a:r>
              <a:rPr lang="en-US" sz="2000" i="1" dirty="0" err="1" smtClean="0">
                <a:latin typeface="Calibri"/>
                <a:cs typeface="Calibri"/>
              </a:rPr>
              <a:t>c</a:t>
            </a:r>
            <a:r>
              <a:rPr lang="en-US" sz="2000" i="1" baseline="-25000" dirty="0" err="1" smtClean="0">
                <a:latin typeface="Calibri"/>
                <a:cs typeface="Calibri"/>
              </a:rPr>
              <a:t>j</a:t>
            </a:r>
            <a:r>
              <a:rPr lang="en-US" sz="2000" i="1" baseline="-25000" dirty="0" smtClean="0">
                <a:latin typeface="Calibri"/>
                <a:cs typeface="Calibri"/>
              </a:rPr>
              <a:t> </a:t>
            </a:r>
            <a:r>
              <a:rPr lang="en-US" sz="2000" dirty="0" smtClean="0">
                <a:latin typeface="Calibri"/>
                <a:cs typeface="Calibri"/>
              </a:rPr>
              <a:t>in </a:t>
            </a:r>
            <a:r>
              <a:rPr lang="en-US" sz="2000" i="1" dirty="0" smtClean="0">
                <a:latin typeface="Calibri"/>
                <a:cs typeface="Calibri"/>
              </a:rPr>
              <a:t>C</a:t>
            </a:r>
            <a:r>
              <a:rPr lang="en-US" sz="2000" dirty="0" smtClean="0">
                <a:latin typeface="Calibri"/>
                <a:cs typeface="Calibri"/>
              </a:rPr>
              <a:t> do</a:t>
            </a:r>
          </a:p>
          <a:p>
            <a:pPr marL="800100" lvl="2" indent="0">
              <a:lnSpc>
                <a:spcPct val="90000"/>
              </a:lnSpc>
              <a:buNone/>
            </a:pPr>
            <a:r>
              <a:rPr lang="en-US" i="1" dirty="0" smtClean="0">
                <a:latin typeface="Calibri"/>
                <a:cs typeface="Calibri"/>
              </a:rPr>
              <a:t> </a:t>
            </a:r>
            <a:r>
              <a:rPr lang="en-US" i="1" dirty="0" err="1" smtClean="0">
                <a:latin typeface="Calibri"/>
                <a:cs typeface="Calibri"/>
              </a:rPr>
              <a:t>docs</a:t>
            </a:r>
            <a:r>
              <a:rPr lang="en-US" i="1" baseline="-25000" dirty="0" err="1" smtClean="0">
                <a:latin typeface="Calibri"/>
                <a:cs typeface="Calibri"/>
              </a:rPr>
              <a:t>j</a:t>
            </a:r>
            <a:r>
              <a:rPr lang="en-US" i="1" dirty="0" smtClean="0">
                <a:latin typeface="Calibri"/>
                <a:cs typeface="Calibri"/>
              </a:rPr>
              <a:t> </a:t>
            </a:r>
            <a:r>
              <a:rPr lang="en-US" dirty="0" smtClean="0">
                <a:latin typeface="Calibri"/>
                <a:cs typeface="Calibri"/>
                <a:sym typeface="Symbol" charset="2"/>
              </a:rPr>
              <a:t></a:t>
            </a:r>
            <a:r>
              <a:rPr lang="en-US" i="1" dirty="0" smtClean="0">
                <a:latin typeface="Calibri"/>
                <a:cs typeface="Calibri"/>
                <a:sym typeface="Symbol" charset="2"/>
              </a:rPr>
              <a:t> </a:t>
            </a:r>
            <a:r>
              <a:rPr lang="en-US" dirty="0" smtClean="0">
                <a:latin typeface="Calibri"/>
                <a:cs typeface="Calibri"/>
                <a:sym typeface="Symbol" charset="2"/>
              </a:rPr>
              <a:t>all docs with  class =</a:t>
            </a:r>
            <a:r>
              <a:rPr lang="en-US" i="1" dirty="0" err="1" smtClean="0">
                <a:latin typeface="Calibri"/>
                <a:cs typeface="Calibri"/>
              </a:rPr>
              <a:t>c</a:t>
            </a:r>
            <a:r>
              <a:rPr lang="en-US" i="1" baseline="-25000" dirty="0" err="1" smtClean="0">
                <a:latin typeface="Calibri"/>
                <a:cs typeface="Calibri"/>
              </a:rPr>
              <a:t>j</a:t>
            </a:r>
            <a:endParaRPr lang="en-US" i="1" baseline="-25000" dirty="0" smtClean="0">
              <a:latin typeface="Calibri"/>
              <a:cs typeface="Calibri"/>
            </a:endParaRPr>
          </a:p>
          <a:p>
            <a:pPr>
              <a:spcBef>
                <a:spcPts val="0"/>
              </a:spcBef>
            </a:pPr>
            <a:endParaRPr lang="en-US" sz="2200" dirty="0" smtClean="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519"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520"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smtClean="0">
                <a:latin typeface="Calibri"/>
                <a:cs typeface="Calibri"/>
              </a:rPr>
              <a:t>Calculate </a:t>
            </a:r>
            <a:r>
              <a:rPr lang="en-US" sz="2200" i="1" dirty="0" smtClean="0">
                <a:latin typeface="Calibri"/>
                <a:cs typeface="Calibri"/>
              </a:rPr>
              <a:t>P</a:t>
            </a:r>
            <a:r>
              <a:rPr lang="en-US" sz="2200" dirty="0" smtClean="0">
                <a:latin typeface="Calibri"/>
                <a:cs typeface="Calibri"/>
              </a:rPr>
              <a:t>(</a:t>
            </a:r>
            <a:r>
              <a:rPr lang="en-US" sz="2200" i="1" dirty="0" err="1" smtClean="0">
                <a:latin typeface="Calibri"/>
                <a:cs typeface="Calibri"/>
              </a:rPr>
              <a:t>w</a:t>
            </a:r>
            <a:r>
              <a:rPr lang="en-US" sz="2200" i="1" baseline="-25000" dirty="0" err="1" smtClean="0">
                <a:latin typeface="Calibri"/>
                <a:cs typeface="Calibri"/>
              </a:rPr>
              <a:t>k</a:t>
            </a:r>
            <a:r>
              <a:rPr lang="en-US" sz="2200" i="1" dirty="0" smtClean="0">
                <a:latin typeface="Calibri"/>
                <a:cs typeface="Calibri"/>
              </a:rPr>
              <a:t> </a:t>
            </a:r>
            <a:r>
              <a:rPr lang="en-US" sz="2200" dirty="0" smtClean="0">
                <a:latin typeface="Calibri"/>
                <a:cs typeface="Calibri"/>
              </a:rPr>
              <a:t>|</a:t>
            </a:r>
            <a:r>
              <a:rPr lang="en-US" sz="2200" i="1" dirty="0" smtClean="0">
                <a:latin typeface="Calibri"/>
                <a:cs typeface="Calibri"/>
              </a:rPr>
              <a:t> </a:t>
            </a:r>
            <a:r>
              <a:rPr lang="en-US" sz="2200" i="1" dirty="0" err="1" smtClean="0">
                <a:latin typeface="Calibri"/>
                <a:cs typeface="Calibri"/>
              </a:rPr>
              <a:t>c</a:t>
            </a:r>
            <a:r>
              <a:rPr lang="en-US" sz="2200" i="1" baseline="-25000" dirty="0" err="1" smtClean="0">
                <a:latin typeface="Calibri"/>
                <a:cs typeface="Calibri"/>
              </a:rPr>
              <a:t>j</a:t>
            </a:r>
            <a:r>
              <a:rPr lang="en-US" sz="2200" dirty="0" smtClean="0">
                <a:latin typeface="Calibri"/>
                <a:cs typeface="Calibri"/>
              </a:rPr>
              <a:t>)</a:t>
            </a:r>
            <a:r>
              <a:rPr lang="en-US" sz="2200" i="1" dirty="0" smtClean="0">
                <a:latin typeface="Calibri"/>
                <a:cs typeface="Calibri"/>
              </a:rPr>
              <a:t> </a:t>
            </a:r>
            <a:r>
              <a:rPr lang="en-US" sz="2200" dirty="0" smtClean="0">
                <a:latin typeface="Calibri"/>
                <a:cs typeface="Calibri"/>
              </a:rPr>
              <a:t>terms</a:t>
            </a:r>
          </a:p>
          <a:p>
            <a:pPr lvl="1">
              <a:spcBef>
                <a:spcPts val="0"/>
              </a:spcBef>
            </a:pPr>
            <a:r>
              <a:rPr lang="en-US" i="1" dirty="0" err="1" smtClean="0">
                <a:latin typeface="Calibri"/>
                <a:ea typeface="ＭＳ Ｐゴシック" charset="-128"/>
                <a:cs typeface="Calibri"/>
              </a:rPr>
              <a:t>Text</a:t>
            </a:r>
            <a:r>
              <a:rPr lang="en-US" i="1" baseline="-25000" dirty="0" err="1" smtClean="0">
                <a:latin typeface="Calibri"/>
                <a:ea typeface="ＭＳ Ｐゴシック" charset="-128"/>
                <a:cs typeface="Calibri"/>
              </a:rPr>
              <a:t>j</a:t>
            </a:r>
            <a:r>
              <a:rPr lang="en-US" i="1" dirty="0" smtClean="0">
                <a:latin typeface="Calibri"/>
                <a:ea typeface="ＭＳ Ｐゴシック" charset="-128"/>
                <a:cs typeface="Calibri"/>
              </a:rPr>
              <a:t> </a:t>
            </a:r>
            <a:r>
              <a:rPr lang="en-US" dirty="0" smtClean="0">
                <a:latin typeface="Calibri"/>
                <a:ea typeface="ＭＳ Ｐゴシック" charset="-128"/>
                <a:cs typeface="Calibri"/>
                <a:sym typeface="Symbol" charset="2"/>
              </a:rPr>
              <a:t> single doc containing all </a:t>
            </a:r>
            <a:r>
              <a:rPr lang="en-US" i="1" dirty="0" err="1" smtClean="0">
                <a:latin typeface="Calibri"/>
                <a:ea typeface="ＭＳ Ｐゴシック" charset="-128"/>
                <a:cs typeface="Calibri"/>
              </a:rPr>
              <a:t>docs</a:t>
            </a:r>
            <a:r>
              <a:rPr lang="en-US" i="1" baseline="-25000" dirty="0" err="1" smtClean="0">
                <a:latin typeface="Calibri"/>
                <a:ea typeface="ＭＳ Ｐゴシック" charset="-128"/>
                <a:cs typeface="Calibri"/>
              </a:rPr>
              <a:t>j</a:t>
            </a:r>
            <a:endParaRPr lang="en-US" i="1" baseline="-25000" dirty="0" smtClean="0">
              <a:latin typeface="Calibri"/>
              <a:ea typeface="ＭＳ Ｐゴシック" charset="-128"/>
              <a:cs typeface="Calibri"/>
            </a:endParaRPr>
          </a:p>
          <a:p>
            <a:pPr lvl="1">
              <a:spcBef>
                <a:spcPts val="0"/>
              </a:spcBef>
            </a:pPr>
            <a:r>
              <a:rPr lang="en-US" dirty="0" smtClean="0">
                <a:latin typeface="Calibri"/>
                <a:ea typeface="ＭＳ Ｐゴシック" charset="-128"/>
                <a:cs typeface="Calibri"/>
              </a:rPr>
              <a:t>For</a:t>
            </a:r>
            <a:r>
              <a:rPr lang="en-US" i="1" baseline="-25000" dirty="0" smtClean="0">
                <a:latin typeface="Calibri"/>
                <a:ea typeface="ＭＳ Ｐゴシック" charset="-128"/>
                <a:cs typeface="Calibri"/>
              </a:rPr>
              <a:t> </a:t>
            </a:r>
            <a:r>
              <a:rPr lang="en-US" dirty="0" smtClean="0">
                <a:latin typeface="Calibri"/>
                <a:ea typeface="ＭＳ Ｐゴシック" charset="-128"/>
                <a:cs typeface="Calibri"/>
              </a:rPr>
              <a:t>each word </a:t>
            </a:r>
            <a:r>
              <a:rPr lang="en-US" i="1" dirty="0" err="1" smtClean="0">
                <a:latin typeface="Calibri"/>
                <a:ea typeface="ＭＳ Ｐゴシック" charset="-128"/>
                <a:cs typeface="Calibri"/>
              </a:rPr>
              <a:t>w</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rPr>
              <a:t>in </a:t>
            </a:r>
            <a:r>
              <a:rPr lang="en-US" i="1" dirty="0" smtClean="0">
                <a:latin typeface="Calibri"/>
                <a:ea typeface="ＭＳ Ｐゴシック" charset="-128"/>
                <a:cs typeface="Calibri"/>
              </a:rPr>
              <a:t>Vocabulary</a:t>
            </a:r>
          </a:p>
          <a:p>
            <a:pPr marL="800100" lvl="2" indent="0">
              <a:spcBef>
                <a:spcPts val="0"/>
              </a:spcBef>
              <a:buNone/>
            </a:pPr>
            <a:r>
              <a:rPr lang="en-US" i="1" dirty="0" smtClean="0">
                <a:latin typeface="Calibri"/>
                <a:ea typeface="ＭＳ Ｐゴシック" charset="-128"/>
                <a:cs typeface="Calibri"/>
              </a:rPr>
              <a:t>    </a:t>
            </a:r>
            <a:r>
              <a:rPr lang="en-US" i="1" dirty="0" err="1" smtClean="0">
                <a:latin typeface="Calibri"/>
                <a:ea typeface="ＭＳ Ｐゴシック" charset="-128"/>
                <a:cs typeface="Calibri"/>
              </a:rPr>
              <a:t>n</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sym typeface="Symbol" charset="2"/>
              </a:rPr>
              <a:t> # of occurrences of </a:t>
            </a:r>
            <a:r>
              <a:rPr lang="en-US" i="1" dirty="0" err="1" smtClean="0">
                <a:latin typeface="Calibri"/>
                <a:ea typeface="ＭＳ Ｐゴシック" charset="-128"/>
                <a:cs typeface="Calibri"/>
                <a:sym typeface="Symbol" charset="2"/>
              </a:rPr>
              <a:t>w</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rPr>
              <a:t>in </a:t>
            </a:r>
            <a:r>
              <a:rPr lang="en-US" i="1" dirty="0" err="1" smtClean="0">
                <a:latin typeface="Calibri"/>
                <a:ea typeface="ＭＳ Ｐゴシック" charset="-128"/>
                <a:cs typeface="Calibri"/>
              </a:rPr>
              <a:t>Text</a:t>
            </a:r>
            <a:r>
              <a:rPr lang="en-US" i="1" baseline="-25000" dirty="0" err="1" smtClean="0">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620000" cy="742950"/>
          </a:xfrm>
        </p:spPr>
        <p:txBody>
          <a:bodyPr/>
          <a:lstStyle/>
          <a:p>
            <a:r>
              <a:rPr lang="en-US" dirty="0" smtClean="0"/>
              <a:t>Laplace (add-1) smoothing: unknown words</a:t>
            </a: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5" y="2114550"/>
          <a:ext cx="4479925" cy="1355725"/>
        </p:xfrm>
        <a:graphic>
          <a:graphicData uri="http://schemas.openxmlformats.org/presentationml/2006/ole">
            <mc:AlternateContent xmlns:mc="http://schemas.openxmlformats.org/markup-compatibility/2006">
              <mc:Choice xmlns:v="urn:schemas-microsoft-com:vml" Requires="v">
                <p:oleObj spid="_x0000_s57361" name="Equation" r:id="rId3" imgW="2349500" imgH="711200" progId="Equation.3">
                  <p:embed/>
                </p:oleObj>
              </mc:Choice>
              <mc:Fallback>
                <p:oleObj name="Equation" r:id="rId3" imgW="2349500" imgH="711200" progId="Equation.3">
                  <p:embed/>
                  <p:pic>
                    <p:nvPicPr>
                      <p:cNvPr id="0" name=""/>
                      <p:cNvPicPr>
                        <a:picLocks noChangeAspect="1" noChangeArrowheads="1"/>
                      </p:cNvPicPr>
                      <p:nvPr/>
                    </p:nvPicPr>
                    <p:blipFill>
                      <a:blip r:embed="rId4"/>
                      <a:srcRect/>
                      <a:stretch>
                        <a:fillRect/>
                      </a:stretch>
                    </p:blipFill>
                    <p:spPr bwMode="auto">
                      <a:xfrm>
                        <a:off x="1876425" y="2114550"/>
                        <a:ext cx="4479925" cy="1355725"/>
                      </a:xfrm>
                      <a:prstGeom prst="rect">
                        <a:avLst/>
                      </a:prstGeom>
                      <a:noFill/>
                      <a:extLst/>
                    </p:spPr>
                  </p:pic>
                </p:oleObj>
              </mc:Fallback>
            </mc:AlternateContent>
          </a:graphicData>
        </a:graphic>
      </p:graphicFrame>
      <p:sp>
        <p:nvSpPr>
          <p:cNvPr id="2" name="TextBox 1"/>
          <p:cNvSpPr txBox="1"/>
          <p:nvPr/>
        </p:nvSpPr>
        <p:spPr>
          <a:xfrm>
            <a:off x="762000" y="1417333"/>
            <a:ext cx="8105454" cy="461665"/>
          </a:xfrm>
          <a:prstGeom prst="rect">
            <a:avLst/>
          </a:prstGeom>
          <a:noFill/>
        </p:spPr>
        <p:txBody>
          <a:bodyPr wrap="none" rtlCol="0">
            <a:spAutoFit/>
          </a:bodyPr>
          <a:lstStyle/>
          <a:p>
            <a:r>
              <a:rPr lang="en-US" dirty="0" smtClean="0">
                <a:latin typeface="+mn-lt"/>
              </a:rPr>
              <a:t>Add one extra word to the vocabulary, the “unknown word” </a:t>
            </a:r>
            <a:r>
              <a:rPr lang="en-US" dirty="0" err="1" smtClean="0">
                <a:latin typeface="+mn-lt"/>
              </a:rPr>
              <a:t>w</a:t>
            </a:r>
            <a:r>
              <a:rPr lang="en-US" baseline="-25000" dirty="0" err="1" smtClean="0">
                <a:latin typeface="+mn-lt"/>
              </a:rPr>
              <a:t>u</a:t>
            </a:r>
            <a:endParaRPr lang="en-US" baseline="-25000" dirty="0">
              <a:latin typeface="+mn-lt"/>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7" y="3578225"/>
          <a:ext cx="3414713" cy="1355725"/>
        </p:xfrm>
        <a:graphic>
          <a:graphicData uri="http://schemas.openxmlformats.org/presentationml/2006/ole">
            <mc:AlternateContent xmlns:mc="http://schemas.openxmlformats.org/markup-compatibility/2006">
              <mc:Choice xmlns:v="urn:schemas-microsoft-com:vml" Requires="v">
                <p:oleObj spid="_x0000_s57362" name="Equation" r:id="rId5" imgW="1790700" imgH="711200" progId="Equation.3">
                  <p:embed/>
                </p:oleObj>
              </mc:Choice>
              <mc:Fallback>
                <p:oleObj name="Equation" r:id="rId5" imgW="1790700" imgH="711200" progId="Equation.3">
                  <p:embed/>
                  <p:pic>
                    <p:nvPicPr>
                      <p:cNvPr id="0" name=""/>
                      <p:cNvPicPr>
                        <a:picLocks noChangeAspect="1" noChangeArrowheads="1"/>
                      </p:cNvPicPr>
                      <p:nvPr/>
                    </p:nvPicPr>
                    <p:blipFill>
                      <a:blip r:embed="rId6"/>
                      <a:srcRect/>
                      <a:stretch>
                        <a:fillRect/>
                      </a:stretch>
                    </p:blipFill>
                    <p:spPr bwMode="auto">
                      <a:xfrm>
                        <a:off x="2909887" y="3578225"/>
                        <a:ext cx="3414713" cy="1355725"/>
                      </a:xfrm>
                      <a:prstGeom prst="rect">
                        <a:avLst/>
                      </a:prstGeom>
                      <a:noFill/>
                      <a:extLst/>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Learning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63713134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Relationship to Language Modeling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63713134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Generative Model for Multinomial Na</a:t>
            </a:r>
            <a:r>
              <a:rPr lang="fr-FR" sz="2800" dirty="0" err="1" smtClean="0"/>
              <a:t>ï</a:t>
            </a:r>
            <a:r>
              <a:rPr lang="en-US" sz="2800" dirty="0" err="1" smtClean="0"/>
              <a:t>ve</a:t>
            </a:r>
            <a:r>
              <a:rPr lang="en-US" sz="2800" dirty="0" smtClean="0"/>
              <a:t> Bayes</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39</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smtClean="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1</a:t>
            </a:r>
            <a:r>
              <a:rPr kumimoji="0" lang="en-US" sz="1800" b="0" i="1" u="none" strike="noStrike" kern="0" cap="none" spc="0" normalizeH="0" baseline="0" noProof="0" dirty="0" smtClean="0">
                <a:ln>
                  <a:noFill/>
                </a:ln>
                <a:solidFill>
                  <a:sysClr val="windowText" lastClr="000000"/>
                </a:solidFill>
                <a:effectLst/>
                <a:uLnTx/>
                <a:uFillTx/>
              </a:rPr>
              <a:t>=Shanghai</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2</a:t>
            </a:r>
            <a:r>
              <a:rPr kumimoji="0" lang="en-US" sz="1800" b="0" i="1" u="none" strike="noStrike" kern="0" cap="none" spc="0" normalizeH="0" baseline="0" noProof="0" dirty="0" smtClean="0">
                <a:ln>
                  <a:noFill/>
                </a:ln>
                <a:solidFill>
                  <a:sysClr val="windowText" lastClr="000000"/>
                </a:solidFill>
                <a:effectLst/>
                <a:uLnTx/>
                <a:uFillTx/>
              </a:rPr>
              <a:t>=and</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3</a:t>
            </a:r>
            <a:r>
              <a:rPr kumimoji="0" lang="en-US" sz="1800" b="0" i="1" u="none" strike="noStrike" kern="0" cap="none" spc="0" normalizeH="0" baseline="0" noProof="0" dirty="0" smtClean="0">
                <a:ln>
                  <a:noFill/>
                </a:ln>
                <a:solidFill>
                  <a:sysClr val="windowText" lastClr="000000"/>
                </a:solidFill>
                <a:effectLst/>
                <a:uLnTx/>
                <a:uFillTx/>
              </a:rPr>
              <a:t>=Shenzhen</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4</a:t>
            </a:r>
            <a:r>
              <a:rPr kumimoji="0" lang="en-US" sz="1800" b="0" i="1" u="none" strike="noStrike" kern="0" cap="none" spc="0" normalizeH="0" baseline="0" noProof="0" dirty="0" smtClean="0">
                <a:ln>
                  <a:noFill/>
                </a:ln>
                <a:solidFill>
                  <a:sysClr val="windowText" lastClr="000000"/>
                </a:solidFill>
                <a:effectLst/>
                <a:uLnTx/>
                <a:uFillTx/>
              </a:rPr>
              <a:t>=issue</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5</a:t>
            </a:r>
            <a:r>
              <a:rPr kumimoji="0" lang="en-US" sz="1800" b="0" i="1" u="none" strike="noStrike" kern="0" cap="none" spc="0" normalizeH="0" baseline="0" noProof="0" dirty="0" smtClean="0">
                <a:ln>
                  <a:noFill/>
                </a:ln>
                <a:solidFill>
                  <a:sysClr val="windowText" lastClr="000000"/>
                </a:solidFill>
                <a:effectLst/>
                <a:uLnTx/>
                <a:uFillTx/>
              </a:rPr>
              <a:t>=bonds</a:t>
            </a:r>
            <a:endParaRPr kumimoji="0" lang="en-US" sz="1800" b="0" i="0" u="none" strike="noStrike" kern="0" cap="none" spc="0" normalizeH="0" baseline="-2500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smtClean="0"/>
              <a:t>Male or female author?</a:t>
            </a:r>
            <a:endParaRPr lang="en-US" dirty="0"/>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smtClean="0"/>
              <a:t>By </a:t>
            </a:r>
            <a:r>
              <a:rPr lang="en-US" dirty="0"/>
              <a:t>1925 present-day Vietnam was divided into three parts under French colonial rule. The </a:t>
            </a:r>
            <a:r>
              <a:rPr lang="en-US" dirty="0" smtClean="0"/>
              <a:t>southern </a:t>
            </a:r>
            <a:r>
              <a:rPr lang="en-US" dirty="0"/>
              <a:t>region embracing Saigon and the Mekong delta was the colony of Cochin-China; the </a:t>
            </a:r>
            <a:r>
              <a:rPr lang="en-US" dirty="0" smtClean="0"/>
              <a:t>central </a:t>
            </a:r>
            <a:r>
              <a:rPr lang="en-US" dirty="0"/>
              <a:t>area with its imperial capital at Hue was the protectorate of </a:t>
            </a:r>
            <a:r>
              <a:rPr lang="en-US" dirty="0" smtClean="0"/>
              <a:t>Annam…</a:t>
            </a:r>
          </a:p>
          <a:p>
            <a:pPr marL="457200" indent="-457200">
              <a:buFont typeface="+mj-lt"/>
              <a:buAutoNum type="arabicPeriod"/>
            </a:pPr>
            <a:r>
              <a:rPr lang="en-US" dirty="0" smtClean="0"/>
              <a:t>Clara </a:t>
            </a:r>
            <a:r>
              <a:rPr lang="en-US" dirty="0"/>
              <a:t>never failed to be astonished by the extraordinary felicity of her own name. She found it </a:t>
            </a:r>
            <a:r>
              <a:rPr lang="en-US" dirty="0" smtClean="0"/>
              <a:t>hard </a:t>
            </a:r>
            <a:r>
              <a:rPr lang="en-US" dirty="0"/>
              <a:t>to trust herself to the mercy of fate, which had managed over the years to convert </a:t>
            </a:r>
            <a:r>
              <a:rPr lang="en-US" dirty="0" smtClean="0"/>
              <a:t>her greatest </a:t>
            </a:r>
            <a:r>
              <a:rPr lang="en-US" dirty="0"/>
              <a:t>shame into one of her greatest </a:t>
            </a:r>
            <a:r>
              <a:rPr lang="en-US" dirty="0" smtClean="0"/>
              <a:t>assets…</a:t>
            </a:r>
            <a:endParaRPr lang="en-US" dirty="0"/>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a:t>
            </a:r>
            <a:r>
              <a:rPr lang="fr-FR" dirty="0" err="1" smtClean="0"/>
              <a:t>ï</a:t>
            </a:r>
            <a:r>
              <a:rPr lang="en-US" dirty="0" err="1" smtClean="0"/>
              <a:t>ve</a:t>
            </a:r>
            <a:r>
              <a:rPr lang="en-US" dirty="0" smtClean="0"/>
              <a:t> Bayes and Language Modeling</a:t>
            </a:r>
            <a:endParaRPr lang="en-US" dirty="0"/>
          </a:p>
        </p:txBody>
      </p:sp>
      <p:sp>
        <p:nvSpPr>
          <p:cNvPr id="3" name="Content Placeholder 2"/>
          <p:cNvSpPr>
            <a:spLocks noGrp="1"/>
          </p:cNvSpPr>
          <p:nvPr>
            <p:ph idx="1"/>
          </p:nvPr>
        </p:nvSpPr>
        <p:spPr/>
        <p:txBody>
          <a:bodyPr/>
          <a:lstStyle/>
          <a:p>
            <a:r>
              <a:rPr lang="fr-FR" sz="2800" dirty="0" smtClean="0"/>
              <a:t>Naï</a:t>
            </a:r>
            <a:r>
              <a:rPr lang="en-US" sz="2800" dirty="0" err="1" smtClean="0"/>
              <a:t>ve</a:t>
            </a:r>
            <a:r>
              <a:rPr lang="en-US" sz="2800" dirty="0" smtClean="0"/>
              <a:t> </a:t>
            </a:r>
            <a:r>
              <a:rPr lang="en-US" sz="2800" dirty="0" err="1" smtClean="0"/>
              <a:t>bayes</a:t>
            </a:r>
            <a:r>
              <a:rPr lang="en-US" sz="2800" dirty="0" smtClean="0"/>
              <a:t> classifiers can use any sort of feature</a:t>
            </a:r>
          </a:p>
          <a:p>
            <a:pPr lvl="1"/>
            <a:r>
              <a:rPr lang="en-US" sz="2400" dirty="0" smtClean="0"/>
              <a:t>URL, email address, dictionaries, network features</a:t>
            </a:r>
          </a:p>
          <a:p>
            <a:r>
              <a:rPr lang="en-US" sz="2800" dirty="0" smtClean="0"/>
              <a:t>But if, as in the previous slides</a:t>
            </a:r>
          </a:p>
          <a:p>
            <a:pPr lvl="1"/>
            <a:r>
              <a:rPr lang="en-US" sz="2400" dirty="0" smtClean="0"/>
              <a:t>We use </a:t>
            </a:r>
            <a:r>
              <a:rPr lang="en-US" sz="2400" b="1" dirty="0" smtClean="0"/>
              <a:t>only</a:t>
            </a:r>
            <a:r>
              <a:rPr lang="en-US" sz="2400" dirty="0" smtClean="0"/>
              <a:t> word features </a:t>
            </a:r>
          </a:p>
          <a:p>
            <a:pPr lvl="1"/>
            <a:r>
              <a:rPr lang="en-US" sz="2400" dirty="0"/>
              <a:t>w</a:t>
            </a:r>
            <a:r>
              <a:rPr lang="en-US" sz="2400" dirty="0" smtClean="0"/>
              <a:t>e use </a:t>
            </a:r>
            <a:r>
              <a:rPr lang="en-US" sz="2400" b="1" dirty="0" smtClean="0"/>
              <a:t>all</a:t>
            </a:r>
            <a:r>
              <a:rPr lang="en-US" sz="2400" dirty="0" smtClean="0"/>
              <a:t> of the words in the text (not a subset)</a:t>
            </a:r>
          </a:p>
          <a:p>
            <a:r>
              <a:rPr lang="en-US" sz="2800" dirty="0" smtClean="0"/>
              <a:t>Then </a:t>
            </a:r>
          </a:p>
          <a:p>
            <a:pPr lvl="1"/>
            <a:r>
              <a:rPr lang="en-US" sz="2400" dirty="0"/>
              <a:t>N</a:t>
            </a:r>
            <a:r>
              <a:rPr lang="en-US" sz="2400" dirty="0" smtClean="0"/>
              <a:t>a</a:t>
            </a:r>
            <a:r>
              <a:rPr lang="fr-FR" sz="2400" dirty="0" err="1" smtClean="0"/>
              <a:t>ï</a:t>
            </a:r>
            <a:r>
              <a:rPr lang="en-US" sz="2400" dirty="0" err="1" smtClean="0"/>
              <a:t>ve</a:t>
            </a:r>
            <a:r>
              <a:rPr lang="en-US" sz="2400" dirty="0" smtClean="0"/>
              <a:t> </a:t>
            </a:r>
            <a:r>
              <a:rPr lang="en-US" sz="2400" dirty="0" err="1" smtClean="0"/>
              <a:t>bayes</a:t>
            </a:r>
            <a:r>
              <a:rPr lang="en-US" sz="2400" dirty="0" smtClean="0"/>
              <a:t> has an important similarity to language modeling.</a:t>
            </a:r>
            <a:endParaRPr lang="en-US" sz="24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40</a:t>
            </a:fld>
            <a:endParaRPr lang="en-US"/>
          </a:p>
        </p:txBody>
      </p:sp>
    </p:spTree>
    <p:extLst>
      <p:ext uri="{BB962C8B-B14F-4D97-AF65-F5344CB8AC3E}">
        <p14:creationId xmlns:p14="http://schemas.microsoft.com/office/powerpoint/2010/main" val="36366413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Each class = a unigram language model</a:t>
            </a:r>
            <a:endParaRPr lang="en-US" dirty="0">
              <a:latin typeface="Calibri" charset="0"/>
              <a:ea typeface="ＭＳ Ｐゴシック" charset="0"/>
              <a:cs typeface="ＭＳ Ｐゴシック" charset="0"/>
            </a:endParaRP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smtClean="0">
                <a:latin typeface="Calibri"/>
                <a:ea typeface="ＭＳ Ｐゴシック" charset="0"/>
                <a:cs typeface="Calibri"/>
              </a:rPr>
              <a:t>Assigning each word: P(word | c)</a:t>
            </a:r>
          </a:p>
          <a:p>
            <a:pPr eaLnBrk="1" hangingPunct="1"/>
            <a:r>
              <a:rPr lang="en-US" dirty="0" smtClean="0">
                <a:latin typeface="Calibri"/>
                <a:ea typeface="ＭＳ Ｐゴシック" charset="0"/>
                <a:cs typeface="Calibri"/>
              </a:rPr>
              <a:t>Assigning each sentence: P(</a:t>
            </a:r>
            <a:r>
              <a:rPr lang="en-US" dirty="0" err="1" smtClean="0">
                <a:latin typeface="Calibri"/>
                <a:ea typeface="ＭＳ Ｐゴシック" charset="0"/>
                <a:cs typeface="Calibri"/>
              </a:rPr>
              <a:t>s|c</a:t>
            </a:r>
            <a:r>
              <a:rPr lang="en-US" dirty="0" smtClean="0">
                <a:latin typeface="Calibri"/>
                <a:ea typeface="ＭＳ Ｐゴシック" charset="0"/>
                <a:cs typeface="Calibri"/>
              </a:rPr>
              <a:t>)=</a:t>
            </a:r>
            <a:r>
              <a:rPr lang="en-US" dirty="0" err="1" smtClean="0">
                <a:latin typeface="Symbol" charset="2"/>
                <a:ea typeface="ＭＳ Ｐゴシック" charset="0"/>
                <a:cs typeface="Symbol" charset="2"/>
              </a:rPr>
              <a:t>Π</a:t>
            </a:r>
            <a:r>
              <a:rPr lang="en-US" dirty="0" smtClean="0">
                <a:latin typeface="Calibri"/>
                <a:ea typeface="ＭＳ Ｐゴシック" charset="0"/>
                <a:cs typeface="Calibri"/>
              </a:rPr>
              <a:t> P(</a:t>
            </a:r>
            <a:r>
              <a:rPr lang="en-US" dirty="0" err="1" smtClean="0">
                <a:latin typeface="Calibri"/>
                <a:ea typeface="ＭＳ Ｐゴシック" charset="0"/>
                <a:cs typeface="Calibri"/>
              </a:rPr>
              <a:t>word|c</a:t>
            </a:r>
            <a:r>
              <a:rPr lang="en-US" dirty="0" smtClean="0">
                <a:latin typeface="Calibri"/>
                <a:ea typeface="ＭＳ Ｐゴシック" charset="0"/>
                <a:cs typeface="Calibri"/>
              </a:rPr>
              <a:t>)</a:t>
            </a:r>
            <a:endParaRPr lang="en-US" dirty="0">
              <a:latin typeface="Calibri"/>
              <a:ea typeface="ＭＳ Ｐゴシック" charset="0"/>
              <a:cs typeface="Calibri"/>
            </a:endParaRP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I</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love</a:t>
            </a:r>
            <a:endParaRPr lang="en-US" sz="2000" dirty="0">
              <a:latin typeface="Calibri"/>
              <a:cs typeface="Calibri"/>
            </a:endParaRPr>
          </a:p>
          <a:p>
            <a:pPr eaLnBrk="1" hangingPunct="1">
              <a:spcBef>
                <a:spcPct val="50000"/>
              </a:spcBef>
            </a:pPr>
            <a:r>
              <a:rPr lang="en-US" sz="2000" dirty="0">
                <a:latin typeface="Calibri"/>
                <a:cs typeface="Calibri"/>
              </a:rPr>
              <a:t>0.01	</a:t>
            </a:r>
            <a:r>
              <a:rPr lang="en-US" sz="2000" dirty="0" smtClean="0">
                <a:latin typeface="Calibri"/>
                <a:cs typeface="Calibri"/>
              </a:rPr>
              <a:t>this</a:t>
            </a:r>
            <a:endParaRPr lang="en-US" sz="2000" dirty="0">
              <a:latin typeface="Calibri"/>
              <a:cs typeface="Calibri"/>
            </a:endParaRPr>
          </a:p>
          <a:p>
            <a:pPr eaLnBrk="1" hangingPunct="1">
              <a:spcBef>
                <a:spcPct val="50000"/>
              </a:spcBef>
            </a:pPr>
            <a:r>
              <a:rPr lang="en-US" sz="2000" dirty="0" smtClean="0">
                <a:latin typeface="Calibri"/>
                <a:cs typeface="Calibri"/>
              </a:rPr>
              <a:t>0.05</a:t>
            </a:r>
            <a:r>
              <a:rPr lang="en-US" sz="2000" dirty="0">
                <a:latin typeface="Calibri"/>
                <a:cs typeface="Calibri"/>
              </a:rPr>
              <a:t>	</a:t>
            </a:r>
            <a:r>
              <a:rPr lang="en-US" sz="2000" dirty="0" smtClean="0">
                <a:latin typeface="Calibri"/>
                <a:cs typeface="Calibri"/>
              </a:rPr>
              <a:t>fun</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film</a:t>
            </a:r>
            <a:endParaRPr lang="en-US" sz="2000" dirty="0">
              <a:latin typeface="Calibri"/>
              <a:cs typeface="Calibri"/>
            </a:endParaRP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I</a:t>
            </a:r>
            <a:endParaRPr lang="en-US" dirty="0">
              <a:latin typeface="Calibri"/>
              <a:cs typeface="Calibri"/>
            </a:endParaRP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love</a:t>
            </a:r>
            <a:endParaRPr lang="en-US" dirty="0">
              <a:latin typeface="Calibri"/>
              <a:cs typeface="Calibri"/>
            </a:endParaRP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this</a:t>
            </a:r>
            <a:endParaRPr lang="en-US" dirty="0">
              <a:latin typeface="Calibri"/>
              <a:cs typeface="Calibri"/>
            </a:endParaRP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fun</a:t>
            </a:r>
            <a:endParaRPr lang="en-US" dirty="0">
              <a:latin typeface="Calibri"/>
              <a:cs typeface="Calibri"/>
            </a:endParaRP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film</a:t>
            </a:r>
            <a:endParaRPr lang="en-US" dirty="0">
              <a:latin typeface="Calibri"/>
              <a:cs typeface="Calibri"/>
            </a:endParaRP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.05</a:t>
            </a:r>
            <a:endParaRPr lang="en-US" dirty="0">
              <a:latin typeface="Calibri"/>
              <a:cs typeface="Calibri"/>
            </a:endParaRP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0.01</a:t>
            </a:r>
            <a:endParaRPr lang="en-US" dirty="0">
              <a:latin typeface="Calibri"/>
              <a:cs typeface="Calibri"/>
            </a:endParaRP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Class </a:t>
            </a:r>
            <a:r>
              <a:rPr lang="en-US" i="1" dirty="0" err="1" smtClean="0">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smtClean="0">
                <a:latin typeface="Calibri"/>
                <a:cs typeface="Calibri"/>
              </a:rPr>
              <a:t>pos</a:t>
            </a:r>
            <a:r>
              <a:rPr lang="en-US" dirty="0" smtClean="0">
                <a:latin typeface="Calibri"/>
                <a:cs typeface="Calibri"/>
              </a:rPr>
              <a:t>) </a:t>
            </a:r>
            <a:r>
              <a:rPr lang="en-US" dirty="0">
                <a:latin typeface="Calibri"/>
                <a:cs typeface="Calibri"/>
              </a:rPr>
              <a:t>= </a:t>
            </a:r>
            <a:r>
              <a:rPr lang="en-US" dirty="0" smtClean="0">
                <a:latin typeface="Calibri"/>
                <a:cs typeface="Calibri"/>
              </a:rPr>
              <a:t>0.0000005 </a:t>
            </a:r>
            <a:endParaRPr lang="en-US" dirty="0">
              <a:latin typeface="Calibri"/>
              <a:cs typeface="Calibri"/>
            </a:endParaRP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Na</a:t>
            </a:r>
            <a:r>
              <a:rPr lang="fr-FR" dirty="0" err="1" smtClean="0">
                <a:latin typeface="Calibri" charset="0"/>
                <a:ea typeface="ＭＳ Ｐゴシック" charset="0"/>
                <a:cs typeface="ＭＳ Ｐゴシック" charset="0"/>
              </a:rPr>
              <a:t>ï</a:t>
            </a:r>
            <a:r>
              <a:rPr lang="en-US" dirty="0" err="1" smtClean="0">
                <a:latin typeface="Calibri" charset="0"/>
                <a:ea typeface="ＭＳ Ｐゴシック" charset="0"/>
                <a:cs typeface="ＭＳ Ｐゴシック" charset="0"/>
              </a:rPr>
              <a:t>ve</a:t>
            </a:r>
            <a:r>
              <a:rPr lang="en-US" dirty="0" smtClean="0">
                <a:latin typeface="Calibri" charset="0"/>
                <a:ea typeface="ＭＳ Ｐゴシック" charset="0"/>
                <a:cs typeface="ＭＳ Ｐゴシック" charset="0"/>
              </a:rPr>
              <a:t> Bayes as a Language Model</a:t>
            </a:r>
            <a:endParaRPr lang="en-US" dirty="0">
              <a:latin typeface="Calibri" charset="0"/>
              <a:ea typeface="ＭＳ Ｐゴシック" charset="0"/>
              <a:cs typeface="ＭＳ Ｐゴシック" charset="0"/>
            </a:endParaRP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smtClean="0">
                <a:latin typeface="Calibri"/>
                <a:ea typeface="ＭＳ Ｐゴシック" charset="0"/>
                <a:cs typeface="Calibri"/>
              </a:rPr>
              <a:t>Which class assigns the higher probability to s?</a:t>
            </a:r>
            <a:endParaRPr lang="en-US" dirty="0">
              <a:latin typeface="Calibri"/>
              <a:ea typeface="ＭＳ Ｐゴシック" charset="0"/>
              <a:cs typeface="Calibri"/>
            </a:endParaRP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I</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love</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0.01</a:t>
            </a:r>
            <a:r>
              <a:rPr lang="en-US" sz="2000" dirty="0">
                <a:solidFill>
                  <a:srgbClr val="00AB7E"/>
                </a:solidFill>
                <a:latin typeface="Calibri"/>
                <a:cs typeface="Calibri"/>
              </a:rPr>
              <a:t>	</a:t>
            </a:r>
            <a:r>
              <a:rPr lang="en-US" sz="2000" dirty="0" smtClean="0">
                <a:solidFill>
                  <a:srgbClr val="00AB7E"/>
                </a:solidFill>
                <a:latin typeface="Calibri"/>
                <a:cs typeface="Calibri"/>
              </a:rPr>
              <a:t>this</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0.05</a:t>
            </a:r>
            <a:r>
              <a:rPr lang="en-US" sz="2000" dirty="0">
                <a:solidFill>
                  <a:srgbClr val="00AB7E"/>
                </a:solidFill>
                <a:latin typeface="Calibri"/>
                <a:cs typeface="Calibri"/>
              </a:rPr>
              <a:t>	</a:t>
            </a:r>
            <a:r>
              <a:rPr lang="en-US" sz="2000" dirty="0" smtClean="0">
                <a:solidFill>
                  <a:srgbClr val="00AB7E"/>
                </a:solidFill>
                <a:latin typeface="Calibri"/>
                <a:cs typeface="Calibri"/>
              </a:rPr>
              <a:t>fun</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film</a:t>
            </a:r>
            <a:endParaRPr lang="en-US" sz="2000" dirty="0">
              <a:solidFill>
                <a:srgbClr val="00AB7E"/>
              </a:solidFill>
              <a:latin typeface="Calibri"/>
              <a:cs typeface="Calibri"/>
            </a:endParaRP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solidFill>
                  <a:srgbClr val="00AB7E"/>
                </a:solidFill>
                <a:latin typeface="Calibri"/>
                <a:cs typeface="Calibri"/>
              </a:rPr>
              <a:t>Model </a:t>
            </a:r>
            <a:r>
              <a:rPr lang="en-US" dirty="0" err="1" smtClean="0">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smtClean="0">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film</a:t>
              </a:r>
              <a:endParaRPr lang="en-US" sz="2000" dirty="0">
                <a:latin typeface="Calibri"/>
                <a:cs typeface="Calibri"/>
              </a:endParaRP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love</a:t>
              </a:r>
              <a:endParaRPr lang="en-US" sz="2000" dirty="0">
                <a:latin typeface="Calibri"/>
                <a:cs typeface="Calibri"/>
              </a:endParaRP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this</a:t>
              </a:r>
              <a:endParaRPr lang="en-US" sz="2000" dirty="0">
                <a:latin typeface="Calibri"/>
                <a:cs typeface="Calibri"/>
              </a:endParaRP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fun</a:t>
              </a:r>
              <a:endParaRPr lang="en-US" sz="2000" dirty="0">
                <a:latin typeface="Calibri"/>
                <a:cs typeface="Calibri"/>
              </a:endParaRP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I</a:t>
              </a:r>
              <a:endParaRPr lang="en-US" sz="2000" dirty="0">
                <a:latin typeface="Calibri"/>
                <a:cs typeface="Calibri"/>
              </a:endParaRP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0.01</a:t>
              </a:r>
              <a:endParaRPr lang="en-US" sz="1800" dirty="0">
                <a:solidFill>
                  <a:srgbClr val="00AB7E"/>
                </a:solidFill>
                <a:latin typeface="Calibri"/>
                <a:cs typeface="Calibri"/>
              </a:endParaRP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0.05</a:t>
              </a:r>
              <a:endParaRPr lang="en-US" sz="1800" dirty="0">
                <a:solidFill>
                  <a:srgbClr val="00AB7E"/>
                </a:solidFill>
                <a:latin typeface="Calibri"/>
                <a:cs typeface="Calibri"/>
              </a:endParaRP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0.1</a:t>
              </a:r>
              <a:endParaRPr lang="en-US" sz="1800" dirty="0">
                <a:solidFill>
                  <a:srgbClr val="FF0000"/>
                </a:solidFill>
                <a:latin typeface="Calibri"/>
                <a:cs typeface="Calibri"/>
              </a:endParaRP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0.001</a:t>
              </a:r>
              <a:endParaRPr lang="en-US" sz="1800" dirty="0">
                <a:solidFill>
                  <a:srgbClr val="FF0000"/>
                </a:solidFill>
                <a:latin typeface="Calibri"/>
                <a:cs typeface="Calibri"/>
              </a:endParaRP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0.01</a:t>
              </a:r>
              <a:endParaRPr lang="en-US" sz="1800" dirty="0">
                <a:solidFill>
                  <a:srgbClr val="FF0000"/>
                </a:solidFill>
                <a:latin typeface="Calibri"/>
                <a:cs typeface="Calibri"/>
              </a:endParaRP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0.005</a:t>
              </a:r>
              <a:endParaRPr lang="en-US" sz="1800" dirty="0">
                <a:solidFill>
                  <a:srgbClr val="FF0000"/>
                </a:solidFill>
                <a:latin typeface="Calibri"/>
                <a:cs typeface="Calibri"/>
              </a:endParaRP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0.2</a:t>
              </a:r>
              <a:endParaRPr lang="en-US" sz="1800" dirty="0">
                <a:solidFill>
                  <a:srgbClr val="FF0000"/>
                </a:solidFill>
                <a:latin typeface="Calibri"/>
                <a:cs typeface="Calibri"/>
              </a:endParaRP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smtClean="0">
                <a:latin typeface="Calibri"/>
                <a:cs typeface="Calibri"/>
              </a:rPr>
              <a:t>|</a:t>
            </a:r>
            <a:r>
              <a:rPr lang="en-US" dirty="0" err="1" smtClean="0">
                <a:solidFill>
                  <a:srgbClr val="008000"/>
                </a:solidFill>
                <a:latin typeface="Calibri"/>
                <a:cs typeface="Calibri"/>
              </a:rPr>
              <a:t>pos</a:t>
            </a:r>
            <a:r>
              <a:rPr lang="en-US" dirty="0" smtClean="0">
                <a:latin typeface="Calibri"/>
                <a:cs typeface="Calibri"/>
              </a:rPr>
              <a:t>)  </a:t>
            </a:r>
            <a:r>
              <a:rPr lang="en-US" dirty="0">
                <a:latin typeface="Calibri"/>
                <a:cs typeface="Calibri"/>
              </a:rPr>
              <a:t>&gt;  P(</a:t>
            </a:r>
            <a:r>
              <a:rPr lang="en-US" dirty="0" err="1">
                <a:latin typeface="Calibri"/>
                <a:cs typeface="Calibri"/>
              </a:rPr>
              <a:t>s</a:t>
            </a:r>
            <a:r>
              <a:rPr lang="en-US" dirty="0" err="1" smtClean="0">
                <a:latin typeface="Calibri"/>
                <a:cs typeface="Calibri"/>
              </a:rPr>
              <a:t>|</a:t>
            </a:r>
            <a:r>
              <a:rPr lang="en-US" dirty="0" err="1" smtClean="0">
                <a:solidFill>
                  <a:srgbClr val="FF0000"/>
                </a:solidFill>
                <a:latin typeface="Calibri"/>
                <a:cs typeface="Calibri"/>
              </a:rPr>
              <a:t>neg</a:t>
            </a:r>
            <a:r>
              <a:rPr lang="en-US" dirty="0" smtClean="0">
                <a:latin typeface="Calibri"/>
                <a:cs typeface="Calibri"/>
              </a:rPr>
              <a:t>)</a:t>
            </a:r>
            <a:endParaRPr lang="en-US" dirty="0">
              <a:latin typeface="Calibri"/>
              <a:cs typeface="Calibri"/>
            </a:endParaRP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smtClean="0">
                <a:solidFill>
                  <a:schemeClr val="hlink"/>
                </a:solidFill>
                <a:latin typeface="Calibri"/>
                <a:cs typeface="Calibri"/>
              </a:rPr>
              <a:t>0.001</a:t>
            </a:r>
            <a:r>
              <a:rPr lang="en-US" sz="2000" dirty="0">
                <a:solidFill>
                  <a:schemeClr val="hlink"/>
                </a:solidFill>
                <a:latin typeface="Calibri"/>
                <a:cs typeface="Calibri"/>
              </a:rPr>
              <a:t>	</a:t>
            </a:r>
            <a:r>
              <a:rPr lang="en-US" sz="2000" dirty="0" smtClean="0">
                <a:solidFill>
                  <a:schemeClr val="hlink"/>
                </a:solidFill>
                <a:latin typeface="Calibri"/>
                <a:cs typeface="Calibri"/>
              </a:rPr>
              <a:t>love</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0.01</a:t>
            </a:r>
            <a:r>
              <a:rPr lang="en-US" sz="2000" dirty="0">
                <a:solidFill>
                  <a:schemeClr val="hlink"/>
                </a:solidFill>
                <a:latin typeface="Calibri"/>
                <a:cs typeface="Calibri"/>
              </a:rPr>
              <a:t>	</a:t>
            </a:r>
            <a:r>
              <a:rPr lang="en-US" sz="2000" dirty="0" smtClean="0">
                <a:solidFill>
                  <a:schemeClr val="hlink"/>
                </a:solidFill>
                <a:latin typeface="Calibri"/>
                <a:cs typeface="Calibri"/>
              </a:rPr>
              <a:t>this</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0.005</a:t>
            </a:r>
            <a:r>
              <a:rPr lang="en-US" sz="2000" dirty="0">
                <a:solidFill>
                  <a:schemeClr val="hlink"/>
                </a:solidFill>
                <a:latin typeface="Calibri"/>
                <a:cs typeface="Calibri"/>
              </a:rPr>
              <a:t>	</a:t>
            </a:r>
            <a:r>
              <a:rPr lang="en-US" sz="2000" dirty="0" smtClean="0">
                <a:solidFill>
                  <a:schemeClr val="hlink"/>
                </a:solidFill>
                <a:latin typeface="Calibri"/>
                <a:cs typeface="Calibri"/>
              </a:rPr>
              <a:t>fun</a:t>
            </a:r>
            <a:endParaRPr lang="en-US" sz="2000" dirty="0">
              <a:solidFill>
                <a:schemeClr val="hlink"/>
              </a:solidFill>
              <a:latin typeface="Calibri"/>
              <a:cs typeface="Calibri"/>
            </a:endParaRPr>
          </a:p>
          <a:p>
            <a:pPr eaLnBrk="1" hangingPunct="1">
              <a:lnSpc>
                <a:spcPct val="150000"/>
              </a:lnSpc>
            </a:pPr>
            <a:r>
              <a:rPr lang="en-US" sz="2000" dirty="0">
                <a:solidFill>
                  <a:schemeClr val="hlink"/>
                </a:solidFill>
                <a:latin typeface="Calibri"/>
                <a:cs typeface="Calibri"/>
              </a:rPr>
              <a:t>0.1	</a:t>
            </a:r>
            <a:r>
              <a:rPr lang="en-US" sz="2000" dirty="0" smtClean="0">
                <a:solidFill>
                  <a:schemeClr val="hlink"/>
                </a:solidFill>
                <a:latin typeface="Calibri"/>
                <a:cs typeface="Calibri"/>
              </a:rPr>
              <a:t>film</a:t>
            </a:r>
            <a:endParaRPr lang="en-US" sz="2000" dirty="0">
              <a:solidFill>
                <a:schemeClr val="hlink"/>
              </a:solidFill>
              <a:latin typeface="Calibri"/>
              <a:cs typeface="Calibri"/>
            </a:endParaRP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Relationship to Language Modeling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34804155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Multinomial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A </a:t>
            </a:r>
            <a:r>
              <a:rPr lang="en-US" sz="3600" dirty="0">
                <a:solidFill>
                  <a:srgbClr val="A4001D"/>
                </a:solidFill>
                <a:latin typeface="Calibri"/>
                <a:ea typeface="ＭＳ Ｐゴシック" charset="0"/>
                <a:cs typeface="Calibri"/>
              </a:rPr>
              <a:t>W</a:t>
            </a:r>
            <a:r>
              <a:rPr lang="en-US" sz="3600" dirty="0" smtClean="0">
                <a:solidFill>
                  <a:srgbClr val="A4001D"/>
                </a:solidFill>
                <a:latin typeface="Calibri"/>
                <a:ea typeface="ＭＳ Ｐゴシック" charset="0"/>
                <a:cs typeface="Calibri"/>
              </a:rPr>
              <a:t>orked </a:t>
            </a:r>
            <a:r>
              <a:rPr lang="en-US" sz="3600" dirty="0">
                <a:solidFill>
                  <a:srgbClr val="A4001D"/>
                </a:solidFill>
                <a:latin typeface="Calibri"/>
                <a:ea typeface="ＭＳ Ｐゴシック" charset="0"/>
                <a:cs typeface="Calibri"/>
              </a:rPr>
              <a:t>E</a:t>
            </a:r>
            <a:r>
              <a:rPr lang="en-US" sz="3600" dirty="0" smtClean="0">
                <a:solidFill>
                  <a:srgbClr val="A4001D"/>
                </a:solidFill>
                <a:latin typeface="Calibri"/>
                <a:ea typeface="ＭＳ Ｐゴシック" charset="0"/>
                <a:cs typeface="Calibri"/>
              </a:rPr>
              <a:t>xample</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89821091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smtClean="0">
                <a:latin typeface="+mn-lt"/>
              </a:rPr>
              <a:t>Choosing a class:</a:t>
            </a:r>
          </a:p>
          <a:p>
            <a:r>
              <a:rPr lang="en-US" sz="1800" dirty="0" smtClean="0">
                <a:latin typeface="+mn-lt"/>
              </a:rPr>
              <a:t>P(c|d5) </a:t>
            </a:r>
          </a:p>
          <a:p>
            <a:endParaRPr lang="en-US" sz="1800" dirty="0" smtClean="0">
              <a:latin typeface="+mn-lt"/>
            </a:endParaRPr>
          </a:p>
          <a:p>
            <a:endParaRPr lang="en-US" sz="1800" dirty="0">
              <a:latin typeface="+mn-lt"/>
            </a:endParaRPr>
          </a:p>
          <a:p>
            <a:endParaRPr lang="en-US" sz="1800" dirty="0" smtClean="0">
              <a:latin typeface="+mn-lt"/>
            </a:endParaRPr>
          </a:p>
          <a:p>
            <a:r>
              <a:rPr lang="en-US" sz="1800" dirty="0" smtClean="0">
                <a:latin typeface="+mn-lt"/>
              </a:rPr>
              <a:t>P(j|d5) </a:t>
            </a:r>
          </a:p>
          <a:p>
            <a:endParaRPr lang="en-US" sz="1800" dirty="0">
              <a:latin typeface="+mn-lt"/>
            </a:endParaRPr>
          </a:p>
          <a:p>
            <a:endParaRPr lang="en-US" sz="1800" dirty="0" smtClean="0">
              <a:latin typeface="+mn-lt"/>
            </a:endParaRPr>
          </a:p>
          <a:p>
            <a:endParaRPr lang="en-US" sz="1800" dirty="0" smtClean="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gridCol w="523874"/>
                <a:gridCol w="3586163"/>
                <a:gridCol w="762000"/>
              </a:tblGrid>
              <a:tr h="279400">
                <a:tc>
                  <a:txBody>
                    <a:bodyPr/>
                    <a:lstStyle/>
                    <a:p>
                      <a:pPr>
                        <a:lnSpc>
                          <a:spcPct val="70000"/>
                        </a:lnSpc>
                      </a:pPr>
                      <a:endParaRPr lang="en-US" sz="1600" dirty="0"/>
                    </a:p>
                  </a:txBody>
                  <a:tcPr/>
                </a:tc>
                <a:tc>
                  <a:txBody>
                    <a:bodyPr/>
                    <a:lstStyle/>
                    <a:p>
                      <a:pPr>
                        <a:lnSpc>
                          <a:spcPct val="70000"/>
                        </a:lnSpc>
                      </a:pPr>
                      <a:r>
                        <a:rPr lang="en-US" sz="1600" dirty="0" smtClean="0"/>
                        <a:t>Doc</a:t>
                      </a:r>
                      <a:endParaRPr lang="en-US" sz="1600" dirty="0"/>
                    </a:p>
                  </a:txBody>
                  <a:tcPr/>
                </a:tc>
                <a:tc>
                  <a:txBody>
                    <a:bodyPr/>
                    <a:lstStyle/>
                    <a:p>
                      <a:pPr>
                        <a:lnSpc>
                          <a:spcPct val="70000"/>
                        </a:lnSpc>
                      </a:pPr>
                      <a:r>
                        <a:rPr lang="en-US" sz="1600" dirty="0" smtClean="0"/>
                        <a:t>Words</a:t>
                      </a:r>
                      <a:endParaRPr lang="en-US" sz="1600" dirty="0"/>
                    </a:p>
                  </a:txBody>
                  <a:tcPr/>
                </a:tc>
                <a:tc>
                  <a:txBody>
                    <a:bodyPr/>
                    <a:lstStyle/>
                    <a:p>
                      <a:pPr>
                        <a:lnSpc>
                          <a:spcPct val="70000"/>
                        </a:lnSpc>
                      </a:pPr>
                      <a:r>
                        <a:rPr lang="en-US" sz="1600" dirty="0" smtClean="0"/>
                        <a:t>Class</a:t>
                      </a:r>
                      <a:endParaRPr lang="en-US" sz="1600" dirty="0"/>
                    </a:p>
                  </a:txBody>
                  <a:tcPr/>
                </a:tc>
              </a:tr>
              <a:tr h="279400">
                <a:tc>
                  <a:txBody>
                    <a:bodyPr/>
                    <a:lstStyle/>
                    <a:p>
                      <a:pPr>
                        <a:lnSpc>
                          <a:spcPct val="70000"/>
                        </a:lnSpc>
                      </a:pPr>
                      <a:r>
                        <a:rPr lang="en-US" sz="1600" dirty="0" smtClean="0"/>
                        <a:t>Training</a:t>
                      </a:r>
                      <a:endParaRPr lang="en-US" sz="1600" dirty="0"/>
                    </a:p>
                  </a:txBody>
                  <a:tcPr>
                    <a:solidFill>
                      <a:schemeClr val="accent6">
                        <a:lumMod val="20000"/>
                        <a:lumOff val="80000"/>
                      </a:schemeClr>
                    </a:solidFill>
                  </a:tcPr>
                </a:tc>
                <a:tc>
                  <a:txBody>
                    <a:bodyPr/>
                    <a:lstStyle/>
                    <a:p>
                      <a:pPr>
                        <a:lnSpc>
                          <a:spcPct val="70000"/>
                        </a:lnSpc>
                      </a:pPr>
                      <a:r>
                        <a:rPr lang="en-US" sz="1600" dirty="0" smtClean="0"/>
                        <a:t>1</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a:t>
                      </a:r>
                      <a:r>
                        <a:rPr lang="en-US" sz="1600" baseline="0" dirty="0" smtClean="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p>
                  </a:txBody>
                  <a:tcPr>
                    <a:solidFill>
                      <a:schemeClr val="accent6">
                        <a:lumMod val="20000"/>
                        <a:lumOff val="80000"/>
                      </a:schemeClr>
                    </a:solidFill>
                  </a:tcPr>
                </a:tc>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smtClean="0"/>
                        <a:t>2</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 Chinese Shanghai</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endParaRPr lang="en-US" sz="1600" dirty="0"/>
                    </a:p>
                  </a:txBody>
                  <a:tcPr>
                    <a:solidFill>
                      <a:schemeClr val="accent6">
                        <a:lumMod val="20000"/>
                        <a:lumOff val="80000"/>
                      </a:schemeClr>
                    </a:solidFill>
                  </a:tcPr>
                </a:tc>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smtClean="0"/>
                        <a:t>3</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 Macao</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endParaRPr lang="en-US" sz="1600" dirty="0"/>
                    </a:p>
                  </a:txBody>
                  <a:tcPr>
                    <a:solidFill>
                      <a:schemeClr val="accent6">
                        <a:lumMod val="20000"/>
                        <a:lumOff val="80000"/>
                      </a:schemeClr>
                    </a:solidFill>
                  </a:tcPr>
                </a:tc>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smtClean="0"/>
                        <a:t>4</a:t>
                      </a:r>
                      <a:endParaRPr lang="en-US" sz="1600" dirty="0"/>
                    </a:p>
                  </a:txBody>
                  <a:tcPr>
                    <a:solidFill>
                      <a:schemeClr val="accent6">
                        <a:lumMod val="20000"/>
                        <a:lumOff val="80000"/>
                      </a:schemeClr>
                    </a:solidFill>
                  </a:tcPr>
                </a:tc>
                <a:tc>
                  <a:txBody>
                    <a:bodyPr/>
                    <a:lstStyle/>
                    <a:p>
                      <a:pPr>
                        <a:lnSpc>
                          <a:spcPct val="70000"/>
                        </a:lnSpc>
                      </a:pPr>
                      <a:r>
                        <a:rPr lang="en-US" sz="1600" dirty="0" smtClean="0"/>
                        <a:t>Tokyo Japan Chinese</a:t>
                      </a:r>
                      <a:endParaRPr lang="en-US" sz="1600" dirty="0"/>
                    </a:p>
                  </a:txBody>
                  <a:tcPr>
                    <a:solidFill>
                      <a:schemeClr val="accent6">
                        <a:lumMod val="20000"/>
                        <a:lumOff val="80000"/>
                      </a:schemeClr>
                    </a:solidFill>
                  </a:tcPr>
                </a:tc>
                <a:tc>
                  <a:txBody>
                    <a:bodyPr/>
                    <a:lstStyle/>
                    <a:p>
                      <a:pPr>
                        <a:lnSpc>
                          <a:spcPct val="70000"/>
                        </a:lnSpc>
                      </a:pPr>
                      <a:r>
                        <a:rPr lang="en-US" sz="1600" dirty="0" smtClean="0"/>
                        <a:t>j</a:t>
                      </a:r>
                      <a:endParaRPr lang="en-US" sz="1600" dirty="0"/>
                    </a:p>
                  </a:txBody>
                  <a:tcPr>
                    <a:solidFill>
                      <a:schemeClr val="accent6">
                        <a:lumMod val="20000"/>
                        <a:lumOff val="80000"/>
                      </a:schemeClr>
                    </a:solidFill>
                  </a:tcPr>
                </a:tc>
              </a:tr>
              <a:tr h="279400">
                <a:tc>
                  <a:txBody>
                    <a:bodyPr/>
                    <a:lstStyle/>
                    <a:p>
                      <a:pPr>
                        <a:lnSpc>
                          <a:spcPct val="70000"/>
                        </a:lnSpc>
                      </a:pPr>
                      <a:r>
                        <a:rPr lang="en-US" sz="1600" dirty="0" smtClean="0"/>
                        <a:t>Test</a:t>
                      </a:r>
                      <a:endParaRPr lang="en-US" sz="1600" dirty="0"/>
                    </a:p>
                  </a:txBody>
                  <a:tcPr/>
                </a:tc>
                <a:tc>
                  <a:txBody>
                    <a:bodyPr/>
                    <a:lstStyle/>
                    <a:p>
                      <a:pPr>
                        <a:lnSpc>
                          <a:spcPct val="70000"/>
                        </a:lnSpc>
                      </a:pPr>
                      <a:r>
                        <a:rPr lang="en-US" sz="1600" dirty="0" smtClean="0"/>
                        <a:t>5</a:t>
                      </a:r>
                      <a:endParaRPr lang="en-US" sz="1600" dirty="0"/>
                    </a:p>
                  </a:txBody>
                  <a:tcPr/>
                </a:tc>
                <a:tc>
                  <a:txBody>
                    <a:bodyPr/>
                    <a:lstStyle/>
                    <a:p>
                      <a:pPr>
                        <a:lnSpc>
                          <a:spcPct val="70000"/>
                        </a:lnSpc>
                      </a:pPr>
                      <a:r>
                        <a:rPr lang="en-US" sz="1600" dirty="0" smtClean="0"/>
                        <a:t>Chinese Chinese Chinese Tokyo</a:t>
                      </a:r>
                      <a:r>
                        <a:rPr lang="en-US" sz="1600" baseline="0" dirty="0" smtClean="0"/>
                        <a:t> Japan</a:t>
                      </a:r>
                      <a:endParaRPr lang="en-US" sz="1600" dirty="0"/>
                    </a:p>
                  </a:txBody>
                  <a:tcPr/>
                </a:tc>
                <a:tc>
                  <a:txBody>
                    <a:bodyPr/>
                    <a:lstStyle/>
                    <a:p>
                      <a:pPr>
                        <a:lnSpc>
                          <a:spcPct val="70000"/>
                        </a:lnSpc>
                      </a:pPr>
                      <a:r>
                        <a:rPr lang="en-US" sz="1600" dirty="0" smtClean="0"/>
                        <a:t>?</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45</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smtClean="0">
                <a:latin typeface="+mn-lt"/>
              </a:rPr>
              <a:t>Conditional Probabilities:</a:t>
            </a:r>
          </a:p>
          <a:p>
            <a:r>
              <a:rPr lang="en-US" sz="1800" dirty="0" smtClean="0">
                <a:latin typeface="+mn-lt"/>
              </a:rPr>
              <a:t>P(</a:t>
            </a:r>
            <a:r>
              <a:rPr lang="en-US" sz="1800" dirty="0" err="1" smtClean="0">
                <a:latin typeface="+mn-lt"/>
              </a:rPr>
              <a:t>Chinese|</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Tokyo|</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Chinese|</a:t>
            </a:r>
            <a:r>
              <a:rPr lang="en-US" sz="1800" i="1" dirty="0" err="1">
                <a:latin typeface="+mn-lt"/>
              </a:rPr>
              <a:t>j</a:t>
            </a:r>
            <a:r>
              <a:rPr lang="en-US" sz="1800" dirty="0" smtClean="0">
                <a:latin typeface="+mn-lt"/>
              </a:rPr>
              <a:t>) =</a:t>
            </a:r>
          </a:p>
          <a:p>
            <a:r>
              <a:rPr lang="en-US" sz="1800" dirty="0" smtClean="0">
                <a:latin typeface="+mn-lt"/>
              </a:rPr>
              <a:t>P(</a:t>
            </a:r>
            <a:r>
              <a:rPr lang="en-US" sz="1800" dirty="0" err="1" smtClean="0">
                <a:latin typeface="+mn-lt"/>
              </a:rPr>
              <a:t>Tokyo|</a:t>
            </a:r>
            <a:r>
              <a:rPr lang="en-US" sz="1800" i="1" dirty="0" err="1" smtClean="0">
                <a:latin typeface="+mn-lt"/>
              </a:rPr>
              <a:t>j</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j</a:t>
            </a:r>
            <a:r>
              <a:rPr lang="en-US" sz="1800" dirty="0" smtClean="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smtClean="0">
                <a:latin typeface="+mn-lt"/>
              </a:rPr>
              <a:t>Priors:</a:t>
            </a:r>
          </a:p>
          <a:p>
            <a:r>
              <a:rPr lang="en-US" sz="1800" i="1" dirty="0" smtClean="0">
                <a:latin typeface="+mn-lt"/>
              </a:rPr>
              <a:t>P</a:t>
            </a:r>
            <a:r>
              <a:rPr lang="en-US" sz="1800" dirty="0" smtClean="0">
                <a:latin typeface="+mn-lt"/>
              </a:rPr>
              <a:t>(</a:t>
            </a:r>
            <a:r>
              <a:rPr lang="en-US" sz="1800" i="1" dirty="0" smtClean="0">
                <a:latin typeface="+mn-lt"/>
              </a:rPr>
              <a:t>c</a:t>
            </a:r>
            <a:r>
              <a:rPr lang="en-US" sz="1800" dirty="0" smtClean="0">
                <a:latin typeface="+mn-lt"/>
              </a:rPr>
              <a:t>)= </a:t>
            </a:r>
          </a:p>
          <a:p>
            <a:endParaRPr lang="en-US" sz="200" i="1" dirty="0" smtClean="0">
              <a:latin typeface="+mn-lt"/>
            </a:endParaRPr>
          </a:p>
          <a:p>
            <a:r>
              <a:rPr lang="en-US" sz="1800" i="1" dirty="0" smtClean="0">
                <a:latin typeface="+mn-lt"/>
              </a:rPr>
              <a:t>P</a:t>
            </a:r>
            <a:r>
              <a:rPr lang="en-US" sz="1800" dirty="0" smtClean="0">
                <a:latin typeface="+mn-lt"/>
              </a:rPr>
              <a:t>(</a:t>
            </a:r>
            <a:r>
              <a:rPr lang="en-US" sz="1800" i="1" dirty="0" smtClean="0">
                <a:latin typeface="+mn-lt"/>
              </a:rPr>
              <a:t>j</a:t>
            </a:r>
            <a:r>
              <a:rPr lang="en-US" sz="1800" dirty="0" smtClean="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smtClean="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smtClean="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139" name="Equation" r:id="rId3" imgW="1524000" imgH="419100" progId="Equation.3">
                  <p:embed/>
                </p:oleObj>
              </mc:Choice>
              <mc:Fallback>
                <p:oleObj name="Equation" r:id="rId3" imgW="1524000" imgH="419100" progId="Equation.3">
                  <p:embed/>
                  <p:pic>
                    <p:nvPicPr>
                      <p:cNvPr id="0" name=""/>
                      <p:cNvPicPr>
                        <a:picLocks noChangeAspect="1" noChangeArrowheads="1"/>
                      </p:cNvPicPr>
                      <p:nvPr/>
                    </p:nvPicPr>
                    <p:blipFill>
                      <a:blip r:embed="rId4"/>
                      <a:srcRect/>
                      <a:stretch>
                        <a:fillRect/>
                      </a:stretch>
                    </p:blipFill>
                    <p:spPr bwMode="auto">
                      <a:xfrm>
                        <a:off x="228600" y="1123951"/>
                        <a:ext cx="2493718" cy="685800"/>
                      </a:xfrm>
                      <a:prstGeom prst="rect">
                        <a:avLst/>
                      </a:prstGeom>
                      <a:noFill/>
                      <a:extLst/>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36140" name="Equation" r:id="rId5" imgW="660400" imgH="393700" progId="Equation.3">
                  <p:embed/>
                </p:oleObj>
              </mc:Choice>
              <mc:Fallback>
                <p:oleObj name="Equation" r:id="rId5" imgW="660400" imgH="393700" progId="Equation.3">
                  <p:embed/>
                  <p:pic>
                    <p:nvPicPr>
                      <p:cNvPr id="0" name=""/>
                      <p:cNvPicPr>
                        <a:picLocks noChangeAspect="1" noChangeArrowheads="1"/>
                      </p:cNvPicPr>
                      <p:nvPr/>
                    </p:nvPicPr>
                    <p:blipFill>
                      <a:blip r:embed="rId6"/>
                      <a:srcRect/>
                      <a:stretch>
                        <a:fillRect/>
                      </a:stretch>
                    </p:blipFill>
                    <p:spPr bwMode="auto">
                      <a:xfrm>
                        <a:off x="1524000" y="306388"/>
                        <a:ext cx="1079500" cy="644525"/>
                      </a:xfrm>
                      <a:prstGeom prst="rect">
                        <a:avLst/>
                      </a:prstGeom>
                      <a:noFill/>
                      <a:extLst/>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smtClean="0">
                <a:latin typeface="+mn-lt"/>
              </a:rPr>
              <a:t>(5+1) / (8+6) = 6/14 = 3/7</a:t>
            </a:r>
            <a:endParaRPr lang="en-US" sz="1800" dirty="0">
              <a:latin typeface="+mn-lt"/>
            </a:endParaRP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smtClean="0">
                <a:latin typeface="Calibri" charset="0"/>
                <a:ea typeface="Arial" charset="0"/>
                <a:cs typeface="Arial" charset="0"/>
              </a:rPr>
              <a:t>	≈ 0.0003</a:t>
            </a:r>
            <a:endParaRPr lang="en-US" altLang="zh-TW" sz="1600" dirty="0">
              <a:latin typeface="Calibri" charset="0"/>
              <a:ea typeface="Arial" charset="0"/>
              <a:cs typeface="Arial" charset="0"/>
            </a:endParaRP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141"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142" name="Equation" r:id="rId9" imgW="152280" imgH="126720" progId="Equation.3">
                  <p:embed/>
                </p:oleObj>
              </mc:Choice>
              <mc:Fallback>
                <p:oleObj name="Equation" r:id="rId9"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smtClean="0"/>
              <a:t>Na</a:t>
            </a:r>
            <a:r>
              <a:rPr lang="fr-FR" dirty="0" err="1" smtClean="0"/>
              <a:t>ï</a:t>
            </a:r>
            <a:r>
              <a:rPr lang="en-GB" dirty="0" err="1" smtClean="0"/>
              <a:t>ve</a:t>
            </a:r>
            <a:r>
              <a:rPr lang="en-GB" dirty="0" smtClean="0"/>
              <a:t> Bayes in Spam Filtering</a:t>
            </a:r>
            <a:endParaRPr lang="en-US" dirty="0" smtClean="0"/>
          </a:p>
        </p:txBody>
      </p:sp>
      <p:sp>
        <p:nvSpPr>
          <p:cNvPr id="74755" name="Rectangle 3"/>
          <p:cNvSpPr>
            <a:spLocks noGrp="1" noChangeArrowheads="1"/>
          </p:cNvSpPr>
          <p:nvPr>
            <p:ph sz="quarter" idx="1"/>
          </p:nvPr>
        </p:nvSpPr>
        <p:spPr/>
        <p:txBody>
          <a:bodyPr/>
          <a:lstStyle/>
          <a:p>
            <a:r>
              <a:rPr lang="en-US" dirty="0" err="1" smtClean="0">
                <a:latin typeface="Calibri" charset="0"/>
              </a:rPr>
              <a:t>SpamAssassin</a:t>
            </a:r>
            <a:r>
              <a:rPr lang="en-US" dirty="0" smtClean="0">
                <a:latin typeface="Calibri" charset="0"/>
              </a:rPr>
              <a:t> Features:</a:t>
            </a:r>
          </a:p>
          <a:p>
            <a:pPr lvl="1"/>
            <a:r>
              <a:rPr lang="en-US" sz="1600" dirty="0"/>
              <a:t>Mentions Generic Viagra</a:t>
            </a:r>
          </a:p>
          <a:p>
            <a:pPr lvl="1"/>
            <a:r>
              <a:rPr lang="en-US" sz="1600" dirty="0"/>
              <a:t>Online Pharmacy</a:t>
            </a:r>
          </a:p>
          <a:p>
            <a:pPr lvl="1"/>
            <a:r>
              <a:rPr lang="en-US" sz="1600" dirty="0" smtClean="0"/>
              <a:t>Mentions </a:t>
            </a:r>
            <a:r>
              <a:rPr lang="en-US" sz="1600" dirty="0"/>
              <a:t>millions of (dollar) ((dollar) NN,NNN,NNN.NN)</a:t>
            </a:r>
          </a:p>
          <a:p>
            <a:pPr lvl="1"/>
            <a:r>
              <a:rPr lang="en-US" sz="1600" dirty="0" smtClean="0"/>
              <a:t>Phrase</a:t>
            </a:r>
            <a:r>
              <a:rPr lang="en-US" sz="1600" dirty="0"/>
              <a:t>: impress ... girl</a:t>
            </a:r>
          </a:p>
          <a:p>
            <a:pPr lvl="1"/>
            <a:r>
              <a:rPr lang="en-US" sz="1600" dirty="0"/>
              <a:t>From: starts with many numbers</a:t>
            </a:r>
          </a:p>
          <a:p>
            <a:pPr lvl="1"/>
            <a:r>
              <a:rPr lang="en-US" sz="1600" dirty="0" smtClean="0"/>
              <a:t>Subject </a:t>
            </a:r>
            <a:r>
              <a:rPr lang="en-US" sz="1600" dirty="0"/>
              <a:t>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a:t>
            </a:r>
            <a:r>
              <a:rPr lang="en-US" sz="1600" dirty="0" smtClean="0">
                <a:hlinkClick r:id="rId2"/>
              </a:rPr>
              <a:t>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smtClean="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smtClean="0">
                <a:latin typeface="Calibri" charset="0"/>
              </a:rPr>
              <a:t>Very </a:t>
            </a:r>
            <a:r>
              <a:rPr lang="en-US" dirty="0">
                <a:latin typeface="Calibri" charset="0"/>
              </a:rPr>
              <a:t>Fast, low storage requirements</a:t>
            </a:r>
          </a:p>
          <a:p>
            <a:pPr marL="228600" indent="-228600"/>
            <a:r>
              <a:rPr lang="en-US" dirty="0" smtClean="0">
                <a:latin typeface="Calibri" charset="0"/>
              </a:rPr>
              <a:t>Robust to Irrelevant Features</a:t>
            </a:r>
          </a:p>
          <a:p>
            <a:pPr marL="571500" lvl="1" indent="-165100">
              <a:lnSpc>
                <a:spcPct val="90000"/>
              </a:lnSpc>
              <a:buFont typeface="Wingdings" charset="2"/>
              <a:buNone/>
            </a:pPr>
            <a:r>
              <a:rPr lang="en-US" dirty="0" smtClean="0">
                <a:latin typeface="Calibri" charset="0"/>
              </a:rPr>
              <a:t>	</a:t>
            </a:r>
            <a:r>
              <a:rPr lang="en-US" sz="1800" dirty="0" smtClean="0">
                <a:latin typeface="Calibri" charset="0"/>
              </a:rPr>
              <a:t>Irrelevant Features cancel each other without affecting results</a:t>
            </a:r>
          </a:p>
          <a:p>
            <a:pPr marL="228600" indent="-228600"/>
            <a:r>
              <a:rPr lang="en-US" dirty="0" smtClean="0">
                <a:latin typeface="Calibri" charset="0"/>
              </a:rPr>
              <a:t>Very good in domains with many equally important features</a:t>
            </a:r>
          </a:p>
          <a:p>
            <a:pPr marL="571500" lvl="1" indent="-165100">
              <a:buFont typeface="Wingdings" charset="2"/>
              <a:buNone/>
            </a:pPr>
            <a:r>
              <a:rPr lang="en-US" dirty="0" smtClean="0">
                <a:latin typeface="Calibri" charset="0"/>
              </a:rPr>
              <a:t>	</a:t>
            </a:r>
            <a:r>
              <a:rPr lang="en-US" sz="1800" dirty="0" smtClean="0">
                <a:latin typeface="Calibri" charset="0"/>
              </a:rPr>
              <a:t>Decision Trees suffer from </a:t>
            </a:r>
            <a:r>
              <a:rPr lang="en-US" sz="1800" i="1" dirty="0" smtClean="0">
                <a:latin typeface="Calibri" charset="0"/>
              </a:rPr>
              <a:t>fragmentation</a:t>
            </a:r>
            <a:r>
              <a:rPr lang="en-US" sz="1800" dirty="0" smtClean="0">
                <a:latin typeface="Calibri" charset="0"/>
              </a:rPr>
              <a:t> in such cases – especially if little data</a:t>
            </a:r>
          </a:p>
          <a:p>
            <a:pPr marL="228600" indent="-228600"/>
            <a:r>
              <a:rPr lang="en-US" dirty="0" smtClean="0">
                <a:latin typeface="Calibri" charset="0"/>
              </a:rPr>
              <a:t>Optimal if the independence </a:t>
            </a:r>
            <a:r>
              <a:rPr lang="en-US" dirty="0">
                <a:latin typeface="Calibri" charset="0"/>
              </a:rPr>
              <a:t>a</a:t>
            </a:r>
            <a:r>
              <a:rPr lang="en-US" dirty="0" smtClean="0">
                <a:latin typeface="Calibri" charset="0"/>
              </a:rPr>
              <a:t>ssumptions hold: </a:t>
            </a:r>
            <a:r>
              <a:rPr lang="en-US" sz="2000" dirty="0" smtClean="0">
                <a:latin typeface="Calibri" charset="0"/>
              </a:rPr>
              <a:t>If assumed independence is correct, then it is the Bayes Optimal Classifier for problem</a:t>
            </a:r>
            <a:endParaRPr lang="en-US" dirty="0" smtClean="0">
              <a:latin typeface="Calibri" charset="0"/>
            </a:endParaRPr>
          </a:p>
          <a:p>
            <a:pPr marL="228600" indent="-228600"/>
            <a:r>
              <a:rPr lang="en-US" dirty="0" smtClean="0">
                <a:latin typeface="Calibri" charset="0"/>
              </a:rPr>
              <a:t>A </a:t>
            </a:r>
            <a:r>
              <a:rPr lang="en-US" dirty="0">
                <a:latin typeface="Calibri" charset="0"/>
              </a:rPr>
              <a:t>good dependable baseline for text </a:t>
            </a:r>
            <a:r>
              <a:rPr lang="en-US" dirty="0" smtClean="0">
                <a:latin typeface="Calibri" charset="0"/>
              </a:rPr>
              <a:t>classification</a:t>
            </a:r>
          </a:p>
          <a:p>
            <a:pPr marL="571500" lvl="1"/>
            <a:r>
              <a:rPr lang="en-US" sz="2400" b="1" dirty="0">
                <a:solidFill>
                  <a:srgbClr val="FF0000"/>
                </a:solidFill>
                <a:latin typeface="Calibri" charset="0"/>
              </a:rPr>
              <a:t>B</a:t>
            </a:r>
            <a:r>
              <a:rPr lang="en-US" sz="2400" b="1" dirty="0" smtClean="0">
                <a:solidFill>
                  <a:srgbClr val="FF0000"/>
                </a:solidFill>
                <a:latin typeface="Calibri" charset="0"/>
              </a:rPr>
              <a:t>ut we will see other classifiers that give better accuracy</a:t>
            </a:r>
            <a:endParaRPr lang="en-US" sz="2400" b="1" dirty="0">
              <a:solidFill>
                <a:srgbClr val="FF0000"/>
              </a:solidFill>
              <a:latin typeface="Calibri" charset="0"/>
            </a:endParaRPr>
          </a:p>
          <a:p>
            <a:pPr marL="228600" indent="-228600"/>
            <a:endParaRPr lang="en-US" dirty="0" smtClean="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Multinomial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A </a:t>
            </a:r>
            <a:r>
              <a:rPr lang="en-US" sz="3600" dirty="0">
                <a:solidFill>
                  <a:srgbClr val="A4001D"/>
                </a:solidFill>
                <a:latin typeface="Calibri"/>
                <a:ea typeface="ＭＳ Ｐゴシック" charset="0"/>
                <a:cs typeface="Calibri"/>
              </a:rPr>
              <a:t>W</a:t>
            </a:r>
            <a:r>
              <a:rPr lang="en-US" sz="3600" dirty="0" smtClean="0">
                <a:solidFill>
                  <a:srgbClr val="A4001D"/>
                </a:solidFill>
                <a:latin typeface="Calibri"/>
                <a:ea typeface="ＭＳ Ｐゴシック" charset="0"/>
                <a:cs typeface="Calibri"/>
              </a:rPr>
              <a:t>orked </a:t>
            </a:r>
            <a:r>
              <a:rPr lang="en-US" sz="3600" dirty="0">
                <a:solidFill>
                  <a:srgbClr val="A4001D"/>
                </a:solidFill>
                <a:latin typeface="Calibri"/>
                <a:ea typeface="ＭＳ Ｐゴシック" charset="0"/>
                <a:cs typeface="Calibri"/>
              </a:rPr>
              <a:t>E</a:t>
            </a:r>
            <a:r>
              <a:rPr lang="en-US" sz="3600" dirty="0" smtClean="0">
                <a:solidFill>
                  <a:srgbClr val="A4001D"/>
                </a:solidFill>
                <a:latin typeface="Calibri"/>
                <a:ea typeface="ＭＳ Ｐゴシック" charset="0"/>
                <a:cs typeface="Calibri"/>
              </a:rPr>
              <a:t>xample</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85261647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smtClean="0">
                <a:solidFill>
                  <a:srgbClr val="A4001D"/>
                </a:solidFill>
                <a:ea typeface="ＭＳ Ｐゴシック" charset="0"/>
                <a:cs typeface="Calibri"/>
              </a:rPr>
              <a:t>Precision, Recall, and the F measure</a:t>
            </a:r>
            <a:endParaRPr lang="en-US" sz="3200" dirty="0">
              <a:solidFill>
                <a:srgbClr val="A4001D"/>
              </a:solidFill>
              <a:ea typeface="ＭＳ Ｐゴシック" charset="0"/>
              <a:cs typeface="Calibri"/>
            </a:endParaRPr>
          </a:p>
        </p:txBody>
      </p:sp>
    </p:spTree>
    <p:extLst>
      <p:ext uri="{BB962C8B-B14F-4D97-AF65-F5344CB8AC3E}">
        <p14:creationId xmlns:p14="http://schemas.microsoft.com/office/powerpoint/2010/main" val="336680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or negative movie review?</a:t>
            </a:r>
            <a:endParaRPr lang="en-US" dirty="0"/>
          </a:p>
        </p:txBody>
      </p:sp>
      <p:sp>
        <p:nvSpPr>
          <p:cNvPr id="3" name="Content Placeholder 2"/>
          <p:cNvSpPr>
            <a:spLocks noGrp="1"/>
          </p:cNvSpPr>
          <p:nvPr>
            <p:ph idx="1"/>
          </p:nvPr>
        </p:nvSpPr>
        <p:spPr>
          <a:xfrm>
            <a:off x="762000" y="1352550"/>
            <a:ext cx="7924800" cy="3333750"/>
          </a:xfrm>
        </p:spPr>
        <p:txBody>
          <a:bodyPr/>
          <a:lstStyle/>
          <a:p>
            <a:r>
              <a:rPr lang="en-US" dirty="0" smtClean="0"/>
              <a:t>unbelievably </a:t>
            </a:r>
            <a:r>
              <a:rPr lang="en-US" dirty="0"/>
              <a:t>disappointing </a:t>
            </a:r>
            <a:endParaRPr lang="en-US" dirty="0" smtClean="0"/>
          </a:p>
          <a:p>
            <a:r>
              <a:rPr lang="en-US" dirty="0" smtClean="0"/>
              <a:t>Full of </a:t>
            </a:r>
            <a:r>
              <a:rPr lang="en-US" dirty="0"/>
              <a:t>zany characters and richly applied satire, and some great plot </a:t>
            </a:r>
            <a:r>
              <a:rPr lang="en-US" dirty="0" smtClean="0"/>
              <a:t>twists</a:t>
            </a:r>
          </a:p>
          <a:p>
            <a:r>
              <a:rPr lang="en-US" dirty="0"/>
              <a:t> this is the greatest screwball comedy ever </a:t>
            </a:r>
            <a:r>
              <a:rPr lang="en-US" dirty="0" smtClean="0"/>
              <a:t>filmed</a:t>
            </a:r>
          </a:p>
          <a:p>
            <a:r>
              <a:rPr lang="en-US" dirty="0"/>
              <a:t> It was pathetic. The worst part about it was the boxing scenes.</a:t>
            </a:r>
          </a:p>
          <a:p>
            <a:endParaRPr lang="en-US" dirty="0" smtClean="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smtClean="0">
                <a:ea typeface="ＭＳ Ｐゴシック" charset="0"/>
                <a:cs typeface="ＭＳ Ｐゴシック" charset="0"/>
              </a:rPr>
              <a:t>The 2-by-2 contingency table</a:t>
            </a:r>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gridCol w="2057400"/>
                <a:gridCol w="2057400"/>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7794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smtClean="0">
                <a:ea typeface="ＭＳ Ｐゴシック" charset="0"/>
                <a:cs typeface="ＭＳ Ｐゴシック" charset="0"/>
              </a:rPr>
              <a:t>Recall</a:t>
            </a:r>
            <a:r>
              <a:rPr lang="en-US" dirty="0">
                <a:ea typeface="ＭＳ Ｐゴシック" charset="0"/>
                <a:cs typeface="ＭＳ Ｐゴシック" charset="0"/>
              </a:rPr>
              <a:t>: % of correct items that are </a:t>
            </a:r>
            <a:r>
              <a:rPr lang="en-US" dirty="0" smtClean="0">
                <a:ea typeface="ＭＳ Ｐゴシック" charset="0"/>
                <a:cs typeface="ＭＳ Ｐゴシック" charset="0"/>
              </a:rPr>
              <a:t>selected</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gridCol w="2057400"/>
                <a:gridCol w="2057400"/>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6803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smtClean="0"/>
              <a:t>A combined measure: F</a:t>
            </a:r>
            <a:endParaRPr lang="en-US" dirty="0"/>
          </a:p>
        </p:txBody>
      </p:sp>
      <p:sp>
        <p:nvSpPr>
          <p:cNvPr id="67586" name="Rectangle 3"/>
          <p:cNvSpPr>
            <a:spLocks noGrp="1" noChangeArrowheads="1"/>
          </p:cNvSpPr>
          <p:nvPr>
            <p:ph type="body" idx="1"/>
          </p:nvPr>
        </p:nvSpPr>
        <p:spPr/>
        <p:txBody>
          <a:bodyPr/>
          <a:lstStyle/>
          <a:p>
            <a:r>
              <a:rPr lang="en-US" dirty="0" smtClean="0"/>
              <a:t>A combined measure that assesses the P/R tradeoff is F measure (weighted harmonic mean):</a:t>
            </a:r>
          </a:p>
          <a:p>
            <a:endParaRPr lang="en-US" dirty="0" smtClean="0"/>
          </a:p>
          <a:p>
            <a:endParaRPr lang="en-US" dirty="0" smtClean="0"/>
          </a:p>
          <a:p>
            <a:endParaRPr lang="en-US" dirty="0" smtClean="0"/>
          </a:p>
          <a:p>
            <a:r>
              <a:rPr lang="en-US" dirty="0" smtClean="0"/>
              <a:t>The harmonic mean is a very conservative average; see </a:t>
            </a:r>
            <a:r>
              <a:rPr lang="en-US" i="1" dirty="0" smtClean="0"/>
              <a:t>IIR</a:t>
            </a:r>
            <a:r>
              <a:rPr lang="en-US" dirty="0" smtClean="0"/>
              <a:t> § 8.3</a:t>
            </a:r>
          </a:p>
          <a:p>
            <a:r>
              <a:rPr lang="en-US" dirty="0" smtClean="0"/>
              <a:t>People usually use balanced F1 measure</a:t>
            </a:r>
          </a:p>
          <a:p>
            <a:pPr lvl="1"/>
            <a:r>
              <a:rPr lang="en-US" dirty="0" smtClean="0"/>
              <a:t>  i.e., with </a:t>
            </a:r>
            <a:r>
              <a:rPr lang="en-US" dirty="0" smtClean="0">
                <a:sym typeface="Symbol" charset="0"/>
              </a:rPr>
              <a:t></a:t>
            </a:r>
            <a:r>
              <a:rPr lang="en-US" dirty="0" smtClean="0"/>
              <a:t> = 1 (that is, </a:t>
            </a:r>
            <a:r>
              <a:rPr lang="en-US" dirty="0" smtClean="0">
                <a:sym typeface="Symbol" charset="0"/>
              </a:rPr>
              <a:t> = ½):   		     </a:t>
            </a:r>
            <a:r>
              <a:rPr lang="en-US" i="1" dirty="0" smtClean="0">
                <a:sym typeface="Symbol" charset="0"/>
              </a:rPr>
              <a:t>F</a:t>
            </a:r>
            <a:r>
              <a:rPr lang="en-US" dirty="0" smtClean="0">
                <a:sym typeface="Symbol" charset="0"/>
              </a:rPr>
              <a:t> = 2</a:t>
            </a:r>
            <a:r>
              <a:rPr lang="en-US" i="1" dirty="0" smtClean="0">
                <a:sym typeface="Symbol" charset="0"/>
              </a:rPr>
              <a:t>PR</a:t>
            </a:r>
            <a:r>
              <a:rPr lang="en-US" dirty="0" smtClean="0">
                <a:sym typeface="Symbol" charset="0"/>
              </a:rPr>
              <a:t>/(</a:t>
            </a:r>
            <a:r>
              <a:rPr lang="en-US" i="1" dirty="0" smtClean="0">
                <a:sym typeface="Symbol" charset="0"/>
              </a:rPr>
              <a:t>P</a:t>
            </a:r>
            <a:r>
              <a:rPr lang="en-US" dirty="0" smtClean="0">
                <a:sym typeface="Symbol" charset="0"/>
              </a:rPr>
              <a:t>+</a:t>
            </a:r>
            <a:r>
              <a:rPr lang="en-US" i="1" dirty="0" smtClean="0">
                <a:sym typeface="Symbol" charset="0"/>
              </a:rPr>
              <a:t>R</a:t>
            </a:r>
            <a:r>
              <a:rPr lang="en-US" dirty="0" smtClean="0">
                <a:sym typeface="Symbol" charset="0"/>
              </a:rPr>
              <a:t>)</a:t>
            </a:r>
            <a:endParaRPr lang="en-US" dirty="0" smtClean="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42014" name="Equation" r:id="rId4" imgW="2084400" imgH="594000" progId="Equation.3">
                  <p:embed/>
                </p:oleObj>
              </mc:Choice>
              <mc:Fallback>
                <p:oleObj name="Equation" r:id="rId4" imgW="2084400" imgH="59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AutoShape 28" descr="https://pages.mtu.edu/~shene/COURSES/cs201/NOTES/chap04/means-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278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smtClean="0">
                <a:solidFill>
                  <a:srgbClr val="A4001D"/>
                </a:solidFill>
                <a:ea typeface="ＭＳ Ｐゴシック" charset="0"/>
                <a:cs typeface="Calibri"/>
              </a:rPr>
              <a:t>Precision, Recall, and the F measure</a:t>
            </a:r>
            <a:endParaRPr lang="en-US" sz="3200" dirty="0">
              <a:solidFill>
                <a:srgbClr val="A4001D"/>
              </a:solidFill>
              <a:ea typeface="ＭＳ Ｐゴシック" charset="0"/>
              <a:cs typeface="Calibri"/>
            </a:endParaRPr>
          </a:p>
        </p:txBody>
      </p:sp>
    </p:spTree>
    <p:extLst>
      <p:ext uri="{BB962C8B-B14F-4D97-AF65-F5344CB8AC3E}">
        <p14:creationId xmlns:p14="http://schemas.microsoft.com/office/powerpoint/2010/main" val="33078542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30915301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55</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More </a:t>
            </a:r>
            <a:r>
              <a:rPr lang="en-US" dirty="0">
                <a:latin typeface="Calibri" charset="0"/>
                <a:ea typeface="ＭＳ Ｐゴシック" charset="0"/>
                <a:cs typeface="ＭＳ Ｐゴシック" charset="0"/>
              </a:rPr>
              <a:t>Than Two </a:t>
            </a:r>
            <a:r>
              <a:rPr lang="en-US" dirty="0" smtClean="0">
                <a:latin typeface="Calibri" charset="0"/>
                <a:ea typeface="ＭＳ Ｐゴシック" charset="0"/>
                <a:cs typeface="ＭＳ Ｐゴシック" charset="0"/>
              </a:rPr>
              <a:t>Classes: </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Sets of binary classifiers</a:t>
            </a:r>
            <a:endParaRPr lang="en-US" dirty="0">
              <a:latin typeface="Calibri" charset="0"/>
              <a:ea typeface="ＭＳ Ｐゴシック" charset="0"/>
              <a:cs typeface="ＭＳ Ｐゴシック" charset="0"/>
            </a:endParaRPr>
          </a:p>
        </p:txBody>
      </p:sp>
      <p:sp>
        <p:nvSpPr>
          <p:cNvPr id="60420" name="Rectangle 3"/>
          <p:cNvSpPr>
            <a:spLocks noGrp="1" noChangeArrowheads="1"/>
          </p:cNvSpPr>
          <p:nvPr>
            <p:ph type="body" idx="1"/>
          </p:nvPr>
        </p:nvSpPr>
        <p:spPr/>
        <p:txBody>
          <a:bodyPr/>
          <a:lstStyle/>
          <a:p>
            <a:pPr eaLnBrk="1" hangingPunct="1"/>
            <a:r>
              <a:rPr lang="en-US" dirty="0" smtClean="0">
                <a:latin typeface="Calibri" charset="0"/>
                <a:ea typeface="ＭＳ Ｐゴシック" charset="0"/>
                <a:cs typeface="ＭＳ Ｐゴシック" charset="0"/>
              </a:rPr>
              <a:t>Dealing with </a:t>
            </a:r>
            <a:r>
              <a:rPr lang="en-US" dirty="0" smtClean="0">
                <a:solidFill>
                  <a:srgbClr val="008000"/>
                </a:solidFill>
                <a:latin typeface="Calibri" charset="0"/>
                <a:ea typeface="ＭＳ Ｐゴシック" charset="0"/>
                <a:cs typeface="ＭＳ Ｐゴシック" charset="0"/>
              </a:rPr>
              <a:t>any</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smtClean="0">
                <a:latin typeface="Calibri" charset="0"/>
                <a:ea typeface="ＭＳ Ｐゴシック" charset="0"/>
              </a:rPr>
              <a:t>A </a:t>
            </a:r>
            <a:r>
              <a:rPr lang="en-US" dirty="0">
                <a:latin typeface="Calibri" charset="0"/>
                <a:ea typeface="ＭＳ Ｐゴシック" charset="0"/>
              </a:rPr>
              <a:t>document can belong to 0, 1, or &gt;1 classes</a:t>
            </a:r>
            <a:r>
              <a:rPr lang="en-US" dirty="0" smtClean="0">
                <a:latin typeface="Calibri" charset="0"/>
                <a:ea typeface="ＭＳ Ｐゴシック" charset="0"/>
              </a:rPr>
              <a:t>.</a:t>
            </a:r>
          </a:p>
          <a:p>
            <a:pPr lvl="1"/>
            <a:endParaRPr lang="en-US" dirty="0" smtClean="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56</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smtClean="0">
                <a:solidFill>
                  <a:srgbClr val="008000"/>
                </a:solidFill>
                <a:latin typeface="Calibri" charset="0"/>
                <a:ea typeface="ＭＳ Ｐゴシック" charset="0"/>
                <a:cs typeface="ＭＳ Ｐゴシック" charset="0"/>
              </a:rPr>
              <a:t>One</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smtClean="0">
                <a:latin typeface="Calibri" charset="0"/>
                <a:ea typeface="ＭＳ Ｐゴシック" charset="0"/>
                <a:cs typeface="ＭＳ Ｐゴシック" charset="0"/>
              </a:rPr>
              <a:t>classification</a:t>
            </a:r>
            <a:endParaRPr lang="en-US"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rPr>
              <a:t>Classes </a:t>
            </a:r>
            <a:r>
              <a:rPr lang="en-US" dirty="0" smtClean="0">
                <a:latin typeface="Calibri" charset="0"/>
                <a:ea typeface="ＭＳ Ｐゴシック" charset="0"/>
              </a:rPr>
              <a:t>are mutually exclusive:  each document in exactly </a:t>
            </a:r>
            <a:r>
              <a:rPr lang="en-US" dirty="0">
                <a:latin typeface="Calibri" charset="0"/>
                <a:ea typeface="ＭＳ Ｐゴシック" charset="0"/>
              </a:rPr>
              <a:t>one </a:t>
            </a:r>
            <a:r>
              <a:rPr lang="en-US" dirty="0" smtClean="0">
                <a:latin typeface="Calibri" charset="0"/>
                <a:ea typeface="ＭＳ Ｐゴシック" charset="0"/>
              </a:rPr>
              <a:t>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smtClean="0">
                <a:latin typeface="Calibri" charset="0"/>
                <a:ea typeface="ＭＳ Ｐゴシック" charset="0"/>
                <a:cs typeface="ＭＳ Ｐゴシック" charset="0"/>
              </a:rPr>
              <a:t>the </a:t>
            </a:r>
            <a:r>
              <a:rPr lang="en-US" dirty="0" smtClean="0">
                <a:solidFill>
                  <a:srgbClr val="008000"/>
                </a:solidFill>
                <a:latin typeface="Calibri" charset="0"/>
                <a:ea typeface="ＭＳ Ｐゴシック" charset="0"/>
                <a:cs typeface="ＭＳ Ｐゴシック" charset="0"/>
              </a:rPr>
              <a:t>one</a:t>
            </a:r>
            <a:r>
              <a:rPr lang="en-US" dirty="0" smtClean="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a:t>
            </a:r>
            <a:r>
              <a:rPr lang="en-US" sz="2100" dirty="0" smtClean="0">
                <a:latin typeface="Calibri" charset="0"/>
                <a:ea typeface="ＭＳ Ｐゴシック" charset="0"/>
                <a:cs typeface="ＭＳ Ｐゴシック" charset="0"/>
              </a:rPr>
              <a:t>set, 21,578 docs (each 90 types, 200 </a:t>
            </a:r>
            <a:r>
              <a:rPr lang="en-US" sz="2100" dirty="0" err="1" smtClean="0">
                <a:latin typeface="Calibri" charset="0"/>
                <a:ea typeface="ＭＳ Ｐゴシック" charset="0"/>
                <a:cs typeface="ＭＳ Ｐゴシック" charset="0"/>
              </a:rPr>
              <a:t>toknens</a:t>
            </a:r>
            <a:r>
              <a:rPr lang="en-US" sz="2100" dirty="0" smtClean="0">
                <a:latin typeface="Calibri" charset="0"/>
                <a:ea typeface="ＭＳ Ｐゴシック" charset="0"/>
                <a:cs typeface="ＭＳ Ｐゴシック" charset="0"/>
              </a:rPr>
              <a:t>)</a:t>
            </a:r>
            <a:endParaRPr lang="en-US" sz="2100" dirty="0">
              <a:latin typeface="Calibri" charset="0"/>
              <a:ea typeface="ＭＳ Ｐゴシック" charset="0"/>
              <a:cs typeface="ＭＳ Ｐゴシック" charset="0"/>
            </a:endParaRP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smtClean="0">
                <a:latin typeface="Calibri" charset="0"/>
                <a:ea typeface="ＭＳ Ｐゴシック" charset="0"/>
              </a:rPr>
              <a:t>Learn 118 binary category distinctions</a:t>
            </a:r>
          </a:p>
          <a:p>
            <a:pPr eaLnBrk="1" hangingPunct="1"/>
            <a:r>
              <a:rPr lang="en-US" sz="2200" dirty="0" smtClean="0">
                <a:latin typeface="Calibri" charset="0"/>
                <a:ea typeface="ＭＳ Ｐゴシック" charset="0"/>
                <a:cs typeface="ＭＳ Ｐゴシック" charset="0"/>
              </a:rPr>
              <a:t>Average document (with at least one category) has 1.24 classes</a:t>
            </a:r>
            <a:endParaRPr lang="en-US" sz="2200" dirty="0">
              <a:latin typeface="Calibri" charset="0"/>
              <a:ea typeface="ＭＳ Ｐゴシック" charset="0"/>
              <a:cs typeface="ＭＳ Ｐゴシック" charset="0"/>
            </a:endParaRPr>
          </a:p>
          <a:p>
            <a:pPr eaLnBrk="1" hangingPunct="1"/>
            <a:r>
              <a:rPr lang="en-US" sz="2200" dirty="0" smtClean="0">
                <a:latin typeface="Calibri" charset="0"/>
                <a:ea typeface="ＭＳ Ｐゴシック" charset="0"/>
                <a:cs typeface="ＭＳ Ｐゴシック" charset="0"/>
              </a:rPr>
              <a:t>Only </a:t>
            </a:r>
            <a:r>
              <a:rPr lang="en-US" sz="2200" dirty="0">
                <a:latin typeface="Calibri" charset="0"/>
                <a:ea typeface="ＭＳ Ｐゴシック" charset="0"/>
                <a:cs typeface="ＭＳ Ｐゴシック" charset="0"/>
              </a:rPr>
              <a:t>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r>
              <a:rPr lang="en-US" sz="3600" dirty="0" smtClean="0">
                <a:latin typeface="Calibri" charset="0"/>
                <a:ea typeface="ＭＳ Ｐゴシック" charset="0"/>
                <a:cs typeface="ＭＳ Ｐゴシック" charset="0"/>
              </a:rPr>
              <a:t/>
            </a:r>
            <a:br>
              <a:rPr lang="en-US" sz="3600" dirty="0" smtClean="0">
                <a:latin typeface="Calibri" charset="0"/>
                <a:ea typeface="ＭＳ Ｐゴシック" charset="0"/>
                <a:cs typeface="ＭＳ Ｐゴシック" charset="0"/>
              </a:rPr>
            </a:br>
            <a:r>
              <a:rPr lang="en-US" sz="3600" dirty="0" smtClean="0">
                <a:latin typeface="Calibri" charset="0"/>
                <a:ea typeface="ＭＳ Ｐゴシック" charset="0"/>
                <a:cs typeface="ＭＳ Ｐゴシック" charset="0"/>
              </a:rPr>
              <a:t>Classic </a:t>
            </a:r>
            <a:r>
              <a:rPr lang="en-US" sz="3600" dirty="0">
                <a:latin typeface="Calibri" charset="0"/>
                <a:ea typeface="ＭＳ Ｐゴシック" charset="0"/>
                <a:cs typeface="ＭＳ Ｐゴシック" charset="0"/>
              </a:rPr>
              <a:t>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58</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smtClean="0"/>
              <a:t>Confusion matrix c</a:t>
            </a:r>
            <a:endParaRPr lang="en-US" dirty="0"/>
          </a:p>
        </p:txBody>
      </p:sp>
      <p:sp>
        <p:nvSpPr>
          <p:cNvPr id="3" name="Content Placeholder 2"/>
          <p:cNvSpPr>
            <a:spLocks noGrp="1"/>
          </p:cNvSpPr>
          <p:nvPr>
            <p:ph idx="1"/>
          </p:nvPr>
        </p:nvSpPr>
        <p:spPr>
          <a:xfrm>
            <a:off x="685800" y="1047750"/>
            <a:ext cx="8534400" cy="3333750"/>
          </a:xfrm>
        </p:spPr>
        <p:txBody>
          <a:bodyPr/>
          <a:lstStyle/>
          <a:p>
            <a:r>
              <a:rPr lang="en-US" dirty="0" smtClean="0"/>
              <a:t>For each </a:t>
            </a:r>
            <a:r>
              <a:rPr lang="en-US" dirty="0"/>
              <a:t>pair of classes &lt;c</a:t>
            </a:r>
            <a:r>
              <a:rPr lang="en-US" baseline="-25000" dirty="0"/>
              <a:t>1</a:t>
            </a:r>
            <a:r>
              <a:rPr lang="en-US" dirty="0"/>
              <a:t>,c</a:t>
            </a:r>
            <a:r>
              <a:rPr lang="en-US" baseline="-25000" dirty="0"/>
              <a:t>2</a:t>
            </a:r>
            <a:r>
              <a:rPr lang="en-US" dirty="0"/>
              <a:t>&gt; how many documents from </a:t>
            </a:r>
            <a:r>
              <a:rPr lang="en-US" dirty="0" smtClean="0"/>
              <a:t>c</a:t>
            </a:r>
            <a:r>
              <a:rPr lang="en-US" baseline="-25000" dirty="0" smtClean="0"/>
              <a:t>1</a:t>
            </a:r>
            <a:r>
              <a:rPr lang="en-US" dirty="0" smtClean="0"/>
              <a:t> </a:t>
            </a:r>
            <a:r>
              <a:rPr lang="en-US" dirty="0"/>
              <a:t>were incorrectly assigned to </a:t>
            </a:r>
            <a:r>
              <a:rPr lang="en-US" dirty="0" smtClean="0"/>
              <a:t>c</a:t>
            </a:r>
            <a:r>
              <a:rPr lang="en-US" baseline="-25000" dirty="0" smtClean="0"/>
              <a:t>2</a:t>
            </a:r>
            <a:r>
              <a:rPr lang="en-US" dirty="0" smtClean="0"/>
              <a:t>?</a:t>
            </a:r>
          </a:p>
          <a:p>
            <a:pPr lvl="1"/>
            <a:r>
              <a:rPr lang="en-US" dirty="0" smtClean="0"/>
              <a:t>c</a:t>
            </a:r>
            <a:r>
              <a:rPr lang="en-US" baseline="-25000" dirty="0" smtClean="0"/>
              <a:t>3,2</a:t>
            </a:r>
            <a:r>
              <a:rPr lang="en-US" dirty="0" smtClean="0"/>
              <a:t>: 90 wheat documents incorrectly assigned to poultry</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1008"/>
        </p:xfrm>
        <a:graphic>
          <a:graphicData uri="http://schemas.openxmlformats.org/drawingml/2006/table">
            <a:tbl>
              <a:tblPr firstRow="1" firstCol="1" bandRow="1">
                <a:tableStyleId>{5C22544A-7EE6-4342-B048-85BDC9FD1C3A}</a:tableStyleId>
              </a:tblPr>
              <a:tblGrid>
                <a:gridCol w="1600200"/>
                <a:gridCol w="990600"/>
                <a:gridCol w="990600"/>
                <a:gridCol w="990600"/>
                <a:gridCol w="1066799"/>
                <a:gridCol w="990600"/>
                <a:gridCol w="1143001"/>
              </a:tblGrid>
              <a:tr h="370840">
                <a:tc>
                  <a:txBody>
                    <a:bodyPr/>
                    <a:lstStyle/>
                    <a:p>
                      <a:pPr>
                        <a:lnSpc>
                          <a:spcPct val="80000"/>
                        </a:lnSpc>
                      </a:pPr>
                      <a:r>
                        <a:rPr lang="en-US" sz="1700" dirty="0" smtClean="0"/>
                        <a:t>Docs in test set</a:t>
                      </a:r>
                      <a:endParaRPr lang="en-US" sz="1700" dirty="0"/>
                    </a:p>
                  </a:txBody>
                  <a:tcPr/>
                </a:tc>
                <a:tc>
                  <a:txBody>
                    <a:bodyPr/>
                    <a:lstStyle/>
                    <a:p>
                      <a:pPr>
                        <a:lnSpc>
                          <a:spcPct val="80000"/>
                        </a:lnSpc>
                      </a:pPr>
                      <a:r>
                        <a:rPr lang="en-US" sz="1700" dirty="0" smtClean="0"/>
                        <a:t>Assigned</a:t>
                      </a:r>
                    </a:p>
                    <a:p>
                      <a:pPr>
                        <a:lnSpc>
                          <a:spcPct val="80000"/>
                        </a:lnSpc>
                      </a:pPr>
                      <a:r>
                        <a:rPr lang="en-US" sz="1700" dirty="0" smtClean="0"/>
                        <a:t>UK</a:t>
                      </a:r>
                      <a:endParaRPr lang="en-US" sz="1700" dirty="0"/>
                    </a:p>
                  </a:txBody>
                  <a:tcPr/>
                </a:tc>
                <a:tc>
                  <a:txBody>
                    <a:bodyPr/>
                    <a:lstStyle/>
                    <a:p>
                      <a:pPr>
                        <a:lnSpc>
                          <a:spcPct val="80000"/>
                        </a:lnSpc>
                      </a:pPr>
                      <a:r>
                        <a:rPr lang="en-US" sz="1700" dirty="0" smtClean="0"/>
                        <a:t>Assigned poultry</a:t>
                      </a:r>
                      <a:endParaRPr lang="en-US" sz="1700" dirty="0"/>
                    </a:p>
                  </a:txBody>
                  <a:tcPr/>
                </a:tc>
                <a:tc>
                  <a:txBody>
                    <a:bodyPr/>
                    <a:lstStyle/>
                    <a:p>
                      <a:pPr>
                        <a:lnSpc>
                          <a:spcPct val="80000"/>
                        </a:lnSpc>
                      </a:pPr>
                      <a:r>
                        <a:rPr lang="en-US" sz="1700" dirty="0" smtClean="0"/>
                        <a:t>Assigned </a:t>
                      </a:r>
                      <a:r>
                        <a:rPr lang="en-US" sz="1700" baseline="0" dirty="0" smtClean="0"/>
                        <a:t>wheat</a:t>
                      </a:r>
                      <a:endParaRPr lang="en-US" sz="1700" dirty="0"/>
                    </a:p>
                  </a:txBody>
                  <a:tcPr/>
                </a:tc>
                <a:tc>
                  <a:txBody>
                    <a:bodyPr/>
                    <a:lstStyle/>
                    <a:p>
                      <a:pPr>
                        <a:lnSpc>
                          <a:spcPct val="80000"/>
                        </a:lnSpc>
                      </a:pPr>
                      <a:r>
                        <a:rPr lang="en-US" sz="1700" dirty="0" smtClean="0"/>
                        <a:t>Assigned coffee</a:t>
                      </a:r>
                      <a:endParaRPr lang="en-US" sz="1700" dirty="0"/>
                    </a:p>
                  </a:txBody>
                  <a:tcPr/>
                </a:tc>
                <a:tc>
                  <a:txBody>
                    <a:bodyPr/>
                    <a:lstStyle/>
                    <a:p>
                      <a:pPr>
                        <a:lnSpc>
                          <a:spcPct val="80000"/>
                        </a:lnSpc>
                      </a:pPr>
                      <a:r>
                        <a:rPr lang="en-US" sz="1700" dirty="0" smtClean="0"/>
                        <a:t>Assigned </a:t>
                      </a:r>
                      <a:r>
                        <a:rPr lang="en-US" sz="1700" baseline="0" dirty="0" smtClean="0"/>
                        <a:t>interest</a:t>
                      </a:r>
                      <a:endParaRPr lang="en-US" sz="1700" dirty="0"/>
                    </a:p>
                  </a:txBody>
                  <a:tcPr/>
                </a:tc>
                <a:tc>
                  <a:txBody>
                    <a:bodyPr/>
                    <a:lstStyle/>
                    <a:p>
                      <a:pPr>
                        <a:lnSpc>
                          <a:spcPct val="80000"/>
                        </a:lnSpc>
                      </a:pPr>
                      <a:r>
                        <a:rPr lang="en-US" sz="1700" dirty="0" smtClean="0"/>
                        <a:t>Assigned trade</a:t>
                      </a:r>
                      <a:endParaRPr lang="en-US" sz="1700" dirty="0"/>
                    </a:p>
                  </a:txBody>
                  <a:tcPr/>
                </a:tc>
              </a:tr>
              <a:tr h="370840">
                <a:tc>
                  <a:txBody>
                    <a:bodyPr/>
                    <a:lstStyle/>
                    <a:p>
                      <a:pPr>
                        <a:lnSpc>
                          <a:spcPct val="80000"/>
                        </a:lnSpc>
                      </a:pPr>
                      <a:r>
                        <a:rPr lang="en-US" sz="1700" dirty="0" smtClean="0"/>
                        <a:t>True UK</a:t>
                      </a:r>
                      <a:endParaRPr lang="en-US" sz="1700" dirty="0"/>
                    </a:p>
                  </a:txBody>
                  <a:tcPr/>
                </a:tc>
                <a:tc>
                  <a:txBody>
                    <a:bodyPr/>
                    <a:lstStyle/>
                    <a:p>
                      <a:pPr>
                        <a:lnSpc>
                          <a:spcPct val="80000"/>
                        </a:lnSpc>
                      </a:pPr>
                      <a:r>
                        <a:rPr lang="en-US" sz="1700" dirty="0" smtClean="0"/>
                        <a:t>95</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poultry</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wheat</a:t>
                      </a:r>
                      <a:endParaRPr lang="en-US" sz="1700" dirty="0"/>
                    </a:p>
                  </a:txBody>
                  <a:tcPr/>
                </a:tc>
                <a:tc>
                  <a:txBody>
                    <a:bodyPr/>
                    <a:lstStyle/>
                    <a:p>
                      <a:pPr>
                        <a:lnSpc>
                          <a:spcPct val="80000"/>
                        </a:lnSpc>
                      </a:pPr>
                      <a:r>
                        <a:rPr lang="en-US" sz="1700" dirty="0" smtClean="0"/>
                        <a:t>10</a:t>
                      </a:r>
                      <a:endParaRPr lang="en-US" sz="1700" dirty="0"/>
                    </a:p>
                  </a:txBody>
                  <a:tcPr/>
                </a:tc>
                <a:tc>
                  <a:txBody>
                    <a:bodyPr/>
                    <a:lstStyle/>
                    <a:p>
                      <a:pPr>
                        <a:lnSpc>
                          <a:spcPct val="80000"/>
                        </a:lnSpc>
                      </a:pPr>
                      <a:r>
                        <a:rPr lang="en-US" sz="1700" dirty="0" smtClean="0"/>
                        <a:t>90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coffee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34</a:t>
                      </a:r>
                      <a:endParaRPr lang="en-US" sz="1700" dirty="0"/>
                    </a:p>
                  </a:txBody>
                  <a:tcPr/>
                </a:tc>
                <a:tc>
                  <a:txBody>
                    <a:bodyPr/>
                    <a:lstStyle/>
                    <a:p>
                      <a:pPr>
                        <a:lnSpc>
                          <a:spcPct val="80000"/>
                        </a:lnSpc>
                      </a:pPr>
                      <a:r>
                        <a:rPr lang="en-US" sz="1700" dirty="0" smtClean="0"/>
                        <a:t>3</a:t>
                      </a:r>
                      <a:endParaRPr lang="en-US" sz="1700" dirty="0"/>
                    </a:p>
                  </a:txBody>
                  <a:tcPr/>
                </a:tc>
                <a:tc>
                  <a:txBody>
                    <a:bodyPr/>
                    <a:lstStyle/>
                    <a:p>
                      <a:pPr>
                        <a:lnSpc>
                          <a:spcPct val="80000"/>
                        </a:lnSpc>
                      </a:pPr>
                      <a:r>
                        <a:rPr lang="en-US" sz="1700" dirty="0" smtClean="0"/>
                        <a:t>7</a:t>
                      </a:r>
                      <a:endParaRPr lang="en-US" sz="1700" dirty="0"/>
                    </a:p>
                  </a:txBody>
                  <a:tcPr/>
                </a:tc>
              </a:tr>
              <a:tr h="370840">
                <a:tc>
                  <a:txBody>
                    <a:bodyPr/>
                    <a:lstStyle/>
                    <a:p>
                      <a:pPr>
                        <a:lnSpc>
                          <a:spcPct val="80000"/>
                        </a:lnSpc>
                      </a:pPr>
                      <a:r>
                        <a:rPr lang="en-US" sz="1700" dirty="0" smtClean="0"/>
                        <a:t>True interest</a:t>
                      </a:r>
                      <a:endParaRPr lang="en-US" sz="1700" dirty="0"/>
                    </a:p>
                  </a:txBody>
                  <a:tcPr/>
                </a:tc>
                <a:tc>
                  <a:txBody>
                    <a:bodyPr/>
                    <a:lstStyle/>
                    <a:p>
                      <a:pPr>
                        <a:lnSpc>
                          <a:spcPct val="80000"/>
                        </a:lnSpc>
                      </a:pPr>
                      <a:r>
                        <a:rPr lang="en-US" sz="1700" dirty="0" smtClean="0"/>
                        <a:t>-</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26</a:t>
                      </a:r>
                      <a:endParaRPr lang="en-US" sz="1700" dirty="0"/>
                    </a:p>
                  </a:txBody>
                  <a:tcPr/>
                </a:tc>
                <a:tc>
                  <a:txBody>
                    <a:bodyPr/>
                    <a:lstStyle/>
                    <a:p>
                      <a:pPr>
                        <a:lnSpc>
                          <a:spcPct val="80000"/>
                        </a:lnSpc>
                      </a:pPr>
                      <a:r>
                        <a:rPr lang="en-US" sz="1700" dirty="0" smtClean="0"/>
                        <a:t>5</a:t>
                      </a:r>
                      <a:endParaRPr lang="en-US" sz="1700" dirty="0"/>
                    </a:p>
                  </a:txBody>
                  <a:tcPr/>
                </a:tc>
              </a:tr>
              <a:tr h="370840">
                <a:tc>
                  <a:txBody>
                    <a:bodyPr/>
                    <a:lstStyle/>
                    <a:p>
                      <a:pPr>
                        <a:lnSpc>
                          <a:spcPct val="80000"/>
                        </a:lnSpc>
                      </a:pPr>
                      <a:r>
                        <a:rPr lang="en-US" sz="1700" dirty="0" smtClean="0"/>
                        <a:t>True trade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14</a:t>
                      </a:r>
                      <a:endParaRPr lang="en-US" sz="1700" dirty="0"/>
                    </a:p>
                  </a:txBody>
                  <a:tcPr/>
                </a:tc>
                <a:tc>
                  <a:txBody>
                    <a:bodyPr/>
                    <a:lstStyle/>
                    <a:p>
                      <a:pPr>
                        <a:lnSpc>
                          <a:spcPct val="80000"/>
                        </a:lnSpc>
                      </a:pPr>
                      <a:r>
                        <a:rPr lang="en-US" sz="1700" dirty="0" smtClean="0"/>
                        <a:t>5</a:t>
                      </a:r>
                      <a:endParaRPr lang="en-US" sz="1700" dirty="0"/>
                    </a:p>
                  </a:txBody>
                  <a:tcPr/>
                </a:tc>
                <a:tc>
                  <a:txBody>
                    <a:bodyPr/>
                    <a:lstStyle/>
                    <a:p>
                      <a:pPr>
                        <a:lnSpc>
                          <a:spcPct val="80000"/>
                        </a:lnSpc>
                      </a:pPr>
                      <a:r>
                        <a:rPr lang="en-US" sz="1700" dirty="0" smtClean="0"/>
                        <a:t>10</a:t>
                      </a:r>
                      <a:endParaRPr lang="en-US" sz="1700" dirty="0"/>
                    </a:p>
                  </a:txBody>
                  <a:tcPr/>
                </a:tc>
              </a:tr>
            </a:tbl>
          </a:graphicData>
        </a:graphic>
      </p:graphicFrame>
    </p:spTree>
    <p:extLst>
      <p:ext uri="{BB962C8B-B14F-4D97-AF65-F5344CB8AC3E}">
        <p14:creationId xmlns:p14="http://schemas.microsoft.com/office/powerpoint/2010/main" val="1753909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smtClean="0"/>
              <a:t>What is the subject of this article?</a:t>
            </a:r>
            <a:endParaRPr lang="en-US" dirty="0"/>
          </a:p>
        </p:txBody>
      </p:sp>
      <p:sp>
        <p:nvSpPr>
          <p:cNvPr id="3" name="Content Placeholder 2"/>
          <p:cNvSpPr>
            <a:spLocks noGrp="1"/>
          </p:cNvSpPr>
          <p:nvPr>
            <p:ph idx="1"/>
          </p:nvPr>
        </p:nvSpPr>
        <p:spPr>
          <a:xfrm>
            <a:off x="4876800" y="1752600"/>
            <a:ext cx="3810000" cy="3333750"/>
          </a:xfrm>
        </p:spPr>
        <p:txBody>
          <a:bodyPr/>
          <a:lstStyle/>
          <a:p>
            <a:r>
              <a:rPr lang="en-US" dirty="0" err="1" smtClean="0"/>
              <a:t>Antogonists</a:t>
            </a:r>
            <a:r>
              <a:rPr lang="en-US" dirty="0" smtClean="0"/>
              <a:t> and Inhibitors</a:t>
            </a:r>
          </a:p>
          <a:p>
            <a:r>
              <a:rPr lang="en-US" dirty="0" smtClean="0"/>
              <a:t>Blood Supply</a:t>
            </a:r>
          </a:p>
          <a:p>
            <a:r>
              <a:rPr lang="en-US" dirty="0" smtClean="0"/>
              <a:t>Chemistry</a:t>
            </a:r>
          </a:p>
          <a:p>
            <a:r>
              <a:rPr lang="en-US" dirty="0" smtClean="0"/>
              <a:t>Drug Therapy</a:t>
            </a:r>
          </a:p>
          <a:p>
            <a:r>
              <a:rPr lang="en-US" dirty="0" smtClean="0"/>
              <a:t>Embryology</a:t>
            </a:r>
          </a:p>
          <a:p>
            <a:r>
              <a:rPr lang="en-US" dirty="0" smtClean="0"/>
              <a:t>Epidemiology</a:t>
            </a:r>
          </a:p>
          <a:p>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smtClean="0">
                <a:latin typeface="+mn-lt"/>
              </a:rPr>
              <a:t>MeSH</a:t>
            </a:r>
            <a:r>
              <a:rPr lang="en-US" sz="2800" b="1" dirty="0" smtClean="0">
                <a:latin typeface="+mn-lt"/>
              </a:rPr>
              <a:t> Subject Category Hierarchy</a:t>
            </a:r>
            <a:endParaRPr lang="en-US" sz="2800" b="1" dirty="0">
              <a:latin typeface="+mn-lt"/>
            </a:endParaRP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smtClean="0">
                <a:latin typeface="+mn-lt"/>
              </a:rPr>
              <a:t>?</a:t>
            </a:r>
            <a:endParaRPr lang="en-US" sz="3600" dirty="0">
              <a:latin typeface="+mn-lt"/>
            </a:endParaRP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smtClean="0">
                <a:latin typeface="Lucida Sans" pitchFamily="-65" charset="0"/>
              </a:rPr>
              <a:t>MEDLINE Article</a:t>
            </a:r>
            <a:endParaRPr lang="en-US" sz="1800" dirty="0">
              <a:latin typeface="Lucida Sans" pitchFamily="-65" charset="0"/>
            </a:endParaRP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600" dirty="0">
                <a:latin typeface="Calibri" charset="0"/>
                <a:ea typeface="ＭＳ Ｐゴシック" charset="0"/>
                <a:cs typeface="ＭＳ Ｐゴシック" charset="0"/>
              </a:rPr>
              <a:t> </a:t>
            </a:r>
            <a:r>
              <a:rPr lang="en-US" sz="2600" dirty="0" smtClean="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Fraction </a:t>
            </a:r>
            <a:r>
              <a:rPr lang="en-US" sz="2800" dirty="0">
                <a:latin typeface="Calibri" charset="0"/>
                <a:ea typeface="ＭＳ Ｐゴシック" charset="0"/>
                <a:cs typeface="ＭＳ Ｐゴシック" charset="0"/>
              </a:rPr>
              <a:t>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smtClean="0">
                <a:latin typeface="Calibri" charset="0"/>
                <a:ea typeface="ＭＳ Ｐゴシック" charset="0"/>
                <a:cs typeface="ＭＳ Ｐゴシック" charset="0"/>
              </a:rPr>
              <a:t>: (1 - error rate) </a:t>
            </a:r>
            <a:endParaRPr lang="en-US" sz="2800" dirty="0" smtClean="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100" name="Equation" r:id="rId3" imgW="546100" imgH="762000" progId="Equation.3">
                  <p:embed/>
                </p:oleObj>
              </mc:Choice>
              <mc:Fallback>
                <p:oleObj name="Equation" r:id="rId3" imgW="546100" imgH="762000" progId="Equation.3">
                  <p:embed/>
                  <p:pic>
                    <p:nvPicPr>
                      <p:cNvPr id="0" name=""/>
                      <p:cNvPicPr>
                        <a:picLocks noChangeAspect="1" noChangeArrowheads="1"/>
                      </p:cNvPicPr>
                      <p:nvPr/>
                    </p:nvPicPr>
                    <p:blipFill>
                      <a:blip r:embed="rId4"/>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101" name="Equation" r:id="rId5" imgW="393700" imgH="596900" progId="Equation.3">
                  <p:embed/>
                </p:oleObj>
              </mc:Choice>
              <mc:Fallback>
                <p:oleObj name="Equation" r:id="rId5" imgW="393700" imgH="596900" progId="Equation.3">
                  <p:embed/>
                  <p:pic>
                    <p:nvPicPr>
                      <p:cNvPr id="0" name=""/>
                      <p:cNvPicPr>
                        <a:picLocks noChangeAspect="1" noChangeArrowheads="1"/>
                      </p:cNvPicPr>
                      <p:nvPr/>
                    </p:nvPicPr>
                    <p:blipFill>
                      <a:blip r:embed="rId6"/>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102" name="Equation" r:id="rId7" imgW="381000" imgH="596900" progId="Equation.3">
                  <p:embed/>
                </p:oleObj>
              </mc:Choice>
              <mc:Fallback>
                <p:oleObj name="Equation" r:id="rId7" imgW="381000" imgH="596900" progId="Equation.3">
                  <p:embed/>
                  <p:pic>
                    <p:nvPicPr>
                      <p:cNvPr id="0" name=""/>
                      <p:cNvPicPr>
                        <a:picLocks noChangeAspect="1" noChangeArrowheads="1"/>
                      </p:cNvPicPr>
                      <p:nvPr/>
                    </p:nvPicPr>
                    <p:blipFill>
                      <a:blip r:embed="rId8"/>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smtClean="0">
                <a:latin typeface="Calibri" charset="0"/>
                <a:ea typeface="ＭＳ Ｐゴシック" charset="0"/>
                <a:cs typeface="ＭＳ Ｐゴシック" charset="0"/>
              </a:rPr>
              <a:t>If </a:t>
            </a:r>
            <a:r>
              <a:rPr lang="en-US" sz="2800" dirty="0">
                <a:latin typeface="Calibri" charset="0"/>
                <a:ea typeface="ＭＳ Ｐゴシック" charset="0"/>
                <a:cs typeface="ＭＳ Ｐゴシック" charset="0"/>
              </a:rPr>
              <a:t>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62</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gridCol w="762000"/>
                <a:gridCol w="762000"/>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gridCol w="727364"/>
                <a:gridCol w="646545"/>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smtClean="0">
                          <a:ln>
                            <a:noFill/>
                          </a:ln>
                          <a:solidFill>
                            <a:schemeClr val="tx1"/>
                          </a:solidFill>
                          <a:effectLst/>
                          <a:latin typeface="Calibri"/>
                          <a:cs typeface="Calibri"/>
                        </a:rPr>
                        <a:t>Truth: </a:t>
                      </a:r>
                      <a:r>
                        <a:rPr kumimoji="0" lang="en-US" sz="1400" b="0" i="0" u="none" strike="noStrike" cap="none" normalizeH="0" baseline="0" dirty="0">
                          <a:ln>
                            <a:noFill/>
                          </a:ln>
                          <a:solidFill>
                            <a:schemeClr val="tx1"/>
                          </a:solidFill>
                          <a:effectLst/>
                          <a:latin typeface="Calibri"/>
                          <a:cs typeface="Calibri"/>
                        </a:rPr>
                        <a:t>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gridCol w="720435"/>
                <a:gridCol w="727364"/>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smtClean="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smtClean="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smtClean="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a:t>
            </a:r>
            <a:r>
              <a:rPr lang="en-US" dirty="0" smtClean="0">
                <a:latin typeface="Calibri" charset="0"/>
              </a:rPr>
              <a:t>performance</a:t>
            </a:r>
            <a:endParaRPr lang="en-US" sz="2400" dirty="0" smtClean="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smtClean="0">
                <a:latin typeface="Calibri" charset="0"/>
              </a:rPr>
              <a:t>Handle sampling errors from different datasets</a:t>
            </a:r>
          </a:p>
          <a:p>
            <a:pPr lvl="1">
              <a:lnSpc>
                <a:spcPct val="90000"/>
              </a:lnSpc>
            </a:pPr>
            <a:r>
              <a:rPr lang="en-US" dirty="0" smtClean="0">
                <a:latin typeface="Calibri" charset="0"/>
              </a:rPr>
              <a:t>Pool results over each split</a:t>
            </a:r>
          </a:p>
          <a:p>
            <a:pPr lvl="1">
              <a:lnSpc>
                <a:spcPct val="90000"/>
              </a:lnSpc>
            </a:pPr>
            <a:r>
              <a:rPr lang="en-US" dirty="0" smtClean="0">
                <a:latin typeface="Calibri" charset="0"/>
              </a:rPr>
              <a:t>Compute pooled </a:t>
            </a:r>
            <a:r>
              <a:rPr lang="en-US" dirty="0" err="1" smtClean="0">
                <a:latin typeface="Calibri" charset="0"/>
              </a:rPr>
              <a:t>dev</a:t>
            </a:r>
            <a:r>
              <a:rPr lang="en-US" dirty="0" smtClean="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smtClean="0">
                <a:ln>
                  <a:noFill/>
                </a:ln>
                <a:solidFill>
                  <a:schemeClr val="tx1"/>
                </a:solidFill>
                <a:effectLst/>
                <a:latin typeface="Calibri"/>
                <a:cs typeface="Calibri"/>
              </a:rPr>
              <a:t>Test</a:t>
            </a:r>
            <a:r>
              <a:rPr kumimoji="0" lang="en-US" sz="2000" b="0" i="0" u="none" strike="noStrike" cap="none" normalizeH="0" dirty="0" smtClean="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                         Training Set</a:t>
              </a:r>
              <a:endParaRPr kumimoji="0" lang="en-US" sz="2000" b="0" i="0" u="none" strike="noStrike" cap="none" normalizeH="0" baseline="0" dirty="0">
                <a:ln>
                  <a:noFill/>
                </a:ln>
                <a:solidFill>
                  <a:schemeClr val="tx1"/>
                </a:solidFill>
                <a:effectLst/>
                <a:latin typeface="Calibri"/>
                <a:cs typeface="Calibri"/>
              </a:endParaRP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92803162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Practical Issues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81008659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66</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a:t>
            </a:r>
            <a:r>
              <a:rPr lang="en-US" dirty="0" smtClean="0">
                <a:latin typeface="Calibri" charset="0"/>
                <a:ea typeface="ＭＳ Ｐゴシック" charset="0"/>
                <a:cs typeface="ＭＳ Ｐゴシック" charset="0"/>
              </a:rPr>
              <a:t>I’m </a:t>
            </a:r>
            <a:r>
              <a:rPr lang="en-US" dirty="0">
                <a:latin typeface="Calibri" charset="0"/>
                <a:ea typeface="ＭＳ Ｐゴシック" charset="0"/>
                <a:cs typeface="ＭＳ Ｐゴシック" charset="0"/>
              </a:rPr>
              <a:t>building a text classifier for real, now!</a:t>
            </a:r>
          </a:p>
          <a:p>
            <a:pPr eaLnBrk="1" hangingPunct="1"/>
            <a:r>
              <a:rPr lang="en-US" dirty="0">
                <a:latin typeface="Calibri" charset="0"/>
                <a:ea typeface="ＭＳ Ｐゴシック" charset="0"/>
                <a:cs typeface="ＭＳ Ｐゴシック" charset="0"/>
              </a:rPr>
              <a:t>What should I do</a:t>
            </a:r>
            <a:r>
              <a:rPr lang="en-US"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67</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smtClean="0">
                <a:latin typeface="Calibri (Headings)"/>
                <a:ea typeface="ＭＳ Ｐゴシック" charset="0"/>
                <a:cs typeface="Calibri (Headings)"/>
              </a:rPr>
              <a:t>No training data?</a:t>
            </a:r>
            <a:br>
              <a:rPr lang="en-US" dirty="0" smtClean="0">
                <a:latin typeface="Calibri (Headings)"/>
                <a:ea typeface="ＭＳ Ｐゴシック" charset="0"/>
                <a:cs typeface="Calibri (Headings)"/>
              </a:rPr>
            </a:br>
            <a:r>
              <a:rPr lang="en-US" dirty="0" smtClean="0">
                <a:latin typeface="Calibri (Headings)"/>
                <a:ea typeface="ＭＳ Ｐゴシック" charset="0"/>
                <a:cs typeface="Calibri (Headings)"/>
              </a:rPr>
              <a:t>Manually </a:t>
            </a:r>
            <a:r>
              <a:rPr lang="en-US" dirty="0">
                <a:latin typeface="Calibri (Headings)"/>
                <a:ea typeface="ＭＳ Ｐゴシック" charset="0"/>
                <a:cs typeface="Calibri (Headings)"/>
              </a:rPr>
              <a:t>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smtClean="0">
                <a:solidFill>
                  <a:srgbClr val="008000"/>
                </a:solidFill>
                <a:latin typeface="Calibri" charset="0"/>
                <a:ea typeface="ＭＳ Ｐゴシック" charset="0"/>
              </a:rPr>
              <a:t>If </a:t>
            </a:r>
            <a:r>
              <a:rPr lang="en-US" sz="2800" dirty="0">
                <a:solidFill>
                  <a:srgbClr val="008000"/>
                </a:solidFill>
                <a:latin typeface="Calibri" charset="0"/>
                <a:ea typeface="ＭＳ Ｐゴシック" charset="0"/>
              </a:rPr>
              <a:t>(wheat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a:t>
            </a:r>
            <a:r>
              <a:rPr lang="en-US" sz="2800" dirty="0" smtClean="0">
                <a:solidFill>
                  <a:srgbClr val="008000"/>
                </a:solidFill>
                <a:latin typeface="Calibri" charset="0"/>
                <a:ea typeface="ＭＳ Ｐゴシック" charset="0"/>
              </a:rPr>
              <a:t>grain</a:t>
            </a:r>
          </a:p>
          <a:p>
            <a:pPr eaLnBrk="1" hangingPunct="1">
              <a:lnSpc>
                <a:spcPct val="90000"/>
              </a:lnSpc>
            </a:pPr>
            <a:endParaRPr lang="en-US" dirty="0" smtClean="0">
              <a:latin typeface="Calibri" charset="0"/>
              <a:ea typeface="ＭＳ Ｐゴシック" charset="0"/>
              <a:cs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Need careful crafting </a:t>
            </a:r>
          </a:p>
          <a:p>
            <a:pPr lvl="1">
              <a:lnSpc>
                <a:spcPct val="90000"/>
              </a:lnSpc>
            </a:pPr>
            <a:r>
              <a:rPr lang="en-US" sz="2400" dirty="0" smtClean="0">
                <a:latin typeface="Calibri" charset="0"/>
                <a:ea typeface="ＭＳ Ｐゴシック" charset="0"/>
                <a:cs typeface="ＭＳ Ｐゴシック" charset="0"/>
              </a:rPr>
              <a:t>Human tuning on development data</a:t>
            </a:r>
          </a:p>
          <a:p>
            <a:pPr lvl="1">
              <a:lnSpc>
                <a:spcPct val="90000"/>
              </a:lnSpc>
            </a:pPr>
            <a:r>
              <a:rPr lang="en-US" sz="2400" dirty="0" smtClean="0">
                <a:latin typeface="Calibri" charset="0"/>
                <a:ea typeface="ＭＳ Ｐゴシック" charset="0"/>
                <a:cs typeface="ＭＳ Ｐゴシック" charset="0"/>
              </a:rPr>
              <a:t>Time-consuming: 2 days per class</a:t>
            </a:r>
            <a:endParaRPr lang="en-US" dirty="0" smtClean="0">
              <a:latin typeface="Calibri" charset="0"/>
              <a:ea typeface="ＭＳ Ｐゴシック" charset="0"/>
              <a:cs typeface="ＭＳ Ｐゴシック" charset="0"/>
            </a:endParaRPr>
          </a:p>
          <a:p>
            <a:pPr lvl="1">
              <a:lnSpc>
                <a:spcPct val="90000"/>
              </a:lnSpc>
            </a:pPr>
            <a:endParaRPr lang="en-US" sz="1600" dirty="0" smtClean="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68</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smtClean="0">
                <a:latin typeface="Calibri" charset="0"/>
                <a:ea typeface="ＭＳ Ｐゴシック" charset="0"/>
                <a:cs typeface="ＭＳ Ｐゴシック" charset="0"/>
              </a:rPr>
              <a:t>Use </a:t>
            </a:r>
            <a:r>
              <a:rPr lang="en-US" sz="2800" dirty="0">
                <a:latin typeface="Calibri" charset="0"/>
                <a:ea typeface="ＭＳ Ｐゴシック" charset="0"/>
                <a:cs typeface="ＭＳ Ｐゴシック" charset="0"/>
              </a:rPr>
              <a:t>N</a:t>
            </a:r>
            <a:r>
              <a:rPr lang="en-US" sz="2800" dirty="0" smtClean="0">
                <a:latin typeface="Calibri" charset="0"/>
                <a:ea typeface="ＭＳ Ｐゴシック" charset="0"/>
                <a:cs typeface="ＭＳ Ｐゴシック" charset="0"/>
              </a:rPr>
              <a:t>a</a:t>
            </a:r>
            <a:r>
              <a:rPr lang="fr-FR" sz="2800" dirty="0" err="1" smtClean="0">
                <a:latin typeface="Calibri" charset="0"/>
                <a:ea typeface="ＭＳ Ｐゴシック" charset="0"/>
                <a:cs typeface="ＭＳ Ｐゴシック" charset="0"/>
              </a:rPr>
              <a:t>ï</a:t>
            </a:r>
            <a:r>
              <a:rPr lang="en-US" sz="2800" dirty="0" err="1" smtClean="0">
                <a:latin typeface="Calibri" charset="0"/>
                <a:ea typeface="ＭＳ Ｐゴシック" charset="0"/>
                <a:cs typeface="ＭＳ Ｐゴシック" charset="0"/>
              </a:rPr>
              <a:t>ve</a:t>
            </a:r>
            <a:r>
              <a:rPr lang="en-US" sz="2800" dirty="0" smtClean="0">
                <a:latin typeface="Calibri" charset="0"/>
                <a:ea typeface="ＭＳ Ｐゴシック" charset="0"/>
                <a:cs typeface="ＭＳ Ｐゴシック" charset="0"/>
              </a:rPr>
              <a:t> Bayes</a:t>
            </a:r>
            <a:endParaRPr lang="en-US" sz="2800" dirty="0">
              <a:latin typeface="Calibri" charset="0"/>
              <a:ea typeface="ＭＳ Ｐゴシック" charset="0"/>
              <a:cs typeface="ＭＳ Ｐゴシック" charset="0"/>
            </a:endParaRPr>
          </a:p>
          <a:p>
            <a:pPr lvl="1" eaLnBrk="1" hangingPunct="1">
              <a:lnSpc>
                <a:spcPct val="90000"/>
              </a:lnSpc>
            </a:pPr>
            <a:r>
              <a:rPr lang="en-US" sz="2400" dirty="0" smtClean="0">
                <a:latin typeface="Calibri" charset="0"/>
                <a:ea typeface="ＭＳ Ｐゴシック" charset="0"/>
              </a:rPr>
              <a:t>Naïve </a:t>
            </a:r>
            <a:r>
              <a:rPr lang="en-US" sz="2400" dirty="0">
                <a:latin typeface="Calibri" charset="0"/>
                <a:ea typeface="ＭＳ Ｐゴシック" charset="0"/>
              </a:rPr>
              <a:t>Bayes </a:t>
            </a:r>
            <a:r>
              <a:rPr lang="en-US" sz="2400" dirty="0" smtClean="0">
                <a:latin typeface="Calibri" charset="0"/>
                <a:ea typeface="ＭＳ Ｐゴシック" charset="0"/>
              </a:rPr>
              <a:t>is a “high-bias” algorithm </a:t>
            </a:r>
            <a:r>
              <a:rPr lang="en-US" dirty="0" smtClean="0">
                <a:solidFill>
                  <a:srgbClr val="00A000"/>
                </a:solidFill>
                <a:latin typeface="Calibri" charset="0"/>
                <a:ea typeface="ＭＳ Ｐゴシック" charset="0"/>
              </a:rPr>
              <a:t>(</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Get more </a:t>
            </a:r>
            <a:r>
              <a:rPr lang="en-US" sz="2800" dirty="0">
                <a:latin typeface="Calibri" charset="0"/>
                <a:ea typeface="ＭＳ Ｐゴシック" charset="0"/>
                <a:cs typeface="ＭＳ Ｐゴシック" charset="0"/>
              </a:rPr>
              <a:t>labeled data </a:t>
            </a:r>
            <a:endParaRPr lang="en-US" sz="2800" dirty="0" smtClean="0">
              <a:latin typeface="Calibri" charset="0"/>
              <a:ea typeface="ＭＳ Ｐゴシック" charset="0"/>
              <a:cs typeface="ＭＳ Ｐゴシック" charset="0"/>
            </a:endParaRPr>
          </a:p>
          <a:p>
            <a:pPr lvl="1">
              <a:lnSpc>
                <a:spcPct val="90000"/>
              </a:lnSpc>
            </a:pPr>
            <a:r>
              <a:rPr lang="en-US" sz="2400" dirty="0" smtClean="0">
                <a:latin typeface="Calibri" charset="0"/>
                <a:ea typeface="ＭＳ Ｐゴシック" charset="0"/>
              </a:rPr>
              <a:t>Find clever ways to get humans to </a:t>
            </a:r>
            <a:r>
              <a:rPr lang="en-US" sz="2400" dirty="0">
                <a:latin typeface="Calibri" charset="0"/>
                <a:ea typeface="ＭＳ Ｐゴシック" charset="0"/>
              </a:rPr>
              <a:t>label data for </a:t>
            </a:r>
            <a:r>
              <a:rPr lang="en-US" sz="2400" dirty="0" smtClean="0">
                <a:latin typeface="Calibri" charset="0"/>
                <a:ea typeface="ＭＳ Ｐゴシック" charset="0"/>
              </a:rPr>
              <a:t>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r>
              <a:rPr lang="en-US" sz="2400" dirty="0" smtClean="0">
                <a:latin typeface="Calibri" charset="0"/>
                <a:ea typeface="ＭＳ Ｐゴシック" charset="0"/>
              </a:rPr>
              <a:t>…</a:t>
            </a:r>
            <a:endParaRPr lang="en-US" sz="2400" dirty="0">
              <a:latin typeface="Calibri" charset="0"/>
              <a:ea typeface="ＭＳ Ｐゴシック" charset="0"/>
            </a:endParaRP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69</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Perfect for all the clever classifiers</a:t>
            </a:r>
          </a:p>
          <a:p>
            <a:pPr lvl="1"/>
            <a:r>
              <a:rPr lang="en-US" sz="2400" dirty="0" smtClean="0">
                <a:latin typeface="Calibri" charset="0"/>
                <a:ea typeface="ＭＳ Ｐゴシック" charset="0"/>
                <a:cs typeface="ＭＳ Ｐゴシック" charset="0"/>
              </a:rPr>
              <a:t>SVM</a:t>
            </a:r>
          </a:p>
          <a:p>
            <a:pPr lvl="1"/>
            <a:r>
              <a:rPr lang="en-US" sz="2400" dirty="0" smtClean="0">
                <a:latin typeface="Calibri" charset="0"/>
                <a:ea typeface="ＭＳ Ｐゴシック" charset="0"/>
                <a:cs typeface="ＭＳ Ｐゴシック" charset="0"/>
              </a:rPr>
              <a:t>Regularized Logistic Regression</a:t>
            </a:r>
          </a:p>
          <a:p>
            <a:r>
              <a:rPr lang="en-US" sz="2800" dirty="0" smtClean="0">
                <a:latin typeface="Calibri" charset="0"/>
                <a:ea typeface="ＭＳ Ｐゴシック" charset="0"/>
                <a:cs typeface="ＭＳ Ｐゴシック" charset="0"/>
              </a:rPr>
              <a:t>You can even use user-interpretable decision trees</a:t>
            </a:r>
          </a:p>
          <a:p>
            <a:pPr lvl="1" eaLnBrk="1" hangingPunct="1"/>
            <a:r>
              <a:rPr lang="en-US" sz="2400" dirty="0" smtClean="0">
                <a:latin typeface="Calibri" charset="0"/>
                <a:ea typeface="ＭＳ Ｐゴシック" charset="0"/>
              </a:rPr>
              <a:t>Users </a:t>
            </a:r>
            <a:r>
              <a:rPr lang="en-US" sz="2400" dirty="0">
                <a:latin typeface="Calibri" charset="0"/>
                <a:ea typeface="ＭＳ Ｐゴシック" charset="0"/>
              </a:rPr>
              <a:t>like to </a:t>
            </a:r>
            <a:r>
              <a:rPr lang="en-US" sz="2400" dirty="0" smtClean="0">
                <a:latin typeface="Calibri" charset="0"/>
                <a:ea typeface="ＭＳ Ｐゴシック" charset="0"/>
              </a:rPr>
              <a:t>hack</a:t>
            </a:r>
            <a:endParaRPr lang="en-US" sz="2400" dirty="0">
              <a:latin typeface="Calibri" charset="0"/>
              <a:ea typeface="ＭＳ Ｐゴシック" charset="0"/>
            </a:endParaRPr>
          </a:p>
          <a:p>
            <a:pPr lvl="1" eaLnBrk="1" hangingPunct="1"/>
            <a:r>
              <a:rPr lang="en-US" sz="2400" dirty="0">
                <a:latin typeface="Calibri" charset="0"/>
                <a:ea typeface="ＭＳ Ｐゴシック" charset="0"/>
              </a:rPr>
              <a:t>M</a:t>
            </a:r>
            <a:r>
              <a:rPr lang="en-US" sz="2400" dirty="0" smtClean="0">
                <a:latin typeface="Calibri" charset="0"/>
                <a:ea typeface="ＭＳ Ｐゴシック" charset="0"/>
              </a:rPr>
              <a:t>anagement </a:t>
            </a:r>
            <a:r>
              <a:rPr lang="en-US" sz="2400" dirty="0">
                <a:latin typeface="Calibri" charset="0"/>
                <a:ea typeface="ＭＳ Ｐゴシック" charset="0"/>
              </a:rPr>
              <a:t>likes </a:t>
            </a:r>
            <a:r>
              <a:rPr lang="en-US" sz="2400" dirty="0" smtClean="0">
                <a:latin typeface="Calibri" charset="0"/>
                <a:ea typeface="ＭＳ Ｐゴシック" charset="0"/>
              </a:rPr>
              <a:t>quick fixes</a:t>
            </a:r>
            <a:endParaRPr lang="en-US" sz="2400" dirty="0">
              <a:latin typeface="Calibri" charset="0"/>
              <a:ea typeface="ＭＳ Ｐゴシック" charset="0"/>
            </a:endParaRP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smtClean="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smtClean="0">
                <a:latin typeface="Calibri" charset="0"/>
              </a:rPr>
              <a:t>Spam detection</a:t>
            </a:r>
          </a:p>
          <a:p>
            <a:r>
              <a:rPr lang="en-US" sz="2800" dirty="0" smtClean="0">
                <a:latin typeface="Calibri" charset="0"/>
              </a:rPr>
              <a:t>Authorship </a:t>
            </a:r>
            <a:r>
              <a:rPr lang="en-US" sz="2800" dirty="0">
                <a:latin typeface="Calibri" charset="0"/>
              </a:rPr>
              <a:t>identification</a:t>
            </a:r>
          </a:p>
          <a:p>
            <a:r>
              <a:rPr lang="en-US" sz="2800" dirty="0">
                <a:latin typeface="Calibri" charset="0"/>
              </a:rPr>
              <a:t>Age/gender identification</a:t>
            </a:r>
          </a:p>
          <a:p>
            <a:r>
              <a:rPr lang="en-US" sz="2800" dirty="0">
                <a:latin typeface="Calibri" charset="0"/>
              </a:rPr>
              <a:t>Language </a:t>
            </a:r>
            <a:r>
              <a:rPr lang="en-US" sz="2800" dirty="0" smtClean="0">
                <a:latin typeface="Calibri" charset="0"/>
              </a:rPr>
              <a:t>Identification</a:t>
            </a:r>
          </a:p>
          <a:p>
            <a:r>
              <a:rPr lang="en-US" sz="2800" dirty="0" smtClean="0">
                <a:latin typeface="Calibri" charset="0"/>
              </a:rPr>
              <a:t>Sentiment analysis</a:t>
            </a:r>
          </a:p>
          <a:p>
            <a:r>
              <a:rPr lang="en-US" sz="2800" dirty="0" smtClean="0">
                <a:latin typeface="Calibri" charset="0"/>
              </a:rPr>
              <a:t>…</a:t>
            </a:r>
          </a:p>
        </p:txBody>
      </p:sp>
    </p:spTree>
    <p:extLst>
      <p:ext uri="{BB962C8B-B14F-4D97-AF65-F5344CB8AC3E}">
        <p14:creationId xmlns:p14="http://schemas.microsoft.com/office/powerpoint/2010/main" val="242309653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70</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Can achieve high accuracy!</a:t>
            </a:r>
          </a:p>
          <a:p>
            <a:r>
              <a:rPr lang="en-US" sz="2800" dirty="0" smtClean="0">
                <a:latin typeface="Calibri" charset="0"/>
                <a:ea typeface="ＭＳ Ｐゴシック" charset="0"/>
                <a:cs typeface="ＭＳ Ｐゴシック" charset="0"/>
              </a:rPr>
              <a:t>At a cost:</a:t>
            </a:r>
          </a:p>
          <a:p>
            <a:pPr lvl="1"/>
            <a:r>
              <a:rPr lang="en-US" sz="2400" dirty="0" smtClean="0">
                <a:latin typeface="Calibri" charset="0"/>
                <a:ea typeface="ＭＳ Ｐゴシック" charset="0"/>
                <a:cs typeface="ＭＳ Ｐゴシック" charset="0"/>
              </a:rPr>
              <a:t>SVMs </a:t>
            </a:r>
            <a:r>
              <a:rPr lang="en-US" sz="2400" dirty="0">
                <a:latin typeface="Calibri" charset="0"/>
                <a:ea typeface="ＭＳ Ｐゴシック" charset="0"/>
                <a:cs typeface="ＭＳ Ｐゴシック" charset="0"/>
              </a:rPr>
              <a:t>(train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a:t>
            </a:r>
            <a:r>
              <a:rPr lang="en-US" sz="2400" dirty="0" smtClean="0">
                <a:latin typeface="Calibri" charset="0"/>
                <a:ea typeface="ＭＳ Ｐゴシック" charset="0"/>
                <a:cs typeface="ＭＳ Ｐゴシック" charset="0"/>
              </a:rPr>
              <a:t>can be too slow</a:t>
            </a:r>
          </a:p>
          <a:p>
            <a:pPr lvl="1"/>
            <a:r>
              <a:rPr lang="en-US" sz="2400" dirty="0">
                <a:latin typeface="Calibri" charset="0"/>
                <a:ea typeface="ＭＳ Ｐゴシック" charset="0"/>
                <a:cs typeface="ＭＳ Ｐゴシック" charset="0"/>
              </a:rPr>
              <a:t>R</a:t>
            </a:r>
            <a:r>
              <a:rPr lang="en-US" sz="2400" dirty="0" smtClean="0">
                <a:latin typeface="Calibri" charset="0"/>
                <a:ea typeface="ＭＳ Ｐゴシック" charset="0"/>
                <a:cs typeface="ＭＳ Ｐゴシック" charset="0"/>
              </a:rPr>
              <a:t>egularized </a:t>
            </a:r>
            <a:r>
              <a:rPr lang="en-US" sz="2400" dirty="0">
                <a:latin typeface="Calibri" charset="0"/>
                <a:ea typeface="ＭＳ Ｐゴシック" charset="0"/>
                <a:cs typeface="ＭＳ Ｐゴシック" charset="0"/>
              </a:rPr>
              <a:t>logistic </a:t>
            </a:r>
            <a:r>
              <a:rPr lang="en-US" sz="2400" dirty="0" smtClean="0">
                <a:latin typeface="Calibri" charset="0"/>
                <a:ea typeface="ＭＳ Ｐゴシック" charset="0"/>
                <a:cs typeface="ＭＳ Ｐゴシック" charset="0"/>
              </a:rPr>
              <a:t>regression can be somewhat better</a:t>
            </a:r>
            <a:endParaRPr lang="en-US" sz="2400" dirty="0">
              <a:latin typeface="Calibri" charset="0"/>
              <a:ea typeface="ＭＳ Ｐゴシック" charset="0"/>
              <a:cs typeface="ＭＳ Ｐゴシック" charset="0"/>
            </a:endParaRPr>
          </a:p>
          <a:p>
            <a:pPr eaLnBrk="1" hangingPunct="1"/>
            <a:r>
              <a:rPr lang="en-US" sz="2800" dirty="0" smtClean="0">
                <a:latin typeface="Calibri" charset="0"/>
                <a:ea typeface="ＭＳ Ｐゴシック" charset="0"/>
                <a:cs typeface="ＭＳ Ｐゴシック" charset="0"/>
              </a:rPr>
              <a:t>So Naïve </a:t>
            </a:r>
            <a:r>
              <a:rPr lang="en-US" sz="2800" dirty="0">
                <a:latin typeface="Calibri" charset="0"/>
                <a:ea typeface="ＭＳ Ｐゴシック" charset="0"/>
                <a:cs typeface="ＭＳ Ｐゴシック" charset="0"/>
              </a:rPr>
              <a:t>Bayes can come back into its own again</a:t>
            </a:r>
            <a:r>
              <a:rPr lang="en-US" sz="2800" dirty="0" smtClean="0">
                <a:latin typeface="Calibri" charset="0"/>
                <a:ea typeface="ＭＳ Ｐゴシック" charset="0"/>
                <a:cs typeface="ＭＳ Ｐゴシック" charset="0"/>
              </a:rPr>
              <a:t>!</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71</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smtClean="0">
                <a:latin typeface="Calibri" charset="0"/>
                <a:ea typeface="ＭＳ Ｐゴシック" charset="0"/>
                <a:cs typeface="ＭＳ Ｐゴシック" charset="0"/>
              </a:rPr>
              <a:t>With enough data</a:t>
            </a:r>
          </a:p>
          <a:p>
            <a:pPr lvl="1"/>
            <a:r>
              <a:rPr lang="en-US" sz="2400" dirty="0" smtClean="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a:t>
            </a:r>
            <a:r>
              <a:rPr lang="en-US" sz="1800" dirty="0" smtClean="0">
                <a:latin typeface="Calibri" charset="0"/>
              </a:rPr>
              <a:t>spelling correction</a:t>
            </a:r>
            <a:endParaRPr lang="en-US" sz="1800" dirty="0">
              <a:latin typeface="Calibri" charset="0"/>
            </a:endParaRPr>
          </a:p>
        </p:txBody>
      </p:sp>
    </p:spTree>
    <p:extLst>
      <p:ext uri="{BB962C8B-B14F-4D97-AF65-F5344CB8AC3E}">
        <p14:creationId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smtClean="0"/>
              <a:t>Real-world systems generally combine:</a:t>
            </a:r>
            <a:endParaRPr lang="en-US" dirty="0"/>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smtClean="0">
                <a:latin typeface="Calibri" charset="0"/>
                <a:ea typeface="ＭＳ Ｐゴシック" charset="0"/>
              </a:rPr>
              <a:t>Automatic </a:t>
            </a:r>
            <a:r>
              <a:rPr lang="en-US" sz="2800" dirty="0">
                <a:latin typeface="Calibri" charset="0"/>
                <a:ea typeface="ＭＳ Ｐゴシック" charset="0"/>
              </a:rPr>
              <a:t>classification </a:t>
            </a:r>
            <a:endParaRPr lang="en-US" sz="2800" dirty="0" smtClean="0">
              <a:latin typeface="Calibri" charset="0"/>
              <a:ea typeface="ＭＳ Ｐゴシック" charset="0"/>
            </a:endParaRPr>
          </a:p>
          <a:p>
            <a:pPr marL="342900" lvl="2" indent="-342900"/>
            <a:r>
              <a:rPr lang="en-US" sz="2800" dirty="0" smtClean="0">
                <a:latin typeface="Calibri" charset="0"/>
                <a:ea typeface="ＭＳ Ｐゴシック" charset="0"/>
              </a:rPr>
              <a:t>Manual </a:t>
            </a:r>
            <a:r>
              <a:rPr lang="en-US" sz="2800" dirty="0">
                <a:latin typeface="Calibri" charset="0"/>
                <a:ea typeface="ＭＳ Ｐゴシック" charset="0"/>
              </a:rPr>
              <a:t>review of uncertain/difficult</a:t>
            </a:r>
            <a:r>
              <a:rPr lang="en-US" sz="2800" dirty="0" smtClean="0">
                <a:latin typeface="Calibri" charset="0"/>
                <a:ea typeface="ＭＳ Ｐゴシック" charset="0"/>
              </a:rPr>
              <a:t>/"new” </a:t>
            </a:r>
            <a:r>
              <a:rPr lang="en-US" sz="2800" dirty="0">
                <a:latin typeface="Calibri" charset="0"/>
                <a:ea typeface="ＭＳ Ｐゴシック" charset="0"/>
              </a:rPr>
              <a:t>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72</a:t>
            </a:fld>
            <a:endParaRPr lang="en-US"/>
          </a:p>
        </p:txBody>
      </p:sp>
    </p:spTree>
    <p:extLst>
      <p:ext uri="{BB962C8B-B14F-4D97-AF65-F5344CB8AC3E}">
        <p14:creationId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smtClean="0"/>
              <a:t>Underflow Prevention: log space</a:t>
            </a:r>
          </a:p>
        </p:txBody>
      </p:sp>
      <p:sp>
        <p:nvSpPr>
          <p:cNvPr id="54276" name="Rectangle 3"/>
          <p:cNvSpPr>
            <a:spLocks noGrp="1" noChangeArrowheads="1"/>
          </p:cNvSpPr>
          <p:nvPr>
            <p:ph sz="quarter" idx="1"/>
          </p:nvPr>
        </p:nvSpPr>
        <p:spPr/>
        <p:txBody>
          <a:bodyPr/>
          <a:lstStyle/>
          <a:p>
            <a:r>
              <a:rPr lang="en-US" sz="2000" dirty="0" smtClean="0">
                <a:latin typeface="Calibri" charset="0"/>
              </a:rPr>
              <a:t>Multiplying lots of probabilities can result in floating-point underflow.</a:t>
            </a:r>
          </a:p>
          <a:p>
            <a:r>
              <a:rPr lang="en-US" sz="2000" dirty="0" smtClean="0">
                <a:latin typeface="Calibri" charset="0"/>
              </a:rPr>
              <a:t>Since log(</a:t>
            </a:r>
            <a:r>
              <a:rPr lang="en-US" sz="2000" i="1" dirty="0" err="1" smtClean="0">
                <a:latin typeface="Calibri" charset="0"/>
              </a:rPr>
              <a:t>xy</a:t>
            </a:r>
            <a:r>
              <a:rPr lang="en-US" sz="2000" dirty="0" smtClean="0">
                <a:latin typeface="Calibri" charset="0"/>
              </a:rPr>
              <a:t>) = log(</a:t>
            </a:r>
            <a:r>
              <a:rPr lang="en-US" sz="2000" i="1" dirty="0" smtClean="0">
                <a:latin typeface="Calibri" charset="0"/>
              </a:rPr>
              <a:t>x</a:t>
            </a:r>
            <a:r>
              <a:rPr lang="en-US" sz="2000" dirty="0" smtClean="0">
                <a:latin typeface="Calibri" charset="0"/>
              </a:rPr>
              <a:t>) + log(</a:t>
            </a:r>
            <a:r>
              <a:rPr lang="en-US" sz="2000" i="1" dirty="0" smtClean="0">
                <a:latin typeface="Calibri" charset="0"/>
              </a:rPr>
              <a:t>y</a:t>
            </a:r>
            <a:r>
              <a:rPr lang="en-US" sz="2000" dirty="0" smtClean="0">
                <a:latin typeface="Calibri" charset="0"/>
              </a:rPr>
              <a:t>)</a:t>
            </a:r>
            <a:endParaRPr lang="en-US" sz="2000" dirty="0">
              <a:latin typeface="Calibri" charset="0"/>
            </a:endParaRPr>
          </a:p>
          <a:p>
            <a:pPr lvl="1"/>
            <a:r>
              <a:rPr lang="en-US" sz="1800" dirty="0" smtClean="0">
                <a:latin typeface="Calibri" charset="0"/>
              </a:rPr>
              <a:t>Better to sum logs of probabilities instead of multiplying probabilities.</a:t>
            </a:r>
          </a:p>
          <a:p>
            <a:r>
              <a:rPr lang="en-US" sz="2000" dirty="0" smtClean="0">
                <a:latin typeface="Calibri" charset="0"/>
              </a:rPr>
              <a:t>Class with highest un-normalized log probability score is still most probable.</a:t>
            </a:r>
          </a:p>
          <a:p>
            <a:endParaRPr lang="en-US" sz="2000" dirty="0" smtClean="0">
              <a:latin typeface="Calibri" charset="0"/>
            </a:endParaRPr>
          </a:p>
          <a:p>
            <a:endParaRPr lang="en-US" sz="2000" dirty="0" smtClean="0">
              <a:latin typeface="Calibri" charset="0"/>
            </a:endParaRPr>
          </a:p>
          <a:p>
            <a:endParaRPr lang="en-US" sz="2000" dirty="0" smtClean="0">
              <a:latin typeface="Calibri" charset="0"/>
            </a:endParaRPr>
          </a:p>
          <a:p>
            <a:r>
              <a:rPr lang="en-US" sz="2000" dirty="0" smtClean="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55310" name="Equation" r:id="rId3" imgW="2692400" imgH="393700" progId="Equation.3">
                  <p:embed/>
                </p:oleObj>
              </mc:Choice>
              <mc:Fallback>
                <p:oleObj name="Equation" r:id="rId3" imgW="2692400" imgH="393700" progId="Equation.3">
                  <p:embed/>
                  <p:pic>
                    <p:nvPicPr>
                      <p:cNvPr id="0" name=""/>
                      <p:cNvPicPr>
                        <a:picLocks noChangeAspect="1" noChangeArrowheads="1"/>
                      </p:cNvPicPr>
                      <p:nvPr/>
                    </p:nvPicPr>
                    <p:blipFill>
                      <a:blip r:embed="rId4"/>
                      <a:srcRect/>
                      <a:stretch>
                        <a:fillRect/>
                      </a:stretch>
                    </p:blipFill>
                    <p:spPr bwMode="auto">
                      <a:xfrm>
                        <a:off x="1219200" y="2952750"/>
                        <a:ext cx="6354318" cy="929169"/>
                      </a:xfrm>
                      <a:prstGeom prst="rect">
                        <a:avLst/>
                      </a:prstGeom>
                      <a:noFill/>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74</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smtClean="0">
                <a:latin typeface="Calibri (Headings)"/>
                <a:ea typeface="ＭＳ Ｐゴシック" charset="0"/>
                <a:cs typeface="Calibri (Headings)"/>
              </a:rPr>
              <a:t>How to tweak performance</a:t>
            </a:r>
            <a:endParaRPr lang="en-US" dirty="0">
              <a:latin typeface="Calibri (Headings)"/>
              <a:ea typeface="ＭＳ Ｐゴシック" charset="0"/>
              <a:cs typeface="Calibri (Headings)"/>
            </a:endParaRP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smtClean="0">
                <a:latin typeface="Calibri" charset="0"/>
                <a:ea typeface="ＭＳ Ｐゴシック" charset="0"/>
                <a:cs typeface="ＭＳ Ｐゴシック" charset="0"/>
              </a:rPr>
              <a:t>Domain-specific features and weights: </a:t>
            </a:r>
            <a:r>
              <a:rPr lang="en-US" sz="2400" i="1" dirty="0" smtClean="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a:t>
            </a:r>
            <a:r>
              <a:rPr lang="en-US" sz="2400" dirty="0" smtClean="0">
                <a:latin typeface="Calibri" charset="0"/>
                <a:ea typeface="ＭＳ Ｐゴシック" charset="0"/>
                <a:cs typeface="ＭＳ Ｐゴシック" charset="0"/>
              </a:rPr>
              <a:t>real performance</a:t>
            </a:r>
          </a:p>
          <a:p>
            <a:pPr marL="342900" lvl="2" indent="-342900"/>
            <a:r>
              <a:rPr lang="en-US" sz="2400" dirty="0" smtClean="0">
                <a:latin typeface="Calibri" charset="0"/>
                <a:ea typeface="ＭＳ Ｐゴシック" charset="0"/>
                <a:cs typeface="ＭＳ Ｐゴシック" charset="0"/>
              </a:rPr>
              <a:t>Sometimes need to collapse terms:</a:t>
            </a:r>
            <a:endParaRPr lang="en-US" sz="2400" dirty="0">
              <a:latin typeface="Calibri" charset="0"/>
              <a:ea typeface="ＭＳ Ｐゴシック" charset="0"/>
              <a:cs typeface="ＭＳ Ｐゴシック" charset="0"/>
            </a:endParaRPr>
          </a:p>
          <a:p>
            <a:pPr lvl="1" eaLnBrk="1" hangingPunct="1"/>
            <a:r>
              <a:rPr lang="en-US" dirty="0" smtClean="0">
                <a:latin typeface="Calibri" charset="0"/>
                <a:ea typeface="ＭＳ Ｐゴシック" charset="0"/>
              </a:rPr>
              <a:t>Part </a:t>
            </a:r>
            <a:r>
              <a:rPr lang="en-US" dirty="0">
                <a:latin typeface="Calibri" charset="0"/>
                <a:ea typeface="ＭＳ Ｐゴシック" charset="0"/>
              </a:rPr>
              <a:t>numbers, chemical </a:t>
            </a:r>
            <a:r>
              <a:rPr lang="en-US" dirty="0" smtClean="0">
                <a:latin typeface="Calibri" charset="0"/>
                <a:ea typeface="ＭＳ Ｐゴシック" charset="0"/>
              </a:rPr>
              <a:t>formulas, …</a:t>
            </a:r>
            <a:endParaRPr lang="en-US" dirty="0" smtClean="0">
              <a:latin typeface="Calibri" charset="0"/>
              <a:ea typeface="ＭＳ Ｐゴシック" charset="0"/>
              <a:cs typeface="ＭＳ Ｐゴシック" charset="0"/>
            </a:endParaRPr>
          </a:p>
          <a:p>
            <a:pPr lvl="1"/>
            <a:r>
              <a:rPr lang="en-US" dirty="0" smtClean="0">
                <a:latin typeface="Calibri" charset="0"/>
                <a:ea typeface="ＭＳ Ｐゴシック" charset="0"/>
                <a:cs typeface="ＭＳ Ｐゴシック" charset="0"/>
              </a:rPr>
              <a:t>But stemming generally doesn’t help</a:t>
            </a:r>
          </a:p>
          <a:p>
            <a:r>
              <a:rPr lang="en-US" dirty="0" err="1" smtClean="0">
                <a:latin typeface="Calibri" charset="0"/>
                <a:ea typeface="ＭＳ Ｐゴシック" charset="0"/>
                <a:cs typeface="ＭＳ Ｐゴシック" charset="0"/>
              </a:rPr>
              <a:t>Upweighting</a:t>
            </a:r>
            <a:r>
              <a:rPr lang="en-US" dirty="0" smtClean="0">
                <a:latin typeface="Calibri" charset="0"/>
                <a:ea typeface="ＭＳ Ｐゴシック" charset="0"/>
                <a:cs typeface="ＭＳ Ｐゴシック" charset="0"/>
              </a:rPr>
              <a:t>: Counting </a:t>
            </a:r>
            <a:r>
              <a:rPr lang="en-US" dirty="0">
                <a:latin typeface="Calibri" charset="0"/>
                <a:ea typeface="ＭＳ Ｐゴシック" charset="0"/>
                <a:cs typeface="ＭＳ Ｐゴシック" charset="0"/>
              </a:rPr>
              <a:t>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Practical Issues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3974229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smtClean="0">
                <a:latin typeface="Calibri" charset="0"/>
              </a:rPr>
              <a:t>Input</a:t>
            </a:r>
            <a:r>
              <a:rPr lang="en-US" sz="3200" dirty="0" smtClean="0">
                <a:latin typeface="Calibri" charset="0"/>
              </a:rPr>
              <a:t>:</a:t>
            </a:r>
          </a:p>
          <a:p>
            <a:pPr lvl="1"/>
            <a:r>
              <a:rPr lang="en-US" sz="2800" dirty="0" smtClean="0">
                <a:latin typeface="Calibri" charset="0"/>
              </a:rPr>
              <a:t> </a:t>
            </a:r>
            <a:r>
              <a:rPr lang="en-US" sz="2800" dirty="0">
                <a:latin typeface="Calibri" charset="0"/>
              </a:rPr>
              <a:t>a document </a:t>
            </a:r>
            <a:r>
              <a:rPr lang="en-US" sz="2800" i="1" dirty="0" smtClean="0">
                <a:solidFill>
                  <a:srgbClr val="FF0000"/>
                </a:solidFill>
                <a:latin typeface="Calibri" charset="0"/>
              </a:rPr>
              <a:t>d</a:t>
            </a:r>
          </a:p>
          <a:p>
            <a:pPr lvl="1"/>
            <a:r>
              <a:rPr lang="en-US" sz="2800" i="1" dirty="0" smtClean="0">
                <a:latin typeface="Calibri" charset="0"/>
              </a:rPr>
              <a:t> </a:t>
            </a:r>
            <a:r>
              <a:rPr lang="en-US" sz="2800" dirty="0" smtClean="0">
                <a:latin typeface="Calibri" charset="0"/>
                <a:ea typeface="ＭＳ Ｐゴシック" charset="0"/>
              </a:rPr>
              <a:t>a </a:t>
            </a:r>
            <a:r>
              <a:rPr lang="en-US" sz="2800" dirty="0">
                <a:latin typeface="Calibri" charset="0"/>
                <a:ea typeface="ＭＳ Ｐゴシック" charset="0"/>
              </a:rPr>
              <a:t>fixed set of </a:t>
            </a:r>
            <a:r>
              <a:rPr lang="en-US" sz="2800" dirty="0" smtClean="0">
                <a:latin typeface="Calibri" charset="0"/>
                <a:ea typeface="ＭＳ Ｐゴシック" charset="0"/>
              </a:rPr>
              <a:t>classes  </a:t>
            </a:r>
            <a:r>
              <a:rPr lang="en-US" sz="2800" i="1" dirty="0" smtClean="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smtClean="0"/>
              <a:t>Classification Methods: </a:t>
            </a:r>
            <a:br>
              <a:rPr lang="en-US" sz="3600" dirty="0" smtClean="0"/>
            </a:br>
            <a:r>
              <a:rPr lang="en-US" sz="3600" dirty="0" smtClean="0"/>
              <a:t>Hand-coded rules</a:t>
            </a:r>
          </a:p>
        </p:txBody>
      </p:sp>
      <p:sp>
        <p:nvSpPr>
          <p:cNvPr id="27651" name="Rectangle 5"/>
          <p:cNvSpPr>
            <a:spLocks noGrp="1" noChangeArrowheads="1"/>
          </p:cNvSpPr>
          <p:nvPr>
            <p:ph sz="quarter" idx="1"/>
          </p:nvPr>
        </p:nvSpPr>
        <p:spPr/>
        <p:txBody>
          <a:bodyPr/>
          <a:lstStyle/>
          <a:p>
            <a:r>
              <a:rPr lang="en-US" dirty="0" smtClean="0">
                <a:latin typeface="Calibri" charset="0"/>
              </a:rPr>
              <a:t>Rules based on combinations of words or other features</a:t>
            </a:r>
          </a:p>
          <a:p>
            <a:pPr lvl="1"/>
            <a:r>
              <a:rPr lang="en-US" dirty="0">
                <a:latin typeface="Calibri" charset="0"/>
              </a:rPr>
              <a:t> </a:t>
            </a:r>
            <a:r>
              <a:rPr lang="en-US" dirty="0" smtClean="0">
                <a:latin typeface="Calibri" charset="0"/>
              </a:rPr>
              <a:t>spam: black-list-address OR (“dollars” </a:t>
            </a:r>
            <a:r>
              <a:rPr lang="en-US" dirty="0" err="1" smtClean="0">
                <a:latin typeface="Calibri" charset="0"/>
              </a:rPr>
              <a:t>AND“have</a:t>
            </a:r>
            <a:r>
              <a:rPr lang="en-US" dirty="0" smtClean="0">
                <a:latin typeface="Calibri" charset="0"/>
              </a:rPr>
              <a:t> been selected”)</a:t>
            </a:r>
          </a:p>
          <a:p>
            <a:r>
              <a:rPr lang="en-US" dirty="0" smtClean="0">
                <a:latin typeface="Calibri" charset="0"/>
              </a:rPr>
              <a:t>Accuracy can be high</a:t>
            </a:r>
          </a:p>
          <a:p>
            <a:pPr lvl="1"/>
            <a:r>
              <a:rPr lang="en-US" dirty="0" smtClean="0">
                <a:latin typeface="Calibri" charset="0"/>
              </a:rPr>
              <a:t>If rules carefully refined by expert</a:t>
            </a:r>
          </a:p>
          <a:p>
            <a:r>
              <a:rPr lang="en-US" dirty="0" smtClean="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11733</TotalTime>
  <Words>3751</Words>
  <Application>Microsoft Office PowerPoint</Application>
  <PresentationFormat>On-screen Show (16:9)</PresentationFormat>
  <Paragraphs>724</Paragraphs>
  <Slides>75</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Bag of words for document classification</vt:lpstr>
      <vt:lpstr>Text Classification and Naïve Bayes</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Text Classification and Naïve Bayes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Text Classification and Naïve Bayes</vt:lpstr>
      <vt:lpstr>PowerPoint Presentation</vt:lpstr>
      <vt:lpstr>Naïve Bayes in Spam Filtering</vt:lpstr>
      <vt:lpstr>Summary: Naive Bayes is Not So Naive</vt:lpstr>
      <vt:lpstr>Text Classification and Naïve Bayes</vt:lpstr>
      <vt:lpstr>Text Classification and Naïve Bayes</vt:lpstr>
      <vt:lpstr>The 2-by-2 contingency table</vt:lpstr>
      <vt:lpstr>Precision and recall</vt:lpstr>
      <vt:lpstr>A combined measure: F</vt:lpstr>
      <vt:lpstr>Text Classification and Naïve Bayes</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lpstr>Text Classification and Naïve Bayes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hp</cp:lastModifiedBy>
  <cp:revision>220</cp:revision>
  <cp:lastPrinted>2012-03-27T19:39:52Z</cp:lastPrinted>
  <dcterms:created xsi:type="dcterms:W3CDTF">2010-04-19T15:31:24Z</dcterms:created>
  <dcterms:modified xsi:type="dcterms:W3CDTF">2018-01-29T13:02:14Z</dcterms:modified>
</cp:coreProperties>
</file>