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439" r:id="rId2"/>
    <p:sldId id="278" r:id="rId3"/>
    <p:sldId id="279" r:id="rId4"/>
    <p:sldId id="280" r:id="rId5"/>
    <p:sldId id="281" r:id="rId6"/>
    <p:sldId id="283" r:id="rId7"/>
    <p:sldId id="284" r:id="rId8"/>
    <p:sldId id="287" r:id="rId9"/>
    <p:sldId id="288" r:id="rId10"/>
    <p:sldId id="289" r:id="rId11"/>
    <p:sldId id="290" r:id="rId12"/>
    <p:sldId id="293" r:id="rId13"/>
    <p:sldId id="294" r:id="rId14"/>
    <p:sldId id="297" r:id="rId15"/>
    <p:sldId id="298" r:id="rId16"/>
    <p:sldId id="300" r:id="rId17"/>
    <p:sldId id="301" r:id="rId18"/>
    <p:sldId id="302" r:id="rId19"/>
    <p:sldId id="340" r:id="rId20"/>
    <p:sldId id="441" r:id="rId21"/>
    <p:sldId id="442" r:id="rId22"/>
    <p:sldId id="445" r:id="rId23"/>
    <p:sldId id="443" r:id="rId24"/>
    <p:sldId id="343" r:id="rId25"/>
    <p:sldId id="346" r:id="rId26"/>
    <p:sldId id="347" r:id="rId27"/>
    <p:sldId id="446" r:id="rId28"/>
    <p:sldId id="447" r:id="rId29"/>
    <p:sldId id="448" r:id="rId30"/>
    <p:sldId id="363" r:id="rId31"/>
    <p:sldId id="364" r:id="rId32"/>
    <p:sldId id="365" r:id="rId33"/>
    <p:sldId id="366" r:id="rId34"/>
    <p:sldId id="367" r:id="rId35"/>
    <p:sldId id="368" r:id="rId36"/>
    <p:sldId id="449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95" r:id="rId52"/>
    <p:sldId id="397" r:id="rId53"/>
    <p:sldId id="398" r:id="rId54"/>
    <p:sldId id="399" r:id="rId55"/>
    <p:sldId id="400" r:id="rId56"/>
    <p:sldId id="401" r:id="rId57"/>
    <p:sldId id="402" r:id="rId58"/>
    <p:sldId id="40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5" autoAdjust="0"/>
  </p:normalViewPr>
  <p:slideViewPr>
    <p:cSldViewPr>
      <p:cViewPr>
        <p:scale>
          <a:sx n="70" d="100"/>
          <a:sy n="70" d="100"/>
        </p:scale>
        <p:origin x="-137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19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87B0D-C443-4C57-AA28-9320B44B1E4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900FE-EE40-4776-BE41-5099E1D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9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6 4 3 2 1 0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9pPr>
          </a:lstStyle>
          <a:p>
            <a:pPr eaLnBrk="1" hangingPunct="1"/>
            <a:fld id="{9CB5464A-2847-45AC-937D-89527E5137F4}" type="slidenum">
              <a:rPr lang="en-US" sz="1100"/>
              <a:pPr eaLnBrk="1" hangingPunct="1"/>
              <a:t>7</a:t>
            </a:fld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See Law of Cosines (Cosine Rule) wikipedia page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9pPr>
          </a:lstStyle>
          <a:p>
            <a:pPr eaLnBrk="1" hangingPunct="1"/>
            <a:fld id="{D9C9D9BE-C9B8-47D2-866D-62FDE03CC353}" type="slidenum">
              <a:rPr lang="en-US" sz="1100"/>
              <a:pPr eaLnBrk="1" hangingPunct="1"/>
              <a:t>15</a:t>
            </a:fld>
            <a:endParaRPr lang="en-US"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Ak is an M x N matrix but of rank k (while A is an M x N matrix with rank r)</a:t>
            </a: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A9BB3901-AE33-4741-A1C6-01D8095A19BA}" type="slidenum">
              <a:rPr lang="en-US" sz="1200" smtClean="0">
                <a:latin typeface="Lucida Sans" pitchFamily="34" charset="0"/>
              </a:rPr>
              <a:pPr eaLnBrk="1" hangingPunct="1"/>
              <a:t>27</a:t>
            </a:fld>
            <a:endParaRPr lang="en-US" sz="1200" smtClean="0">
              <a:latin typeface="Lucida Sans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Measure distance of query vector to all the documents in LSS to rank them.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DAA29770-35A6-45F6-8DA9-A6CAB8CE8A92}" type="slidenum">
              <a:rPr lang="en-US" sz="1200" smtClean="0">
                <a:latin typeface="Lucida Sans" pitchFamily="34" charset="0"/>
              </a:rPr>
              <a:pPr eaLnBrk="1" hangingPunct="1"/>
              <a:t>28</a:t>
            </a:fld>
            <a:endParaRPr lang="en-US" sz="1200" smtClean="0">
              <a:latin typeface="Lucida Sans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rank  = number of linearly independent rows or columns         A = term document matrix       </a:t>
            </a:r>
          </a:p>
          <a:p>
            <a:r>
              <a:rPr lang="en-US" smtClean="0">
                <a:latin typeface="Arial" pitchFamily="34" charset="0"/>
              </a:rPr>
              <a:t> A^T A   =    doc-doc correlation  (aij proportional to how correlated doc i is to docj)</a:t>
            </a:r>
          </a:p>
          <a:p>
            <a:r>
              <a:rPr lang="en-US" smtClean="0">
                <a:latin typeface="Arial" pitchFamily="34" charset="0"/>
              </a:rPr>
              <a:t> A A^T   =  term-term correlation  (aij proportional to how correlated term i is to term j)</a:t>
            </a: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06E02BB-953E-4F74-8C45-31A09D9A91E0}" type="slidenum">
              <a:rPr lang="en-US" sz="1200" smtClean="0">
                <a:latin typeface="Lucida Sans" pitchFamily="34" charset="0"/>
              </a:rPr>
              <a:pPr eaLnBrk="1" hangingPunct="1"/>
              <a:t>30</a:t>
            </a:fld>
            <a:endParaRPr lang="en-US" sz="1200" smtClean="0">
              <a:latin typeface="Lucida Sans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Find closest (according to L2 norm) X of rank k approximating A of rank r.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8BC5639D-1DA3-41AA-8B43-A8CE1B0449CD}" type="slidenum">
              <a:rPr lang="en-US" sz="1200" smtClean="0">
                <a:latin typeface="Lucida Sans" pitchFamily="34" charset="0"/>
              </a:rPr>
              <a:pPr eaLnBrk="1" hangingPunct="1"/>
              <a:t>33</a:t>
            </a:fld>
            <a:endParaRPr lang="en-US" sz="1200" smtClean="0">
              <a:latin typeface="Lucida Sans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In text retrieval application, lower rank approximation maps 10,000 term-space into 200-dimensional space.</a:t>
            </a:r>
          </a:p>
          <a:p>
            <a:r>
              <a:rPr lang="en-US" smtClean="0">
                <a:latin typeface="Arial" pitchFamily="34" charset="0"/>
              </a:rPr>
              <a:t>Instead of transmitting 10K x 1M doc/bit matrix, we can obtain 10K x 200 + 200 + 200 x 1M data compression,</a:t>
            </a:r>
          </a:p>
          <a:p>
            <a:r>
              <a:rPr lang="en-US" smtClean="0">
                <a:latin typeface="Arial" pitchFamily="34" charset="0"/>
              </a:rPr>
              <a:t>or abstraction to better reflect concepts. Terms, documents and queries mapped into 200-dim space and </a:t>
            </a:r>
          </a:p>
          <a:p>
            <a:r>
              <a:rPr lang="en-US" smtClean="0">
                <a:latin typeface="Arial" pitchFamily="34" charset="0"/>
              </a:rPr>
              <a:t>distance/similarity compared/ranked gives better results.</a:t>
            </a: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DC7DD9FA-FC59-4F60-9CDD-4EBB6D36433C}" type="slidenum">
              <a:rPr lang="en-US" sz="1200" smtClean="0">
                <a:latin typeface="Lucida Sans" pitchFamily="34" charset="0"/>
              </a:rPr>
              <a:pPr eaLnBrk="1" hangingPunct="1"/>
              <a:t>34</a:t>
            </a:fld>
            <a:endParaRPr lang="en-US" sz="1200" smtClean="0">
              <a:latin typeface="Lucida Sans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In text retrieval application, lower rank approximation maps 10,000 term-space into 200-dimensional space.</a:t>
            </a:r>
          </a:p>
          <a:p>
            <a:r>
              <a:rPr lang="en-US" smtClean="0">
                <a:latin typeface="Arial" pitchFamily="34" charset="0"/>
              </a:rPr>
              <a:t>Instead of transmitting 10K x 1M doc/bit matrix, we can obtain 10K x 200 + 200 + 200 x 1M data compression,</a:t>
            </a:r>
          </a:p>
          <a:p>
            <a:r>
              <a:rPr lang="en-US" smtClean="0">
                <a:latin typeface="Arial" pitchFamily="34" charset="0"/>
              </a:rPr>
              <a:t>or abstraction to better reflect concepts. Terms, documents and queries mapped into 200-dim space and </a:t>
            </a:r>
          </a:p>
          <a:p>
            <a:r>
              <a:rPr lang="en-US" smtClean="0">
                <a:latin typeface="Arial" pitchFamily="34" charset="0"/>
              </a:rPr>
              <a:t>distance/similarity compared/ranked gives better results.</a:t>
            </a:r>
          </a:p>
          <a:p>
            <a:endParaRPr lang="en-US" smtClean="0">
              <a:latin typeface="Arial" pitchFamily="34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4335BFEE-3123-40F0-9981-108F5854BDAC}" type="slidenum">
              <a:rPr lang="en-US" sz="1200" smtClean="0">
                <a:latin typeface="Lucida Sans" pitchFamily="34" charset="0"/>
              </a:rPr>
              <a:pPr eaLnBrk="1" hangingPunct="1"/>
              <a:t>35</a:t>
            </a:fld>
            <a:endParaRPr lang="en-US" sz="1200" smtClean="0">
              <a:latin typeface="Lucida Sans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Lucida Sans" pitchFamily="34" charset="0"/>
                <a:cs typeface="Arial" pitchFamily="34" charset="0"/>
              </a:rPr>
              <a:t>What’s the best rank-</a:t>
            </a:r>
            <a:r>
              <a:rPr lang="en-US" i="1" smtClean="0">
                <a:latin typeface="Lucida Sans" pitchFamily="34" charset="0"/>
                <a:cs typeface="Arial" pitchFamily="34" charset="0"/>
              </a:rPr>
              <a:t>k  </a:t>
            </a:r>
            <a:r>
              <a:rPr lang="en-US" smtClean="0">
                <a:latin typeface="Lucida Sans" pitchFamily="34" charset="0"/>
                <a:cs typeface="Arial" pitchFamily="34" charset="0"/>
              </a:rPr>
              <a:t>approximation to this matrix?</a:t>
            </a:r>
          </a:p>
          <a:p>
            <a:endParaRPr lang="en-US" smtClean="0">
              <a:latin typeface="Arial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7C87BB80-68E9-494C-9734-B0A5CDB3D4DD}" type="slidenum">
              <a:rPr lang="en-US" sz="1200" smtClean="0">
                <a:latin typeface="Lucida Sans" pitchFamily="34" charset="0"/>
              </a:rPr>
              <a:pPr eaLnBrk="1" hangingPunct="1"/>
              <a:t>55</a:t>
            </a:fld>
            <a:endParaRPr lang="en-US" sz="1200" smtClean="0">
              <a:latin typeface="Lucida Sans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232A24C-AAD9-469B-85CB-AD4CA66CE5E8}" type="datetimeFigureOut">
              <a:rPr lang="en-US" smtClean="0"/>
              <a:t>10/6/2019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97-2003_Worksheet1.xls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3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6000" dirty="0" smtClean="0"/>
          </a:p>
          <a:p>
            <a:pPr marL="114300" indent="0" algn="ctr">
              <a:buNone/>
            </a:pPr>
            <a:r>
              <a:rPr lang="en-US" sz="6000" dirty="0" smtClean="0"/>
              <a:t>VECTOR SPACE MODEL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616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Binary → count → weight matrix</a:t>
            </a:r>
          </a:p>
        </p:txBody>
      </p:sp>
      <p:sp>
        <p:nvSpPr>
          <p:cNvPr id="9220" name="TextBox 8"/>
          <p:cNvSpPr txBox="1">
            <a:spLocks noChangeArrowheads="1"/>
          </p:cNvSpPr>
          <p:nvPr/>
        </p:nvSpPr>
        <p:spPr bwMode="auto">
          <a:xfrm>
            <a:off x="609600" y="5334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/>
              <a:t>Each document is now represented by a real-valued vector of </a:t>
            </a:r>
            <a:r>
              <a:rPr lang="en-US" dirty="0" err="1"/>
              <a:t>tf-idf</a:t>
            </a:r>
            <a:r>
              <a:rPr lang="en-US" dirty="0"/>
              <a:t> weights ∈ </a:t>
            </a:r>
            <a:r>
              <a:rPr lang="en-US" dirty="0">
                <a:latin typeface="Palatino Linotype" pitchFamily="18" charset="0"/>
              </a:rPr>
              <a:t>R</a:t>
            </a:r>
            <a:r>
              <a:rPr lang="en-US" baseline="30000" dirty="0"/>
              <a:t>|V|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73050" y="2057400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Worksheet" r:id="rId4" imgW="9776460" imgH="2926080" progId="Excel.Sheet.8">
                  <p:embed/>
                </p:oleObj>
              </mc:Choice>
              <mc:Fallback>
                <p:oleObj name="Worksheet" r:id="rId4" imgW="9776460" imgH="292608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2057400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1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charset="-128"/>
              </a:rPr>
              <a:t>Documents as vectors, Proximity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So we have a |V|-dimensional vector space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Terms are axes of the space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Documents are points or vectors in this space</a:t>
            </a:r>
          </a:p>
          <a:p>
            <a:pPr eaLnBrk="1" hangingPunct="1"/>
            <a:endParaRPr lang="en-US" dirty="0" smtClean="0">
              <a:solidFill>
                <a:srgbClr val="C00000"/>
              </a:solidFill>
              <a:ea typeface="ＭＳ Ｐゴシック" charset="-128"/>
            </a:endParaRP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Very high-dimensional: tens of millions of dimensions when you apply this to a web search engine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These are very sparse vectors - most entries are zero.</a:t>
            </a:r>
          </a:p>
          <a:p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proximity </a:t>
            </a:r>
            <a:r>
              <a:rPr lang="en-US" dirty="0">
                <a:ea typeface="ＭＳ Ｐゴシック" charset="-128"/>
              </a:rPr>
              <a:t>= similarity of vectors</a:t>
            </a:r>
          </a:p>
          <a:p>
            <a:r>
              <a:rPr lang="en-US" dirty="0" smtClean="0">
                <a:ea typeface="ＭＳ Ｐゴシック" charset="-128"/>
              </a:rPr>
              <a:t>proximity </a:t>
            </a:r>
            <a:r>
              <a:rPr lang="en-US" dirty="0">
                <a:ea typeface="ＭＳ Ｐゴシック" charset="-128"/>
              </a:rPr>
              <a:t>≈ inverse of distance</a:t>
            </a:r>
          </a:p>
          <a:p>
            <a:r>
              <a:rPr lang="en-US" dirty="0">
                <a:ea typeface="ＭＳ Ｐゴシック" charset="-128"/>
              </a:rPr>
              <a:t>First cut: distance between two points</a:t>
            </a:r>
          </a:p>
          <a:p>
            <a:pPr marL="411480" lvl="1" indent="0">
              <a:buNone/>
            </a:pPr>
            <a:r>
              <a:rPr lang="en-US" dirty="0" smtClean="0">
                <a:ea typeface="ＭＳ Ｐゴシック" charset="-128"/>
              </a:rPr>
              <a:t>	( </a:t>
            </a:r>
            <a:r>
              <a:rPr lang="en-US" dirty="0">
                <a:ea typeface="ＭＳ Ｐゴシック" charset="-128"/>
              </a:rPr>
              <a:t>= distance between the end points of the two vectors)</a:t>
            </a:r>
          </a:p>
          <a:p>
            <a:r>
              <a:rPr lang="en-US" dirty="0">
                <a:solidFill>
                  <a:srgbClr val="C00000"/>
                </a:solidFill>
                <a:ea typeface="ＭＳ Ｐゴシック" charset="-128"/>
              </a:rPr>
              <a:t>Euclidean distance</a:t>
            </a:r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? ……</a:t>
            </a:r>
            <a:r>
              <a:rPr lang="en-US" dirty="0" smtClean="0">
                <a:ea typeface="ＭＳ Ｐゴシック" charset="-128"/>
              </a:rPr>
              <a:t>a </a:t>
            </a:r>
            <a:r>
              <a:rPr lang="en-US" dirty="0">
                <a:ea typeface="ＭＳ Ｐゴシック" charset="-128"/>
              </a:rPr>
              <a:t>bad </a:t>
            </a:r>
            <a:r>
              <a:rPr lang="en-US" dirty="0" smtClean="0">
                <a:ea typeface="ＭＳ Ｐゴシック" charset="-128"/>
              </a:rPr>
              <a:t>idea….because </a:t>
            </a:r>
            <a:r>
              <a:rPr lang="en-US" dirty="0">
                <a:ea typeface="ＭＳ Ｐゴシック" charset="-128"/>
              </a:rPr>
              <a:t>Euclidean distance is </a:t>
            </a:r>
            <a:r>
              <a:rPr lang="en-US" dirty="0">
                <a:solidFill>
                  <a:srgbClr val="357E69"/>
                </a:solidFill>
                <a:ea typeface="ＭＳ Ｐゴシック" charset="-128"/>
              </a:rPr>
              <a:t>large </a:t>
            </a:r>
            <a:r>
              <a:rPr lang="en-US" dirty="0">
                <a:ea typeface="ＭＳ Ｐゴシック" charset="-128"/>
              </a:rPr>
              <a:t>for vectors of </a:t>
            </a:r>
            <a:r>
              <a:rPr lang="en-US" dirty="0">
                <a:solidFill>
                  <a:srgbClr val="357E69"/>
                </a:solidFill>
                <a:ea typeface="ＭＳ Ｐゴシック" charset="-128"/>
              </a:rPr>
              <a:t>different lengths</a:t>
            </a:r>
            <a:r>
              <a:rPr lang="en-US" dirty="0">
                <a:ea typeface="ＭＳ Ｐゴシック" charset="-128"/>
              </a:rPr>
              <a:t>.</a:t>
            </a:r>
          </a:p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48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15200" cy="1054100"/>
          </a:xfrm>
        </p:spPr>
        <p:txBody>
          <a:bodyPr/>
          <a:lstStyle/>
          <a:p>
            <a:pPr eaLnBrk="1" hangingPunct="1"/>
            <a:r>
              <a:rPr lang="en-US" sz="4000" b="0" smtClean="0">
                <a:ea typeface="ＭＳ Ｐゴシック" charset="-128"/>
              </a:rPr>
              <a:t>Why distance is a bad idea</a:t>
            </a:r>
          </a:p>
        </p:txBody>
      </p:sp>
      <p:pic>
        <p:nvPicPr>
          <p:cNvPr id="41987" name="Content Placeholder 3" descr="vs1.gi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600200"/>
            <a:ext cx="5257800" cy="4114800"/>
          </a:xfrm>
          <a:prstGeom prst="rect">
            <a:avLst/>
          </a:prstGeom>
        </p:spPr>
      </p:pic>
      <p:sp>
        <p:nvSpPr>
          <p:cNvPr id="41988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008313" cy="4691062"/>
          </a:xfrm>
        </p:spPr>
        <p:txBody>
          <a:bodyPr/>
          <a:lstStyle/>
          <a:p>
            <a:pPr algn="l" eaLnBrk="1" hangingPunct="1"/>
            <a:r>
              <a:rPr lang="en-US" sz="2400" dirty="0" smtClean="0">
                <a:ea typeface="ＭＳ Ｐゴシック" charset="-128"/>
              </a:rPr>
              <a:t>The Euclidean distance between </a:t>
            </a:r>
            <a:r>
              <a:rPr lang="en-US" sz="2400" i="1" dirty="0" smtClean="0">
                <a:solidFill>
                  <a:srgbClr val="0000FF"/>
                </a:solidFill>
                <a:ea typeface="ＭＳ Ｐゴシック" charset="-128"/>
              </a:rPr>
              <a:t>q</a:t>
            </a:r>
          </a:p>
          <a:p>
            <a:pPr algn="l" eaLnBrk="1" hangingPunct="1"/>
            <a:r>
              <a:rPr lang="en-US" sz="2400" dirty="0" smtClean="0">
                <a:ea typeface="ＭＳ Ｐゴシック" charset="-128"/>
              </a:rPr>
              <a:t>and </a:t>
            </a:r>
            <a:r>
              <a:rPr lang="en-US" sz="2400" i="1" dirty="0" smtClean="0">
                <a:solidFill>
                  <a:srgbClr val="0000FF"/>
                </a:solidFill>
                <a:ea typeface="ＭＳ Ｐゴシック" charset="-128"/>
              </a:rPr>
              <a:t>d</a:t>
            </a:r>
            <a:r>
              <a:rPr lang="en-US" sz="2400" i="1" baseline="-25000" dirty="0" smtClean="0">
                <a:solidFill>
                  <a:srgbClr val="0000FF"/>
                </a:solidFill>
                <a:ea typeface="ＭＳ Ｐゴシック" charset="-128"/>
              </a:rPr>
              <a:t>2</a:t>
            </a:r>
            <a:r>
              <a:rPr lang="en-US" sz="2400" dirty="0" smtClean="0">
                <a:ea typeface="ＭＳ Ｐゴシック" charset="-128"/>
              </a:rPr>
              <a:t> is large even though the</a:t>
            </a:r>
          </a:p>
          <a:p>
            <a:pPr algn="l" eaLnBrk="1" hangingPunct="1"/>
            <a:r>
              <a:rPr lang="en-US" sz="2400" dirty="0" smtClean="0">
                <a:ea typeface="ＭＳ Ｐゴシック" charset="-128"/>
              </a:rPr>
              <a:t>distribution of terms in the query </a:t>
            </a:r>
            <a:r>
              <a:rPr lang="en-US" sz="2400" i="1" dirty="0" smtClean="0">
                <a:solidFill>
                  <a:srgbClr val="0000FF"/>
                </a:solidFill>
                <a:ea typeface="ＭＳ Ｐゴシック" charset="-128"/>
              </a:rPr>
              <a:t>q</a:t>
            </a:r>
            <a:r>
              <a:rPr lang="en-US" sz="2400" i="1" dirty="0" smtClean="0">
                <a:ea typeface="ＭＳ Ｐゴシック" charset="-128"/>
              </a:rPr>
              <a:t> </a:t>
            </a:r>
            <a:r>
              <a:rPr lang="en-US" sz="2400" dirty="0" smtClean="0">
                <a:ea typeface="ＭＳ Ｐゴシック" charset="-128"/>
              </a:rPr>
              <a:t>and the distribution of</a:t>
            </a:r>
          </a:p>
          <a:p>
            <a:pPr algn="l" eaLnBrk="1" hangingPunct="1"/>
            <a:r>
              <a:rPr lang="en-US" sz="2400" dirty="0" smtClean="0">
                <a:ea typeface="ＭＳ Ｐゴシック" charset="-128"/>
              </a:rPr>
              <a:t>terms in the document </a:t>
            </a:r>
            <a:r>
              <a:rPr lang="en-US" sz="2400" i="1" dirty="0" smtClean="0">
                <a:solidFill>
                  <a:srgbClr val="0000FF"/>
                </a:solidFill>
                <a:ea typeface="ＭＳ Ｐゴシック" charset="-128"/>
              </a:rPr>
              <a:t>d</a:t>
            </a:r>
            <a:r>
              <a:rPr lang="en-US" sz="2400" i="1" baseline="-25000" dirty="0" smtClean="0">
                <a:solidFill>
                  <a:srgbClr val="0000FF"/>
                </a:solidFill>
                <a:ea typeface="ＭＳ Ｐゴシック" charset="-128"/>
              </a:rPr>
              <a:t>2</a:t>
            </a:r>
            <a:r>
              <a:rPr lang="en-US" sz="2400" dirty="0" smtClean="0">
                <a:ea typeface="ＭＳ Ｐゴシック" charset="-128"/>
              </a:rPr>
              <a:t> are</a:t>
            </a:r>
          </a:p>
          <a:p>
            <a:pPr algn="l" eaLnBrk="1" hangingPunct="1"/>
            <a:r>
              <a:rPr lang="en-US" sz="2400" dirty="0" smtClean="0">
                <a:ea typeface="ＭＳ Ｐゴシック" charset="-128"/>
              </a:rPr>
              <a:t>very similar.</a:t>
            </a:r>
          </a:p>
        </p:txBody>
      </p:sp>
      <p:cxnSp>
        <p:nvCxnSpPr>
          <p:cNvPr id="41989" name="Straight Arrow Connector 6"/>
          <p:cNvCxnSpPr>
            <a:cxnSpLocks noChangeShapeType="1"/>
          </p:cNvCxnSpPr>
          <p:nvPr/>
        </p:nvCxnSpPr>
        <p:spPr bwMode="auto">
          <a:xfrm>
            <a:off x="1676400" y="2133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0" name="Straight Arrow Connector 7"/>
          <p:cNvCxnSpPr>
            <a:cxnSpLocks noChangeShapeType="1"/>
          </p:cNvCxnSpPr>
          <p:nvPr/>
        </p:nvCxnSpPr>
        <p:spPr bwMode="auto">
          <a:xfrm>
            <a:off x="1143000" y="2513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Straight Arrow Connector 8"/>
          <p:cNvCxnSpPr>
            <a:cxnSpLocks noChangeShapeType="1"/>
          </p:cNvCxnSpPr>
          <p:nvPr/>
        </p:nvCxnSpPr>
        <p:spPr bwMode="auto">
          <a:xfrm>
            <a:off x="2209800" y="37322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Straight Arrow Connector 9"/>
          <p:cNvCxnSpPr>
            <a:cxnSpLocks noChangeShapeType="1"/>
          </p:cNvCxnSpPr>
          <p:nvPr/>
        </p:nvCxnSpPr>
        <p:spPr bwMode="auto">
          <a:xfrm>
            <a:off x="1981200" y="48752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886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Angle instead of distance</a:t>
            </a:r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Thought experiment: take a document </a:t>
            </a:r>
            <a:r>
              <a:rPr lang="en-US" i="1" dirty="0" smtClean="0">
                <a:solidFill>
                  <a:srgbClr val="C00000"/>
                </a:solidFill>
                <a:ea typeface="ＭＳ Ｐゴシック" charset="-128"/>
              </a:rPr>
              <a:t>d</a:t>
            </a:r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 and append it to itself. Call this document </a:t>
            </a:r>
            <a:r>
              <a:rPr lang="en-US" i="1" dirty="0" smtClean="0">
                <a:solidFill>
                  <a:srgbClr val="C00000"/>
                </a:solidFill>
                <a:ea typeface="ＭＳ Ｐゴシック" charset="-128"/>
              </a:rPr>
              <a:t>d</a:t>
            </a:r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′.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“Semantically” d and d′ have the same content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Euclidean distance between the two documents can be quite large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Angle between the two documents is 0, corresponding to maximal similarity.</a:t>
            </a:r>
          </a:p>
          <a:p>
            <a:r>
              <a:rPr lang="en-US" dirty="0" smtClean="0">
                <a:ea typeface="ＭＳ Ｐゴシック" charset="-128"/>
              </a:rPr>
              <a:t>Cosine </a:t>
            </a:r>
            <a:r>
              <a:rPr lang="en-US" dirty="0">
                <a:ea typeface="ＭＳ Ｐゴシック" charset="-128"/>
              </a:rPr>
              <a:t>is a monotonically decreasing function for the interval [0</a:t>
            </a:r>
            <a:r>
              <a:rPr lang="en-US" baseline="30000" dirty="0">
                <a:ea typeface="ＭＳ Ｐゴシック" charset="-128"/>
              </a:rPr>
              <a:t>o</a:t>
            </a:r>
            <a:r>
              <a:rPr lang="en-US" dirty="0">
                <a:ea typeface="ＭＳ Ｐゴシック" charset="-128"/>
              </a:rPr>
              <a:t>, 180</a:t>
            </a:r>
            <a:r>
              <a:rPr lang="en-US" baseline="30000" dirty="0">
                <a:ea typeface="ＭＳ Ｐゴシック" charset="-128"/>
              </a:rPr>
              <a:t>o</a:t>
            </a:r>
            <a:r>
              <a:rPr lang="en-US" dirty="0">
                <a:ea typeface="ＭＳ Ｐゴシック" charset="-128"/>
              </a:rPr>
              <a:t>]</a:t>
            </a:r>
          </a:p>
          <a:p>
            <a:pPr eaLnBrk="1" hangingPunct="1"/>
            <a:endParaRPr lang="en-US" dirty="0" smtClean="0">
              <a:solidFill>
                <a:srgbClr val="C00000"/>
              </a:solidFill>
              <a:ea typeface="ＭＳ Ｐゴシック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 flipH="1">
            <a:off x="3886200" y="4756624"/>
            <a:ext cx="31623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5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Length normalization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 vector can be (length-) normalized by dividing each of its components by its length – for this we use the L</a:t>
            </a:r>
            <a:r>
              <a:rPr lang="en-US" baseline="-25000" dirty="0" smtClean="0">
                <a:ea typeface="ＭＳ Ｐゴシック" charset="-128"/>
              </a:rPr>
              <a:t>2</a:t>
            </a:r>
            <a:r>
              <a:rPr lang="en-US" dirty="0" smtClean="0">
                <a:ea typeface="ＭＳ Ｐゴシック" charset="-128"/>
              </a:rPr>
              <a:t> norm:</a:t>
            </a:r>
          </a:p>
          <a:p>
            <a:pPr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endParaRPr lang="en-US" dirty="0" smtClean="0">
              <a:solidFill>
                <a:srgbClr val="C00000"/>
              </a:solidFill>
              <a:ea typeface="ＭＳ Ｐゴシック" charset="-128"/>
            </a:endParaRPr>
          </a:p>
          <a:p>
            <a:pPr eaLnBrk="1" hangingPunct="1"/>
            <a:endParaRPr lang="en-US" dirty="0">
              <a:solidFill>
                <a:srgbClr val="C00000"/>
              </a:solidFill>
              <a:ea typeface="ＭＳ Ｐゴシック" charset="-128"/>
            </a:endParaRP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Dividing a vector by its L</a:t>
            </a:r>
            <a:r>
              <a:rPr lang="en-US" baseline="-25000" dirty="0" smtClean="0">
                <a:solidFill>
                  <a:srgbClr val="C00000"/>
                </a:solidFill>
                <a:ea typeface="ＭＳ Ｐゴシック" charset="-128"/>
              </a:rPr>
              <a:t>2</a:t>
            </a:r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 norm makes it a unit (length) vector </a:t>
            </a:r>
          </a:p>
          <a:p>
            <a:pPr marL="114300" indent="0" eaLnBrk="1" hangingPunct="1">
              <a:buNone/>
            </a:pPr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    (on surface of unit hyper-sphere)</a:t>
            </a:r>
          </a:p>
          <a:p>
            <a:pPr eaLnBrk="1" hangingPunct="1"/>
            <a:endParaRPr lang="en-US" dirty="0" smtClean="0">
              <a:solidFill>
                <a:srgbClr val="C00000"/>
              </a:solidFill>
              <a:ea typeface="ＭＳ Ｐゴシック" charset="-128"/>
            </a:endParaRPr>
          </a:p>
          <a:p>
            <a:pPr eaLnBrk="1" hangingPunct="1"/>
            <a:r>
              <a:rPr lang="en-US" dirty="0" smtClean="0">
                <a:ea typeface="ＭＳ Ｐゴシック" charset="-128"/>
              </a:rPr>
              <a:t>Effect on the two documents d and d′ (d appended to itself) from earlier slide: they have identical vectors after length-normalization.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Long and short documents now have comparable weights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441655"/>
              </p:ext>
            </p:extLst>
          </p:nvPr>
        </p:nvGraphicFramePr>
        <p:xfrm>
          <a:off x="3124200" y="2514600"/>
          <a:ext cx="208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3" imgW="876240" imgH="317160" progId="Equation.3">
                  <p:embed/>
                </p:oleObj>
              </mc:Choice>
              <mc:Fallback>
                <p:oleObj name="Equation" r:id="rId3" imgW="876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20875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8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Cosine Similarity </a:t>
            </a:r>
            <a:r>
              <a:rPr lang="en-US" sz="2400" dirty="0">
                <a:ea typeface="ＭＳ Ｐゴシック" charset="-128"/>
              </a:rPr>
              <a:t>(for length-normalized vectors)</a:t>
            </a:r>
            <a:endParaRPr lang="en-US" sz="2400" dirty="0" smtClean="0">
              <a:ea typeface="ＭＳ Ｐゴシック" charset="-128"/>
            </a:endParaRPr>
          </a:p>
        </p:txBody>
      </p:sp>
      <p:graphicFrame>
        <p:nvGraphicFramePr>
          <p:cNvPr id="11266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012825" y="2317750"/>
          <a:ext cx="72167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Equation" r:id="rId4" imgW="2946240" imgH="609480" progId="Equation.3">
                  <p:embed/>
                </p:oleObj>
              </mc:Choice>
              <mc:Fallback>
                <p:oleObj name="Equation" r:id="rId4" imgW="29462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317750"/>
                        <a:ext cx="72167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/>
          <p:cNvSpPr>
            <a:spLocks/>
          </p:cNvSpPr>
          <p:nvPr/>
        </p:nvSpPr>
        <p:spPr bwMode="auto">
          <a:xfrm>
            <a:off x="1600200" y="1676400"/>
            <a:ext cx="1984375" cy="461963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Dot product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14800" y="1676400"/>
            <a:ext cx="1981200" cy="762000"/>
            <a:chOff x="4114800" y="1676400"/>
            <a:chExt cx="1981200" cy="762000"/>
          </a:xfrm>
        </p:grpSpPr>
        <p:sp>
          <p:nvSpPr>
            <p:cNvPr id="11278" name="Line Callout 2 5"/>
            <p:cNvSpPr>
              <a:spLocks/>
            </p:cNvSpPr>
            <p:nvPr/>
          </p:nvSpPr>
          <p:spPr bwMode="auto">
            <a:xfrm>
              <a:off x="4114800" y="1676400"/>
              <a:ext cx="1981200" cy="457200"/>
            </a:xfrm>
            <a:prstGeom prst="borderCallout2">
              <a:avLst>
                <a:gd name="adj1" fmla="val 97319"/>
                <a:gd name="adj2" fmla="val 8153"/>
                <a:gd name="adj3" fmla="val 159227"/>
                <a:gd name="adj4" fmla="val 7509"/>
                <a:gd name="adj5" fmla="val 172023"/>
                <a:gd name="adj6" fmla="val 3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Unit vectors</a:t>
              </a:r>
            </a:p>
          </p:txBody>
        </p:sp>
        <p:cxnSp>
          <p:nvCxnSpPr>
            <p:cNvPr id="11279" name="Straight Connector 7"/>
            <p:cNvCxnSpPr>
              <a:cxnSpLocks noChangeShapeType="1"/>
            </p:cNvCxnSpPr>
            <p:nvPr/>
          </p:nvCxnSpPr>
          <p:spPr bwMode="auto">
            <a:xfrm rot="5400000">
              <a:off x="4572794" y="2286000"/>
              <a:ext cx="304006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0" name="TextBox 10"/>
          <p:cNvSpPr txBox="1">
            <a:spLocks noChangeArrowheads="1"/>
          </p:cNvSpPr>
          <p:nvPr/>
        </p:nvSpPr>
        <p:spPr bwMode="auto">
          <a:xfrm>
            <a:off x="228600" y="4919662"/>
            <a:ext cx="861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0000FF"/>
                </a:solidFill>
              </a:rPr>
              <a:t>q</a:t>
            </a:r>
            <a:r>
              <a:rPr lang="en-US" i="1" baseline="-25000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is the </a:t>
            </a:r>
            <a:r>
              <a:rPr lang="en-US" dirty="0" err="1">
                <a:solidFill>
                  <a:srgbClr val="0000FF"/>
                </a:solidFill>
              </a:rPr>
              <a:t>tf-idf</a:t>
            </a:r>
            <a:r>
              <a:rPr lang="en-US" dirty="0">
                <a:solidFill>
                  <a:srgbClr val="0000FF"/>
                </a:solidFill>
              </a:rPr>
              <a:t> weight of term </a:t>
            </a:r>
            <a:r>
              <a:rPr lang="en-US" i="1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in the </a:t>
            </a:r>
            <a:r>
              <a:rPr lang="en-US" dirty="0" smtClean="0">
                <a:solidFill>
                  <a:srgbClr val="0000FF"/>
                </a:solidFill>
              </a:rPr>
              <a:t>q</a:t>
            </a:r>
            <a:endParaRPr lang="en-US" dirty="0">
              <a:solidFill>
                <a:srgbClr val="0000FF"/>
              </a:solidFill>
            </a:endParaRPr>
          </a:p>
          <a:p>
            <a:pPr eaLnBrk="1" hangingPunct="1"/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i="1" baseline="-25000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is the </a:t>
            </a:r>
            <a:r>
              <a:rPr lang="en-US" dirty="0" err="1">
                <a:solidFill>
                  <a:srgbClr val="0000FF"/>
                </a:solidFill>
              </a:rPr>
              <a:t>tf-idf</a:t>
            </a:r>
            <a:r>
              <a:rPr lang="en-US" dirty="0">
                <a:solidFill>
                  <a:srgbClr val="0000FF"/>
                </a:solidFill>
              </a:rPr>
              <a:t> weight of term </a:t>
            </a:r>
            <a:r>
              <a:rPr lang="en-US" i="1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in the 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  <a:p>
            <a:pPr eaLnBrk="1" hangingPunct="1"/>
            <a:endParaRPr lang="en-US" dirty="0">
              <a:solidFill>
                <a:srgbClr val="0000FF"/>
              </a:solidFill>
            </a:endParaRPr>
          </a:p>
          <a:p>
            <a:pPr eaLnBrk="1" hangingPunct="1"/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i="1" dirty="0" err="1"/>
              <a:t>q,d</a:t>
            </a:r>
            <a:r>
              <a:rPr lang="en-US" dirty="0"/>
              <a:t>) is the cosine similarity of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dirty="0"/>
              <a:t> … or,</a:t>
            </a:r>
          </a:p>
          <a:p>
            <a:pPr eaLnBrk="1" hangingPunct="1"/>
            <a:r>
              <a:rPr lang="en-US" dirty="0"/>
              <a:t>equivalently, the cosine of the angle between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dirty="0"/>
              <a:t>.</a:t>
            </a:r>
          </a:p>
        </p:txBody>
      </p:sp>
      <p:cxnSp>
        <p:nvCxnSpPr>
          <p:cNvPr id="11271" name="Straight Arrow Connector 11"/>
          <p:cNvCxnSpPr>
            <a:cxnSpLocks noChangeShapeType="1"/>
          </p:cNvCxnSpPr>
          <p:nvPr/>
        </p:nvCxnSpPr>
        <p:spPr bwMode="auto">
          <a:xfrm>
            <a:off x="5382336" y="6063637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Straight Arrow Connector 12"/>
          <p:cNvCxnSpPr>
            <a:cxnSpLocks noChangeShapeType="1"/>
          </p:cNvCxnSpPr>
          <p:nvPr/>
        </p:nvCxnSpPr>
        <p:spPr bwMode="auto">
          <a:xfrm>
            <a:off x="6371798" y="6060034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Arrow Connector 13"/>
          <p:cNvCxnSpPr>
            <a:cxnSpLocks noChangeShapeType="1"/>
          </p:cNvCxnSpPr>
          <p:nvPr/>
        </p:nvCxnSpPr>
        <p:spPr bwMode="auto">
          <a:xfrm>
            <a:off x="7108209" y="6477000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Straight Arrow Connector 14"/>
          <p:cNvCxnSpPr>
            <a:cxnSpLocks noChangeShapeType="1"/>
          </p:cNvCxnSpPr>
          <p:nvPr/>
        </p:nvCxnSpPr>
        <p:spPr bwMode="auto">
          <a:xfrm>
            <a:off x="8094260" y="6468139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Straight Arrow Connector 15"/>
          <p:cNvCxnSpPr>
            <a:cxnSpLocks noChangeShapeType="1"/>
          </p:cNvCxnSpPr>
          <p:nvPr/>
        </p:nvCxnSpPr>
        <p:spPr bwMode="auto">
          <a:xfrm>
            <a:off x="1185081" y="6065224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Straight Arrow Connector 16"/>
          <p:cNvCxnSpPr>
            <a:cxnSpLocks noChangeShapeType="1"/>
          </p:cNvCxnSpPr>
          <p:nvPr/>
        </p:nvCxnSpPr>
        <p:spPr bwMode="auto">
          <a:xfrm>
            <a:off x="876300" y="6058446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999848"/>
              </p:ext>
            </p:extLst>
          </p:nvPr>
        </p:nvGraphicFramePr>
        <p:xfrm>
          <a:off x="990599" y="3733800"/>
          <a:ext cx="409903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Equation" r:id="rId6" imgW="1638300" imgH="304800" progId="Equation.3">
                  <p:embed/>
                </p:oleObj>
              </mc:Choice>
              <mc:Fallback>
                <p:oleObj name="Equation" r:id="rId6" imgW="1638300" imgH="3048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3733800"/>
                        <a:ext cx="409903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600700" y="3886201"/>
            <a:ext cx="2835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ＭＳ Ｐゴシック" charset="-128"/>
              </a:rPr>
              <a:t>For length-normalized vectors, cosine similarity is simply the dot product (or scalar product)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9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Cosine Similarity </a:t>
            </a:r>
          </a:p>
        </p:txBody>
      </p:sp>
      <p:pic>
        <p:nvPicPr>
          <p:cNvPr id="460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6713"/>
            <a:ext cx="655955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32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533400" y="273050"/>
            <a:ext cx="8610600" cy="1162050"/>
          </a:xfrm>
        </p:spPr>
        <p:txBody>
          <a:bodyPr/>
          <a:lstStyle/>
          <a:p>
            <a:pPr eaLnBrk="1" hangingPunct="1"/>
            <a:r>
              <a:rPr lang="en-US" sz="3600" b="0" smtClean="0">
                <a:ea typeface="ＭＳ Ｐゴシック" charset="-128"/>
              </a:rPr>
              <a:t>Cosine similarity amongst 3 documents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</p:nvPr>
        </p:nvGraphicFramePr>
        <p:xfrm>
          <a:off x="3505200" y="2209800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47139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charset="-128"/>
              </a:rPr>
              <a:t>How similar are</a:t>
            </a:r>
          </a:p>
          <a:p>
            <a:pPr eaLnBrk="1" hangingPunct="1"/>
            <a:r>
              <a:rPr lang="en-US" sz="2800" smtClean="0">
                <a:ea typeface="ＭＳ Ｐゴシック" charset="-128"/>
              </a:rPr>
              <a:t>the novels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  <a:ea typeface="ＭＳ Ｐゴシック" charset="-128"/>
              </a:rPr>
              <a:t>SaS</a:t>
            </a:r>
            <a:r>
              <a:rPr lang="en-US" sz="2800" smtClean="0">
                <a:ea typeface="ＭＳ Ｐゴシック" charset="-128"/>
              </a:rPr>
              <a:t>: </a:t>
            </a:r>
            <a:r>
              <a:rPr lang="en-US" sz="2800" i="1" smtClean="0">
                <a:ea typeface="ＭＳ Ｐゴシック" charset="-128"/>
              </a:rPr>
              <a:t>Sense and</a:t>
            </a:r>
          </a:p>
          <a:p>
            <a:pPr eaLnBrk="1" hangingPunct="1"/>
            <a:r>
              <a:rPr lang="en-US" sz="2800" i="1" smtClean="0">
                <a:ea typeface="ＭＳ Ｐゴシック" charset="-128"/>
              </a:rPr>
              <a:t>Sensibility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  <a:ea typeface="ＭＳ Ｐゴシック" charset="-128"/>
              </a:rPr>
              <a:t>PaP</a:t>
            </a:r>
            <a:r>
              <a:rPr lang="en-US" sz="2800" smtClean="0">
                <a:ea typeface="ＭＳ Ｐゴシック" charset="-128"/>
              </a:rPr>
              <a:t>: </a:t>
            </a:r>
            <a:r>
              <a:rPr lang="en-US" sz="2800" i="1" smtClean="0">
                <a:ea typeface="ＭＳ Ｐゴシック" charset="-128"/>
              </a:rPr>
              <a:t>Pride and</a:t>
            </a:r>
          </a:p>
          <a:p>
            <a:pPr eaLnBrk="1" hangingPunct="1"/>
            <a:r>
              <a:rPr lang="en-US" sz="2800" i="1" smtClean="0">
                <a:ea typeface="ＭＳ Ｐゴシック" charset="-128"/>
              </a:rPr>
              <a:t>Prejudice</a:t>
            </a:r>
            <a:r>
              <a:rPr lang="en-US" sz="2800" smtClean="0">
                <a:ea typeface="ＭＳ Ｐゴシック" charset="-128"/>
              </a:rPr>
              <a:t>, and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  <a:ea typeface="ＭＳ Ｐゴシック" charset="-128"/>
              </a:rPr>
              <a:t>WH</a:t>
            </a:r>
            <a:r>
              <a:rPr lang="en-US" sz="2800" smtClean="0">
                <a:ea typeface="ＭＳ Ｐゴシック" charset="-128"/>
              </a:rPr>
              <a:t>: </a:t>
            </a:r>
            <a:r>
              <a:rPr lang="en-US" sz="2800" i="1" smtClean="0">
                <a:ea typeface="ＭＳ Ｐゴシック" charset="-128"/>
              </a:rPr>
              <a:t>Wuthering</a:t>
            </a:r>
          </a:p>
          <a:p>
            <a:pPr eaLnBrk="1" hangingPunct="1"/>
            <a:r>
              <a:rPr lang="en-US" sz="2800" i="1" smtClean="0">
                <a:ea typeface="ＭＳ Ｐゴシック" charset="-128"/>
              </a:rPr>
              <a:t>Heights</a:t>
            </a:r>
            <a:r>
              <a:rPr lang="en-US" sz="2800" smtClean="0">
                <a:ea typeface="ＭＳ Ｐゴシック" charset="-128"/>
              </a:rPr>
              <a:t>?</a:t>
            </a:r>
          </a:p>
        </p:txBody>
      </p:sp>
      <p:sp>
        <p:nvSpPr>
          <p:cNvPr id="47140" name="TextBox 7"/>
          <p:cNvSpPr txBox="1">
            <a:spLocks noChangeArrowheads="1"/>
          </p:cNvSpPr>
          <p:nvPr/>
        </p:nvSpPr>
        <p:spPr bwMode="auto">
          <a:xfrm>
            <a:off x="3886200" y="4800600"/>
            <a:ext cx="4748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C00000"/>
                </a:solidFill>
              </a:rPr>
              <a:t>Term frequencies (counts)</a:t>
            </a:r>
          </a:p>
        </p:txBody>
      </p:sp>
      <p:sp>
        <p:nvSpPr>
          <p:cNvPr id="47142" name="TextBox 7"/>
          <p:cNvSpPr txBox="1">
            <a:spLocks noChangeArrowheads="1"/>
          </p:cNvSpPr>
          <p:nvPr/>
        </p:nvSpPr>
        <p:spPr bwMode="auto">
          <a:xfrm>
            <a:off x="260350" y="6172200"/>
            <a:ext cx="888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357E69"/>
                </a:solidFill>
              </a:rPr>
              <a:t>Note: To simplify this example, we don’t do idf weighting.</a:t>
            </a:r>
          </a:p>
        </p:txBody>
      </p:sp>
    </p:spTree>
    <p:extLst>
      <p:ext uri="{BB962C8B-B14F-4D97-AF65-F5344CB8AC3E}">
        <p14:creationId xmlns:p14="http://schemas.microsoft.com/office/powerpoint/2010/main" val="18468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3 documents example contd.</a:t>
            </a:r>
          </a:p>
        </p:txBody>
      </p:sp>
      <p:sp>
        <p:nvSpPr>
          <p:cNvPr id="48131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charset="-128"/>
              </a:rPr>
              <a:t>Log frequency weighting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</p:nvPr>
        </p:nvGraphicFramePr>
        <p:xfrm>
          <a:off x="228600" y="2438400"/>
          <a:ext cx="4191000" cy="1857375"/>
        </p:xfrm>
        <a:graphic>
          <a:graphicData uri="http://schemas.openxmlformats.org/drawingml/2006/table">
            <a:tbl>
              <a:tblPr/>
              <a:tblGrid>
                <a:gridCol w="1185863"/>
                <a:gridCol w="909637"/>
                <a:gridCol w="1047750"/>
                <a:gridCol w="1047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charset="-128"/>
              </a:rPr>
              <a:t>After length normalization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</p:nvPr>
        </p:nvGraphicFramePr>
        <p:xfrm>
          <a:off x="4645025" y="2438400"/>
          <a:ext cx="4268788" cy="1857375"/>
        </p:xfrm>
        <a:graphic>
          <a:graphicData uri="http://schemas.openxmlformats.org/drawingml/2006/table">
            <a:tbl>
              <a:tblPr/>
              <a:tblGrid>
                <a:gridCol w="1236663"/>
                <a:gridCol w="1011237"/>
                <a:gridCol w="1009650"/>
                <a:gridCol w="10112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6200" y="4397375"/>
            <a:ext cx="86741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cos(SaS,PaP) </a:t>
            </a:r>
            <a:r>
              <a:rPr lang="en-US"/>
              <a:t>≈</a:t>
            </a:r>
          </a:p>
          <a:p>
            <a:pPr eaLnBrk="1" hangingPunct="1"/>
            <a:r>
              <a:rPr lang="en-US"/>
              <a:t>0.789 × 0.832 + 0.515 × 0.555 + 0.335 × 0.0 + 0.0 × 0.0</a:t>
            </a:r>
          </a:p>
          <a:p>
            <a:pPr eaLnBrk="1" hangingPunct="1"/>
            <a:r>
              <a:rPr lang="en-US"/>
              <a:t>≈ </a:t>
            </a:r>
            <a:r>
              <a:rPr lang="en-US">
                <a:solidFill>
                  <a:srgbClr val="C00000"/>
                </a:solidFill>
              </a:rPr>
              <a:t>0.94</a:t>
            </a:r>
            <a:endParaRPr lang="en-US"/>
          </a:p>
          <a:p>
            <a:pPr eaLnBrk="1" hangingPunct="1"/>
            <a:r>
              <a:rPr lang="en-US">
                <a:solidFill>
                  <a:srgbClr val="0000FF"/>
                </a:solidFill>
              </a:rPr>
              <a:t>cos(SaS,WH)</a:t>
            </a:r>
            <a:r>
              <a:rPr lang="en-US"/>
              <a:t> ≈ </a:t>
            </a:r>
            <a:r>
              <a:rPr lang="en-US">
                <a:solidFill>
                  <a:srgbClr val="C00000"/>
                </a:solidFill>
              </a:rPr>
              <a:t>0.79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</a:rPr>
              <a:t>cos(PaP,WH) </a:t>
            </a:r>
            <a:r>
              <a:rPr lang="en-US"/>
              <a:t>≈ </a:t>
            </a:r>
            <a:r>
              <a:rPr lang="en-US">
                <a:solidFill>
                  <a:srgbClr val="C00000"/>
                </a:solidFill>
              </a:rPr>
              <a:t>0.69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47800" y="6324600"/>
            <a:ext cx="683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007254"/>
                </a:solidFill>
              </a:rPr>
              <a:t>Why do we have cos(SaS,PaP) &gt; cos(SaS,WH)?</a:t>
            </a:r>
          </a:p>
        </p:txBody>
      </p:sp>
    </p:spTree>
    <p:extLst>
      <p:ext uri="{BB962C8B-B14F-4D97-AF65-F5344CB8AC3E}">
        <p14:creationId xmlns:p14="http://schemas.microsoft.com/office/powerpoint/2010/main" val="262033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– </a:t>
            </a:r>
            <a:r>
              <a:rPr lang="en-US" sz="3200" dirty="0" smtClean="0"/>
              <a:t>High Dimensionality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3200" dirty="0" smtClean="0"/>
              <a:t>Term-document </a:t>
            </a:r>
            <a:r>
              <a:rPr lang="en-US" sz="3200" dirty="0"/>
              <a:t>matrices are very large</a:t>
            </a:r>
          </a:p>
          <a:p>
            <a:pPr lvl="1">
              <a:lnSpc>
                <a:spcPct val="90000"/>
              </a:lnSpc>
            </a:pP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en-US" sz="3200" dirty="0" smtClean="0"/>
              <a:t>But </a:t>
            </a:r>
            <a:r>
              <a:rPr lang="en-US" sz="3200" dirty="0"/>
              <a:t>the number of topics that people talk about is small (in some sense)</a:t>
            </a:r>
          </a:p>
          <a:p>
            <a:pPr lvl="2">
              <a:lnSpc>
                <a:spcPct val="90000"/>
              </a:lnSpc>
            </a:pPr>
            <a:r>
              <a:rPr lang="en-US" sz="3200" dirty="0"/>
              <a:t>Clothes, movies, politics, …</a:t>
            </a:r>
          </a:p>
          <a:p>
            <a:pPr lvl="1">
              <a:lnSpc>
                <a:spcPct val="90000"/>
              </a:lnSpc>
            </a:pP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en-US" sz="3200" dirty="0" smtClean="0"/>
              <a:t>Can </a:t>
            </a:r>
            <a:r>
              <a:rPr lang="en-US" sz="3200" dirty="0"/>
              <a:t>we represent the term-document space by a lower dimensional latent space?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36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 smtClean="0">
                <a:ea typeface="ＭＳ Ｐゴシック" charset="-128"/>
              </a:rPr>
              <a:t>	Bag of Words (</a:t>
            </a:r>
            <a:r>
              <a:rPr lang="en-US" i="1" dirty="0" err="1" smtClean="0">
                <a:ea typeface="ＭＳ Ｐゴシック" charset="-128"/>
              </a:rPr>
              <a:t>BoW</a:t>
            </a:r>
            <a:r>
              <a:rPr lang="en-US" i="1" dirty="0" smtClean="0">
                <a:ea typeface="ＭＳ Ｐゴシック" charset="-128"/>
              </a:rPr>
              <a:t>) M</a:t>
            </a:r>
            <a:r>
              <a:rPr lang="en-US" dirty="0" smtClean="0">
                <a:ea typeface="ＭＳ Ｐゴシック" charset="-128"/>
              </a:rPr>
              <a:t>odel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dirty="0" smtClean="0">
                <a:ea typeface="ＭＳ Ｐゴシック" charset="-128"/>
              </a:rPr>
              <a:t>Vector representation doesn’t consider the ordering of words in a document</a:t>
            </a:r>
          </a:p>
          <a:p>
            <a:pPr marL="114300" indent="0" algn="just" eaLnBrk="1" hangingPunct="1">
              <a:buNone/>
            </a:pPr>
            <a:endParaRPr lang="en-US" i="1" dirty="0" smtClean="0">
              <a:solidFill>
                <a:srgbClr val="357E69"/>
              </a:solidFill>
              <a:ea typeface="ＭＳ Ｐゴシック" charset="-128"/>
            </a:endParaRPr>
          </a:p>
          <a:p>
            <a:pPr marL="114300" indent="0" algn="just" eaLnBrk="1" hangingPunct="1">
              <a:buNone/>
            </a:pPr>
            <a:r>
              <a:rPr lang="en-US" i="1" dirty="0" smtClean="0">
                <a:solidFill>
                  <a:srgbClr val="357E69"/>
                </a:solidFill>
                <a:ea typeface="ＭＳ Ｐゴシック" charset="-128"/>
              </a:rPr>
              <a:t>John is quicker than Mary</a:t>
            </a:r>
            <a:r>
              <a:rPr lang="en-US" i="1" dirty="0" smtClean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and </a:t>
            </a:r>
            <a:r>
              <a:rPr lang="en-US" i="1" dirty="0" smtClean="0">
                <a:solidFill>
                  <a:srgbClr val="357E69"/>
                </a:solidFill>
                <a:ea typeface="ＭＳ Ｐゴシック" charset="-128"/>
              </a:rPr>
              <a:t>Mary is quicker than John</a:t>
            </a:r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 </a:t>
            </a:r>
          </a:p>
          <a:p>
            <a:pPr marL="114300" indent="0" algn="just" eaLnBrk="1" hangingPunct="1">
              <a:buNone/>
            </a:pPr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have the same vectors</a:t>
            </a:r>
          </a:p>
          <a:p>
            <a:pPr algn="just" eaLnBrk="1" hangingPunct="1"/>
            <a:endParaRPr lang="en-US" dirty="0" smtClean="0">
              <a:solidFill>
                <a:srgbClr val="C00000"/>
              </a:solidFill>
              <a:ea typeface="ＭＳ Ｐゴシック" charset="-128"/>
            </a:endParaRPr>
          </a:p>
          <a:p>
            <a:pPr algn="just" eaLnBrk="1" hangingPunct="1"/>
            <a:endParaRPr lang="en-US" dirty="0" smtClean="0">
              <a:ea typeface="ＭＳ Ｐゴシック" charset="-128"/>
            </a:endParaRPr>
          </a:p>
        </p:txBody>
      </p:sp>
      <p:pic>
        <p:nvPicPr>
          <p:cNvPr id="46082" name="Picture 2" descr="Image result for bag of wor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" t="3798" r="7274" b="8445"/>
          <a:stretch/>
        </p:blipFill>
        <p:spPr bwMode="auto">
          <a:xfrm>
            <a:off x="4462818" y="3439235"/>
            <a:ext cx="3994245" cy="30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Problems - </a:t>
            </a:r>
            <a:r>
              <a:rPr lang="en-US" sz="3200" dirty="0" smtClean="0"/>
              <a:t>Lexical Semantics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Ambiguity and association in natural language</a:t>
            </a:r>
          </a:p>
          <a:p>
            <a:pPr lvl="1" eaLnBrk="1" hangingPunct="1"/>
            <a:r>
              <a:rPr lang="en-US" sz="2800" b="1" dirty="0" smtClean="0">
                <a:solidFill>
                  <a:srgbClr val="FF3300"/>
                </a:solidFill>
              </a:rPr>
              <a:t>Polysemy</a:t>
            </a:r>
            <a:r>
              <a:rPr lang="en-US" sz="2800" dirty="0" smtClean="0"/>
              <a:t>: Words often have a </a:t>
            </a:r>
            <a:r>
              <a:rPr lang="en-US" sz="2800" b="1" dirty="0" smtClean="0">
                <a:solidFill>
                  <a:srgbClr val="0033CC"/>
                </a:solidFill>
              </a:rPr>
              <a:t>multitude of meanings</a:t>
            </a:r>
            <a:r>
              <a:rPr lang="en-US" sz="2800" dirty="0" smtClean="0"/>
              <a:t> and different types of usage </a:t>
            </a:r>
            <a:r>
              <a:rPr lang="en-US" sz="2800" i="1" dirty="0" smtClean="0"/>
              <a:t>(more severe in very heterogeneous collections).</a:t>
            </a:r>
          </a:p>
          <a:p>
            <a:pPr lvl="1" eaLnBrk="1" hangingPunct="1"/>
            <a:endParaRPr lang="en-US" sz="2800" i="1" dirty="0" smtClean="0"/>
          </a:p>
          <a:p>
            <a:pPr lvl="1" eaLnBrk="1" hangingPunct="1"/>
            <a:r>
              <a:rPr lang="en-US" sz="2800" dirty="0" smtClean="0"/>
              <a:t>The vector space model is unable to discriminate between different meanings of the same word.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57348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408612"/>
            <a:ext cx="48355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5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Problems - </a:t>
            </a:r>
            <a:r>
              <a:rPr lang="en-US" sz="3200" dirty="0" smtClean="0"/>
              <a:t>Lexical Semantics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lvl="1" eaLnBrk="1" hangingPunct="1"/>
            <a:r>
              <a:rPr lang="en-US" sz="3200" b="1" dirty="0" smtClean="0">
                <a:solidFill>
                  <a:srgbClr val="FF3300"/>
                </a:solidFill>
              </a:rPr>
              <a:t>Synonymy</a:t>
            </a:r>
            <a:r>
              <a:rPr lang="en-US" sz="3200" dirty="0" smtClean="0"/>
              <a:t>: Different terms may have </a:t>
            </a:r>
            <a:r>
              <a:rPr lang="en-US" sz="3200" b="1" dirty="0" smtClean="0">
                <a:solidFill>
                  <a:srgbClr val="0070C0"/>
                </a:solidFill>
              </a:rPr>
              <a:t>identical </a:t>
            </a:r>
            <a:r>
              <a:rPr lang="en-US" sz="3200" b="1" dirty="0" smtClean="0">
                <a:solidFill>
                  <a:srgbClr val="0033CC"/>
                </a:solidFill>
              </a:rPr>
              <a:t>or similar meanings</a:t>
            </a:r>
            <a:r>
              <a:rPr lang="en-US" sz="3200" dirty="0" smtClean="0"/>
              <a:t> (weaker: words indicating the same topic).</a:t>
            </a:r>
          </a:p>
          <a:p>
            <a:pPr lvl="1" eaLnBrk="1" hangingPunct="1"/>
            <a:endParaRPr lang="en-US" sz="3200" dirty="0" smtClean="0"/>
          </a:p>
          <a:p>
            <a:pPr lvl="1" eaLnBrk="1" hangingPunct="1"/>
            <a:r>
              <a:rPr lang="en-US" sz="3200" dirty="0" smtClean="0"/>
              <a:t>No associations between words are made in the vector space representation.</a:t>
            </a:r>
          </a:p>
        </p:txBody>
      </p:sp>
      <p:pic>
        <p:nvPicPr>
          <p:cNvPr id="5837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572125"/>
            <a:ext cx="48355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1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 eaLnBrk="1" hangingPunct="1">
              <a:buNone/>
            </a:pPr>
            <a:endParaRPr lang="en-US" sz="4400" dirty="0" smtClean="0"/>
          </a:p>
          <a:p>
            <a:pPr marL="114300" indent="0" algn="ctr" eaLnBrk="1" hangingPunct="1">
              <a:buNone/>
            </a:pPr>
            <a:endParaRPr lang="en-US" sz="4400" dirty="0"/>
          </a:p>
          <a:p>
            <a:pPr marL="114300" indent="0" algn="ctr" eaLnBrk="1" hangingPunct="1">
              <a:buNone/>
            </a:pPr>
            <a:r>
              <a:rPr lang="en-US" sz="4400" dirty="0" smtClean="0"/>
              <a:t>Latent Semantic Indexing (LSI)</a:t>
            </a:r>
          </a:p>
        </p:txBody>
      </p:sp>
    </p:spTree>
    <p:extLst>
      <p:ext uri="{BB962C8B-B14F-4D97-AF65-F5344CB8AC3E}">
        <p14:creationId xmlns:p14="http://schemas.microsoft.com/office/powerpoint/2010/main" val="2284316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LSA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5486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Perform a </a:t>
            </a:r>
            <a:r>
              <a:rPr lang="en-US" sz="2000" b="1" dirty="0" smtClean="0">
                <a:solidFill>
                  <a:srgbClr val="FF3300"/>
                </a:solidFill>
              </a:rPr>
              <a:t>low-rank approximation</a:t>
            </a:r>
            <a:r>
              <a:rPr lang="en-US" sz="2000" dirty="0" smtClean="0"/>
              <a:t> of </a:t>
            </a:r>
            <a:r>
              <a:rPr lang="en-US" sz="2000" b="1" dirty="0" smtClean="0">
                <a:solidFill>
                  <a:srgbClr val="FF3300"/>
                </a:solidFill>
              </a:rPr>
              <a:t>document-term matrix </a:t>
            </a:r>
            <a:r>
              <a:rPr lang="en-US" sz="2000" dirty="0" smtClean="0"/>
              <a:t>(typical rank </a:t>
            </a:r>
            <a:r>
              <a:rPr lang="en-US" sz="2000" b="1" dirty="0" smtClean="0">
                <a:solidFill>
                  <a:srgbClr val="0033CC"/>
                </a:solidFill>
              </a:rPr>
              <a:t>100-300</a:t>
            </a:r>
            <a:r>
              <a:rPr lang="en-US" sz="2000" dirty="0" smtClean="0"/>
              <a:t>)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General idea</a:t>
            </a:r>
          </a:p>
          <a:p>
            <a:pPr lvl="1" eaLnBrk="1" hangingPunct="1"/>
            <a:r>
              <a:rPr lang="en-US" u="sng" dirty="0" smtClean="0"/>
              <a:t>Map documents (</a:t>
            </a:r>
            <a:r>
              <a:rPr lang="en-US" i="1" u="sng" dirty="0" smtClean="0"/>
              <a:t>and</a:t>
            </a:r>
            <a:r>
              <a:rPr lang="en-US" u="sng" dirty="0" smtClean="0"/>
              <a:t> terms) to a </a:t>
            </a:r>
            <a:r>
              <a:rPr lang="en-US" b="1" u="sng" dirty="0" smtClean="0">
                <a:solidFill>
                  <a:srgbClr val="FF3300"/>
                </a:solidFill>
              </a:rPr>
              <a:t>low-dimensional</a:t>
            </a:r>
            <a:r>
              <a:rPr lang="en-US" u="sng" dirty="0" smtClean="0"/>
              <a:t> representation.</a:t>
            </a:r>
          </a:p>
          <a:p>
            <a:pPr lvl="1" eaLnBrk="1" hangingPunct="1"/>
            <a:r>
              <a:rPr lang="en-US" dirty="0" smtClean="0"/>
              <a:t>Design a mapping such that the low-dimensional space reflects </a:t>
            </a:r>
            <a:r>
              <a:rPr lang="en-US" b="1" dirty="0" smtClean="0">
                <a:solidFill>
                  <a:srgbClr val="FF3300"/>
                </a:solidFill>
              </a:rPr>
              <a:t>semantic associations</a:t>
            </a:r>
            <a:r>
              <a:rPr lang="en-US" dirty="0" smtClean="0"/>
              <a:t> (latent semantic space).</a:t>
            </a:r>
          </a:p>
          <a:p>
            <a:pPr lvl="1" eaLnBrk="1" hangingPunct="1"/>
            <a:r>
              <a:rPr lang="en-US" dirty="0" smtClean="0"/>
              <a:t>Compute document similarity based on the </a:t>
            </a:r>
            <a:r>
              <a:rPr lang="en-US" b="1" dirty="0" smtClean="0">
                <a:solidFill>
                  <a:srgbClr val="FF3300"/>
                </a:solidFill>
              </a:rPr>
              <a:t>inner product</a:t>
            </a:r>
            <a:r>
              <a:rPr lang="en-US" dirty="0" smtClean="0"/>
              <a:t> in this </a:t>
            </a:r>
            <a:r>
              <a:rPr lang="en-US" b="1" dirty="0" smtClean="0">
                <a:solidFill>
                  <a:srgbClr val="0033CC"/>
                </a:solidFill>
              </a:rPr>
              <a:t>latent semantic space</a:t>
            </a:r>
          </a:p>
          <a:p>
            <a:pPr lvl="1" eaLnBrk="1" hangingPunct="1"/>
            <a:endParaRPr lang="en-US" b="1" dirty="0">
              <a:solidFill>
                <a:srgbClr val="0033CC"/>
              </a:solidFill>
            </a:endParaRPr>
          </a:p>
          <a:p>
            <a:r>
              <a:rPr lang="en-US" sz="2000" dirty="0" smtClean="0"/>
              <a:t>Similar </a:t>
            </a:r>
            <a:r>
              <a:rPr lang="en-US" sz="2000" dirty="0"/>
              <a:t>terms map to similar location in low dimensional space</a:t>
            </a:r>
          </a:p>
          <a:p>
            <a:endParaRPr lang="en-US" sz="2000" dirty="0"/>
          </a:p>
          <a:p>
            <a:r>
              <a:rPr lang="en-US" sz="2000" dirty="0"/>
              <a:t>Noise reduction by dimension </a:t>
            </a:r>
            <a:r>
              <a:rPr lang="en-US" sz="2000" dirty="0" smtClean="0"/>
              <a:t>reduction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1200" dirty="0"/>
              <a:t>Latent Semantic Indexing was developed at </a:t>
            </a:r>
            <a:r>
              <a:rPr lang="en-US" sz="1200" dirty="0" err="1"/>
              <a:t>Bellcore</a:t>
            </a:r>
            <a:r>
              <a:rPr lang="en-US" sz="1200" dirty="0"/>
              <a:t> (now </a:t>
            </a:r>
            <a:r>
              <a:rPr lang="en-US" sz="1200" dirty="0" err="1"/>
              <a:t>Telcordia</a:t>
            </a:r>
            <a:r>
              <a:rPr lang="en-US" sz="1200" dirty="0"/>
              <a:t>) in the late 1980s (1988). It was patented in 1989.</a:t>
            </a:r>
          </a:p>
          <a:p>
            <a:pPr marL="114300" indent="0">
              <a:buNone/>
            </a:pPr>
            <a:r>
              <a:rPr lang="en-US" sz="1200" dirty="0" smtClean="0"/>
              <a:t>http</a:t>
            </a:r>
            <a:r>
              <a:rPr lang="en-US" sz="1200" dirty="0"/>
              <a:t>://lsi.argreenhouse.com/lsi/LSI.html</a:t>
            </a:r>
          </a:p>
          <a:p>
            <a:endParaRPr lang="en-US" sz="1200" dirty="0"/>
          </a:p>
          <a:p>
            <a:pPr lvl="1" eaLnBrk="1" hangingPunct="1"/>
            <a:endParaRPr lang="en-US" b="1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LSA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But first:</a:t>
            </a:r>
          </a:p>
          <a:p>
            <a:r>
              <a:rPr lang="en-US" smtClean="0"/>
              <a:t>What is the difference between LSI and LSA???</a:t>
            </a:r>
          </a:p>
          <a:p>
            <a:pPr lvl="1"/>
            <a:r>
              <a:rPr lang="en-US" smtClean="0"/>
              <a:t>LSI refers to using it for indexing or information retrieval.</a:t>
            </a:r>
          </a:p>
          <a:p>
            <a:pPr lvl="1"/>
            <a:r>
              <a:rPr lang="en-US" smtClean="0"/>
              <a:t>LSA refers to everything else.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4191000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LSA Idea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Deerwester</a:t>
            </a:r>
            <a:r>
              <a:rPr lang="en-US" dirty="0"/>
              <a:t> et al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pPr algn="just">
              <a:buFont typeface="Monotype Sorts" pitchFamily="2" charset="2"/>
              <a:buNone/>
            </a:pPr>
            <a:r>
              <a:rPr lang="en-US" dirty="0"/>
              <a:t>“We would like a representation in which a set of terms, which by itself is incomplete and unreliable evidence of the relevance of a given document, is replaced by some other set of entities which are more reliable indicants. We take advantage of the implicit higher-order (or latent) structure in the association of terms and documents to reveal such relationships.”</a:t>
            </a:r>
          </a:p>
        </p:txBody>
      </p:sp>
    </p:spTree>
    <p:extLst>
      <p:ext uri="{BB962C8B-B14F-4D97-AF65-F5344CB8AC3E}">
        <p14:creationId xmlns:p14="http://schemas.microsoft.com/office/powerpoint/2010/main" val="3787151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LSA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91600" cy="4800600"/>
          </a:xfrm>
        </p:spPr>
        <p:txBody>
          <a:bodyPr/>
          <a:lstStyle/>
          <a:p>
            <a:r>
              <a:rPr lang="en-US" dirty="0" smtClean="0"/>
              <a:t>Four basic steps</a:t>
            </a:r>
          </a:p>
          <a:p>
            <a:pPr lvl="1"/>
            <a:r>
              <a:rPr lang="en-US" dirty="0" smtClean="0"/>
              <a:t>Rank-reduced Singular Value Decomposition (SVD) performed on matrix</a:t>
            </a:r>
          </a:p>
          <a:p>
            <a:pPr lvl="2"/>
            <a:r>
              <a:rPr lang="en-US" dirty="0" smtClean="0"/>
              <a:t>all but the k highest singular values are set to 0</a:t>
            </a:r>
          </a:p>
          <a:p>
            <a:pPr lvl="2"/>
            <a:r>
              <a:rPr lang="en-US" dirty="0" smtClean="0"/>
              <a:t>produces k-dimensional approximation of the original matrix (in least-squares sense)</a:t>
            </a:r>
          </a:p>
          <a:p>
            <a:pPr lvl="2"/>
            <a:r>
              <a:rPr lang="en-US" dirty="0" smtClean="0"/>
              <a:t>this is the “semantic space”</a:t>
            </a:r>
          </a:p>
          <a:p>
            <a:pPr lvl="1"/>
            <a:r>
              <a:rPr lang="en-US" dirty="0" smtClean="0"/>
              <a:t>Compute similarities between entities in semantic space (usually with cosine)</a:t>
            </a:r>
          </a:p>
        </p:txBody>
      </p:sp>
    </p:spTree>
    <p:extLst>
      <p:ext uri="{BB962C8B-B14F-4D97-AF65-F5344CB8AC3E}">
        <p14:creationId xmlns:p14="http://schemas.microsoft.com/office/powerpoint/2010/main" val="77693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LSA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SVD</a:t>
            </a:r>
          </a:p>
          <a:p>
            <a:pPr lvl="1"/>
            <a:r>
              <a:rPr lang="en-US" dirty="0" smtClean="0"/>
              <a:t>unique mathematical decomposition of a matrix into the product of three matrices:</a:t>
            </a:r>
          </a:p>
          <a:p>
            <a:pPr lvl="2"/>
            <a:r>
              <a:rPr lang="en-US" dirty="0" smtClean="0"/>
              <a:t>two with orthonormal columns</a:t>
            </a:r>
          </a:p>
          <a:p>
            <a:pPr lvl="2"/>
            <a:r>
              <a:rPr lang="en-US" dirty="0" smtClean="0"/>
              <a:t>one with singular values on the diagonal</a:t>
            </a:r>
          </a:p>
          <a:p>
            <a:pPr lvl="1"/>
            <a:r>
              <a:rPr lang="en-US" dirty="0" smtClean="0"/>
              <a:t>tool for dimension reduction</a:t>
            </a:r>
          </a:p>
          <a:p>
            <a:pPr lvl="1"/>
            <a:r>
              <a:rPr lang="en-US" dirty="0" smtClean="0"/>
              <a:t>similarity measure based on co-occurrence</a:t>
            </a:r>
          </a:p>
          <a:p>
            <a:pPr lvl="1"/>
            <a:r>
              <a:rPr lang="en-US" dirty="0" smtClean="0"/>
              <a:t>finds optimal projection into low-dimensional space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viewed as a method for rotating the axes in n-dimensional space, so that the first axis runs along the direction of the largest variation among the documents </a:t>
            </a:r>
          </a:p>
          <a:p>
            <a:pPr lvl="2"/>
            <a:r>
              <a:rPr lang="en-US" dirty="0"/>
              <a:t>the second dimension runs along the direction with the second largest variation</a:t>
            </a:r>
          </a:p>
          <a:p>
            <a:pPr lvl="2"/>
            <a:r>
              <a:rPr lang="en-US" dirty="0"/>
              <a:t>and so on</a:t>
            </a:r>
          </a:p>
          <a:p>
            <a:pPr lvl="1"/>
            <a:r>
              <a:rPr lang="en-US" dirty="0"/>
              <a:t>generalized least-squares method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945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it is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From term-doc matrix A, we compute the approximation </a:t>
            </a:r>
            <a:r>
              <a:rPr lang="en-US" sz="3200" i="1" dirty="0" err="1" smtClean="0"/>
              <a:t>A</a:t>
            </a:r>
            <a:r>
              <a:rPr lang="en-US" sz="3200" i="1" baseline="-25000" dirty="0" err="1" smtClean="0"/>
              <a:t>k</a:t>
            </a:r>
            <a:r>
              <a:rPr lang="en-US" sz="3200" i="1" baseline="-25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There is a row for each term and a column for each doc in </a:t>
            </a:r>
            <a:r>
              <a:rPr lang="en-US" sz="3200" i="1" dirty="0" err="1" smtClean="0"/>
              <a:t>A</a:t>
            </a:r>
            <a:r>
              <a:rPr lang="en-US" sz="3200" i="1" baseline="-25000" dirty="0" err="1" smtClean="0"/>
              <a:t>k</a:t>
            </a:r>
            <a:endParaRPr lang="en-US" sz="3200" i="1" baseline="-25000" dirty="0" smtClean="0"/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Thus docs live in a space of </a:t>
            </a:r>
            <a:r>
              <a:rPr lang="en-US" sz="3200" i="1" dirty="0" smtClean="0"/>
              <a:t>k&lt;&lt;r</a:t>
            </a:r>
            <a:r>
              <a:rPr lang="en-US" sz="3200" dirty="0" smtClean="0"/>
              <a:t> dimensions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These dimensions are not the original axes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38666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Performing the maps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row and column of </a:t>
            </a:r>
            <a:r>
              <a:rPr lang="en-US" i="1" smtClean="0"/>
              <a:t>A</a:t>
            </a:r>
            <a:r>
              <a:rPr lang="en-US" smtClean="0"/>
              <a:t> gets mapped into the </a:t>
            </a:r>
            <a:r>
              <a:rPr lang="en-US" i="1" smtClean="0"/>
              <a:t>k</a:t>
            </a:r>
            <a:r>
              <a:rPr lang="en-US" smtClean="0"/>
              <a:t>-dimensional LSI space, by the SVD.</a:t>
            </a:r>
          </a:p>
          <a:p>
            <a:pPr eaLnBrk="1" hangingPunct="1"/>
            <a:r>
              <a:rPr lang="en-US" i="1" smtClean="0"/>
              <a:t>Claim</a:t>
            </a:r>
            <a:r>
              <a:rPr lang="en-US" smtClean="0"/>
              <a:t> – this is not only the mapping with the best (Frobenius error) approximation to </a:t>
            </a:r>
            <a:r>
              <a:rPr lang="en-US" i="1" smtClean="0"/>
              <a:t>A</a:t>
            </a:r>
            <a:r>
              <a:rPr lang="en-US" smtClean="0"/>
              <a:t>, but in fact </a:t>
            </a:r>
            <a:r>
              <a:rPr lang="en-US" i="1" smtClean="0"/>
              <a:t>improves</a:t>
            </a:r>
            <a:r>
              <a:rPr lang="en-US" smtClean="0"/>
              <a:t> retrieval.</a:t>
            </a:r>
          </a:p>
          <a:p>
            <a:pPr eaLnBrk="1" hangingPunct="1"/>
            <a:r>
              <a:rPr lang="en-US" smtClean="0"/>
              <a:t>A query </a:t>
            </a:r>
            <a:r>
              <a:rPr lang="en-US" i="1" smtClean="0"/>
              <a:t>q</a:t>
            </a:r>
            <a:r>
              <a:rPr lang="en-US" smtClean="0"/>
              <a:t> is also mapped into this space, by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Query NOT a sparse vector.</a:t>
            </a:r>
          </a:p>
        </p:txBody>
      </p:sp>
      <p:graphicFrame>
        <p:nvGraphicFramePr>
          <p:cNvPr id="814084" name="Object 2"/>
          <p:cNvGraphicFramePr>
            <a:graphicFrameLocks noChangeAspect="1"/>
          </p:cNvGraphicFramePr>
          <p:nvPr/>
        </p:nvGraphicFramePr>
        <p:xfrm>
          <a:off x="2667000" y="4572000"/>
          <a:ext cx="21018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Equation" r:id="rId4" imgW="539787" imgH="539787" progId="Equation.3">
                  <p:embed/>
                </p:oleObj>
              </mc:Choice>
              <mc:Fallback>
                <p:oleObj name="Equation" r:id="rId4" imgW="539787" imgH="539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21018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78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itchFamily="34" charset="-128"/>
              </a:rPr>
              <a:t>Performing the maps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A</a:t>
            </a:r>
            <a:r>
              <a:rPr lang="en-US" i="1" baseline="30000" smtClean="0"/>
              <a:t>T</a:t>
            </a:r>
            <a:r>
              <a:rPr lang="en-US" i="1" smtClean="0"/>
              <a:t>A</a:t>
            </a:r>
            <a:r>
              <a:rPr lang="en-US" smtClean="0"/>
              <a:t> is the dot product of pairs of documents</a:t>
            </a:r>
            <a:br>
              <a:rPr lang="en-US" smtClean="0"/>
            </a:br>
            <a:r>
              <a:rPr lang="en-US" smtClean="0"/>
              <a:t>   </a:t>
            </a:r>
            <a:r>
              <a:rPr lang="en-US" i="1" smtClean="0"/>
              <a:t>A</a:t>
            </a:r>
            <a:r>
              <a:rPr lang="en-US" i="1" baseline="30000" smtClean="0"/>
              <a:t>T</a:t>
            </a:r>
            <a:r>
              <a:rPr lang="en-US" i="1" smtClean="0"/>
              <a:t>A</a:t>
            </a:r>
            <a:r>
              <a:rPr lang="en-US" i="1" baseline="-25000" smtClean="0"/>
              <a:t> </a:t>
            </a:r>
            <a:r>
              <a:rPr lang="en-US" smtClean="0">
                <a:latin typeface="Times" charset="0"/>
                <a:cs typeface="Times" charset="0"/>
              </a:rPr>
              <a:t>≈</a:t>
            </a:r>
            <a:r>
              <a:rPr lang="en-US" i="1" baseline="-25000" smtClean="0"/>
              <a:t> </a:t>
            </a:r>
            <a:r>
              <a:rPr lang="en-US" i="1" smtClean="0"/>
              <a:t>A</a:t>
            </a:r>
            <a:r>
              <a:rPr lang="en-US" i="1" baseline="-25000" smtClean="0"/>
              <a:t>k</a:t>
            </a:r>
            <a:r>
              <a:rPr lang="en-US" i="1" baseline="30000" smtClean="0"/>
              <a:t>T</a:t>
            </a:r>
            <a:r>
              <a:rPr lang="en-US" i="1" smtClean="0"/>
              <a:t>A</a:t>
            </a:r>
            <a:r>
              <a:rPr lang="en-US" i="1" baseline="-25000" smtClean="0"/>
              <a:t>k</a:t>
            </a:r>
            <a:r>
              <a:rPr lang="en-US" smtClean="0"/>
              <a:t> = (</a:t>
            </a:r>
            <a:r>
              <a:rPr lang="en-US" i="1" smtClean="0"/>
              <a:t>U</a:t>
            </a:r>
            <a:r>
              <a:rPr lang="en-US" i="1" baseline="-25000" smtClean="0"/>
              <a:t>k</a:t>
            </a:r>
            <a:r>
              <a:rPr lang="en-US" i="1" smtClean="0">
                <a:latin typeface="Symbol" pitchFamily="18" charset="2"/>
              </a:rPr>
              <a:t>S</a:t>
            </a:r>
            <a:r>
              <a:rPr lang="en-US" i="1" baseline="-25000" smtClean="0"/>
              <a:t>k</a:t>
            </a:r>
            <a:r>
              <a:rPr lang="en-US" i="1" smtClean="0"/>
              <a:t>V</a:t>
            </a:r>
            <a:r>
              <a:rPr lang="en-US" i="1" baseline="-25000" smtClean="0"/>
              <a:t>k</a:t>
            </a:r>
            <a:r>
              <a:rPr lang="en-US" i="1" baseline="30000" smtClean="0"/>
              <a:t>T</a:t>
            </a:r>
            <a:r>
              <a:rPr lang="en-US" smtClean="0"/>
              <a:t>)</a:t>
            </a:r>
            <a:r>
              <a:rPr lang="en-US" i="1" baseline="30000" smtClean="0"/>
              <a:t>T</a:t>
            </a:r>
            <a:r>
              <a:rPr lang="en-US" i="1" smtClean="0"/>
              <a:t> </a:t>
            </a:r>
            <a:r>
              <a:rPr lang="en-US" smtClean="0"/>
              <a:t>(</a:t>
            </a:r>
            <a:r>
              <a:rPr lang="en-US" i="1" smtClean="0"/>
              <a:t>U</a:t>
            </a:r>
            <a:r>
              <a:rPr lang="en-US" i="1" baseline="-25000" smtClean="0"/>
              <a:t>k</a:t>
            </a:r>
            <a:r>
              <a:rPr lang="en-US" i="1" smtClean="0">
                <a:latin typeface="Symbol" pitchFamily="18" charset="2"/>
              </a:rPr>
              <a:t>S</a:t>
            </a:r>
            <a:r>
              <a:rPr lang="en-US" i="1" baseline="-25000" smtClean="0"/>
              <a:t>k</a:t>
            </a:r>
            <a:r>
              <a:rPr lang="en-US" i="1" smtClean="0"/>
              <a:t>V</a:t>
            </a:r>
            <a:r>
              <a:rPr lang="en-US" i="1" baseline="-25000" smtClean="0"/>
              <a:t>k</a:t>
            </a:r>
            <a:r>
              <a:rPr lang="en-US" i="1" baseline="30000" smtClean="0"/>
              <a:t>T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			     = </a:t>
            </a:r>
            <a:r>
              <a:rPr lang="en-US" i="1" smtClean="0"/>
              <a:t>V</a:t>
            </a:r>
            <a:r>
              <a:rPr lang="en-US" i="1" baseline="-25000" smtClean="0"/>
              <a:t>k</a:t>
            </a:r>
            <a:r>
              <a:rPr lang="en-US" i="1" smtClean="0">
                <a:latin typeface="Symbol" pitchFamily="18" charset="2"/>
              </a:rPr>
              <a:t>S</a:t>
            </a:r>
            <a:r>
              <a:rPr lang="en-US" i="1" baseline="-25000" smtClean="0"/>
              <a:t>k</a:t>
            </a:r>
            <a:r>
              <a:rPr lang="en-US" i="1" smtClean="0"/>
              <a:t>U</a:t>
            </a:r>
            <a:r>
              <a:rPr lang="en-US" i="1" baseline="-25000" smtClean="0"/>
              <a:t>k</a:t>
            </a:r>
            <a:r>
              <a:rPr lang="en-US" i="1" baseline="30000" smtClean="0"/>
              <a:t>T </a:t>
            </a:r>
            <a:r>
              <a:rPr lang="en-US" i="1" smtClean="0"/>
              <a:t>U</a:t>
            </a:r>
            <a:r>
              <a:rPr lang="en-US" i="1" baseline="-25000" smtClean="0"/>
              <a:t>k</a:t>
            </a:r>
            <a:r>
              <a:rPr lang="en-US" i="1" smtClean="0">
                <a:latin typeface="Symbol" pitchFamily="18" charset="2"/>
              </a:rPr>
              <a:t>S</a:t>
            </a:r>
            <a:r>
              <a:rPr lang="en-US" i="1" baseline="-25000" smtClean="0"/>
              <a:t>k</a:t>
            </a:r>
            <a:r>
              <a:rPr lang="en-US" i="1" smtClean="0"/>
              <a:t>V</a:t>
            </a:r>
            <a:r>
              <a:rPr lang="en-US" i="1" baseline="-25000" smtClean="0"/>
              <a:t>k</a:t>
            </a:r>
            <a:r>
              <a:rPr lang="en-US" i="1" baseline="30000" smtClean="0"/>
              <a:t>T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i="1" smtClean="0"/>
              <a:t/>
            </a:r>
            <a:br>
              <a:rPr lang="en-US" i="1" smtClean="0"/>
            </a:br>
            <a:r>
              <a:rPr lang="en-US" i="1" smtClean="0"/>
              <a:t>				     </a:t>
            </a:r>
            <a:r>
              <a:rPr lang="en-US" smtClean="0"/>
              <a:t>= (</a:t>
            </a:r>
            <a:r>
              <a:rPr lang="en-US" i="1" smtClean="0"/>
              <a:t>V</a:t>
            </a:r>
            <a:r>
              <a:rPr lang="en-US" i="1" baseline="-25000" smtClean="0"/>
              <a:t>k</a:t>
            </a:r>
            <a:r>
              <a:rPr lang="en-US" i="1" smtClean="0">
                <a:latin typeface="Symbol" pitchFamily="18" charset="2"/>
              </a:rPr>
              <a:t>S</a:t>
            </a:r>
            <a:r>
              <a:rPr lang="en-US" i="1" baseline="-25000" smtClean="0"/>
              <a:t>k</a:t>
            </a:r>
            <a:r>
              <a:rPr lang="en-US" smtClean="0"/>
              <a:t>) (</a:t>
            </a:r>
            <a:r>
              <a:rPr lang="en-US" i="1" smtClean="0"/>
              <a:t>V</a:t>
            </a:r>
            <a:r>
              <a:rPr lang="en-US" i="1" baseline="-25000" smtClean="0"/>
              <a:t>k</a:t>
            </a:r>
            <a:r>
              <a:rPr lang="en-US" i="1" smtClean="0">
                <a:latin typeface="Symbol" pitchFamily="18" charset="2"/>
              </a:rPr>
              <a:t>S</a:t>
            </a:r>
            <a:r>
              <a:rPr lang="en-US" i="1" baseline="-25000" smtClean="0"/>
              <a:t>k</a:t>
            </a:r>
            <a:r>
              <a:rPr lang="en-US" smtClean="0"/>
              <a:t>)</a:t>
            </a:r>
            <a:r>
              <a:rPr lang="en-US" i="1" baseline="30000" smtClean="0"/>
              <a:t> T</a:t>
            </a:r>
            <a:r>
              <a:rPr lang="en-US" i="1" smtClean="0"/>
              <a:t/>
            </a:r>
            <a:br>
              <a:rPr lang="en-US" i="1" smtClean="0"/>
            </a:br>
            <a:endParaRPr lang="en-US" smtClean="0"/>
          </a:p>
          <a:p>
            <a:pPr eaLnBrk="1" hangingPunct="1"/>
            <a:r>
              <a:rPr lang="en-US" smtClean="0"/>
              <a:t>Since       </a:t>
            </a:r>
            <a:r>
              <a:rPr lang="en-US" i="1" smtClean="0"/>
              <a:t>V</a:t>
            </a:r>
            <a:r>
              <a:rPr lang="en-US" i="1" baseline="-25000" smtClean="0"/>
              <a:t>k</a:t>
            </a:r>
            <a:r>
              <a:rPr lang="en-US" smtClean="0"/>
              <a:t> = </a:t>
            </a:r>
            <a:r>
              <a:rPr lang="en-US" i="1" smtClean="0"/>
              <a:t>A</a:t>
            </a:r>
            <a:r>
              <a:rPr lang="en-US" i="1" baseline="-25000" smtClean="0"/>
              <a:t>k</a:t>
            </a:r>
            <a:r>
              <a:rPr lang="en-US" i="1" baseline="30000" smtClean="0"/>
              <a:t>T</a:t>
            </a:r>
            <a:r>
              <a:rPr lang="en-US" i="1" smtClean="0"/>
              <a:t>U</a:t>
            </a:r>
            <a:r>
              <a:rPr lang="en-US" i="1" baseline="-25000" smtClean="0"/>
              <a:t>k</a:t>
            </a:r>
            <a:r>
              <a:rPr lang="en-US" i="1" smtClean="0">
                <a:latin typeface="Symbol" pitchFamily="18" charset="2"/>
              </a:rPr>
              <a:t>S</a:t>
            </a:r>
            <a:r>
              <a:rPr lang="en-US" i="1" baseline="-25000" smtClean="0"/>
              <a:t>k</a:t>
            </a:r>
            <a:r>
              <a:rPr lang="en-US" i="1" baseline="30000" smtClean="0"/>
              <a:t>-1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we should transform query </a:t>
            </a:r>
            <a:r>
              <a:rPr lang="en-US" i="1" smtClean="0"/>
              <a:t>q</a:t>
            </a:r>
            <a:r>
              <a:rPr lang="en-US" smtClean="0"/>
              <a:t> to </a:t>
            </a:r>
            <a:r>
              <a:rPr lang="en-US" i="1" smtClean="0"/>
              <a:t>q</a:t>
            </a:r>
            <a:r>
              <a:rPr lang="en-US" i="1" baseline="-25000" smtClean="0"/>
              <a:t>k</a:t>
            </a:r>
            <a:r>
              <a:rPr lang="en-US" smtClean="0"/>
              <a:t> as follows</a:t>
            </a:r>
          </a:p>
        </p:txBody>
      </p:sp>
      <p:graphicFrame>
        <p:nvGraphicFramePr>
          <p:cNvPr id="814084" name="Object 2"/>
          <p:cNvGraphicFramePr>
            <a:graphicFrameLocks noChangeAspect="1"/>
          </p:cNvGraphicFramePr>
          <p:nvPr/>
        </p:nvGraphicFramePr>
        <p:xfrm>
          <a:off x="2730500" y="5662613"/>
          <a:ext cx="19748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3" imgW="787400" imgH="203200" progId="Equation.3">
                  <p:embed/>
                </p:oleObj>
              </mc:Choice>
              <mc:Fallback>
                <p:oleObj name="Equation" r:id="rId3" imgW="787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662613"/>
                        <a:ext cx="19748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8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Term frequency - </a:t>
            </a:r>
            <a:r>
              <a:rPr lang="en-US" dirty="0" err="1" smtClean="0">
                <a:ea typeface="ＭＳ Ｐゴシック" charset="-128"/>
              </a:rPr>
              <a:t>tf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>
                <a:ea typeface="ＭＳ Ｐゴシック" charset="-128"/>
              </a:rPr>
              <a:t>tf</a:t>
            </a:r>
            <a:r>
              <a:rPr lang="en-US" i="1" baseline="-25000" dirty="0" err="1" smtClean="0">
                <a:ea typeface="ＭＳ Ｐゴシック" charset="-128"/>
              </a:rPr>
              <a:t>t,d</a:t>
            </a:r>
            <a:r>
              <a:rPr lang="en-US" dirty="0" smtClean="0">
                <a:ea typeface="ＭＳ Ｐゴシック" charset="-128"/>
              </a:rPr>
              <a:t> of term </a:t>
            </a:r>
            <a:r>
              <a:rPr lang="en-US" i="1" dirty="0" smtClean="0">
                <a:ea typeface="ＭＳ Ｐゴシック" charset="-128"/>
              </a:rPr>
              <a:t>t</a:t>
            </a:r>
            <a:r>
              <a:rPr lang="en-US" dirty="0" smtClean="0">
                <a:ea typeface="ＭＳ Ｐゴシック" charset="-128"/>
              </a:rPr>
              <a:t> in document </a:t>
            </a:r>
            <a:r>
              <a:rPr lang="en-US" i="1" dirty="0" smtClean="0">
                <a:ea typeface="ＭＳ Ｐゴシック" charset="-128"/>
              </a:rPr>
              <a:t>d</a:t>
            </a:r>
            <a:r>
              <a:rPr lang="en-US" dirty="0" smtClean="0">
                <a:ea typeface="ＭＳ Ｐゴシック" charset="-128"/>
              </a:rPr>
              <a:t> is defined as the number of times that </a:t>
            </a:r>
            <a:r>
              <a:rPr lang="en-US" i="1" dirty="0" smtClean="0">
                <a:ea typeface="ＭＳ Ｐゴシック" charset="-128"/>
              </a:rPr>
              <a:t>t </a:t>
            </a:r>
            <a:r>
              <a:rPr lang="en-US" dirty="0" smtClean="0">
                <a:ea typeface="ＭＳ Ｐゴシック" charset="-128"/>
              </a:rPr>
              <a:t>occurs in </a:t>
            </a:r>
            <a:r>
              <a:rPr lang="en-US" i="1" dirty="0" smtClean="0">
                <a:ea typeface="ＭＳ Ｐゴシック" charset="-128"/>
              </a:rPr>
              <a:t>d</a:t>
            </a:r>
            <a:r>
              <a:rPr lang="en-US" dirty="0" smtClean="0">
                <a:ea typeface="ＭＳ Ｐゴシック" charset="-128"/>
              </a:rPr>
              <a:t>.</a:t>
            </a:r>
          </a:p>
          <a:p>
            <a:pPr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We want to use </a:t>
            </a:r>
            <a:r>
              <a:rPr lang="en-US" dirty="0" err="1" smtClean="0">
                <a:solidFill>
                  <a:srgbClr val="C00000"/>
                </a:solidFill>
                <a:ea typeface="ＭＳ Ｐゴシック" charset="-128"/>
              </a:rPr>
              <a:t>tf</a:t>
            </a:r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 when computing match scores. But how?</a:t>
            </a:r>
          </a:p>
          <a:p>
            <a:pPr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r>
              <a:rPr lang="en-US" dirty="0" smtClean="0">
                <a:ea typeface="ＭＳ Ｐゴシック" charset="-128"/>
              </a:rPr>
              <a:t>Raw term frequency is not what we want: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A document with 10 occurrences of the term is more relevant than a document with 1 occurrence of the term.</a:t>
            </a:r>
          </a:p>
          <a:p>
            <a:pPr lvl="1" eaLnBrk="1" hangingPunct="1"/>
            <a:r>
              <a:rPr lang="en-US" b="1" dirty="0" smtClean="0">
                <a:ea typeface="ＭＳ Ｐゴシック" charset="-128"/>
              </a:rPr>
              <a:t>But not 10 times more relevant.</a:t>
            </a:r>
          </a:p>
          <a:p>
            <a:pPr eaLnBrk="1" hangingPunct="1"/>
            <a:endParaRPr lang="en-US" dirty="0" smtClean="0">
              <a:solidFill>
                <a:srgbClr val="C00000"/>
              </a:solidFill>
              <a:ea typeface="ＭＳ Ｐゴシック" charset="-128"/>
            </a:endParaRP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Relevance does not increase proportionally with term frequency.</a:t>
            </a:r>
          </a:p>
        </p:txBody>
      </p:sp>
    </p:spTree>
    <p:extLst>
      <p:ext uri="{BB962C8B-B14F-4D97-AF65-F5344CB8AC3E}">
        <p14:creationId xmlns:p14="http://schemas.microsoft.com/office/powerpoint/2010/main" val="139970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Singular Value Decomposition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3452813" y="2590800"/>
            <a:ext cx="3679825" cy="1214438"/>
            <a:chOff x="2175" y="1632"/>
            <a:chExt cx="2318" cy="765"/>
          </a:xfrm>
        </p:grpSpPr>
        <p:graphicFrame>
          <p:nvGraphicFramePr>
            <p:cNvPr id="33805" name="Object 4"/>
            <p:cNvGraphicFramePr>
              <a:graphicFrameLocks noChangeAspect="1"/>
            </p:cNvGraphicFramePr>
            <p:nvPr/>
          </p:nvGraphicFramePr>
          <p:xfrm>
            <a:off x="2352" y="1632"/>
            <a:ext cx="106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7" name="Equation" r:id="rId4" imgW="437931" imgH="437931" progId="Equation.3">
                    <p:embed/>
                  </p:oleObj>
                </mc:Choice>
                <mc:Fallback>
                  <p:oleObj name="Equation" r:id="rId4" imgW="437931" imgH="43793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632"/>
                          <a:ext cx="1065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6" name="Rectangle 5"/>
            <p:cNvSpPr>
              <a:spLocks noChangeArrowheads="1"/>
            </p:cNvSpPr>
            <p:nvPr/>
          </p:nvSpPr>
          <p:spPr bwMode="auto">
            <a:xfrm>
              <a:off x="2175" y="2106"/>
              <a:ext cx="593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>
                  <a:cs typeface="Arial" pitchFamily="34" charset="0"/>
                </a:rPr>
                <a:t>M</a:t>
              </a:r>
              <a:r>
                <a:rPr lang="en-US">
                  <a:cs typeface="Arial" pitchFamily="34" charset="0"/>
                  <a:sym typeface="Symbol" pitchFamily="18" charset="2"/>
                </a:rPr>
                <a:t></a:t>
              </a:r>
              <a:r>
                <a:rPr lang="en-US" i="1">
                  <a:cs typeface="Arial" pitchFamily="34" charset="0"/>
                </a:rPr>
                <a:t>M</a:t>
              </a:r>
              <a:endParaRPr lang="en-US" i="1">
                <a:latin typeface="Lucida Sans" pitchFamily="34" charset="0"/>
                <a:cs typeface="Arial" pitchFamily="34" charset="0"/>
              </a:endParaRPr>
            </a:p>
          </p:txBody>
        </p:sp>
        <p:sp>
          <p:nvSpPr>
            <p:cNvPr id="33807" name="Rectangle 6"/>
            <p:cNvSpPr>
              <a:spLocks noChangeArrowheads="1"/>
            </p:cNvSpPr>
            <p:nvPr/>
          </p:nvSpPr>
          <p:spPr bwMode="auto">
            <a:xfrm>
              <a:off x="2829" y="2106"/>
              <a:ext cx="57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>
                  <a:cs typeface="Arial" pitchFamily="34" charset="0"/>
                </a:rPr>
                <a:t>M</a:t>
              </a:r>
              <a:r>
                <a:rPr lang="en-US">
                  <a:cs typeface="Arial" pitchFamily="34" charset="0"/>
                  <a:sym typeface="Symbol" pitchFamily="18" charset="2"/>
                </a:rPr>
                <a:t></a:t>
              </a:r>
              <a:r>
                <a:rPr lang="en-US" i="1">
                  <a:cs typeface="Arial" pitchFamily="34" charset="0"/>
                  <a:sym typeface="Symbol" pitchFamily="18" charset="2"/>
                </a:rPr>
                <a:t>N</a:t>
              </a:r>
              <a:endParaRPr lang="en-US" i="1">
                <a:latin typeface="Lucida Sans" pitchFamily="34" charset="0"/>
                <a:cs typeface="Arial" pitchFamily="34" charset="0"/>
              </a:endParaRPr>
            </a:p>
          </p:txBody>
        </p:sp>
        <p:sp>
          <p:nvSpPr>
            <p:cNvPr id="33808" name="Rectangle 7"/>
            <p:cNvSpPr>
              <a:spLocks noChangeArrowheads="1"/>
            </p:cNvSpPr>
            <p:nvPr/>
          </p:nvSpPr>
          <p:spPr bwMode="auto">
            <a:xfrm>
              <a:off x="3531" y="2106"/>
              <a:ext cx="9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en-US" i="1">
                  <a:latin typeface="Lucida Sans" pitchFamily="34" charset="0"/>
                  <a:cs typeface="Arial" pitchFamily="34" charset="0"/>
                </a:rPr>
                <a:t>V </a:t>
              </a:r>
              <a:r>
                <a:rPr lang="en-US">
                  <a:latin typeface="Lucida Sans" pitchFamily="34" charset="0"/>
                  <a:cs typeface="Arial" pitchFamily="34" charset="0"/>
                </a:rPr>
                <a:t>is </a:t>
              </a:r>
              <a:r>
                <a:rPr lang="en-US" i="1">
                  <a:cs typeface="Arial" pitchFamily="34" charset="0"/>
                </a:rPr>
                <a:t>N</a:t>
              </a:r>
              <a:r>
                <a:rPr lang="en-US">
                  <a:cs typeface="Arial" pitchFamily="34" charset="0"/>
                  <a:sym typeface="Symbol" pitchFamily="18" charset="2"/>
                </a:rPr>
                <a:t></a:t>
              </a:r>
              <a:r>
                <a:rPr lang="en-US" i="1">
                  <a:cs typeface="Arial" pitchFamily="34" charset="0"/>
                  <a:sym typeface="Symbol" pitchFamily="18" charset="2"/>
                </a:rPr>
                <a:t>N</a:t>
              </a:r>
              <a:endParaRPr lang="en-US" i="1">
                <a:latin typeface="Lucida Sans" pitchFamily="34" charset="0"/>
                <a:cs typeface="Arial" pitchFamily="34" charset="0"/>
              </a:endParaRPr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 flipV="1">
              <a:off x="2544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 flipV="1">
              <a:off x="302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 flipH="1" flipV="1">
              <a:off x="3216" y="192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6" name="Text Box 11"/>
          <p:cNvSpPr txBox="1">
            <a:spLocks noChangeArrowheads="1"/>
          </p:cNvSpPr>
          <p:nvPr/>
        </p:nvSpPr>
        <p:spPr bwMode="auto">
          <a:xfrm>
            <a:off x="212725" y="1717675"/>
            <a:ext cx="86502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>
                <a:cs typeface="Arial" pitchFamily="34" charset="0"/>
              </a:rPr>
              <a:t>For an </a:t>
            </a:r>
            <a:r>
              <a:rPr lang="en-US" sz="2600" i="1">
                <a:cs typeface="Arial" pitchFamily="34" charset="0"/>
              </a:rPr>
              <a:t>M </a:t>
            </a:r>
            <a:r>
              <a:rPr lang="en-US" sz="2600">
                <a:cs typeface="Arial" pitchFamily="34" charset="0"/>
                <a:sym typeface="Symbol" pitchFamily="18" charset="2"/>
              </a:rPr>
              <a:t></a:t>
            </a:r>
            <a:r>
              <a:rPr lang="en-US" sz="2600" i="1">
                <a:cs typeface="Arial" pitchFamily="34" charset="0"/>
                <a:sym typeface="Symbol" pitchFamily="18" charset="2"/>
              </a:rPr>
              <a:t> </a:t>
            </a:r>
            <a:r>
              <a:rPr lang="en-US" sz="2600" i="1">
                <a:cs typeface="Arial" pitchFamily="34" charset="0"/>
              </a:rPr>
              <a:t>N</a:t>
            </a:r>
            <a:r>
              <a:rPr lang="en-US" sz="2600">
                <a:cs typeface="Arial" pitchFamily="34" charset="0"/>
              </a:rPr>
              <a:t> matrix </a:t>
            </a:r>
            <a:r>
              <a:rPr lang="en-US" sz="3000" b="1">
                <a:latin typeface="Times" charset="0"/>
                <a:cs typeface="Arial" pitchFamily="34" charset="0"/>
              </a:rPr>
              <a:t>A</a:t>
            </a:r>
            <a:r>
              <a:rPr lang="en-US" sz="2600" b="1">
                <a:latin typeface="Times" charset="0"/>
                <a:cs typeface="Arial" pitchFamily="34" charset="0"/>
              </a:rPr>
              <a:t> </a:t>
            </a:r>
            <a:r>
              <a:rPr lang="en-US" sz="2600">
                <a:latin typeface="Times" charset="0"/>
                <a:cs typeface="Arial" pitchFamily="34" charset="0"/>
              </a:rPr>
              <a:t>of rank </a:t>
            </a:r>
            <a:r>
              <a:rPr lang="en-US" sz="2600" i="1">
                <a:latin typeface="Times" charset="0"/>
                <a:cs typeface="Arial" pitchFamily="34" charset="0"/>
              </a:rPr>
              <a:t>r</a:t>
            </a:r>
            <a:r>
              <a:rPr lang="en-US" sz="2600">
                <a:latin typeface="Times" charset="0"/>
                <a:cs typeface="Arial" pitchFamily="34" charset="0"/>
              </a:rPr>
              <a:t> </a:t>
            </a:r>
            <a:r>
              <a:rPr lang="en-US" sz="2600">
                <a:cs typeface="Arial" pitchFamily="34" charset="0"/>
              </a:rPr>
              <a:t>there exists a factorization</a:t>
            </a:r>
          </a:p>
          <a:p>
            <a:pPr eaLnBrk="1" hangingPunct="1"/>
            <a:r>
              <a:rPr lang="en-US" sz="2600">
                <a:cs typeface="Arial" pitchFamily="34" charset="0"/>
              </a:rPr>
              <a:t>(Singular Value Decomposition = </a:t>
            </a:r>
            <a:r>
              <a:rPr lang="en-US" sz="2600" b="1">
                <a:solidFill>
                  <a:srgbClr val="FF3300"/>
                </a:solidFill>
                <a:cs typeface="Arial" pitchFamily="34" charset="0"/>
              </a:rPr>
              <a:t>SVD</a:t>
            </a:r>
            <a:r>
              <a:rPr lang="en-US" sz="2600">
                <a:cs typeface="Arial" pitchFamily="34" charset="0"/>
              </a:rPr>
              <a:t>) as follows:</a:t>
            </a:r>
          </a:p>
        </p:txBody>
      </p:sp>
      <p:sp>
        <p:nvSpPr>
          <p:cNvPr id="798732" name="Text Box 12"/>
          <p:cNvSpPr txBox="1">
            <a:spLocks noChangeArrowheads="1"/>
          </p:cNvSpPr>
          <p:nvPr/>
        </p:nvSpPr>
        <p:spPr bwMode="auto">
          <a:xfrm>
            <a:off x="288925" y="4006850"/>
            <a:ext cx="8128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r>
              <a:rPr lang="en-US" sz="2600">
                <a:cs typeface="Arial" pitchFamily="34" charset="0"/>
              </a:rPr>
              <a:t>The columns of </a:t>
            </a:r>
            <a:r>
              <a:rPr lang="en-US" sz="2600" b="1" i="1">
                <a:cs typeface="Arial" pitchFamily="34" charset="0"/>
              </a:rPr>
              <a:t>U</a:t>
            </a:r>
            <a:r>
              <a:rPr lang="en-US" sz="2600">
                <a:cs typeface="Arial" pitchFamily="34" charset="0"/>
              </a:rPr>
              <a:t> are orthogonal eigenvectors of </a:t>
            </a:r>
            <a:r>
              <a:rPr lang="en-US" sz="2600" b="1" i="1">
                <a:cs typeface="Arial" pitchFamily="34" charset="0"/>
              </a:rPr>
              <a:t>AA</a:t>
            </a:r>
            <a:r>
              <a:rPr lang="en-US" sz="2600" b="1" i="1" baseline="30000">
                <a:cs typeface="Arial" pitchFamily="34" charset="0"/>
              </a:rPr>
              <a:t>T</a:t>
            </a:r>
            <a:r>
              <a:rPr lang="en-US" sz="2600">
                <a:cs typeface="Arial" pitchFamily="34" charset="0"/>
              </a:rPr>
              <a:t>.</a:t>
            </a:r>
            <a:endParaRPr lang="en-US">
              <a:latin typeface="Lucida Sans" pitchFamily="34" charset="0"/>
              <a:cs typeface="Arial" pitchFamily="34" charset="0"/>
            </a:endParaRPr>
          </a:p>
        </p:txBody>
      </p:sp>
      <p:sp>
        <p:nvSpPr>
          <p:cNvPr id="798733" name="Text Box 13"/>
          <p:cNvSpPr txBox="1">
            <a:spLocks noChangeArrowheads="1"/>
          </p:cNvSpPr>
          <p:nvPr/>
        </p:nvSpPr>
        <p:spPr bwMode="auto">
          <a:xfrm>
            <a:off x="271463" y="4572000"/>
            <a:ext cx="81105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r>
              <a:rPr lang="en-US" sz="2600">
                <a:cs typeface="Arial" pitchFamily="34" charset="0"/>
              </a:rPr>
              <a:t>The columns of </a:t>
            </a:r>
            <a:r>
              <a:rPr lang="en-US" sz="2600" b="1" i="1">
                <a:cs typeface="Arial" pitchFamily="34" charset="0"/>
              </a:rPr>
              <a:t>V</a:t>
            </a:r>
            <a:r>
              <a:rPr lang="en-US" sz="2600">
                <a:cs typeface="Arial" pitchFamily="34" charset="0"/>
              </a:rPr>
              <a:t> are orthogonal eigenvectors of </a:t>
            </a:r>
            <a:r>
              <a:rPr lang="en-US" sz="2600" b="1" i="1">
                <a:cs typeface="Arial" pitchFamily="34" charset="0"/>
              </a:rPr>
              <a:t>A</a:t>
            </a:r>
            <a:r>
              <a:rPr lang="en-US" sz="2600" b="1" i="1" baseline="30000">
                <a:cs typeface="Arial" pitchFamily="34" charset="0"/>
              </a:rPr>
              <a:t>T</a:t>
            </a:r>
            <a:r>
              <a:rPr lang="en-US" sz="2600" b="1" i="1">
                <a:cs typeface="Arial" pitchFamily="34" charset="0"/>
              </a:rPr>
              <a:t>A</a:t>
            </a:r>
            <a:r>
              <a:rPr lang="en-US" sz="2600">
                <a:cs typeface="Arial" pitchFamily="34" charset="0"/>
              </a:rPr>
              <a:t>.</a:t>
            </a:r>
            <a:endParaRPr lang="en-US">
              <a:latin typeface="Lucida Sans" pitchFamily="34" charset="0"/>
              <a:cs typeface="Arial" pitchFamily="34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04800" y="5105400"/>
            <a:ext cx="8636000" cy="1609725"/>
            <a:chOff x="192" y="3216"/>
            <a:chExt cx="5440" cy="1014"/>
          </a:xfrm>
        </p:grpSpPr>
        <p:graphicFrame>
          <p:nvGraphicFramePr>
            <p:cNvPr id="33801" name="Object 2"/>
            <p:cNvGraphicFramePr>
              <a:graphicFrameLocks noChangeAspect="1"/>
            </p:cNvGraphicFramePr>
            <p:nvPr/>
          </p:nvGraphicFramePr>
          <p:xfrm>
            <a:off x="2143" y="3552"/>
            <a:ext cx="73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8" name="Equation" r:id="rId6" imgW="425302" imgH="425302" progId="Equation.3">
                    <p:embed/>
                  </p:oleObj>
                </mc:Choice>
                <mc:Fallback>
                  <p:oleObj name="Equation" r:id="rId6" imgW="425302" imgH="4253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" y="3552"/>
                          <a:ext cx="73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3"/>
            <p:cNvGraphicFramePr>
              <a:graphicFrameLocks noChangeAspect="1"/>
            </p:cNvGraphicFramePr>
            <p:nvPr/>
          </p:nvGraphicFramePr>
          <p:xfrm>
            <a:off x="1584" y="3888"/>
            <a:ext cx="171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9" name="Equation" r:id="rId8" imgW="647592" imgH="647592" progId="Equation.3">
                    <p:embed/>
                  </p:oleObj>
                </mc:Choice>
                <mc:Fallback>
                  <p:oleObj name="Equation" r:id="rId8" imgW="647592" imgH="6475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888"/>
                          <a:ext cx="171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3" name="AutoShape 17"/>
            <p:cNvSpPr>
              <a:spLocks noChangeArrowheads="1"/>
            </p:cNvSpPr>
            <p:nvPr/>
          </p:nvSpPr>
          <p:spPr bwMode="auto">
            <a:xfrm>
              <a:off x="3312" y="3888"/>
              <a:ext cx="2320" cy="294"/>
            </a:xfrm>
            <a:prstGeom prst="leftArrowCallout">
              <a:avLst>
                <a:gd name="adj1" fmla="val 25000"/>
                <a:gd name="adj2" fmla="val 25000"/>
                <a:gd name="adj3" fmla="val 131519"/>
                <a:gd name="adj4" fmla="val 66667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>
                  <a:latin typeface="Lucida Sans" pitchFamily="34" charset="0"/>
                  <a:cs typeface="Arial" pitchFamily="34" charset="0"/>
                </a:rPr>
                <a:t>Singular values</a:t>
              </a:r>
              <a:r>
                <a:rPr lang="en-US">
                  <a:latin typeface="Lucida Sans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33804" name="Text Box 18"/>
            <p:cNvSpPr txBox="1">
              <a:spLocks noChangeArrowheads="1"/>
            </p:cNvSpPr>
            <p:nvPr/>
          </p:nvSpPr>
          <p:spPr bwMode="auto">
            <a:xfrm>
              <a:off x="192" y="3216"/>
              <a:ext cx="522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600">
                  <a:cs typeface="Arial" pitchFamily="34" charset="0"/>
                </a:rPr>
                <a:t>Eigenvalues </a:t>
              </a:r>
              <a:r>
                <a:rPr lang="en-US" sz="2600">
                  <a:cs typeface="Arial" pitchFamily="34" charset="0"/>
                  <a:sym typeface="Symbol" pitchFamily="18" charset="2"/>
                </a:rPr>
                <a:t></a:t>
              </a:r>
              <a:r>
                <a:rPr lang="en-US" sz="2600" baseline="-25000">
                  <a:cs typeface="Arial" pitchFamily="34" charset="0"/>
                  <a:sym typeface="Symbol" pitchFamily="18" charset="2"/>
                </a:rPr>
                <a:t>1 </a:t>
              </a:r>
              <a:r>
                <a:rPr lang="en-US" sz="2600">
                  <a:cs typeface="Arial" pitchFamily="34" charset="0"/>
                  <a:sym typeface="Symbol" pitchFamily="18" charset="2"/>
                </a:rPr>
                <a:t>… </a:t>
              </a:r>
              <a:r>
                <a:rPr lang="en-US" sz="2600" baseline="-25000">
                  <a:cs typeface="Arial" pitchFamily="34" charset="0"/>
                  <a:sym typeface="Symbol" pitchFamily="18" charset="2"/>
                </a:rPr>
                <a:t>r</a:t>
              </a:r>
              <a:r>
                <a:rPr lang="en-US" sz="2600">
                  <a:cs typeface="Arial" pitchFamily="34" charset="0"/>
                </a:rPr>
                <a:t> of </a:t>
              </a:r>
              <a:r>
                <a:rPr lang="en-US" sz="2600" b="1" i="1">
                  <a:cs typeface="Arial" pitchFamily="34" charset="0"/>
                </a:rPr>
                <a:t>AA</a:t>
              </a:r>
              <a:r>
                <a:rPr lang="en-US" sz="2600" b="1" i="1" baseline="30000">
                  <a:cs typeface="Arial" pitchFamily="34" charset="0"/>
                </a:rPr>
                <a:t>T </a:t>
              </a:r>
              <a:r>
                <a:rPr lang="en-US" sz="2600">
                  <a:cs typeface="Arial" pitchFamily="34" charset="0"/>
                </a:rPr>
                <a:t>are the eigenvalues of </a:t>
              </a:r>
              <a:r>
                <a:rPr lang="en-US" sz="2600" b="1" i="1">
                  <a:cs typeface="Arial" pitchFamily="34" charset="0"/>
                </a:rPr>
                <a:t>A</a:t>
              </a:r>
              <a:r>
                <a:rPr lang="en-US" sz="2600" b="1" i="1" baseline="30000">
                  <a:cs typeface="Arial" pitchFamily="34" charset="0"/>
                </a:rPr>
                <a:t>T</a:t>
              </a:r>
              <a:r>
                <a:rPr lang="en-US" sz="2600" b="1" i="1">
                  <a:cs typeface="Arial" pitchFamily="34" charset="0"/>
                </a:rPr>
                <a:t>A</a:t>
              </a:r>
              <a:r>
                <a:rPr lang="en-US" sz="2600">
                  <a:cs typeface="Arial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6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32" grpId="0" autoUpdateAnimBg="0"/>
      <p:bldP spid="79873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Singular Value Decomposition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Illustration of SVD dimensions and sparseness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2590800"/>
            <a:ext cx="6135688" cy="2049463"/>
            <a:chOff x="672" y="1632"/>
            <a:chExt cx="3865" cy="1291"/>
          </a:xfrm>
        </p:grpSpPr>
        <p:pic>
          <p:nvPicPr>
            <p:cNvPr id="34828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632"/>
              <a:ext cx="3865" cy="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9" name="Rectangle 6"/>
            <p:cNvSpPr>
              <a:spLocks noChangeArrowheads="1"/>
            </p:cNvSpPr>
            <p:nvPr/>
          </p:nvSpPr>
          <p:spPr bwMode="auto">
            <a:xfrm>
              <a:off x="3014" y="2256"/>
              <a:ext cx="605" cy="240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4830" name="Rectangle 7"/>
            <p:cNvSpPr>
              <a:spLocks noChangeArrowheads="1"/>
            </p:cNvSpPr>
            <p:nvPr/>
          </p:nvSpPr>
          <p:spPr bwMode="auto">
            <a:xfrm>
              <a:off x="2478" y="1773"/>
              <a:ext cx="392" cy="744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43000" y="4486275"/>
            <a:ext cx="7086600" cy="1765300"/>
            <a:chOff x="720" y="2826"/>
            <a:chExt cx="4464" cy="1112"/>
          </a:xfrm>
        </p:grpSpPr>
        <p:pic>
          <p:nvPicPr>
            <p:cNvPr id="34825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826"/>
              <a:ext cx="4464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3583" y="3028"/>
              <a:ext cx="316" cy="488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4039" y="3386"/>
              <a:ext cx="1031" cy="262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78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SVD example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127125" y="2322513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Lucida Sans" pitchFamily="34" charset="0"/>
                <a:cs typeface="Arial" pitchFamily="34" charset="0"/>
              </a:rPr>
              <a:t>Let</a:t>
            </a:r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1981200" y="1676400"/>
          <a:ext cx="19462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4" name="Equation" r:id="rId3" imgW="742208" imgH="742208" progId="Equation.3">
                  <p:embed/>
                </p:oleObj>
              </mc:Choice>
              <mc:Fallback>
                <p:oleObj name="Equation" r:id="rId3" imgW="742208" imgH="7422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76400"/>
                        <a:ext cx="1946275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3429000"/>
            <a:ext cx="8108950" cy="2593975"/>
            <a:chOff x="432" y="2496"/>
            <a:chExt cx="5108" cy="1634"/>
          </a:xfrm>
        </p:grpSpPr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758" y="2496"/>
              <a:ext cx="25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>
                  <a:latin typeface="Lucida Sans" pitchFamily="34" charset="0"/>
                  <a:cs typeface="Arial" pitchFamily="34" charset="0"/>
                </a:rPr>
                <a:t>Thus </a:t>
              </a:r>
              <a:r>
                <a:rPr lang="en-US" i="1">
                  <a:latin typeface="Lucida Sans" pitchFamily="34" charset="0"/>
                  <a:cs typeface="Arial" pitchFamily="34" charset="0"/>
                </a:rPr>
                <a:t>M=</a:t>
              </a:r>
              <a:r>
                <a:rPr lang="en-US">
                  <a:latin typeface="Lucida Sans" pitchFamily="34" charset="0"/>
                  <a:cs typeface="Arial" pitchFamily="34" charset="0"/>
                </a:rPr>
                <a:t>3, </a:t>
              </a:r>
              <a:r>
                <a:rPr lang="en-US" i="1">
                  <a:latin typeface="Lucida Sans" pitchFamily="34" charset="0"/>
                  <a:cs typeface="Arial" pitchFamily="34" charset="0"/>
                </a:rPr>
                <a:t>N=</a:t>
              </a:r>
              <a:r>
                <a:rPr lang="en-US">
                  <a:latin typeface="Lucida Sans" pitchFamily="34" charset="0"/>
                  <a:cs typeface="Arial" pitchFamily="34" charset="0"/>
                </a:rPr>
                <a:t>2. Its SVD is</a:t>
              </a:r>
            </a:p>
          </p:txBody>
        </p:sp>
        <p:graphicFrame>
          <p:nvGraphicFramePr>
            <p:cNvPr id="35848" name="Object 3"/>
            <p:cNvGraphicFramePr>
              <a:graphicFrameLocks noChangeAspect="1"/>
            </p:cNvGraphicFramePr>
            <p:nvPr/>
          </p:nvGraphicFramePr>
          <p:xfrm>
            <a:off x="432" y="2928"/>
            <a:ext cx="5108" cy="1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5" name="Equation" r:id="rId5" imgW="1996507" imgH="1996507" progId="Equation.3">
                    <p:embed/>
                  </p:oleObj>
                </mc:Choice>
                <mc:Fallback>
                  <p:oleObj name="Equation" r:id="rId5" imgW="1996507" imgH="19965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928"/>
                          <a:ext cx="5108" cy="1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0776" name="Text Box 8"/>
          <p:cNvSpPr txBox="1">
            <a:spLocks noChangeArrowheads="1"/>
          </p:cNvSpPr>
          <p:nvPr/>
        </p:nvSpPr>
        <p:spPr bwMode="auto">
          <a:xfrm>
            <a:off x="76200" y="6248400"/>
            <a:ext cx="895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Lucida Sans" pitchFamily="34" charset="0"/>
                <a:cs typeface="Arial" pitchFamily="34" charset="0"/>
              </a:rPr>
              <a:t>Typically, the singular values arranged in decreasing order.</a:t>
            </a:r>
          </a:p>
        </p:txBody>
      </p:sp>
    </p:spTree>
    <p:extLst>
      <p:ext uri="{BB962C8B-B14F-4D97-AF65-F5344CB8AC3E}">
        <p14:creationId xmlns:p14="http://schemas.microsoft.com/office/powerpoint/2010/main" val="42370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38313"/>
            <a:ext cx="8229600" cy="4662487"/>
          </a:xfrm>
        </p:spPr>
        <p:txBody>
          <a:bodyPr/>
          <a:lstStyle/>
          <a:p>
            <a:pPr eaLnBrk="1" hangingPunct="1"/>
            <a:r>
              <a:rPr lang="en-US" smtClean="0"/>
              <a:t>SVD can be used to compute optimal </a:t>
            </a:r>
            <a:r>
              <a:rPr lang="en-US" b="1" smtClean="0">
                <a:solidFill>
                  <a:srgbClr val="0033CC"/>
                </a:solidFill>
              </a:rPr>
              <a:t>low-rank approximations</a:t>
            </a:r>
            <a:r>
              <a:rPr lang="en-US" smtClean="0"/>
              <a:t>.</a:t>
            </a:r>
          </a:p>
          <a:p>
            <a:pPr eaLnBrk="1" hangingPunct="1"/>
            <a:r>
              <a:rPr lang="en-US" i="1" smtClean="0"/>
              <a:t>Approximation problem</a:t>
            </a:r>
            <a:r>
              <a:rPr lang="en-US" smtClean="0"/>
              <a:t>: Find </a:t>
            </a:r>
            <a:r>
              <a:rPr lang="en-US" b="1" i="1" smtClean="0"/>
              <a:t>A</a:t>
            </a:r>
            <a:r>
              <a:rPr lang="en-US" b="1" i="1" baseline="-25000" smtClean="0"/>
              <a:t>k</a:t>
            </a:r>
            <a:r>
              <a:rPr lang="en-US" b="1" i="1" smtClean="0"/>
              <a:t> </a:t>
            </a:r>
            <a:r>
              <a:rPr lang="en-US" smtClean="0"/>
              <a:t>of rank </a:t>
            </a:r>
            <a:r>
              <a:rPr lang="en-US" b="1" i="1" smtClean="0"/>
              <a:t>k</a:t>
            </a:r>
            <a:r>
              <a:rPr lang="en-US" smtClean="0"/>
              <a:t> such that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i="1" smtClean="0"/>
              <a:t>A</a:t>
            </a:r>
            <a:r>
              <a:rPr lang="en-US" i="1" baseline="-25000" smtClean="0"/>
              <a:t>k</a:t>
            </a:r>
            <a:r>
              <a:rPr lang="en-US" smtClean="0"/>
              <a:t> and </a:t>
            </a:r>
            <a:r>
              <a:rPr lang="en-US" i="1" smtClean="0"/>
              <a:t>X</a:t>
            </a:r>
            <a:r>
              <a:rPr lang="en-US" smtClean="0"/>
              <a:t> are both </a:t>
            </a:r>
            <a:r>
              <a:rPr lang="en-US" sz="2400" i="1" smtClean="0">
                <a:latin typeface="Lucida Sans" pitchFamily="34" charset="0"/>
              </a:rPr>
              <a:t>m</a:t>
            </a:r>
            <a:r>
              <a:rPr lang="en-US" sz="2400" i="1" smtClean="0">
                <a:latin typeface="Lucida Sans" pitchFamily="34" charset="0"/>
                <a:sym typeface="Symbol" pitchFamily="18" charset="2"/>
              </a:rPr>
              <a:t>n </a:t>
            </a:r>
            <a:r>
              <a:rPr lang="en-US" sz="2400" smtClean="0">
                <a:latin typeface="Lucida Sans" pitchFamily="34" charset="0"/>
                <a:sym typeface="Symbol" pitchFamily="18" charset="2"/>
              </a:rPr>
              <a:t>matrices.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Lucida Sans" pitchFamily="34" charset="0"/>
                <a:sym typeface="Symbol" pitchFamily="18" charset="2"/>
              </a:rPr>
              <a:t>Typically, want </a:t>
            </a:r>
            <a:r>
              <a:rPr lang="en-US" sz="2400" i="1" smtClean="0">
                <a:latin typeface="Lucida Sans" pitchFamily="34" charset="0"/>
                <a:sym typeface="Symbol" pitchFamily="18" charset="2"/>
              </a:rPr>
              <a:t>k &lt;&lt; r.</a:t>
            </a:r>
            <a:endParaRPr lang="en-US" i="1" smtClean="0"/>
          </a:p>
          <a:p>
            <a:pPr eaLnBrk="1" hangingPunct="1"/>
            <a:endParaRPr lang="en-US" i="1" smtClean="0"/>
          </a:p>
          <a:p>
            <a:pPr eaLnBrk="1" hangingPunct="1">
              <a:lnSpc>
                <a:spcPct val="10000"/>
              </a:lnSpc>
            </a:pPr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Low-rank Approximation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55750" y="3276600"/>
            <a:ext cx="6750050" cy="1447800"/>
            <a:chOff x="980" y="2064"/>
            <a:chExt cx="4252" cy="912"/>
          </a:xfrm>
        </p:grpSpPr>
        <p:grpSp>
          <p:nvGrpSpPr>
            <p:cNvPr id="36872" name="Group 5"/>
            <p:cNvGrpSpPr>
              <a:grpSpLocks/>
            </p:cNvGrpSpPr>
            <p:nvPr/>
          </p:nvGrpSpPr>
          <p:grpSpPr bwMode="auto">
            <a:xfrm>
              <a:off x="3206" y="2256"/>
              <a:ext cx="2026" cy="720"/>
              <a:chOff x="3456" y="1824"/>
              <a:chExt cx="2026" cy="720"/>
            </a:xfrm>
          </p:grpSpPr>
          <p:sp>
            <p:nvSpPr>
              <p:cNvPr id="36874" name="Rectangle 6"/>
              <p:cNvSpPr>
                <a:spLocks noChangeArrowheads="1"/>
              </p:cNvSpPr>
              <p:nvPr/>
            </p:nvSpPr>
            <p:spPr bwMode="auto">
              <a:xfrm>
                <a:off x="3899" y="1824"/>
                <a:ext cx="112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sz="1800" i="1">
                    <a:latin typeface="Trebuchet MS" pitchFamily="34" charset="0"/>
                  </a:rPr>
                  <a:t>Frobenius norm</a:t>
                </a:r>
              </a:p>
            </p:txBody>
          </p:sp>
          <p:cxnSp>
            <p:nvCxnSpPr>
              <p:cNvPr id="36875" name="AutoShape 7"/>
              <p:cNvCxnSpPr>
                <a:cxnSpLocks noChangeShapeType="1"/>
                <a:stCxn id="36874" idx="1"/>
              </p:cNvCxnSpPr>
              <p:nvPr/>
            </p:nvCxnSpPr>
            <p:spPr bwMode="auto">
              <a:xfrm flipH="1">
                <a:off x="3456" y="1940"/>
                <a:ext cx="44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36876" name="Picture 8" descr="fimg338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" y="2083"/>
                <a:ext cx="1210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aphicFrame>
          <p:nvGraphicFramePr>
            <p:cNvPr id="36873" name="Object 2"/>
            <p:cNvGraphicFramePr>
              <a:graphicFrameLocks noChangeAspect="1"/>
            </p:cNvGraphicFramePr>
            <p:nvPr/>
          </p:nvGraphicFramePr>
          <p:xfrm>
            <a:off x="980" y="2064"/>
            <a:ext cx="2274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5" name="Equation" r:id="rId5" imgW="894716" imgH="894716" progId="Equation.3">
                    <p:embed/>
                  </p:oleObj>
                </mc:Choice>
                <mc:Fallback>
                  <p:oleObj name="Equation" r:id="rId5" imgW="894716" imgH="8947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2064"/>
                          <a:ext cx="2274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857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38313"/>
            <a:ext cx="8229600" cy="4967287"/>
          </a:xfrm>
        </p:spPr>
        <p:txBody>
          <a:bodyPr/>
          <a:lstStyle/>
          <a:p>
            <a:pPr eaLnBrk="1" hangingPunct="1"/>
            <a:r>
              <a:rPr lang="en-US" smtClean="0"/>
              <a:t>Solution via SVD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Low-rank Approximation</a:t>
            </a:r>
          </a:p>
        </p:txBody>
      </p:sp>
      <p:sp>
        <p:nvSpPr>
          <p:cNvPr id="37892" name="AutoShape 4"/>
          <p:cNvSpPr>
            <a:spLocks/>
          </p:cNvSpPr>
          <p:nvPr/>
        </p:nvSpPr>
        <p:spPr bwMode="auto">
          <a:xfrm rot="5400000">
            <a:off x="5745956" y="2483644"/>
            <a:ext cx="90488" cy="914400"/>
          </a:xfrm>
          <a:prstGeom prst="rightBrace">
            <a:avLst>
              <a:gd name="adj1" fmla="val 842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567238" y="2971800"/>
            <a:ext cx="2519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sz="1800" i="1">
                <a:latin typeface="Trebuchet MS" pitchFamily="34" charset="0"/>
              </a:rPr>
              <a:t>set smallest r-k</a:t>
            </a:r>
          </a:p>
          <a:p>
            <a:r>
              <a:rPr kumimoji="1" lang="en-US" sz="1800" i="1">
                <a:latin typeface="Trebuchet MS" pitchFamily="34" charset="0"/>
              </a:rPr>
              <a:t>singular values to zero</a:t>
            </a:r>
          </a:p>
        </p:txBody>
      </p:sp>
      <p:graphicFrame>
        <p:nvGraphicFramePr>
          <p:cNvPr id="37894" name="Object 2"/>
          <p:cNvGraphicFramePr>
            <a:graphicFrameLocks noChangeAspect="1"/>
          </p:cNvGraphicFramePr>
          <p:nvPr/>
        </p:nvGraphicFramePr>
        <p:xfrm>
          <a:off x="1905000" y="2362200"/>
          <a:ext cx="48720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" name="Equation" r:id="rId4" imgW="1091169" imgH="1091169" progId="Equation.3">
                  <p:embed/>
                </p:oleObj>
              </mc:Choice>
              <mc:Fallback>
                <p:oleObj name="Equation" r:id="rId4" imgW="1091169" imgH="1091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48720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43000" y="3886200"/>
            <a:ext cx="7086600" cy="1765300"/>
            <a:chOff x="720" y="2826"/>
            <a:chExt cx="4464" cy="1112"/>
          </a:xfrm>
        </p:grpSpPr>
        <p:pic>
          <p:nvPicPr>
            <p:cNvPr id="3790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826"/>
              <a:ext cx="4464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7" name="Rectangle 9"/>
            <p:cNvSpPr>
              <a:spLocks noChangeArrowheads="1"/>
            </p:cNvSpPr>
            <p:nvPr/>
          </p:nvSpPr>
          <p:spPr bwMode="auto">
            <a:xfrm>
              <a:off x="3583" y="3028"/>
              <a:ext cx="316" cy="488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7908" name="Rectangle 10"/>
            <p:cNvSpPr>
              <a:spLocks noChangeArrowheads="1"/>
            </p:cNvSpPr>
            <p:nvPr/>
          </p:nvSpPr>
          <p:spPr bwMode="auto">
            <a:xfrm>
              <a:off x="4039" y="3386"/>
              <a:ext cx="1031" cy="262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441575" y="5867400"/>
            <a:ext cx="6092825" cy="793750"/>
            <a:chOff x="1538" y="3696"/>
            <a:chExt cx="3838" cy="500"/>
          </a:xfrm>
        </p:grpSpPr>
        <p:sp>
          <p:nvSpPr>
            <p:cNvPr id="37903" name="Rectangle 12"/>
            <p:cNvSpPr>
              <a:spLocks noChangeArrowheads="1"/>
            </p:cNvSpPr>
            <p:nvPr/>
          </p:nvSpPr>
          <p:spPr bwMode="auto">
            <a:xfrm>
              <a:off x="3800" y="3792"/>
              <a:ext cx="15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sz="1800" i="1">
                  <a:latin typeface="Trebuchet MS" pitchFamily="34" charset="0"/>
                </a:rPr>
                <a:t>column notation: </a:t>
              </a:r>
              <a:r>
                <a:rPr kumimoji="1" lang="en-US" sz="1800" i="1">
                  <a:solidFill>
                    <a:srgbClr val="FF3300"/>
                  </a:solidFill>
                  <a:latin typeface="Trebuchet MS" pitchFamily="34" charset="0"/>
                </a:rPr>
                <a:t>sum </a:t>
              </a:r>
            </a:p>
            <a:p>
              <a:r>
                <a:rPr kumimoji="1" lang="en-US" sz="1800" i="1">
                  <a:solidFill>
                    <a:srgbClr val="FF3300"/>
                  </a:solidFill>
                  <a:latin typeface="Trebuchet MS" pitchFamily="34" charset="0"/>
                </a:rPr>
                <a:t>of rank 1 matrices</a:t>
              </a:r>
            </a:p>
          </p:txBody>
        </p:sp>
        <p:cxnSp>
          <p:nvCxnSpPr>
            <p:cNvPr id="37904" name="AutoShape 13"/>
            <p:cNvCxnSpPr>
              <a:cxnSpLocks noChangeShapeType="1"/>
              <a:stCxn id="37903" idx="1"/>
            </p:cNvCxnSpPr>
            <p:nvPr/>
          </p:nvCxnSpPr>
          <p:spPr bwMode="auto">
            <a:xfrm flipH="1">
              <a:off x="3143" y="3994"/>
              <a:ext cx="6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37905" name="Object 3"/>
            <p:cNvGraphicFramePr>
              <a:graphicFrameLocks noChangeAspect="1"/>
            </p:cNvGraphicFramePr>
            <p:nvPr/>
          </p:nvGraphicFramePr>
          <p:xfrm>
            <a:off x="1538" y="3696"/>
            <a:ext cx="1630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3" name="Equation" r:id="rId7" imgW="660694" imgH="660694" progId="Equation.3">
                    <p:embed/>
                  </p:oleObj>
                </mc:Choice>
                <mc:Fallback>
                  <p:oleObj name="Equation" r:id="rId7" imgW="660694" imgH="6606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8" y="3696"/>
                          <a:ext cx="1630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287588" y="4191000"/>
            <a:ext cx="5713412" cy="1295400"/>
            <a:chOff x="1441" y="2640"/>
            <a:chExt cx="3599" cy="816"/>
          </a:xfrm>
        </p:grpSpPr>
        <p:sp>
          <p:nvSpPr>
            <p:cNvPr id="37899" name="Text Box 16"/>
            <p:cNvSpPr txBox="1">
              <a:spLocks noChangeArrowheads="1"/>
            </p:cNvSpPr>
            <p:nvPr/>
          </p:nvSpPr>
          <p:spPr bwMode="auto">
            <a:xfrm>
              <a:off x="1441" y="3244"/>
              <a:ext cx="1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hlink"/>
                  </a:solidFill>
                  <a:latin typeface="Lucida Sans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37900" name="Rectangle 17"/>
            <p:cNvSpPr>
              <a:spLocks noChangeArrowheads="1"/>
            </p:cNvSpPr>
            <p:nvPr/>
          </p:nvSpPr>
          <p:spPr bwMode="auto">
            <a:xfrm>
              <a:off x="3456" y="2640"/>
              <a:ext cx="96" cy="48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7901" name="Rectangle 18"/>
            <p:cNvSpPr>
              <a:spLocks noChangeArrowheads="1"/>
            </p:cNvSpPr>
            <p:nvPr/>
          </p:nvSpPr>
          <p:spPr bwMode="auto">
            <a:xfrm>
              <a:off x="4032" y="2832"/>
              <a:ext cx="1008" cy="96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7902" name="Rectangle 19"/>
            <p:cNvSpPr>
              <a:spLocks noChangeArrowheads="1"/>
            </p:cNvSpPr>
            <p:nvPr/>
          </p:nvSpPr>
          <p:spPr bwMode="auto">
            <a:xfrm>
              <a:off x="2736" y="2640"/>
              <a:ext cx="96" cy="48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</p:grpSp>
      <p:sp>
        <p:nvSpPr>
          <p:cNvPr id="23562" name="Rectangle 17"/>
          <p:cNvSpPr>
            <a:spLocks noChangeArrowheads="1"/>
          </p:cNvSpPr>
          <p:nvPr/>
        </p:nvSpPr>
        <p:spPr bwMode="auto">
          <a:xfrm>
            <a:off x="4800600" y="4800600"/>
            <a:ext cx="838200" cy="1524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38313"/>
            <a:ext cx="8229600" cy="4967287"/>
          </a:xfrm>
        </p:spPr>
        <p:txBody>
          <a:bodyPr/>
          <a:lstStyle/>
          <a:p>
            <a:pPr eaLnBrk="1" hangingPunct="1"/>
            <a:r>
              <a:rPr lang="en-US" smtClean="0"/>
              <a:t>If we retain only </a:t>
            </a:r>
            <a:r>
              <a:rPr lang="en-US" i="1" smtClean="0"/>
              <a:t>k </a:t>
            </a:r>
            <a:r>
              <a:rPr lang="en-US" smtClean="0"/>
              <a:t>singular values, and set the rest to 0, then we don’t need the matrix parts in red</a:t>
            </a:r>
          </a:p>
          <a:p>
            <a:pPr eaLnBrk="1" hangingPunct="1"/>
            <a:r>
              <a:rPr lang="en-US" smtClean="0"/>
              <a:t>Then Σ is </a:t>
            </a:r>
            <a:r>
              <a:rPr lang="en-US" i="1" smtClean="0"/>
              <a:t>k</a:t>
            </a:r>
            <a:r>
              <a:rPr lang="en-US" smtClean="0"/>
              <a:t>×</a:t>
            </a:r>
            <a:r>
              <a:rPr lang="en-US" i="1" smtClean="0"/>
              <a:t>k</a:t>
            </a:r>
            <a:r>
              <a:rPr lang="en-US" smtClean="0"/>
              <a:t>, </a:t>
            </a:r>
            <a:r>
              <a:rPr lang="en-US" i="1" smtClean="0"/>
              <a:t>U</a:t>
            </a:r>
            <a:r>
              <a:rPr lang="en-US" smtClean="0"/>
              <a:t> is </a:t>
            </a:r>
            <a:r>
              <a:rPr lang="en-US" i="1" smtClean="0"/>
              <a:t>M</a:t>
            </a:r>
            <a:r>
              <a:rPr lang="en-US" smtClean="0"/>
              <a:t>×</a:t>
            </a:r>
            <a:r>
              <a:rPr lang="en-US" i="1" smtClean="0"/>
              <a:t>k</a:t>
            </a:r>
            <a:r>
              <a:rPr lang="en-US" smtClean="0"/>
              <a:t>, </a:t>
            </a:r>
            <a:r>
              <a:rPr lang="en-US" i="1" smtClean="0"/>
              <a:t>V</a:t>
            </a:r>
            <a:r>
              <a:rPr lang="en-US" baseline="30000" smtClean="0"/>
              <a:t>T</a:t>
            </a:r>
            <a:r>
              <a:rPr lang="en-US" smtClean="0"/>
              <a:t> is </a:t>
            </a:r>
            <a:r>
              <a:rPr lang="en-US" i="1" smtClean="0"/>
              <a:t>k</a:t>
            </a:r>
            <a:r>
              <a:rPr lang="en-US" smtClean="0"/>
              <a:t>×</a:t>
            </a:r>
            <a:r>
              <a:rPr lang="en-US" i="1" smtClean="0"/>
              <a:t>N</a:t>
            </a:r>
            <a:r>
              <a:rPr lang="en-US" smtClean="0"/>
              <a:t>, and </a:t>
            </a:r>
            <a:r>
              <a:rPr lang="en-US" i="1" smtClean="0"/>
              <a:t>A</a:t>
            </a:r>
            <a:r>
              <a:rPr lang="en-US" i="1" baseline="-25000" smtClean="0"/>
              <a:t>k</a:t>
            </a:r>
            <a:r>
              <a:rPr lang="en-US" smtClean="0"/>
              <a:t> is </a:t>
            </a:r>
            <a:r>
              <a:rPr lang="en-US" i="1" smtClean="0"/>
              <a:t>M</a:t>
            </a:r>
            <a:r>
              <a:rPr lang="en-US" smtClean="0"/>
              <a:t>×</a:t>
            </a:r>
            <a:r>
              <a:rPr lang="en-US" i="1" smtClean="0"/>
              <a:t>N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This is referred to as the </a:t>
            </a:r>
            <a:r>
              <a:rPr lang="en-US" i="1" smtClean="0"/>
              <a:t>reduced SVD</a:t>
            </a:r>
          </a:p>
          <a:p>
            <a:pPr lvl="1" eaLnBrk="1" hangingPunct="1"/>
            <a:r>
              <a:rPr lang="en-US" smtClean="0"/>
              <a:t>It is the convenient (space-saving) and usual form for computational applications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Reduced SVD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43000" y="4940300"/>
            <a:ext cx="7086600" cy="1765300"/>
            <a:chOff x="720" y="2826"/>
            <a:chExt cx="4464" cy="1112"/>
          </a:xfrm>
        </p:grpSpPr>
        <p:pic>
          <p:nvPicPr>
            <p:cNvPr id="3892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826"/>
              <a:ext cx="4464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5" name="Rectangle 9"/>
            <p:cNvSpPr>
              <a:spLocks noChangeArrowheads="1"/>
            </p:cNvSpPr>
            <p:nvPr/>
          </p:nvSpPr>
          <p:spPr bwMode="auto">
            <a:xfrm>
              <a:off x="3583" y="3028"/>
              <a:ext cx="316" cy="488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8926" name="Rectangle 10"/>
            <p:cNvSpPr>
              <a:spLocks noChangeArrowheads="1"/>
            </p:cNvSpPr>
            <p:nvPr/>
          </p:nvSpPr>
          <p:spPr bwMode="auto">
            <a:xfrm>
              <a:off x="4039" y="3386"/>
              <a:ext cx="1031" cy="262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287588" y="5245100"/>
            <a:ext cx="5713412" cy="1295400"/>
            <a:chOff x="1441" y="2640"/>
            <a:chExt cx="3599" cy="816"/>
          </a:xfrm>
        </p:grpSpPr>
        <p:sp>
          <p:nvSpPr>
            <p:cNvPr id="38920" name="Text Box 16"/>
            <p:cNvSpPr txBox="1">
              <a:spLocks noChangeArrowheads="1"/>
            </p:cNvSpPr>
            <p:nvPr/>
          </p:nvSpPr>
          <p:spPr bwMode="auto">
            <a:xfrm>
              <a:off x="1441" y="3244"/>
              <a:ext cx="1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hlink"/>
                  </a:solidFill>
                  <a:latin typeface="Lucida Sans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38921" name="Rectangle 17"/>
            <p:cNvSpPr>
              <a:spLocks noChangeArrowheads="1"/>
            </p:cNvSpPr>
            <p:nvPr/>
          </p:nvSpPr>
          <p:spPr bwMode="auto">
            <a:xfrm>
              <a:off x="3456" y="2640"/>
              <a:ext cx="96" cy="48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8922" name="Rectangle 18"/>
            <p:cNvSpPr>
              <a:spLocks noChangeArrowheads="1"/>
            </p:cNvSpPr>
            <p:nvPr/>
          </p:nvSpPr>
          <p:spPr bwMode="auto">
            <a:xfrm>
              <a:off x="4032" y="2832"/>
              <a:ext cx="1008" cy="96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8923" name="Rectangle 19"/>
            <p:cNvSpPr>
              <a:spLocks noChangeArrowheads="1"/>
            </p:cNvSpPr>
            <p:nvPr/>
          </p:nvSpPr>
          <p:spPr bwMode="auto">
            <a:xfrm>
              <a:off x="2736" y="2640"/>
              <a:ext cx="96" cy="48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50000"/>
                </a:lnSpc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</a:pPr>
              <a:endParaRPr lang="en-US"/>
            </a:p>
          </p:txBody>
        </p:sp>
      </p:grpSp>
      <p:sp>
        <p:nvSpPr>
          <p:cNvPr id="24582" name="Rectangle 17"/>
          <p:cNvSpPr>
            <a:spLocks noChangeArrowheads="1"/>
          </p:cNvSpPr>
          <p:nvPr/>
        </p:nvSpPr>
        <p:spPr bwMode="auto">
          <a:xfrm>
            <a:off x="4800600" y="5854700"/>
            <a:ext cx="838200" cy="1524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Computing Similarity in LSI</a:t>
            </a:r>
          </a:p>
        </p:txBody>
      </p:sp>
      <p:pic>
        <p:nvPicPr>
          <p:cNvPr id="1095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916113"/>
            <a:ext cx="8027987" cy="4710112"/>
          </a:xfrm>
        </p:spPr>
      </p:pic>
    </p:spTree>
    <p:extLst>
      <p:ext uri="{BB962C8B-B14F-4D97-AF65-F5344CB8AC3E}">
        <p14:creationId xmlns:p14="http://schemas.microsoft.com/office/powerpoint/2010/main" val="39948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Approximation error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good (bad) is this approximation?</a:t>
            </a:r>
          </a:p>
          <a:p>
            <a:pPr eaLnBrk="1" hangingPunct="1"/>
            <a:r>
              <a:rPr lang="en-US" dirty="0" smtClean="0"/>
              <a:t>It’s the best possible, measured by the </a:t>
            </a:r>
            <a:r>
              <a:rPr lang="en-US" dirty="0" err="1" smtClean="0"/>
              <a:t>Frobenius</a:t>
            </a:r>
            <a:r>
              <a:rPr lang="en-US" dirty="0" smtClean="0"/>
              <a:t> norm of the error: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where the </a:t>
            </a:r>
            <a:r>
              <a:rPr lang="en-US" dirty="0" smtClean="0">
                <a:sym typeface="Symbol" pitchFamily="18" charset="2"/>
              </a:rPr>
              <a:t></a:t>
            </a:r>
            <a:r>
              <a:rPr lang="en-US" baseline="-25000" dirty="0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are ordered such that </a:t>
            </a:r>
            <a:r>
              <a:rPr lang="en-US" baseline="-25000" dirty="0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 </a:t>
            </a:r>
            <a:r>
              <a:rPr lang="en-US" baseline="-25000" dirty="0" smtClean="0">
                <a:sym typeface="Symbol" pitchFamily="18" charset="2"/>
              </a:rPr>
              <a:t>i+1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 lvl="1" eaLnBrk="1" hangingPunct="1"/>
            <a:r>
              <a:rPr lang="en-US" sz="2200" dirty="0" smtClean="0"/>
              <a:t>Suggests why </a:t>
            </a:r>
            <a:r>
              <a:rPr lang="en-US" sz="2200" dirty="0" err="1" smtClean="0"/>
              <a:t>Frobenius</a:t>
            </a:r>
            <a:r>
              <a:rPr lang="en-US" sz="2200" dirty="0" smtClean="0"/>
              <a:t> error drops as </a:t>
            </a:r>
            <a:r>
              <a:rPr lang="en-US" sz="2200" i="1" dirty="0" smtClean="0"/>
              <a:t>k</a:t>
            </a:r>
            <a:r>
              <a:rPr lang="en-US" sz="2200" dirty="0" smtClean="0"/>
              <a:t> increases.</a:t>
            </a:r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/>
        </p:nvGraphicFramePr>
        <p:xfrm>
          <a:off x="1219200" y="3429000"/>
          <a:ext cx="56213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3" imgW="1295184" imgH="1295184" progId="Equation.3">
                  <p:embed/>
                </p:oleObj>
              </mc:Choice>
              <mc:Fallback>
                <p:oleObj name="Equation" r:id="rId3" imgW="1295184" imgH="12951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56213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9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SVD Low-rank approximation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Whereas the term-doc matrix </a:t>
            </a:r>
            <a:r>
              <a:rPr lang="en-US" i="1" smtClean="0"/>
              <a:t>A</a:t>
            </a:r>
            <a:r>
              <a:rPr lang="en-US" smtClean="0"/>
              <a:t> may have </a:t>
            </a:r>
            <a:r>
              <a:rPr lang="en-US" i="1" smtClean="0"/>
              <a:t>M=</a:t>
            </a:r>
            <a:r>
              <a:rPr lang="en-US" smtClean="0"/>
              <a:t>50000, </a:t>
            </a:r>
            <a:r>
              <a:rPr lang="en-US" i="1" smtClean="0"/>
              <a:t>N=</a:t>
            </a:r>
            <a:r>
              <a:rPr lang="en-US" smtClean="0"/>
              <a:t>10 million (and rank close to 50000)</a:t>
            </a:r>
          </a:p>
          <a:p>
            <a:pPr eaLnBrk="1" hangingPunct="1"/>
            <a:r>
              <a:rPr lang="en-US" smtClean="0"/>
              <a:t>We can construct an approximation </a:t>
            </a:r>
            <a:r>
              <a:rPr lang="en-US" i="1" smtClean="0"/>
              <a:t>A</a:t>
            </a:r>
            <a:r>
              <a:rPr lang="en-US" i="1" baseline="-25000" smtClean="0"/>
              <a:t>100 </a:t>
            </a:r>
            <a:r>
              <a:rPr lang="en-US" smtClean="0"/>
              <a:t>with rank 100.</a:t>
            </a:r>
          </a:p>
          <a:p>
            <a:pPr lvl="1" eaLnBrk="1" hangingPunct="1"/>
            <a:r>
              <a:rPr lang="en-US" u="sng" smtClean="0"/>
              <a:t>Of all rank 100 matrices, it would have the lowest Frobenius error.</a:t>
            </a:r>
          </a:p>
          <a:p>
            <a:pPr lvl="4" eaLnBrk="1" hangingPunct="1"/>
            <a:endParaRPr lang="en-US" smtClean="0"/>
          </a:p>
          <a:p>
            <a:pPr eaLnBrk="1" hangingPunct="1"/>
            <a:r>
              <a:rPr lang="en-US" smtClean="0"/>
              <a:t>Great … but why would we??</a:t>
            </a:r>
          </a:p>
          <a:p>
            <a:pPr eaLnBrk="1" hangingPunct="1"/>
            <a:r>
              <a:rPr lang="en-US" smtClean="0"/>
              <a:t>Answer: </a:t>
            </a:r>
            <a:r>
              <a:rPr lang="en-US" i="1" smtClean="0"/>
              <a:t>Latent Semantic Indexing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81000" y="6172200"/>
            <a:ext cx="8610600" cy="590550"/>
          </a:xfrm>
          <a:prstGeom prst="rect">
            <a:avLst/>
          </a:prstGeom>
          <a:solidFill>
            <a:srgbClr val="C0C0C0">
              <a:alpha val="70195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1" lang="en-US" sz="1600">
                <a:latin typeface="Trebuchet MS" pitchFamily="34" charset="0"/>
              </a:rPr>
              <a:t>C. Eckart, G. Young, </a:t>
            </a:r>
            <a:r>
              <a:rPr kumimoji="1" lang="en-US" sz="1600" i="1">
                <a:latin typeface="Trebuchet MS" pitchFamily="34" charset="0"/>
              </a:rPr>
              <a:t>The approximation of a matrix by another of lower rank. </a:t>
            </a:r>
            <a:r>
              <a:rPr kumimoji="1" lang="en-US" sz="1600">
                <a:latin typeface="Trebuchet MS" pitchFamily="34" charset="0"/>
              </a:rPr>
              <a:t>Psychometrika, 1, 211-218, 1936.</a:t>
            </a:r>
          </a:p>
        </p:txBody>
      </p:sp>
    </p:spTree>
    <p:extLst>
      <p:ext uri="{BB962C8B-B14F-4D97-AF65-F5344CB8AC3E}">
        <p14:creationId xmlns:p14="http://schemas.microsoft.com/office/powerpoint/2010/main" val="24134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d1 : Romeo and Juliet.</a:t>
            </a:r>
          </a:p>
          <a:p>
            <a:r>
              <a:rPr lang="en-US" smtClean="0"/>
              <a:t>d2 : Juliet: O happy dagger!</a:t>
            </a:r>
          </a:p>
          <a:p>
            <a:r>
              <a:rPr lang="en-US" smtClean="0"/>
              <a:t>d3 : Romeo died by dagger.</a:t>
            </a:r>
          </a:p>
          <a:p>
            <a:r>
              <a:rPr lang="en-US" smtClean="0"/>
              <a:t>d4 : “Live free or die”, that’s the New-Hampshire’s motto.</a:t>
            </a:r>
          </a:p>
          <a:p>
            <a:r>
              <a:rPr lang="en-US" smtClean="0"/>
              <a:t>d5 : Did you know, New-Hampshire is in New-England.</a:t>
            </a:r>
          </a:p>
          <a:p>
            <a:endParaRPr lang="en-US" smtClean="0"/>
          </a:p>
          <a:p>
            <a:r>
              <a:rPr lang="en-US" smtClean="0"/>
              <a:t>and a search query: dies, dagger.</a:t>
            </a:r>
          </a:p>
        </p:txBody>
      </p:sp>
    </p:spTree>
    <p:extLst>
      <p:ext uri="{BB962C8B-B14F-4D97-AF65-F5344CB8AC3E}">
        <p14:creationId xmlns:p14="http://schemas.microsoft.com/office/powerpoint/2010/main" val="25961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Log-frequency weighting</a:t>
            </a:r>
          </a:p>
        </p:txBody>
      </p:sp>
      <p:sp>
        <p:nvSpPr>
          <p:cNvPr id="410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The log frequency weight of term t in d is</a:t>
            </a:r>
          </a:p>
          <a:p>
            <a:pPr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r>
              <a:rPr lang="en-US" dirty="0" smtClean="0">
                <a:ea typeface="ＭＳ Ｐゴシック" charset="-128"/>
              </a:rPr>
              <a:t>0 → 0, 1 → 1, 2 → 1.3, 10 → 2, 1000 → 4, etc.</a:t>
            </a:r>
          </a:p>
          <a:p>
            <a:pPr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r>
              <a:rPr lang="en-US" dirty="0" smtClean="0">
                <a:ea typeface="ＭＳ Ｐゴシック" charset="-128"/>
              </a:rPr>
              <a:t>Score for a pair: sum over terms </a:t>
            </a:r>
            <a:r>
              <a:rPr lang="en-US" i="1" dirty="0" smtClean="0">
                <a:ea typeface="ＭＳ Ｐゴシック" charset="-128"/>
              </a:rPr>
              <a:t>t</a:t>
            </a:r>
            <a:r>
              <a:rPr lang="en-US" dirty="0" smtClean="0">
                <a:ea typeface="ＭＳ Ｐゴシック" charset="-128"/>
              </a:rPr>
              <a:t> in both </a:t>
            </a:r>
            <a:r>
              <a:rPr lang="en-US" i="1" dirty="0" smtClean="0">
                <a:ea typeface="ＭＳ Ｐゴシック" charset="-128"/>
              </a:rPr>
              <a:t>q</a:t>
            </a:r>
            <a:r>
              <a:rPr lang="en-US" dirty="0" smtClean="0">
                <a:ea typeface="ＭＳ Ｐゴシック" charset="-128"/>
              </a:rPr>
              <a:t> and </a:t>
            </a:r>
            <a:r>
              <a:rPr lang="en-US" i="1" dirty="0" smtClean="0">
                <a:ea typeface="ＭＳ Ｐゴシック" charset="-128"/>
              </a:rPr>
              <a:t>d</a:t>
            </a:r>
            <a:r>
              <a:rPr lang="en-US" dirty="0" smtClean="0">
                <a:ea typeface="ＭＳ Ｐゴシック" charset="-128"/>
              </a:rPr>
              <a:t>:</a:t>
            </a:r>
          </a:p>
          <a:p>
            <a:pPr marL="114300" indent="0" eaLnBrk="1" hangingPunct="1">
              <a:buNone/>
            </a:pPr>
            <a:r>
              <a:rPr lang="en-US" dirty="0" smtClean="0">
                <a:ea typeface="ＭＳ Ｐゴシック" charset="-128"/>
              </a:rPr>
              <a:t>      score</a:t>
            </a:r>
          </a:p>
          <a:p>
            <a:pPr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r>
              <a:rPr lang="en-US" dirty="0" smtClean="0">
                <a:ea typeface="ＭＳ Ｐゴシック" charset="-128"/>
              </a:rPr>
              <a:t>The score is 0 if none of the terms is present in the document.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48125"/>
              </p:ext>
            </p:extLst>
          </p:nvPr>
        </p:nvGraphicFramePr>
        <p:xfrm>
          <a:off x="1479550" y="2209800"/>
          <a:ext cx="5129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3" imgW="2031840" imgH="457200" progId="Equation.3">
                  <p:embed/>
                </p:oleObj>
              </mc:Choice>
              <mc:Fallback>
                <p:oleObj name="Equation" r:id="rId3" imgW="2031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2209800"/>
                        <a:ext cx="51292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847197"/>
              </p:ext>
            </p:extLst>
          </p:nvPr>
        </p:nvGraphicFramePr>
        <p:xfrm>
          <a:off x="1828800" y="4343400"/>
          <a:ext cx="35385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tion" r:id="rId5" imgW="1358640" imgH="279360" progId="Equation.3">
                  <p:embed/>
                </p:oleObj>
              </mc:Choice>
              <mc:Fallback>
                <p:oleObj name="Equation" r:id="rId5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43400"/>
                        <a:ext cx="35385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5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30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68191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47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391400" cy="5029200"/>
          </a:xfrm>
        </p:spPr>
        <p:txBody>
          <a:bodyPr/>
          <a:lstStyle/>
          <a:p>
            <a:r>
              <a:rPr lang="en-US" smtClean="0"/>
              <a:t>B = A</a:t>
            </a:r>
            <a:r>
              <a:rPr lang="en-US" baseline="30000" smtClean="0"/>
              <a:t>T</a:t>
            </a:r>
            <a:r>
              <a:rPr lang="en-US" smtClean="0"/>
              <a:t>A is the document-document matrix.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If documents i and j have b words in common then B[i, j] = b.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C = AA</a:t>
            </a:r>
            <a:r>
              <a:rPr lang="en-US" baseline="30000" smtClean="0"/>
              <a:t>T</a:t>
            </a:r>
            <a:r>
              <a:rPr lang="en-US" smtClean="0"/>
              <a:t> is the term-term matrix.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If terms i and j occur together in c documents then C[i, j] = c.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Clearly, both B and C are square and symmetric;</a:t>
            </a:r>
          </a:p>
          <a:p>
            <a:r>
              <a:rPr lang="en-US" smtClean="0"/>
              <a:t>B is an m × m matrix, whereas C is an n × n matrix.</a:t>
            </a:r>
          </a:p>
        </p:txBody>
      </p:sp>
    </p:spTree>
    <p:extLst>
      <p:ext uri="{BB962C8B-B14F-4D97-AF65-F5344CB8AC3E}">
        <p14:creationId xmlns:p14="http://schemas.microsoft.com/office/powerpoint/2010/main" val="473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772400" cy="3048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 is the matrix of the eigenvectors of B</a:t>
            </a:r>
          </a:p>
          <a:p>
            <a:r>
              <a:rPr lang="en-US" dirty="0"/>
              <a:t>U</a:t>
            </a:r>
            <a:r>
              <a:rPr lang="en-US" dirty="0" smtClean="0"/>
              <a:t> is the matrix of the eigenvectors of C</a:t>
            </a:r>
          </a:p>
          <a:p>
            <a:r>
              <a:rPr lang="en-US" dirty="0" smtClean="0"/>
              <a:t>      is the diagonal matrix of the singular values obtained as square roots of the eigenvalues of B</a:t>
            </a:r>
          </a:p>
        </p:txBody>
      </p:sp>
      <p:grpSp>
        <p:nvGrpSpPr>
          <p:cNvPr id="45063" name="Group 3"/>
          <p:cNvGrpSpPr>
            <a:grpSpLocks/>
          </p:cNvGrpSpPr>
          <p:nvPr/>
        </p:nvGrpSpPr>
        <p:grpSpPr bwMode="auto">
          <a:xfrm>
            <a:off x="893453" y="1812925"/>
            <a:ext cx="4288146" cy="1616075"/>
            <a:chOff x="2082" y="1718"/>
            <a:chExt cx="2411" cy="679"/>
          </a:xfrm>
        </p:grpSpPr>
        <p:graphicFrame>
          <p:nvGraphicFramePr>
            <p:cNvPr id="4506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6359567"/>
                </p:ext>
              </p:extLst>
            </p:nvPr>
          </p:nvGraphicFramePr>
          <p:xfrm>
            <a:off x="2082" y="1718"/>
            <a:ext cx="1605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2" name="Equation" r:id="rId3" imgW="660240" imgH="203040" progId="Equation.3">
                    <p:embed/>
                  </p:oleObj>
                </mc:Choice>
                <mc:Fallback>
                  <p:oleObj name="Equation" r:id="rId3" imgW="660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2" y="1718"/>
                          <a:ext cx="1605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6" name="Rectangle 5"/>
            <p:cNvSpPr>
              <a:spLocks noChangeArrowheads="1"/>
            </p:cNvSpPr>
            <p:nvPr/>
          </p:nvSpPr>
          <p:spPr bwMode="auto">
            <a:xfrm>
              <a:off x="2175" y="2106"/>
              <a:ext cx="593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>
                  <a:cs typeface="Arial" pitchFamily="34" charset="0"/>
                </a:rPr>
                <a:t>M</a:t>
              </a:r>
              <a:r>
                <a:rPr lang="en-US">
                  <a:cs typeface="Arial" pitchFamily="34" charset="0"/>
                  <a:sym typeface="Symbol" pitchFamily="18" charset="2"/>
                </a:rPr>
                <a:t></a:t>
              </a:r>
              <a:r>
                <a:rPr lang="en-US" i="1">
                  <a:cs typeface="Arial" pitchFamily="34" charset="0"/>
                </a:rPr>
                <a:t>M</a:t>
              </a:r>
              <a:endParaRPr lang="en-US" i="1">
                <a:latin typeface="Lucida Sans" pitchFamily="34" charset="0"/>
                <a:cs typeface="Arial" pitchFamily="34" charset="0"/>
              </a:endParaRPr>
            </a:p>
          </p:txBody>
        </p:sp>
        <p:sp>
          <p:nvSpPr>
            <p:cNvPr id="45067" name="Rectangle 6"/>
            <p:cNvSpPr>
              <a:spLocks noChangeArrowheads="1"/>
            </p:cNvSpPr>
            <p:nvPr/>
          </p:nvSpPr>
          <p:spPr bwMode="auto">
            <a:xfrm>
              <a:off x="2829" y="2106"/>
              <a:ext cx="57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>
                  <a:cs typeface="Arial" pitchFamily="34" charset="0"/>
                </a:rPr>
                <a:t>M</a:t>
              </a:r>
              <a:r>
                <a:rPr lang="en-US">
                  <a:cs typeface="Arial" pitchFamily="34" charset="0"/>
                  <a:sym typeface="Symbol" pitchFamily="18" charset="2"/>
                </a:rPr>
                <a:t></a:t>
              </a:r>
              <a:r>
                <a:rPr lang="en-US" i="1">
                  <a:cs typeface="Arial" pitchFamily="34" charset="0"/>
                  <a:sym typeface="Symbol" pitchFamily="18" charset="2"/>
                </a:rPr>
                <a:t>N</a:t>
              </a:r>
              <a:endParaRPr lang="en-US" i="1">
                <a:latin typeface="Lucida Sans" pitchFamily="34" charset="0"/>
                <a:cs typeface="Arial" pitchFamily="34" charset="0"/>
              </a:endParaRPr>
            </a:p>
          </p:txBody>
        </p:sp>
        <p:sp>
          <p:nvSpPr>
            <p:cNvPr id="45068" name="Rectangle 7"/>
            <p:cNvSpPr>
              <a:spLocks noChangeArrowheads="1"/>
            </p:cNvSpPr>
            <p:nvPr/>
          </p:nvSpPr>
          <p:spPr bwMode="auto">
            <a:xfrm>
              <a:off x="3531" y="2106"/>
              <a:ext cx="9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en-US" i="1">
                  <a:latin typeface="Lucida Sans" pitchFamily="34" charset="0"/>
                  <a:cs typeface="Arial" pitchFamily="34" charset="0"/>
                </a:rPr>
                <a:t>V </a:t>
              </a:r>
              <a:r>
                <a:rPr lang="en-US">
                  <a:latin typeface="Lucida Sans" pitchFamily="34" charset="0"/>
                  <a:cs typeface="Arial" pitchFamily="34" charset="0"/>
                </a:rPr>
                <a:t>is </a:t>
              </a:r>
              <a:r>
                <a:rPr lang="en-US" i="1">
                  <a:cs typeface="Arial" pitchFamily="34" charset="0"/>
                </a:rPr>
                <a:t>N</a:t>
              </a:r>
              <a:r>
                <a:rPr lang="en-US">
                  <a:cs typeface="Arial" pitchFamily="34" charset="0"/>
                  <a:sym typeface="Symbol" pitchFamily="18" charset="2"/>
                </a:rPr>
                <a:t></a:t>
              </a:r>
              <a:r>
                <a:rPr lang="en-US" i="1">
                  <a:cs typeface="Arial" pitchFamily="34" charset="0"/>
                  <a:sym typeface="Symbol" pitchFamily="18" charset="2"/>
                </a:rPr>
                <a:t>N</a:t>
              </a:r>
              <a:endParaRPr lang="en-US" i="1">
                <a:latin typeface="Lucida Sans" pitchFamily="34" charset="0"/>
                <a:cs typeface="Arial" pitchFamily="34" charset="0"/>
              </a:endParaRPr>
            </a:p>
          </p:txBody>
        </p:sp>
        <p:sp>
          <p:nvSpPr>
            <p:cNvPr id="45069" name="Line 8"/>
            <p:cNvSpPr>
              <a:spLocks noChangeShapeType="1"/>
            </p:cNvSpPr>
            <p:nvPr/>
          </p:nvSpPr>
          <p:spPr bwMode="auto">
            <a:xfrm flipV="1">
              <a:off x="2544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Line 9"/>
            <p:cNvSpPr>
              <a:spLocks noChangeShapeType="1"/>
            </p:cNvSpPr>
            <p:nvPr/>
          </p:nvSpPr>
          <p:spPr bwMode="auto">
            <a:xfrm flipV="1">
              <a:off x="302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Line 10"/>
            <p:cNvSpPr>
              <a:spLocks noChangeShapeType="1"/>
            </p:cNvSpPr>
            <p:nvPr/>
          </p:nvSpPr>
          <p:spPr bwMode="auto">
            <a:xfrm flipH="1" flipV="1">
              <a:off x="3216" y="192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506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652341"/>
              </p:ext>
            </p:extLst>
          </p:nvPr>
        </p:nvGraphicFramePr>
        <p:xfrm>
          <a:off x="1058861" y="43434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" name="Equation" r:id="rId5" imgW="139680" imgH="152280" progId="Equation.3">
                  <p:embed/>
                </p:oleObj>
              </mc:Choice>
              <mc:Fallback>
                <p:oleObj name="Equation" r:id="rId5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1" y="43434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1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566738" y="4038600"/>
            <a:ext cx="7772400" cy="2362200"/>
          </a:xfrm>
        </p:spPr>
        <p:txBody>
          <a:bodyPr/>
          <a:lstStyle/>
          <a:p>
            <a:r>
              <a:rPr lang="en-US" smtClean="0"/>
              <a:t>the singular values along the diagonal are listed in descending order of their magnitude.</a:t>
            </a:r>
          </a:p>
          <a:p>
            <a:endParaRPr lang="en-US" smtClean="0"/>
          </a:p>
          <a:p>
            <a:r>
              <a:rPr lang="en-US" smtClean="0"/>
              <a:t>For small SVD calculations, you can use the BlueBit calculator at http://www.bluebit.gr/matrix-calculator</a:t>
            </a:r>
          </a:p>
        </p:txBody>
      </p:sp>
      <p:pic>
        <p:nvPicPr>
          <p:cNvPr id="460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164263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6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of the singular values are “too small” and thus “negligible.” ………….“too small” is usually determined empirically.</a:t>
            </a:r>
          </a:p>
          <a:p>
            <a:endParaRPr lang="en-US" smtClean="0"/>
          </a:p>
          <a:p>
            <a:r>
              <a:rPr lang="en-US" smtClean="0"/>
              <a:t>In LSI we ignore these small singular values and replace them by 0. </a:t>
            </a:r>
          </a:p>
          <a:p>
            <a:endParaRPr lang="en-US" smtClean="0"/>
          </a:p>
          <a:p>
            <a:r>
              <a:rPr lang="en-US" smtClean="0"/>
              <a:t>we only keep k singular values. Then  will be all zeros except the first k entries along its diagonal.</a:t>
            </a:r>
          </a:p>
        </p:txBody>
      </p:sp>
    </p:spTree>
    <p:extLst>
      <p:ext uri="{BB962C8B-B14F-4D97-AF65-F5344CB8AC3E}">
        <p14:creationId xmlns:p14="http://schemas.microsoft.com/office/powerpoint/2010/main" val="18611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reduce matrix         into k which is an k ×k matrix containing only the k singular values</a:t>
            </a:r>
          </a:p>
          <a:p>
            <a:r>
              <a:rPr lang="en-US" dirty="0" smtClean="0"/>
              <a:t>reduce S and U</a:t>
            </a:r>
            <a:r>
              <a:rPr lang="en-US" baseline="30000" dirty="0" smtClean="0"/>
              <a:t>T</a:t>
            </a:r>
            <a:r>
              <a:rPr lang="en-US" dirty="0" smtClean="0"/>
              <a:t> , into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and </a:t>
            </a:r>
            <a:r>
              <a:rPr lang="en-US" dirty="0" err="1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U</a:t>
            </a:r>
            <a:r>
              <a:rPr lang="en-US" baseline="30000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, to have k columns and rows, respectively. </a:t>
            </a:r>
          </a:p>
          <a:p>
            <a:r>
              <a:rPr lang="en-US" dirty="0" smtClean="0"/>
              <a:t>Of course, all these matrix parts that we throw out would have been zeroed anyway by the zeros in    .    </a:t>
            </a:r>
          </a:p>
          <a:p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is again an m × n matrix.</a:t>
            </a:r>
          </a:p>
        </p:txBody>
      </p:sp>
      <p:graphicFrame>
        <p:nvGraphicFramePr>
          <p:cNvPr id="481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78863"/>
              </p:ext>
            </p:extLst>
          </p:nvPr>
        </p:nvGraphicFramePr>
        <p:xfrm>
          <a:off x="3429000" y="16002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Equation" r:id="rId3" imgW="139680" imgH="152280" progId="Equation.3">
                  <p:embed/>
                </p:oleObj>
              </mc:Choice>
              <mc:Fallback>
                <p:oleObj name="Equation" r:id="rId3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002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410200"/>
            <a:ext cx="3371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0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Intuitively, the k remaining ingredients of the eigenvectors in S and U correspond to k “hidden concepts” where the terms and documents participate. The terms and documents have now a new representation in terms of these hidden concepts. Namely, the terms are represented by the row vectors of the m × k matrix</a:t>
            </a:r>
          </a:p>
        </p:txBody>
      </p:sp>
    </p:spTree>
    <p:extLst>
      <p:ext uri="{BB962C8B-B14F-4D97-AF65-F5344CB8AC3E}">
        <p14:creationId xmlns:p14="http://schemas.microsoft.com/office/powerpoint/2010/main" val="21723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23145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2819400"/>
            <a:ext cx="42576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5105400"/>
            <a:ext cx="53340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24600" y="3048000"/>
            <a:ext cx="218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Terms representation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70138" y="5734050"/>
            <a:ext cx="26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Documents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12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400" smtClean="0">
                <a:latin typeface="Times New Roman" pitchFamily="18" charset="0"/>
              </a:rPr>
              <a:t>Prasad</a:t>
            </a: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400" smtClean="0">
                <a:latin typeface="Times New Roman" pitchFamily="18" charset="0"/>
              </a:rPr>
              <a:t>L18LSI</a:t>
            </a:r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89979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3609975"/>
            <a:ext cx="90201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5181600"/>
            <a:ext cx="44100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5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400" smtClean="0">
                <a:latin typeface="Times New Roman" pitchFamily="18" charset="0"/>
              </a:rPr>
              <a:t>Prasad</a:t>
            </a: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400" smtClean="0">
                <a:latin typeface="Times New Roman" pitchFamily="18" charset="0"/>
              </a:rPr>
              <a:t>L18LSI</a:t>
            </a:r>
          </a:p>
        </p:txBody>
      </p:sp>
      <p:pic>
        <p:nvPicPr>
          <p:cNvPr id="5223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"/>
          <a:stretch/>
        </p:blipFill>
        <p:spPr bwMode="auto">
          <a:xfrm>
            <a:off x="0" y="1524000"/>
            <a:ext cx="899269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Document frequency-</a:t>
            </a:r>
            <a:r>
              <a:rPr lang="en-US" dirty="0" err="1" smtClean="0">
                <a:ea typeface="ＭＳ Ｐゴシック" charset="-128"/>
              </a:rPr>
              <a:t>df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257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Rare terms are more informative than frequent terms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Recall stop words</a:t>
            </a:r>
          </a:p>
          <a:p>
            <a:pPr eaLnBrk="1" hangingPunct="1"/>
            <a:endParaRPr lang="en-US" dirty="0" smtClean="0">
              <a:solidFill>
                <a:srgbClr val="C00000"/>
              </a:solidFill>
              <a:ea typeface="ＭＳ Ｐゴシック" charset="-128"/>
            </a:endParaRP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Consider a term in the query that is rare in the collection (e.g., </a:t>
            </a:r>
            <a:r>
              <a:rPr lang="en-US" i="1" dirty="0" err="1" smtClean="0">
                <a:solidFill>
                  <a:srgbClr val="C00000"/>
                </a:solidFill>
                <a:ea typeface="ＭＳ Ｐゴシック" charset="-128"/>
              </a:rPr>
              <a:t>arachnocentric</a:t>
            </a:r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)</a:t>
            </a:r>
          </a:p>
          <a:p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A </a:t>
            </a:r>
            <a:r>
              <a:rPr lang="en-US" dirty="0">
                <a:ea typeface="ＭＳ Ｐゴシック" charset="-128"/>
              </a:rPr>
              <a:t>document containing such a term is more likely to be relevant than a document that </a:t>
            </a:r>
            <a:r>
              <a:rPr lang="en-US" dirty="0" smtClean="0">
                <a:ea typeface="ＭＳ Ｐゴシック" charset="-128"/>
              </a:rPr>
              <a:t>doesn’t</a:t>
            </a:r>
          </a:p>
          <a:p>
            <a:endParaRPr lang="en-US" dirty="0">
              <a:ea typeface="ＭＳ Ｐゴシック" charset="-128"/>
            </a:endParaRPr>
          </a:p>
          <a:p>
            <a:r>
              <a:rPr lang="en-US" b="1" dirty="0">
                <a:ea typeface="ＭＳ Ｐゴシック" charset="-128"/>
              </a:rPr>
              <a:t>But it’s not a sure indicator of relevance</a:t>
            </a:r>
            <a:r>
              <a:rPr lang="en-US" b="1" dirty="0" smtClean="0">
                <a:ea typeface="ＭＳ Ｐゴシック" charset="-128"/>
              </a:rPr>
              <a:t>.</a:t>
            </a:r>
          </a:p>
          <a:p>
            <a:pPr marL="114300" indent="0">
              <a:buNone/>
            </a:pPr>
            <a:r>
              <a:rPr lang="en-US" dirty="0" smtClean="0">
                <a:ea typeface="ＭＳ Ｐゴシック" charset="-128"/>
              </a:rPr>
              <a:t> </a:t>
            </a:r>
          </a:p>
          <a:p>
            <a:r>
              <a:rPr lang="en-US" dirty="0" smtClean="0">
                <a:ea typeface="ＭＳ Ｐゴシック" charset="-128"/>
              </a:rPr>
              <a:t>For </a:t>
            </a:r>
            <a:r>
              <a:rPr lang="en-US" dirty="0">
                <a:ea typeface="ＭＳ Ｐゴシック" charset="-128"/>
              </a:rPr>
              <a:t>frequent terms, we want high positive weights for words like </a:t>
            </a:r>
            <a:r>
              <a:rPr lang="en-US" i="1" dirty="0">
                <a:ea typeface="ＭＳ Ｐゴシック" charset="-128"/>
              </a:rPr>
              <a:t>high, increase, and line</a:t>
            </a:r>
          </a:p>
          <a:p>
            <a:pPr marL="114300" indent="0">
              <a:buNone/>
            </a:pPr>
            <a:r>
              <a:rPr lang="en-US" dirty="0" smtClean="0">
                <a:ea typeface="ＭＳ Ｐゴシック" charset="-128"/>
              </a:rPr>
              <a:t>    But </a:t>
            </a:r>
            <a:r>
              <a:rPr lang="en-US" dirty="0">
                <a:ea typeface="ＭＳ Ｐゴシック" charset="-128"/>
              </a:rPr>
              <a:t>lower weights than for rare terms.</a:t>
            </a:r>
          </a:p>
          <a:p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We </a:t>
            </a:r>
            <a:r>
              <a:rPr lang="en-US" dirty="0">
                <a:ea typeface="ＭＳ Ｐゴシック" charset="-128"/>
              </a:rPr>
              <a:t>will use document frequency (</a:t>
            </a:r>
            <a:r>
              <a:rPr lang="en-US" dirty="0" err="1">
                <a:ea typeface="ＭＳ Ｐゴシック" charset="-128"/>
              </a:rPr>
              <a:t>df</a:t>
            </a:r>
            <a:r>
              <a:rPr lang="en-US" dirty="0">
                <a:ea typeface="ＭＳ Ｐゴシック" charset="-128"/>
              </a:rPr>
              <a:t>) to capture this.</a:t>
            </a:r>
          </a:p>
          <a:p>
            <a:pPr eaLnBrk="1" hangingPunct="1"/>
            <a:endParaRPr lang="en-US" dirty="0" smtClean="0">
              <a:solidFill>
                <a:srgbClr val="C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1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400" smtClean="0">
                <a:latin typeface="Times New Roman" pitchFamily="18" charset="0"/>
              </a:rPr>
              <a:t>Prasad</a:t>
            </a: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400" smtClean="0">
                <a:latin typeface="Times New Roman" pitchFamily="18" charset="0"/>
              </a:rPr>
              <a:t>L18LSI</a:t>
            </a:r>
          </a:p>
        </p:txBody>
      </p:sp>
      <p:pic>
        <p:nvPicPr>
          <p:cNvPr id="532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80988"/>
            <a:ext cx="8524875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1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Empirical evidence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Precision at or above median TREC precision</a:t>
            </a:r>
          </a:p>
          <a:p>
            <a:pPr lvl="1" eaLnBrk="1" hangingPunct="1"/>
            <a:r>
              <a:rPr lang="en-US" sz="2800" smtClean="0"/>
              <a:t>Top scorer on almost 20% of TREC topics</a:t>
            </a:r>
          </a:p>
          <a:p>
            <a:pPr eaLnBrk="1" hangingPunct="1"/>
            <a:r>
              <a:rPr lang="en-US" sz="3000" smtClean="0"/>
              <a:t>Slightly better on average than straight vector spaces</a:t>
            </a:r>
          </a:p>
          <a:p>
            <a:pPr eaLnBrk="1" hangingPunct="1"/>
            <a:r>
              <a:rPr lang="en-US" sz="3000" smtClean="0"/>
              <a:t>Effect of dimensionality:</a:t>
            </a:r>
          </a:p>
          <a:p>
            <a:pPr eaLnBrk="1" hangingPunct="1"/>
            <a:endParaRPr lang="en-US" sz="3000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816150" name="Group 22"/>
          <p:cNvGraphicFramePr>
            <a:graphicFrameLocks noGrp="1"/>
          </p:cNvGraphicFramePr>
          <p:nvPr/>
        </p:nvGraphicFramePr>
        <p:xfrm>
          <a:off x="5257800" y="4191000"/>
          <a:ext cx="3733800" cy="2181225"/>
        </p:xfrm>
        <a:graphic>
          <a:graphicData uri="http://schemas.openxmlformats.org/drawingml/2006/table">
            <a:tbl>
              <a:tblPr/>
              <a:tblGrid>
                <a:gridCol w="2044700"/>
                <a:gridCol w="1689100"/>
              </a:tblGrid>
              <a:tr h="717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Dimensions</a:t>
                      </a:r>
                    </a:p>
                  </a:txBody>
                  <a:tcPr marT="45733" marB="4573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Precision</a:t>
                      </a: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250</a:t>
                      </a:r>
                    </a:p>
                  </a:txBody>
                  <a:tcPr marT="45733" marB="4573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0.367</a:t>
                      </a: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300</a:t>
                      </a:r>
                    </a:p>
                  </a:txBody>
                  <a:tcPr marT="45733" marB="4573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0.371</a:t>
                      </a: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346</a:t>
                      </a:r>
                    </a:p>
                  </a:txBody>
                  <a:tcPr marT="45733" marB="4573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0.374</a:t>
                      </a:r>
                    </a:p>
                  </a:txBody>
                  <a:tcPr marT="45733" marB="4573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6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But why is this clustering?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We’ve talked about docs, queries, retrieval and precision here.</a:t>
            </a:r>
          </a:p>
          <a:p>
            <a:pPr eaLnBrk="1" hangingPunct="1"/>
            <a:r>
              <a:rPr lang="en-US" sz="3400" smtClean="0"/>
              <a:t>What does this have to do with clustering?</a:t>
            </a:r>
          </a:p>
          <a:p>
            <a:pPr eaLnBrk="1" hangingPunct="1"/>
            <a:r>
              <a:rPr lang="en-US" sz="3400" i="1" smtClean="0"/>
              <a:t>Intuition</a:t>
            </a:r>
            <a:r>
              <a:rPr lang="en-US" sz="3400" smtClean="0"/>
              <a:t>: Dimension reduction through LSI brings together “related” axes in the vector space.</a:t>
            </a:r>
          </a:p>
        </p:txBody>
      </p:sp>
    </p:spTree>
    <p:extLst>
      <p:ext uri="{BB962C8B-B14F-4D97-AF65-F5344CB8AC3E}">
        <p14:creationId xmlns:p14="http://schemas.microsoft.com/office/powerpoint/2010/main" val="6546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Intuition from block matrices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600200" y="2514600"/>
            <a:ext cx="6705600" cy="3352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600200" y="2514600"/>
            <a:ext cx="1676400" cy="990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" pitchFamily="34" charset="0"/>
                <a:cs typeface="Arial" pitchFamily="34" charset="0"/>
              </a:rPr>
              <a:t>Block 1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276600" y="3505200"/>
            <a:ext cx="1219200" cy="990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" pitchFamily="34" charset="0"/>
                <a:cs typeface="Arial" pitchFamily="34" charset="0"/>
              </a:rPr>
              <a:t>Block 2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4495800" y="4495800"/>
            <a:ext cx="19050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6400800" y="5029200"/>
            <a:ext cx="2286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6629400" y="5486400"/>
            <a:ext cx="1676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" pitchFamily="34" charset="0"/>
                <a:cs typeface="Arial" pitchFamily="34" charset="0"/>
              </a:rPr>
              <a:t>Block </a:t>
            </a:r>
            <a:r>
              <a:rPr lang="en-US" i="1">
                <a:latin typeface="Lucida Sans" pitchFamily="34" charset="0"/>
                <a:cs typeface="Arial" pitchFamily="34" charset="0"/>
              </a:rPr>
              <a:t>k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2651125" y="5065713"/>
            <a:ext cx="60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Lucida Sans" pitchFamily="34" charset="0"/>
                <a:cs typeface="Arial" pitchFamily="34" charset="0"/>
              </a:rPr>
              <a:t>0’s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6334125" y="3581400"/>
            <a:ext cx="60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Lucida Sans" pitchFamily="34" charset="0"/>
                <a:cs typeface="Arial" pitchFamily="34" charset="0"/>
              </a:rPr>
              <a:t>0’s</a:t>
            </a: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2890838" y="6248400"/>
            <a:ext cx="6858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3652838" y="6172200"/>
            <a:ext cx="475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Lucida Sans" pitchFamily="34" charset="0"/>
                <a:cs typeface="Arial" pitchFamily="34" charset="0"/>
              </a:rPr>
              <a:t>= Homogeneous non-zero blocks.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441325" y="3998913"/>
            <a:ext cx="1054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i="1">
                <a:latin typeface="Lucida Sans" pitchFamily="34" charset="0"/>
                <a:cs typeface="Arial" pitchFamily="34" charset="0"/>
              </a:rPr>
              <a:t>M</a:t>
            </a:r>
          </a:p>
          <a:p>
            <a:pPr eaLnBrk="1" hangingPunct="1"/>
            <a:r>
              <a:rPr lang="en-US">
                <a:latin typeface="Lucida Sans" pitchFamily="34" charset="0"/>
                <a:cs typeface="Arial" pitchFamily="34" charset="0"/>
              </a:rPr>
              <a:t>terms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810000" y="1905000"/>
            <a:ext cx="217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i="1">
                <a:latin typeface="Lucida Sans" pitchFamily="34" charset="0"/>
                <a:cs typeface="Arial" pitchFamily="34" charset="0"/>
              </a:rPr>
              <a:t>N </a:t>
            </a:r>
            <a:r>
              <a:rPr lang="en-US">
                <a:latin typeface="Lucida Sans" pitchFamily="34" charset="0"/>
                <a:cs typeface="Arial" pitchFamily="34" charset="0"/>
              </a:rPr>
              <a:t>documents</a:t>
            </a:r>
          </a:p>
        </p:txBody>
      </p:sp>
      <p:sp>
        <p:nvSpPr>
          <p:cNvPr id="819215" name="Rectangle 15"/>
          <p:cNvSpPr>
            <a:spLocks noChangeArrowheads="1"/>
          </p:cNvSpPr>
          <p:nvPr/>
        </p:nvSpPr>
        <p:spPr bwMode="auto">
          <a:xfrm>
            <a:off x="4114800" y="2733675"/>
            <a:ext cx="4711700" cy="466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Lucida Sans" pitchFamily="34" charset="0"/>
                <a:cs typeface="Arial" pitchFamily="34" charset="0"/>
              </a:rPr>
              <a:t>What’s the rank of this matrix?</a:t>
            </a:r>
          </a:p>
        </p:txBody>
      </p:sp>
    </p:spTree>
    <p:extLst>
      <p:ext uri="{BB962C8B-B14F-4D97-AF65-F5344CB8AC3E}">
        <p14:creationId xmlns:p14="http://schemas.microsoft.com/office/powerpoint/2010/main" val="34240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15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Intuition from block matrices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600200" y="2514600"/>
            <a:ext cx="6705600" cy="3352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600200" y="2514600"/>
            <a:ext cx="1676400" cy="990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" pitchFamily="34" charset="0"/>
                <a:cs typeface="Arial" pitchFamily="34" charset="0"/>
              </a:rPr>
              <a:t>Block 1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276600" y="3505200"/>
            <a:ext cx="1219200" cy="990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" pitchFamily="34" charset="0"/>
                <a:cs typeface="Arial" pitchFamily="34" charset="0"/>
              </a:rPr>
              <a:t>Block 2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495800" y="4495800"/>
            <a:ext cx="19050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6400800" y="5029200"/>
            <a:ext cx="2286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6629400" y="5486400"/>
            <a:ext cx="1676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" pitchFamily="34" charset="0"/>
                <a:cs typeface="Arial" pitchFamily="34" charset="0"/>
              </a:rPr>
              <a:t>Block </a:t>
            </a:r>
            <a:r>
              <a:rPr lang="en-US" i="1">
                <a:latin typeface="Lucida Sans" pitchFamily="34" charset="0"/>
                <a:cs typeface="Arial" pitchFamily="34" charset="0"/>
              </a:rPr>
              <a:t>k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2651125" y="5065713"/>
            <a:ext cx="60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Lucida Sans" pitchFamily="34" charset="0"/>
                <a:cs typeface="Arial" pitchFamily="34" charset="0"/>
              </a:rPr>
              <a:t>0’s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6334125" y="3581400"/>
            <a:ext cx="60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Lucida Sans" pitchFamily="34" charset="0"/>
                <a:cs typeface="Arial" pitchFamily="34" charset="0"/>
              </a:rPr>
              <a:t>0’s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441325" y="3998913"/>
            <a:ext cx="1054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i="1">
                <a:latin typeface="Lucida Sans" pitchFamily="34" charset="0"/>
                <a:cs typeface="Arial" pitchFamily="34" charset="0"/>
              </a:rPr>
              <a:t>M</a:t>
            </a:r>
          </a:p>
          <a:p>
            <a:pPr eaLnBrk="1" hangingPunct="1"/>
            <a:r>
              <a:rPr lang="en-US">
                <a:latin typeface="Lucida Sans" pitchFamily="34" charset="0"/>
                <a:cs typeface="Arial" pitchFamily="34" charset="0"/>
              </a:rPr>
              <a:t>terms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810000" y="1905000"/>
            <a:ext cx="217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i="1">
                <a:latin typeface="Lucida Sans" pitchFamily="34" charset="0"/>
                <a:cs typeface="Arial" pitchFamily="34" charset="0"/>
              </a:rPr>
              <a:t>N </a:t>
            </a:r>
            <a:r>
              <a:rPr lang="en-US">
                <a:latin typeface="Lucida Sans" pitchFamily="34" charset="0"/>
                <a:cs typeface="Arial" pitchFamily="34" charset="0"/>
              </a:rPr>
              <a:t>documents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1295400" y="5959475"/>
            <a:ext cx="7146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Lucida Sans" pitchFamily="34" charset="0"/>
                <a:cs typeface="Arial" pitchFamily="34" charset="0"/>
              </a:rPr>
              <a:t>Vocabulary partitioned into </a:t>
            </a:r>
            <a:r>
              <a:rPr lang="en-US" i="1">
                <a:latin typeface="Lucida Sans" pitchFamily="34" charset="0"/>
                <a:cs typeface="Arial" pitchFamily="34" charset="0"/>
              </a:rPr>
              <a:t>k</a:t>
            </a:r>
            <a:r>
              <a:rPr lang="en-US">
                <a:latin typeface="Lucida Sans" pitchFamily="34" charset="0"/>
                <a:cs typeface="Arial" pitchFamily="34" charset="0"/>
              </a:rPr>
              <a:t> topics (clusters); each doc discusses only one topic.</a:t>
            </a:r>
          </a:p>
        </p:txBody>
      </p:sp>
    </p:spTree>
    <p:extLst>
      <p:ext uri="{BB962C8B-B14F-4D97-AF65-F5344CB8AC3E}">
        <p14:creationId xmlns:p14="http://schemas.microsoft.com/office/powerpoint/2010/main" val="22987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Intuition from block matrices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600200" y="2514600"/>
            <a:ext cx="6705600" cy="411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600200" y="2514600"/>
            <a:ext cx="1676400" cy="990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" pitchFamily="34" charset="0"/>
                <a:cs typeface="Arial" pitchFamily="34" charset="0"/>
              </a:rPr>
              <a:t>Block 1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3276600" y="3505200"/>
            <a:ext cx="1219200" cy="990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" pitchFamily="34" charset="0"/>
                <a:cs typeface="Arial" pitchFamily="34" charset="0"/>
              </a:rPr>
              <a:t>Block 2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495800" y="4495800"/>
            <a:ext cx="19050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6400800" y="5029200"/>
            <a:ext cx="2286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6629400" y="5486400"/>
            <a:ext cx="1676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" pitchFamily="34" charset="0"/>
                <a:cs typeface="Arial" pitchFamily="34" charset="0"/>
              </a:rPr>
              <a:t>Block </a:t>
            </a:r>
            <a:r>
              <a:rPr lang="en-US" i="1">
                <a:latin typeface="Lucida Sans" pitchFamily="34" charset="0"/>
                <a:cs typeface="Arial" pitchFamily="34" charset="0"/>
              </a:rPr>
              <a:t>k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2228850" y="5105400"/>
            <a:ext cx="318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Lucida Sans" pitchFamily="34" charset="0"/>
                <a:cs typeface="Arial" pitchFamily="34" charset="0"/>
              </a:rPr>
              <a:t>Few nonzero entries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4876800" y="3581400"/>
            <a:ext cx="318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Lucida Sans" pitchFamily="34" charset="0"/>
                <a:cs typeface="Arial" pitchFamily="34" charset="0"/>
              </a:rPr>
              <a:t>Few nonzero entries</a:t>
            </a:r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 flipH="1">
            <a:off x="152400" y="2514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 flipH="1">
            <a:off x="152400" y="2819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 flipH="1">
            <a:off x="152400" y="3124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 flipH="1">
            <a:off x="152400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 flipH="1">
            <a:off x="152400" y="57308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 flipH="1">
            <a:off x="152400" y="60356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H="1">
            <a:off x="152400" y="63404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212725" y="2447925"/>
            <a:ext cx="857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Lucida Sans" pitchFamily="34" charset="0"/>
                <a:cs typeface="Arial" pitchFamily="34" charset="0"/>
              </a:rPr>
              <a:t>wiper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228600" y="2803525"/>
            <a:ext cx="59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Lucida Sans" pitchFamily="34" charset="0"/>
                <a:cs typeface="Arial" pitchFamily="34" charset="0"/>
              </a:rPr>
              <a:t>tire</a:t>
            </a: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228600" y="3108325"/>
            <a:ext cx="51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Lucida Sans" pitchFamily="34" charset="0"/>
                <a:cs typeface="Arial" pitchFamily="34" charset="0"/>
              </a:rPr>
              <a:t>V6</a:t>
            </a: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76200" y="5715000"/>
            <a:ext cx="55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Lucida Sans" pitchFamily="34" charset="0"/>
                <a:cs typeface="Arial" pitchFamily="34" charset="0"/>
              </a:rPr>
              <a:t>car</a:t>
            </a:r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76200" y="6019800"/>
            <a:ext cx="157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Lucida Sans" pitchFamily="34" charset="0"/>
                <a:cs typeface="Arial" pitchFamily="34" charset="0"/>
              </a:rPr>
              <a:t>automobile</a:t>
            </a:r>
          </a:p>
        </p:txBody>
      </p:sp>
      <p:sp>
        <p:nvSpPr>
          <p:cNvPr id="71703" name="Line 23"/>
          <p:cNvSpPr>
            <a:spLocks noChangeShapeType="1"/>
          </p:cNvSpPr>
          <p:nvPr/>
        </p:nvSpPr>
        <p:spPr bwMode="auto">
          <a:xfrm>
            <a:off x="1828800" y="2514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>
            <a:off x="2057400" y="2514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1584325" y="5745163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>
                <a:latin typeface="Lucida Sans" pitchFamily="34" charset="0"/>
                <a:cs typeface="Arial" pitchFamily="34" charset="0"/>
              </a:rPr>
              <a:t>1</a:t>
            </a: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1804988" y="6035675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>
                <a:latin typeface="Lucida Sans" pitchFamily="34" charset="0"/>
                <a:cs typeface="Arial" pitchFamily="34" charset="0"/>
              </a:rPr>
              <a:t>1</a:t>
            </a: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1804988" y="5730875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>
                <a:latin typeface="Lucida Sans" pitchFamily="34" charset="0"/>
                <a:cs typeface="Arial" pitchFamily="34" charset="0"/>
              </a:rPr>
              <a:t>0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1600200" y="6049963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>
                <a:latin typeface="Lucida Sans" pitchFamily="34" charset="0"/>
                <a:cs typeface="Arial" pitchFamily="34" charset="0"/>
              </a:rPr>
              <a:t>0</a:t>
            </a:r>
          </a:p>
        </p:txBody>
      </p:sp>
      <p:sp>
        <p:nvSpPr>
          <p:cNvPr id="822301" name="Rectangle 29"/>
          <p:cNvSpPr>
            <a:spLocks noChangeArrowheads="1"/>
          </p:cNvSpPr>
          <p:nvPr/>
        </p:nvSpPr>
        <p:spPr bwMode="auto">
          <a:xfrm>
            <a:off x="2667000" y="1600200"/>
            <a:ext cx="4572000" cy="831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Lucida Sans" pitchFamily="34" charset="0"/>
                <a:cs typeface="Arial" pitchFamily="34" charset="0"/>
              </a:rPr>
              <a:t>Likely there’s a good rank-</a:t>
            </a:r>
            <a:r>
              <a:rPr lang="en-US" i="1">
                <a:latin typeface="Lucida Sans" pitchFamily="34" charset="0"/>
                <a:cs typeface="Arial" pitchFamily="34" charset="0"/>
              </a:rPr>
              <a:t>k</a:t>
            </a:r>
            <a:endParaRPr lang="en-US">
              <a:latin typeface="Lucida Sans" pitchFamily="34" charset="0"/>
              <a:cs typeface="Arial" pitchFamily="34" charset="0"/>
            </a:endParaRPr>
          </a:p>
          <a:p>
            <a:pPr algn="ctr"/>
            <a:r>
              <a:rPr lang="en-US">
                <a:latin typeface="Lucida Sans" pitchFamily="34" charset="0"/>
                <a:cs typeface="Arial" pitchFamily="34" charset="0"/>
              </a:rPr>
              <a:t>approximation to this matrix.</a:t>
            </a:r>
          </a:p>
        </p:txBody>
      </p:sp>
    </p:spTree>
    <p:extLst>
      <p:ext uri="{BB962C8B-B14F-4D97-AF65-F5344CB8AC3E}">
        <p14:creationId xmlns:p14="http://schemas.microsoft.com/office/powerpoint/2010/main" val="356777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301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Simplistic picture</a:t>
            </a:r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 flipH="1" flipV="1">
            <a:off x="990600" y="2057400"/>
            <a:ext cx="1066800" cy="297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 flipH="1" flipV="1">
            <a:off x="1295400" y="1905000"/>
            <a:ext cx="762000" cy="3124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 flipH="1" flipV="1">
            <a:off x="1752600" y="1828800"/>
            <a:ext cx="30480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 flipV="1">
            <a:off x="2057400" y="2743200"/>
            <a:ext cx="2895600" cy="2286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V="1">
            <a:off x="2057400" y="2971800"/>
            <a:ext cx="3124200" cy="2057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V="1">
            <a:off x="2057400" y="3276600"/>
            <a:ext cx="342900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2057400" y="5029200"/>
            <a:ext cx="2438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2057400" y="50292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2057400" y="5029200"/>
            <a:ext cx="3429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1812925" y="1484313"/>
            <a:ext cx="128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Lucida Sans" pitchFamily="34" charset="0"/>
                <a:cs typeface="Arial" pitchFamily="34" charset="0"/>
              </a:rPr>
              <a:t>Topic 1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5165725" y="2551113"/>
            <a:ext cx="128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Lucida Sans" pitchFamily="34" charset="0"/>
                <a:cs typeface="Arial" pitchFamily="34" charset="0"/>
              </a:rPr>
              <a:t>Topic 2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4495800" y="6248400"/>
            <a:ext cx="128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Lucida Sans" pitchFamily="34" charset="0"/>
                <a:cs typeface="Arial" pitchFamily="34" charset="0"/>
              </a:rPr>
              <a:t>Topic 3</a:t>
            </a:r>
          </a:p>
        </p:txBody>
      </p:sp>
    </p:spTree>
    <p:extLst>
      <p:ext uri="{BB962C8B-B14F-4D97-AF65-F5344CB8AC3E}">
        <p14:creationId xmlns:p14="http://schemas.microsoft.com/office/powerpoint/2010/main" val="14620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wild extrapolation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The “dimensionality” of a corpus is the number of distinct topics represented in it.</a:t>
            </a:r>
          </a:p>
          <a:p>
            <a:pPr eaLnBrk="1" hangingPunct="1"/>
            <a:r>
              <a:rPr lang="en-US" sz="3400" smtClean="0"/>
              <a:t>More mathematical wild extrapolation:</a:t>
            </a:r>
          </a:p>
          <a:p>
            <a:pPr lvl="1" eaLnBrk="1" hangingPunct="1"/>
            <a:r>
              <a:rPr lang="en-US" sz="3200" smtClean="0"/>
              <a:t>if </a:t>
            </a:r>
            <a:r>
              <a:rPr lang="en-US" sz="3200" i="1" smtClean="0"/>
              <a:t>A</a:t>
            </a:r>
            <a:r>
              <a:rPr lang="en-US" sz="3200" smtClean="0"/>
              <a:t> has a rank </a:t>
            </a:r>
            <a:r>
              <a:rPr lang="en-US" sz="3200" i="1" smtClean="0"/>
              <a:t>k</a:t>
            </a:r>
            <a:r>
              <a:rPr lang="en-US" sz="3200" smtClean="0"/>
              <a:t> approximation of low Frobenius error, then there are no more than </a:t>
            </a:r>
            <a:r>
              <a:rPr lang="en-US" sz="3200" i="1" smtClean="0"/>
              <a:t>k</a:t>
            </a:r>
            <a:r>
              <a:rPr lang="en-US" sz="3200" smtClean="0"/>
              <a:t> distinct topics in the corpus.</a:t>
            </a:r>
          </a:p>
        </p:txBody>
      </p:sp>
    </p:spTree>
    <p:extLst>
      <p:ext uri="{BB962C8B-B14F-4D97-AF65-F5344CB8AC3E}">
        <p14:creationId xmlns:p14="http://schemas.microsoft.com/office/powerpoint/2010/main" val="42224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LSI has many other applications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many settings in pattern recognition and retrieval, we have a feature-object matrix.</a:t>
            </a:r>
          </a:p>
          <a:p>
            <a:pPr lvl="1" eaLnBrk="1" hangingPunct="1"/>
            <a:r>
              <a:rPr lang="en-US" dirty="0" smtClean="0"/>
              <a:t>For text, the terms are features and the docs are objects.</a:t>
            </a:r>
          </a:p>
          <a:p>
            <a:pPr lvl="1" eaLnBrk="1" hangingPunct="1"/>
            <a:r>
              <a:rPr lang="en-US" dirty="0" smtClean="0"/>
              <a:t>Could be opinions and users … </a:t>
            </a:r>
          </a:p>
          <a:p>
            <a:pPr lvl="1" eaLnBrk="1" hangingPunct="1"/>
            <a:r>
              <a:rPr lang="en-US" dirty="0" smtClean="0"/>
              <a:t>This matrix may be redundant in dimensionality.</a:t>
            </a:r>
          </a:p>
          <a:p>
            <a:pPr lvl="1" eaLnBrk="1" hangingPunct="1"/>
            <a:r>
              <a:rPr lang="en-US" dirty="0" smtClean="0"/>
              <a:t>Can work with low-rank approximation.</a:t>
            </a:r>
          </a:p>
          <a:p>
            <a:pPr lvl="1" eaLnBrk="1" hangingPunct="1"/>
            <a:r>
              <a:rPr lang="en-US" dirty="0" smtClean="0"/>
              <a:t>If entries are missing (e.g., users’ opinions), can recover if dimensionality is low.</a:t>
            </a:r>
          </a:p>
          <a:p>
            <a:pPr eaLnBrk="1" hangingPunct="1"/>
            <a:r>
              <a:rPr lang="en-US" dirty="0" smtClean="0"/>
              <a:t>Powerful general analytical technique</a:t>
            </a:r>
          </a:p>
          <a:p>
            <a:pPr lvl="1" eaLnBrk="1" hangingPunct="1"/>
            <a:r>
              <a:rPr lang="en-US" dirty="0" smtClean="0"/>
              <a:t>Close, principled analog to clustering methods.</a:t>
            </a:r>
          </a:p>
        </p:txBody>
      </p:sp>
    </p:spTree>
    <p:extLst>
      <p:ext uri="{BB962C8B-B14F-4D97-AF65-F5344CB8AC3E}">
        <p14:creationId xmlns:p14="http://schemas.microsoft.com/office/powerpoint/2010/main" val="38118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6438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ea typeface="ＭＳ Ｐゴシック" charset="-128"/>
              </a:rPr>
              <a:t>Inverse Document Frequency-</a:t>
            </a:r>
            <a:r>
              <a:rPr lang="en-US" sz="4400" dirty="0" err="1" smtClean="0">
                <a:ea typeface="ＭＳ Ｐゴシック" charset="-128"/>
              </a:rPr>
              <a:t>idf</a:t>
            </a:r>
            <a:r>
              <a:rPr lang="en-US" sz="4400" dirty="0" smtClean="0">
                <a:ea typeface="ＭＳ Ｐゴシック" charset="-128"/>
              </a:rPr>
              <a:t> 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>
                <a:ea typeface="ＭＳ Ｐゴシック" charset="-128"/>
              </a:rPr>
              <a:t>df</a:t>
            </a:r>
            <a:r>
              <a:rPr lang="en-US" i="1" baseline="-25000" dirty="0" err="1" smtClean="0">
                <a:ea typeface="ＭＳ Ｐゴシック" charset="-128"/>
              </a:rPr>
              <a:t>t</a:t>
            </a:r>
            <a:r>
              <a:rPr lang="en-US" dirty="0" smtClean="0">
                <a:ea typeface="ＭＳ Ｐゴシック" charset="-128"/>
              </a:rPr>
              <a:t> is the </a:t>
            </a:r>
            <a:r>
              <a:rPr lang="en-US" u="sng" dirty="0" smtClean="0">
                <a:ea typeface="ＭＳ Ｐゴシック" charset="-128"/>
              </a:rPr>
              <a:t>document </a:t>
            </a:r>
            <a:r>
              <a:rPr lang="en-US" dirty="0" smtClean="0">
                <a:ea typeface="ＭＳ Ｐゴシック" charset="-128"/>
              </a:rPr>
              <a:t>frequency of </a:t>
            </a:r>
            <a:r>
              <a:rPr lang="en-US" i="1" dirty="0" smtClean="0">
                <a:ea typeface="ＭＳ Ｐゴシック" charset="-128"/>
              </a:rPr>
              <a:t>t</a:t>
            </a:r>
            <a:r>
              <a:rPr lang="en-US" dirty="0" smtClean="0">
                <a:ea typeface="ＭＳ Ｐゴシック" charset="-128"/>
              </a:rPr>
              <a:t>: the number of documents that contain </a:t>
            </a:r>
            <a:r>
              <a:rPr lang="en-US" i="1" dirty="0" smtClean="0">
                <a:ea typeface="ＭＳ Ｐゴシック" charset="-128"/>
              </a:rPr>
              <a:t>t</a:t>
            </a:r>
            <a:endParaRPr lang="en-US" dirty="0" smtClean="0">
              <a:ea typeface="ＭＳ Ｐゴシック" charset="-128"/>
            </a:endParaRPr>
          </a:p>
          <a:p>
            <a:pPr lvl="1" eaLnBrk="1" hangingPunct="1"/>
            <a:r>
              <a:rPr lang="en-US" dirty="0" err="1" smtClean="0">
                <a:ea typeface="ＭＳ Ｐゴシック" charset="-128"/>
              </a:rPr>
              <a:t>df</a:t>
            </a:r>
            <a:r>
              <a:rPr lang="en-US" i="1" baseline="-25000" dirty="0" err="1" smtClean="0">
                <a:ea typeface="ＭＳ Ｐゴシック" charset="-128"/>
              </a:rPr>
              <a:t>t</a:t>
            </a:r>
            <a:r>
              <a:rPr lang="en-US" dirty="0" smtClean="0">
                <a:ea typeface="ＭＳ Ｐゴシック" charset="-128"/>
              </a:rPr>
              <a:t> is an inverse measure of the </a:t>
            </a:r>
            <a:r>
              <a:rPr lang="en-US" dirty="0" err="1" smtClean="0">
                <a:ea typeface="ＭＳ Ｐゴシック" charset="-128"/>
              </a:rPr>
              <a:t>informativeness</a:t>
            </a:r>
            <a:r>
              <a:rPr lang="en-US" dirty="0" smtClean="0">
                <a:ea typeface="ＭＳ Ｐゴシック" charset="-128"/>
              </a:rPr>
              <a:t> of </a:t>
            </a:r>
            <a:r>
              <a:rPr lang="en-US" i="1" dirty="0" smtClean="0">
                <a:ea typeface="ＭＳ Ｐゴシック" charset="-128"/>
              </a:rPr>
              <a:t>t</a:t>
            </a:r>
          </a:p>
          <a:p>
            <a:pPr lvl="1" eaLnBrk="1" hangingPunct="1"/>
            <a:r>
              <a:rPr lang="en-US" dirty="0" err="1" smtClean="0">
                <a:ea typeface="ＭＳ Ｐゴシック" charset="-128"/>
              </a:rPr>
              <a:t>df</a:t>
            </a:r>
            <a:r>
              <a:rPr lang="en-US" i="1" baseline="-25000" dirty="0" err="1" smtClean="0">
                <a:ea typeface="ＭＳ Ｐゴシック" charset="-128"/>
              </a:rPr>
              <a:t>t</a:t>
            </a:r>
            <a:r>
              <a:rPr lang="en-US" i="1" baseline="-25000" dirty="0" smtClean="0"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sym typeface="Symbol" pitchFamily="18" charset="2"/>
              </a:rPr>
              <a:t> </a:t>
            </a:r>
            <a:r>
              <a:rPr lang="en-US" i="1" dirty="0" smtClean="0">
                <a:ea typeface="ＭＳ Ｐゴシック" charset="-128"/>
              </a:rPr>
              <a:t>N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We define the </a:t>
            </a:r>
            <a:r>
              <a:rPr lang="en-US" dirty="0" err="1" smtClean="0">
                <a:ea typeface="ＭＳ Ｐゴシック" charset="-128"/>
              </a:rPr>
              <a:t>idf</a:t>
            </a:r>
            <a:r>
              <a:rPr lang="en-US" dirty="0" smtClean="0">
                <a:ea typeface="ＭＳ Ｐゴシック" charset="-128"/>
              </a:rPr>
              <a:t> (inverse document frequency) of </a:t>
            </a:r>
            <a:r>
              <a:rPr lang="en-US" i="1" dirty="0" smtClean="0">
                <a:ea typeface="ＭＳ Ｐゴシック" charset="-128"/>
              </a:rPr>
              <a:t>t</a:t>
            </a:r>
            <a:r>
              <a:rPr lang="en-US" dirty="0" smtClean="0">
                <a:ea typeface="ＭＳ Ｐゴシック" charset="-128"/>
              </a:rPr>
              <a:t> by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ea typeface="ＭＳ Ｐゴシック" charset="-128"/>
            </a:endParaRP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We use log (</a:t>
            </a:r>
            <a:r>
              <a:rPr lang="en-US" i="1" dirty="0" smtClean="0">
                <a:ea typeface="ＭＳ Ｐゴシック" charset="-128"/>
              </a:rPr>
              <a:t>N</a:t>
            </a:r>
            <a:r>
              <a:rPr lang="en-US" dirty="0" smtClean="0">
                <a:ea typeface="ＭＳ Ｐゴシック" charset="-128"/>
              </a:rPr>
              <a:t>/</a:t>
            </a:r>
            <a:r>
              <a:rPr lang="en-US" dirty="0" err="1" smtClean="0">
                <a:ea typeface="ＭＳ Ｐゴシック" charset="-128"/>
              </a:rPr>
              <a:t>df</a:t>
            </a:r>
            <a:r>
              <a:rPr lang="en-US" i="1" baseline="-25000" dirty="0" err="1" smtClean="0">
                <a:ea typeface="ＭＳ Ｐゴシック" charset="-128"/>
              </a:rPr>
              <a:t>t</a:t>
            </a:r>
            <a:r>
              <a:rPr lang="en-US" dirty="0" smtClean="0">
                <a:ea typeface="ＭＳ Ｐゴシック" charset="-128"/>
              </a:rPr>
              <a:t>) instead of </a:t>
            </a:r>
            <a:r>
              <a:rPr lang="en-US" i="1" dirty="0" smtClean="0">
                <a:ea typeface="ＭＳ Ｐゴシック" charset="-128"/>
              </a:rPr>
              <a:t>N</a:t>
            </a:r>
            <a:r>
              <a:rPr lang="en-US" dirty="0" smtClean="0">
                <a:ea typeface="ＭＳ Ｐゴシック" charset="-128"/>
              </a:rPr>
              <a:t>/</a:t>
            </a:r>
            <a:r>
              <a:rPr lang="en-US" dirty="0" err="1" smtClean="0">
                <a:ea typeface="ＭＳ Ｐゴシック" charset="-128"/>
              </a:rPr>
              <a:t>df</a:t>
            </a:r>
            <a:r>
              <a:rPr lang="en-US" i="1" baseline="-25000" dirty="0" err="1" smtClean="0">
                <a:ea typeface="ＭＳ Ｐゴシック" charset="-128"/>
              </a:rPr>
              <a:t>t</a:t>
            </a:r>
            <a:r>
              <a:rPr lang="en-US" dirty="0" smtClean="0">
                <a:ea typeface="ＭＳ Ｐゴシック" charset="-128"/>
              </a:rPr>
              <a:t> to “dampen” the effect of </a:t>
            </a:r>
            <a:r>
              <a:rPr lang="en-US" dirty="0" err="1" smtClean="0">
                <a:ea typeface="ＭＳ Ｐゴシック" charset="-128"/>
              </a:rPr>
              <a:t>idf</a:t>
            </a:r>
            <a:r>
              <a:rPr lang="en-US" dirty="0" smtClean="0">
                <a:ea typeface="ＭＳ Ｐゴシック" charset="-128"/>
              </a:rPr>
              <a:t>.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890831"/>
              </p:ext>
            </p:extLst>
          </p:nvPr>
        </p:nvGraphicFramePr>
        <p:xfrm>
          <a:off x="2133600" y="4267200"/>
          <a:ext cx="3636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36369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2 4"/>
          <p:cNvSpPr>
            <a:spLocks/>
          </p:cNvSpPr>
          <p:nvPr/>
        </p:nvSpPr>
        <p:spPr bwMode="auto">
          <a:xfrm>
            <a:off x="1295400" y="6213753"/>
            <a:ext cx="3296287" cy="369332"/>
          </a:xfrm>
          <a:prstGeom prst="borderCallout2">
            <a:avLst>
              <a:gd name="adj1" fmla="val 49403"/>
              <a:gd name="adj2" fmla="val -28"/>
              <a:gd name="adj3" fmla="val -242981"/>
              <a:gd name="adj4" fmla="val -13440"/>
              <a:gd name="adj5" fmla="val -343527"/>
              <a:gd name="adj6" fmla="val 83355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he </a:t>
            </a:r>
            <a:r>
              <a:rPr lang="en-US" dirty="0">
                <a:solidFill>
                  <a:srgbClr val="0000FF"/>
                </a:solidFill>
              </a:rPr>
              <a:t>base of the log is immaterial.</a:t>
            </a:r>
          </a:p>
        </p:txBody>
      </p:sp>
    </p:spTree>
    <p:extLst>
      <p:ext uri="{BB962C8B-B14F-4D97-AF65-F5344CB8AC3E}">
        <p14:creationId xmlns:p14="http://schemas.microsoft.com/office/powerpoint/2010/main" val="401631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ea typeface="ＭＳ Ｐゴシック" charset="-128"/>
              </a:rPr>
              <a:t>idf</a:t>
            </a:r>
            <a:r>
              <a:rPr lang="en-US" dirty="0" smtClean="0">
                <a:ea typeface="ＭＳ Ｐゴシック" charset="-128"/>
              </a:rPr>
              <a:t> example, suppose </a:t>
            </a:r>
            <a:r>
              <a:rPr lang="en-US" i="1" dirty="0" smtClean="0">
                <a:ea typeface="ＭＳ Ｐゴシック" charset="-128"/>
              </a:rPr>
              <a:t>N </a:t>
            </a:r>
            <a:r>
              <a:rPr lang="en-US" dirty="0" smtClean="0">
                <a:ea typeface="ＭＳ Ｐゴシック" charset="-128"/>
              </a:rPr>
              <a:t>= 1 million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752600"/>
          <a:ext cx="8915400" cy="3122616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  <a:gridCol w="29718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idf</a:t>
                      </a:r>
                      <a:r>
                        <a:rPr kumimoji="0" lang="en-US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calpurnia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animal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sunday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fly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under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6182" name="TextBox 4"/>
          <p:cNvSpPr txBox="1">
            <a:spLocks noChangeArrowheads="1"/>
          </p:cNvSpPr>
          <p:nvPr/>
        </p:nvSpPr>
        <p:spPr bwMode="auto">
          <a:xfrm>
            <a:off x="596900" y="5862638"/>
            <a:ext cx="801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There is one idf value for each term </a:t>
            </a:r>
            <a:r>
              <a:rPr lang="en-US" i="1"/>
              <a:t>t</a:t>
            </a:r>
            <a:r>
              <a:rPr lang="en-US"/>
              <a:t> in a collection.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057400" y="5105400"/>
          <a:ext cx="36369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4" imgW="1155600" imgH="228600" progId="Equation.3">
                  <p:embed/>
                </p:oleObj>
              </mc:Choice>
              <mc:Fallback>
                <p:oleObj name="Equation" r:id="rId4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05400"/>
                        <a:ext cx="36369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4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charset="-128"/>
              </a:rPr>
              <a:t>tf-idf</a:t>
            </a:r>
            <a:r>
              <a:rPr lang="en-US" dirty="0" smtClean="0">
                <a:ea typeface="ＭＳ Ｐゴシック" charset="-128"/>
              </a:rPr>
              <a:t> weighting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The </a:t>
            </a:r>
            <a:r>
              <a:rPr lang="en-US" dirty="0" err="1" smtClean="0">
                <a:ea typeface="ＭＳ Ｐゴシック" charset="-128"/>
              </a:rPr>
              <a:t>tf-idf</a:t>
            </a:r>
            <a:r>
              <a:rPr lang="en-US" dirty="0" smtClean="0">
                <a:ea typeface="ＭＳ Ｐゴシック" charset="-128"/>
              </a:rPr>
              <a:t> weight of a term is the product of its </a:t>
            </a:r>
            <a:r>
              <a:rPr lang="en-US" dirty="0" err="1" smtClean="0">
                <a:ea typeface="ＭＳ Ｐゴシック" charset="-128"/>
              </a:rPr>
              <a:t>tf</a:t>
            </a:r>
            <a:r>
              <a:rPr lang="en-US" dirty="0" smtClean="0">
                <a:ea typeface="ＭＳ Ｐゴシック" charset="-128"/>
              </a:rPr>
              <a:t> weight and its </a:t>
            </a:r>
            <a:r>
              <a:rPr lang="en-US" dirty="0" err="1" smtClean="0">
                <a:ea typeface="ＭＳ Ｐゴシック" charset="-128"/>
              </a:rPr>
              <a:t>idf</a:t>
            </a:r>
            <a:r>
              <a:rPr lang="en-US" dirty="0" smtClean="0">
                <a:ea typeface="ＭＳ Ｐゴシック" charset="-128"/>
              </a:rPr>
              <a:t> weight.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ea typeface="ＭＳ Ｐゴシック" charset="-128"/>
            </a:endParaRPr>
          </a:p>
          <a:p>
            <a:pPr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endParaRPr lang="en-US" dirty="0" smtClean="0">
              <a:solidFill>
                <a:srgbClr val="C00000"/>
              </a:solidFill>
              <a:ea typeface="ＭＳ Ｐゴシック" charset="-128"/>
            </a:endParaRP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ea typeface="ＭＳ Ｐゴシック" charset="-128"/>
              </a:rPr>
              <a:t>Best known weighting scheme in information retrieval</a:t>
            </a:r>
          </a:p>
          <a:p>
            <a:pPr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r>
              <a:rPr lang="en-US" dirty="0" smtClean="0">
                <a:ea typeface="ＭＳ Ｐゴシック" charset="-128"/>
              </a:rPr>
              <a:t>Increases with the number of occurrences within a document</a:t>
            </a:r>
          </a:p>
          <a:p>
            <a:pPr eaLnBrk="1" hangingPunct="1"/>
            <a:endParaRPr lang="en-US" dirty="0" smtClean="0">
              <a:solidFill>
                <a:srgbClr val="C00000"/>
              </a:solidFill>
              <a:ea typeface="ＭＳ Ｐゴシック" charset="-128"/>
            </a:endParaRPr>
          </a:p>
          <a:p>
            <a:pPr eaLnBrk="1" hangingPunct="1"/>
            <a:r>
              <a:rPr lang="en-US" dirty="0" smtClean="0">
                <a:ea typeface="ＭＳ Ｐゴシック" charset="-128"/>
              </a:rPr>
              <a:t>Increases with the rarity of the term in the collection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238250" y="2717800"/>
          <a:ext cx="62880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3" imgW="2082600" imgH="253800" progId="Equation.3">
                  <p:embed/>
                </p:oleObj>
              </mc:Choice>
              <mc:Fallback>
                <p:oleObj name="Equation" r:id="rId3" imgW="2082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717800"/>
                        <a:ext cx="62880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8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Score for a Match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  <a:p>
            <a:r>
              <a:rPr lang="en-US" sz="3200" dirty="0" smtClean="0">
                <a:ea typeface="ＭＳ Ｐゴシック" charset="-128"/>
              </a:rPr>
              <a:t>There are many variants</a:t>
            </a:r>
          </a:p>
          <a:p>
            <a:pPr lvl="1"/>
            <a:r>
              <a:rPr lang="en-US" sz="2800" dirty="0" smtClean="0">
                <a:ea typeface="ＭＳ Ｐゴシック" charset="-128"/>
              </a:rPr>
              <a:t>How “</a:t>
            </a:r>
            <a:r>
              <a:rPr lang="en-US" sz="2800" dirty="0" err="1" smtClean="0">
                <a:ea typeface="ＭＳ Ｐゴシック" charset="-128"/>
              </a:rPr>
              <a:t>tf</a:t>
            </a:r>
            <a:r>
              <a:rPr lang="en-US" sz="2800" dirty="0" smtClean="0">
                <a:ea typeface="ＭＳ Ｐゴシック" charset="-128"/>
              </a:rPr>
              <a:t>” is computed (with/without logs)</a:t>
            </a:r>
          </a:p>
          <a:p>
            <a:pPr lvl="1"/>
            <a:r>
              <a:rPr lang="en-US" sz="2800" dirty="0" smtClean="0">
                <a:ea typeface="ＭＳ Ｐゴシック" charset="-128"/>
              </a:rPr>
              <a:t>Whether the terms in the query are also weighted</a:t>
            </a:r>
          </a:p>
          <a:p>
            <a:pPr lvl="1"/>
            <a:r>
              <a:rPr lang="en-US" sz="2800" dirty="0" smtClean="0">
                <a:ea typeface="ＭＳ Ｐゴシック" charset="-128"/>
              </a:rPr>
              <a:t>… </a:t>
            </a:r>
          </a:p>
        </p:txBody>
      </p:sp>
      <p:sp>
        <p:nvSpPr>
          <p:cNvPr id="819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cs typeface="Arial Unicode MS" charset="0"/>
              </a:defRPr>
            </a:lvl9pPr>
          </a:lstStyle>
          <a:p>
            <a:pPr eaLnBrk="1" hangingPunct="1"/>
            <a:fld id="{E9D74231-6515-4C67-A5FF-C4DA36E0615C}" type="slidenum">
              <a:rPr lang="en-US" sz="1200" smtClean="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sz="1200" smtClean="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303338" y="1828800"/>
          <a:ext cx="70024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3" imgW="1714500" imgH="279400" progId="Equation.3">
                  <p:embed/>
                </p:oleObj>
              </mc:Choice>
              <mc:Fallback>
                <p:oleObj name="Equation" r:id="rId3" imgW="1714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1828800"/>
                        <a:ext cx="70024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1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\text{sim}_{\text{\tiny true}}(d,q)  {\color{red}&lt;} \cos(\angle(\vec d, \vec q))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09"/>
  <p:tag name="PICTUREFILESIZE" val="82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\text{sim}_{\text{\tiny true}}(d,q)  {\color{red}&gt;} \cos(\angle(\vec d, \vec q))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09"/>
  <p:tag name="PICTUREFILESIZE" val="827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1163</TotalTime>
  <Words>2873</Words>
  <Application>Microsoft Office PowerPoint</Application>
  <PresentationFormat>On-screen Show (4:3)</PresentationFormat>
  <Paragraphs>495</Paragraphs>
  <Slides>58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Adjacency</vt:lpstr>
      <vt:lpstr>Equation</vt:lpstr>
      <vt:lpstr>Worksheet</vt:lpstr>
      <vt:lpstr>PowerPoint Presentation</vt:lpstr>
      <vt:lpstr> Bag of Words (BoW) Model</vt:lpstr>
      <vt:lpstr>Term frequency - tf</vt:lpstr>
      <vt:lpstr>Log-frequency weighting</vt:lpstr>
      <vt:lpstr>Document frequency-df</vt:lpstr>
      <vt:lpstr>Inverse Document Frequency-idf </vt:lpstr>
      <vt:lpstr>idf example, suppose N = 1 million</vt:lpstr>
      <vt:lpstr>tf-idf weighting</vt:lpstr>
      <vt:lpstr>Score for a Match</vt:lpstr>
      <vt:lpstr>Binary → count → weight matrix</vt:lpstr>
      <vt:lpstr>Documents as vectors, Proximity </vt:lpstr>
      <vt:lpstr>Why distance is a bad idea</vt:lpstr>
      <vt:lpstr>Angle instead of distance</vt:lpstr>
      <vt:lpstr>Length normalization</vt:lpstr>
      <vt:lpstr>Cosine Similarity (for length-normalized vectors)</vt:lpstr>
      <vt:lpstr>Cosine Similarity </vt:lpstr>
      <vt:lpstr>Cosine similarity amongst 3 documents</vt:lpstr>
      <vt:lpstr>3 documents example contd.</vt:lpstr>
      <vt:lpstr>Problems – High Dimensionality</vt:lpstr>
      <vt:lpstr>Problems - Lexical Semantics</vt:lpstr>
      <vt:lpstr>Problems - Lexical Semantics</vt:lpstr>
      <vt:lpstr>PowerPoint Presentation</vt:lpstr>
      <vt:lpstr>LSA</vt:lpstr>
      <vt:lpstr>LSA</vt:lpstr>
      <vt:lpstr>LSA</vt:lpstr>
      <vt:lpstr>LSA</vt:lpstr>
      <vt:lpstr>What it is</vt:lpstr>
      <vt:lpstr>Performing the maps</vt:lpstr>
      <vt:lpstr>Performing the maps</vt:lpstr>
      <vt:lpstr>Singular Value Decomposition</vt:lpstr>
      <vt:lpstr>Singular Value Decomposition</vt:lpstr>
      <vt:lpstr>SVD example</vt:lpstr>
      <vt:lpstr>Low-rank Approximation</vt:lpstr>
      <vt:lpstr>Low-rank Approximation</vt:lpstr>
      <vt:lpstr>Reduced SVD</vt:lpstr>
      <vt:lpstr>Computing Similarity in LSI</vt:lpstr>
      <vt:lpstr>Approximation error</vt:lpstr>
      <vt:lpstr>SVD Low-rank approximation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(Cont.)</vt:lpstr>
      <vt:lpstr>PowerPoint Presentation</vt:lpstr>
      <vt:lpstr>PowerPoint Presentation</vt:lpstr>
      <vt:lpstr>PowerPoint Presentation</vt:lpstr>
      <vt:lpstr>Empirical evidence</vt:lpstr>
      <vt:lpstr>But why is this clustering?</vt:lpstr>
      <vt:lpstr>Intuition from block matrices</vt:lpstr>
      <vt:lpstr>Intuition from block matrices</vt:lpstr>
      <vt:lpstr>Intuition from block matrices</vt:lpstr>
      <vt:lpstr>Simplistic picture</vt:lpstr>
      <vt:lpstr>Some wild extrapolation</vt:lpstr>
      <vt:lpstr>LSI has many other 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Messages with Potential Threats and Terrorist Profiling from Social-Media Texts </dc:title>
  <dc:creator>hp</dc:creator>
  <cp:lastModifiedBy>hp</cp:lastModifiedBy>
  <cp:revision>162</cp:revision>
  <dcterms:created xsi:type="dcterms:W3CDTF">2017-06-08T08:15:16Z</dcterms:created>
  <dcterms:modified xsi:type="dcterms:W3CDTF">2019-10-06T15:11:13Z</dcterms:modified>
</cp:coreProperties>
</file>