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7" r:id="rId30"/>
    <p:sldId id="288" r:id="rId31"/>
    <p:sldId id="290" r:id="rId3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object 35"/>
          <p:cNvSpPr txBox="1">
            <a:spLocks noGrp="1"/>
          </p:cNvSpPr>
          <p:nvPr>
            <p:ph type="ctrTitle"/>
          </p:nvPr>
        </p:nvSpPr>
        <p:spPr>
          <a:xfrm>
            <a:off x="685800" y="2130425"/>
            <a:ext cx="7772400" cy="2228815"/>
          </a:xfrm>
          <a:prstGeom prst="rect">
            <a:avLst/>
          </a:prstGeom>
        </p:spPr>
        <p:txBody>
          <a:bodyPr vert="horz" wrap="square" lIns="0" tIns="12700" rIns="0" bIns="0" rtlCol="0">
            <a:spAutoFit/>
          </a:bodyPr>
          <a:lstStyle/>
          <a:p>
            <a:pPr marL="12700" marR="5080" indent="-12700">
              <a:lnSpc>
                <a:spcPct val="100000"/>
              </a:lnSpc>
              <a:spcBef>
                <a:spcPts val="100"/>
              </a:spcBef>
            </a:pPr>
            <a:r>
              <a:rPr sz="7200" u="none" spc="-5" dirty="0" smtClean="0">
                <a:cs typeface="Times New Roman"/>
              </a:rPr>
              <a:t>K-MEANS</a:t>
            </a:r>
            <a:r>
              <a:rPr lang="en-IN" sz="7200" u="none" spc="-5" dirty="0" smtClean="0">
                <a:cs typeface="Times New Roman"/>
              </a:rPr>
              <a:t> </a:t>
            </a:r>
            <a:r>
              <a:rPr sz="7200" u="none" spc="-10" dirty="0" smtClean="0">
                <a:cs typeface="Times New Roman"/>
              </a:rPr>
              <a:t>CLUS</a:t>
            </a:r>
            <a:r>
              <a:rPr sz="7200" u="none" dirty="0" smtClean="0">
                <a:cs typeface="Times New Roman"/>
              </a:rPr>
              <a:t>T</a:t>
            </a:r>
            <a:r>
              <a:rPr sz="7200" u="none" spc="-10" dirty="0" smtClean="0">
                <a:cs typeface="Times New Roman"/>
              </a:rPr>
              <a:t>E</a:t>
            </a:r>
            <a:r>
              <a:rPr sz="7200" u="none" spc="-15" dirty="0" smtClean="0">
                <a:cs typeface="Times New Roman"/>
              </a:rPr>
              <a:t>R</a:t>
            </a:r>
            <a:r>
              <a:rPr sz="7200" u="none" spc="-5" dirty="0" smtClean="0">
                <a:cs typeface="Times New Roman"/>
              </a:rPr>
              <a:t>ING</a:t>
            </a:r>
            <a:endParaRPr sz="7200" dirty="0">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pc="-5" dirty="0" smtClean="0"/>
              <a:t>How the </a:t>
            </a:r>
            <a:r>
              <a:rPr lang="en-US" spc="-10" dirty="0" smtClean="0"/>
              <a:t>K-Mean </a:t>
            </a:r>
            <a:r>
              <a:rPr lang="en-US" spc="-5" dirty="0" smtClean="0"/>
              <a:t>Clustering </a:t>
            </a:r>
            <a:r>
              <a:rPr lang="en-US" u="none" spc="-5" dirty="0" smtClean="0"/>
              <a:t> </a:t>
            </a:r>
            <a:br>
              <a:rPr lang="en-US" u="none" spc="-5" dirty="0" smtClean="0"/>
            </a:br>
            <a:r>
              <a:rPr lang="en-US" spc="-5" dirty="0" smtClean="0"/>
              <a:t>algorithm</a:t>
            </a:r>
            <a:r>
              <a:rPr lang="en-US" spc="-10" dirty="0" smtClean="0"/>
              <a:t> </a:t>
            </a:r>
            <a:r>
              <a:rPr lang="en-US" spc="-5" dirty="0" smtClean="0"/>
              <a:t>works?</a:t>
            </a:r>
            <a:endParaRPr lang="en-US" dirty="0"/>
          </a:p>
        </p:txBody>
      </p:sp>
      <p:sp>
        <p:nvSpPr>
          <p:cNvPr id="4" name="Content Placeholder 3"/>
          <p:cNvSpPr>
            <a:spLocks noGrp="1"/>
          </p:cNvSpPr>
          <p:nvPr>
            <p:ph idx="1"/>
          </p:nvPr>
        </p:nvSpPr>
        <p:spPr/>
        <p:txBody>
          <a:bodyPr>
            <a:normAutofit/>
          </a:bodyPr>
          <a:lstStyle/>
          <a:p>
            <a:pPr marL="457200" indent="-457200" algn="just">
              <a:buFont typeface="+mj-lt"/>
              <a:buAutoNum type="arabicPeriod" startAt="3"/>
            </a:pPr>
            <a:r>
              <a:rPr lang="en-US" sz="2400" dirty="0" smtClean="0"/>
              <a:t>Take each sample in sequence and  compute its distance from the centroid of  each of the clusters. If a sample is not  currently in the cluster with the closest  centroid, switch this sample to that cluster  and update the centroid of the cluster  gaining the new sample and the cluster  losing the sample.</a:t>
            </a:r>
          </a:p>
          <a:p>
            <a:pPr marL="457200" indent="-457200" algn="just">
              <a:buFont typeface="+mj-lt"/>
              <a:buAutoNum type="arabicPeriod" startAt="3"/>
            </a:pPr>
            <a:r>
              <a:rPr lang="en-US" sz="2400" dirty="0" smtClean="0"/>
              <a:t>Repeat step 3 until convergence is  achieved, that is until a pass through the training sample causes no new assignments.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57200" y="2362200"/>
            <a:ext cx="8229600" cy="4343400"/>
          </a:xfrm>
          <a:prstGeom prst="rect">
            <a:avLst/>
          </a:prstGeom>
          <a:blipFill>
            <a:blip r:embed="rId2" cstate="print"/>
            <a:stretch>
              <a:fillRect/>
            </a:stretch>
          </a:blipFill>
        </p:spPr>
        <p:txBody>
          <a:bodyPr wrap="square" lIns="0" tIns="0" rIns="0" bIns="0" rtlCol="0"/>
          <a:lstStyle/>
          <a:p>
            <a:endParaRPr/>
          </a:p>
        </p:txBody>
      </p:sp>
      <p:sp>
        <p:nvSpPr>
          <p:cNvPr id="5" name="Title 4"/>
          <p:cNvSpPr>
            <a:spLocks noGrp="1"/>
          </p:cNvSpPr>
          <p:nvPr>
            <p:ph type="title"/>
          </p:nvPr>
        </p:nvSpPr>
        <p:spPr>
          <a:xfrm>
            <a:off x="457200" y="685800"/>
            <a:ext cx="8229600" cy="1143000"/>
          </a:xfrm>
        </p:spPr>
        <p:txBody>
          <a:bodyPr>
            <a:normAutofit fontScale="90000"/>
          </a:bodyPr>
          <a:lstStyle/>
          <a:p>
            <a:r>
              <a:rPr lang="en-US" dirty="0" smtClean="0"/>
              <a:t>A Simple example showing the  implementation of k-means algorithm  (using K=2)</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133600" y="2133600"/>
            <a:ext cx="5500687" cy="2869324"/>
          </a:xfrm>
          <a:prstGeom prst="rect">
            <a:avLst/>
          </a:prstGeom>
          <a:blipFill>
            <a:blip r:embed="rId2" cstate="print"/>
            <a:stretch>
              <a:fillRect/>
            </a:stretch>
          </a:blipFill>
        </p:spPr>
        <p:txBody>
          <a:bodyPr wrap="square" lIns="0" tIns="0" rIns="0" bIns="0" rtlCol="0"/>
          <a:lstStyle/>
          <a:p>
            <a:pPr algn="ctr"/>
            <a:endParaRPr dirty="0"/>
          </a:p>
        </p:txBody>
      </p:sp>
      <p:sp>
        <p:nvSpPr>
          <p:cNvPr id="4" name="object 4"/>
          <p:cNvSpPr/>
          <p:nvPr/>
        </p:nvSpPr>
        <p:spPr>
          <a:xfrm>
            <a:off x="1905000" y="5181600"/>
            <a:ext cx="5867400" cy="1676400"/>
          </a:xfrm>
          <a:prstGeom prst="rect">
            <a:avLst/>
          </a:prstGeom>
          <a:blipFill>
            <a:blip r:embed="rId3" cstate="print"/>
            <a:stretch>
              <a:fillRect/>
            </a:stretch>
          </a:blipFill>
        </p:spPr>
        <p:txBody>
          <a:bodyPr wrap="square" lIns="0" tIns="0" rIns="0" bIns="0" rtlCol="0"/>
          <a:lstStyle/>
          <a:p>
            <a:pPr algn="ctr"/>
            <a:endParaRPr dirty="0"/>
          </a:p>
        </p:txBody>
      </p:sp>
      <p:sp>
        <p:nvSpPr>
          <p:cNvPr id="6" name="Content Placeholder 5"/>
          <p:cNvSpPr>
            <a:spLocks noGrp="1"/>
          </p:cNvSpPr>
          <p:nvPr>
            <p:ph idx="1"/>
          </p:nvPr>
        </p:nvSpPr>
        <p:spPr>
          <a:xfrm>
            <a:off x="457200" y="228601"/>
            <a:ext cx="8229600" cy="2362199"/>
          </a:xfrm>
        </p:spPr>
        <p:txBody>
          <a:bodyPr>
            <a:normAutofit/>
          </a:bodyPr>
          <a:lstStyle/>
          <a:p>
            <a:pPr>
              <a:buNone/>
            </a:pPr>
            <a:r>
              <a:rPr lang="en-US" sz="2400" dirty="0" smtClean="0"/>
              <a:t>Step 1:</a:t>
            </a:r>
          </a:p>
          <a:p>
            <a:r>
              <a:rPr lang="en-US" sz="2400" dirty="0" smtClean="0"/>
              <a:t>Initialization: Randomly we choose following two centroids  (k=2) for two clusters.</a:t>
            </a:r>
          </a:p>
          <a:p>
            <a:r>
              <a:rPr lang="en-US" sz="2400" dirty="0" smtClean="0"/>
              <a:t>In this case the 2 centroid are: m1=(1.0,1.0) and  m2=(5.0,7.0).</a:t>
            </a:r>
          </a:p>
          <a:p>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398780"/>
            <a:ext cx="4533900" cy="2143920"/>
          </a:xfrm>
          <a:prstGeom prst="rect">
            <a:avLst/>
          </a:prstGeom>
        </p:spPr>
        <p:txBody>
          <a:bodyPr vert="horz" wrap="square" lIns="0" tIns="67310" rIns="0" bIns="0" rtlCol="0">
            <a:spAutoFit/>
          </a:bodyPr>
          <a:lstStyle/>
          <a:p>
            <a:pPr marL="342900" indent="-342900">
              <a:lnSpc>
                <a:spcPct val="100000"/>
              </a:lnSpc>
              <a:spcBef>
                <a:spcPct val="20000"/>
              </a:spcBef>
              <a:buFont typeface="Arial" pitchFamily="34" charset="0"/>
            </a:pPr>
            <a:r>
              <a:rPr lang="en-US" sz="2400" dirty="0" smtClean="0"/>
              <a:t>Step 2:</a:t>
            </a:r>
          </a:p>
          <a:p>
            <a:pPr marL="342900" marR="5080" indent="-342900">
              <a:lnSpc>
                <a:spcPts val="2910"/>
              </a:lnSpc>
              <a:spcBef>
                <a:spcPct val="20000"/>
              </a:spcBef>
              <a:buClr>
                <a:srgbClr val="330066"/>
              </a:buClr>
              <a:buSzPct val="69230"/>
              <a:buFont typeface="Arial" pitchFamily="34" charset="0"/>
              <a:buChar char="•"/>
              <a:tabLst>
                <a:tab pos="355600" algn="l"/>
              </a:tabLst>
            </a:pPr>
            <a:r>
              <a:rPr lang="en-US" sz="2400" dirty="0" smtClean="0"/>
              <a:t>Thus, we obtain two clusters  containing:</a:t>
            </a:r>
          </a:p>
          <a:p>
            <a:pPr marL="800100" marR="5080" lvl="1" indent="-342900">
              <a:lnSpc>
                <a:spcPts val="2910"/>
              </a:lnSpc>
              <a:spcBef>
                <a:spcPct val="20000"/>
              </a:spcBef>
              <a:buClr>
                <a:srgbClr val="330066"/>
              </a:buClr>
              <a:buSzPct val="69230"/>
              <a:tabLst>
                <a:tab pos="355600" algn="l"/>
              </a:tabLst>
            </a:pPr>
            <a:r>
              <a:rPr lang="en-US" sz="2400" dirty="0" smtClean="0"/>
              <a:t>{1,2,3} and {4,5,6,7}.</a:t>
            </a:r>
          </a:p>
          <a:p>
            <a:pPr marL="342900" indent="-342900">
              <a:lnSpc>
                <a:spcPct val="100000"/>
              </a:lnSpc>
              <a:spcBef>
                <a:spcPct val="20000"/>
              </a:spcBef>
              <a:buClr>
                <a:srgbClr val="330066"/>
              </a:buClr>
              <a:buSzPct val="69230"/>
              <a:buFont typeface="Arial" pitchFamily="34" charset="0"/>
              <a:buChar char="•"/>
              <a:tabLst>
                <a:tab pos="355600" algn="l"/>
              </a:tabLst>
            </a:pPr>
            <a:r>
              <a:rPr lang="en-US" sz="2400" dirty="0" smtClean="0"/>
              <a:t>Their new centroids are:</a:t>
            </a:r>
            <a:endParaRPr lang="en-US" sz="2400" dirty="0"/>
          </a:p>
        </p:txBody>
      </p:sp>
      <p:sp>
        <p:nvSpPr>
          <p:cNvPr id="3" name="object 3"/>
          <p:cNvSpPr/>
          <p:nvPr/>
        </p:nvSpPr>
        <p:spPr>
          <a:xfrm>
            <a:off x="4876800" y="0"/>
            <a:ext cx="4267200" cy="4495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861774" y="5012574"/>
            <a:ext cx="4180267" cy="96566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200400"/>
            <a:ext cx="5029200" cy="6858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3962400"/>
            <a:ext cx="5029200" cy="742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80686" y="4844908"/>
            <a:ext cx="1215341" cy="261102"/>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7690"/>
            <a:ext cx="4284980" cy="4883516"/>
          </a:xfrm>
          <a:prstGeom prst="rect">
            <a:avLst/>
          </a:prstGeom>
        </p:spPr>
        <p:txBody>
          <a:bodyPr vert="horz" wrap="square" lIns="0" tIns="12700" rIns="0" bIns="0" rtlCol="0">
            <a:spAutoFit/>
          </a:bodyPr>
          <a:lstStyle/>
          <a:p>
            <a:pPr marL="12700" indent="-342900">
              <a:lnSpc>
                <a:spcPct val="100000"/>
              </a:lnSpc>
              <a:spcBef>
                <a:spcPct val="20000"/>
              </a:spcBef>
            </a:pPr>
            <a:r>
              <a:rPr lang="en-US" sz="2400" dirty="0" smtClean="0"/>
              <a:t>Step 3:</a:t>
            </a:r>
          </a:p>
          <a:p>
            <a:pPr marL="355600" marR="5080" indent="-342900">
              <a:lnSpc>
                <a:spcPct val="83800"/>
              </a:lnSpc>
              <a:spcBef>
                <a:spcPct val="20000"/>
              </a:spcBef>
              <a:buClr>
                <a:srgbClr val="330066"/>
              </a:buClr>
              <a:buSzPct val="69230"/>
              <a:buFont typeface="Arial" pitchFamily="34" charset="0"/>
              <a:buChar char="•"/>
              <a:tabLst>
                <a:tab pos="355600" algn="l"/>
              </a:tabLst>
            </a:pPr>
            <a:r>
              <a:rPr lang="en-US" sz="2400" dirty="0" smtClean="0"/>
              <a:t>Now using these centroids  we compute the Euclidean  distance of each object, as  shown in table.</a:t>
            </a:r>
          </a:p>
          <a:p>
            <a:pPr indent="-342900">
              <a:lnSpc>
                <a:spcPct val="100000"/>
              </a:lnSpc>
              <a:spcBef>
                <a:spcPct val="20000"/>
              </a:spcBef>
              <a:buClr>
                <a:srgbClr val="330066"/>
              </a:buClr>
              <a:buFont typeface="Symbol"/>
              <a:buChar char=""/>
            </a:pPr>
            <a:endParaRPr lang="en-US" sz="2400" dirty="0" smtClean="0"/>
          </a:p>
          <a:p>
            <a:pPr marL="355600" marR="1146810" indent="-342900">
              <a:lnSpc>
                <a:spcPts val="2610"/>
              </a:lnSpc>
              <a:spcBef>
                <a:spcPct val="20000"/>
              </a:spcBef>
              <a:buClr>
                <a:srgbClr val="330066"/>
              </a:buClr>
              <a:buSzPct val="69230"/>
              <a:buFont typeface="Arial" pitchFamily="34" charset="0"/>
              <a:buChar char="•"/>
              <a:tabLst>
                <a:tab pos="355600" algn="l"/>
              </a:tabLst>
            </a:pPr>
            <a:r>
              <a:rPr lang="en-US" sz="2400" dirty="0" smtClean="0"/>
              <a:t>Therefore, the new  clusters are:</a:t>
            </a:r>
          </a:p>
          <a:p>
            <a:pPr marL="812800" marR="1146810" lvl="1" indent="-342900">
              <a:lnSpc>
                <a:spcPts val="2610"/>
              </a:lnSpc>
              <a:spcBef>
                <a:spcPct val="20000"/>
              </a:spcBef>
              <a:buClr>
                <a:srgbClr val="330066"/>
              </a:buClr>
              <a:buSzPct val="69230"/>
              <a:tabLst>
                <a:tab pos="355600" algn="l"/>
              </a:tabLst>
            </a:pPr>
            <a:r>
              <a:rPr lang="en-US" sz="2400" dirty="0" smtClean="0"/>
              <a:t>{1,2} and {3,4,5,6,7}</a:t>
            </a:r>
          </a:p>
          <a:p>
            <a:pPr indent="-342900">
              <a:lnSpc>
                <a:spcPct val="100000"/>
              </a:lnSpc>
              <a:spcBef>
                <a:spcPct val="20000"/>
              </a:spcBef>
            </a:pPr>
            <a:endParaRPr lang="en-US" sz="2400" dirty="0" smtClean="0"/>
          </a:p>
          <a:p>
            <a:pPr marL="355600" marR="372110" indent="-342900">
              <a:lnSpc>
                <a:spcPct val="83800"/>
              </a:lnSpc>
              <a:spcBef>
                <a:spcPct val="20000"/>
              </a:spcBef>
              <a:buClr>
                <a:srgbClr val="330066"/>
              </a:buClr>
              <a:buSzPct val="69230"/>
              <a:buFont typeface="Arial" pitchFamily="34" charset="0"/>
              <a:buChar char="•"/>
              <a:tabLst>
                <a:tab pos="355600" algn="l"/>
              </a:tabLst>
            </a:pPr>
            <a:r>
              <a:rPr lang="en-US" sz="2400" dirty="0" smtClean="0"/>
              <a:t>Next centroids are:</a:t>
            </a:r>
          </a:p>
          <a:p>
            <a:pPr marL="812800" marR="372110" lvl="1" indent="-342900">
              <a:lnSpc>
                <a:spcPct val="83800"/>
              </a:lnSpc>
              <a:spcBef>
                <a:spcPct val="20000"/>
              </a:spcBef>
              <a:buClr>
                <a:srgbClr val="330066"/>
              </a:buClr>
              <a:buSzPct val="69230"/>
              <a:tabLst>
                <a:tab pos="355600" algn="l"/>
              </a:tabLst>
            </a:pPr>
            <a:r>
              <a:rPr lang="en-US" sz="2400" dirty="0" smtClean="0"/>
              <a:t>m1=(1.25,1.5) and </a:t>
            </a:r>
          </a:p>
          <a:p>
            <a:pPr marL="812800" marR="372110" lvl="1" indent="-342900">
              <a:lnSpc>
                <a:spcPct val="83800"/>
              </a:lnSpc>
              <a:spcBef>
                <a:spcPct val="20000"/>
              </a:spcBef>
              <a:buClr>
                <a:srgbClr val="330066"/>
              </a:buClr>
              <a:buSzPct val="69230"/>
              <a:tabLst>
                <a:tab pos="355600" algn="l"/>
              </a:tabLst>
            </a:pPr>
            <a:r>
              <a:rPr lang="en-US" sz="2400" dirty="0" smtClean="0"/>
              <a:t>m2 = (3.9,5.1)</a:t>
            </a:r>
            <a:endParaRPr lang="en-US" sz="2400" dirty="0"/>
          </a:p>
        </p:txBody>
      </p:sp>
      <p:sp>
        <p:nvSpPr>
          <p:cNvPr id="3" name="object 3"/>
          <p:cNvSpPr/>
          <p:nvPr/>
        </p:nvSpPr>
        <p:spPr>
          <a:xfrm>
            <a:off x="4996996" y="1745894"/>
            <a:ext cx="3750128" cy="39959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250190"/>
            <a:ext cx="4265930" cy="4240200"/>
          </a:xfrm>
          <a:prstGeom prst="rect">
            <a:avLst/>
          </a:prstGeom>
        </p:spPr>
        <p:txBody>
          <a:bodyPr vert="horz" wrap="square" lIns="0" tIns="68580" rIns="0" bIns="0" rtlCol="0">
            <a:spAutoFit/>
          </a:bodyPr>
          <a:lstStyle/>
          <a:p>
            <a:pPr marL="355600" indent="-342900">
              <a:lnSpc>
                <a:spcPct val="100000"/>
              </a:lnSpc>
              <a:spcBef>
                <a:spcPct val="20000"/>
              </a:spcBef>
              <a:buClr>
                <a:srgbClr val="330066"/>
              </a:buClr>
              <a:buSzPct val="69230"/>
              <a:tabLst>
                <a:tab pos="355600" algn="l"/>
              </a:tabLst>
            </a:pPr>
            <a:r>
              <a:rPr lang="en-US" sz="2400" dirty="0" smtClean="0"/>
              <a:t>Step 4 :</a:t>
            </a:r>
          </a:p>
          <a:p>
            <a:pPr marL="812800" lvl="1" indent="-342900">
              <a:spcBef>
                <a:spcPct val="20000"/>
              </a:spcBef>
            </a:pPr>
            <a:r>
              <a:rPr lang="en-US" sz="2400" dirty="0" smtClean="0"/>
              <a:t>The clusters obtained are:</a:t>
            </a:r>
          </a:p>
          <a:p>
            <a:pPr marL="355600" indent="-342900">
              <a:lnSpc>
                <a:spcPct val="100000"/>
              </a:lnSpc>
              <a:spcBef>
                <a:spcPct val="20000"/>
              </a:spcBef>
            </a:pPr>
            <a:r>
              <a:rPr lang="en-US" sz="2400" dirty="0" smtClean="0"/>
              <a:t>	  {1,2} and {3,4,5,6,7}</a:t>
            </a:r>
          </a:p>
          <a:p>
            <a:pPr indent="-342900">
              <a:lnSpc>
                <a:spcPct val="100000"/>
              </a:lnSpc>
              <a:spcBef>
                <a:spcPct val="20000"/>
              </a:spcBef>
            </a:pPr>
            <a:endParaRPr lang="en-US" sz="2400" dirty="0" smtClean="0"/>
          </a:p>
          <a:p>
            <a:pPr marL="355600" marR="742315" indent="-342900">
              <a:lnSpc>
                <a:spcPts val="2910"/>
              </a:lnSpc>
              <a:spcBef>
                <a:spcPct val="20000"/>
              </a:spcBef>
              <a:buClr>
                <a:srgbClr val="330066"/>
              </a:buClr>
              <a:buSzPct val="69230"/>
              <a:buFont typeface="Arial" pitchFamily="34" charset="0"/>
              <a:buChar char="•"/>
              <a:tabLst>
                <a:tab pos="355600" algn="l"/>
              </a:tabLst>
            </a:pPr>
            <a:r>
              <a:rPr lang="en-US" sz="2400" dirty="0" smtClean="0"/>
              <a:t>Therefore, there is no  change in the cluster.</a:t>
            </a:r>
          </a:p>
          <a:p>
            <a:pPr marL="355600" marR="5080" indent="-342900">
              <a:lnSpc>
                <a:spcPct val="93100"/>
              </a:lnSpc>
              <a:spcBef>
                <a:spcPct val="20000"/>
              </a:spcBef>
              <a:buClr>
                <a:srgbClr val="330066"/>
              </a:buClr>
              <a:buSzPct val="69230"/>
              <a:buFont typeface="Arial" pitchFamily="34" charset="0"/>
              <a:buChar char="•"/>
              <a:tabLst>
                <a:tab pos="355600" algn="l"/>
              </a:tabLst>
            </a:pPr>
            <a:r>
              <a:rPr lang="en-US" sz="2400" dirty="0" smtClean="0"/>
              <a:t>Thus, the algorithm comes  to a halt here and final  result consist of 2 clusters</a:t>
            </a:r>
          </a:p>
          <a:p>
            <a:pPr marL="355600" indent="-342900">
              <a:lnSpc>
                <a:spcPts val="2910"/>
              </a:lnSpc>
              <a:spcBef>
                <a:spcPct val="20000"/>
              </a:spcBef>
            </a:pPr>
            <a:r>
              <a:rPr lang="en-US" sz="2400" dirty="0" smtClean="0"/>
              <a:t>	{1,2} and {3,4,5,6,7}.</a:t>
            </a:r>
            <a:endParaRPr lang="en-US" sz="2400" dirty="0"/>
          </a:p>
        </p:txBody>
      </p:sp>
      <p:sp>
        <p:nvSpPr>
          <p:cNvPr id="3" name="object 3"/>
          <p:cNvSpPr/>
          <p:nvPr/>
        </p:nvSpPr>
        <p:spPr>
          <a:xfrm>
            <a:off x="5154283" y="1792637"/>
            <a:ext cx="3812875" cy="460428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037459" y="2016641"/>
            <a:ext cx="5782654" cy="3756837"/>
          </a:xfrm>
          <a:prstGeom prst="rect">
            <a:avLst/>
          </a:prstGeom>
          <a:blipFill>
            <a:blip r:embed="rId2" cstate="print"/>
            <a:stretch>
              <a:fillRect/>
            </a:stretch>
          </a:blipFill>
        </p:spPr>
        <p:txBody>
          <a:bodyPr wrap="square" lIns="0" tIns="0" rIns="0" bIns="0" rtlCol="0"/>
          <a:lstStyle/>
          <a:p>
            <a:endParaRPr/>
          </a:p>
        </p:txBody>
      </p:sp>
      <p:sp>
        <p:nvSpPr>
          <p:cNvPr id="4" name="Title 3"/>
          <p:cNvSpPr>
            <a:spLocks noGrp="1"/>
          </p:cNvSpPr>
          <p:nvPr>
            <p:ph type="title"/>
          </p:nvPr>
        </p:nvSpPr>
        <p:spPr/>
        <p:txBody>
          <a:bodyPr/>
          <a:lstStyle/>
          <a:p>
            <a:r>
              <a:rPr lang="en-US" spc="-5" dirty="0" smtClean="0"/>
              <a:t>P</a:t>
            </a:r>
            <a:r>
              <a:rPr lang="en-US" dirty="0" smtClean="0"/>
              <a:t>L</a:t>
            </a:r>
            <a:r>
              <a:rPr lang="en-US" spc="-5" dirty="0" smtClean="0"/>
              <a:t>OT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70179"/>
            <a:ext cx="2407285" cy="619760"/>
          </a:xfrm>
          <a:prstGeom prst="rect">
            <a:avLst/>
          </a:prstGeom>
        </p:spPr>
        <p:txBody>
          <a:bodyPr vert="horz" wrap="square" lIns="0" tIns="12700" rIns="0" bIns="0" rtlCol="0">
            <a:spAutoFit/>
          </a:bodyPr>
          <a:lstStyle/>
          <a:p>
            <a:pPr marL="12700">
              <a:lnSpc>
                <a:spcPct val="100000"/>
              </a:lnSpc>
              <a:spcBef>
                <a:spcPts val="100"/>
              </a:spcBef>
            </a:pPr>
            <a:r>
              <a:rPr u="none" dirty="0"/>
              <a:t>(with</a:t>
            </a:r>
            <a:r>
              <a:rPr u="none" spc="-85" dirty="0"/>
              <a:t> </a:t>
            </a:r>
            <a:r>
              <a:rPr u="none" spc="-5" dirty="0"/>
              <a:t>K=3)</a:t>
            </a:r>
          </a:p>
        </p:txBody>
      </p:sp>
      <p:sp>
        <p:nvSpPr>
          <p:cNvPr id="3" name="object 3"/>
          <p:cNvSpPr/>
          <p:nvPr/>
        </p:nvSpPr>
        <p:spPr>
          <a:xfrm>
            <a:off x="323850" y="1551709"/>
            <a:ext cx="4095750" cy="444211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649637" y="1799929"/>
            <a:ext cx="4006107" cy="373900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94789" y="6054090"/>
            <a:ext cx="939800" cy="391160"/>
          </a:xfrm>
          <a:prstGeom prst="rect">
            <a:avLst/>
          </a:prstGeom>
        </p:spPr>
        <p:txBody>
          <a:bodyPr vert="horz" wrap="square" lIns="0" tIns="12700" rIns="0" bIns="0" rtlCol="0">
            <a:spAutoFit/>
          </a:bodyPr>
          <a:lstStyle/>
          <a:p>
            <a:pPr marL="12700">
              <a:lnSpc>
                <a:spcPct val="100000"/>
              </a:lnSpc>
              <a:spcBef>
                <a:spcPts val="100"/>
              </a:spcBef>
            </a:pPr>
            <a:r>
              <a:rPr sz="2400" b="1" u="heavy" spc="-5" dirty="0">
                <a:uFill>
                  <a:solidFill>
                    <a:srgbClr val="000000"/>
                  </a:solidFill>
                </a:uFill>
                <a:latin typeface="Arial"/>
                <a:cs typeface="Arial"/>
              </a:rPr>
              <a:t>Step</a:t>
            </a:r>
            <a:r>
              <a:rPr sz="2400" b="1" u="heavy" spc="-85" dirty="0">
                <a:uFill>
                  <a:solidFill>
                    <a:srgbClr val="000000"/>
                  </a:solidFill>
                </a:uFill>
                <a:latin typeface="Arial"/>
                <a:cs typeface="Arial"/>
              </a:rPr>
              <a:t> </a:t>
            </a:r>
            <a:r>
              <a:rPr sz="2400" b="1" u="heavy" dirty="0">
                <a:uFill>
                  <a:solidFill>
                    <a:srgbClr val="000000"/>
                  </a:solidFill>
                </a:uFill>
                <a:latin typeface="Arial"/>
                <a:cs typeface="Arial"/>
              </a:rPr>
              <a:t>1</a:t>
            </a:r>
            <a:endParaRPr sz="2400">
              <a:latin typeface="Arial"/>
              <a:cs typeface="Arial"/>
            </a:endParaRPr>
          </a:p>
        </p:txBody>
      </p:sp>
      <p:sp>
        <p:nvSpPr>
          <p:cNvPr id="6" name="object 6"/>
          <p:cNvSpPr txBox="1"/>
          <p:nvPr/>
        </p:nvSpPr>
        <p:spPr>
          <a:xfrm>
            <a:off x="6216650" y="5977890"/>
            <a:ext cx="938530" cy="391160"/>
          </a:xfrm>
          <a:prstGeom prst="rect">
            <a:avLst/>
          </a:prstGeom>
        </p:spPr>
        <p:txBody>
          <a:bodyPr vert="horz" wrap="square" lIns="0" tIns="12700" rIns="0" bIns="0" rtlCol="0">
            <a:spAutoFit/>
          </a:bodyPr>
          <a:lstStyle/>
          <a:p>
            <a:pPr marL="12700">
              <a:lnSpc>
                <a:spcPct val="100000"/>
              </a:lnSpc>
              <a:spcBef>
                <a:spcPts val="100"/>
              </a:spcBef>
            </a:pPr>
            <a:r>
              <a:rPr sz="2400" b="1" u="heavy" spc="-5" dirty="0">
                <a:uFill>
                  <a:solidFill>
                    <a:srgbClr val="000000"/>
                  </a:solidFill>
                </a:uFill>
                <a:latin typeface="Arial"/>
                <a:cs typeface="Arial"/>
              </a:rPr>
              <a:t>Step</a:t>
            </a:r>
            <a:r>
              <a:rPr sz="2400" b="1" u="heavy" spc="-95" dirty="0">
                <a:uFill>
                  <a:solidFill>
                    <a:srgbClr val="000000"/>
                  </a:solidFill>
                </a:uFill>
                <a:latin typeface="Arial"/>
                <a:cs typeface="Arial"/>
              </a:rPr>
              <a:t> </a:t>
            </a:r>
            <a:r>
              <a:rPr sz="2400" b="1" u="heavy" dirty="0">
                <a:uFill>
                  <a:solidFill>
                    <a:srgbClr val="000000"/>
                  </a:solidFill>
                </a:uFill>
                <a:latin typeface="Arial"/>
                <a:cs typeface="Arial"/>
              </a:rPr>
              <a:t>2</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911227" y="2315980"/>
            <a:ext cx="5577620" cy="3597639"/>
          </a:xfrm>
          <a:prstGeom prst="rect">
            <a:avLst/>
          </a:prstGeom>
          <a:blipFill>
            <a:blip r:embed="rId2" cstate="print"/>
            <a:stretch>
              <a:fillRect/>
            </a:stretch>
          </a:blipFill>
        </p:spPr>
        <p:txBody>
          <a:bodyPr wrap="square" lIns="0" tIns="0" rIns="0" bIns="0" rtlCol="0"/>
          <a:lstStyle/>
          <a:p>
            <a:endParaRPr/>
          </a:p>
        </p:txBody>
      </p:sp>
      <p:sp>
        <p:nvSpPr>
          <p:cNvPr id="5" name="Title 3"/>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5" normalizeH="0" baseline="0" noProof="0" smtClean="0">
                <a:ln>
                  <a:noFill/>
                </a:ln>
                <a:solidFill>
                  <a:schemeClr val="tx1"/>
                </a:solidFill>
                <a:effectLst/>
                <a:uLnTx/>
                <a:uFillTx/>
                <a:latin typeface="+mj-lt"/>
                <a:ea typeface="+mj-ea"/>
                <a:cs typeface="+mj-cs"/>
              </a:rPr>
              <a:t>P</a:t>
            </a:r>
            <a:r>
              <a:rPr kumimoji="0" lang="en-US" sz="4400" b="0" i="0" u="none" strike="noStrike" kern="1200" cap="none" spc="0" normalizeH="0" baseline="0" noProof="0" smtClean="0">
                <a:ln>
                  <a:noFill/>
                </a:ln>
                <a:solidFill>
                  <a:schemeClr val="tx1"/>
                </a:solidFill>
                <a:effectLst/>
                <a:uLnTx/>
                <a:uFillTx/>
                <a:latin typeface="+mj-lt"/>
                <a:ea typeface="+mj-ea"/>
                <a:cs typeface="+mj-cs"/>
              </a:rPr>
              <a:t>L</a:t>
            </a:r>
            <a:r>
              <a:rPr kumimoji="0" lang="en-US" sz="4400" b="0" i="0" u="none" strike="noStrike" kern="1200" cap="none" spc="-5" normalizeH="0" baseline="0" noProof="0" smtClean="0">
                <a:ln>
                  <a:noFill/>
                </a:ln>
                <a:solidFill>
                  <a:schemeClr val="tx1"/>
                </a:solidFill>
                <a:effectLst/>
                <a:uLnTx/>
                <a:uFillTx/>
                <a:latin typeface="+mj-lt"/>
                <a:ea typeface="+mj-ea"/>
                <a:cs typeface="+mj-cs"/>
              </a:rPr>
              <a:t>OT</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5" dirty="0"/>
              <a:t>Real-Life Numerical </a:t>
            </a:r>
            <a:r>
              <a:rPr spc="-10" dirty="0"/>
              <a:t>Example </a:t>
            </a:r>
            <a:r>
              <a:rPr u="none" spc="-10" dirty="0"/>
              <a:t> </a:t>
            </a:r>
            <a:r>
              <a:rPr spc="-5" dirty="0"/>
              <a:t>of K-Means</a:t>
            </a:r>
            <a:r>
              <a:rPr spc="-25" dirty="0"/>
              <a:t> </a:t>
            </a:r>
            <a:r>
              <a:rPr spc="-5" dirty="0"/>
              <a:t>Clustering</a:t>
            </a:r>
          </a:p>
        </p:txBody>
      </p:sp>
      <p:sp>
        <p:nvSpPr>
          <p:cNvPr id="6" name="Content Placeholder 5"/>
          <p:cNvSpPr>
            <a:spLocks noGrp="1"/>
          </p:cNvSpPr>
          <p:nvPr>
            <p:ph idx="1"/>
          </p:nvPr>
        </p:nvSpPr>
        <p:spPr/>
        <p:txBody>
          <a:bodyPr>
            <a:normAutofit/>
          </a:bodyPr>
          <a:lstStyle/>
          <a:p>
            <a:pPr algn="just"/>
            <a:r>
              <a:rPr lang="en-US" sz="2400" dirty="0" smtClean="0"/>
              <a:t>We have 4 medicines as our training data points object  and each medicine has 2 attributes. </a:t>
            </a:r>
          </a:p>
          <a:p>
            <a:pPr algn="just"/>
            <a:r>
              <a:rPr lang="en-US" sz="2400" dirty="0" smtClean="0"/>
              <a:t>Each attribute  represents coordinate of the object. We have to  determine which medicines belong to cluster 1 and  which medicines belong to the other cluster.</a:t>
            </a:r>
          </a:p>
          <a:p>
            <a:pPr algn="just"/>
            <a:endParaRPr lang="en-US" sz="2400" dirty="0"/>
          </a:p>
        </p:txBody>
      </p:sp>
      <p:graphicFrame>
        <p:nvGraphicFramePr>
          <p:cNvPr id="5" name="Table 4"/>
          <p:cNvGraphicFramePr>
            <a:graphicFrameLocks noGrp="1"/>
          </p:cNvGraphicFramePr>
          <p:nvPr/>
        </p:nvGraphicFramePr>
        <p:xfrm>
          <a:off x="1752600" y="3657600"/>
          <a:ext cx="6096000" cy="2123440"/>
        </p:xfrm>
        <a:graphic>
          <a:graphicData uri="http://schemas.openxmlformats.org/drawingml/2006/table">
            <a:tbl>
              <a:tblPr firstRow="1" bandRow="1">
                <a:tableStyleId>{3C2FFA5D-87B4-456A-9821-1D502468CF0F}</a:tableStyleId>
              </a:tblPr>
              <a:tblGrid>
                <a:gridCol w="2032000"/>
                <a:gridCol w="2032000"/>
                <a:gridCol w="2032000"/>
              </a:tblGrid>
              <a:tr h="370840">
                <a:tc>
                  <a:txBody>
                    <a:bodyPr/>
                    <a:lstStyle/>
                    <a:p>
                      <a:r>
                        <a:rPr lang="en-IN" dirty="0" smtClean="0">
                          <a:solidFill>
                            <a:schemeClr val="tx1"/>
                          </a:solidFill>
                        </a:rPr>
                        <a:t>Object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Attribute 1 (X) Weight Index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Attribute 2 (Y): pH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t>Medicine 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t>Medicine 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Medicine 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t>Medicine 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1367041"/>
          </a:xfrm>
          <a:prstGeom prst="rect">
            <a:avLst/>
          </a:prstGeom>
        </p:spPr>
        <p:txBody>
          <a:bodyPr vert="horz" wrap="square" lIns="0" tIns="12700" rIns="0" bIns="0" rtlCol="0">
            <a:spAutoFit/>
          </a:bodyPr>
          <a:lstStyle/>
          <a:p>
            <a:pPr marL="12700">
              <a:lnSpc>
                <a:spcPct val="100000"/>
              </a:lnSpc>
              <a:spcBef>
                <a:spcPts val="100"/>
              </a:spcBef>
            </a:pPr>
            <a:r>
              <a:rPr u="none" spc="-5" dirty="0">
                <a:latin typeface="+mn-lt"/>
              </a:rPr>
              <a:t>INTRODUCTION-</a:t>
            </a:r>
          </a:p>
          <a:p>
            <a:pPr marL="12700">
              <a:lnSpc>
                <a:spcPct val="100000"/>
              </a:lnSpc>
            </a:pPr>
            <a:r>
              <a:rPr u="none" spc="-5" dirty="0">
                <a:latin typeface="+mn-lt"/>
              </a:rPr>
              <a:t>What is</a:t>
            </a:r>
            <a:r>
              <a:rPr u="none" spc="-90" dirty="0">
                <a:latin typeface="+mn-lt"/>
              </a:rPr>
              <a:t> </a:t>
            </a:r>
            <a:r>
              <a:rPr u="none" spc="-5" dirty="0">
                <a:latin typeface="+mn-lt"/>
              </a:rPr>
              <a:t>clustering?</a:t>
            </a:r>
          </a:p>
        </p:txBody>
      </p:sp>
      <p:sp>
        <p:nvSpPr>
          <p:cNvPr id="4" name="Content Placeholder 3"/>
          <p:cNvSpPr>
            <a:spLocks noGrp="1"/>
          </p:cNvSpPr>
          <p:nvPr>
            <p:ph idx="1"/>
          </p:nvPr>
        </p:nvSpPr>
        <p:spPr>
          <a:xfrm>
            <a:off x="457200" y="1722437"/>
            <a:ext cx="8229600" cy="4525963"/>
          </a:xfrm>
        </p:spPr>
        <p:txBody>
          <a:bodyPr>
            <a:normAutofit/>
          </a:bodyPr>
          <a:lstStyle/>
          <a:p>
            <a:pPr algn="just"/>
            <a:r>
              <a:rPr lang="en-US" sz="2400" b="1" spc="-5" dirty="0" smtClean="0">
                <a:cs typeface="Times New Roman" pitchFamily="18" charset="0"/>
              </a:rPr>
              <a:t>Clustering </a:t>
            </a:r>
            <a:r>
              <a:rPr lang="en-US" sz="2400" spc="-5" dirty="0" smtClean="0">
                <a:cs typeface="Times New Roman" pitchFamily="18" charset="0"/>
              </a:rPr>
              <a:t>is </a:t>
            </a:r>
            <a:r>
              <a:rPr lang="en-US" sz="2400" spc="-10" dirty="0" smtClean="0">
                <a:cs typeface="Times New Roman" pitchFamily="18" charset="0"/>
              </a:rPr>
              <a:t>the </a:t>
            </a:r>
            <a:r>
              <a:rPr lang="en-US" sz="2400" dirty="0" smtClean="0">
                <a:cs typeface="Times New Roman" pitchFamily="18" charset="0"/>
              </a:rPr>
              <a:t>classification </a:t>
            </a:r>
            <a:r>
              <a:rPr lang="en-US" sz="2400" spc="-5" dirty="0" smtClean="0">
                <a:cs typeface="Times New Roman" pitchFamily="18" charset="0"/>
              </a:rPr>
              <a:t>of </a:t>
            </a:r>
            <a:r>
              <a:rPr lang="en-US" sz="2400" spc="-10" dirty="0" smtClean="0">
                <a:cs typeface="Times New Roman" pitchFamily="18" charset="0"/>
              </a:rPr>
              <a:t>objects </a:t>
            </a:r>
            <a:r>
              <a:rPr lang="en-US" sz="2400" spc="-5" dirty="0" smtClean="0">
                <a:cs typeface="Times New Roman" pitchFamily="18" charset="0"/>
              </a:rPr>
              <a:t>into  different groups, or more precisely, </a:t>
            </a:r>
            <a:r>
              <a:rPr lang="en-US" sz="2400" spc="-10" dirty="0" smtClean="0">
                <a:cs typeface="Times New Roman" pitchFamily="18" charset="0"/>
              </a:rPr>
              <a:t>the  </a:t>
            </a:r>
            <a:r>
              <a:rPr lang="en-US" sz="2400" spc="-5" dirty="0" smtClean="0">
                <a:cs typeface="Times New Roman" pitchFamily="18" charset="0"/>
              </a:rPr>
              <a:t>partitioning of </a:t>
            </a:r>
            <a:r>
              <a:rPr lang="en-US" sz="2400" dirty="0" smtClean="0">
                <a:cs typeface="Times New Roman" pitchFamily="18" charset="0"/>
              </a:rPr>
              <a:t>a </a:t>
            </a:r>
            <a:r>
              <a:rPr lang="en-US" sz="2400" spc="-10" dirty="0" smtClean="0">
                <a:cs typeface="Times New Roman" pitchFamily="18" charset="0"/>
              </a:rPr>
              <a:t>data </a:t>
            </a:r>
            <a:r>
              <a:rPr lang="en-US" sz="2400" dirty="0" smtClean="0">
                <a:cs typeface="Times New Roman" pitchFamily="18" charset="0"/>
              </a:rPr>
              <a:t>set </a:t>
            </a:r>
            <a:r>
              <a:rPr lang="en-US" sz="2400" spc="-5" dirty="0" smtClean="0">
                <a:cs typeface="Times New Roman" pitchFamily="18" charset="0"/>
              </a:rPr>
              <a:t>into subsets  (clusters), </a:t>
            </a:r>
            <a:r>
              <a:rPr lang="en-US" sz="2400" dirty="0" smtClean="0">
                <a:cs typeface="Times New Roman" pitchFamily="18" charset="0"/>
              </a:rPr>
              <a:t>so </a:t>
            </a:r>
            <a:r>
              <a:rPr lang="en-US" sz="2400" spc="-10" dirty="0" smtClean="0">
                <a:cs typeface="Times New Roman" pitchFamily="18" charset="0"/>
              </a:rPr>
              <a:t>that the </a:t>
            </a:r>
            <a:r>
              <a:rPr lang="en-US" sz="2400" spc="-5" dirty="0" smtClean="0">
                <a:cs typeface="Times New Roman" pitchFamily="18" charset="0"/>
              </a:rPr>
              <a:t>data in each subset  (ideally) share some </a:t>
            </a:r>
            <a:r>
              <a:rPr lang="en-US" sz="2400" dirty="0" smtClean="0">
                <a:cs typeface="Times New Roman" pitchFamily="18" charset="0"/>
              </a:rPr>
              <a:t>common </a:t>
            </a:r>
            <a:r>
              <a:rPr lang="en-US" sz="2400" spc="-10" dirty="0" smtClean="0">
                <a:cs typeface="Times New Roman" pitchFamily="18" charset="0"/>
              </a:rPr>
              <a:t>trait </a:t>
            </a:r>
            <a:r>
              <a:rPr lang="en-US" sz="2400" dirty="0" smtClean="0">
                <a:cs typeface="Times New Roman" pitchFamily="18" charset="0"/>
              </a:rPr>
              <a:t>- </a:t>
            </a:r>
            <a:r>
              <a:rPr lang="en-US" sz="2400" spc="-5" dirty="0" smtClean="0">
                <a:cs typeface="Times New Roman" pitchFamily="18" charset="0"/>
              </a:rPr>
              <a:t>often  according to </a:t>
            </a:r>
            <a:r>
              <a:rPr lang="en-US" sz="2400" dirty="0" smtClean="0">
                <a:cs typeface="Times New Roman" pitchFamily="18" charset="0"/>
              </a:rPr>
              <a:t>some </a:t>
            </a:r>
            <a:r>
              <a:rPr lang="en-US" sz="2400" spc="-5" dirty="0" smtClean="0">
                <a:cs typeface="Times New Roman" pitchFamily="18" charset="0"/>
              </a:rPr>
              <a:t>defined distance</a:t>
            </a:r>
            <a:r>
              <a:rPr lang="en-US" sz="2400" spc="-30" dirty="0" smtClean="0">
                <a:cs typeface="Times New Roman" pitchFamily="18" charset="0"/>
              </a:rPr>
              <a:t> </a:t>
            </a:r>
            <a:r>
              <a:rPr lang="en-US" sz="2400" spc="-5" dirty="0" smtClean="0">
                <a:cs typeface="Times New Roman" pitchFamily="18" charset="0"/>
              </a:rPr>
              <a:t>measure.</a:t>
            </a:r>
            <a:endParaRPr lang="en-US" sz="2400" dirty="0" smtClean="0">
              <a:cs typeface="Times New Roman" pitchFamily="18" charset="0"/>
            </a:endParaRPr>
          </a:p>
          <a:p>
            <a:pPr algn="just"/>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838200"/>
            <a:ext cx="1597660" cy="412934"/>
          </a:xfrm>
          <a:prstGeom prst="rect">
            <a:avLst/>
          </a:prstGeom>
        </p:spPr>
        <p:txBody>
          <a:bodyPr vert="horz" wrap="square" lIns="0" tIns="12700" rIns="0" bIns="0" rtlCol="0">
            <a:spAutoFit/>
          </a:bodyPr>
          <a:lstStyle/>
          <a:p>
            <a:pPr marL="12700">
              <a:lnSpc>
                <a:spcPct val="100000"/>
              </a:lnSpc>
              <a:spcBef>
                <a:spcPts val="100"/>
              </a:spcBef>
            </a:pPr>
            <a:r>
              <a:rPr sz="2600" b="1" u="sng" spc="-5" dirty="0">
                <a:solidFill>
                  <a:srgbClr val="000000"/>
                </a:solidFill>
                <a:uFill>
                  <a:solidFill>
                    <a:srgbClr val="000000"/>
                  </a:solidFill>
                </a:uFill>
                <a:latin typeface="Arial"/>
                <a:cs typeface="Arial"/>
              </a:rPr>
              <a:t>Step</a:t>
            </a:r>
            <a:r>
              <a:rPr sz="2600" b="1" u="sng" spc="-75" dirty="0">
                <a:solidFill>
                  <a:srgbClr val="000000"/>
                </a:solidFill>
                <a:uFill>
                  <a:solidFill>
                    <a:srgbClr val="000000"/>
                  </a:solidFill>
                </a:uFill>
                <a:latin typeface="Arial"/>
                <a:cs typeface="Arial"/>
              </a:rPr>
              <a:t> </a:t>
            </a:r>
            <a:r>
              <a:rPr sz="2600" b="1" u="sng" spc="5" dirty="0">
                <a:solidFill>
                  <a:srgbClr val="000000"/>
                </a:solidFill>
                <a:uFill>
                  <a:solidFill>
                    <a:srgbClr val="000000"/>
                  </a:solidFill>
                </a:uFill>
                <a:latin typeface="Arial"/>
                <a:cs typeface="Arial"/>
              </a:rPr>
              <a:t>1:</a:t>
            </a:r>
            <a:endParaRPr sz="2600" b="1" u="sng" dirty="0">
              <a:latin typeface="Arial"/>
              <a:cs typeface="Arial"/>
            </a:endParaRPr>
          </a:p>
        </p:txBody>
      </p:sp>
      <p:sp>
        <p:nvSpPr>
          <p:cNvPr id="3" name="object 3"/>
          <p:cNvSpPr txBox="1"/>
          <p:nvPr/>
        </p:nvSpPr>
        <p:spPr>
          <a:xfrm>
            <a:off x="535940" y="1343660"/>
            <a:ext cx="256540" cy="302895"/>
          </a:xfrm>
          <a:prstGeom prst="rect">
            <a:avLst/>
          </a:prstGeom>
        </p:spPr>
        <p:txBody>
          <a:bodyPr vert="horz" wrap="square" lIns="0" tIns="15240" rIns="0" bIns="0" rtlCol="0">
            <a:spAutoFit/>
          </a:bodyPr>
          <a:lstStyle/>
          <a:p>
            <a:pPr marL="12700">
              <a:lnSpc>
                <a:spcPct val="100000"/>
              </a:lnSpc>
              <a:spcBef>
                <a:spcPts val="120"/>
              </a:spcBef>
            </a:pPr>
            <a:endParaRPr sz="1800" dirty="0">
              <a:latin typeface="Symbol"/>
              <a:cs typeface="Symbol"/>
            </a:endParaRPr>
          </a:p>
        </p:txBody>
      </p:sp>
      <p:sp>
        <p:nvSpPr>
          <p:cNvPr id="4" name="object 4"/>
          <p:cNvSpPr txBox="1"/>
          <p:nvPr/>
        </p:nvSpPr>
        <p:spPr>
          <a:xfrm>
            <a:off x="609600" y="1295400"/>
            <a:ext cx="3797300" cy="2582245"/>
          </a:xfrm>
          <a:prstGeom prst="rect">
            <a:avLst/>
          </a:prstGeom>
        </p:spPr>
        <p:txBody>
          <a:bodyPr vert="horz" wrap="square" lIns="0" tIns="39370" rIns="0" bIns="0" rtlCol="0">
            <a:spAutoFit/>
          </a:bodyPr>
          <a:lstStyle/>
          <a:p>
            <a:pPr marL="174625" marR="14604" indent="-174625" algn="just">
              <a:lnSpc>
                <a:spcPct val="93200"/>
              </a:lnSpc>
              <a:spcBef>
                <a:spcPts val="310"/>
              </a:spcBef>
              <a:buFont typeface="Arial" pitchFamily="34" charset="0"/>
              <a:buChar char="•"/>
            </a:pPr>
            <a:r>
              <a:rPr sz="2400" b="1" u="sng" spc="-5" dirty="0">
                <a:uFill>
                  <a:solidFill>
                    <a:srgbClr val="000000"/>
                  </a:solidFill>
                </a:uFill>
                <a:cs typeface="Arial"/>
              </a:rPr>
              <a:t>Initial </a:t>
            </a:r>
            <a:r>
              <a:rPr sz="2400" b="1" u="sng" dirty="0">
                <a:uFill>
                  <a:solidFill>
                    <a:srgbClr val="000000"/>
                  </a:solidFill>
                </a:uFill>
                <a:cs typeface="Arial"/>
              </a:rPr>
              <a:t>value of </a:t>
            </a:r>
            <a:r>
              <a:rPr sz="2400" b="1" u="sng" dirty="0">
                <a:cs typeface="Arial"/>
              </a:rPr>
              <a:t> </a:t>
            </a:r>
            <a:r>
              <a:rPr sz="2400" b="1" u="sng" spc="-5" dirty="0">
                <a:uFill>
                  <a:solidFill>
                    <a:srgbClr val="000000"/>
                  </a:solidFill>
                </a:uFill>
                <a:cs typeface="Arial"/>
              </a:rPr>
              <a:t>centroids</a:t>
            </a:r>
            <a:r>
              <a:rPr sz="2400" b="1" u="sng" spc="-5" dirty="0">
                <a:cs typeface="Arial"/>
              </a:rPr>
              <a:t> </a:t>
            </a:r>
            <a:r>
              <a:rPr sz="2400" dirty="0">
                <a:cs typeface="Arial"/>
              </a:rPr>
              <a:t>: Suppose  </a:t>
            </a:r>
            <a:r>
              <a:rPr sz="2400" spc="-10" dirty="0">
                <a:cs typeface="Arial"/>
              </a:rPr>
              <a:t>we </a:t>
            </a:r>
            <a:r>
              <a:rPr sz="2400" dirty="0">
                <a:cs typeface="Arial"/>
              </a:rPr>
              <a:t>use medicine A</a:t>
            </a:r>
            <a:r>
              <a:rPr sz="2400" spc="-70" dirty="0">
                <a:cs typeface="Arial"/>
              </a:rPr>
              <a:t> </a:t>
            </a:r>
            <a:r>
              <a:rPr sz="2400" dirty="0">
                <a:cs typeface="Arial"/>
              </a:rPr>
              <a:t>and  medicine B as </a:t>
            </a:r>
            <a:r>
              <a:rPr sz="2400" spc="-5" dirty="0">
                <a:cs typeface="Arial"/>
              </a:rPr>
              <a:t>the first  centroids.</a:t>
            </a:r>
            <a:endParaRPr sz="2400" dirty="0">
              <a:cs typeface="Arial"/>
            </a:endParaRPr>
          </a:p>
          <a:p>
            <a:pPr marL="174625" marR="5080" indent="-174625" algn="just">
              <a:lnSpc>
                <a:spcPct val="102000"/>
              </a:lnSpc>
              <a:spcBef>
                <a:spcPts val="370"/>
              </a:spcBef>
              <a:buFont typeface="Arial" pitchFamily="34" charset="0"/>
              <a:buChar char="•"/>
            </a:pPr>
            <a:r>
              <a:rPr sz="2400" dirty="0" smtClean="0">
                <a:cs typeface="Arial"/>
              </a:rPr>
              <a:t>Let </a:t>
            </a:r>
            <a:r>
              <a:rPr sz="2400" dirty="0">
                <a:cs typeface="Arial"/>
              </a:rPr>
              <a:t>and </a:t>
            </a:r>
            <a:r>
              <a:rPr sz="2400" spc="-165" dirty="0">
                <a:cs typeface="Arial"/>
              </a:rPr>
              <a:t>c</a:t>
            </a:r>
            <a:r>
              <a:rPr sz="2400" spc="-247" baseline="-24074" dirty="0">
                <a:cs typeface="Arial"/>
              </a:rPr>
              <a:t>1 </a:t>
            </a:r>
            <a:r>
              <a:rPr sz="2400" dirty="0">
                <a:cs typeface="Arial"/>
              </a:rPr>
              <a:t>and</a:t>
            </a:r>
            <a:r>
              <a:rPr sz="2400" spc="-440" dirty="0">
                <a:cs typeface="Arial"/>
              </a:rPr>
              <a:t> </a:t>
            </a:r>
            <a:r>
              <a:rPr sz="2400" spc="-170" dirty="0">
                <a:cs typeface="Arial"/>
              </a:rPr>
              <a:t>c</a:t>
            </a:r>
            <a:r>
              <a:rPr sz="2400" spc="-254" baseline="-24074" dirty="0">
                <a:cs typeface="Arial"/>
              </a:rPr>
              <a:t>2 </a:t>
            </a:r>
            <a:r>
              <a:rPr sz="2400" dirty="0">
                <a:cs typeface="Arial"/>
              </a:rPr>
              <a:t>denote  </a:t>
            </a:r>
            <a:r>
              <a:rPr sz="2400" spc="-5" dirty="0">
                <a:cs typeface="Arial"/>
              </a:rPr>
              <a:t>the coordinate </a:t>
            </a:r>
            <a:r>
              <a:rPr sz="2400" spc="5" dirty="0">
                <a:cs typeface="Arial"/>
              </a:rPr>
              <a:t>of </a:t>
            </a:r>
            <a:r>
              <a:rPr sz="2400" spc="-5" dirty="0">
                <a:cs typeface="Arial"/>
              </a:rPr>
              <a:t>the  centroids, </a:t>
            </a:r>
            <a:r>
              <a:rPr sz="2400" dirty="0">
                <a:cs typeface="Arial"/>
              </a:rPr>
              <a:t>then </a:t>
            </a:r>
            <a:r>
              <a:rPr sz="2400" spc="-45" dirty="0">
                <a:cs typeface="Arial"/>
              </a:rPr>
              <a:t>c</a:t>
            </a:r>
            <a:r>
              <a:rPr sz="2400" spc="-67" baseline="-24074" dirty="0">
                <a:cs typeface="Arial"/>
              </a:rPr>
              <a:t>1</a:t>
            </a:r>
            <a:r>
              <a:rPr sz="2400" spc="-45" dirty="0">
                <a:cs typeface="Arial"/>
              </a:rPr>
              <a:t>=(1,1)  </a:t>
            </a:r>
            <a:r>
              <a:rPr sz="2400" dirty="0">
                <a:cs typeface="Arial"/>
              </a:rPr>
              <a:t>and</a:t>
            </a:r>
            <a:r>
              <a:rPr sz="2400" spc="5" dirty="0">
                <a:cs typeface="Arial"/>
              </a:rPr>
              <a:t> </a:t>
            </a:r>
            <a:r>
              <a:rPr sz="2400" spc="-50" dirty="0">
                <a:cs typeface="Arial"/>
              </a:rPr>
              <a:t>c</a:t>
            </a:r>
            <a:r>
              <a:rPr sz="2400" spc="-75" baseline="-24074" dirty="0">
                <a:cs typeface="Arial"/>
              </a:rPr>
              <a:t>2</a:t>
            </a:r>
            <a:r>
              <a:rPr sz="2400" spc="-50" dirty="0">
                <a:cs typeface="Arial"/>
              </a:rPr>
              <a:t>=(2,1)</a:t>
            </a:r>
            <a:endParaRPr sz="2400" dirty="0">
              <a:cs typeface="Arial"/>
            </a:endParaRPr>
          </a:p>
        </p:txBody>
      </p:sp>
      <p:sp>
        <p:nvSpPr>
          <p:cNvPr id="5" name="object 5"/>
          <p:cNvSpPr/>
          <p:nvPr/>
        </p:nvSpPr>
        <p:spPr>
          <a:xfrm>
            <a:off x="4724400" y="838200"/>
            <a:ext cx="4419600" cy="5410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p:cNvSpPr>
            <a:spLocks noGrp="1"/>
          </p:cNvSpPr>
          <p:nvPr>
            <p:ph idx="1"/>
          </p:nvPr>
        </p:nvSpPr>
        <p:spPr>
          <a:xfrm>
            <a:off x="457200" y="533400"/>
            <a:ext cx="8229600" cy="5943600"/>
          </a:xfrm>
        </p:spPr>
        <p:txBody>
          <a:bodyPr>
            <a:normAutofit/>
          </a:bodyPr>
          <a:lstStyle/>
          <a:p>
            <a:pPr algn="just"/>
            <a:r>
              <a:rPr lang="en-US" sz="2400" b="1" u="heavy" spc="-5" dirty="0" smtClean="0">
                <a:solidFill>
                  <a:srgbClr val="000000"/>
                </a:solidFill>
                <a:uFill>
                  <a:solidFill>
                    <a:srgbClr val="000000"/>
                  </a:solidFill>
                </a:uFill>
              </a:rPr>
              <a:t>Objects-Centroids </a:t>
            </a:r>
            <a:r>
              <a:rPr lang="en-US" sz="2400" b="1" u="heavy" dirty="0" smtClean="0">
                <a:solidFill>
                  <a:srgbClr val="000000"/>
                </a:solidFill>
                <a:uFill>
                  <a:solidFill>
                    <a:srgbClr val="000000"/>
                  </a:solidFill>
                </a:uFill>
              </a:rPr>
              <a:t>distance</a:t>
            </a:r>
            <a:r>
              <a:rPr lang="en-US" sz="2400" b="1" u="none" dirty="0" smtClean="0">
                <a:solidFill>
                  <a:srgbClr val="000000"/>
                </a:solidFill>
              </a:rPr>
              <a:t> </a:t>
            </a:r>
            <a:r>
              <a:rPr lang="en-US" sz="2400" b="0" u="none" dirty="0" smtClean="0">
                <a:solidFill>
                  <a:srgbClr val="000000"/>
                </a:solidFill>
                <a:cs typeface="Arial"/>
              </a:rPr>
              <a:t>: </a:t>
            </a:r>
            <a:r>
              <a:rPr lang="en-US" sz="2400" b="0" u="none" spc="-15" dirty="0" smtClean="0">
                <a:solidFill>
                  <a:srgbClr val="000000"/>
                </a:solidFill>
                <a:cs typeface="Arial"/>
              </a:rPr>
              <a:t>we </a:t>
            </a:r>
            <a:r>
              <a:rPr lang="en-US" sz="2400" b="0" u="none" spc="-5" dirty="0" smtClean="0">
                <a:solidFill>
                  <a:srgbClr val="000000"/>
                </a:solidFill>
                <a:cs typeface="Arial"/>
              </a:rPr>
              <a:t>calculate </a:t>
            </a:r>
            <a:r>
              <a:rPr lang="en-US" sz="2400" b="0" u="none" dirty="0" smtClean="0">
                <a:solidFill>
                  <a:srgbClr val="000000"/>
                </a:solidFill>
                <a:cs typeface="Arial"/>
              </a:rPr>
              <a:t>the  </a:t>
            </a:r>
            <a:r>
              <a:rPr lang="en-US" sz="2400" b="0" u="none" spc="-5" dirty="0" smtClean="0">
                <a:solidFill>
                  <a:srgbClr val="000000"/>
                </a:solidFill>
                <a:cs typeface="Arial"/>
              </a:rPr>
              <a:t>distance between </a:t>
            </a:r>
            <a:r>
              <a:rPr lang="en-US" sz="2400" b="0" u="none" dirty="0" smtClean="0">
                <a:solidFill>
                  <a:srgbClr val="000000"/>
                </a:solidFill>
                <a:cs typeface="Arial"/>
              </a:rPr>
              <a:t>cluster </a:t>
            </a:r>
            <a:r>
              <a:rPr lang="en-US" sz="2400" b="0" u="none" spc="-5" dirty="0" smtClean="0">
                <a:solidFill>
                  <a:srgbClr val="000000"/>
                </a:solidFill>
                <a:cs typeface="Arial"/>
              </a:rPr>
              <a:t>centroid to </a:t>
            </a:r>
            <a:r>
              <a:rPr lang="en-US" sz="2400" b="0" u="none" dirty="0" smtClean="0">
                <a:solidFill>
                  <a:srgbClr val="000000"/>
                </a:solidFill>
                <a:cs typeface="Arial"/>
              </a:rPr>
              <a:t>each </a:t>
            </a:r>
            <a:r>
              <a:rPr lang="en-US" sz="2400" b="0" u="none" spc="-5" dirty="0" smtClean="0">
                <a:solidFill>
                  <a:srgbClr val="000000"/>
                </a:solidFill>
                <a:cs typeface="Arial"/>
              </a:rPr>
              <a:t>object.  </a:t>
            </a:r>
            <a:r>
              <a:rPr lang="en-US" sz="2400" b="0" u="none" dirty="0" smtClean="0">
                <a:solidFill>
                  <a:srgbClr val="000000"/>
                </a:solidFill>
                <a:cs typeface="Arial"/>
              </a:rPr>
              <a:t>Let us use Euclidean distance, </a:t>
            </a:r>
            <a:r>
              <a:rPr lang="en-US" sz="2400" b="0" u="none" spc="-5" dirty="0" smtClean="0">
                <a:solidFill>
                  <a:srgbClr val="000000"/>
                </a:solidFill>
                <a:cs typeface="Arial"/>
              </a:rPr>
              <a:t>then </a:t>
            </a:r>
            <a:r>
              <a:rPr lang="en-US" sz="2400" b="0" u="none" spc="-10" dirty="0" smtClean="0">
                <a:solidFill>
                  <a:srgbClr val="000000"/>
                </a:solidFill>
                <a:cs typeface="Arial"/>
              </a:rPr>
              <a:t>we </a:t>
            </a:r>
            <a:r>
              <a:rPr lang="en-US" sz="2400" b="0" u="none" dirty="0" smtClean="0">
                <a:solidFill>
                  <a:srgbClr val="000000"/>
                </a:solidFill>
                <a:cs typeface="Arial"/>
              </a:rPr>
              <a:t>have  </a:t>
            </a:r>
            <a:r>
              <a:rPr lang="en-US" sz="2400" b="0" u="none" spc="-5" dirty="0" smtClean="0">
                <a:solidFill>
                  <a:srgbClr val="000000"/>
                </a:solidFill>
                <a:cs typeface="Arial"/>
              </a:rPr>
              <a:t>distance matrix </a:t>
            </a:r>
            <a:r>
              <a:rPr lang="en-US" sz="2400" b="0" u="none" dirty="0" smtClean="0">
                <a:solidFill>
                  <a:srgbClr val="000000"/>
                </a:solidFill>
                <a:cs typeface="Arial"/>
              </a:rPr>
              <a:t>at </a:t>
            </a:r>
            <a:r>
              <a:rPr lang="en-US" sz="2400" b="0" u="none" spc="-5" dirty="0" smtClean="0">
                <a:solidFill>
                  <a:srgbClr val="000000"/>
                </a:solidFill>
                <a:cs typeface="Arial"/>
              </a:rPr>
              <a:t>iteration </a:t>
            </a:r>
            <a:r>
              <a:rPr lang="en-US" sz="2400" b="0" u="none" dirty="0" smtClean="0">
                <a:solidFill>
                  <a:srgbClr val="000000"/>
                </a:solidFill>
                <a:cs typeface="Arial"/>
              </a:rPr>
              <a:t>0</a:t>
            </a:r>
            <a:r>
              <a:rPr lang="en-US" sz="2400" b="0" u="none" spc="-5" dirty="0" smtClean="0">
                <a:solidFill>
                  <a:srgbClr val="000000"/>
                </a:solidFill>
                <a:cs typeface="Arial"/>
              </a:rPr>
              <a:t> is</a:t>
            </a:r>
          </a:p>
          <a:p>
            <a:pPr algn="just"/>
            <a:endParaRPr lang="en-US" sz="2400" spc="-5" dirty="0">
              <a:solidFill>
                <a:srgbClr val="000000"/>
              </a:solidFill>
              <a:cs typeface="Arial"/>
            </a:endParaRPr>
          </a:p>
          <a:p>
            <a:pPr algn="just"/>
            <a:endParaRPr lang="en-US" sz="2400" spc="-5" dirty="0" smtClean="0">
              <a:solidFill>
                <a:srgbClr val="000000"/>
              </a:solidFill>
              <a:cs typeface="Arial"/>
            </a:endParaRPr>
          </a:p>
          <a:p>
            <a:pPr algn="just"/>
            <a:endParaRPr lang="en-US" sz="2400" spc="-5" dirty="0">
              <a:solidFill>
                <a:srgbClr val="000000"/>
              </a:solidFill>
              <a:cs typeface="Arial"/>
            </a:endParaRPr>
          </a:p>
          <a:p>
            <a:pPr algn="just"/>
            <a:r>
              <a:rPr lang="en-US" sz="2400" spc="-5" dirty="0" smtClean="0">
                <a:solidFill>
                  <a:srgbClr val="000000"/>
                </a:solidFill>
                <a:cs typeface="Arial"/>
              </a:rPr>
              <a:t>Each </a:t>
            </a:r>
            <a:r>
              <a:rPr lang="en-US" sz="2400" spc="-5" dirty="0">
                <a:solidFill>
                  <a:srgbClr val="000000"/>
                </a:solidFill>
                <a:cs typeface="Arial"/>
              </a:rPr>
              <a:t>column in the distance matrix symbolizes the  </a:t>
            </a:r>
            <a:r>
              <a:rPr lang="en-US" sz="2400" spc="-5" dirty="0" smtClean="0">
                <a:solidFill>
                  <a:srgbClr val="000000"/>
                </a:solidFill>
                <a:cs typeface="Arial"/>
              </a:rPr>
              <a:t>object.</a:t>
            </a:r>
          </a:p>
          <a:p>
            <a:pPr algn="just"/>
            <a:r>
              <a:rPr lang="en-US" sz="2400" spc="-5" dirty="0" smtClean="0">
                <a:solidFill>
                  <a:srgbClr val="000000"/>
                </a:solidFill>
                <a:cs typeface="Arial"/>
              </a:rPr>
              <a:t>The </a:t>
            </a:r>
            <a:r>
              <a:rPr lang="en-US" sz="2400" spc="-5" dirty="0">
                <a:solidFill>
                  <a:srgbClr val="000000"/>
                </a:solidFill>
                <a:cs typeface="Arial"/>
              </a:rPr>
              <a:t>first row of the distance matrix corresponds to the  distance of each object to the first centroid and the  second row is the distance of each object to the second  </a:t>
            </a:r>
            <a:r>
              <a:rPr lang="en-US" sz="2400" spc="-5" dirty="0" smtClean="0">
                <a:solidFill>
                  <a:srgbClr val="000000"/>
                </a:solidFill>
                <a:cs typeface="Arial"/>
              </a:rPr>
              <a:t>centroid.</a:t>
            </a:r>
          </a:p>
          <a:p>
            <a:pPr algn="just"/>
            <a:r>
              <a:rPr lang="en-US" sz="2400" spc="-5" dirty="0" smtClean="0">
                <a:solidFill>
                  <a:srgbClr val="000000"/>
                </a:solidFill>
                <a:cs typeface="Arial"/>
              </a:rPr>
              <a:t>For </a:t>
            </a:r>
            <a:r>
              <a:rPr lang="en-US" sz="2400" spc="-5" dirty="0">
                <a:solidFill>
                  <a:srgbClr val="000000"/>
                </a:solidFill>
                <a:cs typeface="Arial"/>
              </a:rPr>
              <a:t>example, distance from medicine C = (4, </a:t>
            </a:r>
            <a:r>
              <a:rPr lang="en-US" sz="2400" spc="-5" dirty="0" smtClean="0">
                <a:solidFill>
                  <a:srgbClr val="000000"/>
                </a:solidFill>
                <a:cs typeface="Arial"/>
              </a:rPr>
              <a:t>3) to the </a:t>
            </a:r>
            <a:r>
              <a:rPr lang="en-US" sz="2400" spc="-5" dirty="0" smtClean="0">
                <a:cs typeface="Arial"/>
              </a:rPr>
              <a:t>first</a:t>
            </a:r>
            <a:r>
              <a:rPr lang="en-US" sz="2400" spc="5" dirty="0" smtClean="0">
                <a:cs typeface="Arial"/>
              </a:rPr>
              <a:t> </a:t>
            </a:r>
            <a:r>
              <a:rPr lang="en-US" sz="2400" spc="-5" dirty="0" smtClean="0">
                <a:cs typeface="Arial"/>
              </a:rPr>
              <a:t>centroid is</a:t>
            </a:r>
            <a:r>
              <a:rPr lang="en-US" sz="2400" spc="-85" dirty="0" smtClean="0">
                <a:cs typeface="Arial"/>
              </a:rPr>
              <a:t> </a:t>
            </a:r>
            <a:r>
              <a:rPr lang="en-US" sz="2400" dirty="0" smtClean="0">
                <a:cs typeface="Arial"/>
              </a:rPr>
              <a:t>,</a:t>
            </a:r>
          </a:p>
          <a:p>
            <a:pPr algn="just"/>
            <a:endParaRPr lang="en-IN" sz="2400" dirty="0" smtClean="0">
              <a:cs typeface="Arial"/>
            </a:endParaRPr>
          </a:p>
          <a:p>
            <a:pPr algn="just"/>
            <a:r>
              <a:rPr lang="en-IN" sz="2400" dirty="0" smtClean="0">
                <a:cs typeface="Arial"/>
              </a:rPr>
              <a:t>And the distance to the second centroid is</a:t>
            </a:r>
            <a:endParaRPr lang="en-US" sz="2400" dirty="0" smtClean="0">
              <a:cs typeface="Arial"/>
            </a:endParaRPr>
          </a:p>
          <a:p>
            <a:pPr algn="just"/>
            <a:endParaRPr lang="en-US" sz="2400" spc="-5" dirty="0">
              <a:solidFill>
                <a:srgbClr val="000000"/>
              </a:solidFill>
              <a:cs typeface="Arial"/>
            </a:endParaRPr>
          </a:p>
          <a:p>
            <a:pPr algn="just"/>
            <a:endParaRPr lang="en-US" sz="2400" b="0" u="none" spc="-5" dirty="0" smtClean="0">
              <a:solidFill>
                <a:srgbClr val="000000"/>
              </a:solidFill>
              <a:cs typeface="Arial"/>
            </a:endParaRPr>
          </a:p>
          <a:p>
            <a:pPr algn="just"/>
            <a:endParaRPr lang="en-US" sz="2400" b="0" u="none" spc="-5" dirty="0" smtClean="0">
              <a:solidFill>
                <a:srgbClr val="000000"/>
              </a:solidFill>
              <a:cs typeface="Arial"/>
            </a:endParaRPr>
          </a:p>
          <a:p>
            <a:pPr algn="just"/>
            <a:endParaRPr lang="en-US" sz="2400" dirty="0"/>
          </a:p>
        </p:txBody>
      </p:sp>
      <p:sp>
        <p:nvSpPr>
          <p:cNvPr id="26" name="object 7"/>
          <p:cNvSpPr/>
          <p:nvPr/>
        </p:nvSpPr>
        <p:spPr>
          <a:xfrm>
            <a:off x="2590800" y="1752600"/>
            <a:ext cx="3810000" cy="1295400"/>
          </a:xfrm>
          <a:prstGeom prst="rect">
            <a:avLst/>
          </a:prstGeom>
          <a:blipFill>
            <a:blip r:embed="rId2" cstate="print"/>
            <a:stretch>
              <a:fillRect/>
            </a:stretch>
          </a:blipFill>
        </p:spPr>
        <p:txBody>
          <a:bodyPr wrap="square" lIns="0" tIns="0" rIns="0" bIns="0" rtlCol="0"/>
          <a:lstStyle/>
          <a:p>
            <a:endParaRPr sz="1600"/>
          </a:p>
        </p:txBody>
      </p:sp>
      <p:sp>
        <p:nvSpPr>
          <p:cNvPr id="27" name="object 8"/>
          <p:cNvSpPr/>
          <p:nvPr/>
        </p:nvSpPr>
        <p:spPr>
          <a:xfrm>
            <a:off x="4343400" y="5334000"/>
            <a:ext cx="571500" cy="304800"/>
          </a:xfrm>
          <a:prstGeom prst="rect">
            <a:avLst/>
          </a:prstGeom>
          <a:blipFill>
            <a:blip r:embed="rId3" cstate="print"/>
            <a:stretch>
              <a:fillRect/>
            </a:stretch>
          </a:blipFill>
        </p:spPr>
        <p:txBody>
          <a:bodyPr wrap="square" lIns="0" tIns="0" rIns="0" bIns="0" rtlCol="0"/>
          <a:lstStyle/>
          <a:p>
            <a:endParaRPr sz="1600"/>
          </a:p>
        </p:txBody>
      </p:sp>
      <p:sp>
        <p:nvSpPr>
          <p:cNvPr id="28" name="object 10"/>
          <p:cNvSpPr/>
          <p:nvPr/>
        </p:nvSpPr>
        <p:spPr>
          <a:xfrm>
            <a:off x="4419600" y="6248400"/>
            <a:ext cx="609600" cy="304800"/>
          </a:xfrm>
          <a:prstGeom prst="rect">
            <a:avLst/>
          </a:prstGeom>
          <a:blipFill>
            <a:blip r:embed="rId4" cstate="print"/>
            <a:stretch>
              <a:fillRect/>
            </a:stretch>
          </a:blipFill>
        </p:spPr>
        <p:txBody>
          <a:bodyPr wrap="square" lIns="0" tIns="0" rIns="0" bIns="0" rtlCol="0"/>
          <a:lstStyle/>
          <a:p>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8890"/>
            <a:ext cx="829944" cy="330200"/>
          </a:xfrm>
          <a:prstGeom prst="rect">
            <a:avLst/>
          </a:prstGeom>
        </p:spPr>
        <p:txBody>
          <a:bodyPr vert="horz" wrap="square" lIns="0" tIns="12700" rIns="0" bIns="0" rtlCol="0">
            <a:spAutoFit/>
          </a:bodyPr>
          <a:lstStyle/>
          <a:p>
            <a:pPr marL="12700">
              <a:lnSpc>
                <a:spcPct val="100000"/>
              </a:lnSpc>
              <a:spcBef>
                <a:spcPts val="100"/>
              </a:spcBef>
            </a:pPr>
            <a:r>
              <a:rPr sz="2000" b="0" u="heavy" spc="-5" dirty="0">
                <a:solidFill>
                  <a:srgbClr val="000000"/>
                </a:solidFill>
                <a:uFill>
                  <a:solidFill>
                    <a:srgbClr val="000000"/>
                  </a:solidFill>
                </a:uFill>
                <a:latin typeface="Arial"/>
                <a:cs typeface="Arial"/>
              </a:rPr>
              <a:t>Step</a:t>
            </a:r>
            <a:r>
              <a:rPr sz="2000" b="0" u="heavy" spc="-75" dirty="0">
                <a:solidFill>
                  <a:srgbClr val="000000"/>
                </a:solidFill>
                <a:uFill>
                  <a:solidFill>
                    <a:srgbClr val="000000"/>
                  </a:solidFill>
                </a:uFill>
                <a:latin typeface="Arial"/>
                <a:cs typeface="Arial"/>
              </a:rPr>
              <a:t> </a:t>
            </a:r>
            <a:r>
              <a:rPr sz="2000" b="0" u="heavy" spc="-5" dirty="0">
                <a:solidFill>
                  <a:srgbClr val="000000"/>
                </a:solidFill>
                <a:uFill>
                  <a:solidFill>
                    <a:srgbClr val="000000"/>
                  </a:solidFill>
                </a:uFill>
                <a:latin typeface="Arial"/>
                <a:cs typeface="Arial"/>
              </a:rPr>
              <a:t>2:</a:t>
            </a:r>
            <a:endParaRPr sz="2000">
              <a:latin typeface="Arial"/>
              <a:cs typeface="Arial"/>
            </a:endParaRPr>
          </a:p>
        </p:txBody>
      </p:sp>
      <p:sp>
        <p:nvSpPr>
          <p:cNvPr id="3" name="object 3"/>
          <p:cNvSpPr txBox="1"/>
          <p:nvPr/>
        </p:nvSpPr>
        <p:spPr>
          <a:xfrm>
            <a:off x="78739" y="367029"/>
            <a:ext cx="4248785" cy="3998339"/>
          </a:xfrm>
          <a:prstGeom prst="rect">
            <a:avLst/>
          </a:prstGeom>
        </p:spPr>
        <p:txBody>
          <a:bodyPr vert="horz" wrap="square" lIns="0" tIns="40005" rIns="0" bIns="0" rtlCol="0">
            <a:spAutoFit/>
          </a:bodyPr>
          <a:lstStyle/>
          <a:p>
            <a:pPr marL="355600" marR="59690" indent="-342900" algn="just">
              <a:lnSpc>
                <a:spcPct val="93100"/>
              </a:lnSpc>
              <a:spcBef>
                <a:spcPts val="315"/>
              </a:spcBef>
              <a:buClr>
                <a:srgbClr val="330066"/>
              </a:buClr>
              <a:buSzPct val="69230"/>
              <a:buFont typeface="Arial" pitchFamily="34" charset="0"/>
              <a:buChar char="•"/>
              <a:tabLst>
                <a:tab pos="355600" algn="l"/>
                <a:tab pos="3279140" algn="l"/>
              </a:tabLst>
            </a:pPr>
            <a:r>
              <a:rPr sz="2400" b="1" u="heavy" dirty="0">
                <a:uFill>
                  <a:solidFill>
                    <a:srgbClr val="000000"/>
                  </a:solidFill>
                </a:uFill>
                <a:cs typeface="Arial"/>
              </a:rPr>
              <a:t>Objects </a:t>
            </a:r>
            <a:r>
              <a:rPr sz="2400" b="1" u="heavy" spc="-5" dirty="0">
                <a:uFill>
                  <a:solidFill>
                    <a:srgbClr val="000000"/>
                  </a:solidFill>
                </a:uFill>
                <a:cs typeface="Arial"/>
              </a:rPr>
              <a:t>clustering</a:t>
            </a:r>
            <a:r>
              <a:rPr sz="2400" b="1" spc="-5" dirty="0">
                <a:cs typeface="Arial"/>
              </a:rPr>
              <a:t> </a:t>
            </a:r>
            <a:r>
              <a:rPr sz="2400" dirty="0">
                <a:cs typeface="Arial"/>
              </a:rPr>
              <a:t>: </a:t>
            </a:r>
            <a:r>
              <a:rPr sz="2400" spc="-15" dirty="0">
                <a:cs typeface="Arial"/>
              </a:rPr>
              <a:t>We  </a:t>
            </a:r>
            <a:r>
              <a:rPr sz="2400" dirty="0">
                <a:cs typeface="Arial"/>
              </a:rPr>
              <a:t>a</a:t>
            </a:r>
            <a:r>
              <a:rPr sz="2400" spc="5" dirty="0">
                <a:cs typeface="Arial"/>
              </a:rPr>
              <a:t>ss</a:t>
            </a:r>
            <a:r>
              <a:rPr sz="2400" spc="-10" dirty="0">
                <a:cs typeface="Arial"/>
              </a:rPr>
              <a:t>i</a:t>
            </a:r>
            <a:r>
              <a:rPr sz="2400" spc="10" dirty="0">
                <a:cs typeface="Arial"/>
              </a:rPr>
              <a:t>g</a:t>
            </a:r>
            <a:r>
              <a:rPr sz="2400" dirty="0">
                <a:cs typeface="Arial"/>
              </a:rPr>
              <a:t>n ea</a:t>
            </a:r>
            <a:r>
              <a:rPr sz="2400" spc="5" dirty="0">
                <a:cs typeface="Arial"/>
              </a:rPr>
              <a:t>c</a:t>
            </a:r>
            <a:r>
              <a:rPr sz="2400" dirty="0">
                <a:cs typeface="Arial"/>
              </a:rPr>
              <a:t>h ob</a:t>
            </a:r>
            <a:r>
              <a:rPr sz="2400" spc="-5" dirty="0">
                <a:cs typeface="Arial"/>
              </a:rPr>
              <a:t>j</a:t>
            </a:r>
            <a:r>
              <a:rPr sz="2400" dirty="0">
                <a:cs typeface="Arial"/>
              </a:rPr>
              <a:t>e</a:t>
            </a:r>
            <a:r>
              <a:rPr sz="2400" spc="5" dirty="0">
                <a:cs typeface="Arial"/>
              </a:rPr>
              <a:t>c</a:t>
            </a:r>
            <a:r>
              <a:rPr sz="2400" dirty="0">
                <a:cs typeface="Arial"/>
              </a:rPr>
              <a:t>t	b</a:t>
            </a:r>
            <a:r>
              <a:rPr sz="2400" spc="10" dirty="0">
                <a:cs typeface="Arial"/>
              </a:rPr>
              <a:t>a</a:t>
            </a:r>
            <a:r>
              <a:rPr sz="2400" dirty="0">
                <a:cs typeface="Arial"/>
              </a:rPr>
              <a:t>sed  on the minimum</a:t>
            </a:r>
            <a:r>
              <a:rPr sz="2400" spc="-55" dirty="0">
                <a:cs typeface="Arial"/>
              </a:rPr>
              <a:t> </a:t>
            </a:r>
            <a:r>
              <a:rPr sz="2400" dirty="0">
                <a:cs typeface="Arial"/>
              </a:rPr>
              <a:t>distance.</a:t>
            </a:r>
          </a:p>
          <a:p>
            <a:pPr marL="355600" marR="5080" indent="-342900" algn="just">
              <a:lnSpc>
                <a:spcPct val="93100"/>
              </a:lnSpc>
              <a:spcBef>
                <a:spcPts val="655"/>
              </a:spcBef>
              <a:buClr>
                <a:srgbClr val="330066"/>
              </a:buClr>
              <a:buSzPct val="69230"/>
              <a:buFont typeface="Arial" pitchFamily="34" charset="0"/>
              <a:buChar char="•"/>
              <a:tabLst>
                <a:tab pos="355600" algn="l"/>
              </a:tabLst>
            </a:pPr>
            <a:r>
              <a:rPr sz="2400" dirty="0">
                <a:cs typeface="Arial"/>
              </a:rPr>
              <a:t>Medicine A </a:t>
            </a:r>
            <a:r>
              <a:rPr sz="2400" spc="-5" dirty="0">
                <a:cs typeface="Arial"/>
              </a:rPr>
              <a:t>is </a:t>
            </a:r>
            <a:r>
              <a:rPr sz="2400" dirty="0">
                <a:cs typeface="Arial"/>
              </a:rPr>
              <a:t>assigned </a:t>
            </a:r>
            <a:r>
              <a:rPr sz="2400" spc="-5" dirty="0">
                <a:cs typeface="Arial"/>
              </a:rPr>
              <a:t>to  </a:t>
            </a:r>
            <a:r>
              <a:rPr sz="2400" dirty="0">
                <a:cs typeface="Arial"/>
              </a:rPr>
              <a:t>group 1, medicine B </a:t>
            </a:r>
            <a:r>
              <a:rPr sz="2400" spc="-5" dirty="0">
                <a:cs typeface="Arial"/>
              </a:rPr>
              <a:t>to  </a:t>
            </a:r>
            <a:r>
              <a:rPr sz="2400" dirty="0">
                <a:cs typeface="Arial"/>
              </a:rPr>
              <a:t>group 2, medicine C </a:t>
            </a:r>
            <a:r>
              <a:rPr sz="2400" spc="-5" dirty="0">
                <a:cs typeface="Arial"/>
              </a:rPr>
              <a:t>to  </a:t>
            </a:r>
            <a:r>
              <a:rPr sz="2400" dirty="0">
                <a:cs typeface="Arial"/>
              </a:rPr>
              <a:t>group 2 and medicine D</a:t>
            </a:r>
            <a:r>
              <a:rPr sz="2400" spc="-75" dirty="0">
                <a:cs typeface="Arial"/>
              </a:rPr>
              <a:t> </a:t>
            </a:r>
            <a:r>
              <a:rPr sz="2400" spc="-5" dirty="0">
                <a:cs typeface="Arial"/>
              </a:rPr>
              <a:t>to  </a:t>
            </a:r>
            <a:r>
              <a:rPr sz="2400" dirty="0">
                <a:cs typeface="Arial"/>
              </a:rPr>
              <a:t>group</a:t>
            </a:r>
            <a:r>
              <a:rPr sz="2400" spc="-5" dirty="0">
                <a:cs typeface="Arial"/>
              </a:rPr>
              <a:t> </a:t>
            </a:r>
            <a:r>
              <a:rPr sz="2400" dirty="0">
                <a:cs typeface="Arial"/>
              </a:rPr>
              <a:t>2.</a:t>
            </a:r>
          </a:p>
          <a:p>
            <a:pPr marL="355600" marR="502284" indent="-342900" algn="just">
              <a:lnSpc>
                <a:spcPct val="93100"/>
              </a:lnSpc>
              <a:spcBef>
                <a:spcPts val="655"/>
              </a:spcBef>
              <a:buClr>
                <a:srgbClr val="330066"/>
              </a:buClr>
              <a:buSzPct val="69230"/>
              <a:buFont typeface="Arial" pitchFamily="34" charset="0"/>
              <a:buChar char="•"/>
              <a:tabLst>
                <a:tab pos="355600" algn="l"/>
              </a:tabLst>
            </a:pPr>
            <a:r>
              <a:rPr sz="2400" dirty="0">
                <a:cs typeface="Arial"/>
              </a:rPr>
              <a:t>The elements of</a:t>
            </a:r>
            <a:r>
              <a:rPr sz="2400" spc="-70" dirty="0">
                <a:cs typeface="Arial"/>
              </a:rPr>
              <a:t> </a:t>
            </a:r>
            <a:r>
              <a:rPr sz="2400" spc="-5" dirty="0">
                <a:cs typeface="Arial"/>
              </a:rPr>
              <a:t>Group  </a:t>
            </a:r>
            <a:r>
              <a:rPr sz="2400" dirty="0">
                <a:cs typeface="Arial"/>
              </a:rPr>
              <a:t>matrix </a:t>
            </a:r>
            <a:r>
              <a:rPr sz="2400" spc="-5" dirty="0">
                <a:cs typeface="Arial"/>
              </a:rPr>
              <a:t>below is </a:t>
            </a:r>
            <a:r>
              <a:rPr sz="2400" dirty="0">
                <a:cs typeface="Arial"/>
              </a:rPr>
              <a:t>1 </a:t>
            </a:r>
            <a:r>
              <a:rPr sz="2400" spc="-5" dirty="0">
                <a:cs typeface="Arial"/>
              </a:rPr>
              <a:t>if </a:t>
            </a:r>
            <a:r>
              <a:rPr sz="2400" dirty="0">
                <a:cs typeface="Arial"/>
              </a:rPr>
              <a:t>and  </a:t>
            </a:r>
            <a:r>
              <a:rPr sz="2400" spc="-5" dirty="0">
                <a:cs typeface="Arial"/>
              </a:rPr>
              <a:t>only if the </a:t>
            </a:r>
            <a:r>
              <a:rPr sz="2400" dirty="0">
                <a:cs typeface="Arial"/>
              </a:rPr>
              <a:t>object </a:t>
            </a:r>
            <a:r>
              <a:rPr sz="2400" spc="-5" dirty="0">
                <a:cs typeface="Arial"/>
              </a:rPr>
              <a:t>is  </a:t>
            </a:r>
            <a:r>
              <a:rPr sz="2400" dirty="0">
                <a:cs typeface="Arial"/>
              </a:rPr>
              <a:t>assigned </a:t>
            </a:r>
            <a:r>
              <a:rPr sz="2400" spc="-5" dirty="0">
                <a:cs typeface="Arial"/>
              </a:rPr>
              <a:t>to </a:t>
            </a:r>
            <a:r>
              <a:rPr sz="2400" dirty="0">
                <a:cs typeface="Arial"/>
              </a:rPr>
              <a:t>that</a:t>
            </a:r>
            <a:r>
              <a:rPr sz="2400" spc="-85" dirty="0">
                <a:cs typeface="Arial"/>
              </a:rPr>
              <a:t> </a:t>
            </a:r>
            <a:r>
              <a:rPr sz="2400" dirty="0">
                <a:cs typeface="Arial"/>
              </a:rPr>
              <a:t>group.</a:t>
            </a:r>
          </a:p>
        </p:txBody>
      </p:sp>
      <p:sp>
        <p:nvSpPr>
          <p:cNvPr id="4" name="object 4"/>
          <p:cNvSpPr/>
          <p:nvPr/>
        </p:nvSpPr>
        <p:spPr>
          <a:xfrm>
            <a:off x="4852670" y="762000"/>
            <a:ext cx="4291330" cy="4648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33400" y="4648200"/>
            <a:ext cx="3352800" cy="1143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0" y="304800"/>
            <a:ext cx="8976360" cy="1951816"/>
          </a:xfrm>
          <a:prstGeom prst="rect">
            <a:avLst/>
          </a:prstGeom>
        </p:spPr>
        <p:txBody>
          <a:bodyPr vert="horz" wrap="square" lIns="0" tIns="53340" rIns="0" bIns="0" rtlCol="0">
            <a:spAutoFit/>
          </a:bodyPr>
          <a:lstStyle/>
          <a:p>
            <a:pPr marL="355600" marR="5080" indent="-342900" algn="just">
              <a:lnSpc>
                <a:spcPts val="3350"/>
              </a:lnSpc>
              <a:spcBef>
                <a:spcPts val="420"/>
              </a:spcBef>
              <a:buClr>
                <a:srgbClr val="330066"/>
              </a:buClr>
              <a:buSzPct val="70000"/>
              <a:tabLst>
                <a:tab pos="355600" algn="l"/>
                <a:tab pos="8304530" algn="l"/>
              </a:tabLst>
            </a:pPr>
            <a:r>
              <a:rPr sz="2400" b="1" u="heavy" spc="-5" dirty="0" smtClean="0">
                <a:uFill>
                  <a:solidFill>
                    <a:srgbClr val="000000"/>
                  </a:solidFill>
                </a:uFill>
                <a:cs typeface="Arial"/>
              </a:rPr>
              <a:t>I</a:t>
            </a:r>
            <a:r>
              <a:rPr sz="2400" b="1" u="heavy" spc="-15" dirty="0" smtClean="0">
                <a:uFill>
                  <a:solidFill>
                    <a:srgbClr val="000000"/>
                  </a:solidFill>
                </a:uFill>
                <a:cs typeface="Arial"/>
              </a:rPr>
              <a:t>t</a:t>
            </a:r>
            <a:r>
              <a:rPr sz="2400" b="1" u="heavy" spc="-5" dirty="0" smtClean="0">
                <a:uFill>
                  <a:solidFill>
                    <a:srgbClr val="000000"/>
                  </a:solidFill>
                </a:uFill>
                <a:cs typeface="Arial"/>
              </a:rPr>
              <a:t>er</a:t>
            </a:r>
            <a:r>
              <a:rPr sz="2400" b="1" u="heavy" spc="-10" dirty="0" smtClean="0">
                <a:uFill>
                  <a:solidFill>
                    <a:srgbClr val="000000"/>
                  </a:solidFill>
                </a:uFill>
                <a:cs typeface="Arial"/>
              </a:rPr>
              <a:t>a</a:t>
            </a:r>
            <a:r>
              <a:rPr sz="2400" b="1" u="heavy" dirty="0" smtClean="0">
                <a:uFill>
                  <a:solidFill>
                    <a:srgbClr val="000000"/>
                  </a:solidFill>
                </a:uFill>
                <a:cs typeface="Arial"/>
              </a:rPr>
              <a:t>tio</a:t>
            </a:r>
            <a:r>
              <a:rPr sz="2400" b="1" u="heavy" spc="5" dirty="0" smtClean="0">
                <a:uFill>
                  <a:solidFill>
                    <a:srgbClr val="000000"/>
                  </a:solidFill>
                </a:uFill>
                <a:cs typeface="Arial"/>
              </a:rPr>
              <a:t>n</a:t>
            </a:r>
            <a:r>
              <a:rPr sz="2400" b="1" u="heavy" spc="-10" dirty="0" smtClean="0">
                <a:uFill>
                  <a:solidFill>
                    <a:srgbClr val="000000"/>
                  </a:solidFill>
                </a:uFill>
                <a:cs typeface="Arial"/>
              </a:rPr>
              <a:t>-</a:t>
            </a:r>
            <a:r>
              <a:rPr sz="2400" b="1" u="heavy" spc="-5" dirty="0" smtClean="0">
                <a:uFill>
                  <a:solidFill>
                    <a:srgbClr val="000000"/>
                  </a:solidFill>
                </a:uFill>
                <a:cs typeface="Arial"/>
              </a:rPr>
              <a:t>1</a:t>
            </a:r>
            <a:endParaRPr lang="en-IN" sz="2400" b="1" u="heavy" spc="-5" dirty="0">
              <a:uFill>
                <a:solidFill>
                  <a:srgbClr val="000000"/>
                </a:solidFill>
              </a:uFill>
              <a:cs typeface="Arial"/>
            </a:endParaRPr>
          </a:p>
          <a:p>
            <a:pPr marL="355600" marR="5080" indent="-342900" algn="just">
              <a:lnSpc>
                <a:spcPts val="3350"/>
              </a:lnSpc>
              <a:spcBef>
                <a:spcPts val="420"/>
              </a:spcBef>
              <a:buClr>
                <a:srgbClr val="330066"/>
              </a:buClr>
              <a:buSzPct val="70000"/>
              <a:buFont typeface="Arial" pitchFamily="34" charset="0"/>
              <a:buChar char="•"/>
              <a:tabLst>
                <a:tab pos="355600" algn="l"/>
                <a:tab pos="8304530" algn="l"/>
              </a:tabLst>
            </a:pPr>
            <a:r>
              <a:rPr sz="2400" b="1" u="heavy" spc="-5" dirty="0" smtClean="0">
                <a:uFill>
                  <a:solidFill>
                    <a:srgbClr val="000000"/>
                  </a:solidFill>
                </a:uFill>
                <a:cs typeface="Arial"/>
              </a:rPr>
              <a:t>Objec</a:t>
            </a:r>
            <a:r>
              <a:rPr sz="2400" b="1" u="heavy" spc="-15" dirty="0" smtClean="0">
                <a:uFill>
                  <a:solidFill>
                    <a:srgbClr val="000000"/>
                  </a:solidFill>
                </a:uFill>
                <a:cs typeface="Arial"/>
              </a:rPr>
              <a:t>t</a:t>
            </a:r>
            <a:r>
              <a:rPr sz="2400" b="1" u="heavy" spc="-5" dirty="0" smtClean="0">
                <a:uFill>
                  <a:solidFill>
                    <a:srgbClr val="000000"/>
                  </a:solidFill>
                </a:uFill>
                <a:cs typeface="Arial"/>
              </a:rPr>
              <a:t>s-Cent</a:t>
            </a:r>
            <a:r>
              <a:rPr sz="2400" b="1" u="heavy" spc="-10" dirty="0" smtClean="0">
                <a:uFill>
                  <a:solidFill>
                    <a:srgbClr val="000000"/>
                  </a:solidFill>
                </a:uFill>
                <a:cs typeface="Arial"/>
              </a:rPr>
              <a:t>r</a:t>
            </a:r>
            <a:r>
              <a:rPr sz="2400" b="1" u="heavy" dirty="0" smtClean="0">
                <a:uFill>
                  <a:solidFill>
                    <a:srgbClr val="000000"/>
                  </a:solidFill>
                </a:uFill>
                <a:cs typeface="Arial"/>
              </a:rPr>
              <a:t>o</a:t>
            </a:r>
            <a:r>
              <a:rPr sz="2400" b="1" u="heavy" spc="-5" dirty="0" smtClean="0">
                <a:uFill>
                  <a:solidFill>
                    <a:srgbClr val="000000"/>
                  </a:solidFill>
                </a:uFill>
                <a:cs typeface="Arial"/>
              </a:rPr>
              <a:t>id</a:t>
            </a:r>
            <a:r>
              <a:rPr sz="2400" b="1" u="heavy" dirty="0" smtClean="0">
                <a:uFill>
                  <a:solidFill>
                    <a:srgbClr val="000000"/>
                  </a:solidFill>
                </a:uFill>
                <a:cs typeface="Arial"/>
              </a:rPr>
              <a:t>s</a:t>
            </a:r>
            <a:r>
              <a:rPr sz="2400" b="1" u="heavy" spc="-10" dirty="0" smtClean="0">
                <a:uFill>
                  <a:solidFill>
                    <a:srgbClr val="000000"/>
                  </a:solidFill>
                </a:uFill>
                <a:cs typeface="Arial"/>
              </a:rPr>
              <a:t> </a:t>
            </a:r>
            <a:r>
              <a:rPr sz="2400" b="1" u="heavy" spc="-5" dirty="0">
                <a:uFill>
                  <a:solidFill>
                    <a:srgbClr val="000000"/>
                  </a:solidFill>
                </a:uFill>
                <a:cs typeface="Arial"/>
              </a:rPr>
              <a:t>dist</a:t>
            </a:r>
            <a:r>
              <a:rPr sz="2400" b="1" u="heavy" spc="-15" dirty="0">
                <a:uFill>
                  <a:solidFill>
                    <a:srgbClr val="000000"/>
                  </a:solidFill>
                </a:uFill>
                <a:cs typeface="Arial"/>
              </a:rPr>
              <a:t>a</a:t>
            </a:r>
            <a:r>
              <a:rPr sz="2400" b="1" u="heavy" dirty="0">
                <a:uFill>
                  <a:solidFill>
                    <a:srgbClr val="000000"/>
                  </a:solidFill>
                </a:uFill>
                <a:cs typeface="Arial"/>
              </a:rPr>
              <a:t>n</a:t>
            </a:r>
            <a:r>
              <a:rPr sz="2400" b="1" u="heavy" spc="-5" dirty="0">
                <a:uFill>
                  <a:solidFill>
                    <a:srgbClr val="000000"/>
                  </a:solidFill>
                </a:uFill>
                <a:cs typeface="Arial"/>
              </a:rPr>
              <a:t>ce</a:t>
            </a:r>
            <a:r>
              <a:rPr sz="2400" b="1" u="heavy" dirty="0">
                <a:uFill>
                  <a:solidFill>
                    <a:srgbClr val="000000"/>
                  </a:solidFill>
                </a:uFill>
                <a:cs typeface="Arial"/>
              </a:rPr>
              <a:t>s</a:t>
            </a:r>
            <a:r>
              <a:rPr sz="2400" b="1" spc="35" dirty="0">
                <a:cs typeface="Arial"/>
              </a:rPr>
              <a:t> </a:t>
            </a:r>
            <a:r>
              <a:rPr sz="2400" dirty="0" smtClean="0">
                <a:cs typeface="Arial"/>
              </a:rPr>
              <a:t>:</a:t>
            </a:r>
            <a:r>
              <a:rPr sz="2400" spc="15" dirty="0" smtClean="0">
                <a:cs typeface="Arial"/>
              </a:rPr>
              <a:t>T</a:t>
            </a:r>
            <a:r>
              <a:rPr sz="2400" spc="-5" dirty="0" smtClean="0">
                <a:cs typeface="Arial"/>
              </a:rPr>
              <a:t>he  </a:t>
            </a:r>
            <a:r>
              <a:rPr sz="2400" spc="-10" dirty="0">
                <a:cs typeface="Arial"/>
              </a:rPr>
              <a:t>next </a:t>
            </a:r>
            <a:r>
              <a:rPr sz="2400" dirty="0">
                <a:cs typeface="Arial"/>
              </a:rPr>
              <a:t>step </a:t>
            </a:r>
            <a:r>
              <a:rPr sz="2400" spc="-5" dirty="0">
                <a:cs typeface="Arial"/>
              </a:rPr>
              <a:t>is to compute </a:t>
            </a:r>
            <a:r>
              <a:rPr lang="en-IN" sz="2400" spc="-5" dirty="0" smtClean="0">
                <a:cs typeface="Arial"/>
              </a:rPr>
              <a:t>all </a:t>
            </a:r>
            <a:r>
              <a:rPr sz="2400" spc="-5" dirty="0" smtClean="0">
                <a:cs typeface="Arial"/>
              </a:rPr>
              <a:t>the </a:t>
            </a:r>
            <a:r>
              <a:rPr sz="2400" spc="-5" dirty="0">
                <a:cs typeface="Arial"/>
              </a:rPr>
              <a:t>distance</a:t>
            </a:r>
            <a:r>
              <a:rPr sz="2400" spc="-80" dirty="0">
                <a:cs typeface="Arial"/>
              </a:rPr>
              <a:t> </a:t>
            </a:r>
            <a:r>
              <a:rPr sz="2400" spc="-5" dirty="0" smtClean="0">
                <a:cs typeface="Arial"/>
              </a:rPr>
              <a:t>of</a:t>
            </a:r>
            <a:r>
              <a:rPr lang="en-IN" sz="2400" spc="-5" dirty="0" smtClean="0">
                <a:cs typeface="Arial"/>
              </a:rPr>
              <a:t> </a:t>
            </a:r>
            <a:r>
              <a:rPr sz="2400" spc="-5" dirty="0" smtClean="0">
                <a:cs typeface="Arial"/>
              </a:rPr>
              <a:t>objects </a:t>
            </a:r>
            <a:r>
              <a:rPr sz="2400" spc="-5" dirty="0">
                <a:cs typeface="Arial"/>
              </a:rPr>
              <a:t>to the new</a:t>
            </a:r>
            <a:r>
              <a:rPr sz="2400" spc="-55" dirty="0">
                <a:cs typeface="Arial"/>
              </a:rPr>
              <a:t> </a:t>
            </a:r>
            <a:r>
              <a:rPr sz="2400" spc="-5" dirty="0">
                <a:cs typeface="Arial"/>
              </a:rPr>
              <a:t>centroids.</a:t>
            </a:r>
            <a:endParaRPr sz="2400" dirty="0">
              <a:cs typeface="Arial"/>
            </a:endParaRPr>
          </a:p>
          <a:p>
            <a:pPr marL="355600" marR="1175385" indent="-342900" algn="just">
              <a:lnSpc>
                <a:spcPts val="3350"/>
              </a:lnSpc>
              <a:spcBef>
                <a:spcPts val="820"/>
              </a:spcBef>
              <a:buClr>
                <a:srgbClr val="330066"/>
              </a:buClr>
              <a:buSzPct val="70000"/>
              <a:buFont typeface="Arial" pitchFamily="34" charset="0"/>
              <a:buChar char="•"/>
              <a:tabLst>
                <a:tab pos="355600" algn="l"/>
              </a:tabLst>
            </a:pPr>
            <a:r>
              <a:rPr sz="2400" spc="-5" dirty="0">
                <a:cs typeface="Arial"/>
              </a:rPr>
              <a:t>Similar to </a:t>
            </a:r>
            <a:r>
              <a:rPr sz="2400" dirty="0">
                <a:cs typeface="Arial"/>
              </a:rPr>
              <a:t>step </a:t>
            </a:r>
            <a:r>
              <a:rPr sz="2400" spc="-5" dirty="0">
                <a:cs typeface="Arial"/>
              </a:rPr>
              <a:t>2, </a:t>
            </a:r>
            <a:r>
              <a:rPr sz="2400" spc="-10" dirty="0">
                <a:cs typeface="Arial"/>
              </a:rPr>
              <a:t>we </a:t>
            </a:r>
            <a:r>
              <a:rPr sz="2400" spc="-5" dirty="0">
                <a:cs typeface="Arial"/>
              </a:rPr>
              <a:t>have distance </a:t>
            </a:r>
            <a:r>
              <a:rPr sz="2400" dirty="0">
                <a:cs typeface="Arial"/>
              </a:rPr>
              <a:t>matrix</a:t>
            </a:r>
            <a:r>
              <a:rPr sz="2400" spc="-125" dirty="0">
                <a:cs typeface="Arial"/>
              </a:rPr>
              <a:t> </a:t>
            </a:r>
            <a:r>
              <a:rPr sz="2400" spc="-5" dirty="0">
                <a:cs typeface="Arial"/>
              </a:rPr>
              <a:t>at  iteration </a:t>
            </a:r>
            <a:r>
              <a:rPr sz="2400" dirty="0">
                <a:cs typeface="Arial"/>
              </a:rPr>
              <a:t>1</a:t>
            </a:r>
            <a:r>
              <a:rPr sz="2400" spc="-20" dirty="0">
                <a:cs typeface="Arial"/>
              </a:rPr>
              <a:t> </a:t>
            </a:r>
            <a:r>
              <a:rPr sz="2400" spc="-5" dirty="0">
                <a:cs typeface="Arial"/>
              </a:rPr>
              <a:t>is</a:t>
            </a:r>
            <a:endParaRPr sz="2400" dirty="0">
              <a:cs typeface="Arial"/>
            </a:endParaRPr>
          </a:p>
        </p:txBody>
      </p:sp>
      <p:sp>
        <p:nvSpPr>
          <p:cNvPr id="4" name="object 4"/>
          <p:cNvSpPr/>
          <p:nvPr/>
        </p:nvSpPr>
        <p:spPr>
          <a:xfrm>
            <a:off x="1752600" y="2590800"/>
            <a:ext cx="5867400" cy="1905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4852670" y="1295400"/>
            <a:ext cx="4291330" cy="53340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914400" y="2514600"/>
            <a:ext cx="3657600" cy="9906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524000" y="5943600"/>
            <a:ext cx="1553210" cy="391159"/>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295400" y="6466841"/>
            <a:ext cx="1780539" cy="391159"/>
          </a:xfrm>
          <a:prstGeom prst="rect">
            <a:avLst/>
          </a:prstGeom>
          <a:blipFill>
            <a:blip r:embed="rId5" cstate="print"/>
            <a:stretch>
              <a:fillRect/>
            </a:stretch>
          </a:blipFill>
        </p:spPr>
        <p:txBody>
          <a:bodyPr wrap="square" lIns="0" tIns="0" rIns="0" bIns="0" rtlCol="0"/>
          <a:lstStyle/>
          <a:p>
            <a:endParaRPr/>
          </a:p>
        </p:txBody>
      </p:sp>
      <p:sp>
        <p:nvSpPr>
          <p:cNvPr id="11" name="Content Placeholder 10"/>
          <p:cNvSpPr>
            <a:spLocks noGrp="1"/>
          </p:cNvSpPr>
          <p:nvPr>
            <p:ph idx="1"/>
          </p:nvPr>
        </p:nvSpPr>
        <p:spPr>
          <a:xfrm>
            <a:off x="152400" y="304800"/>
            <a:ext cx="3810000" cy="6324600"/>
          </a:xfrm>
        </p:spPr>
        <p:txBody>
          <a:bodyPr>
            <a:normAutofit fontScale="62500" lnSpcReduction="20000"/>
          </a:bodyPr>
          <a:lstStyle/>
          <a:p>
            <a:pPr algn="just">
              <a:buNone/>
            </a:pPr>
            <a:r>
              <a:rPr lang="en-US" b="1" u="sng" dirty="0" smtClean="0"/>
              <a:t>Iteration-1</a:t>
            </a:r>
          </a:p>
          <a:p>
            <a:pPr algn="just"/>
            <a:r>
              <a:rPr lang="en-US" b="1" u="sng" dirty="0" smtClean="0"/>
              <a:t>Objects  Clustering</a:t>
            </a:r>
            <a:r>
              <a:rPr lang="en-US" dirty="0" smtClean="0"/>
              <a:t>: Based on the new  distance matrix, we move the  medicine B to Group 1 while  all the other objects remain.</a:t>
            </a:r>
          </a:p>
          <a:p>
            <a:pPr algn="just"/>
            <a:r>
              <a:rPr lang="en-US" dirty="0" smtClean="0"/>
              <a:t>The Group matrix is shown  below</a:t>
            </a:r>
          </a:p>
          <a:p>
            <a:pPr algn="just"/>
            <a:endParaRPr lang="en-US" dirty="0" smtClean="0"/>
          </a:p>
          <a:p>
            <a:pPr algn="just"/>
            <a:endParaRPr lang="en-US" dirty="0" smtClean="0"/>
          </a:p>
          <a:p>
            <a:pPr algn="just"/>
            <a:endParaRPr lang="en-US" dirty="0"/>
          </a:p>
          <a:p>
            <a:pPr algn="just"/>
            <a:endParaRPr lang="en-US" dirty="0" smtClean="0"/>
          </a:p>
          <a:p>
            <a:pPr algn="just">
              <a:buNone/>
            </a:pPr>
            <a:r>
              <a:rPr lang="en-US" b="1" u="sng" dirty="0" smtClean="0"/>
              <a:t>Iteration 2</a:t>
            </a:r>
          </a:p>
          <a:p>
            <a:pPr algn="just"/>
            <a:r>
              <a:rPr lang="en-US" b="1" u="sng" dirty="0" smtClean="0"/>
              <a:t>Determine  Centroids</a:t>
            </a:r>
            <a:r>
              <a:rPr lang="en-US" dirty="0" smtClean="0"/>
              <a:t>: Now we repeat step  4 to calculate the new centroids  coordinate based on the  clustering of previous iteration.  Group1 and group 2 both has  two members, thus the new  centroids are</a:t>
            </a:r>
          </a:p>
          <a:p>
            <a:pPr algn="just"/>
            <a:endParaRPr lang="en-US" dirty="0" smtClean="0"/>
          </a:p>
          <a:p>
            <a:pPr algn="just"/>
            <a:r>
              <a:rPr lang="en-US" dirty="0" smtClean="0"/>
              <a:t>and</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52600" y="2057400"/>
            <a:ext cx="5486400" cy="2085339"/>
          </a:xfrm>
          <a:prstGeom prst="rect">
            <a:avLst/>
          </a:prstGeom>
          <a:blipFill>
            <a:blip r:embed="rId2" cstate="print"/>
            <a:stretch>
              <a:fillRect/>
            </a:stretch>
          </a:blipFill>
        </p:spPr>
        <p:txBody>
          <a:bodyPr wrap="square" lIns="0" tIns="0" rIns="0" bIns="0" rtlCol="0"/>
          <a:lstStyle/>
          <a:p>
            <a:endParaRPr/>
          </a:p>
        </p:txBody>
      </p:sp>
      <p:sp>
        <p:nvSpPr>
          <p:cNvPr id="6" name="Content Placeholder 5"/>
          <p:cNvSpPr>
            <a:spLocks noGrp="1"/>
          </p:cNvSpPr>
          <p:nvPr>
            <p:ph idx="1"/>
          </p:nvPr>
        </p:nvSpPr>
        <p:spPr>
          <a:xfrm>
            <a:off x="457200" y="228600"/>
            <a:ext cx="8229600" cy="1676400"/>
          </a:xfrm>
        </p:spPr>
        <p:txBody>
          <a:bodyPr>
            <a:normAutofit/>
          </a:bodyPr>
          <a:lstStyle/>
          <a:p>
            <a:pPr algn="just">
              <a:buNone/>
            </a:pPr>
            <a:r>
              <a:rPr lang="en-US" sz="2400" b="1" u="sng" dirty="0" smtClean="0"/>
              <a:t>Iteration-2</a:t>
            </a:r>
          </a:p>
          <a:p>
            <a:pPr algn="just"/>
            <a:r>
              <a:rPr lang="en-US" sz="2400" b="1" u="sng" dirty="0" smtClean="0"/>
              <a:t>Objects-Centroids distances </a:t>
            </a:r>
            <a:r>
              <a:rPr lang="en-US" sz="2400" dirty="0" smtClean="0"/>
              <a:t>:  Repeat step 2 again, we have new distance  matrix at iteration 2 as</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81200" y="1981200"/>
            <a:ext cx="5410200" cy="1295400"/>
          </a:xfrm>
          <a:prstGeom prst="rect">
            <a:avLst/>
          </a:prstGeom>
          <a:blipFill>
            <a:blip r:embed="rId2" cstate="print"/>
            <a:stretch>
              <a:fillRect/>
            </a:stretch>
          </a:blipFill>
        </p:spPr>
        <p:txBody>
          <a:bodyPr wrap="square" lIns="0" tIns="0" rIns="0" bIns="0" rtlCol="0"/>
          <a:lstStyle/>
          <a:p>
            <a:endParaRPr/>
          </a:p>
        </p:txBody>
      </p:sp>
      <p:sp>
        <p:nvSpPr>
          <p:cNvPr id="8" name="Content Placeholder 7"/>
          <p:cNvSpPr>
            <a:spLocks noGrp="1"/>
          </p:cNvSpPr>
          <p:nvPr>
            <p:ph idx="1"/>
          </p:nvPr>
        </p:nvSpPr>
        <p:spPr>
          <a:xfrm>
            <a:off x="457200" y="533400"/>
            <a:ext cx="8229600" cy="5562600"/>
          </a:xfrm>
        </p:spPr>
        <p:txBody>
          <a:bodyPr>
            <a:normAutofit/>
          </a:bodyPr>
          <a:lstStyle/>
          <a:p>
            <a:pPr algn="just">
              <a:buNone/>
            </a:pPr>
            <a:r>
              <a:rPr lang="en-US" sz="2600" b="1" u="sng" dirty="0" smtClean="0"/>
              <a:t>Iteration-2</a:t>
            </a:r>
          </a:p>
          <a:p>
            <a:pPr algn="just"/>
            <a:r>
              <a:rPr lang="en-US" sz="2600" b="1" u="sng" dirty="0" smtClean="0"/>
              <a:t>Objects clustering</a:t>
            </a:r>
            <a:r>
              <a:rPr lang="en-US" sz="2600" dirty="0" smtClean="0"/>
              <a:t>: Again, we  assign each object based on the minimum  distance.</a:t>
            </a:r>
          </a:p>
          <a:p>
            <a:pPr algn="just"/>
            <a:endParaRPr lang="en-US" sz="2600" dirty="0" smtClean="0"/>
          </a:p>
          <a:p>
            <a:pPr algn="just"/>
            <a:endParaRPr lang="en-US" sz="2600" dirty="0" smtClean="0"/>
          </a:p>
          <a:p>
            <a:pPr algn="just"/>
            <a:endParaRPr lang="en-US" sz="2600" dirty="0" smtClean="0"/>
          </a:p>
          <a:p>
            <a:pPr algn="just"/>
            <a:r>
              <a:rPr lang="en-US" sz="2600" dirty="0" smtClean="0"/>
              <a:t>We obtain result that G</a:t>
            </a:r>
            <a:r>
              <a:rPr lang="en-US" sz="2600" baseline="-25000" dirty="0" smtClean="0"/>
              <a:t>1</a:t>
            </a:r>
            <a:r>
              <a:rPr lang="en-US" sz="2600" dirty="0" smtClean="0"/>
              <a:t> = G</a:t>
            </a:r>
            <a:r>
              <a:rPr lang="en-US" sz="2600" baseline="-25000" dirty="0" smtClean="0"/>
              <a:t>2</a:t>
            </a:r>
            <a:r>
              <a:rPr lang="en-US" sz="2600" dirty="0" smtClean="0"/>
              <a:t>. Comparing the  grouping of last iteration and this iteration reveals  that the objects does not move group anymore.</a:t>
            </a:r>
          </a:p>
          <a:p>
            <a:pPr algn="just"/>
            <a:r>
              <a:rPr lang="en-US" sz="2600" dirty="0" smtClean="0"/>
              <a:t>Thus, the computation of the k-mean clustering  has reached its stability and no more iteration is  needed.</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734820" y="2713481"/>
          <a:ext cx="5682613" cy="2022475"/>
        </p:xfrm>
        <a:graphic>
          <a:graphicData uri="http://schemas.openxmlformats.org/drawingml/2006/table">
            <a:tbl>
              <a:tblPr firstRow="1" bandRow="1">
                <a:tableStyleId>{3C2FFA5D-87B4-456A-9821-1D502468CF0F}</a:tableStyleId>
              </a:tblPr>
              <a:tblGrid>
                <a:gridCol w="1428750"/>
                <a:gridCol w="1864995"/>
                <a:gridCol w="1421129"/>
                <a:gridCol w="967739"/>
              </a:tblGrid>
              <a:tr h="574675">
                <a:tc>
                  <a:txBody>
                    <a:bodyPr/>
                    <a:lstStyle/>
                    <a:p>
                      <a:pPr marL="31750">
                        <a:lnSpc>
                          <a:spcPts val="1964"/>
                        </a:lnSpc>
                      </a:pPr>
                      <a:r>
                        <a:rPr sz="1800" b="1" u="none" spc="-5" dirty="0">
                          <a:solidFill>
                            <a:schemeClr val="tx1"/>
                          </a:solidFill>
                          <a:uFill>
                            <a:solidFill>
                              <a:srgbClr val="000000"/>
                            </a:solidFill>
                          </a:uFill>
                        </a:rPr>
                        <a:t>Object</a:t>
                      </a:r>
                      <a:endParaRPr sz="1800" b="1" u="none" dirty="0">
                        <a:solidFill>
                          <a:schemeClr val="tx1"/>
                        </a:solidFill>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73050" marR="312420">
                        <a:lnSpc>
                          <a:spcPts val="2000"/>
                        </a:lnSpc>
                        <a:spcBef>
                          <a:spcPts val="5"/>
                        </a:spcBef>
                      </a:pPr>
                      <a:r>
                        <a:rPr sz="1800" b="1" u="none" spc="-5" dirty="0">
                          <a:solidFill>
                            <a:schemeClr val="tx1"/>
                          </a:solidFill>
                          <a:uFill>
                            <a:solidFill>
                              <a:srgbClr val="000000"/>
                            </a:solidFill>
                          </a:uFill>
                        </a:rPr>
                        <a:t>F</a:t>
                      </a:r>
                      <a:r>
                        <a:rPr sz="1800" b="1" u="none" spc="5" dirty="0">
                          <a:solidFill>
                            <a:schemeClr val="tx1"/>
                          </a:solidFill>
                          <a:uFill>
                            <a:solidFill>
                              <a:srgbClr val="000000"/>
                            </a:solidFill>
                          </a:uFill>
                        </a:rPr>
                        <a:t>e</a:t>
                      </a:r>
                      <a:r>
                        <a:rPr sz="1800" b="1" u="none" dirty="0">
                          <a:solidFill>
                            <a:schemeClr val="tx1"/>
                          </a:solidFill>
                          <a:uFill>
                            <a:solidFill>
                              <a:srgbClr val="000000"/>
                            </a:solidFill>
                          </a:uFill>
                        </a:rPr>
                        <a:t>at</a:t>
                      </a:r>
                      <a:r>
                        <a:rPr sz="1800" b="1" u="none" spc="-15" dirty="0">
                          <a:solidFill>
                            <a:schemeClr val="tx1"/>
                          </a:solidFill>
                          <a:uFill>
                            <a:solidFill>
                              <a:srgbClr val="000000"/>
                            </a:solidFill>
                          </a:uFill>
                        </a:rPr>
                        <a:t>u</a:t>
                      </a:r>
                      <a:r>
                        <a:rPr sz="1800" b="1" u="none" spc="5" dirty="0">
                          <a:solidFill>
                            <a:schemeClr val="tx1"/>
                          </a:solidFill>
                          <a:uFill>
                            <a:solidFill>
                              <a:srgbClr val="000000"/>
                            </a:solidFill>
                          </a:uFill>
                        </a:rPr>
                        <a:t>r</a:t>
                      </a:r>
                      <a:r>
                        <a:rPr sz="1800" b="1" u="none" spc="-5" dirty="0">
                          <a:solidFill>
                            <a:schemeClr val="tx1"/>
                          </a:solidFill>
                          <a:uFill>
                            <a:solidFill>
                              <a:srgbClr val="000000"/>
                            </a:solidFill>
                          </a:uFill>
                        </a:rPr>
                        <a:t>e1(</a:t>
                      </a:r>
                      <a:r>
                        <a:rPr sz="1800" b="1" u="none" spc="15" dirty="0">
                          <a:solidFill>
                            <a:schemeClr val="tx1"/>
                          </a:solidFill>
                          <a:uFill>
                            <a:solidFill>
                              <a:srgbClr val="000000"/>
                            </a:solidFill>
                          </a:uFill>
                        </a:rPr>
                        <a:t>X</a:t>
                      </a:r>
                      <a:r>
                        <a:rPr sz="1800" b="1" u="none" dirty="0">
                          <a:solidFill>
                            <a:schemeClr val="tx1"/>
                          </a:solidFill>
                          <a:uFill>
                            <a:solidFill>
                              <a:srgbClr val="000000"/>
                            </a:solidFill>
                          </a:uFill>
                        </a:rPr>
                        <a:t>): </a:t>
                      </a:r>
                      <a:r>
                        <a:rPr sz="1800" b="1" u="none" dirty="0">
                          <a:solidFill>
                            <a:schemeClr val="tx1"/>
                          </a:solidFill>
                        </a:rPr>
                        <a:t> </a:t>
                      </a:r>
                      <a:r>
                        <a:rPr sz="1800" b="1" u="none" dirty="0">
                          <a:solidFill>
                            <a:schemeClr val="tx1"/>
                          </a:solidFill>
                          <a:uFill>
                            <a:solidFill>
                              <a:srgbClr val="000000"/>
                            </a:solidFill>
                          </a:uFill>
                        </a:rPr>
                        <a:t>weight</a:t>
                      </a:r>
                      <a:r>
                        <a:rPr sz="1800" b="1" u="none" spc="-60" dirty="0">
                          <a:solidFill>
                            <a:schemeClr val="tx1"/>
                          </a:solidFill>
                          <a:uFill>
                            <a:solidFill>
                              <a:srgbClr val="000000"/>
                            </a:solidFill>
                          </a:uFill>
                        </a:rPr>
                        <a:t> </a:t>
                      </a:r>
                      <a:r>
                        <a:rPr sz="1800" b="1" u="none" spc="-5" dirty="0">
                          <a:solidFill>
                            <a:schemeClr val="tx1"/>
                          </a:solidFill>
                          <a:uFill>
                            <a:solidFill>
                              <a:srgbClr val="000000"/>
                            </a:solidFill>
                          </a:uFill>
                        </a:rPr>
                        <a:t>index</a:t>
                      </a:r>
                      <a:endParaRPr sz="1800" b="1" u="none" dirty="0">
                        <a:solidFill>
                          <a:schemeClr val="tx1"/>
                        </a:solidFill>
                        <a:latin typeface="Times New Roman"/>
                        <a:cs typeface="Times New Roman"/>
                      </a:endParaRPr>
                    </a:p>
                  </a:txBody>
                  <a:tcPr marL="0" marR="0" marT="6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19405" marR="217804">
                        <a:lnSpc>
                          <a:spcPts val="2000"/>
                        </a:lnSpc>
                        <a:spcBef>
                          <a:spcPts val="5"/>
                        </a:spcBef>
                      </a:pPr>
                      <a:r>
                        <a:rPr sz="1800" b="1" u="none" spc="-5" dirty="0">
                          <a:solidFill>
                            <a:schemeClr val="tx1"/>
                          </a:solidFill>
                          <a:uFill>
                            <a:solidFill>
                              <a:srgbClr val="000000"/>
                            </a:solidFill>
                          </a:uFill>
                        </a:rPr>
                        <a:t>F</a:t>
                      </a:r>
                      <a:r>
                        <a:rPr sz="1800" b="1" u="none" spc="5" dirty="0">
                          <a:solidFill>
                            <a:schemeClr val="tx1"/>
                          </a:solidFill>
                          <a:uFill>
                            <a:solidFill>
                              <a:srgbClr val="000000"/>
                            </a:solidFill>
                          </a:uFill>
                        </a:rPr>
                        <a:t>e</a:t>
                      </a:r>
                      <a:r>
                        <a:rPr sz="1800" b="1" u="none" dirty="0">
                          <a:solidFill>
                            <a:schemeClr val="tx1"/>
                          </a:solidFill>
                          <a:uFill>
                            <a:solidFill>
                              <a:srgbClr val="000000"/>
                            </a:solidFill>
                          </a:uFill>
                        </a:rPr>
                        <a:t>at</a:t>
                      </a:r>
                      <a:r>
                        <a:rPr sz="1800" b="1" u="none" spc="-15" dirty="0">
                          <a:solidFill>
                            <a:schemeClr val="tx1"/>
                          </a:solidFill>
                          <a:uFill>
                            <a:solidFill>
                              <a:srgbClr val="000000"/>
                            </a:solidFill>
                          </a:uFill>
                        </a:rPr>
                        <a:t>u</a:t>
                      </a:r>
                      <a:r>
                        <a:rPr sz="1800" b="1" u="none" spc="5" dirty="0">
                          <a:solidFill>
                            <a:schemeClr val="tx1"/>
                          </a:solidFill>
                          <a:uFill>
                            <a:solidFill>
                              <a:srgbClr val="000000"/>
                            </a:solidFill>
                          </a:uFill>
                        </a:rPr>
                        <a:t>r</a:t>
                      </a:r>
                      <a:r>
                        <a:rPr sz="1800" b="1" u="none" spc="-5" dirty="0">
                          <a:solidFill>
                            <a:schemeClr val="tx1"/>
                          </a:solidFill>
                          <a:uFill>
                            <a:solidFill>
                              <a:srgbClr val="000000"/>
                            </a:solidFill>
                          </a:uFill>
                        </a:rPr>
                        <a:t>e2 </a:t>
                      </a:r>
                      <a:r>
                        <a:rPr sz="1800" b="1" u="none" spc="-5" dirty="0">
                          <a:solidFill>
                            <a:schemeClr val="tx1"/>
                          </a:solidFill>
                        </a:rPr>
                        <a:t> </a:t>
                      </a:r>
                      <a:r>
                        <a:rPr sz="1800" b="1" u="none" dirty="0">
                          <a:solidFill>
                            <a:schemeClr val="tx1"/>
                          </a:solidFill>
                          <a:uFill>
                            <a:solidFill>
                              <a:srgbClr val="000000"/>
                            </a:solidFill>
                          </a:uFill>
                        </a:rPr>
                        <a:t>(Y):</a:t>
                      </a:r>
                      <a:r>
                        <a:rPr sz="1800" b="1" u="none" spc="-35" dirty="0">
                          <a:solidFill>
                            <a:schemeClr val="tx1"/>
                          </a:solidFill>
                          <a:uFill>
                            <a:solidFill>
                              <a:srgbClr val="000000"/>
                            </a:solidFill>
                          </a:uFill>
                        </a:rPr>
                        <a:t> </a:t>
                      </a:r>
                      <a:r>
                        <a:rPr sz="1800" b="1" u="none" spc="-5" dirty="0">
                          <a:solidFill>
                            <a:schemeClr val="tx1"/>
                          </a:solidFill>
                          <a:uFill>
                            <a:solidFill>
                              <a:srgbClr val="000000"/>
                            </a:solidFill>
                          </a:uFill>
                        </a:rPr>
                        <a:t>pH</a:t>
                      </a:r>
                      <a:endParaRPr sz="1800" b="1" u="none" dirty="0">
                        <a:solidFill>
                          <a:schemeClr val="tx1"/>
                        </a:solidFill>
                        <a:latin typeface="Times New Roman"/>
                        <a:cs typeface="Times New Roman"/>
                      </a:endParaRPr>
                    </a:p>
                  </a:txBody>
                  <a:tcPr marL="0" marR="0" marT="6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3520" marR="24765">
                        <a:lnSpc>
                          <a:spcPts val="2000"/>
                        </a:lnSpc>
                        <a:spcBef>
                          <a:spcPts val="5"/>
                        </a:spcBef>
                      </a:pPr>
                      <a:r>
                        <a:rPr sz="1800" b="1" u="none" spc="-5" dirty="0">
                          <a:solidFill>
                            <a:schemeClr val="tx1"/>
                          </a:solidFill>
                          <a:uFill>
                            <a:solidFill>
                              <a:srgbClr val="000000"/>
                            </a:solidFill>
                          </a:uFill>
                        </a:rPr>
                        <a:t>Group </a:t>
                      </a:r>
                      <a:r>
                        <a:rPr sz="1800" b="1" u="none" spc="-5" dirty="0">
                          <a:solidFill>
                            <a:schemeClr val="tx1"/>
                          </a:solidFill>
                        </a:rPr>
                        <a:t> </a:t>
                      </a:r>
                      <a:r>
                        <a:rPr sz="1800" b="1" u="none" dirty="0">
                          <a:solidFill>
                            <a:schemeClr val="tx1"/>
                          </a:solidFill>
                          <a:uFill>
                            <a:solidFill>
                              <a:srgbClr val="000000"/>
                            </a:solidFill>
                          </a:uFill>
                        </a:rPr>
                        <a:t>(result)</a:t>
                      </a:r>
                      <a:endParaRPr sz="1800" b="1" u="none" dirty="0">
                        <a:solidFill>
                          <a:schemeClr val="tx1"/>
                        </a:solidFill>
                        <a:latin typeface="Times New Roman"/>
                        <a:cs typeface="Times New Roman"/>
                      </a:endParaRPr>
                    </a:p>
                  </a:txBody>
                  <a:tcPr marL="0" marR="0" marT="6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2270">
                <a:tc>
                  <a:txBody>
                    <a:bodyPr/>
                    <a:lstStyle/>
                    <a:p>
                      <a:pPr marL="31750">
                        <a:lnSpc>
                          <a:spcPct val="100000"/>
                        </a:lnSpc>
                        <a:spcBef>
                          <a:spcPts val="335"/>
                        </a:spcBef>
                      </a:pPr>
                      <a:r>
                        <a:rPr sz="1800" b="0" u="none" spc="-5" dirty="0">
                          <a:solidFill>
                            <a:schemeClr val="tx1"/>
                          </a:solidFill>
                        </a:rPr>
                        <a:t>Medicine</a:t>
                      </a:r>
                      <a:r>
                        <a:rPr sz="1800" b="0" u="none" spc="-10" dirty="0">
                          <a:solidFill>
                            <a:schemeClr val="tx1"/>
                          </a:solidFill>
                        </a:rPr>
                        <a:t> </a:t>
                      </a:r>
                      <a:r>
                        <a:rPr sz="1800" b="0" u="none" dirty="0">
                          <a:solidFill>
                            <a:schemeClr val="tx1"/>
                          </a:solidFill>
                        </a:rPr>
                        <a:t>A</a:t>
                      </a:r>
                      <a:endParaRPr sz="1800" b="0" u="none" dirty="0">
                        <a:solidFill>
                          <a:schemeClr val="tx1"/>
                        </a:solidFill>
                        <a:latin typeface="Times New Roman"/>
                        <a:cs typeface="Times New Roman"/>
                      </a:endParaRPr>
                    </a:p>
                  </a:txBody>
                  <a:tcPr marL="0" marR="0"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61975">
                        <a:lnSpc>
                          <a:spcPct val="100000"/>
                        </a:lnSpc>
                        <a:spcBef>
                          <a:spcPts val="335"/>
                        </a:spcBef>
                      </a:pPr>
                      <a:r>
                        <a:rPr sz="1800" b="0" u="none" dirty="0">
                          <a:solidFill>
                            <a:schemeClr val="tx1"/>
                          </a:solidFill>
                        </a:rPr>
                        <a:t>1</a:t>
                      </a:r>
                      <a:endParaRPr sz="1800" b="0" u="none">
                        <a:solidFill>
                          <a:schemeClr val="tx1"/>
                        </a:solidFill>
                        <a:latin typeface="Times New Roman"/>
                        <a:cs typeface="Times New Roman"/>
                      </a:endParaRPr>
                    </a:p>
                  </a:txBody>
                  <a:tcPr marL="0" marR="0"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50545">
                        <a:lnSpc>
                          <a:spcPct val="100000"/>
                        </a:lnSpc>
                        <a:spcBef>
                          <a:spcPts val="335"/>
                        </a:spcBef>
                      </a:pPr>
                      <a:r>
                        <a:rPr sz="1800" b="0" u="none" dirty="0">
                          <a:solidFill>
                            <a:schemeClr val="tx1"/>
                          </a:solidFill>
                        </a:rPr>
                        <a:t>1</a:t>
                      </a:r>
                      <a:endParaRPr sz="1800" b="0" u="none">
                        <a:solidFill>
                          <a:schemeClr val="tx1"/>
                        </a:solidFill>
                        <a:latin typeface="Times New Roman"/>
                        <a:cs typeface="Times New Roman"/>
                      </a:endParaRPr>
                    </a:p>
                  </a:txBody>
                  <a:tcPr marL="0" marR="0"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334010" algn="r">
                        <a:lnSpc>
                          <a:spcPct val="100000"/>
                        </a:lnSpc>
                        <a:spcBef>
                          <a:spcPts val="335"/>
                        </a:spcBef>
                      </a:pPr>
                      <a:r>
                        <a:rPr sz="1800" b="0" u="none" dirty="0">
                          <a:solidFill>
                            <a:schemeClr val="tx1"/>
                          </a:solidFill>
                        </a:rPr>
                        <a:t>1</a:t>
                      </a:r>
                      <a:endParaRPr sz="1800" b="0" u="none">
                        <a:solidFill>
                          <a:schemeClr val="tx1"/>
                        </a:solidFill>
                        <a:latin typeface="Times New Roman"/>
                        <a:cs typeface="Times New Roman"/>
                      </a:endParaRPr>
                    </a:p>
                  </a:txBody>
                  <a:tcPr marL="0" marR="0" marT="425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5285">
                <a:tc>
                  <a:txBody>
                    <a:bodyPr/>
                    <a:lstStyle/>
                    <a:p>
                      <a:pPr marL="31750">
                        <a:lnSpc>
                          <a:spcPct val="100000"/>
                        </a:lnSpc>
                        <a:spcBef>
                          <a:spcPts val="285"/>
                        </a:spcBef>
                      </a:pPr>
                      <a:r>
                        <a:rPr sz="1800" b="0" u="none" spc="-5" dirty="0">
                          <a:solidFill>
                            <a:schemeClr val="tx1"/>
                          </a:solidFill>
                        </a:rPr>
                        <a:t>Medicine</a:t>
                      </a:r>
                      <a:r>
                        <a:rPr sz="1800" b="0" u="none" spc="-10" dirty="0">
                          <a:solidFill>
                            <a:schemeClr val="tx1"/>
                          </a:solidFill>
                        </a:rPr>
                        <a:t> </a:t>
                      </a:r>
                      <a:r>
                        <a:rPr sz="1800" b="0" u="none" dirty="0">
                          <a:solidFill>
                            <a:schemeClr val="tx1"/>
                          </a:solidFill>
                        </a:rPr>
                        <a:t>B</a:t>
                      </a:r>
                      <a:endParaRPr sz="1800" b="0" u="none" dirty="0">
                        <a:solidFill>
                          <a:schemeClr val="tx1"/>
                        </a:solidFill>
                        <a:latin typeface="Times New Roman"/>
                        <a:cs typeface="Times New Roman"/>
                      </a:endParaRPr>
                    </a:p>
                  </a:txBody>
                  <a:tcPr marL="0" marR="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61975">
                        <a:lnSpc>
                          <a:spcPct val="100000"/>
                        </a:lnSpc>
                        <a:spcBef>
                          <a:spcPts val="285"/>
                        </a:spcBef>
                      </a:pPr>
                      <a:r>
                        <a:rPr sz="1800" b="0" u="none" dirty="0">
                          <a:solidFill>
                            <a:schemeClr val="tx1"/>
                          </a:solidFill>
                        </a:rPr>
                        <a:t>2</a:t>
                      </a:r>
                      <a:endParaRPr sz="1800" b="0" u="none" dirty="0">
                        <a:solidFill>
                          <a:schemeClr val="tx1"/>
                        </a:solidFill>
                        <a:latin typeface="Times New Roman"/>
                        <a:cs typeface="Times New Roman"/>
                      </a:endParaRPr>
                    </a:p>
                  </a:txBody>
                  <a:tcPr marL="0" marR="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50545">
                        <a:lnSpc>
                          <a:spcPct val="100000"/>
                        </a:lnSpc>
                        <a:spcBef>
                          <a:spcPts val="285"/>
                        </a:spcBef>
                      </a:pPr>
                      <a:r>
                        <a:rPr sz="1800" b="0" u="none" dirty="0">
                          <a:solidFill>
                            <a:schemeClr val="tx1"/>
                          </a:solidFill>
                        </a:rPr>
                        <a:t>1</a:t>
                      </a:r>
                      <a:endParaRPr sz="1800" b="0" u="none">
                        <a:solidFill>
                          <a:schemeClr val="tx1"/>
                        </a:solidFill>
                        <a:latin typeface="Times New Roman"/>
                        <a:cs typeface="Times New Roman"/>
                      </a:endParaRPr>
                    </a:p>
                  </a:txBody>
                  <a:tcPr marL="0" marR="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334010" algn="r">
                        <a:lnSpc>
                          <a:spcPct val="100000"/>
                        </a:lnSpc>
                        <a:spcBef>
                          <a:spcPts val="285"/>
                        </a:spcBef>
                      </a:pPr>
                      <a:r>
                        <a:rPr sz="1800" b="0" u="none" dirty="0">
                          <a:solidFill>
                            <a:schemeClr val="tx1"/>
                          </a:solidFill>
                        </a:rPr>
                        <a:t>1</a:t>
                      </a:r>
                      <a:endParaRPr sz="1800" b="0" u="none">
                        <a:solidFill>
                          <a:schemeClr val="tx1"/>
                        </a:solidFill>
                        <a:latin typeface="Times New Roman"/>
                        <a:cs typeface="Times New Roman"/>
                      </a:endParaRPr>
                    </a:p>
                  </a:txBody>
                  <a:tcPr marL="0" marR="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5920">
                <a:tc>
                  <a:txBody>
                    <a:bodyPr/>
                    <a:lstStyle/>
                    <a:p>
                      <a:pPr marL="31750">
                        <a:lnSpc>
                          <a:spcPct val="100000"/>
                        </a:lnSpc>
                        <a:spcBef>
                          <a:spcPts val="285"/>
                        </a:spcBef>
                      </a:pPr>
                      <a:r>
                        <a:rPr sz="1800" b="0" u="none" spc="-5" dirty="0">
                          <a:solidFill>
                            <a:schemeClr val="tx1"/>
                          </a:solidFill>
                        </a:rPr>
                        <a:t>Medicine</a:t>
                      </a:r>
                      <a:r>
                        <a:rPr sz="1800" b="0" u="none" spc="-10" dirty="0">
                          <a:solidFill>
                            <a:schemeClr val="tx1"/>
                          </a:solidFill>
                        </a:rPr>
                        <a:t> </a:t>
                      </a:r>
                      <a:r>
                        <a:rPr sz="1800" b="0" u="none" dirty="0">
                          <a:solidFill>
                            <a:schemeClr val="tx1"/>
                          </a:solidFill>
                        </a:rPr>
                        <a:t>C</a:t>
                      </a:r>
                      <a:endParaRPr sz="1800" b="0" u="none">
                        <a:solidFill>
                          <a:schemeClr val="tx1"/>
                        </a:solidFill>
                        <a:latin typeface="Times New Roman"/>
                        <a:cs typeface="Times New Roman"/>
                      </a:endParaRPr>
                    </a:p>
                  </a:txBody>
                  <a:tcPr marL="0" marR="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61975">
                        <a:lnSpc>
                          <a:spcPct val="100000"/>
                        </a:lnSpc>
                        <a:spcBef>
                          <a:spcPts val="285"/>
                        </a:spcBef>
                      </a:pPr>
                      <a:r>
                        <a:rPr sz="1800" b="0" u="none" dirty="0">
                          <a:solidFill>
                            <a:schemeClr val="tx1"/>
                          </a:solidFill>
                        </a:rPr>
                        <a:t>4</a:t>
                      </a:r>
                      <a:endParaRPr sz="1800" b="0" u="none" dirty="0">
                        <a:solidFill>
                          <a:schemeClr val="tx1"/>
                        </a:solidFill>
                        <a:latin typeface="Times New Roman"/>
                        <a:cs typeface="Times New Roman"/>
                      </a:endParaRPr>
                    </a:p>
                  </a:txBody>
                  <a:tcPr marL="0" marR="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50545">
                        <a:lnSpc>
                          <a:spcPct val="100000"/>
                        </a:lnSpc>
                        <a:spcBef>
                          <a:spcPts val="285"/>
                        </a:spcBef>
                      </a:pPr>
                      <a:r>
                        <a:rPr sz="1800" b="0" u="none" dirty="0">
                          <a:solidFill>
                            <a:schemeClr val="tx1"/>
                          </a:solidFill>
                        </a:rPr>
                        <a:t>3</a:t>
                      </a:r>
                      <a:endParaRPr sz="1800" b="0" u="none" dirty="0">
                        <a:solidFill>
                          <a:schemeClr val="tx1"/>
                        </a:solidFill>
                        <a:latin typeface="Times New Roman"/>
                        <a:cs typeface="Times New Roman"/>
                      </a:endParaRPr>
                    </a:p>
                  </a:txBody>
                  <a:tcPr marL="0" marR="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334010" algn="r">
                        <a:lnSpc>
                          <a:spcPct val="100000"/>
                        </a:lnSpc>
                        <a:spcBef>
                          <a:spcPts val="285"/>
                        </a:spcBef>
                      </a:pPr>
                      <a:r>
                        <a:rPr sz="1800" b="0" u="none" dirty="0">
                          <a:solidFill>
                            <a:schemeClr val="tx1"/>
                          </a:solidFill>
                        </a:rPr>
                        <a:t>2</a:t>
                      </a:r>
                      <a:endParaRPr sz="1800" b="0" u="none" dirty="0">
                        <a:solidFill>
                          <a:schemeClr val="tx1"/>
                        </a:solidFill>
                        <a:latin typeface="Times New Roman"/>
                        <a:cs typeface="Times New Roman"/>
                      </a:endParaRPr>
                    </a:p>
                  </a:txBody>
                  <a:tcPr marL="0" marR="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325">
                <a:tc>
                  <a:txBody>
                    <a:bodyPr/>
                    <a:lstStyle/>
                    <a:p>
                      <a:pPr marL="31750">
                        <a:lnSpc>
                          <a:spcPts val="2090"/>
                        </a:lnSpc>
                        <a:spcBef>
                          <a:spcPts val="285"/>
                        </a:spcBef>
                      </a:pPr>
                      <a:r>
                        <a:rPr sz="1800" b="0" u="none" spc="-5" dirty="0">
                          <a:solidFill>
                            <a:schemeClr val="tx1"/>
                          </a:solidFill>
                        </a:rPr>
                        <a:t>Medicine</a:t>
                      </a:r>
                      <a:r>
                        <a:rPr sz="1800" b="0" u="none" spc="-10" dirty="0">
                          <a:solidFill>
                            <a:schemeClr val="tx1"/>
                          </a:solidFill>
                        </a:rPr>
                        <a:t> </a:t>
                      </a:r>
                      <a:r>
                        <a:rPr sz="1800" b="0" u="none" dirty="0">
                          <a:solidFill>
                            <a:schemeClr val="tx1"/>
                          </a:solidFill>
                        </a:rPr>
                        <a:t>D</a:t>
                      </a:r>
                      <a:endParaRPr sz="1800" b="0" u="none">
                        <a:solidFill>
                          <a:schemeClr val="tx1"/>
                        </a:solidFill>
                        <a:latin typeface="Times New Roman"/>
                        <a:cs typeface="Times New Roman"/>
                      </a:endParaRPr>
                    </a:p>
                  </a:txBody>
                  <a:tcPr marL="0" marR="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61975">
                        <a:lnSpc>
                          <a:spcPts val="2090"/>
                        </a:lnSpc>
                        <a:spcBef>
                          <a:spcPts val="285"/>
                        </a:spcBef>
                      </a:pPr>
                      <a:r>
                        <a:rPr sz="1800" b="0" u="none" dirty="0">
                          <a:solidFill>
                            <a:schemeClr val="tx1"/>
                          </a:solidFill>
                        </a:rPr>
                        <a:t>5</a:t>
                      </a:r>
                      <a:endParaRPr sz="1800" b="0" u="none">
                        <a:solidFill>
                          <a:schemeClr val="tx1"/>
                        </a:solidFill>
                        <a:latin typeface="Times New Roman"/>
                        <a:cs typeface="Times New Roman"/>
                      </a:endParaRPr>
                    </a:p>
                  </a:txBody>
                  <a:tcPr marL="0" marR="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50545">
                        <a:lnSpc>
                          <a:spcPts val="2090"/>
                        </a:lnSpc>
                        <a:spcBef>
                          <a:spcPts val="285"/>
                        </a:spcBef>
                      </a:pPr>
                      <a:r>
                        <a:rPr sz="1800" b="0" u="none" dirty="0">
                          <a:solidFill>
                            <a:schemeClr val="tx1"/>
                          </a:solidFill>
                        </a:rPr>
                        <a:t>4</a:t>
                      </a:r>
                      <a:endParaRPr sz="1800" b="0" u="none" dirty="0">
                        <a:solidFill>
                          <a:schemeClr val="tx1"/>
                        </a:solidFill>
                        <a:latin typeface="Times New Roman"/>
                        <a:cs typeface="Times New Roman"/>
                      </a:endParaRPr>
                    </a:p>
                  </a:txBody>
                  <a:tcPr marL="0" marR="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334010" algn="r">
                        <a:lnSpc>
                          <a:spcPts val="2090"/>
                        </a:lnSpc>
                        <a:spcBef>
                          <a:spcPts val="285"/>
                        </a:spcBef>
                      </a:pPr>
                      <a:r>
                        <a:rPr sz="1800" b="0" u="none" dirty="0">
                          <a:solidFill>
                            <a:schemeClr val="tx1"/>
                          </a:solidFill>
                        </a:rPr>
                        <a:t>2</a:t>
                      </a:r>
                      <a:endParaRPr sz="1800" b="0" u="none" dirty="0">
                        <a:solidFill>
                          <a:schemeClr val="tx1"/>
                        </a:solidFill>
                        <a:latin typeface="Times New Roman"/>
                        <a:cs typeface="Times New Roman"/>
                      </a:endParaRPr>
                    </a:p>
                  </a:txBody>
                  <a:tcPr marL="0" marR="0" marT="361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object 3"/>
          <p:cNvSpPr txBox="1">
            <a:spLocks noGrp="1"/>
          </p:cNvSpPr>
          <p:nvPr>
            <p:ph type="title"/>
          </p:nvPr>
        </p:nvSpPr>
        <p:spPr>
          <a:xfrm>
            <a:off x="534669" y="1939290"/>
            <a:ext cx="5222240" cy="330200"/>
          </a:xfrm>
          <a:prstGeom prst="rect">
            <a:avLst/>
          </a:prstGeom>
        </p:spPr>
        <p:txBody>
          <a:bodyPr vert="horz" wrap="square" lIns="0" tIns="12700" rIns="0" bIns="0" rtlCol="0">
            <a:spAutoFit/>
          </a:bodyPr>
          <a:lstStyle/>
          <a:p>
            <a:pPr marL="12700">
              <a:lnSpc>
                <a:spcPct val="100000"/>
              </a:lnSpc>
              <a:spcBef>
                <a:spcPts val="100"/>
              </a:spcBef>
            </a:pPr>
            <a:r>
              <a:rPr sz="2000" u="none" spc="5" dirty="0">
                <a:solidFill>
                  <a:srgbClr val="000000"/>
                </a:solidFill>
              </a:rPr>
              <a:t>We </a:t>
            </a:r>
            <a:r>
              <a:rPr sz="2000" u="none" dirty="0">
                <a:solidFill>
                  <a:srgbClr val="000000"/>
                </a:solidFill>
              </a:rPr>
              <a:t>get </a:t>
            </a:r>
            <a:r>
              <a:rPr sz="2000" u="none" spc="-5" dirty="0">
                <a:solidFill>
                  <a:srgbClr val="000000"/>
                </a:solidFill>
              </a:rPr>
              <a:t>the final grouping as </a:t>
            </a:r>
            <a:r>
              <a:rPr sz="2000" u="none" dirty="0">
                <a:solidFill>
                  <a:srgbClr val="000000"/>
                </a:solidFill>
              </a:rPr>
              <a:t>the </a:t>
            </a:r>
            <a:r>
              <a:rPr sz="2000" u="none" spc="-5" dirty="0">
                <a:solidFill>
                  <a:srgbClr val="000000"/>
                </a:solidFill>
              </a:rPr>
              <a:t>results</a:t>
            </a:r>
            <a:r>
              <a:rPr sz="2000" u="none" spc="-25" dirty="0">
                <a:solidFill>
                  <a:srgbClr val="000000"/>
                </a:solidFill>
              </a:rPr>
              <a:t> </a:t>
            </a:r>
            <a:r>
              <a:rPr sz="2000" u="none" dirty="0">
                <a:solidFill>
                  <a:srgbClr val="000000"/>
                </a:solidFill>
              </a:rPr>
              <a:t>as:</a:t>
            </a:r>
            <a:endParaRPr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Weaknesses </a:t>
            </a:r>
            <a:r>
              <a:rPr spc="-5" dirty="0"/>
              <a:t>of </a:t>
            </a:r>
            <a:r>
              <a:rPr spc="-10" dirty="0"/>
              <a:t>K-Mean</a:t>
            </a:r>
            <a:r>
              <a:rPr spc="-65" dirty="0"/>
              <a:t> </a:t>
            </a:r>
            <a:r>
              <a:rPr spc="-5" dirty="0"/>
              <a:t>Clustering</a:t>
            </a:r>
            <a:endParaRPr dirty="0"/>
          </a:p>
        </p:txBody>
      </p:sp>
      <p:sp>
        <p:nvSpPr>
          <p:cNvPr id="5" name="Content Placeholder 4"/>
          <p:cNvSpPr>
            <a:spLocks noGrp="1"/>
          </p:cNvSpPr>
          <p:nvPr>
            <p:ph idx="1"/>
          </p:nvPr>
        </p:nvSpPr>
        <p:spPr/>
        <p:txBody>
          <a:bodyPr>
            <a:noAutofit/>
          </a:bodyPr>
          <a:lstStyle/>
          <a:p>
            <a:pPr algn="just"/>
            <a:r>
              <a:rPr lang="en-US" sz="2400" dirty="0" smtClean="0"/>
              <a:t>When the numbers of data are not so many, initial grouping will determine the cluster significantly.</a:t>
            </a:r>
          </a:p>
          <a:p>
            <a:pPr algn="just"/>
            <a:r>
              <a:rPr lang="en-US" sz="2400" dirty="0" smtClean="0"/>
              <a:t>The number of cluster, K, must be determined before  hand. Its disadvantage is that it does not yield the same  result with each run, since the resulting clusters depend  on the initial random assignments.</a:t>
            </a:r>
          </a:p>
          <a:p>
            <a:pPr algn="just"/>
            <a:r>
              <a:rPr lang="en-US" sz="2400" dirty="0" smtClean="0"/>
              <a:t>We never know the real cluster, using the same data,  because if it is inputted in a different order it may  produce different cluster if the number of data is few.</a:t>
            </a:r>
          </a:p>
          <a:p>
            <a:pPr algn="just"/>
            <a:r>
              <a:rPr lang="en-US" sz="2400" dirty="0" smtClean="0"/>
              <a:t>It is sensitive to initial condition. Different initial condition  may produce different result of cluster. The algorithm  may be trapped in the local optimum.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5" dirty="0"/>
              <a:t>Applications </a:t>
            </a:r>
            <a:r>
              <a:rPr dirty="0"/>
              <a:t>of</a:t>
            </a:r>
            <a:r>
              <a:rPr spc="-85" dirty="0"/>
              <a:t> </a:t>
            </a:r>
            <a:r>
              <a:rPr spc="-10" dirty="0"/>
              <a:t>K-Mean </a:t>
            </a:r>
            <a:r>
              <a:rPr u="none" spc="-10" dirty="0"/>
              <a:t> </a:t>
            </a:r>
            <a:r>
              <a:rPr spc="-5" dirty="0"/>
              <a:t>Clustering</a:t>
            </a:r>
          </a:p>
        </p:txBody>
      </p:sp>
      <p:sp>
        <p:nvSpPr>
          <p:cNvPr id="4" name="Content Placeholder 3"/>
          <p:cNvSpPr>
            <a:spLocks noGrp="1"/>
          </p:cNvSpPr>
          <p:nvPr>
            <p:ph idx="1"/>
          </p:nvPr>
        </p:nvSpPr>
        <p:spPr>
          <a:xfrm>
            <a:off x="457200" y="1600200"/>
            <a:ext cx="8229600" cy="4525963"/>
          </a:xfrm>
        </p:spPr>
        <p:txBody>
          <a:bodyPr>
            <a:normAutofit/>
          </a:bodyPr>
          <a:lstStyle/>
          <a:p>
            <a:pPr algn="just"/>
            <a:r>
              <a:rPr lang="en-US" sz="2400" dirty="0" smtClean="0"/>
              <a:t>It is relatively efficient and fast. It computes result  at O(tkn), where n is number of objects or points, k  is number of clusters and t is number of iterations.</a:t>
            </a:r>
          </a:p>
          <a:p>
            <a:pPr algn="just"/>
            <a:r>
              <a:rPr lang="en-US" sz="2400" dirty="0" smtClean="0"/>
              <a:t>k-means clustering can be applied to machine  learning or data mining</a:t>
            </a:r>
          </a:p>
          <a:p>
            <a:pPr algn="just"/>
            <a:r>
              <a:rPr lang="en-US" sz="2400" dirty="0" smtClean="0"/>
              <a:t>Used on acoustic data in speech understanding to  convert waveforms into one of k categories (known  as Vector Quantization or Image Segmentation).</a:t>
            </a:r>
          </a:p>
          <a:p>
            <a:pPr algn="just"/>
            <a:r>
              <a:rPr lang="en-US" sz="2400" dirty="0" smtClean="0"/>
              <a:t>Also used for choosing color palettes on old  fashioned graphical display devices and Image  Quantization.</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89932"/>
          </a:xfrm>
          <a:prstGeom prst="rect">
            <a:avLst/>
          </a:prstGeom>
        </p:spPr>
        <p:txBody>
          <a:bodyPr vert="horz" wrap="square" lIns="0" tIns="12700" rIns="0" bIns="0" rtlCol="0">
            <a:spAutoFit/>
          </a:bodyPr>
          <a:lstStyle/>
          <a:p>
            <a:pPr marL="12700">
              <a:lnSpc>
                <a:spcPct val="100000"/>
              </a:lnSpc>
              <a:spcBef>
                <a:spcPts val="100"/>
              </a:spcBef>
            </a:pPr>
            <a:r>
              <a:rPr spc="-10" dirty="0">
                <a:cs typeface="Times New Roman" pitchFamily="18" charset="0"/>
              </a:rPr>
              <a:t>Types </a:t>
            </a:r>
            <a:r>
              <a:rPr dirty="0">
                <a:cs typeface="Times New Roman" pitchFamily="18" charset="0"/>
              </a:rPr>
              <a:t>of</a:t>
            </a:r>
            <a:r>
              <a:rPr spc="-35" dirty="0">
                <a:cs typeface="Times New Roman" pitchFamily="18" charset="0"/>
              </a:rPr>
              <a:t> </a:t>
            </a:r>
            <a:r>
              <a:rPr spc="-5" dirty="0">
                <a:cs typeface="Times New Roman" pitchFamily="18" charset="0"/>
              </a:rPr>
              <a:t>clustering</a:t>
            </a:r>
            <a:r>
              <a:rPr u="none" spc="-5" dirty="0">
                <a:cs typeface="Times New Roman" pitchFamily="18" charset="0"/>
              </a:rPr>
              <a:t>:</a:t>
            </a:r>
          </a:p>
        </p:txBody>
      </p:sp>
      <p:sp>
        <p:nvSpPr>
          <p:cNvPr id="6" name="Content Placeholder 5"/>
          <p:cNvSpPr>
            <a:spLocks noGrp="1"/>
          </p:cNvSpPr>
          <p:nvPr>
            <p:ph idx="1"/>
          </p:nvPr>
        </p:nvSpPr>
        <p:spPr/>
        <p:txBody>
          <a:bodyPr>
            <a:noAutofit/>
          </a:bodyPr>
          <a:lstStyle/>
          <a:p>
            <a:pPr marL="360363" indent="-360363" algn="just">
              <a:tabLst>
                <a:tab pos="0" algn="l"/>
                <a:tab pos="2971800" algn="l"/>
              </a:tabLst>
            </a:pPr>
            <a:r>
              <a:rPr lang="en-US" sz="2400" b="1" dirty="0" smtClean="0"/>
              <a:t>Hierarchical</a:t>
            </a:r>
            <a:r>
              <a:rPr lang="en-US" sz="2400" dirty="0" smtClean="0"/>
              <a:t> </a:t>
            </a:r>
            <a:r>
              <a:rPr lang="en-US" sz="2400" b="1" dirty="0" smtClean="0"/>
              <a:t>algorithms</a:t>
            </a:r>
            <a:r>
              <a:rPr lang="en-US" sz="2400" dirty="0" smtClean="0"/>
              <a:t>: These find successive clusters  using previously established clusters.</a:t>
            </a:r>
          </a:p>
          <a:p>
            <a:pPr marL="760413" lvl="1" indent="-360363" algn="just">
              <a:buFont typeface="Wingdings" pitchFamily="2" charset="2"/>
              <a:buChar char="Ø"/>
              <a:tabLst>
                <a:tab pos="0" algn="l"/>
                <a:tab pos="2971800" algn="l"/>
              </a:tabLst>
            </a:pPr>
            <a:r>
              <a:rPr lang="en-US" sz="2000" dirty="0" smtClean="0"/>
              <a:t>Agglomerative ("bottom-up"): Agglomerative	algorithms begin with each element as a separate cluster and merge them into successively larger clusters. </a:t>
            </a:r>
          </a:p>
          <a:p>
            <a:pPr marL="760413" lvl="1" indent="-360363" algn="just">
              <a:buFont typeface="Wingdings" pitchFamily="2" charset="2"/>
              <a:buChar char="Ø"/>
              <a:tabLst>
                <a:tab pos="0" algn="l"/>
                <a:tab pos="2971800" algn="l"/>
              </a:tabLst>
            </a:pPr>
            <a:r>
              <a:rPr lang="en-US" sz="2000" dirty="0" smtClean="0"/>
              <a:t>Divisive ("top-down"): Divisive algorithms	begin with the whole set and proceed to divide it into successively  smaller clusters.</a:t>
            </a:r>
          </a:p>
          <a:p>
            <a:pPr marL="360363" indent="-360363" algn="just">
              <a:tabLst>
                <a:tab pos="0" algn="l"/>
                <a:tab pos="2971800" algn="l"/>
              </a:tabLst>
            </a:pPr>
            <a:r>
              <a:rPr lang="en-US" sz="2400" b="1" dirty="0" smtClean="0"/>
              <a:t>Partitional clustering</a:t>
            </a:r>
            <a:r>
              <a:rPr lang="en-US" sz="2400" dirty="0" smtClean="0"/>
              <a:t>: Partitional algorithms determine all  clusters at once. They include:</a:t>
            </a:r>
          </a:p>
          <a:p>
            <a:pPr marL="760413" lvl="1" indent="-360363" algn="just">
              <a:buFont typeface="Wingdings" pitchFamily="2" charset="2"/>
              <a:buChar char="Ø"/>
              <a:tabLst>
                <a:tab pos="0" algn="l"/>
                <a:tab pos="2971800" algn="l"/>
              </a:tabLst>
            </a:pPr>
            <a:r>
              <a:rPr lang="en-US" sz="2000" dirty="0" smtClean="0"/>
              <a:t>K-means and derivatives</a:t>
            </a:r>
          </a:p>
          <a:p>
            <a:pPr marL="760413" lvl="1" indent="-360363" algn="just">
              <a:buFont typeface="Wingdings" pitchFamily="2" charset="2"/>
              <a:buChar char="Ø"/>
              <a:tabLst>
                <a:tab pos="0" algn="l"/>
                <a:tab pos="2971800" algn="l"/>
              </a:tabLst>
            </a:pPr>
            <a:r>
              <a:rPr lang="en-US" sz="2000" dirty="0" smtClean="0"/>
              <a:t>Fuzzy c-means clustering  QT clustering algorithm</a:t>
            </a:r>
          </a:p>
          <a:p>
            <a:pPr marL="360363" indent="-360363" algn="just">
              <a:tabLst>
                <a:tab pos="0" algn="l"/>
                <a:tab pos="2971800" algn="l"/>
              </a:tabLst>
            </a:pP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CONCLUSION</a:t>
            </a:r>
          </a:p>
        </p:txBody>
      </p:sp>
      <p:sp>
        <p:nvSpPr>
          <p:cNvPr id="4" name="Content Placeholder 3"/>
          <p:cNvSpPr>
            <a:spLocks noGrp="1"/>
          </p:cNvSpPr>
          <p:nvPr>
            <p:ph idx="1"/>
          </p:nvPr>
        </p:nvSpPr>
        <p:spPr/>
        <p:txBody>
          <a:bodyPr>
            <a:normAutofit/>
          </a:bodyPr>
          <a:lstStyle/>
          <a:p>
            <a:pPr algn="just"/>
            <a:r>
              <a:rPr lang="en-US" sz="2400" dirty="0" smtClean="0"/>
              <a:t>K-means algorithm is useful for undirected  knowledge discovery and is relatively simple.  </a:t>
            </a:r>
          </a:p>
          <a:p>
            <a:pPr algn="just"/>
            <a:r>
              <a:rPr lang="en-US" sz="2400" dirty="0" smtClean="0"/>
              <a:t>K-means has found wide spread usage in lot  of fields, ranging from unsupervised learning  of neural network, Pattern recognitions,  Classification analysis, Artificial intelligence,  image processing, machine vision, and many  others.</a:t>
            </a:r>
          </a:p>
          <a:p>
            <a:pPr algn="just"/>
            <a:endParaRPr lang="en-US" sz="2400" dirty="0" smtClean="0"/>
          </a:p>
          <a:p>
            <a:pPr algn="just"/>
            <a:endParaRPr lang="en-US" sz="2400" dirty="0" smtClean="0"/>
          </a:p>
          <a:p>
            <a:pPr algn="just"/>
            <a:endParaRPr lang="en-US" sz="2400" dirty="0" smtClean="0"/>
          </a:p>
          <a:p>
            <a:pPr algn="just"/>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marL="514350" indent="-514350" algn="just">
              <a:lnSpc>
                <a:spcPct val="170000"/>
              </a:lnSpc>
              <a:buFont typeface="+mj-lt"/>
              <a:buAutoNum type="arabicPeriod"/>
            </a:pPr>
            <a:r>
              <a:rPr lang="en-US" sz="1400" spc="-5" dirty="0" smtClean="0">
                <a:cs typeface="Arial"/>
              </a:rPr>
              <a:t>Tutorial - Tutorial with introduction of Clustering Algorithms (k-means, fuzzy-c-means,  hierarchical, mixture of gaussians) + some interactive demos (java applets).</a:t>
            </a:r>
          </a:p>
          <a:p>
            <a:pPr marL="514350" indent="-514350" algn="just">
              <a:lnSpc>
                <a:spcPct val="170000"/>
              </a:lnSpc>
              <a:buFont typeface="+mj-lt"/>
              <a:buAutoNum type="arabicPeriod"/>
            </a:pPr>
            <a:r>
              <a:rPr lang="en-US" sz="1400" spc="-5" dirty="0" smtClean="0">
                <a:cs typeface="Arial"/>
              </a:rPr>
              <a:t>Digital Image Processing and Analysis-byB.Chanda and D.Dutta Majumdar.</a:t>
            </a:r>
          </a:p>
          <a:p>
            <a:pPr marL="514350" indent="-514350" algn="just">
              <a:lnSpc>
                <a:spcPct val="170000"/>
              </a:lnSpc>
              <a:buFont typeface="+mj-lt"/>
              <a:buAutoNum type="arabicPeriod"/>
            </a:pPr>
            <a:r>
              <a:rPr lang="en-US" sz="1400" spc="-5" dirty="0" smtClean="0">
                <a:cs typeface="Arial"/>
              </a:rPr>
              <a:t>H. Zha, C. Ding, M. Gu, X. He and H.D. Simon. "Spectral Relaxation for K-means  Clustering", Neural Information Processing Systems vol.14 (NIPS 2001). pp. 1057-  1064, Vancouver, Canada. Dec. 2001.</a:t>
            </a:r>
          </a:p>
          <a:p>
            <a:pPr marL="514350" indent="-514350" algn="just">
              <a:lnSpc>
                <a:spcPct val="170000"/>
              </a:lnSpc>
              <a:buFont typeface="+mj-lt"/>
              <a:buAutoNum type="arabicPeriod"/>
            </a:pPr>
            <a:r>
              <a:rPr lang="en-US" sz="1400" spc="-5" dirty="0" smtClean="0">
                <a:cs typeface="Arial"/>
              </a:rPr>
              <a:t>J. A. Hartigan (1975) "Clustering Algorithms". Wiley.</a:t>
            </a:r>
          </a:p>
          <a:p>
            <a:pPr marL="514350" indent="-514350" algn="just">
              <a:lnSpc>
                <a:spcPct val="170000"/>
              </a:lnSpc>
              <a:buFont typeface="+mj-lt"/>
              <a:buAutoNum type="arabicPeriod"/>
            </a:pPr>
            <a:r>
              <a:rPr lang="en-US" sz="1400" spc="-5" dirty="0" smtClean="0">
                <a:cs typeface="Arial"/>
              </a:rPr>
              <a:t>J. A. Hartigan and M. A. Wong (1979) "A K-Means Clustering Algorithm", Applied  Statistics, Vol. 28, No. 1, p100-108.</a:t>
            </a:r>
          </a:p>
          <a:p>
            <a:pPr marL="514350" indent="-514350" algn="just">
              <a:lnSpc>
                <a:spcPct val="170000"/>
              </a:lnSpc>
              <a:buFont typeface="+mj-lt"/>
              <a:buAutoNum type="arabicPeriod"/>
            </a:pPr>
            <a:r>
              <a:rPr lang="en-US" sz="1400" spc="-5" dirty="0" smtClean="0">
                <a:cs typeface="Arial"/>
              </a:rPr>
              <a:t>D. Arthur, S. Vassilvitskii (2006): "How Slow is the k-means Method?,“</a:t>
            </a:r>
          </a:p>
          <a:p>
            <a:pPr marL="514350" indent="-514350" algn="just">
              <a:lnSpc>
                <a:spcPct val="170000"/>
              </a:lnSpc>
              <a:buFont typeface="+mj-lt"/>
              <a:buAutoNum type="arabicPeriod"/>
            </a:pPr>
            <a:r>
              <a:rPr lang="en-US" sz="1400" spc="-5" dirty="0" smtClean="0">
                <a:cs typeface="Arial"/>
              </a:rPr>
              <a:t>D. Arthur, S. Vassilvitskii: "k-means++ The Advantages of Careful Seeding" 2007  Symposium on Discrete Algorithms (SODA).</a:t>
            </a:r>
          </a:p>
          <a:p>
            <a:pPr marL="514350" indent="-514350" algn="just">
              <a:lnSpc>
                <a:spcPct val="170000"/>
              </a:lnSpc>
              <a:buFont typeface="+mj-lt"/>
              <a:buAutoNum type="arabicPeriod"/>
            </a:pPr>
            <a:r>
              <a:rPr lang="en-US" sz="1400" spc="-5" dirty="0" smtClean="0">
                <a:cs typeface="Arial"/>
              </a:rPr>
              <a:t>www.wikipedia.com</a:t>
            </a:r>
            <a:endParaRPr lang="en-US" sz="1400" dirty="0" smtClean="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Common Distance Measures</a:t>
            </a:r>
            <a:endParaRPr lang="en-US" dirty="0"/>
          </a:p>
        </p:txBody>
      </p:sp>
      <p:sp>
        <p:nvSpPr>
          <p:cNvPr id="8" name="Content Placeholder 7"/>
          <p:cNvSpPr>
            <a:spLocks noGrp="1"/>
          </p:cNvSpPr>
          <p:nvPr>
            <p:ph idx="1"/>
          </p:nvPr>
        </p:nvSpPr>
        <p:spPr/>
        <p:txBody>
          <a:bodyPr>
            <a:normAutofit/>
          </a:bodyPr>
          <a:lstStyle/>
          <a:p>
            <a:pPr algn="just"/>
            <a:r>
              <a:rPr lang="en-US" sz="2400" dirty="0" smtClean="0"/>
              <a:t>Distance measure will determine how the similarity of two  elements is calculated and it will influence the shape of the  clusters. They include:</a:t>
            </a:r>
          </a:p>
          <a:p>
            <a:pPr lvl="1" algn="just">
              <a:buFont typeface="Wingdings" pitchFamily="2" charset="2"/>
              <a:buChar char="Ø"/>
            </a:pPr>
            <a:r>
              <a:rPr lang="en-US" sz="2000" dirty="0" smtClean="0"/>
              <a:t>The Euclidean distance (also called 2-norm distance) is  given by:</a:t>
            </a:r>
          </a:p>
          <a:p>
            <a:pPr lvl="1" algn="just">
              <a:buFont typeface="Wingdings" pitchFamily="2" charset="2"/>
              <a:buChar char="Ø"/>
            </a:pPr>
            <a:endParaRPr lang="en-IN" sz="2000" dirty="0"/>
          </a:p>
          <a:p>
            <a:pPr lvl="1" algn="just">
              <a:buFont typeface="Wingdings" pitchFamily="2" charset="2"/>
              <a:buChar char="Ø"/>
            </a:pPr>
            <a:r>
              <a:rPr lang="en-US" sz="2000" dirty="0" smtClean="0"/>
              <a:t>The </a:t>
            </a:r>
            <a:r>
              <a:rPr lang="en-US" sz="2000" dirty="0"/>
              <a:t>Manhattan distance (also called taxicab norm or 1-  norm) is given by:</a:t>
            </a:r>
          </a:p>
          <a:p>
            <a:pPr lvl="1" algn="just"/>
            <a:endParaRPr lang="en-US" sz="2000" dirty="0" smtClean="0"/>
          </a:p>
          <a:p>
            <a:pPr algn="just"/>
            <a:endParaRPr lang="en-US" sz="2400" dirty="0"/>
          </a:p>
        </p:txBody>
      </p:sp>
      <p:sp>
        <p:nvSpPr>
          <p:cNvPr id="9" name="object 5"/>
          <p:cNvSpPr/>
          <p:nvPr/>
        </p:nvSpPr>
        <p:spPr>
          <a:xfrm>
            <a:off x="1447800" y="5257800"/>
            <a:ext cx="2454442" cy="685800"/>
          </a:xfrm>
          <a:prstGeom prst="rect">
            <a:avLst/>
          </a:prstGeom>
          <a:blipFill>
            <a:blip r:embed="rId2" cstate="print"/>
            <a:stretch>
              <a:fillRect/>
            </a:stretch>
          </a:blipFill>
        </p:spPr>
        <p:txBody>
          <a:bodyPr wrap="square" lIns="0" tIns="0" rIns="0" bIns="0" rtlCol="0"/>
          <a:lstStyle/>
          <a:p>
            <a:endParaRPr/>
          </a:p>
        </p:txBody>
      </p:sp>
      <p:sp>
        <p:nvSpPr>
          <p:cNvPr id="10" name="object 4"/>
          <p:cNvSpPr/>
          <p:nvPr/>
        </p:nvSpPr>
        <p:spPr>
          <a:xfrm>
            <a:off x="5334000" y="5272314"/>
            <a:ext cx="3006436" cy="75837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Common Distance Measures</a:t>
            </a:r>
            <a:endParaRPr lang="en-US" dirty="0"/>
          </a:p>
        </p:txBody>
      </p:sp>
      <p:sp>
        <p:nvSpPr>
          <p:cNvPr id="6" name="Content Placeholder 5"/>
          <p:cNvSpPr>
            <a:spLocks noGrp="1"/>
          </p:cNvSpPr>
          <p:nvPr>
            <p:ph idx="1"/>
          </p:nvPr>
        </p:nvSpPr>
        <p:spPr/>
        <p:txBody>
          <a:bodyPr>
            <a:normAutofit/>
          </a:bodyPr>
          <a:lstStyle/>
          <a:p>
            <a:pPr lvl="1" algn="just">
              <a:buFont typeface="Wingdings" pitchFamily="2" charset="2"/>
              <a:buChar char="Ø"/>
            </a:pPr>
            <a:r>
              <a:rPr lang="en-US" sz="2000" dirty="0" smtClean="0"/>
              <a:t>The </a:t>
            </a:r>
            <a:r>
              <a:rPr lang="en-US" sz="2000" dirty="0"/>
              <a:t>maximum norm is given by:</a:t>
            </a:r>
          </a:p>
          <a:p>
            <a:pPr lvl="1" algn="just">
              <a:buFont typeface="Wingdings" pitchFamily="2" charset="2"/>
              <a:buChar char="Ø"/>
            </a:pPr>
            <a:endParaRPr lang="en-US" sz="2000" dirty="0"/>
          </a:p>
          <a:p>
            <a:pPr lvl="1" algn="just">
              <a:buFont typeface="Wingdings" pitchFamily="2" charset="2"/>
              <a:buChar char="Ø"/>
            </a:pPr>
            <a:endParaRPr lang="en-IN" sz="2000" dirty="0"/>
          </a:p>
          <a:p>
            <a:pPr marR="215265" lvl="1" algn="just">
              <a:spcBef>
                <a:spcPts val="0"/>
              </a:spcBef>
              <a:buFont typeface="Wingdings" pitchFamily="2" charset="2"/>
              <a:buChar char="Ø"/>
              <a:tabLst>
                <a:tab pos="434340" algn="l"/>
              </a:tabLst>
            </a:pPr>
            <a:r>
              <a:rPr lang="en-US" sz="2000" dirty="0"/>
              <a:t>The Mahalanobis distance corrects data for  different scales and correlations in the variables.</a:t>
            </a:r>
          </a:p>
          <a:p>
            <a:pPr marR="5080" lvl="1" algn="just">
              <a:buClr>
                <a:srgbClr val="000000"/>
              </a:buClr>
              <a:buFont typeface="Wingdings" pitchFamily="2" charset="2"/>
              <a:buChar char="Ø"/>
              <a:tabLst>
                <a:tab pos="434340" algn="l"/>
              </a:tabLst>
            </a:pPr>
            <a:r>
              <a:rPr lang="en-US" sz="2000" dirty="0"/>
              <a:t>Inner product space: The angle between two  vectors can be used as a distance measure when  clustering high dimensional data</a:t>
            </a:r>
          </a:p>
          <a:p>
            <a:pPr marR="359410" lvl="1" algn="just">
              <a:lnSpc>
                <a:spcPct val="99900"/>
              </a:lnSpc>
              <a:buClr>
                <a:srgbClr val="000000"/>
              </a:buClr>
              <a:buFont typeface="Wingdings" pitchFamily="2" charset="2"/>
              <a:buChar char="Ø"/>
              <a:tabLst>
                <a:tab pos="434340" algn="l"/>
              </a:tabLst>
            </a:pPr>
            <a:r>
              <a:rPr lang="en-US" sz="2000" dirty="0"/>
              <a:t>Hamming distance (sometimes edit distance)  measures the minimum number of substitutions  required to change one member into another.</a:t>
            </a:r>
          </a:p>
          <a:p>
            <a:endParaRPr lang="en-US" sz="2000" dirty="0" smtClean="0">
              <a:latin typeface="Arial"/>
              <a:cs typeface="Arial"/>
            </a:endParaRPr>
          </a:p>
          <a:p>
            <a:endParaRPr lang="en-US" sz="2000" dirty="0"/>
          </a:p>
        </p:txBody>
      </p:sp>
      <p:sp>
        <p:nvSpPr>
          <p:cNvPr id="10" name="object 4"/>
          <p:cNvSpPr/>
          <p:nvPr/>
        </p:nvSpPr>
        <p:spPr>
          <a:xfrm>
            <a:off x="3124200" y="2133600"/>
            <a:ext cx="2333697" cy="39076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800" u="none" spc="-5" dirty="0"/>
              <a:t>K-MEANS</a:t>
            </a:r>
            <a:r>
              <a:rPr sz="4800" u="none" spc="-45" dirty="0"/>
              <a:t> </a:t>
            </a:r>
            <a:r>
              <a:rPr sz="4800" u="none" spc="-10" dirty="0"/>
              <a:t>CLUSTERING</a:t>
            </a:r>
            <a:endParaRPr sz="4800" dirty="0"/>
          </a:p>
        </p:txBody>
      </p:sp>
      <p:sp>
        <p:nvSpPr>
          <p:cNvPr id="4" name="Content Placeholder 3"/>
          <p:cNvSpPr>
            <a:spLocks noGrp="1"/>
          </p:cNvSpPr>
          <p:nvPr>
            <p:ph idx="1"/>
          </p:nvPr>
        </p:nvSpPr>
        <p:spPr/>
        <p:txBody>
          <a:bodyPr>
            <a:normAutofit/>
          </a:bodyPr>
          <a:lstStyle/>
          <a:p>
            <a:pPr algn="just"/>
            <a:r>
              <a:rPr lang="en-US" sz="2400" dirty="0" smtClean="0"/>
              <a:t>The k-means algorithm is an algorithm to cluster  n objects based on attributes into k partitions,  where k &lt; n.</a:t>
            </a:r>
          </a:p>
          <a:p>
            <a:pPr algn="just"/>
            <a:r>
              <a:rPr lang="en-US" sz="2400" dirty="0" smtClean="0"/>
              <a:t>It is similar to the expectation-maximization algorithm for mixtures of  Gaussians in that they both attempt to find the  centers of natural clusters in the data.</a:t>
            </a:r>
          </a:p>
          <a:p>
            <a:pPr algn="just"/>
            <a:r>
              <a:rPr lang="en-US" sz="2400" dirty="0" smtClean="0"/>
              <a:t>It assumes that the object attributes form a vector  space.</a:t>
            </a:r>
          </a:p>
          <a:p>
            <a:pPr algn="just"/>
            <a:r>
              <a:rPr lang="en-US" sz="2400" dirty="0" smtClean="0"/>
              <a:t>An algorithm for partitioning (or clustering) N  data points into K disjoint subsets S</a:t>
            </a:r>
            <a:r>
              <a:rPr lang="en-US" sz="2400" baseline="-25000" dirty="0" smtClean="0"/>
              <a:t>j</a:t>
            </a:r>
            <a:r>
              <a:rPr lang="en-US" sz="2400" dirty="0" smtClean="0"/>
              <a:t>  containing data points so as to minimize the  sum-of-squares criterion</a:t>
            </a:r>
          </a:p>
          <a:p>
            <a:pPr algn="just"/>
            <a:endParaRPr lang="en-US" sz="2400" dirty="0"/>
          </a:p>
        </p:txBody>
      </p:sp>
      <p:sp>
        <p:nvSpPr>
          <p:cNvPr id="5" name="object 4"/>
          <p:cNvSpPr/>
          <p:nvPr/>
        </p:nvSpPr>
        <p:spPr>
          <a:xfrm>
            <a:off x="3886200" y="5181600"/>
            <a:ext cx="2438400" cy="762000"/>
          </a:xfrm>
          <a:prstGeom prst="rect">
            <a:avLst/>
          </a:prstGeom>
          <a:blipFill>
            <a:blip r:embed="rId2" cstate="print"/>
            <a:stretch>
              <a:fillRect/>
            </a:stretch>
          </a:blipFill>
        </p:spPr>
        <p:txBody>
          <a:bodyPr wrap="square" lIns="0" tIns="0" rIns="0" bIns="0" rtlCol="0"/>
          <a:lstStyle/>
          <a:p>
            <a:endParaRPr/>
          </a:p>
        </p:txBody>
      </p:sp>
      <p:sp>
        <p:nvSpPr>
          <p:cNvPr id="6" name="TextBox 5"/>
          <p:cNvSpPr txBox="1"/>
          <p:nvPr/>
        </p:nvSpPr>
        <p:spPr>
          <a:xfrm>
            <a:off x="1371600" y="6019800"/>
            <a:ext cx="6934200" cy="954107"/>
          </a:xfrm>
          <a:prstGeom prst="rect">
            <a:avLst/>
          </a:prstGeom>
          <a:noFill/>
        </p:spPr>
        <p:txBody>
          <a:bodyPr wrap="square" rtlCol="0">
            <a:spAutoFit/>
          </a:bodyPr>
          <a:lstStyle/>
          <a:p>
            <a:pPr algn="ctr"/>
            <a:r>
              <a:rPr lang="en-US" sz="2000" spc="-10" dirty="0" smtClean="0">
                <a:solidFill>
                  <a:schemeClr val="bg1">
                    <a:lumMod val="65000"/>
                  </a:schemeClr>
                </a:solidFill>
              </a:rPr>
              <a:t>Where x</a:t>
            </a:r>
            <a:r>
              <a:rPr lang="en-US" sz="2000" spc="-10" baseline="-25000" dirty="0" smtClean="0">
                <a:solidFill>
                  <a:schemeClr val="bg1">
                    <a:lumMod val="65000"/>
                  </a:schemeClr>
                </a:solidFill>
              </a:rPr>
              <a:t>n</a:t>
            </a:r>
            <a:r>
              <a:rPr lang="en-US" sz="2000" spc="-10" dirty="0" smtClean="0">
                <a:solidFill>
                  <a:schemeClr val="bg1">
                    <a:lumMod val="65000"/>
                  </a:schemeClr>
                </a:solidFill>
              </a:rPr>
              <a:t> </a:t>
            </a:r>
            <a:r>
              <a:rPr lang="en-US" sz="2000" spc="-5" dirty="0" smtClean="0">
                <a:solidFill>
                  <a:schemeClr val="bg1">
                    <a:lumMod val="65000"/>
                  </a:schemeClr>
                </a:solidFill>
              </a:rPr>
              <a:t>is </a:t>
            </a:r>
            <a:r>
              <a:rPr lang="en-US" sz="2000" dirty="0" smtClean="0">
                <a:solidFill>
                  <a:schemeClr val="bg1">
                    <a:lumMod val="65000"/>
                  </a:schemeClr>
                </a:solidFill>
              </a:rPr>
              <a:t>a </a:t>
            </a:r>
            <a:r>
              <a:rPr lang="en-US" sz="2000" spc="-5" dirty="0" smtClean="0">
                <a:solidFill>
                  <a:schemeClr val="bg1">
                    <a:lumMod val="65000"/>
                  </a:schemeClr>
                </a:solidFill>
              </a:rPr>
              <a:t>vector </a:t>
            </a:r>
            <a:r>
              <a:rPr lang="en-US" sz="2000" spc="-10" dirty="0" smtClean="0">
                <a:solidFill>
                  <a:schemeClr val="bg1">
                    <a:lumMod val="65000"/>
                  </a:schemeClr>
                </a:solidFill>
              </a:rPr>
              <a:t>representing </a:t>
            </a:r>
            <a:r>
              <a:rPr lang="en-US" sz="2000" spc="-5" dirty="0" smtClean="0">
                <a:solidFill>
                  <a:schemeClr val="bg1">
                    <a:lumMod val="65000"/>
                  </a:schemeClr>
                </a:solidFill>
              </a:rPr>
              <a:t>the the </a:t>
            </a:r>
            <a:r>
              <a:rPr lang="en-US" sz="2000" spc="-190" dirty="0" smtClean="0">
                <a:solidFill>
                  <a:schemeClr val="bg1">
                    <a:lumMod val="65000"/>
                  </a:schemeClr>
                </a:solidFill>
              </a:rPr>
              <a:t>n</a:t>
            </a:r>
            <a:r>
              <a:rPr lang="en-US" sz="2000" spc="-190" baseline="30000" dirty="0" smtClean="0">
                <a:solidFill>
                  <a:schemeClr val="bg1">
                    <a:lumMod val="65000"/>
                  </a:schemeClr>
                </a:solidFill>
              </a:rPr>
              <a:t>th</a:t>
            </a:r>
            <a:r>
              <a:rPr lang="en-US" sz="2000" spc="-190" dirty="0" smtClean="0">
                <a:solidFill>
                  <a:schemeClr val="bg1">
                    <a:lumMod val="65000"/>
                  </a:schemeClr>
                </a:solidFill>
              </a:rPr>
              <a:t> </a:t>
            </a:r>
            <a:r>
              <a:rPr lang="en-US" sz="2000" spc="-5" dirty="0" smtClean="0">
                <a:solidFill>
                  <a:schemeClr val="bg1">
                    <a:lumMod val="65000"/>
                  </a:schemeClr>
                </a:solidFill>
              </a:rPr>
              <a:t>data point and </a:t>
            </a:r>
            <a:r>
              <a:rPr lang="en-US" sz="2000" spc="-75" dirty="0" smtClean="0">
                <a:solidFill>
                  <a:schemeClr val="bg1">
                    <a:lumMod val="65000"/>
                  </a:schemeClr>
                </a:solidFill>
              </a:rPr>
              <a:t>u</a:t>
            </a:r>
            <a:r>
              <a:rPr lang="en-US" sz="2000" spc="-75" baseline="-25000" dirty="0" smtClean="0">
                <a:solidFill>
                  <a:schemeClr val="bg1">
                    <a:lumMod val="65000"/>
                  </a:schemeClr>
                </a:solidFill>
              </a:rPr>
              <a:t>j</a:t>
            </a:r>
            <a:r>
              <a:rPr lang="en-US" sz="2000" spc="-75" dirty="0" smtClean="0">
                <a:solidFill>
                  <a:schemeClr val="bg1">
                    <a:lumMod val="65000"/>
                  </a:schemeClr>
                </a:solidFill>
              </a:rPr>
              <a:t> </a:t>
            </a:r>
            <a:r>
              <a:rPr lang="en-US" sz="2000" spc="-5" dirty="0" smtClean="0">
                <a:solidFill>
                  <a:schemeClr val="bg1">
                    <a:lumMod val="65000"/>
                  </a:schemeClr>
                </a:solidFill>
              </a:rPr>
              <a:t>is the geometric centroid of  the </a:t>
            </a:r>
            <a:r>
              <a:rPr lang="en-US" sz="2000" spc="-10" dirty="0" smtClean="0">
                <a:solidFill>
                  <a:schemeClr val="bg1">
                    <a:lumMod val="65000"/>
                  </a:schemeClr>
                </a:solidFill>
              </a:rPr>
              <a:t>data points </a:t>
            </a:r>
            <a:r>
              <a:rPr lang="en-US" sz="2000" spc="-5" dirty="0" smtClean="0">
                <a:solidFill>
                  <a:schemeClr val="bg1">
                    <a:lumMod val="65000"/>
                  </a:schemeClr>
                </a:solidFill>
              </a:rPr>
              <a:t>in</a:t>
            </a:r>
            <a:r>
              <a:rPr lang="en-US" sz="2000" spc="-10" dirty="0" smtClean="0">
                <a:solidFill>
                  <a:schemeClr val="bg1">
                    <a:lumMod val="65000"/>
                  </a:schemeClr>
                </a:solidFill>
              </a:rPr>
              <a:t> </a:t>
            </a:r>
            <a:r>
              <a:rPr lang="en-US" sz="2000" spc="-50" dirty="0" smtClean="0">
                <a:solidFill>
                  <a:schemeClr val="bg1">
                    <a:lumMod val="65000"/>
                  </a:schemeClr>
                </a:solidFill>
              </a:rPr>
              <a:t>S</a:t>
            </a:r>
            <a:r>
              <a:rPr lang="en-US" sz="2000" spc="-50" baseline="-25000" dirty="0" smtClean="0">
                <a:solidFill>
                  <a:schemeClr val="bg1">
                    <a:lumMod val="65000"/>
                  </a:schemeClr>
                </a:solidFill>
              </a:rPr>
              <a:t>i</a:t>
            </a:r>
            <a:r>
              <a:rPr lang="en-US" sz="2000" spc="-50" dirty="0" smtClean="0">
                <a:solidFill>
                  <a:schemeClr val="bg1">
                    <a:lumMod val="65000"/>
                  </a:schemeClr>
                </a:solidFill>
              </a:rPr>
              <a:t>.</a:t>
            </a:r>
            <a:endParaRPr lang="en-US" sz="2000" dirty="0" smtClean="0">
              <a:solidFill>
                <a:schemeClr val="bg1">
                  <a:lumMod val="65000"/>
                </a:schemeClr>
              </a:solidFill>
            </a:endParaRPr>
          </a:p>
          <a:p>
            <a:pPr algn="ct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u="none" spc="-5" dirty="0" smtClean="0"/>
              <a:t>K-MEANS</a:t>
            </a:r>
            <a:r>
              <a:rPr lang="en-US" u="none" spc="-45" dirty="0" smtClean="0"/>
              <a:t> </a:t>
            </a:r>
            <a:r>
              <a:rPr lang="en-US" u="none" spc="-10" dirty="0" smtClean="0"/>
              <a:t>CLUSTERING</a:t>
            </a:r>
            <a:endParaRPr lang="en-US" dirty="0"/>
          </a:p>
        </p:txBody>
      </p:sp>
      <p:sp>
        <p:nvSpPr>
          <p:cNvPr id="6" name="Content Placeholder 5"/>
          <p:cNvSpPr>
            <a:spLocks noGrp="1"/>
          </p:cNvSpPr>
          <p:nvPr>
            <p:ph idx="1"/>
          </p:nvPr>
        </p:nvSpPr>
        <p:spPr/>
        <p:txBody>
          <a:bodyPr>
            <a:normAutofit/>
          </a:bodyPr>
          <a:lstStyle/>
          <a:p>
            <a:pPr algn="just"/>
            <a:r>
              <a:rPr lang="en-US" sz="2400" dirty="0" smtClean="0"/>
              <a:t>Simply speaking k-means clustering is an  algorithm to classify or to group the objects  based on attributes/features into K number of  group.</a:t>
            </a:r>
          </a:p>
          <a:p>
            <a:pPr algn="just"/>
            <a:r>
              <a:rPr lang="en-US" sz="2400" dirty="0" smtClean="0"/>
              <a:t>K is positive integer number.</a:t>
            </a:r>
          </a:p>
          <a:p>
            <a:pPr algn="just"/>
            <a:r>
              <a:rPr lang="en-US" sz="2400" dirty="0" smtClean="0"/>
              <a:t>The grouping is done by minimizing the sum  of squares of distances between data and the  corresponding cluster centroid.</a:t>
            </a:r>
          </a:p>
          <a:p>
            <a:pPr algn="just"/>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1367041"/>
          </a:xfrm>
          <a:prstGeom prst="rect">
            <a:avLst/>
          </a:prstGeom>
        </p:spPr>
        <p:txBody>
          <a:bodyPr vert="horz" wrap="square" lIns="0" tIns="12700" rIns="0" bIns="0" rtlCol="0">
            <a:spAutoFit/>
          </a:bodyPr>
          <a:lstStyle/>
          <a:p>
            <a:pPr marL="12700" marR="5080">
              <a:lnSpc>
                <a:spcPct val="100000"/>
              </a:lnSpc>
              <a:spcBef>
                <a:spcPts val="100"/>
              </a:spcBef>
            </a:pPr>
            <a:r>
              <a:rPr spc="-5" dirty="0"/>
              <a:t>How the </a:t>
            </a:r>
            <a:r>
              <a:rPr spc="-10" dirty="0"/>
              <a:t>K-Mean </a:t>
            </a:r>
            <a:r>
              <a:rPr spc="-5" dirty="0" smtClean="0"/>
              <a:t>Clustering</a:t>
            </a:r>
            <a:r>
              <a:rPr lang="en-IN" spc="-5" dirty="0" smtClean="0"/>
              <a:t> </a:t>
            </a:r>
            <a:r>
              <a:rPr spc="-5" dirty="0" smtClean="0"/>
              <a:t>algorithm</a:t>
            </a:r>
            <a:r>
              <a:rPr spc="-10" dirty="0" smtClean="0"/>
              <a:t> </a:t>
            </a:r>
            <a:r>
              <a:rPr spc="-5" dirty="0"/>
              <a:t>works?</a:t>
            </a:r>
          </a:p>
        </p:txBody>
      </p:sp>
      <p:sp>
        <p:nvSpPr>
          <p:cNvPr id="6" name="object 3"/>
          <p:cNvSpPr/>
          <p:nvPr/>
        </p:nvSpPr>
        <p:spPr>
          <a:xfrm>
            <a:off x="2209800" y="1676400"/>
            <a:ext cx="5029200" cy="5181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pc="-5" dirty="0" smtClean="0"/>
              <a:t>How the </a:t>
            </a:r>
            <a:r>
              <a:rPr lang="en-US" spc="-10" dirty="0" smtClean="0"/>
              <a:t>K-Mean </a:t>
            </a:r>
            <a:r>
              <a:rPr lang="en-US" spc="-5" dirty="0" smtClean="0"/>
              <a:t>Clustering </a:t>
            </a:r>
            <a:r>
              <a:rPr lang="en-US" u="none" spc="-5" dirty="0" smtClean="0"/>
              <a:t> </a:t>
            </a:r>
            <a:br>
              <a:rPr lang="en-US" u="none" spc="-5" dirty="0" smtClean="0"/>
            </a:br>
            <a:r>
              <a:rPr lang="en-US" spc="-5" dirty="0" smtClean="0"/>
              <a:t>algorithm</a:t>
            </a:r>
            <a:r>
              <a:rPr lang="en-US" spc="-10" dirty="0" smtClean="0"/>
              <a:t> </a:t>
            </a:r>
            <a:r>
              <a:rPr lang="en-US" spc="-5" dirty="0" smtClean="0"/>
              <a:t>works?</a:t>
            </a:r>
            <a:endParaRPr lang="en-US" dirty="0"/>
          </a:p>
        </p:txBody>
      </p:sp>
      <p:sp>
        <p:nvSpPr>
          <p:cNvPr id="4" name="Content Placeholder 3"/>
          <p:cNvSpPr>
            <a:spLocks noGrp="1"/>
          </p:cNvSpPr>
          <p:nvPr>
            <p:ph idx="1"/>
          </p:nvPr>
        </p:nvSpPr>
        <p:spPr/>
        <p:txBody>
          <a:bodyPr>
            <a:normAutofit/>
          </a:bodyPr>
          <a:lstStyle/>
          <a:p>
            <a:pPr marL="457200" indent="-457200" algn="just">
              <a:buFont typeface="+mj-lt"/>
              <a:buAutoNum type="arabicPeriod"/>
            </a:pPr>
            <a:r>
              <a:rPr lang="en-US" sz="2400" dirty="0" smtClean="0"/>
              <a:t>Begin with a decision on the value of k =  number of clusters. </a:t>
            </a:r>
          </a:p>
          <a:p>
            <a:pPr marL="457200" indent="-457200" algn="just">
              <a:buFont typeface="+mj-lt"/>
              <a:buAutoNum type="arabicPeriod"/>
            </a:pPr>
            <a:r>
              <a:rPr lang="en-US" sz="2400" dirty="0" smtClean="0"/>
              <a:t>Put any initial partition that classifies the  data into k clusters. You may assign the  training samples randomly,or systematically  as the following:</a:t>
            </a:r>
          </a:p>
          <a:p>
            <a:pPr lvl="1" algn="just">
              <a:buFont typeface="Wingdings" pitchFamily="2" charset="2"/>
              <a:buChar char="Ø"/>
            </a:pPr>
            <a:r>
              <a:rPr lang="en-US" sz="2000" dirty="0" smtClean="0"/>
              <a:t>Take the first k training sample as single-element clusters</a:t>
            </a:r>
          </a:p>
          <a:p>
            <a:pPr lvl="1" algn="just">
              <a:buFont typeface="Wingdings" pitchFamily="2" charset="2"/>
              <a:buChar char="Ø"/>
            </a:pPr>
            <a:r>
              <a:rPr lang="en-US" sz="2000" dirty="0" smtClean="0"/>
              <a:t>Assign each of the remaining (N-k) training  sample to the cluster with the nearest centroid. After each assignment, recompute the  centroid of the gaining cluster.</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TotalTime>
  <Words>1570</Words>
  <Application>Microsoft Office PowerPoint</Application>
  <PresentationFormat>On-screen Show (4:3)</PresentationFormat>
  <Paragraphs>175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K-MEANS CLUSTERING</vt:lpstr>
      <vt:lpstr>INTRODUCTION- What is clustering?</vt:lpstr>
      <vt:lpstr>Types of clustering:</vt:lpstr>
      <vt:lpstr>Common Distance Measures</vt:lpstr>
      <vt:lpstr>Common Distance Measures</vt:lpstr>
      <vt:lpstr>K-MEANS CLUSTERING</vt:lpstr>
      <vt:lpstr>K-MEANS CLUSTERING</vt:lpstr>
      <vt:lpstr>How the K-Mean Clustering algorithm works?</vt:lpstr>
      <vt:lpstr>How the K-Mean Clustering   algorithm works?</vt:lpstr>
      <vt:lpstr>How the K-Mean Clustering   algorithm works?</vt:lpstr>
      <vt:lpstr>A Simple example showing the  implementation of k-means algorithm  (using K=2) </vt:lpstr>
      <vt:lpstr>PowerPoint Presentation</vt:lpstr>
      <vt:lpstr>PowerPoint Presentation</vt:lpstr>
      <vt:lpstr>PowerPoint Presentation</vt:lpstr>
      <vt:lpstr>PowerPoint Presentation</vt:lpstr>
      <vt:lpstr>PLOT</vt:lpstr>
      <vt:lpstr>(with K=3)</vt:lpstr>
      <vt:lpstr>PowerPoint Presentation</vt:lpstr>
      <vt:lpstr>Real-Life Numerical Example  of K-Means Clustering</vt:lpstr>
      <vt:lpstr>Step 1:</vt:lpstr>
      <vt:lpstr>PowerPoint Presentation</vt:lpstr>
      <vt:lpstr>Step 2:</vt:lpstr>
      <vt:lpstr>PowerPoint Presentation</vt:lpstr>
      <vt:lpstr>PowerPoint Presentation</vt:lpstr>
      <vt:lpstr>PowerPoint Presentation</vt:lpstr>
      <vt:lpstr>PowerPoint Presentation</vt:lpstr>
      <vt:lpstr>We get the final grouping as the results as:</vt:lpstr>
      <vt:lpstr>Weaknesses of K-Mean Clustering</vt:lpstr>
      <vt:lpstr>Applications of K-Mean  Clustering</vt:lpstr>
      <vt:lpstr>CONCLUSION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Sainik</dc:creator>
  <cp:lastModifiedBy>hp</cp:lastModifiedBy>
  <cp:revision>12</cp:revision>
  <dcterms:created xsi:type="dcterms:W3CDTF">2019-08-21T09:05:18Z</dcterms:created>
  <dcterms:modified xsi:type="dcterms:W3CDTF">2019-10-06T15:02:03Z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2015-07-29T00:00:00Z</vt:filetime>
  </property>
  <property fmtid="{D5CDD505-2E9C-101B-9397-08002B2CF9AE}" pid="3" name="Creator">
    <vt:lpwstr>pdftk 1.44 - www.pdftk.com</vt:lpwstr>
  </property>
  <property fmtid="{D5CDD505-2E9C-101B-9397-08002B2CF9AE}" pid="4" name="LastSaved">
    <vt:filetime>2019-08-21T00:00:00Z</vt:filetime>
  </property>
</Properties>
</file>