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1" r:id="rId10"/>
    <p:sldId id="262" r:id="rId11"/>
    <p:sldId id="263" r:id="rId12"/>
    <p:sldId id="264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75" d="100"/>
          <a:sy n="75" d="100"/>
        </p:scale>
        <p:origin x="121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9DA3-A1C3-4885-8406-DF9475092C1E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55A73-BD84-46FB-A22B-2AB4549EA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1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0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6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33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02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4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18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1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2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6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6553200" cy="1295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rgbClr val="0070C0"/>
                </a:solidFill>
                <a:latin typeface="Baskerville Old Face" pitchFamily="18" charset="0"/>
              </a:rPr>
              <a:t>SEO TOOL TO ANALYZE  LIVE WEB PAGES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10200"/>
            <a:ext cx="3886200" cy="812322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sz="3200" b="0" dirty="0" smtClean="0">
                <a:solidFill>
                  <a:srgbClr val="0070C0"/>
                </a:solidFill>
                <a:latin typeface="Bell MT" pitchFamily="18" charset="0"/>
              </a:rPr>
              <a:t>-by </a:t>
            </a:r>
            <a:r>
              <a:rPr lang="en-US" sz="3200" b="0" dirty="0" err="1" smtClean="0">
                <a:solidFill>
                  <a:srgbClr val="0070C0"/>
                </a:solidFill>
                <a:latin typeface="Bell MT" pitchFamily="18" charset="0"/>
              </a:rPr>
              <a:t>Amartya</a:t>
            </a:r>
            <a:r>
              <a:rPr lang="en-US" sz="3200" b="0" dirty="0" smtClean="0">
                <a:solidFill>
                  <a:srgbClr val="0070C0"/>
                </a:solidFill>
                <a:latin typeface="Bell MT" pitchFamily="18" charset="0"/>
              </a:rPr>
              <a:t> Choudhury</a:t>
            </a:r>
            <a:endParaRPr lang="en-US" sz="3200" b="0" dirty="0">
              <a:solidFill>
                <a:srgbClr val="0070C0"/>
              </a:solidFill>
              <a:latin typeface="Bell MT" pitchFamily="18" charset="0"/>
            </a:endParaRPr>
          </a:p>
        </p:txBody>
      </p:sp>
      <p:pic>
        <p:nvPicPr>
          <p:cNvPr id="4" name="Picture 3" descr="Image result for scope of web scrapi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3352800"/>
            <a:ext cx="495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ython-7be70baaa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152400"/>
            <a:ext cx="19050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85800" y="3581400"/>
            <a:ext cx="7772400" cy="45719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solidFill>
                  <a:srgbClr val="0070C0"/>
                </a:solidFill>
                <a:latin typeface="Bodoni MT" pitchFamily="18" charset="0"/>
              </a:rPr>
              <a:t>AIM OF PROJECT</a:t>
            </a:r>
            <a:br>
              <a:rPr lang="en-US" sz="6700" b="1" dirty="0" smtClean="0">
                <a:solidFill>
                  <a:srgbClr val="0070C0"/>
                </a:solidFill>
                <a:latin typeface="Bodoni MT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6400800" cy="2971800"/>
          </a:xfrm>
        </p:spPr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  <a:latin typeface="Bell MT" pitchFamily="18" charset="0"/>
              </a:rPr>
              <a:t>To develop an SEO Tool to Analyze Live Web Pages.</a:t>
            </a:r>
            <a:endParaRPr lang="en-US" sz="2400" b="0" dirty="0">
              <a:solidFill>
                <a:schemeClr val="tx1"/>
              </a:solidFill>
              <a:latin typeface="Bell MT" pitchFamily="18" charset="0"/>
            </a:endParaRPr>
          </a:p>
        </p:txBody>
      </p:sp>
      <p:pic>
        <p:nvPicPr>
          <p:cNvPr id="5" name="Picture 4" descr="python-7be70baa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152400"/>
            <a:ext cx="19050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23900"/>
            <a:ext cx="8229600" cy="10668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Bell MT" pitchFamily="18" charset="0"/>
              </a:rPr>
              <a:t>PROJECT GOALS</a:t>
            </a:r>
            <a:r>
              <a:rPr lang="en-US" sz="6000" dirty="0" smtClean="0">
                <a:solidFill>
                  <a:srgbClr val="0070C0"/>
                </a:solidFill>
                <a:latin typeface="Bodoni MT" pitchFamily="18" charset="0"/>
              </a:rPr>
              <a:t/>
            </a:r>
            <a:br>
              <a:rPr lang="en-US" sz="6000" dirty="0" smtClean="0">
                <a:solidFill>
                  <a:srgbClr val="0070C0"/>
                </a:solidFill>
                <a:latin typeface="Bodoni MT" pitchFamily="18" charset="0"/>
              </a:rPr>
            </a:br>
            <a:endParaRPr lang="en-US" sz="6000" dirty="0">
              <a:solidFill>
                <a:srgbClr val="0070C0"/>
              </a:solidFill>
              <a:latin typeface="Bodoni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Bell MT" pitchFamily="18" charset="0"/>
              </a:rPr>
              <a:t>In this data driven world, we need to be constantly vigilant, as</a:t>
            </a:r>
          </a:p>
          <a:p>
            <a:pPr algn="just">
              <a:buNone/>
            </a:pPr>
            <a:r>
              <a:rPr lang="en-US" dirty="0" smtClean="0">
                <a:latin typeface="Bell MT" pitchFamily="18" charset="0"/>
              </a:rPr>
              <a:t>information and key data for an organization keeps changing</a:t>
            </a:r>
          </a:p>
          <a:p>
            <a:pPr algn="just">
              <a:buNone/>
            </a:pPr>
            <a:r>
              <a:rPr lang="en-US" dirty="0" smtClean="0">
                <a:latin typeface="Bell MT" pitchFamily="18" charset="0"/>
              </a:rPr>
              <a:t>all the while. If we get the right data at the right time in an</a:t>
            </a:r>
          </a:p>
          <a:p>
            <a:pPr algn="just">
              <a:buNone/>
            </a:pPr>
            <a:r>
              <a:rPr lang="en-US" dirty="0" smtClean="0">
                <a:latin typeface="Bell MT" pitchFamily="18" charset="0"/>
              </a:rPr>
              <a:t>efficient manner, we can stay ahead of competition. </a:t>
            </a:r>
          </a:p>
          <a:p>
            <a:pPr algn="just">
              <a:buNone/>
            </a:pPr>
            <a:endParaRPr lang="en-US" dirty="0" smtClean="0">
              <a:latin typeface="Bell MT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Bell MT" pitchFamily="18" charset="0"/>
              </a:rPr>
              <a:t>And keeping this concept in mind we create a program which</a:t>
            </a:r>
          </a:p>
          <a:p>
            <a:pPr algn="just">
              <a:buNone/>
            </a:pPr>
            <a:r>
              <a:rPr lang="en-US" dirty="0" smtClean="0">
                <a:latin typeface="Bell MT" pitchFamily="18" charset="0"/>
              </a:rPr>
              <a:t>is relatable and can scrap data from WebPages efficiently.</a:t>
            </a:r>
            <a:endParaRPr lang="en-US" dirty="0">
              <a:latin typeface="Bell MT" pitchFamily="18" charset="0"/>
            </a:endParaRPr>
          </a:p>
        </p:txBody>
      </p:sp>
      <p:pic>
        <p:nvPicPr>
          <p:cNvPr id="5" name="Picture 4" descr="python-7be70baa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-228600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" y="117873"/>
            <a:ext cx="8229600" cy="9144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Bodoni MT" pitchFamily="18" charset="0"/>
              </a:rPr>
              <a:t>PROJECT LAYOUT</a:t>
            </a:r>
            <a:r>
              <a:rPr lang="en-US" sz="6000" dirty="0" smtClean="0">
                <a:solidFill>
                  <a:srgbClr val="0070C0"/>
                </a:solidFill>
                <a:latin typeface="Bodoni MT" pitchFamily="18" charset="0"/>
              </a:rPr>
              <a:t/>
            </a:r>
            <a:br>
              <a:rPr lang="en-US" sz="6000" dirty="0" smtClean="0">
                <a:solidFill>
                  <a:srgbClr val="0070C0"/>
                </a:solidFill>
                <a:latin typeface="Bodoni MT" pitchFamily="18" charset="0"/>
              </a:rPr>
            </a:br>
            <a:endParaRPr lang="en-US" sz="6000" dirty="0">
              <a:solidFill>
                <a:srgbClr val="0070C0"/>
              </a:solidFill>
              <a:latin typeface="Bodoni MT" pitchFamily="18" charset="0"/>
            </a:endParaRPr>
          </a:p>
        </p:txBody>
      </p:sp>
      <p:pic>
        <p:nvPicPr>
          <p:cNvPr id="4" name="Content Placeholder 3" descr="Image result for web scraping with bs4 steps in daigram form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9550" y="1399382"/>
            <a:ext cx="617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python-7be70baaa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-152400"/>
            <a:ext cx="1828800" cy="1828800"/>
          </a:xfrm>
          <a:prstGeom prst="rect">
            <a:avLst/>
          </a:prstGeom>
        </p:spPr>
      </p:pic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81000" y="3733800"/>
            <a:ext cx="1362075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cs typeface="Arial" pitchFamily="34" charset="0"/>
              </a:rPr>
              <a:t>DOCUMENT LOAD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828800" y="4343400"/>
            <a:ext cx="1362075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PARSING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52800" y="4953000"/>
            <a:ext cx="1362075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EXTRACTION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876800" y="5638800"/>
            <a:ext cx="1362075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TRANSFORMATION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1" name="Shape 20"/>
          <p:cNvCxnSpPr>
            <a:stCxn id="16385" idx="2"/>
            <a:endCxn id="16386" idx="1"/>
          </p:cNvCxnSpPr>
          <p:nvPr/>
        </p:nvCxnSpPr>
        <p:spPr>
          <a:xfrm rot="16200000" flipH="1">
            <a:off x="1240632" y="3955256"/>
            <a:ext cx="409575" cy="7667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6386" idx="2"/>
            <a:endCxn id="16387" idx="1"/>
          </p:cNvCxnSpPr>
          <p:nvPr/>
        </p:nvCxnSpPr>
        <p:spPr>
          <a:xfrm rot="16200000" flipH="1">
            <a:off x="2726532" y="4526756"/>
            <a:ext cx="409575" cy="8429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6387" idx="2"/>
            <a:endCxn id="16388" idx="1"/>
          </p:cNvCxnSpPr>
          <p:nvPr/>
        </p:nvCxnSpPr>
        <p:spPr>
          <a:xfrm rot="16200000" flipH="1">
            <a:off x="4212432" y="5174456"/>
            <a:ext cx="485775" cy="8429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124200" y="1467197"/>
            <a:ext cx="1447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Notepad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0" y="5486400"/>
            <a:ext cx="14478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ReadUrl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" y="3627998"/>
            <a:ext cx="14478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Workbook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3604399"/>
            <a:ext cx="1447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Scraping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0" y="2362200"/>
            <a:ext cx="1447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Worksheet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0" y="5050998"/>
            <a:ext cx="14478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Exclude</a:t>
            </a:r>
            <a:endParaRPr lang="en-US" dirty="0"/>
          </a:p>
        </p:txBody>
      </p:sp>
      <p:pic>
        <p:nvPicPr>
          <p:cNvPr id="28" name="Picture 27" descr="python-7be70baa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-152400"/>
            <a:ext cx="1828800" cy="18288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33400" y="457200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0" b="1" dirty="0" smtClean="0">
                <a:solidFill>
                  <a:srgbClr val="0070C0"/>
                </a:solidFill>
                <a:latin typeface="Bodoni MT" pitchFamily="18" charset="0"/>
              </a:rPr>
              <a:t> PROGRAM LOGIC</a:t>
            </a:r>
            <a:endParaRPr lang="en-US" sz="6000" dirty="0">
              <a:latin typeface="Bodoni MT" pitchFamily="18" charset="0"/>
            </a:endParaRPr>
          </a:p>
        </p:txBody>
      </p:sp>
      <p:cxnSp>
        <p:nvCxnSpPr>
          <p:cNvPr id="32" name="Straight Arrow Connector 31"/>
          <p:cNvCxnSpPr>
            <a:stCxn id="22" idx="2"/>
            <a:endCxn id="24" idx="0"/>
          </p:cNvCxnSpPr>
          <p:nvPr/>
        </p:nvCxnSpPr>
        <p:spPr>
          <a:xfrm flipH="1">
            <a:off x="1143000" y="2113528"/>
            <a:ext cx="2705100" cy="1514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3" idx="1"/>
          </p:cNvCxnSpPr>
          <p:nvPr/>
        </p:nvCxnSpPr>
        <p:spPr>
          <a:xfrm>
            <a:off x="1168400" y="4095065"/>
            <a:ext cx="2184400" cy="1581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0"/>
            <a:endCxn id="25" idx="2"/>
          </p:cNvCxnSpPr>
          <p:nvPr/>
        </p:nvCxnSpPr>
        <p:spPr>
          <a:xfrm flipV="1">
            <a:off x="4076700" y="4250730"/>
            <a:ext cx="0" cy="123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4572000" y="28194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7" idx="1"/>
          </p:cNvCxnSpPr>
          <p:nvPr/>
        </p:nvCxnSpPr>
        <p:spPr>
          <a:xfrm>
            <a:off x="4572000" y="4273729"/>
            <a:ext cx="762000" cy="967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21300" y="3593068"/>
            <a:ext cx="1371600" cy="64633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InsertArtWork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070600" y="2993598"/>
            <a:ext cx="25400" cy="63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70C0"/>
                </a:solidFill>
                <a:latin typeface="Bodoni MT" pitchFamily="18" charset="0"/>
              </a:rPr>
              <a:t>THANK YOU</a:t>
            </a:r>
            <a:endParaRPr lang="en-US" sz="6000" b="1" dirty="0">
              <a:solidFill>
                <a:srgbClr val="0070C0"/>
              </a:solidFill>
              <a:latin typeface="Bodoni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Bodoni MT" pitchFamily="18" charset="0"/>
              </a:rPr>
              <a:t>Thanks to NIIT Behala center for giving me this</a:t>
            </a:r>
          </a:p>
          <a:p>
            <a:pPr algn="ctr">
              <a:buNone/>
            </a:pPr>
            <a:r>
              <a:rPr lang="en-US" dirty="0" smtClean="0">
                <a:latin typeface="Bodoni MT" pitchFamily="18" charset="0"/>
              </a:rPr>
              <a:t>opportunity.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python-7be70baa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-1524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Baskerville Old Face" pitchFamily="18" charset="0"/>
              </a:rPr>
              <a:t>What is python?</a:t>
            </a:r>
            <a:endParaRPr lang="en-US" sz="4800" b="1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>
                <a:latin typeface="Bell MT" pitchFamily="18" charset="0"/>
              </a:rPr>
              <a:t>A very high level, object-oriented language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>
                <a:latin typeface="Bell MT" pitchFamily="18" charset="0"/>
              </a:rPr>
              <a:t>Easy to read and program with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>
                <a:latin typeface="Bell MT" pitchFamily="18" charset="0"/>
              </a:rPr>
              <a:t>Similar to Perl but with powerful typing and object-oriented features</a:t>
            </a:r>
          </a:p>
          <a:p>
            <a:pPr marL="457200" indent="-457200"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>
                <a:latin typeface="Bell MT" pitchFamily="18" charset="0"/>
              </a:rPr>
              <a:t>Scripting Language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>
                <a:latin typeface="Bell MT" pitchFamily="18" charset="0"/>
              </a:rPr>
              <a:t>Python focuses on readability, coherence, simplicity 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>
                <a:latin typeface="Bell MT" pitchFamily="18" charset="0"/>
              </a:rPr>
              <a:t>Python code is usually very compact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>
                <a:latin typeface="Bell MT" pitchFamily="18" charset="0"/>
              </a:rPr>
              <a:t>Python code is portable across OS platforms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>
                <a:latin typeface="Bell MT" pitchFamily="18" charset="0"/>
              </a:rPr>
              <a:t>Huge collection of libraries available for use by developers</a:t>
            </a:r>
          </a:p>
          <a:p>
            <a:endParaRPr lang="en-US" dirty="0" smtClean="0"/>
          </a:p>
        </p:txBody>
      </p:sp>
      <p:pic>
        <p:nvPicPr>
          <p:cNvPr id="5" name="Picture 4" descr="python-7be70baa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304800"/>
            <a:ext cx="19050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28800" y="114301"/>
            <a:ext cx="7772400" cy="144779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  <a:t>What Is SQLiet3?</a:t>
            </a:r>
            <a:endParaRPr lang="en-US" sz="48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429000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  <a:latin typeface="Bell MT" pitchFamily="18" charset="0"/>
              </a:rPr>
              <a:t> SQLite3 is a database written in c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  <a:latin typeface="Bell MT" pitchFamily="18" charset="0"/>
              </a:rPr>
              <a:t> Does not need a database server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  <a:latin typeface="Bell MT" pitchFamily="18" charset="0"/>
              </a:rPr>
              <a:t> Uses SQL for various operations with the         database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  <a:latin typeface="Bell MT" pitchFamily="18" charset="0"/>
              </a:rPr>
              <a:t> SQLITE3 is Easy and Good for prototyping or for small applications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  <a:latin typeface="Bell MT" pitchFamily="18" charset="0"/>
              </a:rPr>
              <a:t> The code is portable to any other database like </a:t>
            </a:r>
            <a:r>
              <a:rPr lang="en-US" sz="2400" b="0" dirty="0" err="1" smtClean="0">
                <a:solidFill>
                  <a:schemeClr val="tx1"/>
                </a:solidFill>
                <a:latin typeface="Bell MT" pitchFamily="18" charset="0"/>
              </a:rPr>
              <a:t>mysql</a:t>
            </a:r>
            <a:r>
              <a:rPr lang="en-US" sz="2400" b="0" dirty="0" smtClean="0">
                <a:solidFill>
                  <a:schemeClr val="tx1"/>
                </a:solidFill>
                <a:latin typeface="Bell MT" pitchFamily="18" charset="0"/>
              </a:rPr>
              <a:t> or similar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python-7be70baa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304800"/>
            <a:ext cx="19050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Baskerville Old Face" pitchFamily="18" charset="0"/>
              </a:rPr>
              <a:t>SYNTAX FOR SQLite3</a:t>
            </a:r>
            <a:endParaRPr lang="en-US" sz="4800" b="1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>
                <a:latin typeface="Bell MT" pitchFamily="18" charset="0"/>
              </a:rPr>
              <a:t>import sqlite3 </a:t>
            </a:r>
          </a:p>
          <a:p>
            <a:pPr marL="0" indent="0">
              <a:buSzTx/>
              <a:buFontTx/>
              <a:buNone/>
            </a:pPr>
            <a:r>
              <a:rPr lang="en-US" dirty="0" smtClean="0">
                <a:latin typeface="Bell MT" pitchFamily="18" charset="0"/>
              </a:rPr>
              <a:t>Conn = sqlite3.connect(‘</a:t>
            </a:r>
            <a:r>
              <a:rPr lang="en-US" dirty="0" err="1" smtClean="0">
                <a:latin typeface="Bell MT" pitchFamily="18" charset="0"/>
              </a:rPr>
              <a:t>mydb.db</a:t>
            </a:r>
            <a:r>
              <a:rPr lang="en-US" dirty="0" smtClean="0">
                <a:latin typeface="Bell MT" pitchFamily="18" charset="0"/>
              </a:rPr>
              <a:t>')</a:t>
            </a:r>
          </a:p>
          <a:p>
            <a:pPr marL="0" indent="0">
              <a:buSzTx/>
              <a:buFontTx/>
              <a:buNone/>
            </a:pPr>
            <a:r>
              <a:rPr lang="en-US" dirty="0" smtClean="0">
                <a:latin typeface="Bell MT" pitchFamily="18" charset="0"/>
              </a:rPr>
              <a:t>conn.execute(‘’’CREATE TABLE STUDENT</a:t>
            </a:r>
          </a:p>
          <a:p>
            <a:pPr marL="0" indent="0">
              <a:buSzTx/>
              <a:buFontTx/>
              <a:buNone/>
            </a:pPr>
            <a:r>
              <a:rPr lang="en-US" dirty="0" smtClean="0">
                <a:latin typeface="Bell MT" pitchFamily="18" charset="0"/>
              </a:rPr>
              <a:t>                            (ROLLNO I</a:t>
            </a:r>
            <a:r>
              <a:rPr lang="en-IN" altLang="en-US" dirty="0" smtClean="0">
                <a:latin typeface="Bell MT" pitchFamily="18" charset="0"/>
              </a:rPr>
              <a:t>N</a:t>
            </a:r>
            <a:r>
              <a:rPr lang="en-US" dirty="0" smtClean="0">
                <a:latin typeface="Bell MT" pitchFamily="18" charset="0"/>
              </a:rPr>
              <a:t>T NOT NULL, </a:t>
            </a:r>
          </a:p>
          <a:p>
            <a:pPr marL="0" indent="0">
              <a:buSzTx/>
              <a:buFontTx/>
              <a:buNone/>
            </a:pPr>
            <a:r>
              <a:rPr lang="en-US" dirty="0" smtClean="0">
                <a:latin typeface="Bell MT" pitchFamily="18" charset="0"/>
              </a:rPr>
              <a:t>                             NAME TEXT NOT NULL, </a:t>
            </a:r>
          </a:p>
          <a:p>
            <a:pPr marL="0" indent="0">
              <a:buSzTx/>
              <a:buFontTx/>
              <a:buNone/>
            </a:pPr>
            <a:r>
              <a:rPr lang="en-US" dirty="0" smtClean="0">
                <a:latin typeface="Bell MT" pitchFamily="18" charset="0"/>
              </a:rPr>
              <a:t>                             AGE INT NOT NULL);’’’)</a:t>
            </a:r>
          </a:p>
          <a:p>
            <a:pPr>
              <a:buNone/>
            </a:pPr>
            <a:r>
              <a:rPr lang="en-US" dirty="0" smtClean="0">
                <a:latin typeface="Bell MT" pitchFamily="18" charset="0"/>
              </a:rPr>
              <a:t>conn.commit()</a:t>
            </a:r>
          </a:p>
          <a:p>
            <a:pPr>
              <a:buNone/>
            </a:pPr>
            <a:endParaRPr lang="en-US" dirty="0" smtClean="0">
              <a:latin typeface="Bell MT" pitchFamily="18" charset="0"/>
            </a:endParaRPr>
          </a:p>
          <a:p>
            <a:pPr>
              <a:buNone/>
            </a:pPr>
            <a:r>
              <a:rPr lang="en-US" dirty="0" smtClean="0">
                <a:latin typeface="Bell MT" pitchFamily="18" charset="0"/>
              </a:rPr>
              <a:t>There are many other queries like insert, delete, update</a:t>
            </a:r>
          </a:p>
          <a:p>
            <a:pPr>
              <a:buNone/>
            </a:pPr>
            <a:r>
              <a:rPr lang="en-US" dirty="0" smtClean="0">
                <a:latin typeface="Bell MT" pitchFamily="18" charset="0"/>
              </a:rPr>
              <a:t>which can be done using sqlite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python-7be70baa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304800"/>
            <a:ext cx="19050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76400" y="916941"/>
            <a:ext cx="7772400" cy="1341119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Baskerville Old Face" pitchFamily="18" charset="0"/>
              </a:rPr>
              <a:t/>
            </a:r>
            <a:br>
              <a:rPr lang="en-US" sz="4800" b="1" dirty="0" smtClean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  <a:t/>
            </a:r>
            <a:b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  <a:t/>
            </a:r>
            <a:b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  <a:t/>
            </a:r>
            <a:b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  <a:t/>
            </a:r>
            <a:b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  <a:t/>
            </a:r>
            <a:b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  <a:t/>
            </a:r>
            <a:b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  <a:t/>
            </a:r>
            <a:b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  <a:t/>
            </a:r>
            <a:b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  <a:t/>
            </a:r>
            <a:b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  <a:t/>
            </a:r>
            <a:b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  <a:t/>
            </a:r>
            <a:b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  <a:t/>
            </a:r>
            <a:b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  <a:t/>
            </a:r>
            <a:br>
              <a:rPr lang="en-US" sz="4800" dirty="0" smtClean="0">
                <a:solidFill>
                  <a:srgbClr val="0070C0"/>
                </a:solidFill>
                <a:latin typeface="Baskerville Old Face" pitchFamily="18" charset="0"/>
              </a:rPr>
            </a:br>
            <a:r>
              <a:rPr lang="en-US" sz="4800" b="1" dirty="0" smtClean="0">
                <a:solidFill>
                  <a:srgbClr val="0070C0"/>
                </a:solidFill>
                <a:latin typeface="Baskerville Old Face" pitchFamily="18" charset="0"/>
              </a:rPr>
              <a:t>What Is Xlsxwriter?</a:t>
            </a:r>
            <a:r>
              <a:rPr lang="en-US" sz="6000" dirty="0" smtClean="0">
                <a:solidFill>
                  <a:srgbClr val="0070C0"/>
                </a:solidFill>
                <a:latin typeface="Bodoni MT" pitchFamily="18" charset="0"/>
              </a:rPr>
              <a:t/>
            </a:r>
            <a:br>
              <a:rPr lang="en-US" sz="6000" dirty="0" smtClean="0">
                <a:solidFill>
                  <a:srgbClr val="0070C0"/>
                </a:solidFill>
                <a:latin typeface="Bodoni MT" pitchFamily="18" charset="0"/>
              </a:rPr>
            </a:br>
            <a:endParaRPr lang="en-US" sz="6000" dirty="0">
              <a:solidFill>
                <a:srgbClr val="0070C0"/>
              </a:solidFill>
              <a:latin typeface="Bodoni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752600"/>
            <a:ext cx="6400800" cy="4343400"/>
          </a:xfrm>
        </p:spPr>
        <p:txBody>
          <a:bodyPr>
            <a:noAutofit/>
          </a:bodyPr>
          <a:lstStyle/>
          <a:p>
            <a:pPr lvl="4" algn="just">
              <a:buClr>
                <a:srgbClr val="0070C0"/>
              </a:buClr>
              <a:buFont typeface="Wingdings" pitchFamily="2" charset="2"/>
              <a:buChar char="q"/>
            </a:pPr>
            <a:endParaRPr lang="en-US" sz="2200" b="0" dirty="0" smtClean="0">
              <a:solidFill>
                <a:schemeClr val="tx1"/>
              </a:solidFill>
              <a:latin typeface="Bell MT" pitchFamily="18" charset="0"/>
            </a:endParaRPr>
          </a:p>
          <a:p>
            <a:endParaRPr 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5" name="Picture 4" descr="python-7be70baa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304800"/>
            <a:ext cx="1905000" cy="190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1400" y="1587500"/>
            <a:ext cx="5664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70C0"/>
              </a:buClr>
              <a:buSzPct val="70000"/>
              <a:buFont typeface="Wingdings" pitchFamily="2" charset="2"/>
              <a:buChar char="q"/>
            </a:pPr>
            <a:r>
              <a:rPr lang="en-US" sz="2400" b="1" dirty="0" smtClean="0">
                <a:latin typeface="Bell MT" pitchFamily="18" charset="0"/>
              </a:rPr>
              <a:t> </a:t>
            </a:r>
            <a:r>
              <a:rPr lang="en-US" sz="2400" dirty="0" err="1" smtClean="0">
                <a:latin typeface="Bell MT" pitchFamily="18" charset="0"/>
              </a:rPr>
              <a:t>XlsxWriter</a:t>
            </a:r>
            <a:r>
              <a:rPr lang="en-US" sz="2400" dirty="0" smtClean="0">
                <a:latin typeface="Bell MT" pitchFamily="18" charset="0"/>
              </a:rPr>
              <a:t> is a Python module for writing files in the Excel 2007+ XLSX file format.</a:t>
            </a:r>
          </a:p>
          <a:p>
            <a:pPr algn="just">
              <a:buClr>
                <a:srgbClr val="0070C0"/>
              </a:buClr>
              <a:buSzPct val="70000"/>
            </a:pPr>
            <a:endParaRPr lang="en-US" sz="2400" dirty="0" smtClean="0">
              <a:latin typeface="Bell MT" pitchFamily="18" charset="0"/>
            </a:endParaRPr>
          </a:p>
          <a:p>
            <a:pPr algn="just">
              <a:buClr>
                <a:srgbClr val="0070C0"/>
              </a:buClr>
              <a:buSzPct val="70000"/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</a:t>
            </a:r>
            <a:r>
              <a:rPr lang="en-US" sz="2400" dirty="0" err="1" smtClean="0">
                <a:latin typeface="Bell MT" pitchFamily="18" charset="0"/>
              </a:rPr>
              <a:t>XlsxWriter</a:t>
            </a:r>
            <a:r>
              <a:rPr lang="en-US" sz="2400" dirty="0" smtClean="0">
                <a:latin typeface="Bell MT" pitchFamily="18" charset="0"/>
              </a:rPr>
              <a:t> can be used to write text, numbers, formulas and hyperlinks to multiple worksheets </a:t>
            </a:r>
          </a:p>
          <a:p>
            <a:pPr algn="just">
              <a:buClr>
                <a:srgbClr val="0070C0"/>
              </a:buClr>
              <a:buSzPct val="70000"/>
            </a:pPr>
            <a:r>
              <a:rPr lang="en-US" sz="2400" dirty="0" smtClean="0">
                <a:latin typeface="Bell MT" pitchFamily="18" charset="0"/>
              </a:rPr>
              <a:t> </a:t>
            </a:r>
          </a:p>
          <a:p>
            <a:pPr algn="just">
              <a:buClr>
                <a:srgbClr val="0070C0"/>
              </a:buClr>
              <a:buSzPct val="70000"/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 It supports features such as formatting and many more,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Baskerville Old Face" pitchFamily="18" charset="0"/>
              </a:rPr>
              <a:t>Syntax for </a:t>
            </a:r>
            <a:r>
              <a:rPr lang="en-US" sz="4800" b="1" dirty="0" err="1" smtClean="0">
                <a:solidFill>
                  <a:srgbClr val="0070C0"/>
                </a:solidFill>
                <a:latin typeface="Baskerville Old Face" pitchFamily="18" charset="0"/>
              </a:rPr>
              <a:t>XlsxWriter</a:t>
            </a:r>
            <a:endParaRPr lang="en-US" sz="4800" b="1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467600" cy="4492752"/>
          </a:xfr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>
                <a:latin typeface="Bell MT" pitchFamily="18" charset="0"/>
              </a:rPr>
              <a:t>import xlsxwriter</a:t>
            </a:r>
          </a:p>
          <a:p>
            <a:pPr marL="0" indent="0">
              <a:buSzTx/>
              <a:buFontTx/>
              <a:buNone/>
            </a:pPr>
            <a:r>
              <a:rPr lang="en-US" dirty="0" smtClean="0">
                <a:latin typeface="Bell MT" pitchFamily="18" charset="0"/>
              </a:rPr>
              <a:t>workbook = xlsxwriter. Workbook('d:\\test.xlsx')</a:t>
            </a:r>
          </a:p>
          <a:p>
            <a:pPr marL="0" indent="0">
              <a:buSzTx/>
              <a:buFontTx/>
              <a:buNone/>
            </a:pPr>
            <a:r>
              <a:rPr lang="en-US" dirty="0" smtClean="0">
                <a:latin typeface="Bell MT" pitchFamily="18" charset="0"/>
              </a:rPr>
              <a:t>worksheet = workbook.add_worksheet()</a:t>
            </a:r>
          </a:p>
          <a:p>
            <a:pPr marL="0" indent="0">
              <a:buSzTx/>
              <a:buFontTx/>
              <a:buNone/>
            </a:pPr>
            <a:r>
              <a:rPr lang="en-US" dirty="0" smtClean="0">
                <a:latin typeface="Bell MT" pitchFamily="18" charset="0"/>
              </a:rPr>
              <a:t>worksheet. Write('A1', 'Test data')</a:t>
            </a:r>
          </a:p>
          <a:p>
            <a:pPr marL="0" indent="0">
              <a:buSzTx/>
              <a:buFontTx/>
              <a:buNone/>
            </a:pPr>
            <a:r>
              <a:rPr lang="en-US" dirty="0" smtClean="0">
                <a:latin typeface="Bell MT" pitchFamily="18" charset="0"/>
              </a:rPr>
              <a:t>workbook. Close()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Many other options and utility can be found inside</a:t>
            </a:r>
          </a:p>
          <a:p>
            <a:pPr>
              <a:buNone/>
            </a:pPr>
            <a:r>
              <a:rPr lang="en-US" dirty="0" smtClean="0"/>
              <a:t>xlsxwriter.</a:t>
            </a:r>
            <a:endParaRPr lang="en-US" dirty="0"/>
          </a:p>
        </p:txBody>
      </p:sp>
      <p:pic>
        <p:nvPicPr>
          <p:cNvPr id="4" name="Picture 3" descr="python-7be70baa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228600"/>
            <a:ext cx="19050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239000" cy="22098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Baskerville Old Face" pitchFamily="18" charset="0"/>
              </a:rPr>
              <a:t>What Is Beautiful        Soup?</a:t>
            </a:r>
            <a:r>
              <a:rPr lang="en-US" sz="4800" dirty="0" smtClean="0">
                <a:latin typeface="Baskerville Old Face" pitchFamily="18" charset="0"/>
              </a:rPr>
              <a:t/>
            </a:r>
            <a:br>
              <a:rPr lang="en-US" sz="4800" dirty="0" smtClean="0">
                <a:latin typeface="Baskerville Old Face" pitchFamily="18" charset="0"/>
              </a:rPr>
            </a:br>
            <a:endParaRPr lang="en-US" sz="48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6629400" cy="350520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>
                <a:latin typeface="Bell MT" pitchFamily="18" charset="0"/>
              </a:rPr>
              <a:t>Beautiful soup is a package for parsing HTML and XML pages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>
                <a:latin typeface="Bell MT" pitchFamily="18" charset="0"/>
              </a:rPr>
              <a:t>It creates a parse tree for parsed pages that can be used to extract data from HTML,which is useful for web scraping.</a:t>
            </a:r>
          </a:p>
          <a:p>
            <a:pPr algn="ctr">
              <a:buClr>
                <a:srgbClr val="0070C0"/>
              </a:buClr>
              <a:buNone/>
            </a:pPr>
            <a:r>
              <a:rPr lang="en-US" baseline="30000" dirty="0" smtClean="0">
                <a:latin typeface="Bell MT" pitchFamily="18" charset="0"/>
              </a:rPr>
              <a:t> </a:t>
            </a:r>
            <a:endParaRPr lang="en-US" dirty="0" smtClean="0">
              <a:latin typeface="Bell MT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python-7be70baa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228600"/>
            <a:ext cx="19050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371600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rgbClr val="0070C0"/>
                </a:solidFill>
                <a:latin typeface="Baskerville Old Face" pitchFamily="18" charset="0"/>
              </a:rPr>
              <a:t>Syntax for Beautiful Soup</a:t>
            </a:r>
            <a:endParaRPr lang="en-US" sz="4800" b="1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467600" cy="4492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Bell MT" pitchFamily="18" charset="0"/>
              </a:rPr>
              <a:t>from bs4 import BeautifulSoup</a:t>
            </a:r>
          </a:p>
          <a:p>
            <a:pPr>
              <a:buNone/>
            </a:pPr>
            <a:r>
              <a:rPr lang="en-US" dirty="0" smtClean="0">
                <a:latin typeface="Bell MT" pitchFamily="18" charset="0"/>
              </a:rPr>
              <a:t>soup = BeautifulSoup(page)  </a:t>
            </a:r>
            <a:r>
              <a:rPr lang="en-US" dirty="0" smtClean="0">
                <a:solidFill>
                  <a:srgbClr val="0070C0"/>
                </a:solidFill>
                <a:latin typeface="Bell MT" pitchFamily="18" charset="0"/>
              </a:rPr>
              <a:t># page contains html content</a:t>
            </a:r>
          </a:p>
          <a:p>
            <a:pPr>
              <a:buNone/>
            </a:pPr>
            <a:r>
              <a:rPr lang="en-US" dirty="0" smtClean="0">
                <a:latin typeface="Bell MT" pitchFamily="18" charset="0"/>
              </a:rPr>
              <a:t>print(</a:t>
            </a:r>
            <a:r>
              <a:rPr lang="en-US" dirty="0" err="1" smtClean="0">
                <a:latin typeface="Bell MT" pitchFamily="18" charset="0"/>
              </a:rPr>
              <a:t>soup.title</a:t>
            </a:r>
            <a:r>
              <a:rPr lang="en-US" dirty="0" smtClean="0">
                <a:latin typeface="Bell MT" pitchFamily="18" charset="0"/>
              </a:rPr>
              <a:t>)	           </a:t>
            </a:r>
            <a:r>
              <a:rPr lang="en-US" dirty="0" smtClean="0">
                <a:solidFill>
                  <a:srgbClr val="0070C0"/>
                </a:solidFill>
                <a:latin typeface="Bell MT" pitchFamily="18" charset="0"/>
              </a:rPr>
              <a:t># prints title tag</a:t>
            </a:r>
          </a:p>
          <a:p>
            <a:pPr>
              <a:buNone/>
            </a:pPr>
            <a:r>
              <a:rPr lang="en-US" dirty="0" smtClean="0">
                <a:latin typeface="Bell MT" pitchFamily="18" charset="0"/>
              </a:rPr>
              <a:t>print(</a:t>
            </a:r>
            <a:r>
              <a:rPr lang="en-US" dirty="0" err="1" smtClean="0">
                <a:latin typeface="Bell MT" pitchFamily="18" charset="0"/>
              </a:rPr>
              <a:t>soup.title.string</a:t>
            </a:r>
            <a:r>
              <a:rPr lang="en-US" dirty="0" smtClean="0">
                <a:latin typeface="Bell MT" pitchFamily="18" charset="0"/>
              </a:rPr>
              <a:t>)          </a:t>
            </a:r>
            <a:r>
              <a:rPr lang="en-US" dirty="0" smtClean="0">
                <a:solidFill>
                  <a:srgbClr val="0070C0"/>
                </a:solidFill>
                <a:latin typeface="Bell MT" pitchFamily="18" charset="0"/>
              </a:rPr>
              <a:t># prints title tag’s content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python-7be70baa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228600"/>
            <a:ext cx="19050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solidFill>
                  <a:srgbClr val="0070C0"/>
                </a:solidFill>
                <a:latin typeface="Bodoni MT" pitchFamily="18" charset="0"/>
              </a:rPr>
              <a:t>Web Scraping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6248400" cy="4297363"/>
          </a:xfrm>
        </p:spPr>
        <p:txBody>
          <a:bodyPr/>
          <a:lstStyle/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>
                <a:latin typeface="Bell MT" pitchFamily="18" charset="0"/>
              </a:rPr>
              <a:t> Web scraping is a computer software technique of extracting  information from websites.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>
                <a:latin typeface="Bell MT" pitchFamily="18" charset="0"/>
              </a:rPr>
              <a:t> This technique mostly focuses on the transformation of unstructured data (HTML format) on the web into structured data (database or spreadsheet).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q"/>
            </a:pPr>
            <a:endParaRPr lang="en-US" dirty="0" smtClean="0">
              <a:latin typeface="Bell MT" pitchFamily="18" charset="0"/>
            </a:endParaRPr>
          </a:p>
          <a:p>
            <a:endParaRPr lang="en-US" dirty="0">
              <a:latin typeface="Bell MT" pitchFamily="18" charset="0"/>
            </a:endParaRPr>
          </a:p>
        </p:txBody>
      </p:sp>
      <p:pic>
        <p:nvPicPr>
          <p:cNvPr id="5" name="Picture 4" descr="python-7be70baa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228600"/>
            <a:ext cx="19050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437</TotalTime>
  <Words>397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Baskerville Old Face</vt:lpstr>
      <vt:lpstr>Bell MT</vt:lpstr>
      <vt:lpstr>Bodoni MT</vt:lpstr>
      <vt:lpstr>Bookman Old Style</vt:lpstr>
      <vt:lpstr>Calibri</vt:lpstr>
      <vt:lpstr>Trebuchet MS</vt:lpstr>
      <vt:lpstr>Wingdings</vt:lpstr>
      <vt:lpstr>Wingdings 3</vt:lpstr>
      <vt:lpstr>Facet</vt:lpstr>
      <vt:lpstr> SEO TOOL TO ANALYZE  LIVE WEB PAGES</vt:lpstr>
      <vt:lpstr>What is python?</vt:lpstr>
      <vt:lpstr>What Is SQLiet3?</vt:lpstr>
      <vt:lpstr>SYNTAX FOR SQLite3</vt:lpstr>
      <vt:lpstr>              What Is Xlsxwriter? </vt:lpstr>
      <vt:lpstr>Syntax for XlsxWriter</vt:lpstr>
      <vt:lpstr>What Is Beautiful        Soup? </vt:lpstr>
      <vt:lpstr>Syntax for Beautiful Soup</vt:lpstr>
      <vt:lpstr>Web Scraping </vt:lpstr>
      <vt:lpstr>AIM OF PROJECT  </vt:lpstr>
      <vt:lpstr>PROJECT GOALS </vt:lpstr>
      <vt:lpstr>PROJECT LAYOUT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TOOL TO ANALYZE  LIVE WEB PAGES </dc:title>
  <dc:creator>Shreyashi</dc:creator>
  <cp:lastModifiedBy>kol-00530-facnode</cp:lastModifiedBy>
  <cp:revision>46</cp:revision>
  <dcterms:created xsi:type="dcterms:W3CDTF">2006-08-16T00:00:00Z</dcterms:created>
  <dcterms:modified xsi:type="dcterms:W3CDTF">2018-06-11T09:30:16Z</dcterms:modified>
</cp:coreProperties>
</file>