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0f80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0f80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cdd1ab0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cdd1ab0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cdd1ab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cdd1ab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oogleCloudPlatform/keras-idiomatic-programmer/blob/master/community-lab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Community Lab </a:t>
            </a:r>
            <a:endParaRPr b="1" sz="3000">
              <a:solidFill>
                <a:srgbClr val="4A86E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A86E8"/>
                </a:solidFill>
                <a:highlight>
                  <a:srgbClr val="FFFFFF"/>
                </a:highlight>
              </a:rPr>
              <a:t>Regularization</a:t>
            </a:r>
            <a:endParaRPr b="1" sz="3000"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Andrew Ferlitsch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Google Cloud AI/Developer Relations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Repo:</a:t>
            </a:r>
            <a:r>
              <a:rPr lang="en" sz="1400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https://github.com/GoogleCloudPlatform/keras-idiomatic-programmer/blob/master/community-labs/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Objective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2375" y="1066913"/>
            <a:ext cx="83502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Explore methods of regularization and learning rates to prevent the training data from "fitting" to the weights in a compact model -- without use of historical methods such as dropout or data augmentation.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230848" y="3013462"/>
            <a:ext cx="1322100" cy="5034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Stem</a:t>
            </a:r>
            <a:br>
              <a:rPr b="1" lang="en" sz="1000"/>
            </a:br>
            <a:r>
              <a:rPr b="1" lang="en" sz="1000"/>
              <a:t>Convolution Group</a:t>
            </a:r>
            <a:endParaRPr b="1" sz="1000"/>
          </a:p>
        </p:txBody>
      </p:sp>
      <p:sp>
        <p:nvSpPr>
          <p:cNvPr id="63" name="Google Shape;63;p14"/>
          <p:cNvSpPr/>
          <p:nvPr/>
        </p:nvSpPr>
        <p:spPr>
          <a:xfrm>
            <a:off x="3008031" y="2488998"/>
            <a:ext cx="822900" cy="1651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4" name="Google Shape;64;p14"/>
          <p:cNvSpPr/>
          <p:nvPr/>
        </p:nvSpPr>
        <p:spPr>
          <a:xfrm rot="-5400000">
            <a:off x="2331972" y="3186015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-5400000">
            <a:off x="3616596" y="3199527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076024" y="2466208"/>
            <a:ext cx="822900" cy="1651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 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7" name="Google Shape;67;p14"/>
          <p:cNvSpPr/>
          <p:nvPr/>
        </p:nvSpPr>
        <p:spPr>
          <a:xfrm rot="-5400000">
            <a:off x="4684601" y="3176130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144029" y="2488998"/>
            <a:ext cx="822900" cy="16512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Conv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Group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69" name="Google Shape;69;p14"/>
          <p:cNvSpPr/>
          <p:nvPr/>
        </p:nvSpPr>
        <p:spPr>
          <a:xfrm rot="-5400000">
            <a:off x="5752618" y="3199527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091775" y="3003569"/>
            <a:ext cx="1322100" cy="5034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Classifier</a:t>
            </a:r>
            <a:br>
              <a:rPr b="1" lang="en" sz="1000"/>
            </a:br>
            <a:r>
              <a:rPr b="1" lang="en" sz="1000"/>
              <a:t>Group</a:t>
            </a:r>
            <a:endParaRPr b="1" sz="1000"/>
          </a:p>
        </p:txBody>
      </p:sp>
      <p:sp>
        <p:nvSpPr>
          <p:cNvPr id="71" name="Google Shape;71;p14"/>
          <p:cNvSpPr/>
          <p:nvPr/>
        </p:nvSpPr>
        <p:spPr>
          <a:xfrm>
            <a:off x="2839929" y="2381489"/>
            <a:ext cx="3909600" cy="1843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6175372" y="3013471"/>
            <a:ext cx="734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73" name="Google Shape;73;p14"/>
          <p:cNvSpPr/>
          <p:nvPr/>
        </p:nvSpPr>
        <p:spPr>
          <a:xfrm rot="-5400000">
            <a:off x="6583818" y="3235482"/>
            <a:ext cx="673500" cy="158400"/>
          </a:xfrm>
          <a:prstGeom prst="downArrow">
            <a:avLst>
              <a:gd fmla="val 50000" name="adj1"/>
              <a:gd fmla="val 51734" name="adj2"/>
            </a:avLst>
          </a:prstGeom>
          <a:solidFill>
            <a:srgbClr val="99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91547" y="2241419"/>
            <a:ext cx="190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Data Augmentation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(Translation Invariance)</a:t>
            </a:r>
            <a:endParaRPr b="1" sz="1000"/>
          </a:p>
        </p:txBody>
      </p:sp>
      <p:cxnSp>
        <p:nvCxnSpPr>
          <p:cNvPr id="75" name="Google Shape;75;p14"/>
          <p:cNvCxnSpPr/>
          <p:nvPr/>
        </p:nvCxnSpPr>
        <p:spPr>
          <a:xfrm flipH="1" rot="-5400000">
            <a:off x="1313399" y="2627207"/>
            <a:ext cx="306300" cy="33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684619" y="3974210"/>
            <a:ext cx="190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Data Augmentation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(Occlusion)</a:t>
            </a:r>
            <a:endParaRPr b="1" sz="1000"/>
          </a:p>
        </p:txBody>
      </p:sp>
      <p:cxnSp>
        <p:nvCxnSpPr>
          <p:cNvPr id="77" name="Google Shape;77;p14"/>
          <p:cNvCxnSpPr/>
          <p:nvPr/>
        </p:nvCxnSpPr>
        <p:spPr>
          <a:xfrm rot="-5400000">
            <a:off x="1315597" y="3550421"/>
            <a:ext cx="416400" cy="48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7883550" y="2527686"/>
            <a:ext cx="1260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Label Smoothing</a:t>
            </a:r>
            <a:endParaRPr b="1" sz="1000"/>
          </a:p>
        </p:txBody>
      </p:sp>
      <p:cxnSp>
        <p:nvCxnSpPr>
          <p:cNvPr id="79" name="Google Shape;79;p14"/>
          <p:cNvCxnSpPr/>
          <p:nvPr/>
        </p:nvCxnSpPr>
        <p:spPr>
          <a:xfrm rot="5400000">
            <a:off x="8326745" y="2691637"/>
            <a:ext cx="285000" cy="31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3338925" y="4481847"/>
            <a:ext cx="27960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Layer Regularization, Batch Normalization</a:t>
            </a:r>
            <a:endParaRPr b="1" sz="1000"/>
          </a:p>
        </p:txBody>
      </p:sp>
      <p:sp>
        <p:nvSpPr>
          <p:cNvPr id="81" name="Google Shape;81;p14"/>
          <p:cNvSpPr txBox="1"/>
          <p:nvPr/>
        </p:nvSpPr>
        <p:spPr>
          <a:xfrm>
            <a:off x="3517332" y="4873731"/>
            <a:ext cx="30081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Learning Rate, Batch Size, Warmup</a:t>
            </a:r>
            <a:endParaRPr b="1" sz="1000"/>
          </a:p>
        </p:txBody>
      </p:sp>
      <p:cxnSp>
        <p:nvCxnSpPr>
          <p:cNvPr id="82" name="Google Shape;82;p14"/>
          <p:cNvCxnSpPr/>
          <p:nvPr/>
        </p:nvCxnSpPr>
        <p:spPr>
          <a:xfrm flipH="1" rot="5400000">
            <a:off x="6998099" y="3659731"/>
            <a:ext cx="266100" cy="26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 rot="-5400000">
            <a:off x="4575919" y="2889147"/>
            <a:ext cx="177300" cy="3008100"/>
          </a:xfrm>
          <a:prstGeom prst="leftBrace">
            <a:avLst>
              <a:gd fmla="val 8333" name="adj1"/>
              <a:gd fmla="val 4969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-5400000">
            <a:off x="4823549" y="1218041"/>
            <a:ext cx="177300" cy="7227600"/>
          </a:xfrm>
          <a:prstGeom prst="leftBrace">
            <a:avLst>
              <a:gd fmla="val 8333" name="adj1"/>
              <a:gd fmla="val 49690" name="adj2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4"/>
          <p:cNvCxnSpPr/>
          <p:nvPr/>
        </p:nvCxnSpPr>
        <p:spPr>
          <a:xfrm rot="5400000">
            <a:off x="6924997" y="2637379"/>
            <a:ext cx="285000" cy="31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6955290" y="2466208"/>
            <a:ext cx="1260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Dropout</a:t>
            </a:r>
            <a:endParaRPr b="1" sz="1000"/>
          </a:p>
        </p:txBody>
      </p:sp>
      <p:sp>
        <p:nvSpPr>
          <p:cNvPr id="87" name="Google Shape;87;p14"/>
          <p:cNvSpPr txBox="1"/>
          <p:nvPr/>
        </p:nvSpPr>
        <p:spPr>
          <a:xfrm>
            <a:off x="7050774" y="3879077"/>
            <a:ext cx="1260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Noise</a:t>
            </a:r>
            <a:endParaRPr b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Questions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11700" y="1307525"/>
            <a:ext cx="84471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Can we generalize a compact model without image augmentation?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How is training time effected?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How small can a compact model be made and maintain accuracy on the validation/test data?</a:t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Concepts in this Lab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11700" y="1307525"/>
            <a:ext cx="85206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Macro vs. Micro Architecture in Convolutional Neural Networks.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How Meta-Parameters make models AutoML-friendly.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Macro/Micro architecture of ResNet (used in this lab).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Principle behind layer regularization.</a:t>
            </a:r>
            <a:b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</a:b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AutoNum type="arabicPeriod"/>
            </a:pPr>
            <a:r>
              <a:rPr b="1" lang="en" sz="1800">
                <a:solidFill>
                  <a:srgbClr val="3D85C6"/>
                </a:solidFill>
                <a:highlight>
                  <a:srgbClr val="FFFFFF"/>
                </a:highlight>
              </a:rPr>
              <a:t>Principle behind warmup and learning rate schedule.</a:t>
            </a:r>
            <a:endParaRPr b="1" sz="1800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