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DDA701-757B-45F8-AFD6-8D816F7E190D}">
  <a:tblStyle styleId="{CBDDA701-757B-45F8-AFD6-8D816F7E190D}"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1bfa03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1bfa03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5c1a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5c1a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bfa0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bfa0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81bfa03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81bfa03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1bfa03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1bfa03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1bfa03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1bfa0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5c1aba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75c1ab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1bfa03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1bfa0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d327750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d327750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1bfa03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1bfa03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bfa03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bfa03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1bfa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1bfa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81bfa03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81bfa03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1bfa03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1bfa03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1bfa03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1bfa03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bfa0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bfa0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1bfa03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1bfa03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1bfa03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1bfa03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81bfa03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81bfa03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81bfa03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1bfa03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81bfa03f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1bfa03f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db3ff12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db3ff12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81bfa03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81bfa03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81bfa03f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81bfa03f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1bfa03f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1bfa03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81bfa03f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81bfa03f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81bfa03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81bfa03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d327750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d327750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d327750e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d327750e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d327750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d327750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d327750e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d327750e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1bfa03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1bfa03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81bfa0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1bfa0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1bfa03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81bfa03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81bfa03f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81bfa03f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81bfa03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81bfa03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81bfa03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81bfa03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d327750e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d327750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81bfa03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81bfa03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8952ec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8952ec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81bfa03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81bfa03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1bfa03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1bfa03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1bfa03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1bfa03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1bfa03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1bfa03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bfa03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bfa0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hyperlink" Target="http://localhost:8888/notebooks/Idiomatic%20Programmer%20-%20handbook%201%20-%20Codelab%201.ipynb#Code-Lab-#1---Get-Started-with-a-Deep-Neural-Network-(DNN)" TargetMode="External"/><Relationship Id="rId5" Type="http://schemas.openxmlformats.org/officeDocument/2006/relationships/hyperlink" Target="https://github.com/GoogleCloudPlatform/keras-idiomatic-programmer/blob/master/workshops/Idiomatic%20Programmer%20-%20handbook%201%20-%20Codelab%201.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3D85C6"/>
                </a:solidFill>
              </a:rPr>
              <a:t>Deep Learning by Design</a:t>
            </a:r>
            <a:br>
              <a:rPr lang="en" sz="4800">
                <a:solidFill>
                  <a:srgbClr val="3D85C6"/>
                </a:solidFill>
              </a:rPr>
            </a:br>
            <a:r>
              <a:rPr lang="en" sz="4800">
                <a:solidFill>
                  <a:srgbClr val="3D85C6"/>
                </a:solidFill>
              </a:rPr>
              <a:t>Using Tensorflow 2.0</a:t>
            </a:r>
            <a:endParaRPr sz="48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Neural Networks</a:t>
            </a:r>
            <a:br>
              <a:rPr lang="en">
                <a:solidFill>
                  <a:srgbClr val="38761D"/>
                </a:solidFill>
              </a:rPr>
            </a:br>
            <a:r>
              <a:rPr lang="en" sz="1200">
                <a:solidFill>
                  <a:srgbClr val="38761D"/>
                </a:solidFill>
              </a:rPr>
              <a:t>V</a:t>
            </a:r>
            <a:r>
              <a:rPr lang="en" sz="1200">
                <a:solidFill>
                  <a:srgbClr val="38761D"/>
                </a:solidFill>
              </a:rPr>
              <a:t>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API Method</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Sequential</a:t>
            </a:r>
            <a:r>
              <a:rPr lang="en" sz="1200">
                <a:solidFill>
                  <a:schemeClr val="dk1"/>
                </a:solidFill>
              </a:rPr>
              <a:t> API method is easier to read and follow for beginners, but less flexible. Essentially, you create an empty forward feed neural network with the </a:t>
            </a:r>
            <a:r>
              <a:rPr lang="en" sz="1200">
                <a:solidFill>
                  <a:schemeClr val="dk1"/>
                </a:solidFill>
                <a:highlight>
                  <a:srgbClr val="EFF0F1"/>
                </a:highlight>
              </a:rPr>
              <a:t>Sequential</a:t>
            </a:r>
            <a:r>
              <a:rPr lang="en" sz="1200">
                <a:solidFill>
                  <a:schemeClr val="dk1"/>
                </a:solidFill>
              </a:rPr>
              <a:t> class object, and then "add" one layer at a time, until the output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29" name="Google Shape;129;p22"/>
          <p:cNvGraphicFramePr/>
          <p:nvPr/>
        </p:nvGraphicFramePr>
        <p:xfrm>
          <a:off x="2198875" y="2822675"/>
          <a:ext cx="3000000" cy="3000000"/>
        </p:xfrm>
        <a:graphic>
          <a:graphicData uri="http://schemas.openxmlformats.org/drawingml/2006/table">
            <a:tbl>
              <a:tblPr>
                <a:noFill/>
                <a:tableStyleId>{CBDDA701-757B-45F8-AFD6-8D816F7E190D}</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35" name="Google Shape;135;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6" name="Google Shape;136;p23"/>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Method API (List)</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layers in the neural network may alternately be specified as a list in a sequential order which is passed as a parameter when instantiating the </a:t>
            </a:r>
            <a:r>
              <a:rPr lang="en" sz="1200">
                <a:solidFill>
                  <a:schemeClr val="dk1"/>
                </a:solidFill>
                <a:highlight>
                  <a:srgbClr val="EFF0F1"/>
                </a:highlight>
              </a:rPr>
              <a:t>Sequential</a:t>
            </a:r>
            <a:r>
              <a:rPr lang="en" sz="1200">
                <a:solidFill>
                  <a:schemeClr val="dk1"/>
                </a:solidFill>
              </a:rPr>
              <a:t> class object.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37" name="Google Shape;137;p23"/>
          <p:cNvGraphicFramePr/>
          <p:nvPr/>
        </p:nvGraphicFramePr>
        <p:xfrm>
          <a:off x="2198875" y="2822675"/>
          <a:ext cx="3000000" cy="3000000"/>
        </p:xfrm>
        <a:graphic>
          <a:graphicData uri="http://schemas.openxmlformats.org/drawingml/2006/table">
            <a:tbl>
              <a:tblPr>
                <a:noFill/>
                <a:tableStyleId>{CBDDA701-757B-45F8-AFD6-8D816F7E190D}</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Functional Method</a:t>
            </a:r>
            <a:endParaRPr>
              <a:solidFill>
                <a:srgbClr val="38761D"/>
              </a:solidFill>
            </a:endParaRPr>
          </a:p>
        </p:txBody>
      </p:sp>
      <p:pic>
        <p:nvPicPr>
          <p:cNvPr id="143" name="Google Shape;143;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4"/>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145" name="Google Shape;145;p24"/>
          <p:cNvGraphicFramePr/>
          <p:nvPr/>
        </p:nvGraphicFramePr>
        <p:xfrm>
          <a:off x="1368275" y="2261625"/>
          <a:ext cx="3000000" cy="3000000"/>
        </p:xfrm>
        <a:graphic>
          <a:graphicData uri="http://schemas.openxmlformats.org/drawingml/2006/table">
            <a:tbl>
              <a:tblPr>
                <a:noFill/>
                <a:tableStyleId>{CBDDA701-757B-45F8-AFD6-8D816F7E190D}</a:tableStyleId>
              </a:tblPr>
              <a:tblGrid>
                <a:gridCol w="6019325"/>
              </a:tblGrid>
              <a:tr h="177842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solidFill>
                            <a:srgbClr val="0F9D58"/>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46" name="Google Shape;146;p24"/>
          <p:cNvSpPr txBox="1"/>
          <p:nvPr/>
        </p:nvSpPr>
        <p:spPr>
          <a:xfrm>
            <a:off x="873875" y="1027975"/>
            <a:ext cx="6918000" cy="1390200"/>
          </a:xfrm>
          <a:prstGeom prst="rect">
            <a:avLst/>
          </a:prstGeom>
          <a:noFill/>
          <a:ln>
            <a:noFill/>
          </a:ln>
        </p:spPr>
        <p:txBody>
          <a:bodyPr anchorCtr="0" anchor="ctr" bIns="91425" lIns="91425" spcFirstLastPara="1" rIns="91425" wrap="square" tIns="91425">
            <a:noAutofit/>
          </a:bodyPr>
          <a:lstStyle/>
          <a:p>
            <a:pPr indent="0" lvl="0" marL="0" rtl="0" algn="ctr">
              <a:spcBef>
                <a:spcPts val="2200"/>
              </a:spcBef>
              <a:spcAft>
                <a:spcPts val="0"/>
              </a:spcAft>
              <a:buNone/>
            </a:pPr>
            <a:r>
              <a:rPr b="1" lang="en" sz="1200"/>
              <a:t>The Functional API Approach</a:t>
            </a:r>
            <a:endParaRPr b="1" sz="1200"/>
          </a:p>
          <a:p>
            <a:pPr indent="0" lvl="0" marL="0" rtl="0" algn="l">
              <a:lnSpc>
                <a:spcPct val="115000"/>
              </a:lnSpc>
              <a:spcBef>
                <a:spcPts val="1100"/>
              </a:spcBef>
              <a:spcAft>
                <a:spcPts val="0"/>
              </a:spcAft>
              <a:buNone/>
            </a:pPr>
            <a:r>
              <a:rPr lang="en" sz="1200"/>
              <a:t>The </a:t>
            </a:r>
            <a:r>
              <a:rPr lang="en" sz="1200">
                <a:highlight>
                  <a:srgbClr val="EFF0F1"/>
                </a:highlight>
              </a:rPr>
              <a:t>Functional</a:t>
            </a:r>
            <a:r>
              <a:rPr lang="en" sz="1200"/>
              <a:t> API approach is more advanced. You build the layers separately and then "tie" them together. This latter step gives you the freedom to connect layers in creative ways. </a:t>
            </a:r>
            <a:endParaRPr sz="1200"/>
          </a:p>
          <a:p>
            <a:pPr indent="0" lvl="0" marL="0" rtl="0" algn="l">
              <a:lnSpc>
                <a:spcPct val="115000"/>
              </a:lnSpc>
              <a:spcBef>
                <a:spcPts val="1100"/>
              </a:spcBef>
              <a:spcAft>
                <a:spcPts val="0"/>
              </a:spcAft>
              <a:buNone/>
            </a:pPr>
            <a:r>
              <a:t/>
            </a:r>
            <a:endParaRPr sz="1050"/>
          </a:p>
        </p:txBody>
      </p:sp>
      <p:sp>
        <p:nvSpPr>
          <p:cNvPr id="147" name="Google Shape;147;p24"/>
          <p:cNvSpPr txBox="1"/>
          <p:nvPr/>
        </p:nvSpPr>
        <p:spPr>
          <a:xfrm>
            <a:off x="4100675" y="4234000"/>
            <a:ext cx="3630300" cy="7926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Essentially, for a forward feed neural network, you create the layers, bind them to another layer(s), and then </a:t>
            </a:r>
            <a:r>
              <a:rPr lang="en" sz="1000" u="sng">
                <a:solidFill>
                  <a:srgbClr val="38761D"/>
                </a:solidFill>
              </a:rPr>
              <a:t>pull all the layers together in a final instantiation of a </a:t>
            </a:r>
            <a:r>
              <a:rPr lang="en" sz="1000" u="sng">
                <a:solidFill>
                  <a:srgbClr val="38761D"/>
                </a:solidFill>
                <a:highlight>
                  <a:srgbClr val="EFF0F1"/>
                </a:highlight>
              </a:rPr>
              <a:t>Model</a:t>
            </a:r>
            <a:r>
              <a:rPr lang="en" sz="1000" u="sng">
                <a:solidFill>
                  <a:srgbClr val="38761D"/>
                </a:solidFill>
              </a:rPr>
              <a:t> class object</a:t>
            </a:r>
            <a:r>
              <a:rPr lang="en" sz="1000">
                <a:solidFill>
                  <a:srgbClr val="38761D"/>
                </a:solidFill>
              </a:rPr>
              <a:t>.</a:t>
            </a:r>
            <a:br>
              <a:rPr lang="en" sz="1000">
                <a:solidFill>
                  <a:schemeClr val="dk1"/>
                </a:solidFill>
              </a:rPr>
            </a:b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Shape</a:t>
            </a:r>
            <a:endParaRPr>
              <a:solidFill>
                <a:srgbClr val="38761D"/>
              </a:solidFill>
            </a:endParaRPr>
          </a:p>
        </p:txBody>
      </p:sp>
      <p:pic>
        <p:nvPicPr>
          <p:cNvPr id="153" name="Google Shape;153;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4" name="Google Shape;154;p25"/>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Input Shape vs Input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input shape and input layer are not the same thing. The number of nodes in the input layer does not need to match the shape of the input vector.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Every element in the input vector will be passed to every node in the input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If our</a:t>
            </a:r>
            <a:r>
              <a:rPr b="1" lang="en" sz="1200"/>
              <a:t> input layer is ten nodes</a:t>
            </a:r>
            <a:r>
              <a:rPr lang="en" sz="1200">
                <a:solidFill>
                  <a:schemeClr val="dk1"/>
                </a:solidFill>
              </a:rPr>
              <a:t>, and we use our above example of a </a:t>
            </a:r>
            <a:r>
              <a:rPr b="1" lang="en" sz="1200">
                <a:solidFill>
                  <a:schemeClr val="dk1"/>
                </a:solidFill>
              </a:rPr>
              <a:t>thirteen element input vector</a:t>
            </a:r>
            <a:r>
              <a:rPr lang="en" sz="1200">
                <a:solidFill>
                  <a:schemeClr val="dk1"/>
                </a:solidFill>
              </a:rPr>
              <a:t>, we will have </a:t>
            </a:r>
            <a:r>
              <a:rPr b="1" lang="en" sz="1200">
                <a:solidFill>
                  <a:srgbClr val="0000FF"/>
                </a:solidFill>
              </a:rPr>
              <a:t>130 connections (10 x 13) between the input vector and the input layer</a:t>
            </a:r>
            <a:r>
              <a:rPr lang="en" sz="1200">
                <a:solidFill>
                  <a:schemeClr val="dk1"/>
                </a:solidFill>
              </a:rPr>
              <a:t>.</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Dense Layer</a:t>
            </a:r>
            <a:endParaRPr>
              <a:solidFill>
                <a:srgbClr val="38761D"/>
              </a:solidFill>
            </a:endParaRPr>
          </a:p>
        </p:txBody>
      </p:sp>
      <p:pic>
        <p:nvPicPr>
          <p:cNvPr id="160" name="Google Shape;160;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61" name="Google Shape;161;p26"/>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Dense()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t>
            </a:r>
            <a:r>
              <a:rPr b="1" lang="en" sz="1200">
                <a:solidFill>
                  <a:schemeClr val="dk1"/>
                </a:solidFill>
              </a:rPr>
              <a:t>TF.Keras</a:t>
            </a:r>
            <a:r>
              <a:rPr lang="en" sz="1200">
                <a:solidFill>
                  <a:schemeClr val="dk1"/>
                </a:solidFill>
              </a:rPr>
              <a:t>, layers in a fully connected neural network (FCNN) are called </a:t>
            </a:r>
            <a:r>
              <a:rPr b="1" lang="en" sz="1200">
                <a:solidFill>
                  <a:schemeClr val="dk1"/>
                </a:solidFill>
                <a:highlight>
                  <a:srgbClr val="EFF0F1"/>
                </a:highlight>
              </a:rPr>
              <a:t>Dense</a:t>
            </a:r>
            <a:r>
              <a:rPr lang="en" sz="1200">
                <a:solidFill>
                  <a:schemeClr val="dk1"/>
                </a:solidFill>
              </a:rPr>
              <a:t>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a:t>
            </a:r>
            <a:r>
              <a:rPr b="1" lang="en" sz="1200">
                <a:solidFill>
                  <a:schemeClr val="dk1"/>
                </a:solidFill>
                <a:highlight>
                  <a:srgbClr val="EFF0F1"/>
                </a:highlight>
              </a:rPr>
              <a:t>Dense</a:t>
            </a:r>
            <a:r>
              <a:rPr lang="en" sz="1200">
                <a:solidFill>
                  <a:schemeClr val="dk1"/>
                </a:solidFill>
              </a:rPr>
              <a:t> layer is defined as having "n" number of nodes, and is fully connected to the previous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Let's define in </a:t>
            </a:r>
            <a:r>
              <a:rPr b="1" lang="en" sz="1200">
                <a:solidFill>
                  <a:schemeClr val="dk1"/>
                </a:solidFill>
              </a:rPr>
              <a:t>Keras</a:t>
            </a:r>
            <a:r>
              <a:rPr lang="en" sz="1200">
                <a:solidFill>
                  <a:schemeClr val="dk1"/>
                </a:solidFill>
              </a:rPr>
              <a:t> a three layer neural network, using the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Our input layer will be ten nodes, and take as input a thirteen element vector (i.e., the thirteen features), which will be connected to a second (hidden) layer of ten nodes, which will then be connected to a third (output) layer of one node. </a:t>
            </a:r>
            <a:endParaRPr sz="1200">
              <a:solidFill>
                <a:schemeClr val="dk1"/>
              </a:solidFill>
            </a:endParaRPr>
          </a:p>
          <a:p>
            <a:pPr indent="0" lvl="0" marL="0" rtl="0" algn="l">
              <a:lnSpc>
                <a:spcPct val="115000"/>
              </a:lnSpc>
              <a:spcBef>
                <a:spcPts val="1100"/>
              </a:spcBef>
              <a:spcAft>
                <a:spcPts val="0"/>
              </a:spcAft>
              <a:buNone/>
            </a:pPr>
            <a:r>
              <a:rPr b="1" lang="en" sz="1200">
                <a:solidFill>
                  <a:srgbClr val="0000FF"/>
                </a:solidFill>
              </a:rPr>
              <a:t>This is an example where we are going to use a neural network as a </a:t>
            </a:r>
            <a:r>
              <a:rPr b="1" i="1" lang="en" sz="1200">
                <a:solidFill>
                  <a:srgbClr val="0000FF"/>
                </a:solidFill>
              </a:rPr>
              <a:t>regressor</a:t>
            </a:r>
            <a:r>
              <a:rPr lang="en" sz="1200">
                <a:solidFill>
                  <a:schemeClr val="dk1"/>
                </a:solidFill>
              </a:rPr>
              <a:t>. That means, the neural network will output a single real number.</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					</a:t>
            </a:r>
            <a:r>
              <a:rPr b="1" lang="en">
                <a:solidFill>
                  <a:srgbClr val="0000FF"/>
                </a:solidFill>
                <a:highlight>
                  <a:srgbClr val="FFFFFF"/>
                </a:highlight>
              </a:rPr>
              <a:t>input layer  = 10 nodes</a:t>
            </a:r>
            <a:endParaRPr b="1">
              <a:solidFill>
                <a:srgbClr val="0000FF"/>
              </a:solidFill>
              <a:highlight>
                <a:srgbClr val="FFFFFF"/>
              </a:highlight>
            </a:endParaRPr>
          </a:p>
          <a:p>
            <a:pPr indent="0" lvl="0" marL="0" rtl="0" algn="l">
              <a:lnSpc>
                <a:spcPct val="115000"/>
              </a:lnSpc>
              <a:spcBef>
                <a:spcPts val="0"/>
              </a:spcBef>
              <a:spcAft>
                <a:spcPts val="0"/>
              </a:spcAft>
              <a:buNone/>
            </a:pPr>
            <a:r>
              <a:rPr b="1" lang="en">
                <a:solidFill>
                  <a:srgbClr val="0000FF"/>
                </a:solidFill>
                <a:highlight>
                  <a:srgbClr val="FFFFFF"/>
                </a:highlight>
              </a:rPr>
              <a:t>                            		hidden layer = 10 nodes</a:t>
            </a:r>
            <a:br>
              <a:rPr b="1" lang="en">
                <a:solidFill>
                  <a:srgbClr val="0000FF"/>
                </a:solidFill>
                <a:highlight>
                  <a:srgbClr val="FFFFFF"/>
                </a:highlight>
              </a:rPr>
            </a:br>
            <a:r>
              <a:rPr b="1" lang="en">
                <a:solidFill>
                  <a:srgbClr val="0000FF"/>
                </a:solidFill>
                <a:highlight>
                  <a:srgbClr val="FFFFFF"/>
                </a:highlight>
              </a:rPr>
              <a:t>					output layer = 1 node</a:t>
            </a:r>
            <a:endParaRPr b="1">
              <a:solidFill>
                <a:srgbClr val="0000FF"/>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67" name="Google Shape;167;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8" name="Google Shape;168;p27"/>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example below, we have three</a:t>
            </a:r>
            <a:r>
              <a:rPr b="1" lang="en" sz="1200">
                <a:solidFill>
                  <a:schemeClr val="dk1"/>
                </a:solidFill>
              </a:rPr>
              <a:t> </a:t>
            </a:r>
            <a:r>
              <a:rPr b="1" lang="en" sz="1200">
                <a:solidFill>
                  <a:schemeClr val="dk1"/>
                </a:solidFill>
                <a:highlight>
                  <a:srgbClr val="EFF0F1"/>
                </a:highlight>
              </a:rPr>
              <a:t>add()</a:t>
            </a:r>
            <a:r>
              <a:rPr lang="en" sz="1200">
                <a:solidFill>
                  <a:schemeClr val="dk1"/>
                </a:solidFill>
              </a:rPr>
              <a:t> calls to the class object </a:t>
            </a:r>
            <a:r>
              <a:rPr b="1" lang="en" sz="1200">
                <a:solidFill>
                  <a:schemeClr val="dk1"/>
                </a:solidFill>
                <a:highlight>
                  <a:srgbClr val="EFF0F1"/>
                </a:highlight>
              </a:rPr>
              <a:t>Dense()</a:t>
            </a:r>
            <a:r>
              <a:rPr lang="en" sz="1200">
                <a:solidFill>
                  <a:schemeClr val="dk1"/>
                </a:solidFill>
              </a:rPr>
              <a:t>. The </a:t>
            </a:r>
            <a:r>
              <a:rPr lang="en" sz="1200">
                <a:solidFill>
                  <a:schemeClr val="dk1"/>
                </a:solidFill>
                <a:highlight>
                  <a:srgbClr val="EFF0F1"/>
                </a:highlight>
              </a:rPr>
              <a:t>add()</a:t>
            </a:r>
            <a:r>
              <a:rPr lang="en" sz="1200">
                <a:solidFill>
                  <a:schemeClr val="dk1"/>
                </a:solidFill>
              </a:rPr>
              <a:t> method "adds" the layers in the same sequential order we specified them in. The first (positional) parameter is the number of nodes, ten in the first and second layer and one in the third layer. Notice how in the first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layer we added the (keyword) parameter </a:t>
            </a:r>
            <a:r>
              <a:rPr b="1" lang="en" sz="1200">
                <a:solidFill>
                  <a:schemeClr val="dk1"/>
                </a:solidFill>
                <a:highlight>
                  <a:srgbClr val="EFF0F1"/>
                </a:highlight>
              </a:rPr>
              <a:t>input_shape</a:t>
            </a:r>
            <a:r>
              <a:rPr lang="en" sz="1200">
                <a:solidFill>
                  <a:schemeClr val="dk1"/>
                </a:solidFill>
              </a:rPr>
              <a:t>. This is where we will define the input vector and connect it to the first (input) layer in a single instantiation of </a:t>
            </a:r>
            <a:r>
              <a:rPr lang="en" sz="1200">
                <a:solidFill>
                  <a:schemeClr val="dk1"/>
                </a:solidFill>
                <a:highlight>
                  <a:srgbClr val="EFF0F1"/>
                </a:highlight>
              </a:rPr>
              <a:t>Dense()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69" name="Google Shape;169;p27"/>
          <p:cNvGraphicFramePr/>
          <p:nvPr/>
        </p:nvGraphicFramePr>
        <p:xfrm>
          <a:off x="920488" y="2766175"/>
          <a:ext cx="3000000" cy="3000000"/>
        </p:xfrm>
        <a:graphic>
          <a:graphicData uri="http://schemas.openxmlformats.org/drawingml/2006/table">
            <a:tbl>
              <a:tblPr>
                <a:noFill/>
                <a:tableStyleId>{CBDDA701-757B-45F8-AFD6-8D816F7E190D}</a:tableStyleId>
              </a:tblPr>
              <a:tblGrid>
                <a:gridCol w="713602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first (input) layer (10 nodes) with input shape 13 element vector (1D).</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75" name="Google Shape;175;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6" name="Google Shape;176;p28"/>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(as List)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Alternatively, using the</a:t>
            </a:r>
            <a:r>
              <a:rPr lang="en" sz="1200">
                <a:solidFill>
                  <a:schemeClr val="dk1"/>
                </a:solidFill>
              </a:rPr>
              <a:t>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we will add the three layers by specifying them in a list in sequential order, and pass the list as a parameter when instantiating the </a:t>
            </a:r>
            <a:r>
              <a:rPr b="1" lang="en" sz="1200">
                <a:solidFill>
                  <a:schemeClr val="dk1"/>
                </a:solidFill>
                <a:highlight>
                  <a:srgbClr val="EFF0F1"/>
                </a:highlight>
              </a:rPr>
              <a:t>Sequential()</a:t>
            </a:r>
            <a:r>
              <a:rPr lang="en" sz="1200">
                <a:solidFill>
                  <a:schemeClr val="dk1"/>
                </a:solidFill>
              </a:rPr>
              <a:t> class object.</a:t>
            </a:r>
            <a:endParaRPr sz="1100">
              <a:solidFill>
                <a:schemeClr val="dk1"/>
              </a:solidFill>
            </a:endParaRPr>
          </a:p>
        </p:txBody>
      </p:sp>
      <p:graphicFrame>
        <p:nvGraphicFramePr>
          <p:cNvPr id="177" name="Google Shape;177;p28"/>
          <p:cNvGraphicFramePr/>
          <p:nvPr/>
        </p:nvGraphicFramePr>
        <p:xfrm>
          <a:off x="920488" y="2277675"/>
          <a:ext cx="3000000" cy="3000000"/>
        </p:xfrm>
        <a:graphic>
          <a:graphicData uri="http://schemas.openxmlformats.org/drawingml/2006/table">
            <a:tbl>
              <a:tblPr>
                <a:noFill/>
                <a:tableStyleId>{CBDDA701-757B-45F8-AFD6-8D816F7E190D}</a:tableStyleId>
              </a:tblPr>
              <a:tblGrid>
                <a:gridCol w="7136025"/>
              </a:tblGrid>
              <a:tr h="246197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first (input) layer (10 nodes) </a:t>
                      </a:r>
                      <a:endParaRPr sz="12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16161"/>
                          </a:solidFill>
                          <a:latin typeface="Consolas"/>
                          <a:ea typeface="Consolas"/>
                          <a:cs typeface="Consolas"/>
                          <a:sym typeface="Consolas"/>
                        </a:rPr>
                        <a:t>                   ])</a:t>
                      </a:r>
                      <a:endParaRPr sz="12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83" name="Google Shape;183;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4" name="Google Shape;184;p29"/>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a:t>
            </a:r>
            <a:r>
              <a:rPr b="1" lang="en" sz="1200">
                <a:solidFill>
                  <a:schemeClr val="dk1"/>
                </a:solidFill>
              </a:rPr>
              <a:t> Approach Example - Three Layer FCNN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do the same using the </a:t>
            </a:r>
            <a:r>
              <a:rPr b="1" lang="en" sz="1200">
                <a:solidFill>
                  <a:schemeClr val="dk1"/>
                </a:solidFill>
                <a:highlight>
                  <a:srgbClr val="EFF0F1"/>
                </a:highlight>
              </a:rPr>
              <a:t>Functional</a:t>
            </a:r>
            <a:r>
              <a:rPr b="1" lang="en" sz="1200">
                <a:solidFill>
                  <a:schemeClr val="dk1"/>
                </a:solidFill>
              </a:rPr>
              <a:t> </a:t>
            </a:r>
            <a:r>
              <a:rPr lang="en" sz="1200">
                <a:solidFill>
                  <a:schemeClr val="dk1"/>
                </a:solidFill>
              </a:rPr>
              <a:t>API method. We start by creating an input vector by instantiating a </a:t>
            </a:r>
            <a:r>
              <a:rPr b="1" lang="en" sz="1200">
                <a:solidFill>
                  <a:schemeClr val="dk1"/>
                </a:solidFill>
                <a:highlight>
                  <a:srgbClr val="EFF0F1"/>
                </a:highlight>
              </a:rPr>
              <a:t>Input()</a:t>
            </a:r>
            <a:r>
              <a:rPr lang="en" sz="1200">
                <a:solidFill>
                  <a:schemeClr val="dk1"/>
                </a:solidFill>
              </a:rPr>
              <a:t> 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85" name="Google Shape;185;p29"/>
          <p:cNvGraphicFramePr/>
          <p:nvPr/>
        </p:nvGraphicFramePr>
        <p:xfrm>
          <a:off x="1826800" y="2746050"/>
          <a:ext cx="3000000" cy="3000000"/>
        </p:xfrm>
        <a:graphic>
          <a:graphicData uri="http://schemas.openxmlformats.org/drawingml/2006/table">
            <a:tbl>
              <a:tblPr>
                <a:noFill/>
                <a:tableStyleId>{CBDDA701-757B-45F8-AFD6-8D816F7E190D}</a:tableStyleId>
              </a:tblPr>
              <a:tblGrid>
                <a:gridCol w="524827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Create the input vector (13 elements).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86" name="Google Shape;186;p29"/>
          <p:cNvSpPr/>
          <p:nvPr/>
        </p:nvSpPr>
        <p:spPr>
          <a:xfrm>
            <a:off x="4343750" y="3948275"/>
            <a:ext cx="3732300" cy="10350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The (positional) parameter to the </a:t>
            </a:r>
            <a:r>
              <a:rPr b="1" lang="en" sz="1000">
                <a:solidFill>
                  <a:srgbClr val="38761D"/>
                </a:solidFill>
                <a:highlight>
                  <a:srgbClr val="EFF0F1"/>
                </a:highlight>
              </a:rPr>
              <a:t>Input()</a:t>
            </a:r>
            <a:r>
              <a:rPr b="1" lang="en" sz="1000">
                <a:solidFill>
                  <a:srgbClr val="38761D"/>
                </a:solidFill>
              </a:rPr>
              <a:t> </a:t>
            </a:r>
            <a:r>
              <a:rPr lang="en" sz="1000">
                <a:solidFill>
                  <a:srgbClr val="38761D"/>
                </a:solidFill>
              </a:rPr>
              <a:t>class is the shape of the input, which can be a vector, matrix or tensor. In our example, we have a vector that is thirteen elements long. So our shape is (13,).</a:t>
            </a:r>
            <a:endParaRPr sz="1000">
              <a:solidFill>
                <a:srgbClr val="38761D"/>
              </a:solidFill>
            </a:endParaRPr>
          </a:p>
        </p:txBody>
      </p:sp>
      <p:cxnSp>
        <p:nvCxnSpPr>
          <p:cNvPr id="187" name="Google Shape;187;p29"/>
          <p:cNvCxnSpPr/>
          <p:nvPr/>
        </p:nvCxnSpPr>
        <p:spPr>
          <a:xfrm rot="10800000">
            <a:off x="3496850" y="3657875"/>
            <a:ext cx="846900" cy="5178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93" name="Google Shape;193;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94" name="Google Shape;194;p30"/>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 Approach Example - Connect Input Layer</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We create the input layer by instantiating a</a:t>
            </a:r>
            <a:r>
              <a:rPr b="1" lang="en" sz="1200">
                <a:solidFill>
                  <a:schemeClr val="dk1"/>
                </a:solidFill>
              </a:rPr>
              <a: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object. The positional parameter to the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is the number of nodes; which in our example is ten.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5" name="Google Shape;195;p30"/>
          <p:cNvGraphicFramePr/>
          <p:nvPr/>
        </p:nvGraphicFramePr>
        <p:xfrm>
          <a:off x="933250" y="2324250"/>
          <a:ext cx="3000000" cy="3000000"/>
        </p:xfrm>
        <a:graphic>
          <a:graphicData uri="http://schemas.openxmlformats.org/drawingml/2006/table">
            <a:tbl>
              <a:tblPr>
                <a:noFill/>
                <a:tableStyleId>{CBDDA701-757B-45F8-AFD6-8D816F7E190D}</a:tableStyleId>
              </a:tblPr>
              <a:tblGrid>
                <a:gridCol w="70701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input vector (13 elements).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first (input) layer (10 nodes) and connect it to the input vector.</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inputs</a:t>
                      </a: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6" name="Google Shape;196;p30"/>
          <p:cNvSpPr/>
          <p:nvPr/>
        </p:nvSpPr>
        <p:spPr>
          <a:xfrm>
            <a:off x="956575" y="4233975"/>
            <a:ext cx="7070100" cy="870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Note the peculiar syntax that follows with a </a:t>
            </a:r>
            <a:r>
              <a:rPr b="1" lang="en" sz="1000">
                <a:solidFill>
                  <a:srgbClr val="38761D"/>
                </a:solidFill>
                <a:highlight>
                  <a:srgbClr val="EFF0F1"/>
                </a:highlight>
              </a:rPr>
              <a:t>(inputs)</a:t>
            </a:r>
            <a:r>
              <a:rPr lang="en" sz="1000">
                <a:solidFill>
                  <a:srgbClr val="38761D"/>
                </a:solidFill>
              </a:rPr>
              <a:t>. </a:t>
            </a:r>
            <a:r>
              <a:rPr b="1" lang="en" sz="1000">
                <a:solidFill>
                  <a:srgbClr val="38761D"/>
                </a:solidFill>
              </a:rPr>
              <a:t>The </a:t>
            </a:r>
            <a:r>
              <a:rPr b="1" lang="en" sz="1000">
                <a:solidFill>
                  <a:srgbClr val="38761D"/>
                </a:solidFill>
                <a:highlight>
                  <a:srgbClr val="EFF0F1"/>
                </a:highlight>
              </a:rPr>
              <a:t>Dense()</a:t>
            </a:r>
            <a:r>
              <a:rPr b="1" lang="en" sz="1000">
                <a:solidFill>
                  <a:srgbClr val="38761D"/>
                </a:solidFill>
              </a:rPr>
              <a:t> object is a callable</a:t>
            </a:r>
            <a:r>
              <a:rPr lang="en" sz="1000">
                <a:solidFill>
                  <a:srgbClr val="38761D"/>
                </a:solidFill>
              </a:rPr>
              <a:t>. -- the object returned by instantiating the </a:t>
            </a:r>
            <a:r>
              <a:rPr lang="en" sz="1000">
                <a:solidFill>
                  <a:srgbClr val="38761D"/>
                </a:solidFill>
                <a:highlight>
                  <a:srgbClr val="EFF0F1"/>
                </a:highlight>
              </a:rPr>
              <a:t>Dense()</a:t>
            </a:r>
            <a:r>
              <a:rPr lang="en" sz="1000">
                <a:solidFill>
                  <a:srgbClr val="38761D"/>
                </a:solidFill>
              </a:rPr>
              <a:t> class can be callable as a function. So we call it as a function, and in this case, the function takes as a (positional) parameter the input vector (or layer output) to connect it to; hence we pass it </a:t>
            </a:r>
            <a:r>
              <a:rPr lang="en" sz="1000">
                <a:solidFill>
                  <a:srgbClr val="38761D"/>
                </a:solidFill>
                <a:highlight>
                  <a:srgbClr val="EFF0F1"/>
                </a:highlight>
              </a:rPr>
              <a:t>inputs</a:t>
            </a:r>
            <a:r>
              <a:rPr lang="en" sz="1000">
                <a:solidFill>
                  <a:srgbClr val="38761D"/>
                </a:solidFill>
              </a:rPr>
              <a:t> so the input vector is bound to the ten node input layer.</a:t>
            </a:r>
            <a:endParaRPr sz="1000">
              <a:solidFill>
                <a:srgbClr val="38761D"/>
              </a:solidFill>
            </a:endParaRPr>
          </a:p>
        </p:txBody>
      </p:sp>
      <p:cxnSp>
        <p:nvCxnSpPr>
          <p:cNvPr id="197" name="Google Shape;197;p30"/>
          <p:cNvCxnSpPr/>
          <p:nvPr/>
        </p:nvCxnSpPr>
        <p:spPr>
          <a:xfrm rot="10800000">
            <a:off x="2869600" y="3861650"/>
            <a:ext cx="211800" cy="3645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Layers Example</a:t>
            </a:r>
            <a:endParaRPr>
              <a:solidFill>
                <a:srgbClr val="38761D"/>
              </a:solidFill>
            </a:endParaRPr>
          </a:p>
        </p:txBody>
      </p:sp>
      <p:pic>
        <p:nvPicPr>
          <p:cNvPr id="203" name="Google Shape;203;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204" name="Google Shape;204;p31"/>
          <p:cNvSpPr txBox="1"/>
          <p:nvPr/>
        </p:nvSpPr>
        <p:spPr>
          <a:xfrm>
            <a:off x="824850" y="73057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a:t>
            </a:r>
            <a:r>
              <a:rPr b="1" lang="en" sz="1200">
                <a:solidFill>
                  <a:schemeClr val="dk1"/>
                </a:solidFill>
              </a:rPr>
              <a:t> Approach Example - Connect Hidden and Output Layers</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05" name="Google Shape;205;p31"/>
          <p:cNvGraphicFramePr/>
          <p:nvPr/>
        </p:nvGraphicFramePr>
        <p:xfrm>
          <a:off x="1036950" y="1395825"/>
          <a:ext cx="3000000" cy="3000000"/>
        </p:xfrm>
        <a:graphic>
          <a:graphicData uri="http://schemas.openxmlformats.org/drawingml/2006/table">
            <a:tbl>
              <a:tblPr>
                <a:noFill/>
                <a:tableStyleId>{CBDDA701-757B-45F8-AFD6-8D816F7E190D}</a:tableStyleId>
              </a:tblPr>
              <a:tblGrid>
                <a:gridCol w="7070100"/>
              </a:tblGrid>
              <a:tr h="24147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(13 elements).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first (input) layer (10 nodes) and connect it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next (hidden) layer (10 nodes) and connect it to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hidden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output layer (1 node) and connect it to the previous (hidden)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hidden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06" name="Google Shape;206;p31"/>
          <p:cNvSpPr/>
          <p:nvPr/>
        </p:nvSpPr>
        <p:spPr>
          <a:xfrm>
            <a:off x="203850" y="3974050"/>
            <a:ext cx="24384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Next, we create the hidden layer by instantiating another </a:t>
            </a:r>
            <a:r>
              <a:rPr b="1" lang="en" sz="1000">
                <a:solidFill>
                  <a:srgbClr val="38761D"/>
                </a:solidFill>
                <a:highlight>
                  <a:srgbClr val="EFF0F1"/>
                </a:highlight>
              </a:rPr>
              <a:t>Dense()</a:t>
            </a:r>
            <a:r>
              <a:rPr b="1" lang="en" sz="1000">
                <a:solidFill>
                  <a:srgbClr val="38761D"/>
                </a:solidFill>
              </a:rPr>
              <a:t> </a:t>
            </a:r>
            <a:r>
              <a:rPr lang="en" sz="1000">
                <a:solidFill>
                  <a:srgbClr val="38761D"/>
                </a:solidFill>
              </a:rPr>
              <a:t>class object with ten nodes, and (fully) connect it to the</a:t>
            </a:r>
            <a:r>
              <a:rPr b="1" lang="en" sz="1000">
                <a:solidFill>
                  <a:srgbClr val="38761D"/>
                </a:solidFill>
              </a:rPr>
              <a:t> </a:t>
            </a:r>
            <a:r>
              <a:rPr b="1" lang="en" sz="1000">
                <a:solidFill>
                  <a:srgbClr val="38761D"/>
                </a:solidFill>
                <a:highlight>
                  <a:srgbClr val="EFF0F1"/>
                </a:highlight>
              </a:rPr>
              <a:t>input</a:t>
            </a:r>
            <a:r>
              <a:rPr lang="en" sz="1000">
                <a:solidFill>
                  <a:srgbClr val="38761D"/>
                </a:solidFill>
              </a:rPr>
              <a:t> layer. </a:t>
            </a:r>
            <a:endParaRPr sz="1000">
              <a:solidFill>
                <a:srgbClr val="38761D"/>
              </a:solidFill>
            </a:endParaRPr>
          </a:p>
        </p:txBody>
      </p:sp>
      <p:cxnSp>
        <p:nvCxnSpPr>
          <p:cNvPr id="207" name="Google Shape;207;p31"/>
          <p:cNvCxnSpPr/>
          <p:nvPr/>
        </p:nvCxnSpPr>
        <p:spPr>
          <a:xfrm flipH="1" rot="10800000">
            <a:off x="533175" y="2979625"/>
            <a:ext cx="572400" cy="1011300"/>
          </a:xfrm>
          <a:prstGeom prst="straightConnector1">
            <a:avLst/>
          </a:prstGeom>
          <a:noFill/>
          <a:ln cap="flat" cmpd="sng" w="9525">
            <a:solidFill>
              <a:srgbClr val="38761D"/>
            </a:solidFill>
            <a:prstDash val="solid"/>
            <a:round/>
            <a:headEnd len="med" w="med" type="none"/>
            <a:tailEnd len="med" w="med" type="triangle"/>
          </a:ln>
        </p:spPr>
      </p:cxnSp>
      <p:sp>
        <p:nvSpPr>
          <p:cNvPr id="208" name="Google Shape;208;p31"/>
          <p:cNvSpPr/>
          <p:nvPr/>
        </p:nvSpPr>
        <p:spPr>
          <a:xfrm>
            <a:off x="2920150"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Then we create the output layer by instantiating another </a:t>
            </a:r>
            <a:r>
              <a:rPr b="1" lang="en" sz="1000">
                <a:solidFill>
                  <a:srgbClr val="38761D"/>
                </a:solidFill>
                <a:highlight>
                  <a:srgbClr val="EFF0F1"/>
                </a:highlight>
              </a:rPr>
              <a:t>Dense()</a:t>
            </a:r>
            <a:r>
              <a:rPr lang="en" sz="1000">
                <a:solidFill>
                  <a:srgbClr val="38761D"/>
                </a:solidFill>
              </a:rPr>
              <a:t> class object with one node, and (fully) connect it to the </a:t>
            </a:r>
            <a:r>
              <a:rPr b="1" lang="en" sz="1000">
                <a:solidFill>
                  <a:srgbClr val="38761D"/>
                </a:solidFill>
                <a:highlight>
                  <a:srgbClr val="EFF0F1"/>
                </a:highlight>
              </a:rPr>
              <a:t>hidden</a:t>
            </a:r>
            <a:r>
              <a:rPr lang="en" sz="1000">
                <a:solidFill>
                  <a:srgbClr val="38761D"/>
                </a:solidFill>
              </a:rPr>
              <a:t> layer.</a:t>
            </a:r>
            <a:endParaRPr sz="1000">
              <a:solidFill>
                <a:srgbClr val="38761D"/>
              </a:solidFill>
            </a:endParaRPr>
          </a:p>
        </p:txBody>
      </p:sp>
      <p:cxnSp>
        <p:nvCxnSpPr>
          <p:cNvPr id="209" name="Google Shape;209;p31"/>
          <p:cNvCxnSpPr/>
          <p:nvPr/>
        </p:nvCxnSpPr>
        <p:spPr>
          <a:xfrm rot="10800000">
            <a:off x="2861950" y="3328750"/>
            <a:ext cx="458100" cy="645300"/>
          </a:xfrm>
          <a:prstGeom prst="straightConnector1">
            <a:avLst/>
          </a:prstGeom>
          <a:noFill/>
          <a:ln cap="flat" cmpd="sng" w="9525">
            <a:solidFill>
              <a:srgbClr val="38761D"/>
            </a:solidFill>
            <a:prstDash val="solid"/>
            <a:round/>
            <a:headEnd len="med" w="med" type="none"/>
            <a:tailEnd len="med" w="med" type="triangle"/>
          </a:ln>
        </p:spPr>
      </p:cxnSp>
      <p:sp>
        <p:nvSpPr>
          <p:cNvPr id="210" name="Google Shape;210;p31"/>
          <p:cNvSpPr/>
          <p:nvPr/>
        </p:nvSpPr>
        <p:spPr>
          <a:xfrm>
            <a:off x="5667825" y="3974050"/>
            <a:ext cx="2403600" cy="1095300"/>
          </a:xfrm>
          <a:prstGeom prst="rect">
            <a:avLst/>
          </a:prstGeom>
          <a:no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Finally, we put it altogether by instantiating a </a:t>
            </a:r>
            <a:r>
              <a:rPr b="1" lang="en" sz="1000">
                <a:solidFill>
                  <a:srgbClr val="38761D"/>
                </a:solidFill>
                <a:highlight>
                  <a:srgbClr val="EFF0F1"/>
                </a:highlight>
              </a:rPr>
              <a:t>Model()</a:t>
            </a:r>
            <a:r>
              <a:rPr b="1" lang="en" sz="1000">
                <a:solidFill>
                  <a:srgbClr val="38761D"/>
                </a:solidFill>
              </a:rPr>
              <a:t> </a:t>
            </a:r>
            <a:r>
              <a:rPr lang="en" sz="1000">
                <a:solidFill>
                  <a:srgbClr val="38761D"/>
                </a:solidFill>
              </a:rPr>
              <a:t>class object, passing it the (positional) parameters for the input vector and output layer.</a:t>
            </a:r>
            <a:endParaRPr sz="1000">
              <a:solidFill>
                <a:srgbClr val="38761D"/>
              </a:solidFill>
            </a:endParaRPr>
          </a:p>
        </p:txBody>
      </p:sp>
      <p:cxnSp>
        <p:nvCxnSpPr>
          <p:cNvPr id="211" name="Google Shape;211;p31"/>
          <p:cNvCxnSpPr/>
          <p:nvPr/>
        </p:nvCxnSpPr>
        <p:spPr>
          <a:xfrm rot="10800000">
            <a:off x="3230375" y="3595675"/>
            <a:ext cx="2430600" cy="446700"/>
          </a:xfrm>
          <a:prstGeom prst="curvedConnector3">
            <a:avLst>
              <a:gd fmla="val 12580" name="adj1"/>
            </a:avLst>
          </a:prstGeom>
          <a:noFill/>
          <a:ln cap="flat" cmpd="sng" w="9525">
            <a:solidFill>
              <a:srgbClr val="38761D"/>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Install</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Packages to Install</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pip</a:t>
            </a:r>
            <a:r>
              <a:rPr lang="en" sz="1200">
                <a:solidFill>
                  <a:schemeClr val="dk1"/>
                </a:solidFill>
              </a:rPr>
              <a:t>  tool is used to install any Python package you will ever need again from a single command invocation. You go </a:t>
            </a:r>
            <a:r>
              <a:rPr lang="en" sz="1200">
                <a:solidFill>
                  <a:schemeClr val="dk1"/>
                </a:solidFill>
                <a:highlight>
                  <a:srgbClr val="EFF0F1"/>
                </a:highlight>
              </a:rPr>
              <a:t>pip install</a:t>
            </a:r>
            <a:r>
              <a:rPr lang="en" sz="1200">
                <a:solidFill>
                  <a:schemeClr val="dk1"/>
                </a:solidFill>
              </a:rPr>
              <a:t> and then the name of the package.</a:t>
            </a:r>
            <a:endParaRPr sz="1200">
              <a:solidFill>
                <a:schemeClr val="dk1"/>
              </a:solidFill>
            </a:endParaRPr>
          </a:p>
          <a:p>
            <a:pPr indent="0" lvl="0" marL="0" rtl="0" algn="l">
              <a:lnSpc>
                <a:spcPct val="115000"/>
              </a:lnSpc>
              <a:spcBef>
                <a:spcPts val="0"/>
              </a:spcBef>
              <a:spcAft>
                <a:spcPts val="0"/>
              </a:spcAft>
              <a:buNone/>
            </a:pPr>
            <a:r>
              <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tensorflow</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numpy</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cmd&gt; pip install python-opencv</a:t>
            </a:r>
            <a:endParaRPr b="1" sz="1200">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Activations</a:t>
            </a:r>
            <a:endParaRPr>
              <a:solidFill>
                <a:srgbClr val="38761D"/>
              </a:solidFill>
            </a:endParaRPr>
          </a:p>
        </p:txBody>
      </p:sp>
      <p:pic>
        <p:nvPicPr>
          <p:cNvPr id="217" name="Google Shape;217;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18" name="Google Shape;218;p32"/>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Activations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When training or predicting (inference), each node in a layer will output a value to the nodes in the next layer. We don't pass the value 'as-is'. Instead we want to change the value by some manner. This process is called an activation function. Think of a function that returns some result, like </a:t>
            </a:r>
            <a:r>
              <a:rPr lang="en" sz="1200">
                <a:solidFill>
                  <a:schemeClr val="dk1"/>
                </a:solidFill>
                <a:highlight>
                  <a:srgbClr val="EFF0F1"/>
                </a:highlight>
              </a:rPr>
              <a:t>return result</a:t>
            </a:r>
            <a:r>
              <a:rPr lang="en" sz="1200">
                <a:solidFill>
                  <a:schemeClr val="dk1"/>
                </a:solidFill>
              </a:rPr>
              <a:t>. In the case of an activation function, instead of returning </a:t>
            </a:r>
            <a:r>
              <a:rPr lang="en" sz="1200">
                <a:solidFill>
                  <a:schemeClr val="dk1"/>
                </a:solidFill>
                <a:highlight>
                  <a:srgbClr val="EFF0F1"/>
                </a:highlight>
              </a:rPr>
              <a:t>result</a:t>
            </a:r>
            <a:r>
              <a:rPr lang="en" sz="1200">
                <a:solidFill>
                  <a:schemeClr val="dk1"/>
                </a:solidFill>
              </a:rPr>
              <a:t>, we would return the result of passing the result value to another (activation) function, like </a:t>
            </a:r>
            <a:r>
              <a:rPr lang="en" sz="1200">
                <a:solidFill>
                  <a:schemeClr val="dk1"/>
                </a:solidFill>
                <a:highlight>
                  <a:srgbClr val="EFF0F1"/>
                </a:highlight>
              </a:rPr>
              <a:t>return A(result)</a:t>
            </a:r>
            <a:r>
              <a:rPr lang="en" sz="1200">
                <a:solidFill>
                  <a:schemeClr val="dk1"/>
                </a:solidFill>
              </a:rPr>
              <a:t>, where A() is the activation function. Conceptually, you can think of this as:</a:t>
            </a:r>
            <a:endParaRPr sz="1200">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highlight>
                <a:srgbClr val="FFFFFF"/>
              </a:highlight>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t/>
            </a:r>
            <a:endParaRPr b="1" sz="1200">
              <a:solidFill>
                <a:srgbClr val="0000FF"/>
              </a:solidFill>
            </a:endParaRPr>
          </a:p>
          <a:p>
            <a:pPr indent="0" lvl="0" marL="0" rtl="0" algn="ctr">
              <a:lnSpc>
                <a:spcPct val="115000"/>
              </a:lnSpc>
              <a:spcBef>
                <a:spcPts val="1100"/>
              </a:spcBef>
              <a:spcAft>
                <a:spcPts val="0"/>
              </a:spcAft>
              <a:buNone/>
            </a:pPr>
            <a:r>
              <a:rPr b="1" lang="en" sz="1200">
                <a:solidFill>
                  <a:srgbClr val="0000FF"/>
                </a:solidFill>
              </a:rPr>
              <a:t>Activation functions assist neural networks in learning faster and better.</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19" name="Google Shape;219;p32"/>
          <p:cNvGraphicFramePr/>
          <p:nvPr/>
        </p:nvGraphicFramePr>
        <p:xfrm>
          <a:off x="1987125" y="2763350"/>
          <a:ext cx="3000000" cy="3000000"/>
        </p:xfrm>
        <a:graphic>
          <a:graphicData uri="http://schemas.openxmlformats.org/drawingml/2006/table">
            <a:tbl>
              <a:tblPr>
                <a:noFill/>
                <a:tableStyleId>{CBDDA701-757B-45F8-AFD6-8D816F7E190D}</a:tableStyleId>
              </a:tblPr>
              <a:tblGrid>
                <a:gridCol w="4419600"/>
              </a:tblGrid>
              <a:tr h="13810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layer</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inside are the nodes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result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some_calculations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A</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result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0F9D58"/>
                          </a:solidFill>
                          <a:highlight>
                            <a:srgbClr val="FFFFFF"/>
                          </a:highlight>
                          <a:latin typeface="Consolas"/>
                          <a:ea typeface="Consolas"/>
                          <a:cs typeface="Consolas"/>
                          <a:sym typeface="Consolas"/>
                        </a:rPr>
                        <a:t>""" modifies the result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some_modified_value_of_result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25" name="Google Shape;225;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26" name="Google Shape;226;p33"/>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Rectified Linear Unit (ReLU)</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By default, when no activation function is specified, the values from one layer are passed as-is (unchanged) to the next layer. There are three activation functions you will use most of the time; they are the </a:t>
            </a:r>
            <a:r>
              <a:rPr b="1" lang="en" sz="1200">
                <a:solidFill>
                  <a:srgbClr val="0000FF"/>
                </a:solidFill>
              </a:rPr>
              <a:t>rectified linear unit (ReLU)</a:t>
            </a:r>
            <a:r>
              <a:rPr lang="en" sz="1200">
                <a:solidFill>
                  <a:schemeClr val="dk1"/>
                </a:solidFill>
              </a:rPr>
              <a:t>, </a:t>
            </a:r>
            <a:r>
              <a:rPr b="1" lang="en" sz="1200">
                <a:solidFill>
                  <a:srgbClr val="0000FF"/>
                </a:solidFill>
              </a:rPr>
              <a:t>sigmoid</a:t>
            </a:r>
            <a:r>
              <a:rPr lang="en" sz="1200">
                <a:solidFill>
                  <a:schemeClr val="dk1"/>
                </a:solidFill>
              </a:rPr>
              <a:t> and </a:t>
            </a:r>
            <a:r>
              <a:rPr b="1" lang="en" sz="1200">
                <a:solidFill>
                  <a:srgbClr val="0000FF"/>
                </a:solidFill>
              </a:rPr>
              <a:t>softmax</a:t>
            </a:r>
            <a:r>
              <a:rPr lang="en" sz="1200">
                <a:solidFill>
                  <a:schemeClr val="dk1"/>
                </a:solidFill>
              </a:rPr>
              <a:t>. The rectified linear unit passes values greater than zero as-is (unchanged); otherwise zero (no signal).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27" name="Google Shape;227;p33"/>
          <p:cNvPicPr preferRelativeResize="0"/>
          <p:nvPr/>
        </p:nvPicPr>
        <p:blipFill>
          <a:blip r:embed="rId4">
            <a:alphaModFix/>
          </a:blip>
          <a:stretch>
            <a:fillRect/>
          </a:stretch>
        </p:blipFill>
        <p:spPr>
          <a:xfrm>
            <a:off x="3019650" y="2308300"/>
            <a:ext cx="2524125" cy="219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33" name="Google Shape;233;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34" name="Google Shape;234;p34"/>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ReLU Activation between Layers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The rectified linear unit is common convention between layers.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35" name="Google Shape;235;p34"/>
          <p:cNvGraphicFramePr/>
          <p:nvPr/>
        </p:nvGraphicFramePr>
        <p:xfrm>
          <a:off x="824850" y="1951900"/>
          <a:ext cx="3000000" cy="3000000"/>
        </p:xfrm>
        <a:graphic>
          <a:graphicData uri="http://schemas.openxmlformats.org/drawingml/2006/table">
            <a:tbl>
              <a:tblPr>
                <a:noFill/>
                <a:tableStyleId>{CBDDA701-757B-45F8-AFD6-8D816F7E190D}</a:tableStyleId>
              </a:tblPr>
              <a:tblGrid>
                <a:gridCol w="7388325"/>
              </a:tblGrid>
              <a:tr h="3081575">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ReLU</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41" name="Google Shape;241;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42" name="Google Shape;242;p35"/>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Getting a Summary of the Model Architecture</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Let's take a look inside our model object and see if we constructed what we think we did. You can do this using the </a:t>
            </a:r>
            <a:r>
              <a:rPr b="1" lang="en" sz="1200">
                <a:solidFill>
                  <a:schemeClr val="dk1"/>
                </a:solidFill>
                <a:highlight>
                  <a:srgbClr val="EFF0F1"/>
                </a:highlight>
              </a:rPr>
              <a:t>summary()</a:t>
            </a:r>
            <a:r>
              <a:rPr lang="en" sz="1200">
                <a:solidFill>
                  <a:schemeClr val="dk1"/>
                </a:solidFill>
                <a:highlight>
                  <a:srgbClr val="FFFFFF"/>
                </a:highlight>
              </a:rPr>
              <a:t> method. It will show in sequential order a summary of each layer.</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43" name="Google Shape;243;p35"/>
          <p:cNvGraphicFramePr/>
          <p:nvPr/>
        </p:nvGraphicFramePr>
        <p:xfrm>
          <a:off x="907525" y="1892425"/>
          <a:ext cx="3000000" cy="3000000"/>
        </p:xfrm>
        <a:graphic>
          <a:graphicData uri="http://schemas.openxmlformats.org/drawingml/2006/table">
            <a:tbl>
              <a:tblPr>
                <a:noFill/>
                <a:tableStyleId>{CBDDA701-757B-45F8-AFD6-8D816F7E190D}</a:tableStyleId>
              </a:tblPr>
              <a:tblGrid>
                <a:gridCol w="1905000"/>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4" name="Google Shape;244;p35"/>
          <p:cNvGraphicFramePr/>
          <p:nvPr/>
        </p:nvGraphicFramePr>
        <p:xfrm>
          <a:off x="907525" y="2273300"/>
          <a:ext cx="3000000" cy="3000000"/>
        </p:xfrm>
        <a:graphic>
          <a:graphicData uri="http://schemas.openxmlformats.org/drawingml/2006/table">
            <a:tbl>
              <a:tblPr>
                <a:noFill/>
                <a:tableStyleId>{CBDDA701-757B-45F8-AFD6-8D816F7E190D}</a:tableStyleId>
              </a:tblPr>
              <a:tblGrid>
                <a:gridCol w="7676925"/>
              </a:tblGrid>
              <a:tr h="12700">
                <a:tc>
                  <a:txBody>
                    <a:bodyPr/>
                    <a:lstStyle/>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Layer</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type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Output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Shape</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Param</a:t>
                      </a:r>
                      <a:r>
                        <a:rPr lang="en" sz="1000">
                          <a:highlight>
                            <a:srgbClr val="FFFFFF"/>
                          </a:highlight>
                          <a:latin typeface="Consolas"/>
                          <a:ea typeface="Consolas"/>
                          <a:cs typeface="Consolas"/>
                          <a:sym typeface="Consolas"/>
                        </a:rPr>
                        <a:t> </a:t>
                      </a:r>
                      <a:r>
                        <a:rPr lang="en" sz="1000">
                          <a:solidFill>
                            <a:srgbClr val="455A64"/>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dense_56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140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dense_57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re_lu_19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Total</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Trainable</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Non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trainable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50" name="Google Shape;250;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6"/>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Number of Parameters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highlight>
                  <a:srgbClr val="FFFFFF"/>
                </a:highlight>
              </a:rPr>
              <a:t>Let's look at the parameter field in the summary. For the input layer it shows 140 parameters. You wonder how's that calculated? We have 13 inputs and 10 nodes, so </a:t>
            </a:r>
            <a:r>
              <a:rPr b="1" lang="en" sz="1200">
                <a:solidFill>
                  <a:schemeClr val="dk1"/>
                </a:solidFill>
                <a:highlight>
                  <a:srgbClr val="FFFFFF"/>
                </a:highlight>
              </a:rPr>
              <a:t>13 x 10 is 130</a:t>
            </a:r>
            <a:r>
              <a:rPr lang="en" sz="1200">
                <a:solidFill>
                  <a:schemeClr val="dk1"/>
                </a:solidFill>
                <a:highlight>
                  <a:srgbClr val="FFFFFF"/>
                </a:highlight>
              </a:rPr>
              <a:t>. Where does 140 come from? Each connection between the inputs and each node has a weight, which adds up to 130. But each </a:t>
            </a:r>
            <a:r>
              <a:rPr b="1" lang="en" sz="1200">
                <a:solidFill>
                  <a:srgbClr val="0000FF"/>
                </a:solidFill>
                <a:highlight>
                  <a:srgbClr val="FFFFFF"/>
                </a:highlight>
              </a:rPr>
              <a:t>node has an additional bias</a:t>
            </a:r>
            <a:r>
              <a:rPr lang="en" sz="1200">
                <a:solidFill>
                  <a:schemeClr val="dk1"/>
                </a:solidFill>
                <a:highlight>
                  <a:srgbClr val="FFFFFF"/>
                </a:highlight>
              </a:rPr>
              <a:t>. That's ten nodes, so </a:t>
            </a:r>
            <a:r>
              <a:rPr b="1" lang="en" sz="1200">
                <a:solidFill>
                  <a:srgbClr val="0000FF"/>
                </a:solidFill>
                <a:highlight>
                  <a:srgbClr val="FFFFFF"/>
                </a:highlight>
              </a:rPr>
              <a:t>130 + 10 = 140</a:t>
            </a:r>
            <a:r>
              <a:rPr lang="en" sz="1200">
                <a:solidFill>
                  <a:schemeClr val="dk1"/>
                </a:solidFill>
                <a:highlight>
                  <a:srgbClr val="FFFFFF"/>
                </a:highlight>
              </a:rPr>
              <a:t>. It's the weights and biases the neural network will </a:t>
            </a:r>
            <a:r>
              <a:rPr i="1" lang="en" sz="1200">
                <a:solidFill>
                  <a:schemeClr val="dk1"/>
                </a:solidFill>
                <a:highlight>
                  <a:srgbClr val="FFFFFF"/>
                </a:highlight>
              </a:rPr>
              <a:t>"learn" </a:t>
            </a:r>
            <a:r>
              <a:rPr lang="en" sz="1200">
                <a:solidFill>
                  <a:schemeClr val="dk1"/>
                </a:solidFill>
                <a:highlight>
                  <a:srgbClr val="FFFFFF"/>
                </a:highlight>
              </a:rPr>
              <a:t>during training.</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At the next (hidden) layer you see 110 params. That's 10 outputs from the input layer connected to each of the ten nodes from the hidden layer (10x10) plus the ten biases for the nodes in the hidden layers, for a total of 110 parameters to </a:t>
            </a:r>
            <a:r>
              <a:rPr i="1" lang="en" sz="1200">
                <a:solidFill>
                  <a:schemeClr val="dk1"/>
                </a:solidFill>
                <a:highlight>
                  <a:srgbClr val="FFFFFF"/>
                </a:highlight>
              </a:rPr>
              <a:t>"learn"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Shorthand Syntax</a:t>
            </a:r>
            <a:endParaRPr>
              <a:solidFill>
                <a:srgbClr val="38761D"/>
              </a:solidFill>
            </a:endParaRPr>
          </a:p>
        </p:txBody>
      </p:sp>
      <p:pic>
        <p:nvPicPr>
          <p:cNvPr id="257" name="Google Shape;257;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58" name="Google Shape;258;p37"/>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Shorthand Syntax</a:t>
            </a:r>
            <a:endParaRPr b="1"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chemeClr val="dk1"/>
                </a:solidFill>
                <a:highlight>
                  <a:srgbClr val="FFFFFF"/>
                </a:highlight>
              </a:rPr>
              <a:t>TF.Keras</a:t>
            </a:r>
            <a:r>
              <a:rPr lang="en" sz="1200">
                <a:solidFill>
                  <a:schemeClr val="dk1"/>
                </a:solidFill>
                <a:highlight>
                  <a:srgbClr val="FFFFFF"/>
                </a:highlight>
              </a:rPr>
              <a:t> provides a shorthand syntax when specifying layers. You don't need to separately specify activation functions between layers. Instead, you can specify the </a:t>
            </a:r>
            <a:r>
              <a:rPr b="1" lang="en" sz="1200">
                <a:solidFill>
                  <a:schemeClr val="dk1"/>
                </a:solidFill>
                <a:highlight>
                  <a:srgbClr val="FFFFFF"/>
                </a:highlight>
              </a:rPr>
              <a:t>activation </a:t>
            </a:r>
            <a:r>
              <a:rPr lang="en" sz="1200">
                <a:solidFill>
                  <a:schemeClr val="dk1"/>
                </a:solidFill>
                <a:highlight>
                  <a:srgbClr val="FFFFFF"/>
                </a:highlight>
              </a:rPr>
              <a:t>function as a</a:t>
            </a:r>
            <a:r>
              <a:rPr b="1" lang="en" sz="1200">
                <a:solidFill>
                  <a:schemeClr val="dk1"/>
                </a:solidFill>
                <a:highlight>
                  <a:srgbClr val="FFFFFF"/>
                </a:highlight>
              </a:rPr>
              <a:t> (keyword) parameter</a:t>
            </a:r>
            <a:r>
              <a:rPr lang="en" sz="1200">
                <a:solidFill>
                  <a:schemeClr val="dk1"/>
                </a:solidFill>
                <a:highlight>
                  <a:srgbClr val="FFFFFF"/>
                </a:highlight>
              </a:rPr>
              <a:t> when instantiating a </a:t>
            </a:r>
            <a:r>
              <a:rPr b="1" lang="en" sz="1200">
                <a:solidFill>
                  <a:schemeClr val="dk1"/>
                </a:solidFill>
                <a:highlight>
                  <a:srgbClr val="EFF0F1"/>
                </a:highlight>
              </a:rPr>
              <a:t>Dense()</a:t>
            </a:r>
            <a:r>
              <a:rPr lang="en" sz="1200">
                <a:solidFill>
                  <a:schemeClr val="dk1"/>
                </a:solidFill>
                <a:highlight>
                  <a:srgbClr val="FFFFFF"/>
                </a:highlight>
              </a:rPr>
              <a:t>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code below does </a:t>
            </a:r>
            <a:r>
              <a:rPr b="1" lang="en" sz="1200">
                <a:solidFill>
                  <a:srgbClr val="0000FF"/>
                </a:solidFill>
                <a:highlight>
                  <a:srgbClr val="FFFFFF"/>
                </a:highlight>
              </a:rPr>
              <a:t>exactly the same</a:t>
            </a:r>
            <a:r>
              <a:rPr lang="en" sz="1200">
                <a:solidFill>
                  <a:schemeClr val="dk1"/>
                </a:solidFill>
                <a:highlight>
                  <a:srgbClr val="FFFFFF"/>
                </a:highlight>
              </a:rPr>
              <a:t> as the previous code sample.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59" name="Google Shape;259;p37"/>
          <p:cNvGraphicFramePr/>
          <p:nvPr/>
        </p:nvGraphicFramePr>
        <p:xfrm>
          <a:off x="895838" y="2428675"/>
          <a:ext cx="3000000" cy="3000000"/>
        </p:xfrm>
        <a:graphic>
          <a:graphicData uri="http://schemas.openxmlformats.org/drawingml/2006/table">
            <a:tbl>
              <a:tblPr>
                <a:noFill/>
                <a:tableStyleId>{CBDDA701-757B-45F8-AFD6-8D816F7E190D}</a:tableStyleId>
              </a:tblPr>
              <a:tblGrid>
                <a:gridCol w="70701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Compile</a:t>
            </a:r>
            <a:endParaRPr>
              <a:solidFill>
                <a:srgbClr val="38761D"/>
              </a:solidFill>
            </a:endParaRPr>
          </a:p>
        </p:txBody>
      </p:sp>
      <p:pic>
        <p:nvPicPr>
          <p:cNvPr id="265" name="Google Shape;265;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38"/>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(Compile)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you've completed building the forward feed portion of your neural network, you now need to add a few things for training the model. This is done with the </a:t>
            </a:r>
            <a:r>
              <a:rPr b="1" lang="en" sz="1200">
                <a:solidFill>
                  <a:schemeClr val="dk1"/>
                </a:solidFill>
                <a:highlight>
                  <a:srgbClr val="EFF0F1"/>
                </a:highlight>
              </a:rPr>
              <a:t>compile()</a:t>
            </a:r>
            <a:r>
              <a:rPr lang="en" sz="1200">
                <a:solidFill>
                  <a:schemeClr val="dk1"/>
                </a:solidFill>
                <a:highlight>
                  <a:srgbClr val="FFFFFF"/>
                </a:highlight>
              </a:rPr>
              <a:t> method. </a:t>
            </a:r>
            <a:r>
              <a:rPr b="1" lang="en" sz="1200">
                <a:solidFill>
                  <a:srgbClr val="0000FF"/>
                </a:solidFill>
                <a:highlight>
                  <a:srgbClr val="FFFFFF"/>
                </a:highlight>
              </a:rPr>
              <a:t>This step adds in the </a:t>
            </a:r>
            <a:r>
              <a:rPr b="1" i="1" lang="en" sz="1200">
                <a:solidFill>
                  <a:srgbClr val="0000FF"/>
                </a:solidFill>
                <a:highlight>
                  <a:srgbClr val="FFFFFF"/>
                </a:highlight>
              </a:rPr>
              <a:t>backward propagation</a:t>
            </a:r>
            <a:r>
              <a:rPr b="1" lang="en" sz="1200">
                <a:solidFill>
                  <a:srgbClr val="0000FF"/>
                </a:solidFill>
                <a:highlight>
                  <a:srgbClr val="FFFFFF"/>
                </a:highlight>
              </a:rPr>
              <a:t> during training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time we send data (or a batch of data) forward through the neural network, the neural network calculates the errors in the </a:t>
            </a:r>
            <a:r>
              <a:rPr b="1" lang="en" sz="1200">
                <a:solidFill>
                  <a:srgbClr val="0000FF"/>
                </a:solidFill>
                <a:highlight>
                  <a:srgbClr val="FFFFFF"/>
                </a:highlight>
              </a:rPr>
              <a:t>predicted results (</a:t>
            </a:r>
            <a:r>
              <a:rPr b="1" i="1" lang="en" sz="1200">
                <a:solidFill>
                  <a:srgbClr val="0000FF"/>
                </a:solidFill>
                <a:highlight>
                  <a:srgbClr val="FFFFFF"/>
                </a:highlight>
              </a:rPr>
              <a:t>loss</a:t>
            </a:r>
            <a:r>
              <a:rPr b="1" lang="en" sz="1200">
                <a:solidFill>
                  <a:srgbClr val="0000FF"/>
                </a:solidFill>
                <a:highlight>
                  <a:srgbClr val="FFFFFF"/>
                </a:highlight>
              </a:rPr>
              <a:t>) from the actual values (</a:t>
            </a:r>
            <a:r>
              <a:rPr b="1" i="1" lang="en" sz="1200">
                <a:solidFill>
                  <a:srgbClr val="0000FF"/>
                </a:solidFill>
                <a:highlight>
                  <a:srgbClr val="FFFFFF"/>
                </a:highlight>
              </a:rPr>
              <a:t>labels</a:t>
            </a:r>
            <a:r>
              <a:rPr b="1" lang="en" sz="1200">
                <a:solidFill>
                  <a:srgbClr val="0000FF"/>
                </a:solidFill>
                <a:highlight>
                  <a:srgbClr val="FFFFFF"/>
                </a:highlight>
              </a:rPr>
              <a:t>)</a:t>
            </a:r>
            <a:r>
              <a:rPr lang="en" sz="1200">
                <a:solidFill>
                  <a:schemeClr val="dk1"/>
                </a:solidFill>
                <a:highlight>
                  <a:srgbClr val="FFFFFF"/>
                </a:highlight>
              </a:rPr>
              <a:t> and uses that information to </a:t>
            </a:r>
            <a:r>
              <a:rPr b="1" lang="en" sz="1200">
                <a:solidFill>
                  <a:srgbClr val="0000FF"/>
                </a:solidFill>
                <a:highlight>
                  <a:srgbClr val="FFFFFF"/>
                </a:highlight>
              </a:rPr>
              <a:t>incrementally adjust the weights and biases</a:t>
            </a:r>
            <a:r>
              <a:rPr lang="en" sz="1200">
                <a:solidFill>
                  <a:schemeClr val="dk1"/>
                </a:solidFill>
                <a:highlight>
                  <a:srgbClr val="FFFFFF"/>
                </a:highlight>
              </a:rPr>
              <a:t> of the nodes - what we are </a:t>
            </a:r>
            <a:r>
              <a:rPr i="1" lang="en" sz="1200">
                <a:solidFill>
                  <a:schemeClr val="dk1"/>
                </a:solidFill>
                <a:highlight>
                  <a:srgbClr val="FFFFFF"/>
                </a:highlight>
              </a:rPr>
              <a:t>"learning"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Loss Function</a:t>
            </a:r>
            <a:endParaRPr>
              <a:solidFill>
                <a:srgbClr val="38761D"/>
              </a:solidFill>
            </a:endParaRPr>
          </a:p>
        </p:txBody>
      </p:sp>
      <p:pic>
        <p:nvPicPr>
          <p:cNvPr id="272" name="Google Shape;272;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73" name="Google Shape;273;p39"/>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Calculating the Loss</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calculation of the error is called a </a:t>
            </a:r>
            <a:r>
              <a:rPr i="1" lang="en" sz="1200">
                <a:solidFill>
                  <a:schemeClr val="dk1"/>
                </a:solidFill>
                <a:highlight>
                  <a:srgbClr val="FFFFFF"/>
                </a:highlight>
              </a:rPr>
              <a:t>loss</a:t>
            </a:r>
            <a:r>
              <a:rPr lang="en" sz="1200">
                <a:solidFill>
                  <a:schemeClr val="dk1"/>
                </a:solidFill>
                <a:highlight>
                  <a:srgbClr val="FFFFFF"/>
                </a:highlight>
              </a:rPr>
              <a:t>. It can be calculated in many different ways. Since we designed our neural network to be a </a:t>
            </a:r>
            <a:r>
              <a:rPr i="1" lang="en" sz="1200">
                <a:solidFill>
                  <a:schemeClr val="dk1"/>
                </a:solidFill>
                <a:highlight>
                  <a:srgbClr val="FFFFFF"/>
                </a:highlight>
              </a:rPr>
              <a:t>regresser</a:t>
            </a:r>
            <a:r>
              <a:rPr lang="en" sz="1200">
                <a:solidFill>
                  <a:schemeClr val="dk1"/>
                </a:solidFill>
                <a:highlight>
                  <a:srgbClr val="FFFFFF"/>
                </a:highlight>
              </a:rPr>
              <a:t>, we want to use a loss function that is best suited for a </a:t>
            </a:r>
            <a:r>
              <a:rPr i="1" lang="en" sz="1200">
                <a:solidFill>
                  <a:schemeClr val="dk1"/>
                </a:solidFill>
                <a:highlight>
                  <a:srgbClr val="FFFFFF"/>
                </a:highlight>
              </a:rPr>
              <a:t>regresser</a:t>
            </a:r>
            <a:r>
              <a:rPr lang="en" sz="1200">
                <a:solidFill>
                  <a:schemeClr val="dk1"/>
                </a:solidFill>
                <a:highlight>
                  <a:srgbClr val="FFFFFF"/>
                </a:highlight>
              </a:rPr>
              <a:t>. Generally, for this type of neural network, the </a:t>
            </a:r>
            <a:r>
              <a:rPr i="1" lang="en" sz="1200">
                <a:solidFill>
                  <a:schemeClr val="dk1"/>
                </a:solidFill>
                <a:highlight>
                  <a:srgbClr val="FFFFFF"/>
                </a:highlight>
              </a:rPr>
              <a:t>Mean Square Error </a:t>
            </a:r>
            <a:r>
              <a:rPr lang="en" sz="1200">
                <a:solidFill>
                  <a:schemeClr val="dk1"/>
                </a:solidFill>
                <a:highlight>
                  <a:srgbClr val="FFFFFF"/>
                </a:highlight>
              </a:rPr>
              <a:t>method of calculating a loss is used. </a:t>
            </a:r>
            <a:r>
              <a:rPr b="1" lang="en" sz="1200">
                <a:solidFill>
                  <a:schemeClr val="dk1"/>
                </a:solidFill>
                <a:highlight>
                  <a:srgbClr val="FFFFFF"/>
                </a:highlight>
              </a:rPr>
              <a:t>The </a:t>
            </a:r>
            <a:r>
              <a:rPr b="1" lang="en" sz="1200">
                <a:solidFill>
                  <a:schemeClr val="dk1"/>
                </a:solidFill>
                <a:highlight>
                  <a:srgbClr val="EFF0F1"/>
                </a:highlight>
              </a:rPr>
              <a:t>compile()</a:t>
            </a:r>
            <a:r>
              <a:rPr b="1" lang="en" sz="1200">
                <a:solidFill>
                  <a:schemeClr val="dk1"/>
                </a:solidFill>
                <a:highlight>
                  <a:srgbClr val="FFFFFF"/>
                </a:highlight>
              </a:rPr>
              <a:t> method takes a (keyword) parameter </a:t>
            </a:r>
            <a:r>
              <a:rPr b="1" lang="en" sz="1200">
                <a:solidFill>
                  <a:schemeClr val="dk1"/>
                </a:solidFill>
                <a:highlight>
                  <a:srgbClr val="EFF0F1"/>
                </a:highlight>
              </a:rPr>
              <a:t>loss</a:t>
            </a:r>
            <a:r>
              <a:rPr lang="en" sz="1200">
                <a:solidFill>
                  <a:schemeClr val="dk1"/>
                </a:solidFill>
                <a:highlight>
                  <a:srgbClr val="FFFFFF"/>
                </a:highlight>
              </a:rPr>
              <a:t> where we can specify how we want to calculate it. We are going to pass it the value</a:t>
            </a:r>
            <a:r>
              <a:rPr b="1" lang="en" sz="1200">
                <a:solidFill>
                  <a:srgbClr val="0000FF"/>
                </a:solidFill>
                <a:highlight>
                  <a:srgbClr val="FFFFFF"/>
                </a:highlight>
              </a:rPr>
              <a:t> </a:t>
            </a:r>
            <a:r>
              <a:rPr b="1" lang="en" sz="1200">
                <a:solidFill>
                  <a:srgbClr val="0000FF"/>
                </a:solidFill>
                <a:highlight>
                  <a:srgbClr val="EFF0F1"/>
                </a:highlight>
              </a:rPr>
              <a:t>'mse'</a:t>
            </a:r>
            <a:r>
              <a:rPr b="1" lang="en" sz="1200">
                <a:solidFill>
                  <a:srgbClr val="0000FF"/>
                </a:solidFill>
                <a:highlight>
                  <a:srgbClr val="FFFFFF"/>
                </a:highlight>
              </a:rPr>
              <a:t> for </a:t>
            </a:r>
            <a:r>
              <a:rPr b="1" lang="en" sz="1200">
                <a:solidFill>
                  <a:srgbClr val="0000FF"/>
                </a:solidFill>
                <a:highlight>
                  <a:srgbClr val="EFF0F1"/>
                </a:highlight>
              </a:rPr>
              <a:t>Mean Square Error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Optimizer</a:t>
            </a:r>
            <a:endParaRPr>
              <a:solidFill>
                <a:srgbClr val="38761D"/>
              </a:solidFill>
            </a:endParaRPr>
          </a:p>
        </p:txBody>
      </p:sp>
      <p:pic>
        <p:nvPicPr>
          <p:cNvPr id="279" name="Google Shape;279;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80" name="Google Shape;280;p40"/>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 Convergence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next step in the process is the optimizer that occurs during </a:t>
            </a:r>
            <a:r>
              <a:rPr b="1" i="1" lang="en" sz="1200">
                <a:solidFill>
                  <a:schemeClr val="dk1"/>
                </a:solidFill>
                <a:highlight>
                  <a:srgbClr val="FFFFFF"/>
                </a:highlight>
              </a:rPr>
              <a:t>backward propagation</a:t>
            </a:r>
            <a:r>
              <a:rPr lang="en" sz="1200">
                <a:solidFill>
                  <a:schemeClr val="dk1"/>
                </a:solidFill>
                <a:highlight>
                  <a:srgbClr val="FFFFFF"/>
                </a:highlight>
              </a:rPr>
              <a:t>. The optimizer is based on </a:t>
            </a:r>
            <a:r>
              <a:rPr b="1" i="1" lang="en" sz="1200">
                <a:highlight>
                  <a:srgbClr val="FFFFFF"/>
                </a:highlight>
              </a:rPr>
              <a:t>gradient descent</a:t>
            </a:r>
            <a:r>
              <a:rPr lang="en" sz="1200">
                <a:solidFill>
                  <a:schemeClr val="dk1"/>
                </a:solidFill>
                <a:highlight>
                  <a:srgbClr val="FFFFFF"/>
                </a:highlight>
              </a:rPr>
              <a:t>; where different variations of the </a:t>
            </a:r>
            <a:r>
              <a:rPr i="1" lang="en" sz="1200">
                <a:solidFill>
                  <a:schemeClr val="dk1"/>
                </a:solidFill>
                <a:highlight>
                  <a:srgbClr val="FFFFFF"/>
                </a:highlight>
              </a:rPr>
              <a:t>gradient descent</a:t>
            </a:r>
            <a:r>
              <a:rPr lang="en" sz="1200">
                <a:solidFill>
                  <a:schemeClr val="dk1"/>
                </a:solidFill>
                <a:highlight>
                  <a:srgbClr val="FFFFFF"/>
                </a:highlight>
              </a:rPr>
              <a:t> algorithm can be selected.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Essentially, each time we pass data through the neural network we use the calculated loss to decide how much to change the weights and biases in the layers by. The </a:t>
            </a:r>
            <a:r>
              <a:rPr b="1" lang="en" sz="1200">
                <a:solidFill>
                  <a:schemeClr val="dk1"/>
                </a:solidFill>
                <a:highlight>
                  <a:srgbClr val="FFFFFF"/>
                </a:highlight>
              </a:rPr>
              <a:t>goal is to gradually get closer and closer to the correct values for the weights and biases to accurately predict</a:t>
            </a:r>
            <a:r>
              <a:rPr lang="en" sz="1200">
                <a:solidFill>
                  <a:schemeClr val="dk1"/>
                </a:solidFill>
                <a:highlight>
                  <a:srgbClr val="FFFFFF"/>
                </a:highlight>
              </a:rPr>
              <a:t> (estimate) the </a:t>
            </a:r>
            <a:r>
              <a:rPr i="1" lang="en" sz="1200">
                <a:solidFill>
                  <a:schemeClr val="dk1"/>
                </a:solidFill>
                <a:highlight>
                  <a:srgbClr val="FFFFFF"/>
                </a:highlight>
              </a:rPr>
              <a:t>"label"</a:t>
            </a:r>
            <a:r>
              <a:rPr lang="en" sz="1200">
                <a:solidFill>
                  <a:schemeClr val="dk1"/>
                </a:solidFill>
                <a:highlight>
                  <a:srgbClr val="FFFFFF"/>
                </a:highlight>
              </a:rPr>
              <a:t> for each sample. </a:t>
            </a:r>
            <a:endParaRPr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rgbClr val="0000FF"/>
                </a:solidFill>
                <a:highlight>
                  <a:srgbClr val="FFFFFF"/>
                </a:highlight>
              </a:rPr>
              <a:t>This process of progressively getting closer and closer is called </a:t>
            </a:r>
            <a:r>
              <a:rPr b="1" i="1" lang="en" sz="1200">
                <a:solidFill>
                  <a:srgbClr val="0000FF"/>
                </a:solidFill>
                <a:highlight>
                  <a:srgbClr val="FFFFFF"/>
                </a:highlight>
              </a:rPr>
              <a:t>convergence</a:t>
            </a:r>
            <a:r>
              <a:rPr b="1" lang="en" sz="1200">
                <a:solidFill>
                  <a:srgbClr val="0000FF"/>
                </a:solidFill>
                <a:highlight>
                  <a:srgbClr val="FFFFFF"/>
                </a:highlight>
              </a:rPr>
              <a:t>.</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our </a:t>
            </a:r>
            <a:r>
              <a:rPr i="1" lang="en" sz="1200">
                <a:solidFill>
                  <a:schemeClr val="dk1"/>
                </a:solidFill>
                <a:highlight>
                  <a:srgbClr val="FFFFFF"/>
                </a:highlight>
              </a:rPr>
              <a:t>regresser</a:t>
            </a:r>
            <a:r>
              <a:rPr lang="en" sz="1200">
                <a:solidFill>
                  <a:schemeClr val="dk1"/>
                </a:solidFill>
                <a:highlight>
                  <a:srgbClr val="FFFFFF"/>
                </a:highlight>
              </a:rPr>
              <a:t> neural network we will use the</a:t>
            </a:r>
            <a:r>
              <a:rPr b="1" lang="en" sz="1200">
                <a:solidFill>
                  <a:schemeClr val="dk1"/>
                </a:solidFill>
                <a:highlight>
                  <a:srgbClr val="FFFFFF"/>
                </a:highlight>
              </a:rPr>
              <a:t> </a:t>
            </a:r>
            <a:r>
              <a:rPr b="1" lang="en" sz="1200">
                <a:solidFill>
                  <a:schemeClr val="dk1"/>
                </a:solidFill>
                <a:highlight>
                  <a:srgbClr val="EFF0F1"/>
                </a:highlight>
              </a:rPr>
              <a:t>rmsprop</a:t>
            </a:r>
            <a:r>
              <a:rPr lang="en" sz="1200">
                <a:solidFill>
                  <a:schemeClr val="dk1"/>
                </a:solidFill>
                <a:highlight>
                  <a:srgbClr val="FFFFFF"/>
                </a:highlight>
              </a:rPr>
              <a:t> method (root mean square property).</a:t>
            </a:r>
            <a:br>
              <a:rPr lang="en" sz="105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81" name="Google Shape;281;p40"/>
          <p:cNvGraphicFramePr/>
          <p:nvPr/>
        </p:nvGraphicFramePr>
        <p:xfrm>
          <a:off x="907525" y="3818475"/>
          <a:ext cx="3000000" cy="3000000"/>
        </p:xfrm>
        <a:graphic>
          <a:graphicData uri="http://schemas.openxmlformats.org/drawingml/2006/table">
            <a:tbl>
              <a:tblPr>
                <a:noFill/>
                <a:tableStyleId>{CBDDA701-757B-45F8-AFD6-8D816F7E190D}</a:tableStyleId>
              </a:tblPr>
              <a:tblGrid>
                <a:gridCol w="7141525"/>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'mse'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'rmsprop'</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87" name="Google Shape;287;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88" name="Google Shape;288;p41"/>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Binary Classifier</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a:t>
            </a:r>
            <a:r>
              <a:rPr b="1" lang="en" sz="1200">
                <a:solidFill>
                  <a:schemeClr val="dk1"/>
                </a:solidFill>
                <a:highlight>
                  <a:srgbClr val="FFFFFF"/>
                </a:highlight>
              </a:rPr>
              <a:t>binary classifier (</a:t>
            </a:r>
            <a:r>
              <a:rPr b="1" i="1" lang="en" sz="1200">
                <a:solidFill>
                  <a:srgbClr val="0000FF"/>
                </a:solidFill>
                <a:highlight>
                  <a:srgbClr val="FFFFFF"/>
                </a:highlight>
              </a:rPr>
              <a:t>logistic classifier</a:t>
            </a:r>
            <a:r>
              <a:rPr b="1" lang="en" sz="1200">
                <a:solidFill>
                  <a:schemeClr val="dk1"/>
                </a:solidFill>
                <a:highlight>
                  <a:srgbClr val="FFFFFF"/>
                </a:highlight>
              </a:rPr>
              <a:t>)</a:t>
            </a:r>
            <a:r>
              <a:rPr lang="en" sz="1200">
                <a:solidFill>
                  <a:schemeClr val="dk1"/>
                </a:solidFill>
                <a:highlight>
                  <a:srgbClr val="FFFFFF"/>
                </a:highlight>
              </a:rPr>
              <a:t>. In this case, we want the neural network to predict whether something is or is not something. That is, the output can have two states: yes/no, true/false, 0/1, etc.</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Instead of using a linear activation function on the output node, we will use a </a:t>
            </a:r>
            <a:r>
              <a:rPr b="1" lang="en" sz="1200">
                <a:solidFill>
                  <a:srgbClr val="0000FF"/>
                </a:solidFill>
                <a:highlight>
                  <a:srgbClr val="FFFFFF"/>
                </a:highlight>
              </a:rPr>
              <a:t>sigmoid</a:t>
            </a:r>
            <a:r>
              <a:rPr lang="en" sz="1200">
                <a:solidFill>
                  <a:schemeClr val="dk1"/>
                </a:solidFill>
                <a:highlight>
                  <a:srgbClr val="FFFFFF"/>
                </a:highlight>
              </a:rPr>
              <a:t> activation function. The sigmoid squashes all values to be between 0 and 1, and as values move away from the center they quickly move to the extremes of 0 and 1.</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89" name="Google Shape;289;p41"/>
          <p:cNvPicPr preferRelativeResize="0"/>
          <p:nvPr/>
        </p:nvPicPr>
        <p:blipFill>
          <a:blip r:embed="rId4">
            <a:alphaModFix/>
          </a:blip>
          <a:stretch>
            <a:fillRect/>
          </a:stretch>
        </p:blipFill>
        <p:spPr>
          <a:xfrm>
            <a:off x="2822650" y="2767925"/>
            <a:ext cx="3124200"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TF.Keras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b="1" lang="en" sz="1200">
                <a:solidFill>
                  <a:schemeClr val="dk1"/>
                </a:solidFill>
              </a:rPr>
              <a:t>TF.</a:t>
            </a:r>
            <a:r>
              <a:rPr b="1" lang="en" sz="1200">
                <a:solidFill>
                  <a:schemeClr val="dk1"/>
                </a:solidFill>
              </a:rPr>
              <a:t>Keras</a:t>
            </a:r>
            <a:r>
              <a:rPr lang="en" sz="1200">
                <a:solidFill>
                  <a:schemeClr val="dk1"/>
                </a:solidFill>
              </a:rPr>
              <a:t> is based on object oriented programming with a collection of classes and associated methods and properties.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Strengths include:</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Imperative Programming (how software developers program)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Abstraction and </a:t>
            </a:r>
            <a:r>
              <a:rPr lang="en" sz="1200">
                <a:solidFill>
                  <a:schemeClr val="dk1"/>
                </a:solidFill>
              </a:rPr>
              <a:t>Polymorphism (object oriented programming)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Design Patterns (quick creation of 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Dynamic Graph Execution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5" name="Google Shape;295;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96" name="Google Shape;296;p42"/>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Binary Cross Entropy Loss Function</a:t>
            </a:r>
            <a:br>
              <a:rPr b="1" lang="en"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start by taking our previous code example, where we specify the activation function as a (keyword) parameter.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97" name="Google Shape;297;p42"/>
          <p:cNvGraphicFramePr/>
          <p:nvPr/>
        </p:nvGraphicFramePr>
        <p:xfrm>
          <a:off x="909950" y="1815775"/>
          <a:ext cx="3000000" cy="3000000"/>
        </p:xfrm>
        <a:graphic>
          <a:graphicData uri="http://schemas.openxmlformats.org/drawingml/2006/table">
            <a:tbl>
              <a:tblPr>
                <a:noFill/>
                <a:tableStyleId>{CBDDA701-757B-45F8-AFD6-8D816F7E190D}</a:tableStyleId>
              </a:tblPr>
              <a:tblGrid>
                <a:gridCol w="74315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13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Binary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
        <p:nvSpPr>
          <p:cNvPr id="298" name="Google Shape;298;p42"/>
          <p:cNvSpPr/>
          <p:nvPr/>
        </p:nvSpPr>
        <p:spPr>
          <a:xfrm>
            <a:off x="290100" y="4302975"/>
            <a:ext cx="2838300" cy="730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highlight>
                  <a:schemeClr val="lt1"/>
                </a:highlight>
              </a:rPr>
              <a:t>W</a:t>
            </a:r>
            <a:r>
              <a:rPr lang="en" sz="1000">
                <a:solidFill>
                  <a:srgbClr val="38761D"/>
                </a:solidFill>
                <a:highlight>
                  <a:schemeClr val="lt1"/>
                </a:highlight>
              </a:rPr>
              <a:t>e add to the output </a:t>
            </a:r>
            <a:r>
              <a:rPr b="1" lang="en" sz="1000">
                <a:solidFill>
                  <a:srgbClr val="38761D"/>
                </a:solidFill>
                <a:highlight>
                  <a:srgbClr val="EFF0F1"/>
                </a:highlight>
              </a:rPr>
              <a:t>Dense()</a:t>
            </a:r>
            <a:r>
              <a:rPr lang="en" sz="1000">
                <a:solidFill>
                  <a:srgbClr val="38761D"/>
                </a:solidFill>
                <a:highlight>
                  <a:schemeClr val="lt1"/>
                </a:highlight>
              </a:rPr>
              <a:t> layer the parameter </a:t>
            </a:r>
            <a:r>
              <a:rPr b="1" lang="en" sz="1000">
                <a:solidFill>
                  <a:srgbClr val="38761D"/>
                </a:solidFill>
                <a:highlight>
                  <a:srgbClr val="EFF0F1"/>
                </a:highlight>
              </a:rPr>
              <a:t>activation='sigmoid'</a:t>
            </a:r>
            <a:r>
              <a:rPr lang="en" sz="1000">
                <a:solidFill>
                  <a:srgbClr val="38761D"/>
                </a:solidFill>
                <a:highlight>
                  <a:schemeClr val="lt1"/>
                </a:highlight>
              </a:rPr>
              <a:t> to pass the output result from the final node through a sigmoid function.</a:t>
            </a:r>
            <a:endParaRPr sz="1000">
              <a:solidFill>
                <a:srgbClr val="38761D"/>
              </a:solidFill>
              <a:highlight>
                <a:schemeClr val="lt1"/>
              </a:highlight>
            </a:endParaRPr>
          </a:p>
        </p:txBody>
      </p:sp>
      <p:cxnSp>
        <p:nvCxnSpPr>
          <p:cNvPr id="299" name="Google Shape;299;p42"/>
          <p:cNvCxnSpPr/>
          <p:nvPr/>
        </p:nvCxnSpPr>
        <p:spPr>
          <a:xfrm rot="-5400000">
            <a:off x="372375" y="3615050"/>
            <a:ext cx="682200" cy="642900"/>
          </a:xfrm>
          <a:prstGeom prst="curvedConnector3">
            <a:avLst>
              <a:gd fmla="val 50000" name="adj1"/>
            </a:avLst>
          </a:prstGeom>
          <a:noFill/>
          <a:ln cap="flat" cmpd="sng" w="9525">
            <a:solidFill>
              <a:srgbClr val="0F9D58"/>
            </a:solidFill>
            <a:prstDash val="solid"/>
            <a:round/>
            <a:headEnd len="med" w="med" type="none"/>
            <a:tailEnd len="med" w="med" type="triangle"/>
          </a:ln>
        </p:spPr>
      </p:cxnSp>
      <p:sp>
        <p:nvSpPr>
          <p:cNvPr id="300" name="Google Shape;300;p42"/>
          <p:cNvSpPr/>
          <p:nvPr/>
        </p:nvSpPr>
        <p:spPr>
          <a:xfrm>
            <a:off x="3469000" y="4277600"/>
            <a:ext cx="3070200" cy="7926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highlight>
                  <a:schemeClr val="lt1"/>
                </a:highlight>
              </a:rPr>
              <a:t>we change our loss parameter to </a:t>
            </a:r>
            <a:r>
              <a:rPr lang="en" sz="1000">
                <a:solidFill>
                  <a:srgbClr val="38761D"/>
                </a:solidFill>
                <a:highlight>
                  <a:srgbClr val="EFF0F1"/>
                </a:highlight>
              </a:rPr>
              <a:t>'</a:t>
            </a:r>
            <a:r>
              <a:rPr b="1" lang="en" sz="1000">
                <a:solidFill>
                  <a:srgbClr val="38761D"/>
                </a:solidFill>
                <a:highlight>
                  <a:srgbClr val="EFF0F1"/>
                </a:highlight>
              </a:rPr>
              <a:t>binary_crossentropy</a:t>
            </a:r>
            <a:r>
              <a:rPr lang="en" sz="1000">
                <a:solidFill>
                  <a:srgbClr val="38761D"/>
                </a:solidFill>
                <a:highlight>
                  <a:srgbClr val="EFF0F1"/>
                </a:highlight>
              </a:rPr>
              <a:t>'</a:t>
            </a:r>
            <a:r>
              <a:rPr lang="en" sz="1000">
                <a:solidFill>
                  <a:srgbClr val="38761D"/>
                </a:solidFill>
                <a:highlight>
                  <a:schemeClr val="lt1"/>
                </a:highlight>
              </a:rPr>
              <a:t>. This is the loss function that is generally used in a </a:t>
            </a:r>
            <a:r>
              <a:rPr b="1" lang="en" sz="1000">
                <a:solidFill>
                  <a:srgbClr val="38761D"/>
                </a:solidFill>
                <a:highlight>
                  <a:schemeClr val="lt1"/>
                </a:highlight>
              </a:rPr>
              <a:t>binary classifier (</a:t>
            </a:r>
            <a:r>
              <a:rPr b="1" i="1" lang="en" sz="1000">
                <a:solidFill>
                  <a:srgbClr val="38761D"/>
                </a:solidFill>
                <a:highlight>
                  <a:schemeClr val="lt1"/>
                </a:highlight>
              </a:rPr>
              <a:t>logistic classifier</a:t>
            </a:r>
            <a:r>
              <a:rPr b="1" lang="en" sz="1000">
                <a:solidFill>
                  <a:srgbClr val="38761D"/>
                </a:solidFill>
                <a:highlight>
                  <a:schemeClr val="lt1"/>
                </a:highlight>
              </a:rPr>
              <a:t>)</a:t>
            </a:r>
            <a:r>
              <a:rPr lang="en" sz="1000">
                <a:solidFill>
                  <a:srgbClr val="38761D"/>
                </a:solidFill>
                <a:highlight>
                  <a:schemeClr val="lt1"/>
                </a:highlight>
              </a:rPr>
              <a:t>.</a:t>
            </a:r>
            <a:endParaRPr sz="1000">
              <a:solidFill>
                <a:srgbClr val="38761D"/>
              </a:solidFill>
              <a:highlight>
                <a:schemeClr val="lt1"/>
              </a:highlight>
            </a:endParaRPr>
          </a:p>
        </p:txBody>
      </p:sp>
      <p:cxnSp>
        <p:nvCxnSpPr>
          <p:cNvPr id="301" name="Google Shape;301;p42"/>
          <p:cNvCxnSpPr/>
          <p:nvPr/>
        </p:nvCxnSpPr>
        <p:spPr>
          <a:xfrm rot="10800000">
            <a:off x="3371450" y="4081650"/>
            <a:ext cx="219600" cy="1881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307" name="Google Shape;307;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43"/>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Functional API Approach</a:t>
            </a:r>
            <a:endParaRPr b="1" sz="800">
              <a:solidFill>
                <a:schemeClr val="dk1"/>
              </a:solidFill>
              <a:highlight>
                <a:srgbClr val="FFFFFF"/>
              </a:highlight>
            </a:endParaRPr>
          </a:p>
          <a:p>
            <a:pPr indent="0" lvl="0" marL="0" rtl="0" algn="l">
              <a:lnSpc>
                <a:spcPct val="115000"/>
              </a:lnSpc>
              <a:spcBef>
                <a:spcPts val="1100"/>
              </a:spcBef>
              <a:spcAft>
                <a:spcPts val="0"/>
              </a:spcAft>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rewrite the same code using the Functional API approach. </a:t>
            </a:r>
            <a:r>
              <a:rPr b="1" lang="en" sz="1200">
                <a:solidFill>
                  <a:srgbClr val="0000FF"/>
                </a:solidFill>
                <a:highlight>
                  <a:srgbClr val="FFFFFF"/>
                </a:highlight>
              </a:rPr>
              <a:t>Notice how we repetitively used the variable </a:t>
            </a:r>
            <a:r>
              <a:rPr b="1" lang="en" sz="1200">
                <a:solidFill>
                  <a:srgbClr val="0000FF"/>
                </a:solidFill>
                <a:highlight>
                  <a:srgbClr val="EFF0F1"/>
                </a:highlight>
              </a:rPr>
              <a:t>x</a:t>
            </a:r>
            <a:r>
              <a:rPr lang="en" sz="1200">
                <a:solidFill>
                  <a:schemeClr val="dk1"/>
                </a:solidFill>
                <a:highlight>
                  <a:srgbClr val="FFFFFF"/>
                </a:highlight>
              </a:rPr>
              <a:t>. This is common. We want to avoid creating lots of one-time use variables. Since we know in this type of neural network, the output of every layer is the input to the next layer (or activation), except for the input and output, we just use </a:t>
            </a:r>
            <a:r>
              <a:rPr b="1" lang="en" sz="1200">
                <a:solidFill>
                  <a:schemeClr val="dk1"/>
                </a:solidFill>
                <a:highlight>
                  <a:srgbClr val="EFF0F1"/>
                </a:highlight>
              </a:rPr>
              <a:t>x</a:t>
            </a:r>
            <a:r>
              <a:rPr lang="en" sz="1200">
                <a:solidFill>
                  <a:schemeClr val="dk1"/>
                </a:solidFill>
                <a:highlight>
                  <a:srgbClr val="FFFFFF"/>
                </a:highlight>
              </a:rPr>
              <a:t> as the connecting variable.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9" name="Google Shape;309;p43"/>
          <p:cNvGraphicFramePr/>
          <p:nvPr/>
        </p:nvGraphicFramePr>
        <p:xfrm>
          <a:off x="324450" y="2273300"/>
          <a:ext cx="3000000" cy="3000000"/>
        </p:xfrm>
        <a:graphic>
          <a:graphicData uri="http://schemas.openxmlformats.org/drawingml/2006/table">
            <a:tbl>
              <a:tblPr>
                <a:noFill/>
                <a:tableStyleId>{CBDDA701-757B-45F8-AFD6-8D816F7E190D}</a:tableStyleId>
              </a:tblPr>
              <a:tblGrid>
                <a:gridCol w="8602500"/>
              </a:tblGrid>
              <a:tr h="2820225">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(13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15" name="Google Shape;315;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4"/>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Multi-Class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multi-class classifier, which means that </a:t>
            </a:r>
            <a:r>
              <a:rPr b="1" lang="en" sz="1200">
                <a:solidFill>
                  <a:srgbClr val="0000FF"/>
                </a:solidFill>
                <a:highlight>
                  <a:srgbClr val="FFFFFF"/>
                </a:highlight>
              </a:rPr>
              <a:t>we are going to classify (predict) more than one class</a:t>
            </a:r>
            <a:r>
              <a:rPr lang="en" sz="1200">
                <a:solidFill>
                  <a:schemeClr val="dk1"/>
                </a:solidFill>
                <a:highlight>
                  <a:srgbClr val="FFFFFF"/>
                </a:highlight>
              </a:rPr>
              <a:t>. For example, let's say from a set of body measurements (e.g., height and weight) and gender we want to predict if someone is a baby, toddler, preteen, teenager or adult, for a total of five classes.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317" name="Google Shape;317;p44"/>
          <p:cNvSpPr/>
          <p:nvPr/>
        </p:nvSpPr>
        <p:spPr>
          <a:xfrm>
            <a:off x="642950" y="2670250"/>
            <a:ext cx="7519200" cy="1717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We will have some problems. For example, men on average as adults are taller than women. But during the preteen years, girls tend to be taller than boys. We know on average that men get heavier early in their adult years in comparison to their teenage years, but women on average are less likely. So we should anticipate lots of problems in predicting around the preteen years for girls, teenage years for boys, and adult years for women.</a:t>
            </a:r>
            <a:endParaRPr sz="1000">
              <a:solidFill>
                <a:srgbClr val="38761D"/>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highlight>
                  <a:schemeClr val="lt1"/>
                </a:highlight>
              </a:rPr>
              <a:t>These are examples of non-linearity, where there is not a linear relationship between a feature and a prediction, but is instead broken into segments of disjoint linearity. This is the type of problem neural networks are good at.</a:t>
            </a:r>
            <a:endParaRPr sz="1000">
              <a:solidFill>
                <a:srgbClr val="38761D"/>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23" name="Google Shape;323;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24" name="Google Shape;324;p4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a:t>
            </a:r>
            <a:r>
              <a:rPr lang="en" sz="1200">
                <a:solidFill>
                  <a:schemeClr val="dk1"/>
                </a:solidFill>
                <a:highlight>
                  <a:srgbClr val="FFFFFF"/>
                </a:highlight>
              </a:rPr>
              <a:t>e have four “</a:t>
            </a:r>
            <a:r>
              <a:rPr i="1" lang="en" sz="1200">
                <a:solidFill>
                  <a:schemeClr val="dk1"/>
                </a:solidFill>
                <a:highlight>
                  <a:srgbClr val="FFFFFF"/>
                </a:highlight>
              </a:rPr>
              <a:t>features"</a:t>
            </a:r>
            <a:r>
              <a:rPr lang="en" sz="1200">
                <a:solidFill>
                  <a:schemeClr val="dk1"/>
                </a:solidFill>
                <a:highlight>
                  <a:srgbClr val="FFFFFF"/>
                </a:highlight>
              </a:rPr>
              <a:t> and a </a:t>
            </a:r>
            <a:r>
              <a:rPr i="1" lang="en" sz="1200">
                <a:solidFill>
                  <a:schemeClr val="dk1"/>
                </a:solidFill>
                <a:highlight>
                  <a:srgbClr val="FFFFFF"/>
                </a:highlight>
              </a:rPr>
              <a:t>"label"</a:t>
            </a:r>
            <a:r>
              <a:rPr lang="en" sz="1200">
                <a:solidFill>
                  <a:schemeClr val="dk1"/>
                </a:solidFill>
                <a:highlight>
                  <a:srgbClr val="FFFFFF"/>
                </a:highlight>
              </a:rPr>
              <a:t> that consists of five classes. We change our input vector in the next example to four, to match the number of features, and change our output layer to five nodes, to match the number of classes. In this case, each output node corresponds to one unique class (i.e., baby, toddler, etc). We want to train the neural network so each output node outputs a value between 0 and 1 as a prediction. For example, 0.75 would mean that the node is 75% confident that the prediction is the corresponding class (e.g., toddler).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output node will independently learn and predict its confidence on whether the input is the corresponding class. This leads to a problem in that because the values are independent, they won't add up to 1 (i.e, 100%). </a:t>
            </a:r>
            <a:r>
              <a:rPr b="1" lang="en" sz="1200">
                <a:solidFill>
                  <a:srgbClr val="0000FF"/>
                </a:solidFill>
                <a:highlight>
                  <a:srgbClr val="FFFFFF"/>
                </a:highlight>
              </a:rPr>
              <a:t>Softmax is a mathematical function that will take a set of values (i.e., the outputs from the output layer) and squash them into a range between 0 and 1 and where all the values add up to 1. </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325" name="Google Shape;325;p45"/>
          <p:cNvPicPr preferRelativeResize="0"/>
          <p:nvPr/>
        </p:nvPicPr>
        <p:blipFill>
          <a:blip r:embed="rId4">
            <a:alphaModFix/>
          </a:blip>
          <a:stretch>
            <a:fillRect/>
          </a:stretch>
        </p:blipFill>
        <p:spPr>
          <a:xfrm>
            <a:off x="2406775" y="3339000"/>
            <a:ext cx="3887306" cy="1804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31" name="Google Shape;331;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32" name="Google Shape;332;p4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will change the activation function in our example to</a:t>
            </a:r>
            <a:r>
              <a:rPr b="1" lang="en" sz="1200">
                <a:solidFill>
                  <a:schemeClr val="dk1"/>
                </a:solidFill>
                <a:highlight>
                  <a:srgbClr val="FFFFFF"/>
                </a:highlight>
              </a:rPr>
              <a:t> </a:t>
            </a:r>
            <a:r>
              <a:rPr b="1" lang="en" sz="1200">
                <a:solidFill>
                  <a:schemeClr val="dk1"/>
                </a:solidFill>
                <a:highlight>
                  <a:srgbClr val="EFF0F1"/>
                </a:highlight>
              </a:rPr>
              <a:t>'softmax'</a:t>
            </a:r>
            <a:r>
              <a:rPr lang="en" sz="1200">
                <a:solidFill>
                  <a:schemeClr val="dk1"/>
                </a:solidFill>
                <a:highlight>
                  <a:srgbClr val="FFFFFF"/>
                </a:highlight>
              </a:rPr>
              <a:t>. Then we will set our loss function to </a:t>
            </a:r>
            <a:r>
              <a:rPr b="1" lang="en" sz="1200">
                <a:solidFill>
                  <a:schemeClr val="dk1"/>
                </a:solidFill>
                <a:highlight>
                  <a:srgbClr val="EFF0F1"/>
                </a:highlight>
              </a:rPr>
              <a:t>'categorical_crossentropy'</a:t>
            </a:r>
            <a:r>
              <a:rPr lang="en" sz="1200">
                <a:solidFill>
                  <a:schemeClr val="dk1"/>
                </a:solidFill>
                <a:highlight>
                  <a:srgbClr val="FFFFFF"/>
                </a:highlight>
              </a:rPr>
              <a:t>. </a:t>
            </a:r>
            <a:r>
              <a:rPr b="1" lang="en" sz="1200">
                <a:solidFill>
                  <a:srgbClr val="0000FF"/>
                </a:solidFill>
                <a:highlight>
                  <a:srgbClr val="FFFFFF"/>
                </a:highlight>
              </a:rPr>
              <a:t>This is generally the most common used for multi-class classification</a:t>
            </a:r>
            <a:r>
              <a:rPr lang="en" sz="1200">
                <a:solidFill>
                  <a:schemeClr val="dk1"/>
                </a:solidFill>
                <a:highlight>
                  <a:srgbClr val="FFFFFF"/>
                </a:highlight>
              </a:rPr>
              <a:t>. Finally, we will use a very popular and widely used variant of gradient descent called the </a:t>
            </a:r>
            <a:r>
              <a:rPr i="1" lang="en" sz="1200">
                <a:solidFill>
                  <a:schemeClr val="dk1"/>
                </a:solidFill>
                <a:highlight>
                  <a:srgbClr val="FFFFFF"/>
                </a:highlight>
              </a:rPr>
              <a:t>Adam Optimizer</a:t>
            </a:r>
            <a:r>
              <a:rPr lang="en" sz="1200">
                <a:solidFill>
                  <a:schemeClr val="dk1"/>
                </a:solidFill>
                <a:highlight>
                  <a:srgbClr val="FFFFFF"/>
                </a:highlight>
              </a:rPr>
              <a:t> </a:t>
            </a:r>
            <a:r>
              <a:rPr b="1" lang="en" sz="1200">
                <a:solidFill>
                  <a:schemeClr val="dk1"/>
                </a:solidFill>
                <a:highlight>
                  <a:srgbClr val="FFFFFF"/>
                </a:highlight>
              </a:rPr>
              <a:t>(</a:t>
            </a:r>
            <a:r>
              <a:rPr b="1" lang="en" sz="1200">
                <a:solidFill>
                  <a:schemeClr val="dk1"/>
                </a:solidFill>
                <a:highlight>
                  <a:srgbClr val="EFF0F1"/>
                </a:highlight>
              </a:rPr>
              <a:t>'adam'</a:t>
            </a:r>
            <a:r>
              <a:rPr b="1" lang="en" sz="1200">
                <a:solidFill>
                  <a:schemeClr val="dk1"/>
                </a:solidFill>
                <a:highlight>
                  <a:srgbClr val="FFFFFF"/>
                </a:highlight>
              </a:rPr>
              <a:t>)</a:t>
            </a:r>
            <a:r>
              <a:rPr lang="en" sz="1200">
                <a:solidFill>
                  <a:schemeClr val="dk1"/>
                </a:solidFill>
                <a:highlight>
                  <a:srgbClr val="FFFFFF"/>
                </a:highlight>
              </a:rPr>
              <a:t>. </a:t>
            </a:r>
            <a:r>
              <a:rPr i="1" lang="en" sz="1200">
                <a:solidFill>
                  <a:schemeClr val="dk1"/>
                </a:solidFill>
                <a:highlight>
                  <a:srgbClr val="FFFFFF"/>
                </a:highlight>
              </a:rPr>
              <a:t>Adam</a:t>
            </a:r>
            <a:r>
              <a:rPr lang="en" sz="1200">
                <a:solidFill>
                  <a:schemeClr val="dk1"/>
                </a:solidFill>
                <a:highlight>
                  <a:srgbClr val="FFFFFF"/>
                </a:highlight>
              </a:rPr>
              <a:t> incorporates several aspects of other methods, such as rmsprop (root mean square) and adagrad (adaptive gradient), along with an adaptive learning rate. It's generally considered best-in-class for a wide variety of neural networks.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3" name="Google Shape;333;p46"/>
          <p:cNvGraphicFramePr/>
          <p:nvPr/>
        </p:nvGraphicFramePr>
        <p:xfrm>
          <a:off x="434888" y="2440425"/>
          <a:ext cx="3000000" cy="3000000"/>
        </p:xfrm>
        <a:graphic>
          <a:graphicData uri="http://schemas.openxmlformats.org/drawingml/2006/table">
            <a:tbl>
              <a:tblPr>
                <a:noFill/>
                <a:tableStyleId>{CBDDA701-757B-45F8-AFD6-8D816F7E190D}</a:tableStyleId>
              </a:tblPr>
              <a:tblGrid>
                <a:gridCol w="82742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4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4</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a:highlight>
                            <a:srgbClr val="FFFFFF"/>
                          </a:highlight>
                          <a:latin typeface="Consolas"/>
                          <a:ea typeface="Consolas"/>
                          <a:cs typeface="Consolas"/>
                          <a:sym typeface="Consolas"/>
                        </a:rPr>
                        <a:t> </a:t>
                      </a:r>
                      <a:r>
                        <a:rPr lang="en" sz="1200">
                          <a:solidFill>
                            <a:srgbClr val="455A64"/>
                          </a:solidFill>
                          <a:highlight>
                            <a:srgbClr val="FFFFFF"/>
                          </a:highlight>
                          <a:latin typeface="Consolas"/>
                          <a:ea typeface="Consolas"/>
                          <a:cs typeface="Consolas"/>
                          <a:sym typeface="Consolas"/>
                        </a:rPr>
                        <a:t>Softmax.</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5</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'softmax'</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'categorical_crossentropy'</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'adam'</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metrics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'accuracy'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a:t>
            </a:r>
            <a:r>
              <a:rPr lang="en">
                <a:solidFill>
                  <a:srgbClr val="38761D"/>
                </a:solidFill>
              </a:rPr>
              <a:t>Multi-Class Classifier</a:t>
            </a:r>
            <a:endParaRPr>
              <a:solidFill>
                <a:srgbClr val="38761D"/>
              </a:solidFill>
            </a:endParaRPr>
          </a:p>
        </p:txBody>
      </p:sp>
      <p:pic>
        <p:nvPicPr>
          <p:cNvPr id="339" name="Google Shape;339;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40" name="Google Shape;340;p4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sp>
        <p:nvSpPr>
          <p:cNvPr id="341" name="Google Shape;341;p47"/>
          <p:cNvSpPr txBox="1"/>
          <p:nvPr/>
        </p:nvSpPr>
        <p:spPr>
          <a:xfrm>
            <a:off x="682600" y="1129075"/>
            <a:ext cx="7299300" cy="350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a:t>
            </a:r>
            <a:r>
              <a:rPr i="1" lang="en" sz="1200">
                <a:solidFill>
                  <a:schemeClr val="dk1"/>
                </a:solidFill>
                <a:highlight>
                  <a:srgbClr val="FFFFFF"/>
                </a:highlight>
              </a:rPr>
              <a:t> </a:t>
            </a:r>
            <a:r>
              <a:rPr b="1" i="1" lang="en" sz="1200">
                <a:solidFill>
                  <a:srgbClr val="3D85C6"/>
                </a:solidFill>
                <a:highlight>
                  <a:srgbClr val="FFFFFF"/>
                </a:highlight>
              </a:rPr>
              <a:t>multi-label multi-class classifier</a:t>
            </a:r>
            <a:r>
              <a:rPr lang="en" sz="1200">
                <a:solidFill>
                  <a:schemeClr val="dk1"/>
                </a:solidFill>
                <a:highlight>
                  <a:srgbClr val="FFFFFF"/>
                </a:highlight>
              </a:rPr>
              <a:t>, which means we will </a:t>
            </a:r>
            <a:r>
              <a:rPr b="1" lang="en" sz="1200">
                <a:solidFill>
                  <a:srgbClr val="3D85C6"/>
                </a:solidFill>
                <a:highlight>
                  <a:srgbClr val="FFFFFF"/>
                </a:highlight>
              </a:rPr>
              <a:t>predict two or more classes (labels) per input</a:t>
            </a:r>
            <a:r>
              <a:rPr lang="en" sz="1200">
                <a:solidFill>
                  <a:schemeClr val="dk1"/>
                </a:solidFill>
                <a:highlight>
                  <a:srgbClr val="FFFFFF"/>
                </a:highlight>
              </a:rPr>
              <a:t>.  Let’s use our previous example of predicting whether someone is a baby, toddler, preteen, teenager or adult. In this example, we will remove gender from one of the </a:t>
            </a:r>
            <a:r>
              <a:rPr i="1" lang="en" sz="1200">
                <a:solidFill>
                  <a:schemeClr val="dk1"/>
                </a:solidFill>
                <a:highlight>
                  <a:srgbClr val="FFFFFF"/>
                </a:highlight>
              </a:rPr>
              <a:t>“features”</a:t>
            </a:r>
            <a:r>
              <a:rPr lang="en" sz="1200">
                <a:solidFill>
                  <a:schemeClr val="dk1"/>
                </a:solidFill>
                <a:highlight>
                  <a:srgbClr val="FFFFFF"/>
                </a:highlight>
              </a:rPr>
              <a:t> and make it one of the </a:t>
            </a:r>
            <a:r>
              <a:rPr i="1" lang="en" sz="1200">
                <a:solidFill>
                  <a:schemeClr val="dk1"/>
                </a:solidFill>
                <a:highlight>
                  <a:srgbClr val="FFFFFF"/>
                </a:highlight>
              </a:rPr>
              <a:t>“labels”</a:t>
            </a:r>
            <a:r>
              <a:rPr lang="en" sz="1200">
                <a:solidFill>
                  <a:schemeClr val="dk1"/>
                </a:solidFill>
                <a:highlight>
                  <a:srgbClr val="FFFFFF"/>
                </a:highlight>
              </a:rPr>
              <a:t> to predict. That is, our input will be the height, weight and nose surface area, and our outputs will be two (multiple) classes (labels): age category (baby, toddler, etc) and gender (male or female). An example prediction might look like below.</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a:t>
            </a:r>
            <a:endParaRPr sz="1050">
              <a:solidFill>
                <a:schemeClr val="dk1"/>
              </a:solidFill>
              <a:highlight>
                <a:srgbClr val="FFFFFF"/>
              </a:highlight>
            </a:endParaRPr>
          </a:p>
          <a:p>
            <a:pPr indent="0" lvl="0" marL="914400" rtl="0" algn="l">
              <a:lnSpc>
                <a:spcPct val="115000"/>
              </a:lnSpc>
              <a:spcBef>
                <a:spcPts val="1100"/>
              </a:spcBef>
              <a:spcAft>
                <a:spcPts val="0"/>
              </a:spcAft>
              <a:buNone/>
            </a:pPr>
            <a:r>
              <a:rPr lang="en" sz="1200">
                <a:solidFill>
                  <a:schemeClr val="dk1"/>
                </a:solidFill>
                <a:highlight>
                  <a:srgbClr val="FFFFFF"/>
                </a:highlight>
              </a:rPr>
              <a:t>[ height, weight, nose surface area ] -&gt; neural network -&gt; [ preteen, female ]</a:t>
            </a:r>
            <a:endParaRPr sz="1200">
              <a:solidFill>
                <a:schemeClr val="dk1"/>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47" name="Google Shape;347;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48" name="Google Shape;348;p4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highlight>
                  <a:srgbClr val="FFFFFF"/>
                </a:highlight>
              </a:rPr>
              <a:t>For a </a:t>
            </a:r>
            <a:r>
              <a:rPr b="1" i="1" lang="en" sz="1200">
                <a:solidFill>
                  <a:srgbClr val="3D85C6"/>
                </a:solidFill>
                <a:highlight>
                  <a:srgbClr val="FFFFFF"/>
                </a:highlight>
              </a:rPr>
              <a:t>multi-label multi-class classifier</a:t>
            </a:r>
            <a:r>
              <a:rPr i="1" lang="en" sz="1200">
                <a:solidFill>
                  <a:schemeClr val="dk1"/>
                </a:solidFill>
                <a:highlight>
                  <a:srgbClr val="FFFFFF"/>
                </a:highlight>
              </a:rPr>
              <a:t>, </a:t>
            </a:r>
            <a:r>
              <a:rPr lang="en" sz="1200">
                <a:solidFill>
                  <a:schemeClr val="dk1"/>
                </a:solidFill>
                <a:highlight>
                  <a:srgbClr val="FFFFFF"/>
                </a:highlight>
              </a:rPr>
              <a:t>we need to make a few changes from our previous </a:t>
            </a:r>
            <a:r>
              <a:rPr i="1" lang="en" sz="1200">
                <a:solidFill>
                  <a:schemeClr val="dk1"/>
                </a:solidFill>
                <a:highlight>
                  <a:srgbClr val="FFFFFF"/>
                </a:highlight>
              </a:rPr>
              <a:t>multi-class classifier. </a:t>
            </a:r>
            <a:r>
              <a:rPr lang="en" sz="1200">
                <a:solidFill>
                  <a:schemeClr val="dk1"/>
                </a:solidFill>
                <a:highlight>
                  <a:srgbClr val="FFFFFF"/>
                </a:highlight>
              </a:rPr>
              <a:t>On our output layer, our number of output classes is the sum for all the output categories. In this case, we previously had five and now we add two more for gender for a total of 7. We also want to treat each output class as a binary classifier (i.e., yes/no), so we change the activation function to a </a:t>
            </a:r>
            <a:r>
              <a:rPr lang="en" sz="1200">
                <a:solidFill>
                  <a:srgbClr val="3367D6"/>
                </a:solidFill>
              </a:rPr>
              <a:t>'sigmoid'</a:t>
            </a:r>
            <a:r>
              <a:rPr lang="en" sz="1200">
                <a:solidFill>
                  <a:schemeClr val="dk1"/>
                </a:solidFill>
                <a:highlight>
                  <a:srgbClr val="FFFFFF"/>
                </a:highlight>
              </a:rPr>
              <a:t>. For our compile statement, we set the loss function to </a:t>
            </a:r>
            <a:r>
              <a:rPr lang="en" sz="1200">
                <a:solidFill>
                  <a:srgbClr val="3367D6"/>
                </a:solidFill>
              </a:rPr>
              <a:t>'binary_crossentropy'</a:t>
            </a:r>
            <a:r>
              <a:rPr lang="en" sz="1200">
                <a:solidFill>
                  <a:schemeClr val="dk1"/>
                </a:solidFill>
              </a:rPr>
              <a:t>, and the optimizer to </a:t>
            </a:r>
            <a:r>
              <a:rPr lang="en" sz="1200">
                <a:solidFill>
                  <a:srgbClr val="3367D6"/>
                </a:solidFill>
              </a:rPr>
              <a:t>'rmsprop’</a:t>
            </a:r>
            <a:r>
              <a:rPr lang="en" sz="1200">
                <a:solidFill>
                  <a:schemeClr val="dk1"/>
                </a:solidFill>
              </a:rPr>
              <a:t>.</a:t>
            </a:r>
            <a:br>
              <a:rPr lang="en" sz="1200">
                <a:solidFill>
                  <a:schemeClr val="dk1"/>
                </a:solidFill>
                <a:highlight>
                  <a:srgbClr val="FFFFFF"/>
                </a:highlight>
              </a:rPr>
            </a:br>
            <a:endParaRPr sz="1200">
              <a:solidFill>
                <a:schemeClr val="dk1"/>
              </a:solidFill>
              <a:highlight>
                <a:srgbClr val="FFFFFF"/>
              </a:highlight>
            </a:endParaRPr>
          </a:p>
        </p:txBody>
      </p:sp>
      <p:graphicFrame>
        <p:nvGraphicFramePr>
          <p:cNvPr id="349" name="Google Shape;349;p48"/>
          <p:cNvGraphicFramePr/>
          <p:nvPr/>
        </p:nvGraphicFramePr>
        <p:xfrm>
          <a:off x="434888" y="2181700"/>
          <a:ext cx="3000000" cy="3000000"/>
        </p:xfrm>
        <a:graphic>
          <a:graphicData uri="http://schemas.openxmlformats.org/drawingml/2006/table">
            <a:tbl>
              <a:tblPr>
                <a:noFill/>
                <a:tableStyleId>{CBDDA701-757B-45F8-AFD6-8D816F7E190D}</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7 nodes, and set the activation function to a</a:t>
                      </a:r>
                      <a:br>
                        <a:rPr lang="en" sz="1000">
                          <a:highlight>
                            <a:srgbClr val="FFFFFF"/>
                          </a:highlight>
                          <a:latin typeface="Consolas"/>
                          <a:ea typeface="Consolas"/>
                          <a:cs typeface="Consolas"/>
                          <a:sym typeface="Consolas"/>
                        </a:rPr>
                      </a:br>
                      <a:r>
                        <a:rPr lang="en" sz="1000">
                          <a:solidFill>
                            <a:srgbClr val="455A64"/>
                          </a:solidFill>
                          <a:highlight>
                            <a:srgbClr val="FFFFFF"/>
                          </a:highlight>
                          <a:latin typeface="Consolas"/>
                          <a:ea typeface="Consolas"/>
                          <a:cs typeface="Consolas"/>
                          <a:sym typeface="Consolas"/>
                        </a:rPr>
                        <a:t>#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7</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55" name="Google Shape;355;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56" name="Google Shape;356;p4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57" name="Google Shape;357;p49"/>
          <p:cNvPicPr preferRelativeResize="0"/>
          <p:nvPr/>
        </p:nvPicPr>
        <p:blipFill>
          <a:blip r:embed="rId4">
            <a:alphaModFix/>
          </a:blip>
          <a:stretch>
            <a:fillRect/>
          </a:stretch>
        </p:blipFill>
        <p:spPr>
          <a:xfrm>
            <a:off x="2841775" y="1626450"/>
            <a:ext cx="3257550" cy="3171825"/>
          </a:xfrm>
          <a:prstGeom prst="rect">
            <a:avLst/>
          </a:prstGeom>
          <a:noFill/>
          <a:ln>
            <a:noFill/>
          </a:ln>
        </p:spPr>
      </p:pic>
      <p:sp>
        <p:nvSpPr>
          <p:cNvPr id="358" name="Google Shape;358;p49"/>
          <p:cNvSpPr txBox="1"/>
          <p:nvPr/>
        </p:nvSpPr>
        <p:spPr>
          <a:xfrm>
            <a:off x="3053475" y="910725"/>
            <a:ext cx="2995200" cy="5220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Alternative Design - Multi-Task Model</a:t>
            </a:r>
            <a:endParaRPr sz="1200">
              <a:solidFill>
                <a:schemeClr val="dk1"/>
              </a:solidFill>
              <a:highlight>
                <a:schemeClr val="lt1"/>
              </a:highlight>
            </a:endParaRPr>
          </a:p>
        </p:txBody>
      </p:sp>
      <p:sp>
        <p:nvSpPr>
          <p:cNvPr id="359" name="Google Shape;359;p49"/>
          <p:cNvSpPr/>
          <p:nvPr/>
        </p:nvSpPr>
        <p:spPr>
          <a:xfrm>
            <a:off x="6099325" y="1432725"/>
            <a:ext cx="2157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whether baby, toddler, etc</a:t>
            </a:r>
            <a:endParaRPr sz="1000">
              <a:solidFill>
                <a:srgbClr val="38761D"/>
              </a:solidFill>
              <a:highlight>
                <a:schemeClr val="lt1"/>
              </a:highlight>
            </a:endParaRPr>
          </a:p>
        </p:txBody>
      </p:sp>
      <p:sp>
        <p:nvSpPr>
          <p:cNvPr id="360" name="Google Shape;360;p49"/>
          <p:cNvSpPr/>
          <p:nvPr/>
        </p:nvSpPr>
        <p:spPr>
          <a:xfrm>
            <a:off x="6163825" y="4298000"/>
            <a:ext cx="2028000" cy="610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highlight>
                  <a:schemeClr val="lt1"/>
                </a:highlight>
              </a:rPr>
              <a:t>Predict gender</a:t>
            </a:r>
            <a:endParaRPr sz="1000">
              <a:solidFill>
                <a:srgbClr val="38761D"/>
              </a:solidFill>
              <a:highlight>
                <a:schemeClr val="lt1"/>
              </a:highlight>
            </a:endParaRPr>
          </a:p>
        </p:txBody>
      </p:sp>
      <p:cxnSp>
        <p:nvCxnSpPr>
          <p:cNvPr id="361" name="Google Shape;361;p49"/>
          <p:cNvCxnSpPr>
            <a:stCxn id="359" idx="2"/>
          </p:cNvCxnSpPr>
          <p:nvPr/>
        </p:nvCxnSpPr>
        <p:spPr>
          <a:xfrm rot="5400000">
            <a:off x="6186325" y="1745025"/>
            <a:ext cx="693600" cy="1289400"/>
          </a:xfrm>
          <a:prstGeom prst="curvedConnector2">
            <a:avLst/>
          </a:prstGeom>
          <a:noFill/>
          <a:ln cap="flat" cmpd="sng" w="9525">
            <a:solidFill>
              <a:srgbClr val="0F9D58"/>
            </a:solidFill>
            <a:prstDash val="solid"/>
            <a:round/>
            <a:headEnd len="med" w="med" type="none"/>
            <a:tailEnd len="med" w="med" type="triangle"/>
          </a:ln>
        </p:spPr>
      </p:cxnSp>
      <p:cxnSp>
        <p:nvCxnSpPr>
          <p:cNvPr id="362" name="Google Shape;362;p49"/>
          <p:cNvCxnSpPr>
            <a:stCxn id="360" idx="0"/>
          </p:cNvCxnSpPr>
          <p:nvPr/>
        </p:nvCxnSpPr>
        <p:spPr>
          <a:xfrm flipH="1" rot="5400000">
            <a:off x="6298375" y="3418550"/>
            <a:ext cx="433800" cy="1325100"/>
          </a:xfrm>
          <a:prstGeom prst="curvedConnector2">
            <a:avLst/>
          </a:prstGeom>
          <a:noFill/>
          <a:ln cap="flat" cmpd="sng" w="9525">
            <a:solidFill>
              <a:srgbClr val="0F9D58"/>
            </a:solidFill>
            <a:prstDash val="solid"/>
            <a:round/>
            <a:headEnd len="med" w="med" type="none"/>
            <a:tailEnd len="med" w="med" type="triangle"/>
          </a:ln>
        </p:spPr>
      </p:cxnSp>
      <p:sp>
        <p:nvSpPr>
          <p:cNvPr id="363" name="Google Shape;363;p49"/>
          <p:cNvSpPr/>
          <p:nvPr/>
        </p:nvSpPr>
        <p:spPr>
          <a:xfrm>
            <a:off x="356700" y="1575975"/>
            <a:ext cx="2042400" cy="29637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This design can also be referred to as a neural network with multiple outputs. In the neural network example below, only the final output layer differs from our the previous one above. Instead of the output from the hidden layer going to a single output layer, it is passed in parallel to two output layers. One output layer will predict whether the input is a baby, toddler, etc and the other will predict the gender.</a:t>
            </a:r>
            <a:endParaRPr sz="1000">
              <a:solidFill>
                <a:srgbClr val="38761D"/>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Multi-Label Multi-Class Classifier</a:t>
            </a:r>
            <a:endParaRPr>
              <a:solidFill>
                <a:srgbClr val="38761D"/>
              </a:solidFill>
            </a:endParaRPr>
          </a:p>
        </p:txBody>
      </p:sp>
      <p:pic>
        <p:nvPicPr>
          <p:cNvPr id="369" name="Google Shape;369;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70" name="Google Shape;370;p5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Then when we put it all together with the </a:t>
            </a:r>
            <a:r>
              <a:rPr lang="en" sz="1100">
                <a:solidFill>
                  <a:srgbClr val="3367D6"/>
                </a:solidFill>
              </a:rPr>
              <a:t>Model</a:t>
            </a:r>
            <a:r>
              <a:rPr lang="en" sz="1100">
                <a:solidFill>
                  <a:schemeClr val="dk1"/>
                </a:solidFill>
              </a:rPr>
              <a:t> class, instead of passing in a single output layer, we pass in a list of output layers:</a:t>
            </a:r>
            <a:r>
              <a:rPr lang="en" sz="1100">
                <a:solidFill>
                  <a:srgbClr val="3C78D8"/>
                </a:solidFill>
              </a:rPr>
              <a:t> [output1, output2]</a:t>
            </a:r>
            <a:r>
              <a:rPr lang="en" sz="1100">
                <a:solidFill>
                  <a:schemeClr val="dk1"/>
                </a:solidFill>
              </a:rPr>
              <a:t>. Finally, since each of the output layers make independent predictions, we can return to treating them as a</a:t>
            </a:r>
            <a:r>
              <a:rPr i="1" lang="en" sz="1100">
                <a:solidFill>
                  <a:schemeClr val="dk1"/>
                </a:solidFill>
              </a:rPr>
              <a:t> multi-class classifier</a:t>
            </a:r>
            <a:r>
              <a:rPr lang="en" sz="1100">
                <a:solidFill>
                  <a:schemeClr val="dk1"/>
                </a:solidFill>
              </a:rPr>
              <a:t>; whereby, we return to using </a:t>
            </a:r>
            <a:r>
              <a:rPr lang="en" sz="1100">
                <a:solidFill>
                  <a:srgbClr val="3367D6"/>
                </a:solidFill>
              </a:rPr>
              <a:t>‘categorical_crossentropy’</a:t>
            </a:r>
            <a:r>
              <a:rPr lang="en" sz="1100">
                <a:solidFill>
                  <a:schemeClr val="dk1"/>
                </a:solidFill>
              </a:rPr>
              <a:t> as the loss function and </a:t>
            </a:r>
            <a:r>
              <a:rPr lang="en" sz="1100">
                <a:solidFill>
                  <a:srgbClr val="3367D6"/>
                </a:solidFill>
              </a:rPr>
              <a:t>‘adam’</a:t>
            </a:r>
            <a:r>
              <a:rPr lang="en" sz="1100">
                <a:solidFill>
                  <a:schemeClr val="dk1"/>
                </a:solidFill>
              </a:rPr>
              <a:t> as the optimizer. </a:t>
            </a:r>
            <a:endParaRPr sz="1100">
              <a:solidFill>
                <a:schemeClr val="dk1"/>
              </a:solidFill>
            </a:endParaRPr>
          </a:p>
        </p:txBody>
      </p:sp>
      <p:graphicFrame>
        <p:nvGraphicFramePr>
          <p:cNvPr id="371" name="Google Shape;371;p50"/>
          <p:cNvGraphicFramePr/>
          <p:nvPr/>
        </p:nvGraphicFramePr>
        <p:xfrm>
          <a:off x="356688" y="1785125"/>
          <a:ext cx="3000000" cy="3000000"/>
        </p:xfrm>
        <a:graphic>
          <a:graphicData uri="http://schemas.openxmlformats.org/drawingml/2006/table">
            <a:tbl>
              <a:tblPr>
                <a:noFill/>
                <a:tableStyleId>{CBDDA701-757B-45F8-AFD6-8D816F7E190D}</a:tableStyleId>
              </a:tblPr>
              <a:tblGrid>
                <a:gridCol w="82742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two output layers and connect both to the previous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output1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output2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the multiple # output layers.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output1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Category Cross Entropy loss function for this Multi-Label Multi-Class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Simple Image Classifier</a:t>
            </a:r>
            <a:endParaRPr>
              <a:solidFill>
                <a:srgbClr val="38761D"/>
              </a:solidFill>
            </a:endParaRPr>
          </a:p>
        </p:txBody>
      </p:sp>
      <p:pic>
        <p:nvPicPr>
          <p:cNvPr id="377" name="Google Shape;377;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78" name="Google Shape;378;p5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Image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small size "gray scale" images, we can use a DNN. This type of DNN has been widely published in use of the MNIST dataset; which is a dataset for recognizing handwritten digits. The dataset consists of grayscale images of size 28 x 28 pixels.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need to make one change. A grayscale image is a matrix (2D array). Think of them as a grid, sized height x width, where the width are the columns and the height are the rows. A DNN though takes as input a vector (1D array).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79" name="Google Shape;379;p51"/>
          <p:cNvPicPr preferRelativeResize="0"/>
          <p:nvPr/>
        </p:nvPicPr>
        <p:blipFill>
          <a:blip r:embed="rId4">
            <a:alphaModFix/>
          </a:blip>
          <a:stretch>
            <a:fillRect/>
          </a:stretch>
        </p:blipFill>
        <p:spPr>
          <a:xfrm>
            <a:off x="3785675" y="3085300"/>
            <a:ext cx="1400175" cy="15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Layer</a:t>
            </a:r>
            <a:endParaRPr>
              <a:solidFill>
                <a:srgbClr val="38761D"/>
              </a:solidFill>
            </a:endParaRPr>
          </a:p>
        </p:txBody>
      </p:sp>
      <p:pic>
        <p:nvPicPr>
          <p:cNvPr id="79" name="Google Shape;79;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0" name="Google Shape;80;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a:solidFill>
                  <a:schemeClr val="dk1"/>
                </a:solidFill>
              </a:rPr>
              <a:t>Input Layer</a:t>
            </a:r>
            <a:endParaRPr b="1">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input layer to a neural network takes numbers!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networks take numbers either as vectors, matrices or tensors. </a:t>
            </a:r>
            <a:endParaRPr sz="1200">
              <a:solidFill>
                <a:schemeClr val="dk1"/>
              </a:solidFill>
            </a:endParaRPr>
          </a:p>
          <a:p>
            <a:pPr indent="457200" lvl="0" marL="457200" rtl="0" algn="l">
              <a:lnSpc>
                <a:spcPct val="115000"/>
              </a:lnSpc>
              <a:spcBef>
                <a:spcPts val="1100"/>
              </a:spcBef>
              <a:spcAft>
                <a:spcPts val="0"/>
              </a:spcAft>
              <a:buClr>
                <a:schemeClr val="dk1"/>
              </a:buClr>
              <a:buSzPts val="1100"/>
              <a:buFont typeface="Arial"/>
              <a:buNone/>
            </a:pPr>
            <a:r>
              <a:rPr b="1" lang="en" sz="1200">
                <a:solidFill>
                  <a:srgbClr val="0F9D58"/>
                </a:solidFill>
              </a:rPr>
              <a:t>A vector is a one dimensional array, like a list of numbers. </a:t>
            </a:r>
            <a:br>
              <a:rPr b="1" lang="en" sz="1200">
                <a:solidFill>
                  <a:srgbClr val="0F9D58"/>
                </a:solidFill>
              </a:rPr>
            </a:b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matrix is a two dimensional array, like the pixels in a black and white image.</a:t>
            </a:r>
            <a:endParaRPr b="1" sz="1200">
              <a:solidFill>
                <a:srgbClr val="0F9D58"/>
              </a:solidFill>
            </a:endParaRPr>
          </a:p>
          <a:p>
            <a:pPr indent="0" lvl="0" marL="914400" rtl="0" algn="l">
              <a:lnSpc>
                <a:spcPct val="115000"/>
              </a:lnSpc>
              <a:spcBef>
                <a:spcPts val="1100"/>
              </a:spcBef>
              <a:spcAft>
                <a:spcPts val="0"/>
              </a:spcAft>
              <a:buNone/>
            </a:pPr>
            <a:r>
              <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tensor is any array three or more dimensions.</a:t>
            </a:r>
            <a:endParaRPr b="1" sz="1200">
              <a:solidFill>
                <a:srgbClr val="0F9D58"/>
              </a:solidFill>
            </a:endParaRPr>
          </a:p>
          <a:p>
            <a:pPr indent="0" lvl="0" marL="0" rtl="0" algn="l">
              <a:lnSpc>
                <a:spcPct val="115000"/>
              </a:lnSpc>
              <a:spcBef>
                <a:spcPts val="1100"/>
              </a:spcBef>
              <a:spcAft>
                <a:spcPts val="0"/>
              </a:spcAft>
              <a:buNone/>
            </a:pPr>
            <a:r>
              <a:t/>
            </a:r>
            <a:endParaRPr sz="11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lang="en">
                <a:solidFill>
                  <a:srgbClr val="0000FF"/>
                </a:solidFill>
              </a:rPr>
              <a:t> you're going to be using a lot of </a:t>
            </a:r>
            <a:r>
              <a:rPr b="1" lang="en">
                <a:solidFill>
                  <a:srgbClr val="0000FF"/>
                </a:solidFill>
              </a:rPr>
              <a:t>numpy</a:t>
            </a:r>
            <a:endParaRPr>
              <a:solidFill>
                <a:srgbClr val="0000FF"/>
              </a:solidFill>
            </a:endParaRPr>
          </a:p>
        </p:txBody>
      </p:sp>
      <p:sp>
        <p:nvSpPr>
          <p:cNvPr id="81" name="Google Shape;81;p16"/>
          <p:cNvSpPr/>
          <p:nvPr/>
        </p:nvSpPr>
        <p:spPr>
          <a:xfrm>
            <a:off x="964400" y="2218900"/>
            <a:ext cx="807600" cy="12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964400" y="2634450"/>
            <a:ext cx="480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914300" y="3308775"/>
            <a:ext cx="580200" cy="556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85" name="Google Shape;385;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86" name="Google Shape;386;p5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Matrix Flattening</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are going to do classification by treating each pixel as a </a:t>
            </a:r>
            <a:r>
              <a:rPr i="1" lang="en" sz="1200">
                <a:solidFill>
                  <a:schemeClr val="dk1"/>
                </a:solidFill>
                <a:highlight>
                  <a:srgbClr val="FFFFFF"/>
                </a:highlight>
              </a:rPr>
              <a:t>"feature"</a:t>
            </a:r>
            <a:r>
              <a:rPr lang="en" sz="1200">
                <a:solidFill>
                  <a:schemeClr val="dk1"/>
                </a:solidFill>
                <a:highlight>
                  <a:srgbClr val="FFFFFF"/>
                </a:highlight>
              </a:rPr>
              <a:t>. Using the example of the MNIST dataset, the 28 x 28 images will have 784 pixels, and thus 784 </a:t>
            </a:r>
            <a:r>
              <a:rPr i="1" lang="en" sz="1200">
                <a:solidFill>
                  <a:schemeClr val="dk1"/>
                </a:solidFill>
                <a:highlight>
                  <a:srgbClr val="FFFFFF"/>
                </a:highlight>
              </a:rPr>
              <a:t>"features"</a:t>
            </a:r>
            <a:r>
              <a:rPr lang="en" sz="1200">
                <a:solidFill>
                  <a:schemeClr val="dk1"/>
                </a:solidFill>
                <a:highlight>
                  <a:srgbClr val="FFFFFF"/>
                </a:highlight>
              </a:rPr>
              <a:t>. </a:t>
            </a:r>
            <a:r>
              <a:rPr b="1" lang="en" sz="1200">
                <a:solidFill>
                  <a:srgbClr val="0000FF"/>
                </a:solidFill>
                <a:highlight>
                  <a:srgbClr val="FFFFFF"/>
                </a:highlight>
              </a:rPr>
              <a:t>We convert the matrix (2D) into a vector (1D) by flattening it</a:t>
            </a:r>
            <a:r>
              <a:rPr lang="en" sz="1200">
                <a:solidFill>
                  <a:schemeClr val="dk1"/>
                </a:solidFill>
                <a:highlight>
                  <a:srgbClr val="FFFFFF"/>
                </a:highlight>
              </a:rPr>
              <a:t>. Flattening is the process where we place each row in sequential order into a vector. So the vector starts with the first row of pixels, followed by the second row of pixels, and continues by ending with the last row of pixels.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87" name="Google Shape;387;p52"/>
          <p:cNvPicPr preferRelativeResize="0"/>
          <p:nvPr/>
        </p:nvPicPr>
        <p:blipFill>
          <a:blip r:embed="rId4">
            <a:alphaModFix/>
          </a:blip>
          <a:stretch>
            <a:fillRect/>
          </a:stretch>
        </p:blipFill>
        <p:spPr>
          <a:xfrm>
            <a:off x="3140000" y="2439600"/>
            <a:ext cx="3181350" cy="619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93" name="Google Shape;393;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94" name="Google Shape;394;p5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Flattening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 our next example below, we add a layer at the beginning of our neural network to flatten the input, using the class </a:t>
            </a:r>
            <a:r>
              <a:rPr b="1" lang="en" sz="1200">
                <a:solidFill>
                  <a:schemeClr val="dk1"/>
                </a:solidFill>
                <a:highlight>
                  <a:srgbClr val="EFF0F1"/>
                </a:highlight>
              </a:rPr>
              <a:t>Flatten</a:t>
            </a:r>
            <a:r>
              <a:rPr lang="en" sz="1200">
                <a:solidFill>
                  <a:schemeClr val="dk1"/>
                </a:solidFill>
                <a:highlight>
                  <a:srgbClr val="FFFFFF"/>
                </a:highlight>
              </a:rPr>
              <a:t>. The remaining layers and activations are typical for the MNIST dataset.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95" name="Google Shape;395;p53"/>
          <p:cNvGraphicFramePr/>
          <p:nvPr/>
        </p:nvGraphicFramePr>
        <p:xfrm>
          <a:off x="502600" y="1930400"/>
          <a:ext cx="3000000" cy="3000000"/>
        </p:xfrm>
        <a:graphic>
          <a:graphicData uri="http://schemas.openxmlformats.org/drawingml/2006/table">
            <a:tbl>
              <a:tblPr>
                <a:noFill/>
                <a:tableStyleId>{CBDDA701-757B-45F8-AFD6-8D816F7E190D}</a:tableStyleId>
              </a:tblPr>
              <a:tblGrid>
                <a:gridCol w="78857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Take input as a 28x28 matrix and flatten into a 784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(512 nodes) with input shape 784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(512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(10 nodes) with Sigmoid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'softmax'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Categorical Cross Entropy loss function for a Multi-Class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401" name="Google Shape;401;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402" name="Google Shape;402;p5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Model Summary</a:t>
            </a: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now look at the layers using the </a:t>
            </a:r>
            <a:r>
              <a:rPr b="1" lang="en" sz="1200">
                <a:solidFill>
                  <a:schemeClr val="dk1"/>
                </a:solidFill>
                <a:highlight>
                  <a:srgbClr val="EFF0F1"/>
                </a:highlight>
              </a:rPr>
              <a:t>summary()</a:t>
            </a:r>
            <a:r>
              <a:rPr lang="en" sz="1200">
                <a:solidFill>
                  <a:schemeClr val="dk1"/>
                </a:solidFill>
                <a:highlight>
                  <a:srgbClr val="FFFFFF"/>
                </a:highlight>
              </a:rPr>
              <a:t> method. The first layer in the summary is the flattened layer and shows that the output from the layer is 784 nodes. Also notice how many parameters the network will need to </a:t>
            </a:r>
            <a:r>
              <a:rPr i="1" lang="en" sz="1200">
                <a:solidFill>
                  <a:schemeClr val="dk1"/>
                </a:solidFill>
                <a:highlight>
                  <a:srgbClr val="FFFFFF"/>
                </a:highlight>
              </a:rPr>
              <a:t>"learn"</a:t>
            </a:r>
            <a:r>
              <a:rPr lang="en" sz="1200">
                <a:solidFill>
                  <a:schemeClr val="dk1"/>
                </a:solidFill>
                <a:highlight>
                  <a:srgbClr val="FFFFFF"/>
                </a:highlight>
              </a:rPr>
              <a:t> during training ~ </a:t>
            </a:r>
            <a:r>
              <a:rPr b="1" lang="en" sz="1200">
                <a:solidFill>
                  <a:srgbClr val="0000FF"/>
                </a:solidFill>
                <a:highlight>
                  <a:srgbClr val="FFFFFF"/>
                </a:highlight>
              </a:rPr>
              <a:t>nearly 700,000</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03" name="Google Shape;403;p54"/>
          <p:cNvGraphicFramePr/>
          <p:nvPr/>
        </p:nvGraphicFramePr>
        <p:xfrm>
          <a:off x="434913" y="1939925"/>
          <a:ext cx="3000000" cy="3000000"/>
        </p:xfrm>
        <a:graphic>
          <a:graphicData uri="http://schemas.openxmlformats.org/drawingml/2006/table">
            <a:tbl>
              <a:tblPr>
                <a:noFill/>
                <a:tableStyleId>{CBDDA701-757B-45F8-AFD6-8D816F7E190D}</a:tableStyleId>
              </a:tblPr>
              <a:tblGrid>
                <a:gridCol w="8099075"/>
              </a:tblGrid>
              <a:tr h="12700">
                <a:tc>
                  <a:txBody>
                    <a:bodyPr/>
                    <a:lstStyle/>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Layer</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type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Output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Shape</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Param</a:t>
                      </a:r>
                      <a:r>
                        <a:rPr lang="en" sz="900">
                          <a:highlight>
                            <a:srgbClr val="FFFFFF"/>
                          </a:highlight>
                          <a:latin typeface="Consolas"/>
                          <a:ea typeface="Consolas"/>
                          <a:cs typeface="Consolas"/>
                          <a:sym typeface="Consolas"/>
                        </a:rPr>
                        <a:t> </a:t>
                      </a:r>
                      <a:r>
                        <a:rPr lang="en" sz="900">
                          <a:solidFill>
                            <a:srgbClr val="455A64"/>
                          </a:solidFill>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flatten_1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Flatten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784</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dense_69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401920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262656</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5130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activation_10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Activation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Total</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Trainable</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Non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trainable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endParaRPr sz="9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09" name="Google Shape;409;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410" name="Google Shape;410;p5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During training, a dataset is split into training data and test data. Only the training data is used during the training of the neural network.</a:t>
            </a:r>
            <a:r>
              <a:rPr b="1" lang="en" sz="1200">
                <a:solidFill>
                  <a:srgbClr val="0000FF"/>
                </a:solidFill>
                <a:highlight>
                  <a:srgbClr val="FFFFFF"/>
                </a:highlight>
              </a:rPr>
              <a:t> Once the neural network has reached </a:t>
            </a:r>
            <a:r>
              <a:rPr b="1" i="1" lang="en" sz="1200">
                <a:solidFill>
                  <a:srgbClr val="0000FF"/>
                </a:solidFill>
                <a:highlight>
                  <a:srgbClr val="FFFFFF"/>
                </a:highlight>
              </a:rPr>
              <a:t>convergence</a:t>
            </a:r>
            <a:r>
              <a:rPr b="1" lang="en" sz="1200">
                <a:solidFill>
                  <a:srgbClr val="0000FF"/>
                </a:solidFill>
                <a:highlight>
                  <a:srgbClr val="FFFFFF"/>
                </a:highlight>
              </a:rPr>
              <a:t>, training stops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pic>
        <p:nvPicPr>
          <p:cNvPr id="411" name="Google Shape;411;p55"/>
          <p:cNvPicPr preferRelativeResize="0"/>
          <p:nvPr/>
        </p:nvPicPr>
        <p:blipFill>
          <a:blip r:embed="rId4">
            <a:alphaModFix/>
          </a:blip>
          <a:stretch>
            <a:fillRect/>
          </a:stretch>
        </p:blipFill>
        <p:spPr>
          <a:xfrm>
            <a:off x="2528125" y="2245875"/>
            <a:ext cx="3676650" cy="2219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417" name="Google Shape;417;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418" name="Google Shape;418;p5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br>
              <a:rPr b="1"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Afterwards, the training data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(i.e., no learning) to obtain an </a:t>
            </a:r>
            <a:r>
              <a:rPr b="1" lang="en" sz="1200">
                <a:solidFill>
                  <a:schemeClr val="dk1"/>
                </a:solidFill>
                <a:highlight>
                  <a:srgbClr val="FFFFFF"/>
                </a:highlight>
              </a:rPr>
              <a:t>accuracy</a:t>
            </a:r>
            <a:r>
              <a:rPr lang="en" sz="1200">
                <a:solidFill>
                  <a:schemeClr val="dk1"/>
                </a:solidFill>
                <a:highlight>
                  <a:srgbClr val="FFFFFF"/>
                </a:highlight>
              </a:rPr>
              <a:t>. In a train/test, the test data, which has been set aside and not used as part of training,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to obtain an accuracy.</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Ideally, the accuracy on the training data and the test data will be nearly identical. In reality, </a:t>
            </a:r>
            <a:r>
              <a:rPr b="1" lang="en" sz="1200">
                <a:solidFill>
                  <a:srgbClr val="0000FF"/>
                </a:solidFill>
                <a:highlight>
                  <a:srgbClr val="FFFFFF"/>
                </a:highlight>
              </a:rPr>
              <a:t>the test data will always be a little less. </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 reach </a:t>
            </a:r>
            <a:r>
              <a:rPr i="1" lang="en" sz="1200">
                <a:solidFill>
                  <a:schemeClr val="dk1"/>
                </a:solidFill>
                <a:highlight>
                  <a:srgbClr val="FFFFFF"/>
                </a:highlight>
              </a:rPr>
              <a:t>convergence</a:t>
            </a:r>
            <a:r>
              <a:rPr lang="en" sz="1200">
                <a:solidFill>
                  <a:schemeClr val="dk1"/>
                </a:solidFill>
                <a:highlight>
                  <a:srgbClr val="FFFFFF"/>
                </a:highlight>
              </a:rPr>
              <a:t>, continually passing the training data through the neural network will cause the neurons to more and more fit the data samples versus generalizing. This is known as </a:t>
            </a:r>
            <a:r>
              <a:rPr b="1" lang="en" sz="1200">
                <a:solidFill>
                  <a:schemeClr val="dk1"/>
                </a:solidFill>
                <a:highlight>
                  <a:srgbClr val="FFFFFF"/>
                </a:highlight>
              </a:rPr>
              <a:t>overfitting</a:t>
            </a:r>
            <a:r>
              <a:rPr lang="en" sz="1200">
                <a:solidFill>
                  <a:schemeClr val="dk1"/>
                </a:solidFill>
                <a:highlight>
                  <a:srgbClr val="FFFFFF"/>
                </a:highlight>
              </a:rPr>
              <a:t>. </a:t>
            </a:r>
            <a:r>
              <a:rPr b="1" lang="en" sz="1200">
                <a:solidFill>
                  <a:srgbClr val="0000FF"/>
                </a:solidFill>
                <a:highlight>
                  <a:srgbClr val="FFFFFF"/>
                </a:highlight>
              </a:rPr>
              <a:t>When the neural network is </a:t>
            </a:r>
            <a:r>
              <a:rPr b="1" i="1" lang="en" sz="1200">
                <a:solidFill>
                  <a:srgbClr val="0000FF"/>
                </a:solidFill>
                <a:highlight>
                  <a:srgbClr val="FFFFFF"/>
                </a:highlight>
              </a:rPr>
              <a:t>overfitted</a:t>
            </a:r>
            <a:r>
              <a:rPr b="1" lang="en" sz="1200">
                <a:solidFill>
                  <a:srgbClr val="0000FF"/>
                </a:solidFill>
                <a:highlight>
                  <a:srgbClr val="FFFFFF"/>
                </a:highlight>
              </a:rPr>
              <a:t> to the training data, you will get high training accuracy, but substantially lower accuracy on the test/evaluation data.</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Dropout</a:t>
            </a:r>
            <a:endParaRPr>
              <a:solidFill>
                <a:srgbClr val="38761D"/>
              </a:solidFill>
            </a:endParaRPr>
          </a:p>
        </p:txBody>
      </p:sp>
      <p:pic>
        <p:nvPicPr>
          <p:cNvPr id="424" name="Google Shape;424;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425" name="Google Shape;425;p5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Dropout</a:t>
            </a:r>
            <a:endParaRPr b="1" sz="1200">
              <a:solidFill>
                <a:schemeClr val="dk1"/>
              </a:solidFill>
              <a:highlight>
                <a:srgbClr val="FFFFFF"/>
              </a:highlight>
            </a:endParaRPr>
          </a:p>
          <a:p>
            <a:pPr indent="0" lvl="0" marL="0" rtl="0" algn="l">
              <a:lnSpc>
                <a:spcPct val="115000"/>
              </a:lnSpc>
              <a:spcBef>
                <a:spcPts val="1100"/>
              </a:spcBef>
              <a:spcAft>
                <a:spcPts val="0"/>
              </a:spcAft>
              <a:buNone/>
            </a:pPr>
            <a:r>
              <a:rPr i="1" lang="en" sz="1200">
                <a:solidFill>
                  <a:schemeClr val="dk1"/>
                </a:solidFill>
                <a:highlight>
                  <a:srgbClr val="FFFFFF"/>
                </a:highlight>
              </a:rPr>
              <a:t>Regularization</a:t>
            </a:r>
            <a:r>
              <a:rPr lang="en" sz="1200">
                <a:solidFill>
                  <a:schemeClr val="dk1"/>
                </a:solidFill>
                <a:highlight>
                  <a:srgbClr val="FFFFFF"/>
                </a:highlight>
              </a:rPr>
              <a:t> is a method to address </a:t>
            </a:r>
            <a:r>
              <a:rPr i="1" lang="en" sz="1200">
                <a:solidFill>
                  <a:schemeClr val="dk1"/>
                </a:solidFill>
                <a:highlight>
                  <a:srgbClr val="FFFFFF"/>
                </a:highlight>
              </a:rPr>
              <a:t>overfitting</a:t>
            </a:r>
            <a:r>
              <a:rPr lang="en" sz="1200">
                <a:solidFill>
                  <a:schemeClr val="dk1"/>
                </a:solidFill>
                <a:highlight>
                  <a:srgbClr val="FFFFFF"/>
                </a:highlight>
              </a:rPr>
              <a:t> when training neural networks. The most basic type of regularization is called </a:t>
            </a:r>
            <a:r>
              <a:rPr i="1" lang="en" sz="1200">
                <a:solidFill>
                  <a:schemeClr val="dk1"/>
                </a:solidFill>
                <a:highlight>
                  <a:srgbClr val="FFFFFF"/>
                </a:highlight>
              </a:rPr>
              <a:t>dropout</a:t>
            </a:r>
            <a:r>
              <a:rPr lang="en" sz="1200">
                <a:solidFill>
                  <a:schemeClr val="dk1"/>
                </a:solidFill>
                <a:highlight>
                  <a:srgbClr val="FFFFFF"/>
                </a:highlight>
              </a:rPr>
              <a:t>. </a:t>
            </a:r>
            <a:r>
              <a:rPr b="1" lang="en" sz="1200">
                <a:solidFill>
                  <a:srgbClr val="0000FF"/>
                </a:solidFill>
                <a:highlight>
                  <a:srgbClr val="FFFFFF"/>
                </a:highlight>
              </a:rPr>
              <a:t>Dropout is like forgetting.</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a:t>
            </a:r>
            <a:r>
              <a:rPr i="1" lang="en" sz="1200">
                <a:solidFill>
                  <a:schemeClr val="dk1"/>
                </a:solidFill>
                <a:highlight>
                  <a:srgbClr val="FFFFFF"/>
                </a:highlight>
              </a:rPr>
              <a:t>dropout</a:t>
            </a:r>
            <a:r>
              <a:rPr lang="en" sz="1200">
                <a:solidFill>
                  <a:schemeClr val="dk1"/>
                </a:solidFill>
                <a:highlight>
                  <a:srgbClr val="FFFFFF"/>
                </a:highlight>
              </a:rPr>
              <a:t> technique in neural networks mimics this process. Between any layer you can add a dropout layer where you specify a percentage (between 0 and 1) to forget. The nodes themselves won't be dropped, but instead a random selection on each forward feed will not pass a signal forward (forget).</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426" name="Google Shape;426;p57"/>
          <p:cNvGraphicFramePr/>
          <p:nvPr/>
        </p:nvGraphicFramePr>
        <p:xfrm>
          <a:off x="460638" y="2571750"/>
          <a:ext cx="3000000" cy="3000000"/>
        </p:xfrm>
        <a:graphic>
          <a:graphicData uri="http://schemas.openxmlformats.org/drawingml/2006/table">
            <a:tbl>
              <a:tblPr>
                <a:noFill/>
                <a:tableStyleId>{CBDDA701-757B-45F8-AFD6-8D816F7E190D}</a:tableStyleId>
              </a:tblPr>
              <a:tblGrid>
                <a:gridCol w="832665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Dropout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Code Lab #1</a:t>
            </a:r>
            <a:endParaRPr>
              <a:solidFill>
                <a:srgbClr val="38761D"/>
              </a:solidFill>
            </a:endParaRPr>
          </a:p>
        </p:txBody>
      </p:sp>
      <p:pic>
        <p:nvPicPr>
          <p:cNvPr id="432" name="Google Shape;432;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433" name="Google Shape;433;p5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Optional Code Lab - </a:t>
            </a:r>
            <a:r>
              <a:rPr b="1" lang="en" sz="1200">
                <a:solidFill>
                  <a:srgbClr val="0000FF"/>
                </a:solidFill>
                <a:highlight>
                  <a:srgbClr val="FFFFFF"/>
                </a:highlight>
              </a:rPr>
              <a:t>G</a:t>
            </a:r>
            <a:r>
              <a:rPr b="1" lang="en" sz="1200">
                <a:solidFill>
                  <a:srgbClr val="0000FF"/>
                </a:solidFill>
                <a:highlight>
                  <a:srgbClr val="FFFFFF"/>
                </a:highlight>
              </a:rPr>
              <a:t>et Started with a Deep Neural Network (DNN)</a:t>
            </a:r>
            <a:r>
              <a:rPr b="1" lang="en" sz="1650">
                <a:solidFill>
                  <a:srgbClr val="337AB7"/>
                </a:solidFill>
                <a:highlight>
                  <a:srgbClr val="FFFFFF"/>
                </a:highlight>
                <a:uFill>
                  <a:noFill/>
                </a:uFill>
                <a:hlinkClick r:id="rId4"/>
              </a:rPr>
              <a:t>¶</a:t>
            </a:r>
            <a:endParaRPr b="1" sz="1650">
              <a:solidFill>
                <a:srgbClr val="337AB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						</a:t>
            </a:r>
            <a:r>
              <a:rPr lang="en" sz="1000">
                <a:solidFill>
                  <a:srgbClr val="337AB7"/>
                </a:solidFill>
                <a:highlight>
                  <a:srgbClr val="FAFAFA"/>
                </a:highlight>
                <a:uFill>
                  <a:noFill/>
                </a:uFill>
                <a:hlinkClick r:id="rId5"/>
              </a:rPr>
              <a:t>Deep Learning by Design - Chapter 1 - Codelab 1.ipynb</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89" name="Google Shape;89;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90" name="Google Shape;90;p17"/>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the </a:t>
            </a:r>
            <a:r>
              <a:rPr lang="en" sz="1200">
                <a:solidFill>
                  <a:schemeClr val="dk1"/>
                </a:solidFill>
                <a:highlight>
                  <a:srgbClr val="EFF0F1"/>
                </a:highlight>
              </a:rPr>
              <a:t>Input</a:t>
            </a:r>
            <a:r>
              <a:rPr lang="en" sz="1200">
                <a:solidFill>
                  <a:schemeClr val="dk1"/>
                </a:solidFill>
              </a:rPr>
              <a:t> class object, we define the shape (i.e., dimensions) of the input. In our example, the input is a one dimensional array (i.e., vector) of 13 elements, one for each feature.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91" name="Google Shape;91;p17"/>
          <p:cNvGraphicFramePr/>
          <p:nvPr/>
        </p:nvGraphicFramePr>
        <p:xfrm>
          <a:off x="1921050" y="2683300"/>
          <a:ext cx="3000000" cy="3000000"/>
        </p:xfrm>
        <a:graphic>
          <a:graphicData uri="http://schemas.openxmlformats.org/drawingml/2006/table">
            <a:tbl>
              <a:tblPr>
                <a:noFill/>
                <a:tableStyleId>{CBDDA701-757B-45F8-AFD6-8D816F7E190D}</a:tableStyleId>
              </a:tblPr>
              <a:tblGrid>
                <a:gridCol w="4066375"/>
              </a:tblGrid>
              <a:tr h="5592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tensorflow </a:t>
                      </a:r>
                      <a:r>
                        <a:rPr lang="en" sz="1200">
                          <a:solidFill>
                            <a:srgbClr val="9C27B0"/>
                          </a:solidFill>
                          <a:latin typeface="Consolas"/>
                          <a:ea typeface="Consolas"/>
                          <a:cs typeface="Consolas"/>
                          <a:sym typeface="Consolas"/>
                        </a:rPr>
                        <a:t>as</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tf</a:t>
                      </a:r>
                      <a:endParaRPr sz="12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97" name="Google Shape;97;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8" name="Google Shape;98;p18"/>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br>
              <a:rPr b="1" lang="en">
                <a:solidFill>
                  <a:schemeClr val="dk1"/>
                </a:solidFill>
              </a:rPr>
            </a:b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you run the previous two lines in a notebook, you will see the output:</a:t>
            </a:r>
            <a:endParaRPr sz="1200">
              <a:solidFill>
                <a:schemeClr val="dk1"/>
              </a:solidFill>
            </a:endParaRPr>
          </a:p>
          <a:p>
            <a:pPr indent="190500" lvl="0" marL="1181100" marR="266700" rtl="0" algn="l">
              <a:lnSpc>
                <a:spcPct val="115000"/>
              </a:lnSpc>
              <a:spcBef>
                <a:spcPts val="1100"/>
              </a:spcBef>
              <a:spcAft>
                <a:spcPts val="0"/>
              </a:spcAft>
              <a:buClr>
                <a:schemeClr val="dk1"/>
              </a:buClr>
              <a:buSzPts val="1100"/>
              <a:buFont typeface="Arial"/>
              <a:buNone/>
            </a:pPr>
            <a:r>
              <a:rPr b="1" lang="en" sz="1200">
                <a:solidFill>
                  <a:schemeClr val="dk1"/>
                </a:solidFill>
                <a:highlight>
                  <a:srgbClr val="FCE5CD"/>
                </a:highlight>
              </a:rPr>
              <a:t>&lt;tf.Tensor 'input_1:0' shape=(?, 13) dtype=float32&gt;</a:t>
            </a:r>
            <a:endParaRPr b="1" sz="1200">
              <a:solidFill>
                <a:schemeClr val="dk1"/>
              </a:solidFill>
              <a:highlight>
                <a:srgbClr val="FCE5CD"/>
              </a:highlight>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This is showing you what </a:t>
            </a:r>
            <a:r>
              <a:rPr lang="en" sz="1200">
                <a:solidFill>
                  <a:schemeClr val="dk1"/>
                </a:solidFill>
                <a:highlight>
                  <a:srgbClr val="EFF0F1"/>
                </a:highlight>
              </a:rPr>
              <a:t>Input(shape=(13,))</a:t>
            </a:r>
            <a:r>
              <a:rPr lang="en" sz="1200">
                <a:solidFill>
                  <a:schemeClr val="dk1"/>
                </a:solidFill>
              </a:rPr>
              <a:t> evaluates to. It produces a tensor object by the name 'input_1:0'. This name will be useful in assisting you in debugging.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u="sng">
                <a:solidFill>
                  <a:schemeClr val="dk1"/>
                </a:solidFill>
              </a:rPr>
              <a:t>The '?' in shape</a:t>
            </a:r>
            <a:r>
              <a:rPr lang="en" sz="1200">
                <a:solidFill>
                  <a:schemeClr val="dk1"/>
                </a:solidFill>
              </a:rPr>
              <a:t> shows that the input object takes an unbounded number of entries (your examples or rows) of 13 elements each. At run-time it will bind the number of one dimensional vectors of 13 elements to the actual number of samples (rows) you pass in. </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'dtype' shows the default data type of the elements, which in this case is a 32-bit float (single precision).</a:t>
            </a:r>
            <a:endParaRPr sz="12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04" name="Google Shape;104;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5" name="Google Shape;105;p19"/>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Deep Neural Networks</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What's meant by Deep? It means that the neural network has one or more layers between the input layer and the output layer. The layers in between the input and output are known as the hidden (deep) layers.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four layer DNN would look like: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0000FF"/>
                </a:solidFill>
                <a:highlight>
                  <a:srgbClr val="FFFFFF"/>
                </a:highlight>
              </a:rPr>
              <a:t>input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br>
              <a:rPr lang="en" sz="1200">
                <a:solidFill>
                  <a:srgbClr val="0000FF"/>
                </a:solidFill>
                <a:highlight>
                  <a:srgbClr val="FFFFFF"/>
                </a:highlight>
              </a:rPr>
            </a:br>
            <a:r>
              <a:rPr lang="en" sz="1200">
                <a:solidFill>
                  <a:srgbClr val="0000FF"/>
                </a:solidFill>
                <a:highlight>
                  <a:srgbClr val="FFFFFF"/>
                </a:highlight>
              </a:rPr>
              <a:t>						output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our purposes, we will start every node on each layer is connected to every other node on the next layer. This is known as a fully connected neural network (FCNN)</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11" name="Google Shape;111;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2" name="Google Shape;112;p20"/>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Number of Connections</a:t>
            </a:r>
            <a:endParaRPr b="1">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example, if the input layer has three nodes and the next (hidden) layer has four nodes, then each node on the first layer is connected to all four nodes on the next layer for a total of 12 (3x4) connections.</a:t>
            </a:r>
            <a:endParaRPr sz="1200">
              <a:solidFill>
                <a:schemeClr val="dk1"/>
              </a:solidFill>
            </a:endParaRPr>
          </a:p>
        </p:txBody>
      </p:sp>
      <p:pic>
        <p:nvPicPr>
          <p:cNvPr id="113" name="Google Shape;113;p20"/>
          <p:cNvPicPr preferRelativeResize="0"/>
          <p:nvPr/>
        </p:nvPicPr>
        <p:blipFill>
          <a:blip r:embed="rId4">
            <a:alphaModFix/>
          </a:blip>
          <a:stretch>
            <a:fillRect/>
          </a:stretch>
        </p:blipFill>
        <p:spPr>
          <a:xfrm>
            <a:off x="3205675" y="1643063"/>
            <a:ext cx="2066925" cy="18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Feed Forward</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Feed Forward</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A DNN (and CNN) are known as feed forward neural networks. This means that data moves through the network sequential in one direction (from input to output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There are two distinctive styles when coding a forward feed network in </a:t>
            </a:r>
            <a:r>
              <a:rPr b="1" lang="en" sz="1200">
                <a:solidFill>
                  <a:schemeClr val="dk1"/>
                </a:solidFill>
              </a:rPr>
              <a:t>TF.Keras</a:t>
            </a:r>
            <a:r>
              <a:rPr lang="en" sz="1200">
                <a:solidFill>
                  <a:schemeClr val="dk1"/>
                </a:solidFill>
              </a:rPr>
              <a:t>.</a:t>
            </a:r>
            <a:endParaRPr sz="1200">
              <a:solidFill>
                <a:schemeClr val="dk1"/>
              </a:solidFill>
            </a:endParaRPr>
          </a:p>
          <a:p>
            <a:pPr indent="-317500" lvl="0" marL="2286000" rtl="0" algn="l">
              <a:lnSpc>
                <a:spcPct val="115000"/>
              </a:lnSpc>
              <a:spcBef>
                <a:spcPts val="1100"/>
              </a:spcBef>
              <a:spcAft>
                <a:spcPts val="0"/>
              </a:spcAft>
              <a:buClr>
                <a:srgbClr val="0000FF"/>
              </a:buClr>
              <a:buSzPts val="1400"/>
              <a:buAutoNum type="arabicPeriod"/>
            </a:pPr>
            <a:r>
              <a:rPr b="1" lang="en">
                <a:solidFill>
                  <a:srgbClr val="0000FF"/>
                </a:solidFill>
              </a:rPr>
              <a:t>Sequential API Method</a:t>
            </a:r>
            <a:endParaRPr b="1">
              <a:solidFill>
                <a:srgbClr val="0000FF"/>
              </a:solidFill>
            </a:endParaRPr>
          </a:p>
          <a:p>
            <a:pPr indent="-317500" lvl="0" marL="2286000" rtl="0" algn="l">
              <a:lnSpc>
                <a:spcPct val="115000"/>
              </a:lnSpc>
              <a:spcBef>
                <a:spcPts val="0"/>
              </a:spcBef>
              <a:spcAft>
                <a:spcPts val="0"/>
              </a:spcAft>
              <a:buClr>
                <a:srgbClr val="0000FF"/>
              </a:buClr>
              <a:buSzPts val="1400"/>
              <a:buAutoNum type="arabicPeriod"/>
            </a:pPr>
            <a:r>
              <a:rPr b="1" lang="en">
                <a:solidFill>
                  <a:srgbClr val="0000FF"/>
                </a:solidFill>
              </a:rPr>
              <a:t>Functional API Method</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a:p>
            <a:pPr indent="0" lvl="0" marL="0" rtl="0" algn="l">
              <a:lnSpc>
                <a:spcPct val="115000"/>
              </a:lnSpc>
              <a:spcBef>
                <a:spcPts val="1100"/>
              </a:spcBef>
              <a:spcAft>
                <a:spcPts val="0"/>
              </a:spcAft>
              <a:buNone/>
            </a:pPr>
            <a:r>
              <a:t/>
            </a:r>
            <a:endParaRPr b="1">
              <a:solidFill>
                <a:srgbClr val="0000FF"/>
              </a:solidFill>
            </a:endParaRPr>
          </a:p>
        </p:txBody>
      </p:sp>
      <p:sp>
        <p:nvSpPr>
          <p:cNvPr id="121" name="Google Shape;121;p21"/>
          <p:cNvSpPr txBox="1"/>
          <p:nvPr/>
        </p:nvSpPr>
        <p:spPr>
          <a:xfrm>
            <a:off x="4037250" y="3747875"/>
            <a:ext cx="3857700" cy="1070700"/>
          </a:xfrm>
          <a:prstGeom prst="rect">
            <a:avLst/>
          </a:prstGeom>
          <a:noFill/>
          <a:ln cap="flat" cmpd="sng" w="9525">
            <a:solidFill>
              <a:srgbClr val="0F9D5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Feed Forward is</a:t>
            </a:r>
            <a:r>
              <a:rPr lang="en" sz="1000">
                <a:solidFill>
                  <a:srgbClr val="38761D"/>
                </a:solidFill>
              </a:rPr>
              <a:t> like a function in procedural programming. The inputs are passed as parameters (i.e., input layer), the function performs a sequenced set of actions based on the inputs (i.e., hidden layers) and outputs a result (i.e., output layer).</a:t>
            </a:r>
            <a:endParaRPr sz="1000">
              <a:solidFill>
                <a:srgbClr val="38761D"/>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