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0FEF1FE-55A9-4735-BBD3-201494F4F201}">
  <a:tblStyle styleId="{10FEF1FE-55A9-4735-BBD3-201494F4F201}"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eab8a76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eab8a76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2c96b68d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2c96b68d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2c96b68d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2c96b68d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2c96b68d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2c96b68d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2c96b68d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2c96b68d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2c96b68d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2c96b68d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2c96b68d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2c96b68d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2c96b68d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2c96b68d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2c96b68d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2c96b68d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2c96b68d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2c96b68d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2c96b68d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2c96b68d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2c96b68d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2c96b68d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2c96b68d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2c96b68d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2c96b68d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2c96b68d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2c96b68d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2c96b68d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2c96b68d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2c96b68d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2c96b68d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2c96b68d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d510cf43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d510cf43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c2e96d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c2e96d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2c96b68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2c96b68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2c96b68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2c96b68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2c96b68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2c96b68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2c96b68d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2c96b68d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2c96b68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2c96b68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2c96b68d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2c96b68d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hyperlink" Target="https://github.com/GoogleCloudPlatform/keras-idiomatic-programmer/blob/master/books/deep-learning-by-design/Deep%20Learning%20by%20Design%20-%20Workshop%20-%20Chapter%206.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216075" y="2564450"/>
            <a:ext cx="86163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Mobile Networks</a:t>
            </a:r>
            <a:br>
              <a:rPr lang="en">
                <a:solidFill>
                  <a:srgbClr val="38761D"/>
                </a:solidFill>
              </a:rPr>
            </a:br>
            <a:r>
              <a:rPr lang="en" sz="1200">
                <a:solidFill>
                  <a:srgbClr val="38761D"/>
                </a:solidFill>
              </a:rPr>
              <a:t>Version: Feb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Stem</a:t>
            </a:r>
            <a:endParaRPr>
              <a:solidFill>
                <a:srgbClr val="A61C00"/>
              </a:solidFill>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2"/>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the stem component.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32" name="Google Shape;132;p22"/>
          <p:cNvGraphicFramePr/>
          <p:nvPr/>
        </p:nvGraphicFramePr>
        <p:xfrm>
          <a:off x="311700" y="1564775"/>
          <a:ext cx="3000000" cy="3000000"/>
        </p:xfrm>
        <a:graphic>
          <a:graphicData uri="http://schemas.openxmlformats.org/drawingml/2006/table">
            <a:tbl>
              <a:tblPr>
                <a:noFill/>
                <a:tableStyleId>{10FEF1FE-55A9-4735-BBD3-201494F4F201}</a:tableStyleId>
              </a:tblPr>
              <a:tblGrid>
                <a:gridCol w="5476200"/>
              </a:tblGrid>
              <a:tr h="33944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Convolutional block</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ZeroPadding2D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padding</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'valid'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Depthwise Separable Convolution Block</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depthwise_block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133" name="Google Shape;133;p22"/>
          <p:cNvSpPr txBox="1"/>
          <p:nvPr/>
        </p:nvSpPr>
        <p:spPr>
          <a:xfrm>
            <a:off x="5967300" y="1564775"/>
            <a:ext cx="2865000" cy="7215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904F"/>
                </a:solidFill>
              </a:rPr>
              <a:t>Note that a post-activation batch normalization (Conv-BN-RE) is used for convolutional layers.</a:t>
            </a:r>
            <a:endParaRPr sz="1200">
              <a:solidFill>
                <a:srgbClr val="0D904F"/>
              </a:solidFill>
            </a:endParaRPr>
          </a:p>
        </p:txBody>
      </p:sp>
      <p:sp>
        <p:nvSpPr>
          <p:cNvPr id="134" name="Google Shape;134;p22"/>
          <p:cNvSpPr txBox="1"/>
          <p:nvPr/>
        </p:nvSpPr>
        <p:spPr>
          <a:xfrm>
            <a:off x="6000450" y="2412650"/>
            <a:ext cx="2831700" cy="25659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Note how the ReLU in the above example takes an optional parameter with the value of 6.0. This is the max_value argument to ReLU which defaults to None. It’s purpose is to clip any value above max_value. Thus in the above examples, all the outputs will be in the range of 0 to 6.0. It is a general practice to clip the output from ReLU in mobile networks, if the weights are later quantized (low-precision computation). It’s been found that quantized models maintain better accuracy when the output from a ReLU has a constrained range. The general practice is to set it to 6.0.</a:t>
            </a:r>
            <a:br>
              <a:rPr b="1" lang="en" sz="1000">
                <a:solidFill>
                  <a:srgbClr val="0D904F"/>
                </a:solidFill>
              </a:rPr>
            </a:br>
            <a:endParaRPr b="1" sz="1000">
              <a:solidFill>
                <a:srgbClr val="0D904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Learner</a:t>
            </a:r>
            <a:endParaRPr>
              <a:solidFill>
                <a:srgbClr val="A61C00"/>
              </a:solidFill>
            </a:endParaRPr>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3"/>
          <p:cNvSpPr txBox="1"/>
          <p:nvPr/>
        </p:nvSpPr>
        <p:spPr>
          <a:xfrm>
            <a:off x="311700" y="1188675"/>
            <a:ext cx="8520600" cy="87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learner component in the MobileNet-224 consists of four groups, where each group consists of two or more convolutional blocks. Each group will double the number of filters from the preceding group, and the first block in each group uses a strided convolution (feature pooling) to reduce the feature map sizes by 75%.</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42" name="Google Shape;142;p23"/>
          <p:cNvPicPr preferRelativeResize="0"/>
          <p:nvPr/>
        </p:nvPicPr>
        <p:blipFill>
          <a:blip r:embed="rId3">
            <a:alphaModFix/>
          </a:blip>
          <a:stretch>
            <a:fillRect/>
          </a:stretch>
        </p:blipFill>
        <p:spPr>
          <a:xfrm>
            <a:off x="1508975" y="1989625"/>
            <a:ext cx="5882776" cy="300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Block</a:t>
            </a:r>
            <a:endParaRPr>
              <a:solidFill>
                <a:srgbClr val="A61C00"/>
              </a:solidFill>
            </a:endParaRPr>
          </a:p>
        </p:txBody>
      </p:sp>
      <p:sp>
        <p:nvSpPr>
          <p:cNvPr id="148" name="Google Shape;14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4"/>
          <p:cNvSpPr txBox="1"/>
          <p:nvPr/>
        </p:nvSpPr>
        <p:spPr>
          <a:xfrm>
            <a:off x="311700" y="1188675"/>
            <a:ext cx="8520600" cy="87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 depiction of a MobileMet convolutional block, which consists of a depthwise 3x3 convolution followed by the 1x1 pointwise convolution; whereby the number of output filters is further reduced by the hyperparameter </a:t>
            </a:r>
            <a:r>
              <a:rPr lang="en" sz="1200">
                <a:solidFill>
                  <a:srgbClr val="222222"/>
                </a:solidFill>
                <a:highlight>
                  <a:srgbClr val="FFFFFF"/>
                </a:highlight>
                <a:latin typeface="Roboto"/>
                <a:ea typeface="Roboto"/>
                <a:cs typeface="Roboto"/>
                <a:sym typeface="Roboto"/>
              </a:rPr>
              <a:t>α </a:t>
            </a:r>
            <a:r>
              <a:rPr lang="en" sz="1200">
                <a:solidFill>
                  <a:schemeClr val="dk1"/>
                </a:solidFill>
              </a:rPr>
              <a:t>(alpha).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50" name="Google Shape;150;p24"/>
          <p:cNvPicPr preferRelativeResize="0"/>
          <p:nvPr/>
        </p:nvPicPr>
        <p:blipFill>
          <a:blip r:embed="rId3">
            <a:alphaModFix/>
          </a:blip>
          <a:stretch>
            <a:fillRect/>
          </a:stretch>
        </p:blipFill>
        <p:spPr>
          <a:xfrm>
            <a:off x="1363025" y="1800750"/>
            <a:ext cx="6323800" cy="3161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Block</a:t>
            </a:r>
            <a:endParaRPr>
              <a:solidFill>
                <a:srgbClr val="A61C00"/>
              </a:solidFill>
            </a:endParaRPr>
          </a:p>
        </p:txBody>
      </p:sp>
      <p:sp>
        <p:nvSpPr>
          <p:cNvPr id="156" name="Google Shape;15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5"/>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 depthwise separable convolutional block:</a:t>
            </a: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58" name="Google Shape;158;p25"/>
          <p:cNvGraphicFramePr/>
          <p:nvPr/>
        </p:nvGraphicFramePr>
        <p:xfrm>
          <a:off x="311700" y="1564775"/>
          <a:ext cx="3000000" cy="3000000"/>
        </p:xfrm>
        <a:graphic>
          <a:graphicData uri="http://schemas.openxmlformats.org/drawingml/2006/table">
            <a:tbl>
              <a:tblPr>
                <a:noFill/>
                <a:tableStyleId>{10FEF1FE-55A9-4735-BBD3-201494F4F201}</a:tableStyleId>
              </a:tblPr>
              <a:tblGrid>
                <a:gridCol w="5476200"/>
              </a:tblGrid>
              <a:tr h="33944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depthwise_block</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alpha</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Apply the width filter to the number of feature maps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alpha</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to match number of filters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latin typeface="Consolas"/>
                          <a:ea typeface="Consolas"/>
                          <a:cs typeface="Consolas"/>
                          <a:sym typeface="Consolas"/>
                        </a:rPr>
                        <a:t> strides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'valid'</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else</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'same'</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Depthwise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DepthwiseConv2D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Pointwise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Classifier</a:t>
            </a:r>
            <a:endParaRPr>
              <a:solidFill>
                <a:srgbClr val="A61C00"/>
              </a:solidFill>
            </a:endParaRPr>
          </a:p>
        </p:txBody>
      </p:sp>
      <p:sp>
        <p:nvSpPr>
          <p:cNvPr id="164" name="Google Shape;16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6"/>
          <p:cNvSpPr txBox="1"/>
          <p:nvPr/>
        </p:nvSpPr>
        <p:spPr>
          <a:xfrm>
            <a:off x="311700" y="1188675"/>
            <a:ext cx="8520600" cy="1383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solidFill>
                  <a:srgbClr val="4A86E8"/>
                </a:solidFill>
              </a:rPr>
              <a:t>GlobalAveragePooling2D</a:t>
            </a:r>
            <a:r>
              <a:rPr lang="en" sz="1200">
                <a:solidFill>
                  <a:schemeClr val="dk1"/>
                </a:solidFill>
              </a:rPr>
              <a:t> layer to flatten the feature maps and reduce them high dimensional encoding to a lower dimensional encoding (i.e., 1x1 pixel per feature map). </a:t>
            </a:r>
            <a:endParaRPr sz="1200">
              <a:solidFill>
                <a:schemeClr val="dk1"/>
              </a:solidFill>
            </a:endParaRPr>
          </a:p>
          <a:p>
            <a:pPr indent="-304800" lvl="0" marL="457200" rtl="0" algn="l">
              <a:lnSpc>
                <a:spcPct val="115000"/>
              </a:lnSpc>
              <a:spcBef>
                <a:spcPts val="0"/>
              </a:spcBef>
              <a:spcAft>
                <a:spcPts val="0"/>
              </a:spcAft>
              <a:buSzPts val="1200"/>
              <a:buChar char="-"/>
            </a:pPr>
            <a:r>
              <a:rPr lang="en" sz="1200">
                <a:solidFill>
                  <a:schemeClr val="dk1"/>
                </a:solidFill>
              </a:rPr>
              <a:t>This is then followed by a </a:t>
            </a:r>
            <a:r>
              <a:rPr lang="en" sz="1200">
                <a:solidFill>
                  <a:srgbClr val="4A86E8"/>
                </a:solidFill>
              </a:rPr>
              <a:t>Reshape</a:t>
            </a:r>
            <a:r>
              <a:rPr lang="en" sz="1200">
                <a:solidFill>
                  <a:schemeClr val="dk1"/>
                </a:solidFill>
              </a:rPr>
              <a:t> layer to reshape the 1D vector for a 2D convolution with a softmax activation and where the number of filters is the number of classes. </a:t>
            </a:r>
            <a:endParaRPr sz="1200">
              <a:solidFill>
                <a:schemeClr val="dk1"/>
              </a:solidFill>
            </a:endParaRPr>
          </a:p>
          <a:p>
            <a:pPr indent="-304800" lvl="0" marL="457200" rtl="0" algn="l">
              <a:lnSpc>
                <a:spcPct val="115000"/>
              </a:lnSpc>
              <a:spcBef>
                <a:spcPts val="0"/>
              </a:spcBef>
              <a:spcAft>
                <a:spcPts val="0"/>
              </a:spcAft>
              <a:buSzPts val="1200"/>
              <a:buChar char="-"/>
            </a:pPr>
            <a:r>
              <a:rPr lang="en" sz="1200">
                <a:solidFill>
                  <a:schemeClr val="dk1"/>
                </a:solidFill>
              </a:rPr>
              <a:t>This is then followed by another </a:t>
            </a:r>
            <a:r>
              <a:rPr lang="en" sz="1200">
                <a:solidFill>
                  <a:srgbClr val="4A86E8"/>
                </a:solidFill>
              </a:rPr>
              <a:t>Reshape</a:t>
            </a:r>
            <a:r>
              <a:rPr lang="en" sz="1200">
                <a:solidFill>
                  <a:schemeClr val="dk1"/>
                </a:solidFill>
              </a:rPr>
              <a:t> to reshape the output back to a 1D vector (one element per class). The classifier also contains a </a:t>
            </a:r>
            <a:r>
              <a:rPr lang="en" sz="1200">
                <a:solidFill>
                  <a:srgbClr val="4A86E8"/>
                </a:solidFill>
              </a:rPr>
              <a:t>Dropout</a:t>
            </a:r>
            <a:r>
              <a:rPr lang="en" sz="1200">
                <a:solidFill>
                  <a:schemeClr val="dk1"/>
                </a:solidFill>
              </a:rPr>
              <a:t> layer for regularization.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66" name="Google Shape;166;p26"/>
          <p:cNvPicPr preferRelativeResize="0"/>
          <p:nvPr/>
        </p:nvPicPr>
        <p:blipFill>
          <a:blip r:embed="rId3">
            <a:alphaModFix/>
          </a:blip>
          <a:stretch>
            <a:fillRect/>
          </a:stretch>
        </p:blipFill>
        <p:spPr>
          <a:xfrm>
            <a:off x="2092825" y="2525150"/>
            <a:ext cx="5089868" cy="261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Block</a:t>
            </a:r>
            <a:endParaRPr>
              <a:solidFill>
                <a:srgbClr val="A61C00"/>
              </a:solidFill>
            </a:endParaRPr>
          </a:p>
        </p:txBody>
      </p:sp>
      <p:sp>
        <p:nvSpPr>
          <p:cNvPr id="172" name="Google Shape;17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7"/>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the classifier component:</a:t>
            </a: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74" name="Google Shape;174;p27"/>
          <p:cNvGraphicFramePr/>
          <p:nvPr/>
        </p:nvGraphicFramePr>
        <p:xfrm>
          <a:off x="311700" y="1564775"/>
          <a:ext cx="3000000" cy="3000000"/>
        </p:xfrm>
        <a:graphic>
          <a:graphicData uri="http://schemas.openxmlformats.org/drawingml/2006/table">
            <a:tbl>
              <a:tblPr>
                <a:noFill/>
                <a:tableStyleId>{10FEF1FE-55A9-4735-BBD3-201494F4F201}</a:tableStyleId>
              </a:tblPr>
              <a:tblGrid>
                <a:gridCol w="5476200"/>
              </a:tblGrid>
              <a:tr h="339447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dropout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Construct the classifier group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x         : input to the classifier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alpha     : width multiplier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dropout   : dropout percentage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n_classes : number of output classes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Flatten the feature maps into 1D feature maps (?, 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GlobalAveragePooling2D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Reshape the feature maps to (?, 1, 1, 1024)</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shape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1024</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Perform dropout for preventing overfitting</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Use convolution for classifying (emulates a fully connected layer)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n_classes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Reshape the resulting output to 1D vector of number of classes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n_classes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a:t>
            </a:r>
            <a:endParaRPr>
              <a:solidFill>
                <a:srgbClr val="A61C00"/>
              </a:solidFill>
            </a:endParaRPr>
          </a:p>
        </p:txBody>
      </p:sp>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8"/>
          <p:cNvSpPr txBox="1"/>
          <p:nvPr/>
        </p:nvSpPr>
        <p:spPr>
          <a:xfrm>
            <a:off x="311700" y="1188675"/>
            <a:ext cx="8520600" cy="9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MobileNet v2 </a:t>
            </a:r>
            <a:r>
              <a:rPr lang="en" sz="1200">
                <a:solidFill>
                  <a:schemeClr val="dk1"/>
                </a:solidFill>
              </a:rPr>
              <a:t>is an architecture introduced by Google in 2018 as further improvements to</a:t>
            </a:r>
            <a:r>
              <a:rPr b="1" lang="en" sz="1200">
                <a:solidFill>
                  <a:schemeClr val="dk1"/>
                </a:solidFill>
              </a:rPr>
              <a:t> v1</a:t>
            </a:r>
            <a:r>
              <a:rPr lang="en" sz="1200">
                <a:solidFill>
                  <a:schemeClr val="dk1"/>
                </a:solidFill>
              </a:rPr>
              <a:t>; whereby the authors stated that the redesign </a:t>
            </a:r>
            <a:r>
              <a:rPr b="1" lang="en" sz="1200">
                <a:solidFill>
                  <a:srgbClr val="4A86E8"/>
                </a:solidFill>
              </a:rPr>
              <a:t>further reduced computational complexity while preserving representational power with increased accuracy</a:t>
            </a:r>
            <a:r>
              <a:rPr lang="en" sz="1200">
                <a:solidFill>
                  <a:schemeClr val="dk1"/>
                </a:solidFill>
              </a:rPr>
              <a:t> for mobile and IoT devices that are memory constrained. The MobileNet v2 architecture replaces </a:t>
            </a:r>
            <a:r>
              <a:rPr b="1" lang="en" sz="1200">
                <a:solidFill>
                  <a:srgbClr val="4A86E8"/>
                </a:solidFill>
              </a:rPr>
              <a:t>convolutional blocks with inverted residual blocks to improve performance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Architecture</a:t>
            </a:r>
            <a:endParaRPr>
              <a:solidFill>
                <a:srgbClr val="A61C00"/>
              </a:solidFill>
            </a:endParaRPr>
          </a:p>
        </p:txBody>
      </p:sp>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29"/>
          <p:cNvSpPr txBox="1"/>
          <p:nvPr/>
        </p:nvSpPr>
        <p:spPr>
          <a:xfrm>
            <a:off x="311700" y="1188675"/>
            <a:ext cx="8583300" cy="24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MobileNet v2 architecture incorporated several design principles for constrained memory devices: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Continued with the use of the hyperparameter (alpha) as a width multiplier, as in v1.</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Continued using depth wise separable convolutions in place of normal convolutions, as in v1.</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Replaced using convolutional blocks with residual blocks.</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Introduced a new novel design for residual blocks, the authors called inverted residual blocks.</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Replaced using 1x1 nonlinear convolutions with 1x1 linear convolutions.</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Architecture</a:t>
            </a:r>
            <a:endParaRPr>
              <a:solidFill>
                <a:srgbClr val="A61C00"/>
              </a:solidFill>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30"/>
          <p:cNvSpPr txBox="1"/>
          <p:nvPr/>
        </p:nvSpPr>
        <p:spPr>
          <a:xfrm>
            <a:off x="311700" y="1188675"/>
            <a:ext cx="8583300" cy="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macro-architecture, the learner component consists of four inverted residual groups, followed by a 1x1 linear convolution (i.e., activation function is linear).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96" name="Google Shape;196;p30"/>
          <p:cNvPicPr preferRelativeResize="0"/>
          <p:nvPr/>
        </p:nvPicPr>
        <p:blipFill>
          <a:blip r:embed="rId3">
            <a:alphaModFix/>
          </a:blip>
          <a:stretch>
            <a:fillRect/>
          </a:stretch>
        </p:blipFill>
        <p:spPr>
          <a:xfrm>
            <a:off x="1567688" y="1811775"/>
            <a:ext cx="6008636" cy="3245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Learner</a:t>
            </a:r>
            <a:endParaRPr>
              <a:solidFill>
                <a:srgbClr val="A61C00"/>
              </a:solidFill>
            </a:endParaRPr>
          </a:p>
        </p:txBody>
      </p:sp>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1"/>
          <p:cNvSpPr txBox="1"/>
          <p:nvPr/>
        </p:nvSpPr>
        <p:spPr>
          <a:xfrm>
            <a:off x="280350" y="1188675"/>
            <a:ext cx="8583300" cy="10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learner component consists of seven inverted residual groups, followed by a 1x1 linear convolution. Each inverted residual group consists of two or more inverted residual blocks, where each group progressively increases the number of filters (output channels). Each group starts with a strided convolutional, reducing the size of the feature maps (channels) as each group progressively increases the number of feature maps.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p>
        </p:txBody>
      </p:sp>
      <p:pic>
        <p:nvPicPr>
          <p:cNvPr id="204" name="Google Shape;204;p31"/>
          <p:cNvPicPr preferRelativeResize="0"/>
          <p:nvPr/>
        </p:nvPicPr>
        <p:blipFill>
          <a:blip r:embed="rId3">
            <a:alphaModFix/>
          </a:blip>
          <a:stretch>
            <a:fillRect/>
          </a:stretch>
        </p:blipFill>
        <p:spPr>
          <a:xfrm>
            <a:off x="1646350" y="2185800"/>
            <a:ext cx="5348125" cy="2802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Mobile Convolutional Networks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Overview</a:t>
            </a:r>
            <a:endParaRPr b="1" sz="1200">
              <a:solidFill>
                <a:srgbClr val="434343"/>
              </a:solidFill>
            </a:endParaRPr>
          </a:p>
          <a:p>
            <a:pPr indent="0" lvl="0" marL="0" rtl="0" algn="l">
              <a:spcBef>
                <a:spcPts val="1100"/>
              </a:spcBef>
              <a:spcAft>
                <a:spcPts val="0"/>
              </a:spcAft>
              <a:buClr>
                <a:schemeClr val="dk1"/>
              </a:buClr>
              <a:buSzPts val="1100"/>
              <a:buFont typeface="Arial"/>
              <a:buNone/>
            </a:pPr>
            <a:r>
              <a:rPr lang="en" sz="1200">
                <a:solidFill>
                  <a:schemeClr val="dk1"/>
                </a:solidFill>
              </a:rPr>
              <a:t>We will cover in this section the design of SOTA mobile convolutional networks.</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317500" lvl="0" marL="457200" rtl="0" algn="l">
              <a:spcBef>
                <a:spcPts val="1100"/>
              </a:spcBef>
              <a:spcAft>
                <a:spcPts val="0"/>
              </a:spcAft>
              <a:buClr>
                <a:srgbClr val="4A86E8"/>
              </a:buClr>
              <a:buSzPts val="1400"/>
              <a:buChar char="●"/>
            </a:pPr>
            <a:r>
              <a:rPr b="1" lang="en">
                <a:solidFill>
                  <a:srgbClr val="4A86E8"/>
                </a:solidFill>
              </a:rPr>
              <a:t>MobileNet V1/V2 </a:t>
            </a:r>
            <a:r>
              <a:rPr lang="en">
                <a:solidFill>
                  <a:srgbClr val="4A86E8"/>
                </a:solidFill>
              </a:rPr>
              <a:t>- latency vs, size tradeoff hyperaparameters</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SqueezeNet </a:t>
            </a:r>
            <a:r>
              <a:rPr lang="en">
                <a:solidFill>
                  <a:srgbClr val="4A86E8"/>
                </a:solidFill>
              </a:rPr>
              <a:t>- introduced the fire module and concept of macro and micro architecture and metaparamters.</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ShuffleNet - </a:t>
            </a:r>
            <a:r>
              <a:rPr lang="en">
                <a:solidFill>
                  <a:srgbClr val="4A86E8"/>
                </a:solidFill>
              </a:rPr>
              <a:t>introduced the concept of channel shuffle.</a:t>
            </a:r>
            <a:endParaRPr>
              <a:solidFill>
                <a:srgbClr val="4A86E8"/>
              </a:solidFill>
            </a:endParaRPr>
          </a:p>
          <a:p>
            <a:pPr indent="0" lvl="0" marL="0" rtl="0" algn="l">
              <a:spcBef>
                <a:spcPts val="1100"/>
              </a:spcBef>
              <a:spcAft>
                <a:spcPts val="0"/>
              </a:spcAft>
              <a:buClr>
                <a:schemeClr val="dk1"/>
              </a:buClr>
              <a:buSzPts val="1100"/>
              <a:buFont typeface="Arial"/>
              <a:buNone/>
            </a:pPr>
            <a:r>
              <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Learner</a:t>
            </a:r>
            <a:endParaRPr>
              <a:solidFill>
                <a:srgbClr val="A61C00"/>
              </a:solidFill>
            </a:endParaRPr>
          </a:p>
        </p:txBody>
      </p:sp>
      <p:sp>
        <p:nvSpPr>
          <p:cNvPr id="210" name="Google Shape;21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32"/>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 MobileNet v2 group:</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12" name="Google Shape;212;p32"/>
          <p:cNvGraphicFramePr/>
          <p:nvPr/>
        </p:nvGraphicFramePr>
        <p:xfrm>
          <a:off x="311700" y="1710725"/>
          <a:ext cx="3000000" cy="3000000"/>
        </p:xfrm>
        <a:graphic>
          <a:graphicData uri="http://schemas.openxmlformats.org/drawingml/2006/table">
            <a:tbl>
              <a:tblPr>
                <a:noFill/>
                <a:tableStyleId>{10FEF1FE-55A9-4735-BBD3-201494F4F201}</a:tableStyleId>
              </a:tblPr>
              <a:tblGrid>
                <a:gridCol w="5476200"/>
              </a:tblGrid>
              <a:tr h="28020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expansion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an Inverted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to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n_blocks  : number of blocks in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width multiplier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expansion : multiplier for expanding the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strides   : whether first inverted residual block is strided.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In first block, the inverted residual block maybe strided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inverted_block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expansion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strides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Remaining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n_blocks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inverted_block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expansion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Block</a:t>
            </a:r>
            <a:endParaRPr>
              <a:solidFill>
                <a:srgbClr val="A61C00"/>
              </a:solidFill>
            </a:endParaRPr>
          </a:p>
        </p:txBody>
      </p:sp>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33"/>
          <p:cNvSpPr txBox="1"/>
          <p:nvPr/>
        </p:nvSpPr>
        <p:spPr>
          <a:xfrm>
            <a:off x="311700" y="1188675"/>
            <a:ext cx="8520600" cy="122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block is referred to as an inverted residual block because </a:t>
            </a:r>
            <a:r>
              <a:rPr b="1" lang="en" sz="1200">
                <a:solidFill>
                  <a:srgbClr val="4A86E8"/>
                </a:solidFill>
              </a:rPr>
              <a:t>it reverses (inverts) the relationship of the dimensionality reduction and expansion </a:t>
            </a:r>
            <a:r>
              <a:rPr lang="en" sz="1200">
                <a:solidFill>
                  <a:schemeClr val="dk1"/>
                </a:solidFill>
              </a:rPr>
              <a:t>surrounding the middle convolution layer from a conventional residual block.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That is, instead of starting with a 1x1 bottleneck convolution for dimensionality reduction and ending with a 1x1 linear projection convolution for dimensionality restoration, the order is reversed.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220" name="Google Shape;220;p33"/>
          <p:cNvSpPr txBox="1"/>
          <p:nvPr/>
        </p:nvSpPr>
        <p:spPr>
          <a:xfrm>
            <a:off x="5832300" y="2781800"/>
            <a:ext cx="3000000" cy="10176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D904F"/>
                </a:solidFill>
              </a:rPr>
              <a:t>MobileNet v2 introduces a new hyperparameter expansion for the initial 1x1 linear convolution which performs the dimensionality expansion. </a:t>
            </a:r>
            <a:endParaRPr>
              <a:solidFill>
                <a:srgbClr val="0D904F"/>
              </a:solidFill>
            </a:endParaRPr>
          </a:p>
        </p:txBody>
      </p:sp>
      <p:pic>
        <p:nvPicPr>
          <p:cNvPr id="221" name="Google Shape;221;p33"/>
          <p:cNvPicPr preferRelativeResize="0"/>
          <p:nvPr/>
        </p:nvPicPr>
        <p:blipFill>
          <a:blip r:embed="rId3">
            <a:alphaModFix/>
          </a:blip>
          <a:stretch>
            <a:fillRect/>
          </a:stretch>
        </p:blipFill>
        <p:spPr>
          <a:xfrm>
            <a:off x="418575" y="2412675"/>
            <a:ext cx="4481375" cy="2678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Block</a:t>
            </a:r>
            <a:endParaRPr>
              <a:solidFill>
                <a:srgbClr val="A61C00"/>
              </a:solidFill>
            </a:endParaRPr>
          </a:p>
        </p:txBody>
      </p:sp>
      <p:sp>
        <p:nvSpPr>
          <p:cNvPr id="227" name="Google Shape;22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4"/>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an inverted residual block:</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29" name="Google Shape;229;p34"/>
          <p:cNvGraphicFramePr/>
          <p:nvPr/>
        </p:nvGraphicFramePr>
        <p:xfrm>
          <a:off x="311700" y="1581950"/>
          <a:ext cx="3000000" cy="3000000"/>
        </p:xfrm>
        <a:graphic>
          <a:graphicData uri="http://schemas.openxmlformats.org/drawingml/2006/table">
            <a:tbl>
              <a:tblPr>
                <a:noFill/>
                <a:tableStyleId>{10FEF1FE-55A9-4735-BBD3-201494F4F201}</a:tableStyleId>
              </a:tblPr>
              <a:tblGrid>
                <a:gridCol w="4802225"/>
              </a:tblGrid>
              <a:tr h="280205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inverted_block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expansion</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Remember input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Apply the width filter to the number of feature maps for the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 pointwise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filters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n_channels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Dimensionality Expansion (non-first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solidFill>
                            <a:schemeClr val="dk1"/>
                          </a:solidFill>
                          <a:latin typeface="Consolas"/>
                          <a:ea typeface="Consolas"/>
                          <a:cs typeface="Consolas"/>
                          <a:sym typeface="Consolas"/>
                        </a:rPr>
                        <a:t> expansion </a:t>
                      </a:r>
                      <a:r>
                        <a:rPr lang="en" sz="900">
                          <a:solidFill>
                            <a:srgbClr val="616161"/>
                          </a:solidFill>
                          <a:latin typeface="Consolas"/>
                          <a:ea typeface="Consolas"/>
                          <a:cs typeface="Consolas"/>
                          <a:sym typeface="Consolas"/>
                        </a:rPr>
                        <a:t>&gt;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1x1 linear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expansion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n_channels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230" name="Google Shape;230;p34"/>
          <p:cNvGraphicFramePr/>
          <p:nvPr/>
        </p:nvGraphicFramePr>
        <p:xfrm>
          <a:off x="5197775" y="1188675"/>
          <a:ext cx="3000000" cy="3000000"/>
        </p:xfrm>
        <a:graphic>
          <a:graphicData uri="http://schemas.openxmlformats.org/drawingml/2006/table">
            <a:tbl>
              <a:tblPr>
                <a:noFill/>
                <a:tableStyleId>{10FEF1FE-55A9-4735-BBD3-201494F4F201}</a:tableStyleId>
              </a:tblPr>
              <a:tblGrid>
                <a:gridCol w="3634525"/>
              </a:tblGrid>
              <a:tr h="3523125">
                <a:tc>
                  <a:txBody>
                    <a:bodyPr/>
                    <a:lstStyle/>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to match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solidFill>
                            <a:schemeClr val="dk1"/>
                          </a:solidFill>
                          <a:latin typeface="Consolas"/>
                          <a:ea typeface="Consolas"/>
                          <a:cs typeface="Consolas"/>
                          <a:sym typeface="Consolas"/>
                        </a:rPr>
                        <a:t> strides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'valid'</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else</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'same'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Depthwise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DepthwiseConv2D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br>
                        <a:rPr lang="en" sz="900">
                          <a:solidFill>
                            <a:schemeClr val="dk1"/>
                          </a:solidFill>
                          <a:latin typeface="Consolas"/>
                          <a:ea typeface="Consolas"/>
                          <a:cs typeface="Consolas"/>
                          <a:sym typeface="Consolas"/>
                        </a:rPr>
                      </a:b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Linear Pointwise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br>
                        <a:rPr lang="en" sz="900">
                          <a:solidFill>
                            <a:schemeClr val="dk1"/>
                          </a:solidFill>
                          <a:latin typeface="Consolas"/>
                          <a:ea typeface="Consolas"/>
                          <a:cs typeface="Consolas"/>
                          <a:sym typeface="Consolas"/>
                        </a:rPr>
                      </a:b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Number of input filters matches the number of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 output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solidFill>
                            <a:schemeClr val="dk1"/>
                          </a:solidFill>
                          <a:latin typeface="Consolas"/>
                          <a:ea typeface="Consolas"/>
                          <a:cs typeface="Consolas"/>
                          <a:sym typeface="Consolas"/>
                        </a:rPr>
                        <a:t> n_channels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filters </a:t>
                      </a:r>
                      <a:r>
                        <a:rPr lang="en" sz="900">
                          <a:solidFill>
                            <a:srgbClr val="9C27B0"/>
                          </a:solidFill>
                          <a:latin typeface="Consolas"/>
                          <a:ea typeface="Consolas"/>
                          <a:cs typeface="Consolas"/>
                          <a:sym typeface="Consolas"/>
                        </a:rPr>
                        <a:t>and</a:t>
                      </a:r>
                      <a:r>
                        <a:rPr lang="en" sz="900">
                          <a:solidFill>
                            <a:schemeClr val="dk1"/>
                          </a:solidFill>
                          <a:latin typeface="Consolas"/>
                          <a:ea typeface="Consolas"/>
                          <a:cs typeface="Consolas"/>
                          <a:sym typeface="Consolas"/>
                        </a:rPr>
                        <a:t> strides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a:t>
            </a:r>
            <a:endParaRPr>
              <a:solidFill>
                <a:srgbClr val="A61C00"/>
              </a:solidFill>
            </a:endParaRPr>
          </a:p>
        </p:txBody>
      </p:sp>
      <p:sp>
        <p:nvSpPr>
          <p:cNvPr id="236" name="Google Shape;236;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35"/>
          <p:cNvSpPr txBox="1"/>
          <p:nvPr/>
        </p:nvSpPr>
        <p:spPr>
          <a:xfrm>
            <a:off x="311700" y="1188675"/>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SqueezeNet </a:t>
            </a:r>
            <a:r>
              <a:rPr lang="en" sz="1200">
                <a:solidFill>
                  <a:schemeClr val="dk1"/>
                </a:solidFill>
              </a:rPr>
              <a:t>is an architecture introduced by joint research of DeepScale and UC Berkeley and Stanford University in 2015. In the corresponding paper, the authors </a:t>
            </a:r>
            <a:r>
              <a:rPr b="1" lang="en" sz="1200">
                <a:solidFill>
                  <a:schemeClr val="dk1"/>
                </a:solidFill>
              </a:rPr>
              <a:t>introduced a new type of module, referred to as the </a:t>
            </a:r>
            <a:r>
              <a:rPr b="1" i="1" lang="en" sz="1200">
                <a:solidFill>
                  <a:schemeClr val="dk1"/>
                </a:solidFill>
              </a:rPr>
              <a:t>fire </a:t>
            </a:r>
            <a:r>
              <a:rPr b="1" lang="en" sz="1200">
                <a:solidFill>
                  <a:schemeClr val="dk1"/>
                </a:solidFill>
              </a:rPr>
              <a:t>module,</a:t>
            </a:r>
            <a:r>
              <a:rPr lang="en" sz="1200">
                <a:solidFill>
                  <a:schemeClr val="dk1"/>
                </a:solidFill>
              </a:rPr>
              <a:t> and introduced terminology for </a:t>
            </a:r>
            <a:r>
              <a:rPr lang="en" sz="1200" u="sng">
                <a:solidFill>
                  <a:schemeClr val="dk1"/>
                </a:solidFill>
              </a:rPr>
              <a:t>microarchitecture</a:t>
            </a:r>
            <a:r>
              <a:rPr lang="en" sz="1200">
                <a:solidFill>
                  <a:schemeClr val="dk1"/>
                </a:solidFill>
              </a:rPr>
              <a:t>, </a:t>
            </a:r>
            <a:r>
              <a:rPr lang="en" sz="1200" u="sng">
                <a:solidFill>
                  <a:schemeClr val="dk1"/>
                </a:solidFill>
              </a:rPr>
              <a:t>macroarchitecture</a:t>
            </a:r>
            <a:r>
              <a:rPr lang="en" sz="1200">
                <a:solidFill>
                  <a:schemeClr val="dk1"/>
                </a:solidFill>
              </a:rPr>
              <a:t> and </a:t>
            </a:r>
            <a:r>
              <a:rPr lang="en" sz="1200" u="sng">
                <a:solidFill>
                  <a:schemeClr val="dk1"/>
                </a:solidFill>
              </a:rPr>
              <a:t>metaparameters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a:t>
            </a:r>
            <a:endParaRPr>
              <a:solidFill>
                <a:srgbClr val="A61C00"/>
              </a:solidFill>
            </a:endParaRPr>
          </a:p>
        </p:txBody>
      </p:sp>
      <p:sp>
        <p:nvSpPr>
          <p:cNvPr id="243" name="Google Shape;24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6"/>
          <p:cNvSpPr txBox="1"/>
          <p:nvPr/>
        </p:nvSpPr>
        <p:spPr>
          <a:xfrm>
            <a:off x="311700" y="1188675"/>
            <a:ext cx="8520600" cy="27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corresponding paper on SqueezeNet, the authors describe their design principles to achieve their objectives, which they referred to as strategy 1, 2 and 3:</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Strategy 1: Use mostly 1x1 filters instead of the more common convention of 3x3 filters, which give a 9X reduction in the number of parameters. The v1.0 version of </a:t>
            </a:r>
            <a:r>
              <a:rPr b="1" i="1" lang="en" sz="1200">
                <a:solidFill>
                  <a:srgbClr val="0D904F"/>
                </a:solidFill>
              </a:rPr>
              <a:t>SqueezeNe</a:t>
            </a:r>
            <a:r>
              <a:rPr b="1" lang="en" sz="1200">
                <a:solidFill>
                  <a:srgbClr val="0D904F"/>
                </a:solidFill>
              </a:rPr>
              <a:t>t used a 2:1 ratio of 1x1 to 3x3 filters.</a:t>
            </a:r>
            <a:endParaRPr b="1" sz="1200">
              <a:solidFill>
                <a:srgbClr val="0D904F"/>
              </a:solidFill>
            </a:endParaRPr>
          </a:p>
          <a:p>
            <a:pPr indent="0" lvl="0" marL="457200" rtl="0" algn="l">
              <a:lnSpc>
                <a:spcPct val="115000"/>
              </a:lnSpc>
              <a:spcBef>
                <a:spcPts val="0"/>
              </a:spcBef>
              <a:spcAft>
                <a:spcPts val="0"/>
              </a:spcAft>
              <a:buClr>
                <a:schemeClr val="dk1"/>
              </a:buClr>
              <a:buSzPts val="1100"/>
              <a:buFont typeface="Arial"/>
              <a:buNone/>
            </a:pPr>
            <a:r>
              <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Strategy 2: Reduce the number of input filters to the 3x3 layers to further reduce the number of parameters. They refer to this component of the </a:t>
            </a:r>
            <a:r>
              <a:rPr b="1" i="1" lang="en" sz="1200">
                <a:solidFill>
                  <a:srgbClr val="0D904F"/>
                </a:solidFill>
              </a:rPr>
              <a:t>fire</a:t>
            </a:r>
            <a:r>
              <a:rPr b="1" lang="en" sz="1200">
                <a:solidFill>
                  <a:srgbClr val="0D904F"/>
                </a:solidFill>
              </a:rPr>
              <a:t> module as the</a:t>
            </a:r>
            <a:r>
              <a:rPr b="1" i="1" lang="en" sz="1200">
                <a:solidFill>
                  <a:srgbClr val="0D904F"/>
                </a:solidFill>
              </a:rPr>
              <a:t> squeeze layer</a:t>
            </a:r>
            <a:r>
              <a:rPr b="1" lang="en" sz="1200">
                <a:solidFill>
                  <a:srgbClr val="0D904F"/>
                </a:solidFill>
              </a:rPr>
              <a:t>.</a:t>
            </a:r>
            <a:endParaRPr b="1" sz="1200">
              <a:solidFill>
                <a:srgbClr val="0D904F"/>
              </a:solidFill>
            </a:endParaRPr>
          </a:p>
          <a:p>
            <a:pPr indent="0" lvl="0" marL="457200" rtl="0" algn="l">
              <a:lnSpc>
                <a:spcPct val="115000"/>
              </a:lnSpc>
              <a:spcBef>
                <a:spcPts val="0"/>
              </a:spcBef>
              <a:spcAft>
                <a:spcPts val="0"/>
              </a:spcAft>
              <a:buClr>
                <a:schemeClr val="dk1"/>
              </a:buClr>
              <a:buSzPts val="1100"/>
              <a:buFont typeface="Arial"/>
              <a:buNone/>
            </a:pPr>
            <a:r>
              <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Strategy 3: Delay downsampling of feature maps to as late as possible in the network, in contrast to the convention of the time to downsample early to preserve accuracy, by using a stride of 1 on the early convolution layers and delay using stride of 2, which are strided convolutions which perform feature map downsampling.</a:t>
            </a:r>
            <a:endParaRPr b="1" sz="1200">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Architecture</a:t>
            </a:r>
            <a:endParaRPr>
              <a:solidFill>
                <a:srgbClr val="A61C00"/>
              </a:solidFill>
            </a:endParaRPr>
          </a:p>
        </p:txBody>
      </p:sp>
      <p:sp>
        <p:nvSpPr>
          <p:cNvPr id="250" name="Google Shape;250;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7"/>
          <p:cNvSpPr txBox="1"/>
          <p:nvPr/>
        </p:nvSpPr>
        <p:spPr>
          <a:xfrm>
            <a:off x="311700" y="1188675"/>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b="1" lang="en" sz="1200">
                <a:solidFill>
                  <a:schemeClr val="dk1"/>
                </a:solidFill>
              </a:rPr>
              <a:t>SqueezeNet</a:t>
            </a:r>
            <a:r>
              <a:rPr lang="en" sz="1200">
                <a:solidFill>
                  <a:schemeClr val="dk1"/>
                </a:solidFill>
              </a:rPr>
              <a:t> architecture consists of a stem group, three </a:t>
            </a:r>
            <a:r>
              <a:rPr i="1" lang="en" sz="1200">
                <a:solidFill>
                  <a:schemeClr val="dk1"/>
                </a:solidFill>
              </a:rPr>
              <a:t>fire</a:t>
            </a:r>
            <a:r>
              <a:rPr lang="en" sz="1200">
                <a:solidFill>
                  <a:schemeClr val="dk1"/>
                </a:solidFill>
              </a:rPr>
              <a:t> groups consisting of a total of eight </a:t>
            </a:r>
            <a:r>
              <a:rPr i="1" lang="en" sz="1200">
                <a:solidFill>
                  <a:schemeClr val="dk1"/>
                </a:solidFill>
              </a:rPr>
              <a:t>fire</a:t>
            </a:r>
            <a:r>
              <a:rPr lang="en" sz="1200">
                <a:solidFill>
                  <a:schemeClr val="dk1"/>
                </a:solidFill>
              </a:rPr>
              <a:t> blocks (referred to as modules in paper) and a classifier.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52" name="Google Shape;252;p37"/>
          <p:cNvPicPr preferRelativeResize="0"/>
          <p:nvPr/>
        </p:nvPicPr>
        <p:blipFill>
          <a:blip r:embed="rId3">
            <a:alphaModFix/>
          </a:blip>
          <a:stretch>
            <a:fillRect/>
          </a:stretch>
        </p:blipFill>
        <p:spPr>
          <a:xfrm>
            <a:off x="1311500" y="1825000"/>
            <a:ext cx="5879479" cy="3231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Stem</a:t>
            </a:r>
            <a:endParaRPr>
              <a:solidFill>
                <a:srgbClr val="A61C00"/>
              </a:solidFill>
            </a:endParaRPr>
          </a:p>
        </p:txBody>
      </p:sp>
      <p:sp>
        <p:nvSpPr>
          <p:cNvPr id="258" name="Google Shape;25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8"/>
          <p:cNvSpPr txBox="1"/>
          <p:nvPr/>
        </p:nvSpPr>
        <p:spPr>
          <a:xfrm>
            <a:off x="311700" y="1188675"/>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stem component uses a coarse level 7x7 convolutional layer along with aggressive feature map size reduction, where the convolutional layer is strided (feature pooling), followed by a max pooling layer, resulting in a 94% (0.25 * 0.25) reduction from the input size.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60" name="Google Shape;260;p38"/>
          <p:cNvPicPr preferRelativeResize="0"/>
          <p:nvPr/>
        </p:nvPicPr>
        <p:blipFill>
          <a:blip r:embed="rId3">
            <a:alphaModFix/>
          </a:blip>
          <a:stretch>
            <a:fillRect/>
          </a:stretch>
        </p:blipFill>
        <p:spPr>
          <a:xfrm>
            <a:off x="2668075" y="2000475"/>
            <a:ext cx="4096508" cy="3056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Mobile Networks</a:t>
            </a:r>
            <a:r>
              <a:rPr lang="en">
                <a:solidFill>
                  <a:srgbClr val="38761D"/>
                </a:solidFill>
              </a:rPr>
              <a:t> - Lab Exercise #8</a:t>
            </a:r>
            <a:endParaRPr>
              <a:solidFill>
                <a:srgbClr val="38761D"/>
              </a:solidFill>
            </a:endParaRPr>
          </a:p>
        </p:txBody>
      </p:sp>
      <p:pic>
        <p:nvPicPr>
          <p:cNvPr id="266" name="Google Shape;266;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67" name="Google Shape;267;p39"/>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Mobile Networks</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4.ipynb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a:t>
            </a:r>
            <a:endParaRPr>
              <a:solidFill>
                <a:srgbClr val="A61C00"/>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nvSpPr>
        <p:spPr>
          <a:xfrm>
            <a:off x="311700" y="1188675"/>
            <a:ext cx="8520600" cy="12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MobileNet v1 </a:t>
            </a:r>
            <a:r>
              <a:rPr lang="en" sz="1200">
                <a:solidFill>
                  <a:schemeClr val="dk1"/>
                </a:solidFill>
              </a:rPr>
              <a:t>is an architecture introduced by Google in 2017 for </a:t>
            </a:r>
            <a:r>
              <a:rPr b="1" lang="en" sz="1200">
                <a:solidFill>
                  <a:srgbClr val="4A86E8"/>
                </a:solidFill>
              </a:rPr>
              <a:t>producing smaller networks which can fit on mobile and IoT devices,</a:t>
            </a:r>
            <a:r>
              <a:rPr lang="en" sz="1200">
                <a:solidFill>
                  <a:schemeClr val="dk1"/>
                </a:solidFill>
              </a:rPr>
              <a:t> while maintaining accuracy close to their larger network counterparts.</a:t>
            </a:r>
            <a:r>
              <a:rPr lang="en" sz="1150">
                <a:solidFill>
                  <a:schemeClr val="dk1"/>
                </a:solidFill>
              </a:rPr>
              <a:t> </a:t>
            </a:r>
            <a:endParaRPr sz="1150">
              <a:solidFill>
                <a:schemeClr val="dk1"/>
              </a:solidFill>
            </a:endParaRPr>
          </a:p>
          <a:p>
            <a:pPr indent="0" lvl="0" marL="0" rtl="0" algn="l">
              <a:lnSpc>
                <a:spcPct val="115000"/>
              </a:lnSpc>
              <a:spcBef>
                <a:spcPts val="0"/>
              </a:spcBef>
              <a:spcAft>
                <a:spcPts val="0"/>
              </a:spcAft>
              <a:buNone/>
            </a:pPr>
            <a:r>
              <a:t/>
            </a:r>
            <a:endParaRPr sz="1150">
              <a:solidFill>
                <a:schemeClr val="dk1"/>
              </a:solidFill>
            </a:endParaRPr>
          </a:p>
          <a:p>
            <a:pPr indent="0" lvl="0" marL="0" rtl="0" algn="l">
              <a:lnSpc>
                <a:spcPct val="115000"/>
              </a:lnSpc>
              <a:spcBef>
                <a:spcPts val="0"/>
              </a:spcBef>
              <a:spcAft>
                <a:spcPts val="0"/>
              </a:spcAft>
              <a:buNone/>
            </a:pPr>
            <a:r>
              <a:rPr lang="en" sz="1200">
                <a:solidFill>
                  <a:schemeClr val="dk1"/>
                </a:solidFill>
              </a:rPr>
              <a:t>The MobileNet v1 architecture </a:t>
            </a:r>
            <a:r>
              <a:rPr b="1" lang="en" sz="1200">
                <a:solidFill>
                  <a:srgbClr val="4A86E8"/>
                </a:solidFill>
              </a:rPr>
              <a:t>replaces normal convolutions with depth wise separable convolutions to further reduce computational complexity</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nvSpPr>
        <p:spPr>
          <a:xfrm>
            <a:off x="311700" y="1188675"/>
            <a:ext cx="8520600" cy="31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MobileNet v1 architecture incorporated several design principles for constrained memory devices: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An additional parameter (</a:t>
            </a:r>
            <a:r>
              <a:rPr b="1" i="1" lang="en">
                <a:solidFill>
                  <a:srgbClr val="0F9D58"/>
                </a:solidFill>
              </a:rPr>
              <a:t>resolution multiplier</a:t>
            </a:r>
            <a:r>
              <a:rPr b="1" lang="en">
                <a:solidFill>
                  <a:srgbClr val="0F9D58"/>
                </a:solidFill>
              </a:rPr>
              <a:t>) for more aggressive reduction in feature map sizes.</a:t>
            </a:r>
            <a:endParaRPr b="1">
              <a:solidFill>
                <a:srgbClr val="0F9D58"/>
              </a:solidFill>
            </a:endParaRPr>
          </a:p>
          <a:p>
            <a:pPr indent="0" lvl="0" marL="0" rtl="0" algn="l">
              <a:lnSpc>
                <a:spcPct val="115000"/>
              </a:lnSpc>
              <a:spcBef>
                <a:spcPts val="0"/>
              </a:spcBef>
              <a:spcAft>
                <a:spcPts val="0"/>
              </a:spcAft>
              <a:buNone/>
            </a:pPr>
            <a:r>
              <a:t/>
            </a:r>
            <a:endParaRPr b="1">
              <a:solidFill>
                <a:srgbClr val="0F9D58"/>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An additional parameter (</a:t>
            </a:r>
            <a:r>
              <a:rPr b="1" i="1" lang="en">
                <a:solidFill>
                  <a:srgbClr val="0F9D58"/>
                </a:solidFill>
              </a:rPr>
              <a:t>width multiplier</a:t>
            </a:r>
            <a:r>
              <a:rPr b="1" lang="en">
                <a:solidFill>
                  <a:srgbClr val="0F9D58"/>
                </a:solidFill>
              </a:rPr>
              <a:t>) for more aggressive reduction in the number of feature maps.</a:t>
            </a:r>
            <a:endParaRPr b="1">
              <a:solidFill>
                <a:srgbClr val="0F9D58"/>
              </a:solidFill>
            </a:endParaRPr>
          </a:p>
          <a:p>
            <a:pPr indent="0" lvl="0" marL="0" rtl="0" algn="l">
              <a:lnSpc>
                <a:spcPct val="115000"/>
              </a:lnSpc>
              <a:spcBef>
                <a:spcPts val="0"/>
              </a:spcBef>
              <a:spcAft>
                <a:spcPts val="0"/>
              </a:spcAft>
              <a:buNone/>
            </a:pPr>
            <a:r>
              <a:t/>
            </a:r>
            <a:endParaRPr b="1">
              <a:solidFill>
                <a:srgbClr val="0F9D58"/>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Using depth wise convolutionals (as in Xception) to reduce computational complexity while maintaining representational equivalence.</a:t>
            </a:r>
            <a:endParaRPr b="1">
              <a:solidFill>
                <a:srgbClr val="0F9D58"/>
              </a:solidFill>
            </a:endParaRPr>
          </a:p>
          <a:p>
            <a:pPr indent="0" lvl="0" marL="0" rtl="0" algn="l">
              <a:lnSpc>
                <a:spcPct val="115000"/>
              </a:lnSpc>
              <a:spcBef>
                <a:spcPts val="0"/>
              </a:spcBef>
              <a:spcAft>
                <a:spcPts val="0"/>
              </a:spcAft>
              <a:buNone/>
            </a:pPr>
            <a:r>
              <a:t/>
            </a:r>
            <a:endParaRPr b="1">
              <a:solidFill>
                <a:srgbClr val="0F9D58"/>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The classifier component uses a convolutional layer in place of a dense layer for final classification.</a:t>
            </a:r>
            <a:endParaRPr b="1">
              <a:solidFill>
                <a:srgbClr val="0F9D58"/>
              </a:solidFill>
            </a:endParaRPr>
          </a:p>
          <a:p>
            <a:pPr indent="0" lvl="0" marL="0" rtl="0" algn="l">
              <a:lnSpc>
                <a:spcPct val="115000"/>
              </a:lnSpc>
              <a:spcBef>
                <a:spcPts val="0"/>
              </a:spcBef>
              <a:spcAft>
                <a:spcPts val="0"/>
              </a:spcAft>
              <a:buNone/>
            </a:pPr>
            <a:r>
              <a:t/>
            </a:r>
            <a:endParaRPr>
              <a:solidFill>
                <a:srgbClr val="0F9D5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nvSpPr>
        <p:spPr>
          <a:xfrm>
            <a:off x="311700" y="11886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rgbClr val="0F9D58"/>
              </a:solidFill>
            </a:endParaRPr>
          </a:p>
          <a:p>
            <a:pPr indent="0" lvl="0" marL="0" rtl="0" algn="l">
              <a:lnSpc>
                <a:spcPct val="115000"/>
              </a:lnSpc>
              <a:spcBef>
                <a:spcPts val="0"/>
              </a:spcBef>
              <a:spcAft>
                <a:spcPts val="0"/>
              </a:spcAft>
              <a:buNone/>
            </a:pPr>
            <a:r>
              <a:t/>
            </a:r>
            <a:endParaRPr>
              <a:solidFill>
                <a:srgbClr val="0F9D58"/>
              </a:solidFill>
            </a:endParaRPr>
          </a:p>
        </p:txBody>
      </p:sp>
      <p:pic>
        <p:nvPicPr>
          <p:cNvPr id="88" name="Google Shape;88;p17"/>
          <p:cNvPicPr preferRelativeResize="0"/>
          <p:nvPr/>
        </p:nvPicPr>
        <p:blipFill>
          <a:blip r:embed="rId3">
            <a:alphaModFix/>
          </a:blip>
          <a:stretch>
            <a:fillRect/>
          </a:stretch>
        </p:blipFill>
        <p:spPr>
          <a:xfrm>
            <a:off x="1010213" y="1188675"/>
            <a:ext cx="7123575" cy="377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8"/>
          <p:cNvSpPr txBox="1"/>
          <p:nvPr/>
        </p:nvSpPr>
        <p:spPr>
          <a:xfrm>
            <a:off x="311700" y="1188675"/>
            <a:ext cx="8520600" cy="148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 sz="1200">
                <a:solidFill>
                  <a:schemeClr val="dk1"/>
                </a:solidFill>
              </a:rPr>
              <a:t>Width Multiplier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b="1" i="1" lang="en" sz="1200">
                <a:solidFill>
                  <a:srgbClr val="4A86E8"/>
                </a:solidFill>
              </a:rPr>
              <a:t>width multiplier</a:t>
            </a:r>
            <a:r>
              <a:rPr b="1" lang="en" sz="1200">
                <a:solidFill>
                  <a:srgbClr val="4A86E8"/>
                </a:solidFill>
              </a:rPr>
              <a:t> </a:t>
            </a:r>
            <a:r>
              <a:rPr b="1" lang="en" sz="1200">
                <a:solidFill>
                  <a:srgbClr val="4A86E8"/>
                </a:solidFill>
                <a:highlight>
                  <a:srgbClr val="FFFFFF"/>
                </a:highlight>
                <a:latin typeface="Roboto"/>
                <a:ea typeface="Roboto"/>
                <a:cs typeface="Roboto"/>
                <a:sym typeface="Roboto"/>
              </a:rPr>
              <a:t>α </a:t>
            </a:r>
            <a:r>
              <a:rPr b="1" lang="en" sz="1200">
                <a:solidFill>
                  <a:srgbClr val="4A86E8"/>
                </a:solidFill>
              </a:rPr>
              <a:t>(alpha)</a:t>
            </a:r>
            <a:r>
              <a:rPr lang="en" sz="1200">
                <a:solidFill>
                  <a:schemeClr val="dk1"/>
                </a:solidFill>
              </a:rPr>
              <a:t>, which </a:t>
            </a:r>
            <a:r>
              <a:rPr b="1" lang="en" sz="1200">
                <a:solidFill>
                  <a:srgbClr val="4A86E8"/>
                </a:solidFill>
              </a:rPr>
              <a:t>thins a network uniformly at each layer</a:t>
            </a:r>
            <a:r>
              <a:rPr lang="en" sz="1200">
                <a:solidFill>
                  <a:srgbClr val="4A86E8"/>
                </a:solidFill>
              </a:rPr>
              <a:t>.</a:t>
            </a:r>
            <a:r>
              <a:rPr lang="en" sz="1200">
                <a:solidFill>
                  <a:schemeClr val="dk1"/>
                </a:solidFill>
              </a:rPr>
              <a:t>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At each layer, the </a:t>
            </a:r>
            <a:r>
              <a:rPr b="1" lang="en" sz="1200">
                <a:solidFill>
                  <a:srgbClr val="4A86E8"/>
                </a:solidFill>
              </a:rPr>
              <a:t>number of input channels is </a:t>
            </a:r>
            <a:r>
              <a:rPr b="1" lang="en" sz="1200">
                <a:solidFill>
                  <a:srgbClr val="4A86E8"/>
                </a:solidFill>
                <a:highlight>
                  <a:srgbClr val="FFFFFF"/>
                </a:highlight>
                <a:latin typeface="Roboto"/>
                <a:ea typeface="Roboto"/>
                <a:cs typeface="Roboto"/>
                <a:sym typeface="Roboto"/>
              </a:rPr>
              <a:t>αM and the number of output channels is αN</a:t>
            </a:r>
            <a:r>
              <a:rPr lang="en" sz="1200">
                <a:solidFill>
                  <a:srgbClr val="222222"/>
                </a:solidFill>
                <a:highlight>
                  <a:srgbClr val="FFFFFF"/>
                </a:highlight>
                <a:latin typeface="Roboto"/>
                <a:ea typeface="Roboto"/>
                <a:cs typeface="Roboto"/>
                <a:sym typeface="Roboto"/>
              </a:rPr>
              <a:t>, where M and N are the number of channels (feature maps) of a non-thinned MobileNet.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96" name="Google Shape;96;p18"/>
          <p:cNvSpPr txBox="1"/>
          <p:nvPr/>
        </p:nvSpPr>
        <p:spPr>
          <a:xfrm>
            <a:off x="360625" y="2841025"/>
            <a:ext cx="3000000" cy="20433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The value of </a:t>
            </a:r>
            <a:r>
              <a:rPr lang="en" sz="1200">
                <a:solidFill>
                  <a:srgbClr val="0D904F"/>
                </a:solidFill>
                <a:highlight>
                  <a:srgbClr val="FFFFFF"/>
                </a:highlight>
                <a:latin typeface="Roboto"/>
                <a:ea typeface="Roboto"/>
                <a:cs typeface="Roboto"/>
                <a:sym typeface="Roboto"/>
              </a:rPr>
              <a:t>α </a:t>
            </a:r>
            <a:r>
              <a:rPr lang="en" sz="1200">
                <a:solidFill>
                  <a:srgbClr val="0D904F"/>
                </a:solidFill>
              </a:rPr>
              <a:t>(alpha) is between 0 and 1, and will reduce the computational complexity of a MobileNet by </a:t>
            </a:r>
            <a:r>
              <a:rPr lang="en" sz="1200">
                <a:solidFill>
                  <a:srgbClr val="0D904F"/>
                </a:solidFill>
                <a:highlight>
                  <a:srgbClr val="FFFFFF"/>
                </a:highlight>
                <a:latin typeface="Roboto"/>
                <a:ea typeface="Roboto"/>
                <a:cs typeface="Roboto"/>
                <a:sym typeface="Roboto"/>
              </a:rPr>
              <a:t>α </a:t>
            </a:r>
            <a:r>
              <a:rPr lang="en" sz="1200">
                <a:solidFill>
                  <a:srgbClr val="0D904F"/>
                </a:solidFill>
              </a:rPr>
              <a:t>(alpha)**2 (i.e., the number of parameters). A value of </a:t>
            </a:r>
            <a:r>
              <a:rPr lang="en" sz="1200">
                <a:solidFill>
                  <a:srgbClr val="0D904F"/>
                </a:solidFill>
                <a:highlight>
                  <a:srgbClr val="FFFFFF"/>
                </a:highlight>
                <a:latin typeface="Roboto"/>
                <a:ea typeface="Roboto"/>
                <a:cs typeface="Roboto"/>
                <a:sym typeface="Roboto"/>
              </a:rPr>
              <a:t>α &lt; 1 is referred to as a reduced MobileNet.</a:t>
            </a:r>
            <a:r>
              <a:rPr lang="en" sz="1200">
                <a:solidFill>
                  <a:srgbClr val="0D904F"/>
                </a:solidFill>
              </a:rPr>
              <a:t> Typically values are 0.25 (6% of non-thinned), 0.50 (25%), and 0.75 (56%).</a:t>
            </a:r>
            <a:endParaRPr sz="1200">
              <a:solidFill>
                <a:srgbClr val="0D904F"/>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97" name="Google Shape;97;p18"/>
          <p:cNvSpPr txBox="1"/>
          <p:nvPr/>
        </p:nvSpPr>
        <p:spPr>
          <a:xfrm>
            <a:off x="5847000" y="2793925"/>
            <a:ext cx="2824800" cy="20904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In tests results reported in the paper, a non-thinned MobileNet-224 had a 70.6% accuracy on ImageNet with 4.2 million parameters and 569 million matrix multi-add operations, while a 0.25 (width multiplier) mobilenet-224 had 50.6% accuracy with 0.5 million parameters and 41 million matrix multi-add operations.</a:t>
            </a:r>
            <a:endParaRPr sz="1200">
              <a:solidFill>
                <a:srgbClr val="0D904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nvSpPr>
        <p:spPr>
          <a:xfrm>
            <a:off x="311700" y="1188675"/>
            <a:ext cx="8520600" cy="148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Resolution Multiplier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second hyperparameter introduced was the</a:t>
            </a:r>
            <a:r>
              <a:rPr i="1" lang="en" sz="1200">
                <a:solidFill>
                  <a:schemeClr val="dk1"/>
                </a:solidFill>
              </a:rPr>
              <a:t> </a:t>
            </a:r>
            <a:r>
              <a:rPr b="1" i="1" lang="en" sz="1200">
                <a:solidFill>
                  <a:srgbClr val="4A86E8"/>
                </a:solidFill>
              </a:rPr>
              <a:t>resolution multiplier </a:t>
            </a:r>
            <a:r>
              <a:rPr b="1" lang="en" sz="1200">
                <a:solidFill>
                  <a:srgbClr val="4A86E8"/>
                </a:solidFill>
                <a:highlight>
                  <a:srgbClr val="FFFFFF"/>
                </a:highlight>
              </a:rPr>
              <a:t>ρ</a:t>
            </a:r>
            <a:r>
              <a:rPr b="1" lang="en" sz="1200">
                <a:solidFill>
                  <a:srgbClr val="4A86E8"/>
                </a:solidFill>
                <a:highlight>
                  <a:srgbClr val="FFFFFF"/>
                </a:highlight>
                <a:latin typeface="Roboto"/>
                <a:ea typeface="Roboto"/>
                <a:cs typeface="Roboto"/>
                <a:sym typeface="Roboto"/>
              </a:rPr>
              <a:t> </a:t>
            </a:r>
            <a:r>
              <a:rPr b="1" lang="en" sz="1200">
                <a:solidFill>
                  <a:srgbClr val="4A86E8"/>
                </a:solidFill>
              </a:rPr>
              <a:t>(rho)</a:t>
            </a:r>
            <a:r>
              <a:rPr lang="en" sz="1200">
                <a:solidFill>
                  <a:schemeClr val="dk1"/>
                </a:solidFill>
              </a:rPr>
              <a:t>, which </a:t>
            </a:r>
            <a:r>
              <a:rPr b="1" lang="en" sz="1200">
                <a:solidFill>
                  <a:srgbClr val="4A86E8"/>
                </a:solidFill>
              </a:rPr>
              <a:t>thins the input shape and consequently the feature map sizes at each layer</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105" name="Google Shape;105;p19"/>
          <p:cNvSpPr txBox="1"/>
          <p:nvPr/>
        </p:nvSpPr>
        <p:spPr>
          <a:xfrm>
            <a:off x="360625" y="2841025"/>
            <a:ext cx="3000000" cy="14343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The value of </a:t>
            </a:r>
            <a:r>
              <a:rPr lang="en" sz="1200">
                <a:solidFill>
                  <a:srgbClr val="0D904F"/>
                </a:solidFill>
                <a:highlight>
                  <a:srgbClr val="FFFFFF"/>
                </a:highlight>
              </a:rPr>
              <a:t>ρ</a:t>
            </a:r>
            <a:r>
              <a:rPr lang="en" sz="1200">
                <a:solidFill>
                  <a:srgbClr val="0D904F"/>
                </a:solidFill>
                <a:highlight>
                  <a:srgbClr val="FFFFFF"/>
                </a:highlight>
                <a:latin typeface="Roboto"/>
                <a:ea typeface="Roboto"/>
                <a:cs typeface="Roboto"/>
                <a:sym typeface="Roboto"/>
              </a:rPr>
              <a:t> </a:t>
            </a:r>
            <a:r>
              <a:rPr lang="en" sz="1200">
                <a:solidFill>
                  <a:srgbClr val="0D904F"/>
                </a:solidFill>
              </a:rPr>
              <a:t>(rho) is between 0 and 1, and will reduced computational complexity of a mobile net by </a:t>
            </a:r>
            <a:r>
              <a:rPr lang="en" sz="1200">
                <a:solidFill>
                  <a:srgbClr val="0D904F"/>
                </a:solidFill>
                <a:highlight>
                  <a:srgbClr val="FFFFFF"/>
                </a:highlight>
              </a:rPr>
              <a:t>ρ</a:t>
            </a:r>
            <a:r>
              <a:rPr lang="en" sz="1200">
                <a:solidFill>
                  <a:srgbClr val="0D904F"/>
                </a:solidFill>
                <a:highlight>
                  <a:srgbClr val="FFFFFF"/>
                </a:highlight>
                <a:latin typeface="Roboto"/>
                <a:ea typeface="Roboto"/>
                <a:cs typeface="Roboto"/>
                <a:sym typeface="Roboto"/>
              </a:rPr>
              <a:t> </a:t>
            </a:r>
            <a:r>
              <a:rPr lang="en" sz="1200">
                <a:solidFill>
                  <a:srgbClr val="0D904F"/>
                </a:solidFill>
              </a:rPr>
              <a:t>(rho)**2.</a:t>
            </a:r>
            <a:endParaRPr sz="1200">
              <a:solidFill>
                <a:srgbClr val="0D904F"/>
              </a:solidFill>
            </a:endParaRPr>
          </a:p>
          <a:p>
            <a:pPr indent="0" lvl="0" marL="0" rtl="0" algn="l">
              <a:lnSpc>
                <a:spcPct val="115000"/>
              </a:lnSpc>
              <a:spcBef>
                <a:spcPts val="1100"/>
              </a:spcBef>
              <a:spcAft>
                <a:spcPts val="0"/>
              </a:spcAft>
              <a:buNone/>
            </a:pPr>
            <a:r>
              <a:t/>
            </a:r>
            <a:endParaRPr sz="1200">
              <a:solidFill>
                <a:srgbClr val="0D904F"/>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106" name="Google Shape;106;p19"/>
          <p:cNvSpPr txBox="1"/>
          <p:nvPr/>
        </p:nvSpPr>
        <p:spPr>
          <a:xfrm>
            <a:off x="5847000" y="2793925"/>
            <a:ext cx="2824800" cy="14814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In tests results reported in the paper, a 0.25 (resolution multiplier) mobilenet-224 had 64.4% accuracy with 4.2 million parameters and 186 million matrix multi-add operations.</a:t>
            </a:r>
            <a:endParaRPr sz="1200">
              <a:solidFill>
                <a:srgbClr val="0D904F"/>
              </a:solidFill>
            </a:endParaRPr>
          </a:p>
          <a:p>
            <a:pPr indent="0" lvl="0" marL="0" rtl="0" algn="l">
              <a:lnSpc>
                <a:spcPct val="115000"/>
              </a:lnSpc>
              <a:spcBef>
                <a:spcPts val="1100"/>
              </a:spcBef>
              <a:spcAft>
                <a:spcPts val="0"/>
              </a:spcAft>
              <a:buNone/>
            </a:pPr>
            <a:r>
              <a:t/>
            </a:r>
            <a:endParaRPr sz="1200">
              <a:solidFill>
                <a:srgbClr val="0D90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20"/>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 skeleton template for a MobileNet-224. Note the use of parameters alpha and rho for the width and resolution multiplier.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14" name="Google Shape;114;p20"/>
          <p:cNvGraphicFramePr/>
          <p:nvPr/>
        </p:nvGraphicFramePr>
        <p:xfrm>
          <a:off x="301050" y="1844800"/>
          <a:ext cx="3000000" cy="3000000"/>
        </p:xfrm>
        <a:graphic>
          <a:graphicData uri="http://schemas.openxmlformats.org/drawingml/2006/table">
            <a:tbl>
              <a:tblPr>
                <a:noFill/>
                <a:tableStyleId>{10FEF1FE-55A9-4735-BBD3-201494F4F201}</a:tableStyleId>
              </a:tblPr>
              <a:tblGrid>
                <a:gridCol w="3849175"/>
              </a:tblGrid>
              <a:tr h="30545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REMOVED for brevity</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learner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learner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to the learner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REMOVED for brevity</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115" name="Google Shape;115;p20"/>
          <p:cNvGraphicFramePr/>
          <p:nvPr/>
        </p:nvGraphicFramePr>
        <p:xfrm>
          <a:off x="4329888" y="1844800"/>
          <a:ext cx="3000000" cy="3000000"/>
        </p:xfrm>
        <a:graphic>
          <a:graphicData uri="http://schemas.openxmlformats.org/drawingml/2006/table">
            <a:tbl>
              <a:tblPr>
                <a:noFill/>
                <a:tableStyleId>{10FEF1FE-55A9-4735-BBD3-201494F4F201}</a:tableStyleId>
              </a:tblPr>
              <a:tblGrid>
                <a:gridCol w="4396475"/>
              </a:tblGrid>
              <a:tr h="30545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classifier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dropout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classifier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to the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Dropout: percent of dropout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n_classes: number of output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REMOVED for brevity</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Construct the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rho</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rho</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learner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classifier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dropout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Stem</a:t>
            </a:r>
            <a:endParaRPr>
              <a:solidFill>
                <a:srgbClr val="A61C00"/>
              </a:solidFill>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1"/>
          <p:cNvSpPr txBox="1"/>
          <p:nvPr/>
        </p:nvSpPr>
        <p:spPr>
          <a:xfrm>
            <a:off x="311700" y="1188675"/>
            <a:ext cx="8520600" cy="7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stem component consists of a strided 3x3 convolution (feature pooling) followed by a single depthwise separable block of 64 filters. The number of filters in both the strided convolution and the depthwise block are further reduced by the hyperparameter </a:t>
            </a:r>
            <a:r>
              <a:rPr lang="en" sz="1200">
                <a:solidFill>
                  <a:srgbClr val="222222"/>
                </a:solidFill>
                <a:highlight>
                  <a:srgbClr val="FFFFFF"/>
                </a:highlight>
                <a:latin typeface="Roboto"/>
                <a:ea typeface="Roboto"/>
                <a:cs typeface="Roboto"/>
                <a:sym typeface="Roboto"/>
              </a:rPr>
              <a:t>α </a:t>
            </a:r>
            <a:r>
              <a:rPr lang="en" sz="1200">
                <a:solidFill>
                  <a:schemeClr val="dk1"/>
                </a:solidFill>
              </a:rPr>
              <a:t>(alpha).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23" name="Google Shape;123;p21"/>
          <p:cNvPicPr preferRelativeResize="0"/>
          <p:nvPr/>
        </p:nvPicPr>
        <p:blipFill>
          <a:blip r:embed="rId3">
            <a:alphaModFix/>
          </a:blip>
          <a:stretch>
            <a:fillRect/>
          </a:stretch>
        </p:blipFill>
        <p:spPr>
          <a:xfrm>
            <a:off x="2917050" y="1914675"/>
            <a:ext cx="4502495" cy="3142150"/>
          </a:xfrm>
          <a:prstGeom prst="rect">
            <a:avLst/>
          </a:prstGeom>
          <a:noFill/>
          <a:ln>
            <a:noFill/>
          </a:ln>
        </p:spPr>
      </p:pic>
      <p:sp>
        <p:nvSpPr>
          <p:cNvPr id="124" name="Google Shape;124;p21"/>
          <p:cNvSpPr txBox="1"/>
          <p:nvPr/>
        </p:nvSpPr>
        <p:spPr>
          <a:xfrm>
            <a:off x="406125" y="2403325"/>
            <a:ext cx="1866900" cy="16062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904F"/>
                </a:solidFill>
              </a:rPr>
              <a:t>The reduction of the input size by the hyperparameter </a:t>
            </a:r>
            <a:r>
              <a:rPr lang="en" sz="1200">
                <a:solidFill>
                  <a:srgbClr val="0D904F"/>
                </a:solidFill>
                <a:highlight>
                  <a:srgbClr val="FFFFFF"/>
                </a:highlight>
              </a:rPr>
              <a:t>ρ </a:t>
            </a:r>
            <a:r>
              <a:rPr lang="en" sz="1200">
                <a:solidFill>
                  <a:srgbClr val="0D904F"/>
                </a:solidFill>
              </a:rPr>
              <a:t>(rho) is not done in the model, but upstream in the input preprocessing function.</a:t>
            </a:r>
            <a:endParaRPr sz="1200">
              <a:solidFill>
                <a:srgbClr val="0D904F"/>
              </a:solidFill>
            </a:endParaRPr>
          </a:p>
          <a:p>
            <a:pPr indent="0" lvl="0" marL="0" rtl="0" algn="l">
              <a:lnSpc>
                <a:spcPct val="115000"/>
              </a:lnSpc>
              <a:spcBef>
                <a:spcPts val="1100"/>
              </a:spcBef>
              <a:spcAft>
                <a:spcPts val="0"/>
              </a:spcAft>
              <a:buNone/>
            </a:pPr>
            <a:r>
              <a:t/>
            </a:r>
            <a:endParaRPr sz="1200">
              <a:solidFill>
                <a:srgbClr val="0D904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