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b0f80cc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b0f80cc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b0f80cc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b0f80cc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4b0f80cc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4b0f80cc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4b0f80cc3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4b0f80cc3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4b0f80cc3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4b0f80cc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4b0f80cc3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4b0f80cc3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4b0f80cc3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4b0f80cc3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4b0f80cc3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4b0f80cc3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4b0f80cc3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4b0f80cc3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4b0f80cc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4b0f80cc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b0f80c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b0f80c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4b0f80cc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4b0f80cc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4b0f80cc3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4b0f80cc3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4b0f80cc3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64b0f80cc3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cdd1ab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cdd1ab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b0f80c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b0f80c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4b0f80c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4b0f80c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b0f80cc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b0f80cc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b0f80cc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4b0f80cc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4b0f80cc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4b0f80cc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eb980e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3eb980e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oogleCloudPlatform/keras-idiomatic-programmer/blob/master/community-lab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highlight>
                  <a:srgbClr val="FFFFFF"/>
                </a:highlight>
              </a:rPr>
              <a:t>Community Lab </a:t>
            </a:r>
            <a:endParaRPr b="1" sz="300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highlight>
                  <a:srgbClr val="FFFFFF"/>
                </a:highlight>
              </a:rPr>
              <a:t>Introduction to Composable Design Pattern for Models</a:t>
            </a:r>
            <a:endParaRPr b="1" sz="3000">
              <a:solidFill>
                <a:srgbClr val="4A86E8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Andrew Ferlitsch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Cloud AI/Developer Relations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Repo:</a:t>
            </a:r>
            <a:r>
              <a:rPr lang="en" sz="1400"/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https://github.com/GoogleCloudPlatform/keras-idiomatic-programmer/blob/master/community-labs/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Stem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4913650" y="3398800"/>
            <a:ext cx="18288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model entry part of the Graph.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4819550" y="2227050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148" name="Google Shape;148;p22"/>
          <p:cNvSpPr/>
          <p:nvPr/>
        </p:nvSpPr>
        <p:spPr>
          <a:xfrm rot="-5400000">
            <a:off x="5706738" y="24936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258400" y="2227050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Pre-Stem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150" name="Google Shape;150;p22"/>
          <p:cNvSpPr/>
          <p:nvPr/>
        </p:nvSpPr>
        <p:spPr>
          <a:xfrm rot="-5400000">
            <a:off x="4155363" y="24936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215625" y="1991100"/>
            <a:ext cx="2849700" cy="1168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4262025" y="1694250"/>
            <a:ext cx="756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Stem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153" name="Google Shape;153;p22"/>
          <p:cNvSpPr/>
          <p:nvPr/>
        </p:nvSpPr>
        <p:spPr>
          <a:xfrm rot="-5400000">
            <a:off x="2800624" y="2461200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2401550" y="2428500"/>
            <a:ext cx="553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cxnSp>
        <p:nvCxnSpPr>
          <p:cNvPr id="155" name="Google Shape;155;p22"/>
          <p:cNvCxnSpPr/>
          <p:nvPr/>
        </p:nvCxnSpPr>
        <p:spPr>
          <a:xfrm flipH="1">
            <a:off x="4624875" y="3287625"/>
            <a:ext cx="10800" cy="9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6" name="Google Shape;156;p22"/>
          <p:cNvSpPr txBox="1"/>
          <p:nvPr/>
        </p:nvSpPr>
        <p:spPr>
          <a:xfrm>
            <a:off x="2796100" y="3363550"/>
            <a:ext cx="16653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data preprocessing part of the Graph (detachable).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6988925" y="1699450"/>
            <a:ext cx="1731600" cy="29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convolutional layers for extracting coarse features, followed by pooling the coarse feature maps.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356125" y="1699450"/>
            <a:ext cx="1915500" cy="29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transformations (T in ETL) of raw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augmentation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processing for prediction.</a:t>
            </a:r>
            <a:endParaRPr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0" y="0"/>
            <a:ext cx="2521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1C00"/>
                </a:solidFill>
              </a:rPr>
              <a:t>2015 ILSVRC Winner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264300" y="93300"/>
            <a:ext cx="250200" cy="221400"/>
          </a:xfrm>
          <a:prstGeom prst="sun">
            <a:avLst>
              <a:gd fmla="val 25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164250" y="2454188"/>
            <a:ext cx="13632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168" name="Google Shape;168;p23"/>
          <p:cNvSpPr/>
          <p:nvPr/>
        </p:nvSpPr>
        <p:spPr>
          <a:xfrm>
            <a:off x="1766350" y="1682363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 Group</a:t>
            </a:r>
            <a:endParaRPr b="1" sz="1000"/>
          </a:p>
        </p:txBody>
      </p:sp>
      <p:sp>
        <p:nvSpPr>
          <p:cNvPr id="169" name="Google Shape;169;p23"/>
          <p:cNvSpPr/>
          <p:nvPr/>
        </p:nvSpPr>
        <p:spPr>
          <a:xfrm rot="-5400000">
            <a:off x="1161788" y="273498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 rot="-5400000">
            <a:off x="2256025" y="27380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6204175" y="1682363"/>
            <a:ext cx="675000" cy="2378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Final</a:t>
            </a:r>
            <a:br>
              <a:rPr b="1" lang="en" sz="1000"/>
            </a:br>
            <a:r>
              <a:rPr b="1" lang="en" sz="1000"/>
              <a:t>Pooling</a:t>
            </a:r>
            <a:br>
              <a:rPr b="1" lang="en" sz="1000"/>
            </a:br>
            <a:r>
              <a:rPr b="1" lang="en" sz="1000"/>
              <a:t>Flatten</a:t>
            </a:r>
            <a:br>
              <a:rPr b="1" lang="en" sz="1000"/>
            </a:br>
            <a:r>
              <a:rPr b="1" lang="en" sz="1000"/>
              <a:t>Layer</a:t>
            </a:r>
            <a:endParaRPr b="1" sz="1000"/>
          </a:p>
        </p:txBody>
      </p:sp>
      <p:sp>
        <p:nvSpPr>
          <p:cNvPr id="172" name="Google Shape;172;p23"/>
          <p:cNvSpPr txBox="1"/>
          <p:nvPr/>
        </p:nvSpPr>
        <p:spPr>
          <a:xfrm>
            <a:off x="4024475" y="1253550"/>
            <a:ext cx="18381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Macro-Architecture</a:t>
            </a:r>
            <a:endParaRPr b="1" sz="1200"/>
          </a:p>
        </p:txBody>
      </p:sp>
      <p:sp>
        <p:nvSpPr>
          <p:cNvPr id="173" name="Google Shape;173;p23"/>
          <p:cNvSpPr/>
          <p:nvPr/>
        </p:nvSpPr>
        <p:spPr>
          <a:xfrm>
            <a:off x="2867525" y="1649538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</p:txBody>
      </p:sp>
      <p:sp>
        <p:nvSpPr>
          <p:cNvPr id="174" name="Google Shape;174;p23"/>
          <p:cNvSpPr/>
          <p:nvPr/>
        </p:nvSpPr>
        <p:spPr>
          <a:xfrm rot="-5400000">
            <a:off x="3357213" y="27043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3968713" y="1682363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</p:txBody>
      </p:sp>
      <p:sp>
        <p:nvSpPr>
          <p:cNvPr id="176" name="Google Shape;176;p23"/>
          <p:cNvSpPr/>
          <p:nvPr/>
        </p:nvSpPr>
        <p:spPr>
          <a:xfrm>
            <a:off x="7131975" y="1659113"/>
            <a:ext cx="675000" cy="2424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Classifier</a:t>
            </a:r>
            <a:br>
              <a:rPr b="1" lang="en" sz="1000"/>
            </a:br>
            <a:r>
              <a:rPr b="1" lang="en" sz="1000"/>
              <a:t>(Dense)</a:t>
            </a:r>
            <a:br>
              <a:rPr b="1" lang="en" sz="1000"/>
            </a:br>
            <a:r>
              <a:rPr b="1" lang="en" sz="1000"/>
              <a:t>Layer</a:t>
            </a:r>
            <a:endParaRPr b="1" sz="1000"/>
          </a:p>
        </p:txBody>
      </p:sp>
      <p:sp>
        <p:nvSpPr>
          <p:cNvPr id="177" name="Google Shape;177;p23"/>
          <p:cNvSpPr/>
          <p:nvPr/>
        </p:nvSpPr>
        <p:spPr>
          <a:xfrm rot="-5400000">
            <a:off x="4458413" y="27380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 rot="-5400000">
            <a:off x="5581638" y="27898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 rot="-5400000">
            <a:off x="2185950" y="2450225"/>
            <a:ext cx="391200" cy="4029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1252250" y="4660325"/>
            <a:ext cx="15144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Feature Learning</a:t>
            </a:r>
            <a:endParaRPr b="1" sz="1000"/>
          </a:p>
        </p:txBody>
      </p:sp>
      <p:sp>
        <p:nvSpPr>
          <p:cNvPr id="181" name="Google Shape;181;p23"/>
          <p:cNvSpPr/>
          <p:nvPr/>
        </p:nvSpPr>
        <p:spPr>
          <a:xfrm rot="-5400000">
            <a:off x="6274325" y="3416500"/>
            <a:ext cx="391200" cy="2250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5672925" y="4737100"/>
            <a:ext cx="1702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Classification Learning</a:t>
            </a:r>
            <a:endParaRPr b="1" sz="1000"/>
          </a:p>
        </p:txBody>
      </p:sp>
      <p:sp>
        <p:nvSpPr>
          <p:cNvPr id="183" name="Google Shape;183;p23"/>
          <p:cNvSpPr/>
          <p:nvPr/>
        </p:nvSpPr>
        <p:spPr>
          <a:xfrm>
            <a:off x="5080925" y="1682363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</p:txBody>
      </p:sp>
      <p:sp>
        <p:nvSpPr>
          <p:cNvPr id="184" name="Google Shape;184;p23"/>
          <p:cNvSpPr txBox="1"/>
          <p:nvPr/>
        </p:nvSpPr>
        <p:spPr>
          <a:xfrm>
            <a:off x="7919100" y="1659025"/>
            <a:ext cx="1138200" cy="242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Hidden layers dropped in classifier.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Classification partially moved into top convolutional group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7387000" y="1435075"/>
            <a:ext cx="1425900" cy="242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 block uses linear projection for the residual link to expand the number of feature maps (dimensionality expansion) to match the number of filters for the corresponding group.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905425" y="1609888"/>
            <a:ext cx="46539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2239800" y="1769150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ResNet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Block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w/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Projection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Shortcut</a:t>
            </a:r>
            <a:endParaRPr b="1" sz="1000"/>
          </a:p>
        </p:txBody>
      </p:sp>
      <p:sp>
        <p:nvSpPr>
          <p:cNvPr id="194" name="Google Shape;194;p24"/>
          <p:cNvSpPr/>
          <p:nvPr/>
        </p:nvSpPr>
        <p:spPr>
          <a:xfrm rot="-5400000">
            <a:off x="2929000" y="2824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2902100" y="1269550"/>
            <a:ext cx="4061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ResNet Group (Micro-Architecture)</a:t>
            </a:r>
            <a:endParaRPr b="1" sz="1200"/>
          </a:p>
        </p:txBody>
      </p:sp>
      <p:sp>
        <p:nvSpPr>
          <p:cNvPr id="196" name="Google Shape;196;p24"/>
          <p:cNvSpPr/>
          <p:nvPr/>
        </p:nvSpPr>
        <p:spPr>
          <a:xfrm rot="-5400000">
            <a:off x="5643338" y="28766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 rot="-5400000">
            <a:off x="4342638" y="2824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3596975" y="1769150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ResNet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Block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w/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Identity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Shortcut</a:t>
            </a:r>
            <a:endParaRPr b="1" sz="1000"/>
          </a:p>
        </p:txBody>
      </p:sp>
      <p:sp>
        <p:nvSpPr>
          <p:cNvPr id="199" name="Google Shape;199;p24"/>
          <p:cNvSpPr/>
          <p:nvPr/>
        </p:nvSpPr>
        <p:spPr>
          <a:xfrm>
            <a:off x="4954150" y="1769150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ResNet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Block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w/ 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Identity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Shortcut</a:t>
            </a:r>
            <a:endParaRPr b="1" sz="1000"/>
          </a:p>
        </p:txBody>
      </p:sp>
      <p:sp>
        <p:nvSpPr>
          <p:cNvPr id="200" name="Google Shape;200;p24"/>
          <p:cNvSpPr txBox="1"/>
          <p:nvPr/>
        </p:nvSpPr>
        <p:spPr>
          <a:xfrm>
            <a:off x="6159650" y="2592675"/>
            <a:ext cx="5535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201" name="Google Shape;201;p24"/>
          <p:cNvSpPr/>
          <p:nvPr/>
        </p:nvSpPr>
        <p:spPr>
          <a:xfrm rot="-5400000">
            <a:off x="1532749" y="2887300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 rot="-5400000">
            <a:off x="6570899" y="2844200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1143300" y="2854600"/>
            <a:ext cx="553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204" name="Google Shape;204;p24"/>
          <p:cNvSpPr txBox="1"/>
          <p:nvPr/>
        </p:nvSpPr>
        <p:spPr>
          <a:xfrm>
            <a:off x="6851738" y="2790675"/>
            <a:ext cx="631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205" name="Google Shape;205;p24"/>
          <p:cNvSpPr txBox="1"/>
          <p:nvPr/>
        </p:nvSpPr>
        <p:spPr>
          <a:xfrm>
            <a:off x="311800" y="1609900"/>
            <a:ext cx="877800" cy="265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Projection shortcut doubles the number of filters.</a:t>
            </a:r>
            <a:endParaRPr/>
          </a:p>
        </p:txBody>
      </p:sp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311700" y="1139250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group(inputs, strides=(2, 2),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n_filters = metaparameters[‘n_filters’]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n_blocks = metaparameters[‘n_blocks’]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   </a:t>
            </a:r>
            <a:r>
              <a:rPr lang="en">
                <a:solidFill>
                  <a:srgbClr val="93C47D"/>
                </a:solidFill>
              </a:rPr>
              <a:t># Linear Projection Block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      </a:t>
            </a:r>
            <a:r>
              <a:rPr lang="en">
                <a:solidFill>
                  <a:srgbClr val="FFFFFF"/>
                </a:solidFill>
              </a:rPr>
              <a:t>inputs = projection_block(inputs, n_filters, strides=strides)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</a:t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 </a:t>
            </a:r>
            <a:r>
              <a:rPr lang="en">
                <a:solidFill>
                  <a:srgbClr val="93C47D"/>
                </a:solidFill>
              </a:rPr>
              <a:t># Identity Blocks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       </a:t>
            </a:r>
            <a:r>
              <a:rPr b="1" lang="en">
                <a:solidFill>
                  <a:srgbClr val="6D9EEB"/>
                </a:solidFill>
              </a:rPr>
              <a:t>for </a:t>
            </a:r>
            <a:r>
              <a:rPr lang="en">
                <a:solidFill>
                  <a:srgbClr val="FFFFFF"/>
                </a:solidFill>
              </a:rPr>
              <a:t>_ </a:t>
            </a:r>
            <a:r>
              <a:rPr b="1" lang="en">
                <a:solidFill>
                  <a:srgbClr val="6FA8DC"/>
                </a:solidFill>
              </a:rPr>
              <a:t>in </a:t>
            </a:r>
            <a:r>
              <a:rPr lang="en">
                <a:solidFill>
                  <a:srgbClr val="FFFFFF"/>
                </a:solidFill>
              </a:rPr>
              <a:t>range(n_blocks-1):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Inputs = identity_block(inputs, n_filters)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 return</a:t>
            </a:r>
            <a:r>
              <a:rPr lang="en">
                <a:solidFill>
                  <a:srgbClr val="FFFFFF"/>
                </a:solidFill>
              </a:rPr>
              <a:t> inputs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group does not do feature pooling in projection block --while subsequent groups do feature pooling.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blocks use identity link (no projection).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4514946" y="1068525"/>
            <a:ext cx="2041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ResNet Stem Group</a:t>
            </a:r>
            <a:endParaRPr b="1" sz="1200"/>
          </a:p>
        </p:txBody>
      </p:sp>
      <p:sp>
        <p:nvSpPr>
          <p:cNvPr id="221" name="Google Shape;221;p26"/>
          <p:cNvSpPr/>
          <p:nvPr/>
        </p:nvSpPr>
        <p:spPr>
          <a:xfrm>
            <a:off x="2377108" y="1419716"/>
            <a:ext cx="5634900" cy="23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2622437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Zero</a:t>
            </a:r>
            <a:br>
              <a:rPr b="1" lang="en" sz="1000"/>
            </a:br>
            <a:r>
              <a:rPr b="1" lang="en" sz="1000"/>
              <a:t>Padding</a:t>
            </a:r>
            <a:endParaRPr b="1" sz="1000"/>
          </a:p>
        </p:txBody>
      </p:sp>
      <p:sp>
        <p:nvSpPr>
          <p:cNvPr id="223" name="Google Shape;223;p26"/>
          <p:cNvSpPr/>
          <p:nvPr/>
        </p:nvSpPr>
        <p:spPr>
          <a:xfrm rot="-5400000">
            <a:off x="3389354" y="2473117"/>
            <a:ext cx="860400" cy="1566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4013458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Strided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7x7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(64 filters)</a:t>
            </a:r>
            <a:endParaRPr b="1" sz="1000"/>
          </a:p>
        </p:txBody>
      </p:sp>
      <p:sp>
        <p:nvSpPr>
          <p:cNvPr id="225" name="Google Shape;225;p26"/>
          <p:cNvSpPr/>
          <p:nvPr/>
        </p:nvSpPr>
        <p:spPr>
          <a:xfrm rot="-5400000">
            <a:off x="1966108" y="2410991"/>
            <a:ext cx="322500" cy="2187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1555525" y="2359106"/>
            <a:ext cx="5298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227" name="Google Shape;227;p26"/>
          <p:cNvSpPr txBox="1"/>
          <p:nvPr/>
        </p:nvSpPr>
        <p:spPr>
          <a:xfrm>
            <a:off x="8303764" y="2421237"/>
            <a:ext cx="6045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228" name="Google Shape;228;p26"/>
          <p:cNvSpPr/>
          <p:nvPr/>
        </p:nvSpPr>
        <p:spPr>
          <a:xfrm rot="-5400000">
            <a:off x="8045287" y="2488029"/>
            <a:ext cx="322500" cy="2187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 rot="-5400000">
            <a:off x="4779369" y="2473117"/>
            <a:ext cx="860400" cy="1566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26"/>
          <p:cNvCxnSpPr>
            <a:endCxn id="224" idx="2"/>
          </p:cNvCxnSpPr>
          <p:nvPr/>
        </p:nvCxnSpPr>
        <p:spPr>
          <a:xfrm rot="-5400000">
            <a:off x="3684508" y="3819205"/>
            <a:ext cx="997500" cy="66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6"/>
          <p:cNvSpPr txBox="1"/>
          <p:nvPr/>
        </p:nvSpPr>
        <p:spPr>
          <a:xfrm>
            <a:off x="2951731" y="4649688"/>
            <a:ext cx="2259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Dimensionality reduction - reduce size of feature maps by 75%</a:t>
            </a:r>
            <a:endParaRPr b="1" sz="1000"/>
          </a:p>
        </p:txBody>
      </p:sp>
      <p:sp>
        <p:nvSpPr>
          <p:cNvPr id="232" name="Google Shape;232;p26"/>
          <p:cNvSpPr/>
          <p:nvPr/>
        </p:nvSpPr>
        <p:spPr>
          <a:xfrm>
            <a:off x="5402469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Zero</a:t>
            </a:r>
            <a:br>
              <a:rPr b="1" lang="en" sz="1000"/>
            </a:br>
            <a:r>
              <a:rPr b="1" lang="en" sz="1000"/>
              <a:t>Padding</a:t>
            </a:r>
            <a:endParaRPr b="1" sz="1000"/>
          </a:p>
        </p:txBody>
      </p:sp>
      <p:sp>
        <p:nvSpPr>
          <p:cNvPr id="233" name="Google Shape;233;p26"/>
          <p:cNvSpPr/>
          <p:nvPr/>
        </p:nvSpPr>
        <p:spPr>
          <a:xfrm rot="-5400000">
            <a:off x="6168379" y="2519062"/>
            <a:ext cx="860400" cy="1566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6791479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Max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Pooling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2x2</a:t>
            </a:r>
            <a:endParaRPr b="1" sz="1000"/>
          </a:p>
        </p:txBody>
      </p:sp>
      <p:cxnSp>
        <p:nvCxnSpPr>
          <p:cNvPr id="235" name="Google Shape;235;p26"/>
          <p:cNvCxnSpPr/>
          <p:nvPr/>
        </p:nvCxnSpPr>
        <p:spPr>
          <a:xfrm flipH="1" rot="10800000">
            <a:off x="5384881" y="3609888"/>
            <a:ext cx="1402200" cy="128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6"/>
          <p:cNvSpPr txBox="1"/>
          <p:nvPr/>
        </p:nvSpPr>
        <p:spPr>
          <a:xfrm>
            <a:off x="311700" y="1419825"/>
            <a:ext cx="1243800" cy="242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Introduced using a coarse filter size (7x7) vs. VGG (3x3).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Added dimensionality reduction with strided convolution and max pooling.</a:t>
            </a:r>
            <a:endParaRPr sz="1200"/>
          </a:p>
        </p:txBody>
      </p: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2177651" y="1757159"/>
            <a:ext cx="1012800" cy="1936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1x1</a:t>
            </a:r>
            <a:endParaRPr b="1" sz="900"/>
          </a:p>
        </p:txBody>
      </p:sp>
      <p:sp>
        <p:nvSpPr>
          <p:cNvPr id="244" name="Google Shape;244;p27"/>
          <p:cNvSpPr txBox="1"/>
          <p:nvPr/>
        </p:nvSpPr>
        <p:spPr>
          <a:xfrm>
            <a:off x="2786369" y="1106900"/>
            <a:ext cx="4338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Residual Block (Fig. 3(c) in Paper) with Identity Shortcut</a:t>
            </a:r>
            <a:endParaRPr b="1" sz="1200"/>
          </a:p>
        </p:txBody>
      </p:sp>
      <p:sp>
        <p:nvSpPr>
          <p:cNvPr id="245" name="Google Shape;245;p27"/>
          <p:cNvSpPr/>
          <p:nvPr/>
        </p:nvSpPr>
        <p:spPr>
          <a:xfrm rot="-5400000">
            <a:off x="4237346" y="2664861"/>
            <a:ext cx="789900" cy="1578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 rot="-5400000">
            <a:off x="2980358" y="2622691"/>
            <a:ext cx="789900" cy="1578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3497575" y="1775659"/>
            <a:ext cx="1012800" cy="1936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Bottleneck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3x3</a:t>
            </a:r>
            <a:endParaRPr b="1" sz="900"/>
          </a:p>
        </p:txBody>
      </p:sp>
      <p:sp>
        <p:nvSpPr>
          <p:cNvPr id="248" name="Google Shape;248;p27"/>
          <p:cNvSpPr/>
          <p:nvPr/>
        </p:nvSpPr>
        <p:spPr>
          <a:xfrm>
            <a:off x="4754563" y="1775659"/>
            <a:ext cx="1012800" cy="1936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Convolution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1x1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Filters x 4</a:t>
            </a:r>
            <a:endParaRPr b="1" sz="900">
              <a:solidFill>
                <a:srgbClr val="000000"/>
              </a:solidFill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4078474" y="3949318"/>
            <a:ext cx="13593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Number of Feature Maps is increased 4X</a:t>
            </a:r>
            <a:endParaRPr b="1" sz="1000"/>
          </a:p>
        </p:txBody>
      </p:sp>
      <p:cxnSp>
        <p:nvCxnSpPr>
          <p:cNvPr id="250" name="Google Shape;250;p27"/>
          <p:cNvCxnSpPr/>
          <p:nvPr/>
        </p:nvCxnSpPr>
        <p:spPr>
          <a:xfrm rot="-5400000">
            <a:off x="4149213" y="3452972"/>
            <a:ext cx="856500" cy="22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7"/>
          <p:cNvSpPr/>
          <p:nvPr/>
        </p:nvSpPr>
        <p:spPr>
          <a:xfrm rot="-5400000">
            <a:off x="1876222" y="2572788"/>
            <a:ext cx="296100" cy="220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1378975" y="2563562"/>
            <a:ext cx="5349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253" name="Google Shape;253;p27"/>
          <p:cNvSpPr/>
          <p:nvPr/>
        </p:nvSpPr>
        <p:spPr>
          <a:xfrm rot="-5400000">
            <a:off x="5772745" y="2646850"/>
            <a:ext cx="296100" cy="220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 txBox="1"/>
          <p:nvPr/>
        </p:nvSpPr>
        <p:spPr>
          <a:xfrm>
            <a:off x="7543864" y="2637625"/>
            <a:ext cx="610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255" name="Google Shape;255;p27"/>
          <p:cNvSpPr/>
          <p:nvPr/>
        </p:nvSpPr>
        <p:spPr>
          <a:xfrm>
            <a:off x="6149214" y="2563562"/>
            <a:ext cx="1012800" cy="424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Add</a:t>
            </a:r>
            <a:endParaRPr b="1" sz="1000"/>
          </a:p>
        </p:txBody>
      </p:sp>
      <p:sp>
        <p:nvSpPr>
          <p:cNvPr id="256" name="Google Shape;256;p27"/>
          <p:cNvSpPr/>
          <p:nvPr/>
        </p:nvSpPr>
        <p:spPr>
          <a:xfrm rot="-5400000">
            <a:off x="7242436" y="2665350"/>
            <a:ext cx="296100" cy="220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1921025" y="2764380"/>
            <a:ext cx="72300" cy="20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1921025" y="4709908"/>
            <a:ext cx="4813500" cy="5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6615571" y="2987788"/>
            <a:ext cx="157800" cy="1717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4984640" y="4770592"/>
            <a:ext cx="1872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dimensionality restoration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261" name="Google Shape;261;p27"/>
          <p:cNvCxnSpPr/>
          <p:nvPr/>
        </p:nvCxnSpPr>
        <p:spPr>
          <a:xfrm rot="10800000">
            <a:off x="4848425" y="4373486"/>
            <a:ext cx="214200" cy="5442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7"/>
          <p:cNvSpPr txBox="1"/>
          <p:nvPr/>
        </p:nvSpPr>
        <p:spPr>
          <a:xfrm>
            <a:off x="2350152" y="4808567"/>
            <a:ext cx="1872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dimensionality reduction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263" name="Google Shape;263;p27"/>
          <p:cNvCxnSpPr/>
          <p:nvPr/>
        </p:nvCxnSpPr>
        <p:spPr>
          <a:xfrm flipH="1" rot="5400000">
            <a:off x="2195017" y="4271957"/>
            <a:ext cx="984600" cy="20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27"/>
          <p:cNvSpPr txBox="1"/>
          <p:nvPr/>
        </p:nvSpPr>
        <p:spPr>
          <a:xfrm>
            <a:off x="7161897" y="3449503"/>
            <a:ext cx="19821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paper,this is denoted by the formula</a:t>
            </a:r>
            <a:endParaRPr b="1" sz="8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h(x) = f(x, {W</a:t>
            </a:r>
            <a:r>
              <a:rPr b="1" baseline="-25000" lang="en" sz="800">
                <a:solidFill>
                  <a:srgbClr val="0097A7"/>
                </a:solidFill>
              </a:rPr>
              <a:t>i</a:t>
            </a:r>
            <a:r>
              <a:rPr b="1" lang="en" sz="800">
                <a:solidFill>
                  <a:srgbClr val="0097A7"/>
                </a:solidFill>
              </a:rPr>
              <a:t>}) + x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265" name="Google Shape;265;p27"/>
          <p:cNvCxnSpPr/>
          <p:nvPr/>
        </p:nvCxnSpPr>
        <p:spPr>
          <a:xfrm rot="10800000">
            <a:off x="7741928" y="2923742"/>
            <a:ext cx="214200" cy="5442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7"/>
          <p:cNvSpPr/>
          <p:nvPr/>
        </p:nvSpPr>
        <p:spPr>
          <a:xfrm rot="5400000">
            <a:off x="3970584" y="421341"/>
            <a:ext cx="184800" cy="2543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2942044" y="1361691"/>
            <a:ext cx="22461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bottleneck design</a:t>
            </a:r>
            <a:endParaRPr b="1" sz="800">
              <a:solidFill>
                <a:srgbClr val="0097A7"/>
              </a:solidFill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263425" y="1757150"/>
            <a:ext cx="1067400" cy="193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 convolution layers reduce the number of features maps from previous block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(bottleneck).</a:t>
            </a:r>
            <a:endParaRPr sz="1200"/>
          </a:p>
        </p:txBody>
      </p:sp>
      <p:sp>
        <p:nvSpPr>
          <p:cNvPr id="269" name="Google Shape;269;p27"/>
          <p:cNvSpPr txBox="1"/>
          <p:nvPr/>
        </p:nvSpPr>
        <p:spPr>
          <a:xfrm>
            <a:off x="6149225" y="1724225"/>
            <a:ext cx="2246100" cy="54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 convolution increases the number of feature maps.</a:t>
            </a:r>
            <a:endParaRPr sz="1200"/>
          </a:p>
        </p:txBody>
      </p: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76" name="Google Shape;276;p28"/>
          <p:cNvSpPr txBox="1"/>
          <p:nvPr/>
        </p:nvSpPr>
        <p:spPr>
          <a:xfrm>
            <a:off x="311700" y="1148875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def </a:t>
            </a:r>
            <a:r>
              <a:rPr lang="en" sz="1200">
                <a:solidFill>
                  <a:srgbClr val="FFFFFF"/>
                </a:solidFill>
              </a:rPr>
              <a:t>identity_block</a:t>
            </a:r>
            <a:r>
              <a:rPr lang="en" sz="1200">
                <a:solidFill>
                  <a:srgbClr val="FFFFFF"/>
                </a:solidFill>
              </a:rPr>
              <a:t>(inputs, **metaparameters):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n_filters = metaparameters[‘n_filters’]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93C47D"/>
                </a:solidFill>
              </a:rPr>
              <a:t># Remember the input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</a:t>
            </a:r>
            <a:r>
              <a:rPr lang="en" sz="1200">
                <a:solidFill>
                  <a:srgbClr val="FFFFFF"/>
                </a:solidFill>
              </a:rPr>
              <a:t> residual = inputs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# Dimensionality Reduction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i</a:t>
            </a:r>
            <a:r>
              <a:rPr lang="en" sz="1200">
                <a:solidFill>
                  <a:srgbClr val="FFFFFF"/>
                </a:solidFill>
              </a:rPr>
              <a:t>nputs = Conv2D(n_filters, (1, 1), strides=(1, 1), …)(inputs)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</a:t>
            </a:r>
            <a:endParaRPr b="1" sz="12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</a:t>
            </a:r>
            <a:r>
              <a:rPr lang="en" sz="1200">
                <a:solidFill>
                  <a:srgbClr val="93C47D"/>
                </a:solidFill>
              </a:rPr>
              <a:t># Bottleneck Convolution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</a:t>
            </a:r>
            <a:r>
              <a:rPr lang="en" sz="1200">
                <a:solidFill>
                  <a:srgbClr val="FFFFFF"/>
                </a:solidFill>
              </a:rPr>
              <a:t>nputs = Conv2D(n_filters, (3, 3),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Dimensionality Expansion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Conv2D(4 * n_filters, (1, 1),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Add residual block input to output of residual block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Add()([residual, inputs])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return</a:t>
            </a:r>
            <a:r>
              <a:rPr lang="en" sz="1200">
                <a:solidFill>
                  <a:srgbClr val="FFFFFF"/>
                </a:solidFill>
              </a:rPr>
              <a:t> inputs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by saving a copy of the input (residual).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 series of sequential convolutions.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 matrix add of the saved input (residual) with outputs of the last convolution.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2260522" y="1432512"/>
            <a:ext cx="999000" cy="20283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Strided</a:t>
            </a:r>
            <a:br>
              <a:rPr b="1" lang="en" sz="900"/>
            </a:b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1x1</a:t>
            </a:r>
            <a:endParaRPr b="1" sz="900"/>
          </a:p>
        </p:txBody>
      </p:sp>
      <p:sp>
        <p:nvSpPr>
          <p:cNvPr id="285" name="Google Shape;285;p29"/>
          <p:cNvSpPr txBox="1"/>
          <p:nvPr/>
        </p:nvSpPr>
        <p:spPr>
          <a:xfrm>
            <a:off x="2430674" y="1017725"/>
            <a:ext cx="52254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Residual Block (Fig. 3(c) in Paper) with (Linear) Projection  Shortcut</a:t>
            </a:r>
            <a:endParaRPr b="1" sz="1200"/>
          </a:p>
        </p:txBody>
      </p:sp>
      <p:sp>
        <p:nvSpPr>
          <p:cNvPr id="286" name="Google Shape;286;p29"/>
          <p:cNvSpPr/>
          <p:nvPr/>
        </p:nvSpPr>
        <p:spPr>
          <a:xfrm rot="-5400000">
            <a:off x="4268056" y="2388140"/>
            <a:ext cx="827700" cy="1557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 rot="-5400000">
            <a:off x="3028111" y="2343962"/>
            <a:ext cx="827700" cy="1557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3562550" y="1451893"/>
            <a:ext cx="999000" cy="20283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Bottleneck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3x3</a:t>
            </a:r>
            <a:endParaRPr b="1" sz="900"/>
          </a:p>
        </p:txBody>
      </p:sp>
      <p:sp>
        <p:nvSpPr>
          <p:cNvPr id="289" name="Google Shape;289;p29"/>
          <p:cNvSpPr/>
          <p:nvPr/>
        </p:nvSpPr>
        <p:spPr>
          <a:xfrm>
            <a:off x="4802496" y="1451893"/>
            <a:ext cx="999000" cy="20283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Convolution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1x1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Filters x 4</a:t>
            </a:r>
            <a:endParaRPr b="1" sz="900">
              <a:solidFill>
                <a:srgbClr val="000000"/>
              </a:solidFill>
            </a:endParaRPr>
          </a:p>
        </p:txBody>
      </p:sp>
      <p:sp>
        <p:nvSpPr>
          <p:cNvPr id="290" name="Google Shape;290;p29"/>
          <p:cNvSpPr/>
          <p:nvPr/>
        </p:nvSpPr>
        <p:spPr>
          <a:xfrm rot="-5400000">
            <a:off x="1953970" y="2293577"/>
            <a:ext cx="310500" cy="217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 txBox="1"/>
          <p:nvPr/>
        </p:nvSpPr>
        <p:spPr>
          <a:xfrm>
            <a:off x="1472675" y="2277308"/>
            <a:ext cx="5277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292" name="Google Shape;292;p29"/>
          <p:cNvSpPr/>
          <p:nvPr/>
        </p:nvSpPr>
        <p:spPr>
          <a:xfrm rot="-5400000">
            <a:off x="5797662" y="2371166"/>
            <a:ext cx="310500" cy="217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 txBox="1"/>
          <p:nvPr/>
        </p:nvSpPr>
        <p:spPr>
          <a:xfrm>
            <a:off x="7553979" y="2354897"/>
            <a:ext cx="602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294" name="Google Shape;294;p29"/>
          <p:cNvSpPr/>
          <p:nvPr/>
        </p:nvSpPr>
        <p:spPr>
          <a:xfrm>
            <a:off x="6178237" y="2277308"/>
            <a:ext cx="999000" cy="444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Add</a:t>
            </a:r>
            <a:endParaRPr b="1" sz="1000"/>
          </a:p>
        </p:txBody>
      </p:sp>
      <p:sp>
        <p:nvSpPr>
          <p:cNvPr id="295" name="Google Shape;295;p29"/>
          <p:cNvSpPr/>
          <p:nvPr/>
        </p:nvSpPr>
        <p:spPr>
          <a:xfrm rot="-5400000">
            <a:off x="7247427" y="2390547"/>
            <a:ext cx="310500" cy="217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2007376" y="2487686"/>
            <a:ext cx="71100" cy="2097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2007376" y="4525842"/>
            <a:ext cx="4748400" cy="58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/>
          <p:nvPr/>
        </p:nvSpPr>
        <p:spPr>
          <a:xfrm>
            <a:off x="6638271" y="2721731"/>
            <a:ext cx="155700" cy="1799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6233147" y="4773063"/>
            <a:ext cx="1847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projection shortcut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300" name="Google Shape;300;p29"/>
          <p:cNvCxnSpPr/>
          <p:nvPr/>
        </p:nvCxnSpPr>
        <p:spPr>
          <a:xfrm rot="10800000">
            <a:off x="4894881" y="4173512"/>
            <a:ext cx="211500" cy="5700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29"/>
          <p:cNvSpPr/>
          <p:nvPr/>
        </p:nvSpPr>
        <p:spPr>
          <a:xfrm>
            <a:off x="3364123" y="4143911"/>
            <a:ext cx="2156400" cy="6291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Strided Convolution 1x1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Filters x 4</a:t>
            </a:r>
            <a:endParaRPr b="1" sz="1000"/>
          </a:p>
        </p:txBody>
      </p:sp>
      <p:sp>
        <p:nvSpPr>
          <p:cNvPr id="302" name="Google Shape;302;p29"/>
          <p:cNvSpPr txBox="1"/>
          <p:nvPr/>
        </p:nvSpPr>
        <p:spPr>
          <a:xfrm>
            <a:off x="2260522" y="3738378"/>
            <a:ext cx="13407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Reduces Filter Size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By 75%</a:t>
            </a:r>
            <a:endParaRPr b="1" sz="1000"/>
          </a:p>
        </p:txBody>
      </p:sp>
      <p:cxnSp>
        <p:nvCxnSpPr>
          <p:cNvPr id="303" name="Google Shape;303;p29"/>
          <p:cNvCxnSpPr/>
          <p:nvPr/>
        </p:nvCxnSpPr>
        <p:spPr>
          <a:xfrm rot="10800000">
            <a:off x="5640217" y="4651603"/>
            <a:ext cx="536400" cy="207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9"/>
          <p:cNvCxnSpPr>
            <a:endCxn id="284" idx="2"/>
          </p:cNvCxnSpPr>
          <p:nvPr/>
        </p:nvCxnSpPr>
        <p:spPr>
          <a:xfrm rot="-5400000">
            <a:off x="2575972" y="3592962"/>
            <a:ext cx="316200" cy="51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9"/>
          <p:cNvCxnSpPr/>
          <p:nvPr/>
        </p:nvCxnSpPr>
        <p:spPr>
          <a:xfrm>
            <a:off x="2904851" y="4093422"/>
            <a:ext cx="383100" cy="240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9"/>
          <p:cNvSpPr txBox="1"/>
          <p:nvPr/>
        </p:nvSpPr>
        <p:spPr>
          <a:xfrm>
            <a:off x="7083959" y="3272463"/>
            <a:ext cx="1954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paper,this is denoted by the formula</a:t>
            </a:r>
            <a:endParaRPr b="1" sz="8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h(x) = f(x, {W</a:t>
            </a:r>
            <a:r>
              <a:rPr b="1" baseline="-25000" lang="en" sz="800">
                <a:solidFill>
                  <a:srgbClr val="0097A7"/>
                </a:solidFill>
              </a:rPr>
              <a:t>i</a:t>
            </a:r>
            <a:r>
              <a:rPr b="1" lang="en" sz="800">
                <a:solidFill>
                  <a:srgbClr val="0097A7"/>
                </a:solidFill>
              </a:rPr>
              <a:t>}) + W</a:t>
            </a:r>
            <a:r>
              <a:rPr b="1" baseline="-25000" lang="en" sz="800">
                <a:solidFill>
                  <a:srgbClr val="0097A7"/>
                </a:solidFill>
              </a:rPr>
              <a:t>s</a:t>
            </a:r>
            <a:r>
              <a:rPr b="1" lang="en" sz="800">
                <a:solidFill>
                  <a:srgbClr val="0097A7"/>
                </a:solidFill>
              </a:rPr>
              <a:t>x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307" name="Google Shape;307;p29"/>
          <p:cNvCxnSpPr/>
          <p:nvPr/>
        </p:nvCxnSpPr>
        <p:spPr>
          <a:xfrm rot="10800000">
            <a:off x="7655921" y="2721780"/>
            <a:ext cx="211500" cy="5700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9"/>
          <p:cNvSpPr txBox="1"/>
          <p:nvPr/>
        </p:nvSpPr>
        <p:spPr>
          <a:xfrm>
            <a:off x="256375" y="1497250"/>
            <a:ext cx="1209300" cy="247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linear projection convolution is used on the residual in the first block, so the number of feature maps on the identity link match the output for the matrix add operation.</a:t>
            </a:r>
            <a:endParaRPr sz="1200"/>
          </a:p>
        </p:txBody>
      </p:sp>
      <p:sp>
        <p:nvSpPr>
          <p:cNvPr id="309" name="Google Shape;30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311700" y="1148875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def </a:t>
            </a:r>
            <a:r>
              <a:rPr lang="en" sz="1200">
                <a:solidFill>
                  <a:srgbClr val="FFFFFF"/>
                </a:solidFill>
              </a:rPr>
              <a:t>projection</a:t>
            </a:r>
            <a:r>
              <a:rPr lang="en" sz="1200">
                <a:solidFill>
                  <a:srgbClr val="FFFFFF"/>
                </a:solidFill>
              </a:rPr>
              <a:t>_block(inputs, strides=(2, 2), **metaparameters):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n_filters = metaparameters[‘n_filters’]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br>
              <a:rPr lang="en" sz="1200">
                <a:solidFill>
                  <a:srgbClr val="93C47D"/>
                </a:solidFill>
              </a:rPr>
            </a:b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93C47D"/>
                </a:solidFill>
              </a:rPr>
              <a:t># Remember a Linear projection of the inputs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</a:t>
            </a:r>
            <a:r>
              <a:rPr lang="en" sz="1200">
                <a:solidFill>
                  <a:srgbClr val="FFFFFF"/>
                </a:solidFill>
              </a:rPr>
              <a:t> residual = Conv2D(4 * n_filters, (1, 1), strides=strides, </a:t>
            </a:r>
            <a:r>
              <a:rPr lang="en" sz="1200">
                <a:solidFill>
                  <a:srgbClr val="FFFFFF"/>
                </a:solidFill>
              </a:rPr>
              <a:t>...</a:t>
            </a:r>
            <a:r>
              <a:rPr lang="en" sz="1200">
                <a:solidFill>
                  <a:srgbClr val="FFFFFF"/>
                </a:solidFill>
              </a:rPr>
              <a:t>.)(inputs)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# Dimensionality Reduction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inputs = Conv2D(n_filters, (1, 1), strides=(1, 1), …)(inputs)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</a:t>
            </a:r>
            <a:endParaRPr b="1" sz="12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</a:t>
            </a:r>
            <a:r>
              <a:rPr lang="en" sz="1200">
                <a:solidFill>
                  <a:srgbClr val="93C47D"/>
                </a:solidFill>
              </a:rPr>
              <a:t># Bottleneck Convolution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Conv2D(n_filters, (3, 3),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Dimensionality Expansion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Conv2D(4 * n_filters, (1, 1),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Add residual block input to output of residual block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Add()([residual,  inputs])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return</a:t>
            </a:r>
            <a:r>
              <a:rPr lang="en" sz="1200">
                <a:solidFill>
                  <a:srgbClr val="FFFFFF"/>
                </a:solidFill>
              </a:rPr>
              <a:t> inputs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remembered input (residual) has the number of filters increased 4X on the first block to match the number of filters on the output for the matrix add operation.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3648868" y="1456050"/>
            <a:ext cx="2132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Classifier Group</a:t>
            </a:r>
            <a:endParaRPr b="1" sz="1200"/>
          </a:p>
        </p:txBody>
      </p:sp>
      <p:sp>
        <p:nvSpPr>
          <p:cNvPr id="324" name="Google Shape;324;p31"/>
          <p:cNvSpPr/>
          <p:nvPr/>
        </p:nvSpPr>
        <p:spPr>
          <a:xfrm>
            <a:off x="2965850" y="1956050"/>
            <a:ext cx="29979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1"/>
          <p:cNvSpPr/>
          <p:nvPr/>
        </p:nvSpPr>
        <p:spPr>
          <a:xfrm>
            <a:off x="3120563" y="2017713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Global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Average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Pooling</a:t>
            </a:r>
            <a:endParaRPr b="1" sz="1000"/>
          </a:p>
        </p:txBody>
      </p:sp>
      <p:sp>
        <p:nvSpPr>
          <p:cNvPr id="326" name="Google Shape;326;p31"/>
          <p:cNvSpPr/>
          <p:nvPr/>
        </p:nvSpPr>
        <p:spPr>
          <a:xfrm rot="-5400000">
            <a:off x="2522911" y="3005863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"/>
          <p:cNvSpPr txBox="1"/>
          <p:nvPr/>
        </p:nvSpPr>
        <p:spPr>
          <a:xfrm>
            <a:off x="2037188" y="2973163"/>
            <a:ext cx="553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328" name="Google Shape;328;p31"/>
          <p:cNvSpPr txBox="1"/>
          <p:nvPr/>
        </p:nvSpPr>
        <p:spPr>
          <a:xfrm>
            <a:off x="4891463" y="2832900"/>
            <a:ext cx="631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329" name="Google Shape;329;p31"/>
          <p:cNvSpPr/>
          <p:nvPr/>
        </p:nvSpPr>
        <p:spPr>
          <a:xfrm rot="-5400000">
            <a:off x="6042811" y="3040975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1"/>
          <p:cNvSpPr/>
          <p:nvPr/>
        </p:nvSpPr>
        <p:spPr>
          <a:xfrm rot="-5400000">
            <a:off x="3884950" y="30733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"/>
          <p:cNvSpPr/>
          <p:nvPr/>
        </p:nvSpPr>
        <p:spPr>
          <a:xfrm>
            <a:off x="4615575" y="2017713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Dense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(N classes)</a:t>
            </a:r>
            <a:endParaRPr b="1" sz="1000"/>
          </a:p>
        </p:txBody>
      </p:sp>
      <p:sp>
        <p:nvSpPr>
          <p:cNvPr id="332" name="Google Shape;332;p31"/>
          <p:cNvSpPr txBox="1"/>
          <p:nvPr/>
        </p:nvSpPr>
        <p:spPr>
          <a:xfrm>
            <a:off x="6386231" y="3008275"/>
            <a:ext cx="815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333" name="Google Shape;333;p31"/>
          <p:cNvSpPr txBox="1"/>
          <p:nvPr/>
        </p:nvSpPr>
        <p:spPr>
          <a:xfrm>
            <a:off x="583625" y="1918225"/>
            <a:ext cx="1209300" cy="247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Flattening of feature maps (bottleneck layer) is replaced by averaging each feature map into a single value and concatenating into 1D vector.</a:t>
            </a:r>
            <a:endParaRPr sz="1200"/>
          </a:p>
        </p:txBody>
      </p:sp>
      <p:sp>
        <p:nvSpPr>
          <p:cNvPr id="334" name="Google Shape;334;p31"/>
          <p:cNvSpPr txBox="1"/>
          <p:nvPr/>
        </p:nvSpPr>
        <p:spPr>
          <a:xfrm>
            <a:off x="7059825" y="1918225"/>
            <a:ext cx="1209300" cy="247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Coarse classification learning overlaps with  prior (toplevel) convolutional group.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Final (detail) classification learning is done here.</a:t>
            </a:r>
            <a:endParaRPr sz="1200"/>
          </a:p>
        </p:txBody>
      </p:sp>
      <p:sp>
        <p:nvSpPr>
          <p:cNvPr id="335" name="Google Shape;33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Preface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307525"/>
            <a:ext cx="85206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The composable design pattern is used across all the community labs.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The design pattern is AutoML friendly and provides the vehicle for “human” directed search space.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 Normalization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341" name="Google Shape;3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187" y="1489250"/>
            <a:ext cx="1391926" cy="9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2"/>
          <p:cNvSpPr/>
          <p:nvPr/>
        </p:nvSpPr>
        <p:spPr>
          <a:xfrm>
            <a:off x="2291138" y="26412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43" name="Google Shape;343;p32"/>
          <p:cNvSpPr/>
          <p:nvPr/>
        </p:nvSpPr>
        <p:spPr>
          <a:xfrm>
            <a:off x="3299838" y="32027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 txBox="1"/>
          <p:nvPr/>
        </p:nvSpPr>
        <p:spPr>
          <a:xfrm>
            <a:off x="435475" y="1271100"/>
            <a:ext cx="1684800" cy="128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Pixels  values are normalized, whereby the distance between pixels is proportional to their frequency of occurrence -- which speeds up learning.</a:t>
            </a:r>
            <a:endParaRPr b="1" sz="1000"/>
          </a:p>
        </p:txBody>
      </p:sp>
      <p:sp>
        <p:nvSpPr>
          <p:cNvPr id="345" name="Google Shape;345;p32"/>
          <p:cNvSpPr/>
          <p:nvPr/>
        </p:nvSpPr>
        <p:spPr>
          <a:xfrm>
            <a:off x="3299850" y="24471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2291138" y="34339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47" name="Google Shape;347;p32"/>
          <p:cNvSpPr txBox="1"/>
          <p:nvPr/>
        </p:nvSpPr>
        <p:spPr>
          <a:xfrm>
            <a:off x="5544050" y="2063350"/>
            <a:ext cx="16848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Pixel value spread</a:t>
            </a:r>
            <a:endParaRPr b="1" sz="1000"/>
          </a:p>
        </p:txBody>
      </p:sp>
      <p:sp>
        <p:nvSpPr>
          <p:cNvPr id="348" name="Google Shape;348;p32"/>
          <p:cNvSpPr/>
          <p:nvPr/>
        </p:nvSpPr>
        <p:spPr>
          <a:xfrm>
            <a:off x="3299838" y="40532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2291138" y="428445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50" name="Google Shape;350;p32"/>
          <p:cNvSpPr/>
          <p:nvPr/>
        </p:nvSpPr>
        <p:spPr>
          <a:xfrm>
            <a:off x="3299838" y="4903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 rot="10800000">
            <a:off x="5544050" y="2432525"/>
            <a:ext cx="1538000" cy="2608900"/>
          </a:xfrm>
          <a:prstGeom prst="flowChartManualOperation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 txBox="1"/>
          <p:nvPr/>
        </p:nvSpPr>
        <p:spPr>
          <a:xfrm>
            <a:off x="7371000" y="2153200"/>
            <a:ext cx="1461300" cy="288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Variance in the pixel values spreads per layer (co-variance).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At some point, the variance is too great for the model to learn - which limited the depth of layers (vanishing gradient).</a:t>
            </a:r>
            <a:endParaRPr b="1" sz="1000"/>
          </a:p>
        </p:txBody>
      </p:sp>
      <p:sp>
        <p:nvSpPr>
          <p:cNvPr id="353" name="Google Shape;353;p32"/>
          <p:cNvSpPr txBox="1"/>
          <p:nvPr/>
        </p:nvSpPr>
        <p:spPr>
          <a:xfrm>
            <a:off x="3136200" y="1055500"/>
            <a:ext cx="32742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Co-Variance Shift - Vanishing Gradient</a:t>
            </a:r>
            <a:endParaRPr b="1" sz="1200"/>
          </a:p>
        </p:txBody>
      </p:sp>
      <p:sp>
        <p:nvSpPr>
          <p:cNvPr id="354" name="Google Shape;35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 Normalization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360" name="Google Shape;3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187" y="1489250"/>
            <a:ext cx="1391926" cy="9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3"/>
          <p:cNvSpPr/>
          <p:nvPr/>
        </p:nvSpPr>
        <p:spPr>
          <a:xfrm>
            <a:off x="2291138" y="26412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62" name="Google Shape;362;p33"/>
          <p:cNvSpPr/>
          <p:nvPr/>
        </p:nvSpPr>
        <p:spPr>
          <a:xfrm>
            <a:off x="3299838" y="32027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3"/>
          <p:cNvSpPr txBox="1"/>
          <p:nvPr/>
        </p:nvSpPr>
        <p:spPr>
          <a:xfrm>
            <a:off x="341050" y="2772550"/>
            <a:ext cx="1684800" cy="711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Re-normalize pixel values after each convolution.</a:t>
            </a:r>
            <a:endParaRPr b="1" sz="1000"/>
          </a:p>
        </p:txBody>
      </p:sp>
      <p:sp>
        <p:nvSpPr>
          <p:cNvPr id="364" name="Google Shape;364;p33"/>
          <p:cNvSpPr/>
          <p:nvPr/>
        </p:nvSpPr>
        <p:spPr>
          <a:xfrm>
            <a:off x="3299850" y="24471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2291138" y="34339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66" name="Google Shape;366;p33"/>
          <p:cNvSpPr txBox="1"/>
          <p:nvPr/>
        </p:nvSpPr>
        <p:spPr>
          <a:xfrm>
            <a:off x="5544050" y="2063350"/>
            <a:ext cx="16848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Pixel value spread</a:t>
            </a:r>
            <a:endParaRPr b="1" sz="1000"/>
          </a:p>
        </p:txBody>
      </p:sp>
      <p:sp>
        <p:nvSpPr>
          <p:cNvPr id="367" name="Google Shape;367;p33"/>
          <p:cNvSpPr/>
          <p:nvPr/>
        </p:nvSpPr>
        <p:spPr>
          <a:xfrm>
            <a:off x="3299838" y="40532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3"/>
          <p:cNvSpPr/>
          <p:nvPr/>
        </p:nvSpPr>
        <p:spPr>
          <a:xfrm>
            <a:off x="2291138" y="428445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69" name="Google Shape;369;p33"/>
          <p:cNvSpPr/>
          <p:nvPr/>
        </p:nvSpPr>
        <p:spPr>
          <a:xfrm>
            <a:off x="3299838" y="4903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3"/>
          <p:cNvSpPr txBox="1"/>
          <p:nvPr/>
        </p:nvSpPr>
        <p:spPr>
          <a:xfrm>
            <a:off x="7371000" y="2153200"/>
            <a:ext cx="1461300" cy="270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Variance in the pixel values stabilizes.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Can go deeper layers without vanishing gradient.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By-product benefit was able to use higher learning rates and speed up training time.</a:t>
            </a:r>
            <a:endParaRPr b="1" sz="1000"/>
          </a:p>
        </p:txBody>
      </p:sp>
      <p:sp>
        <p:nvSpPr>
          <p:cNvPr id="371" name="Google Shape;371;p33"/>
          <p:cNvSpPr txBox="1"/>
          <p:nvPr/>
        </p:nvSpPr>
        <p:spPr>
          <a:xfrm>
            <a:off x="2887575" y="1017725"/>
            <a:ext cx="4032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Solution - Renormalize after each convolution</a:t>
            </a:r>
            <a:endParaRPr b="1" sz="1200"/>
          </a:p>
        </p:txBody>
      </p:sp>
      <p:sp>
        <p:nvSpPr>
          <p:cNvPr id="372" name="Google Shape;372;p33"/>
          <p:cNvSpPr/>
          <p:nvPr/>
        </p:nvSpPr>
        <p:spPr>
          <a:xfrm>
            <a:off x="5669275" y="2512200"/>
            <a:ext cx="1087500" cy="2348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 Normalization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79" name="Google Shape;379;p34"/>
          <p:cNvSpPr txBox="1"/>
          <p:nvPr/>
        </p:nvSpPr>
        <p:spPr>
          <a:xfrm>
            <a:off x="311700" y="1148100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# Convolutional layer followed by batch normalization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inputs = Conv2D(n_filters, (1, 1), strides=(1, 1), use_bias=False, 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                            kernel_initializer=’he_normal’)(inputs)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inputs = BatchNormalization()(inputs)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inputs = ReLU()(inputs)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6063925" y="1260900"/>
            <a:ext cx="25989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Normalization (normalize over each batch) added inserted before linear activation unit (demonstrated in ResNet).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Eliminated the need for bias parameters (i.e., use_bias = False).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used random sample from He-Normal distribution for initializing weights (prior was Xavier -- increased </a:t>
            </a:r>
            <a:r>
              <a:rPr lang="en"/>
              <a:t>likelihood</a:t>
            </a:r>
            <a:r>
              <a:rPr lang="en"/>
              <a:t> of finding best optima ~ accuracy on holdout data).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Macro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7540450" y="2662675"/>
            <a:ext cx="1549800" cy="9702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657675" y="2746825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69" name="Google Shape;69;p15"/>
          <p:cNvSpPr/>
          <p:nvPr/>
        </p:nvSpPr>
        <p:spPr>
          <a:xfrm>
            <a:off x="3329825" y="19914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0" name="Google Shape;70;p15"/>
          <p:cNvSpPr/>
          <p:nvPr/>
        </p:nvSpPr>
        <p:spPr>
          <a:xfrm rot="-5400000">
            <a:off x="2544863" y="301338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 rot="-5400000">
            <a:off x="3819500" y="30470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431000" y="19585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3" name="Google Shape;73;p15"/>
          <p:cNvSpPr/>
          <p:nvPr/>
        </p:nvSpPr>
        <p:spPr>
          <a:xfrm rot="-5400000">
            <a:off x="4920688" y="30133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532188" y="19914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5" name="Google Shape;75;p15"/>
          <p:cNvSpPr/>
          <p:nvPr/>
        </p:nvSpPr>
        <p:spPr>
          <a:xfrm rot="-5400000">
            <a:off x="6021888" y="30470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7633750" y="2766263"/>
            <a:ext cx="1363200" cy="725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Classifier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77" name="Google Shape;77;p15"/>
          <p:cNvSpPr/>
          <p:nvPr/>
        </p:nvSpPr>
        <p:spPr>
          <a:xfrm>
            <a:off x="3156500" y="1836550"/>
            <a:ext cx="40311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6595575" y="2746825"/>
            <a:ext cx="756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79" name="Google Shape;79;p15"/>
          <p:cNvSpPr/>
          <p:nvPr/>
        </p:nvSpPr>
        <p:spPr>
          <a:xfrm rot="-5400000">
            <a:off x="6878913" y="30988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96525" y="2746825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Pre-Stem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81" name="Google Shape;81;p15"/>
          <p:cNvSpPr/>
          <p:nvPr/>
        </p:nvSpPr>
        <p:spPr>
          <a:xfrm rot="-5400000">
            <a:off x="993488" y="301338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3750" y="2510875"/>
            <a:ext cx="2849700" cy="1168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1100150" y="2214025"/>
            <a:ext cx="756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Stem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730650" y="1493350"/>
            <a:ext cx="756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Learner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791750" y="2266675"/>
            <a:ext cx="9021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Classifier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Micro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543400" y="1737925"/>
            <a:ext cx="40311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716725" y="18927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Block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4" name="Google Shape;94;p16"/>
          <p:cNvSpPr/>
          <p:nvPr/>
        </p:nvSpPr>
        <p:spPr>
          <a:xfrm rot="-5400000">
            <a:off x="3206400" y="29484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817900" y="185995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Block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6" name="Google Shape;96;p16"/>
          <p:cNvSpPr/>
          <p:nvPr/>
        </p:nvSpPr>
        <p:spPr>
          <a:xfrm rot="-5400000">
            <a:off x="4307588" y="29147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919088" y="18927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Block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8" name="Google Shape;98;p16"/>
          <p:cNvSpPr/>
          <p:nvPr/>
        </p:nvSpPr>
        <p:spPr>
          <a:xfrm rot="-5400000">
            <a:off x="5408788" y="29484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5982475" y="2648200"/>
            <a:ext cx="756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100" name="Google Shape;100;p16"/>
          <p:cNvSpPr txBox="1"/>
          <p:nvPr/>
        </p:nvSpPr>
        <p:spPr>
          <a:xfrm>
            <a:off x="4188825" y="1240838"/>
            <a:ext cx="1689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Group </a:t>
            </a:r>
            <a:endParaRPr b="1" sz="1200"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Parameters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Meta-Parameters</a:t>
            </a:r>
            <a:r>
              <a:rPr lang="en"/>
              <a:t>  - These are the parameters for configuring macro-architecture.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Hyper-parameters</a:t>
            </a:r>
            <a:r>
              <a:rPr lang="en"/>
              <a:t> - These are the parameters for training the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Parameters </a:t>
            </a:r>
            <a:r>
              <a:rPr lang="en"/>
              <a:t>          - These are the parameters the model will learn during training.</a:t>
            </a:r>
            <a:endParaRPr/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Macro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311700" y="1141200"/>
            <a:ext cx="50919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</a:t>
            </a:r>
            <a:r>
              <a:rPr b="1"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stem(inputs):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learner(inputs,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</a:t>
            </a:r>
            <a:r>
              <a:rPr lang="en">
                <a:solidFill>
                  <a:srgbClr val="FFFFFF"/>
                </a:solidFill>
              </a:rPr>
              <a:t> classifier(inputs, n_classes):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inputs = Input(shape=...)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layers = stem(inputs)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layers </a:t>
            </a:r>
            <a:r>
              <a:rPr lang="en">
                <a:solidFill>
                  <a:srgbClr val="FFFFFF"/>
                </a:solidFill>
              </a:rPr>
              <a:t>= learner(layers, metaparameters=...)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outputs = classifier(layers, n_classes)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= Model(inputs, outputs)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Style (Idiomatic) of coding the macro architecture of a model in TF.Keras.</a:t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Macro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11700" y="1150825"/>
            <a:ext cx="53517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class </a:t>
            </a:r>
            <a:r>
              <a:rPr b="1" lang="en">
                <a:solidFill>
                  <a:srgbClr val="FFFFFF"/>
                </a:solidFill>
              </a:rPr>
              <a:t>MyModel():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def </a:t>
            </a:r>
            <a:r>
              <a:rPr lang="en">
                <a:solidFill>
                  <a:srgbClr val="FFFFFF"/>
                </a:solidFill>
              </a:rPr>
              <a:t>init(self, input_shape, n_classes,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         </a:t>
            </a:r>
            <a:r>
              <a:rPr lang="en">
                <a:solidFill>
                  <a:srgbClr val="FFFFFF"/>
                </a:solidFill>
              </a:rPr>
              <a:t>inputs = Input(shape=input_shape)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         layers = stem(inputs)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layers = learner(layers, metaparameters)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outputs = classifier(layers, n_classes)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model = Model(inputs, outputs)</a:t>
            </a:r>
            <a:br>
              <a:rPr lang="en">
                <a:solidFill>
                  <a:srgbClr val="FFFFFF"/>
                </a:solidFill>
              </a:rPr>
            </a:b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</a:t>
            </a:r>
            <a:r>
              <a:rPr b="1" lang="en">
                <a:solidFill>
                  <a:srgbClr val="6D9EEB"/>
                </a:solidFill>
              </a:rPr>
              <a:t>def</a:t>
            </a:r>
            <a:r>
              <a:rPr b="1"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stem(self, inputs):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 </a:t>
            </a: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learner(self, 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 </a:t>
            </a:r>
            <a:r>
              <a:rPr b="1" lang="en">
                <a:solidFill>
                  <a:srgbClr val="6D9EEB"/>
                </a:solidFill>
              </a:rPr>
              <a:t>def</a:t>
            </a:r>
            <a:r>
              <a:rPr lang="en">
                <a:solidFill>
                  <a:srgbClr val="FFFFFF"/>
                </a:solidFill>
              </a:rPr>
              <a:t> classifier(self, inputs, n_classes):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r>
              <a:rPr lang="en"/>
              <a:t> Style (Composable) of coding a model in TF.Keras.</a:t>
            </a:r>
            <a:endParaRPr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Micro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11700" y="1148875"/>
            <a:ext cx="50919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learner(inputs,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for</a:t>
            </a:r>
            <a:r>
              <a:rPr lang="en">
                <a:solidFill>
                  <a:srgbClr val="FFFFFF"/>
                </a:solidFill>
              </a:rPr>
              <a:t> group_params </a:t>
            </a:r>
            <a:r>
              <a:rPr b="1" lang="en">
                <a:solidFill>
                  <a:srgbClr val="FFFFFF"/>
                </a:solidFill>
                <a:highlight>
                  <a:srgbClr val="6FA8DC"/>
                </a:highlight>
              </a:rPr>
              <a:t>in</a:t>
            </a:r>
            <a:r>
              <a:rPr lang="en">
                <a:solidFill>
                  <a:srgbClr val="FFFFFF"/>
                </a:solidFill>
              </a:rPr>
              <a:t> metaparameters[‘groups’]: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inputs = group(inputs, group_parameters)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group(inputs,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for</a:t>
            </a:r>
            <a:r>
              <a:rPr lang="en">
                <a:solidFill>
                  <a:srgbClr val="FFFFFF"/>
                </a:solidFill>
              </a:rPr>
              <a:t> block_params </a:t>
            </a:r>
            <a:r>
              <a:rPr b="1" lang="en">
                <a:solidFill>
                  <a:srgbClr val="6FA8DC"/>
                </a:solidFill>
              </a:rPr>
              <a:t>in</a:t>
            </a:r>
            <a:r>
              <a:rPr lang="en">
                <a:solidFill>
                  <a:srgbClr val="FFFFFF"/>
                </a:solidFill>
              </a:rPr>
              <a:t> metaparameters[‘n_blocks’]: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inputs = block(inputs, block_parameters)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block(inputs,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metaparameters =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‘groups’ :[ { n_blocks: 4, filters: 32 }, {n_blocks: 8, filters:64} ] }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Style (Idiomatic) of coding the micro architecture of a model in TF.Keras.</a:t>
            </a:r>
            <a:endParaRPr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Micro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311700" y="1148875"/>
            <a:ext cx="50919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class </a:t>
            </a:r>
            <a:r>
              <a:rPr b="1" lang="en" sz="1200">
                <a:solidFill>
                  <a:schemeClr val="lt1"/>
                </a:solidFill>
              </a:rPr>
              <a:t>MyModel():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metaparameters = {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‘groups’ :[ { n_blocks: 4, filters: 32 }, {n_blocks: 8, filters:64} 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     ] }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</a:t>
            </a:r>
            <a:r>
              <a:rPr b="1" lang="en" sz="1200">
                <a:solidFill>
                  <a:srgbClr val="6D9EEB"/>
                </a:solidFill>
              </a:rPr>
              <a:t>def </a:t>
            </a:r>
            <a:r>
              <a:rPr lang="en" sz="1200">
                <a:solidFill>
                  <a:srgbClr val="FFFFFF"/>
                </a:solidFill>
              </a:rPr>
              <a:t>learner(self, inputs, **metaparameters):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   for</a:t>
            </a:r>
            <a:r>
              <a:rPr lang="en" sz="1200">
                <a:solidFill>
                  <a:srgbClr val="FFFFFF"/>
                </a:solidFill>
              </a:rPr>
              <a:t> group_params </a:t>
            </a:r>
            <a:r>
              <a:rPr b="1" lang="en" sz="1200">
                <a:solidFill>
                  <a:srgbClr val="FFFFFF"/>
                </a:solidFill>
                <a:highlight>
                  <a:srgbClr val="6FA8DC"/>
                </a:highlight>
              </a:rPr>
              <a:t>in</a:t>
            </a:r>
            <a:r>
              <a:rPr lang="en" sz="1200">
                <a:solidFill>
                  <a:srgbClr val="FFFFFF"/>
                </a:solidFill>
              </a:rPr>
              <a:t> metaparameters[‘groups’]: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    inputs = group(inputs, group_parameters)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@staticmethod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def </a:t>
            </a:r>
            <a:r>
              <a:rPr lang="en" sz="1200">
                <a:solidFill>
                  <a:srgbClr val="FFFFFF"/>
                </a:solidFill>
              </a:rPr>
              <a:t>group(inputs, **metaparameters):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  for</a:t>
            </a:r>
            <a:r>
              <a:rPr lang="en" sz="1200">
                <a:solidFill>
                  <a:srgbClr val="FFFFFF"/>
                </a:solidFill>
              </a:rPr>
              <a:t> block_params </a:t>
            </a:r>
            <a:r>
              <a:rPr b="1" lang="en" sz="1200">
                <a:solidFill>
                  <a:srgbClr val="6FA8DC"/>
                </a:solidFill>
              </a:rPr>
              <a:t>in</a:t>
            </a:r>
            <a:r>
              <a:rPr lang="en" sz="1200">
                <a:solidFill>
                  <a:srgbClr val="FFFFFF"/>
                </a:solidFill>
              </a:rPr>
              <a:t> metaparameters[‘n_blocks’]: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    inputs = block(inputs, block_parameters)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</a:t>
            </a:r>
            <a:r>
              <a:rPr lang="en" sz="1200">
                <a:solidFill>
                  <a:schemeClr val="lt1"/>
                </a:solidFill>
              </a:rPr>
              <a:t>@staticmethod</a:t>
            </a:r>
            <a:br>
              <a:rPr b="1" lang="en" sz="1200">
                <a:solidFill>
                  <a:srgbClr val="6D9EEB"/>
                </a:solidFill>
              </a:rPr>
            </a:br>
            <a:r>
              <a:rPr b="1" lang="en" sz="1200">
                <a:solidFill>
                  <a:srgbClr val="6D9EEB"/>
                </a:solidFill>
              </a:rPr>
              <a:t>     def </a:t>
            </a:r>
            <a:r>
              <a:rPr lang="en" sz="1200">
                <a:solidFill>
                  <a:srgbClr val="FFFFFF"/>
                </a:solidFill>
              </a:rPr>
              <a:t>block(inputs, **metaparameters):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r>
              <a:rPr lang="en"/>
              <a:t> Style (Composable) of coding the micro architecture of a model in TF.Keras.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@staticmethod provides means to tear off buildable micro components that are configured by metaparameters (factory design pattern).</a:t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