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88620D0-7669-41F4-938F-0C0862509A25}">
  <a:tblStyle styleId="{988620D0-7669-41F4-938F-0C0862509A25}"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1e144a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1e144a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e9d8e2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e9d8e2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1e144a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1e144a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1e144a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1e144a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1e144a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1e144a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1e144a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1e144a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1e144a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1e144a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1e144a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1e144a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1e144a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1e144a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1e144ad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1e144ad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81e144ad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81e144a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81e144ad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81e144ad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e144ad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e144ad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1e144ad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1e144a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1e144ad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1e144ad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1e144ad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1e144ad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1e144a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1e144a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81e144ad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81e144ad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81e144ad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81e144ad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81e144ad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1e144ad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1e144a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1e144a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81e144ad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81e144ad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81e144ad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81e144ad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81e144ad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81e144ad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81e144ad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81e144ad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1e144a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1e144a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1e144a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1e144a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e9d8e26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e9d8e2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1e144a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1e144a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1e144a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1e144a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e144a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e144a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hyperlink" Target="https://github.com/GoogleCloudPlatform/keras-idiomatic-programmer/blob/master/books/deep-learning-by-design/Deep%20Learning%20by%20Design%20-%20Workshop%20-%20Chapter%202.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3D85C6"/>
                </a:solidFill>
              </a:rPr>
              <a:t>Deep Learning by Design</a:t>
            </a:r>
            <a:br>
              <a:rPr lang="en" sz="4800">
                <a:solidFill>
                  <a:srgbClr val="3D85C6"/>
                </a:solidFill>
              </a:rPr>
            </a:br>
            <a:r>
              <a:rPr lang="en" sz="4800">
                <a:solidFill>
                  <a:srgbClr val="3D85C6"/>
                </a:solidFill>
              </a:rPr>
              <a:t>Using Tensorflow 2.0</a:t>
            </a:r>
            <a:endParaRPr sz="48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Convolutional Neural Networks</a:t>
            </a:r>
            <a:br>
              <a:rPr lang="en">
                <a:solidFill>
                  <a:srgbClr val="38761D"/>
                </a:solidFill>
              </a:rPr>
            </a:br>
            <a:r>
              <a:rPr lang="en" sz="1200">
                <a:solidFill>
                  <a:srgbClr val="38761D"/>
                </a:solidFill>
              </a:rPr>
              <a:t>Version: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and Strides</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there are multiple convolutional layers, the common practice is to keep the same or increase the number of filters on deeper layers, and to use stride of 1 on the first layer and 2 on deeper layers.</a:t>
            </a:r>
            <a:r>
              <a:rPr b="1" lang="en" sz="1200">
                <a:solidFill>
                  <a:schemeClr val="dk1"/>
                </a:solidFill>
              </a:rPr>
              <a:t>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increase in filters provides the means to go from coarse detection of features to more detailed detection within coarse features, while the increase in stride offsets the increase in size of retained data, which is also referred to as </a:t>
            </a:r>
            <a:r>
              <a:rPr b="1" lang="en" sz="1200">
                <a:solidFill>
                  <a:srgbClr val="1155CC"/>
                </a:solidFill>
              </a:rPr>
              <a:t>feature pooling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457200" lvl="0" marL="2286000" rtl="0" algn="l">
              <a:lnSpc>
                <a:spcPct val="115000"/>
              </a:lnSpc>
              <a:spcBef>
                <a:spcPts val="0"/>
              </a:spcBef>
              <a:spcAft>
                <a:spcPts val="0"/>
              </a:spcAft>
              <a:buClr>
                <a:schemeClr val="dk1"/>
              </a:buClr>
              <a:buSzPts val="1100"/>
              <a:buFont typeface="Arial"/>
              <a:buNone/>
            </a:pPr>
            <a:r>
              <a:rPr b="1" lang="en">
                <a:solidFill>
                  <a:srgbClr val="0000FF"/>
                </a:solidFill>
              </a:rPr>
              <a:t>More Filters     =&gt; More Data</a:t>
            </a:r>
            <a:endParaRPr b="1">
              <a:solidFill>
                <a:srgbClr val="0000FF"/>
              </a:solidFill>
            </a:endParaRPr>
          </a:p>
          <a:p>
            <a:pPr indent="0" lvl="0" marL="0" rtl="0" algn="l">
              <a:lnSpc>
                <a:spcPct val="115000"/>
              </a:lnSpc>
              <a:spcBef>
                <a:spcPts val="0"/>
              </a:spcBef>
              <a:spcAft>
                <a:spcPts val="0"/>
              </a:spcAft>
              <a:buClr>
                <a:schemeClr val="dk1"/>
              </a:buClr>
              <a:buSzPts val="1100"/>
              <a:buFont typeface="Arial"/>
              <a:buNone/>
            </a:pPr>
            <a:br>
              <a:rPr b="1" lang="en">
                <a:solidFill>
                  <a:srgbClr val="0000FF"/>
                </a:solidFill>
              </a:rPr>
            </a:br>
            <a:r>
              <a:rPr b="1" lang="en">
                <a:solidFill>
                  <a:srgbClr val="0000FF"/>
                </a:solidFill>
              </a:rPr>
              <a:t>						Bigger Strides =&gt; Less Data</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34" name="Google Shape;134;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5" name="Google Shape;135;p2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Downsampling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There are two types of downsampling: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pooling</a:t>
            </a:r>
            <a:r>
              <a:rPr lang="en" sz="1200">
                <a:solidFill>
                  <a:schemeClr val="dk1"/>
                </a:solidFill>
              </a:rPr>
              <a:t> -- a fixed algorithm is used to downsample the size of the image data.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feature pooling</a:t>
            </a:r>
            <a:r>
              <a:rPr lang="en" sz="1200">
                <a:solidFill>
                  <a:schemeClr val="dk1"/>
                </a:solidFill>
              </a:rPr>
              <a:t> -- the best downsampling algorithm for the specific dataset is </a:t>
            </a:r>
            <a:r>
              <a:rPr i="1" lang="en" sz="1200">
                <a:solidFill>
                  <a:schemeClr val="dk1"/>
                </a:solidFill>
              </a:rPr>
              <a:t>“learned”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1" name="Google Shape;141;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2" name="Google Shape;142;p2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Even though each feature map generated typically is equal or less in size of the image,</a:t>
            </a:r>
            <a:r>
              <a:rPr b="1" lang="en" sz="1200">
                <a:solidFill>
                  <a:srgbClr val="0000FF"/>
                </a:solidFill>
              </a:rPr>
              <a:t> because we generate multiple feature maps (e.g., 16), the total data size has gone up</a:t>
            </a:r>
            <a:r>
              <a:rPr lang="en" sz="1200">
                <a:solidFill>
                  <a:schemeClr val="dk1"/>
                </a:solidFill>
              </a:rPr>
              <a:t>. The next step is to reduce the total amount of data, while retaining the features detected and corresponding spatial relationship between the detected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step is referred to as pooling. </a:t>
            </a:r>
            <a:r>
              <a:rPr b="1" lang="en" sz="1200">
                <a:solidFill>
                  <a:srgbClr val="0000FF"/>
                </a:solidFill>
              </a:rPr>
              <a:t>Pooling is the same as downsampling (or sub-sampling); whereby the feature maps are resized to a smaller dimension </a:t>
            </a:r>
            <a:r>
              <a:rPr lang="en" sz="1200">
                <a:solidFill>
                  <a:schemeClr val="dk1"/>
                </a:solidFill>
              </a:rPr>
              <a:t>using either max (downsampling) or mean (sub-sampling) pixel average within the feature map.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8" name="Google Shape;148;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9" name="Google Shape;149;p2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In pooling, we set the size of the area to pool as a NxM matrix as well as a stride. The common practice is a 2x2 pool size with a stride of 2. This will result in a 75% reduction in pixel data, while still preserving enough resolution that the detected features are not lost through pooling.</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0" name="Google Shape;150;p25"/>
          <p:cNvPicPr preferRelativeResize="0"/>
          <p:nvPr/>
        </p:nvPicPr>
        <p:blipFill>
          <a:blip r:embed="rId4">
            <a:alphaModFix/>
          </a:blip>
          <a:stretch>
            <a:fillRect/>
          </a:stretch>
        </p:blipFill>
        <p:spPr>
          <a:xfrm>
            <a:off x="3018400" y="2078450"/>
            <a:ext cx="3363775" cy="272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Flattening</a:t>
            </a:r>
            <a:endParaRPr>
              <a:solidFill>
                <a:srgbClr val="38761D"/>
              </a:solidFill>
            </a:endParaRPr>
          </a:p>
        </p:txBody>
      </p:sp>
      <p:pic>
        <p:nvPicPr>
          <p:cNvPr id="156" name="Google Shape;156;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7" name="Google Shape;157;p2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Flattening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Deep neural networks take </a:t>
            </a:r>
            <a:r>
              <a:rPr b="1" lang="en" sz="1200">
                <a:solidFill>
                  <a:srgbClr val="0000FF"/>
                </a:solidFill>
              </a:rPr>
              <a:t>vectors as input, that’s one dimensional arrays of numbers</a:t>
            </a:r>
            <a:r>
              <a:rPr lang="en" sz="1200">
                <a:solidFill>
                  <a:schemeClr val="dk1"/>
                </a:solidFill>
              </a:rPr>
              <a:t>. In the case of the pooled maps, we have a list (plurality) of 2D matrices, so we </a:t>
            </a:r>
            <a:r>
              <a:rPr b="1" lang="en" sz="1200">
                <a:solidFill>
                  <a:srgbClr val="0000FF"/>
                </a:solidFill>
              </a:rPr>
              <a:t>need to transform these into a single 1D vector which then becomes the input vector to the DNN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process is called</a:t>
            </a:r>
            <a:r>
              <a:rPr b="1" lang="en" sz="1200">
                <a:solidFill>
                  <a:schemeClr val="dk1"/>
                </a:solidFill>
              </a:rPr>
              <a:t> flattening</a:t>
            </a:r>
            <a:r>
              <a:rPr lang="en" sz="1200">
                <a:solidFill>
                  <a:schemeClr val="dk1"/>
                </a:solidFill>
              </a:rPr>
              <a:t>; that is, we flatten the list of 2D matrices into a single 1D vector. We start with the first row of the first pooled map as the beginning of the 1D vector. We then take the 2nd row and append it to the end, and then the 3rd row, and so forth. We then proceed to the second pooled map and do the same process, continuously appending each row, until we’ve completed the last pooled map. As long as we follow the same sequencing through pooled maps, the </a:t>
            </a:r>
            <a:r>
              <a:rPr b="1" lang="en" sz="1200">
                <a:solidFill>
                  <a:srgbClr val="0000FF"/>
                </a:solidFill>
              </a:rPr>
              <a:t>spatial relationship between detected features will be maintained</a:t>
            </a:r>
            <a:r>
              <a:rPr lang="en" sz="1200">
                <a:solidFill>
                  <a:schemeClr val="dk1"/>
                </a:solidFill>
              </a:rPr>
              <a:t> across images for training and inference (prediction).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8" name="Google Shape;158;p26"/>
          <p:cNvPicPr preferRelativeResize="0"/>
          <p:nvPr/>
        </p:nvPicPr>
        <p:blipFill>
          <a:blip r:embed="rId4">
            <a:alphaModFix/>
          </a:blip>
          <a:stretch>
            <a:fillRect/>
          </a:stretch>
        </p:blipFill>
        <p:spPr>
          <a:xfrm>
            <a:off x="2505275" y="3271325"/>
            <a:ext cx="3922925" cy="171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64" name="Google Shape;164;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5" name="Google Shape;165;p2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Conv2D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will design a basic sequential model in two parts, the convolutional frontend and the DNN backend. We start by adding a convolutional layer of 16 filters as the first layer using the</a:t>
            </a:r>
            <a:r>
              <a:rPr lang="en" sz="1200">
                <a:solidFill>
                  <a:srgbClr val="434343"/>
                </a:solidFill>
              </a:rPr>
              <a:t> </a:t>
            </a:r>
            <a:r>
              <a:rPr b="1" lang="en" sz="1200"/>
              <a:t>Conv2D</a:t>
            </a:r>
            <a:r>
              <a:rPr lang="en" sz="1200">
                <a:solidFill>
                  <a:srgbClr val="434343"/>
                </a:solidFill>
              </a:rPr>
              <a:t> </a:t>
            </a:r>
            <a:r>
              <a:rPr lang="en" sz="1200">
                <a:solidFill>
                  <a:schemeClr val="dk1"/>
                </a:solidFill>
              </a:rPr>
              <a:t>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size of each filter will be a 3x3, which is specified by the paramete</a:t>
            </a:r>
            <a:r>
              <a:rPr lang="en" sz="1200">
                <a:solidFill>
                  <a:srgbClr val="434343"/>
                </a:solidFill>
              </a:rPr>
              <a:t>r </a:t>
            </a:r>
            <a:r>
              <a:rPr b="1" lang="en" sz="1200"/>
              <a:t>kernel_size</a:t>
            </a:r>
            <a:r>
              <a:rPr lang="en" sz="1200">
                <a:solidFill>
                  <a:srgbClr val="434343"/>
                </a:solidFill>
              </a:rPr>
              <a:t> </a:t>
            </a:r>
            <a:r>
              <a:rPr lang="en" sz="1200">
                <a:solidFill>
                  <a:schemeClr val="dk1"/>
                </a:solidFill>
              </a:rPr>
              <a:t>and a stride of 2 by the parameter</a:t>
            </a:r>
            <a:r>
              <a:rPr lang="en" sz="1200">
                <a:solidFill>
                  <a:srgbClr val="434343"/>
                </a:solidFill>
              </a:rPr>
              <a:t> </a:t>
            </a:r>
            <a:r>
              <a:rPr lang="en" sz="1200">
                <a:solidFill>
                  <a:srgbClr val="0D904F"/>
                </a:solidFill>
                <a:latin typeface="Consolas"/>
                <a:ea typeface="Consolas"/>
                <a:cs typeface="Consolas"/>
                <a:sym typeface="Consolas"/>
              </a:rPr>
              <a:t>strides</a:t>
            </a:r>
            <a:r>
              <a:rPr lang="en" sz="1200">
                <a:solidFill>
                  <a:srgbClr val="434343"/>
                </a:solidFill>
              </a:rPr>
              <a:t>. </a:t>
            </a:r>
            <a:r>
              <a:rPr lang="en" sz="1200">
                <a:solidFill>
                  <a:schemeClr val="dk1"/>
                </a:solidFill>
              </a:rPr>
              <a:t>Note that for strides a tuple of (2, 2) is specified instead of a single value 2. The first digit is the horizontal stride (across) and the second digit is the vertical stride (down). It’s a common convention for stride that the horizontal and vertical are the same;</a:t>
            </a:r>
            <a:r>
              <a:rPr b="1" lang="en" sz="1200">
                <a:solidFill>
                  <a:srgbClr val="0000FF"/>
                </a:solidFill>
              </a:rPr>
              <a:t> therefore one commonly says a “stride of 2” instead of “a 2x2 stride”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br>
              <a:rPr lang="en" sz="1200">
                <a:solidFill>
                  <a:srgbClr val="434343"/>
                </a:solidFill>
              </a:rPr>
            </a:br>
            <a:r>
              <a:rPr lang="en" sz="1200">
                <a:solidFill>
                  <a:srgbClr val="434343"/>
                </a:solidFill>
              </a:rPr>
              <a:t>We pick an input size for our images. We like to reduce the size to as small as possible without losing detection of the features. In this case, we choose 128 x 128 (grayscale). The </a:t>
            </a:r>
            <a:r>
              <a:rPr b="1" lang="en" sz="1200"/>
              <a:t>Conv2D</a:t>
            </a:r>
            <a:r>
              <a:rPr lang="en" sz="1200">
                <a:solidFill>
                  <a:srgbClr val="434343"/>
                </a:solidFill>
              </a:rPr>
              <a:t> class always requires specifying the number of channels,</a:t>
            </a:r>
            <a:r>
              <a:rPr b="1" lang="en" sz="1200">
                <a:solidFill>
                  <a:srgbClr val="0000FF"/>
                </a:solidFill>
              </a:rPr>
              <a:t> instead of defaulting to one for grayscale;  we specified it as (128, 128, 1) instead of (128, 128)</a:t>
            </a:r>
            <a:r>
              <a:rPr lang="en" sz="1200">
                <a:solidFill>
                  <a:srgbClr val="434343"/>
                </a:solidFill>
              </a:rPr>
              <a:t>.</a:t>
            </a:r>
            <a:endParaRPr sz="1200">
              <a:solidFill>
                <a:srgbClr val="434343"/>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66" name="Google Shape;166;p27"/>
          <p:cNvGraphicFramePr/>
          <p:nvPr/>
        </p:nvGraphicFramePr>
        <p:xfrm>
          <a:off x="433300" y="3743975"/>
          <a:ext cx="3000000" cy="3000000"/>
        </p:xfrm>
        <a:graphic>
          <a:graphicData uri="http://schemas.openxmlformats.org/drawingml/2006/table">
            <a:tbl>
              <a:tblPr>
                <a:noFill/>
                <a:tableStyleId>{988620D0-7669-41F4-938F-0C0862509A25}</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 Conv2D, MaxPooling2D, 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convolutional layer with 16 3x3 filters and stride of two as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72" name="Google Shape;172;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3" name="Google Shape;173;p2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MaxPooling2D - Flatten</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434343"/>
                </a:solidFill>
              </a:rPr>
              <a:t>The output from the convolution layer is passed through a rectified linear unit activation, which is then passed to the max pooling layer, using the </a:t>
            </a:r>
            <a:r>
              <a:rPr b="1" lang="en" sz="1200"/>
              <a:t>MaxPooling2D</a:t>
            </a:r>
            <a:r>
              <a:rPr lang="en" sz="1200">
                <a:solidFill>
                  <a:srgbClr val="434343"/>
                </a:solidFill>
              </a:rPr>
              <a:t> class object. The size of the pooling region will be 2x2, specified by the parameter </a:t>
            </a:r>
            <a:r>
              <a:rPr b="1" lang="en" sz="1200"/>
              <a:t>pool_size</a:t>
            </a:r>
            <a:r>
              <a:rPr lang="en" sz="1200">
                <a:solidFill>
                  <a:srgbClr val="434343"/>
                </a:solidFill>
              </a:rPr>
              <a:t>, with a stride of 2 by the parameter </a:t>
            </a:r>
            <a:r>
              <a:rPr b="1" lang="en" sz="1200"/>
              <a:t>strides</a:t>
            </a:r>
            <a:r>
              <a:rPr lang="en" sz="1200">
                <a:solidFill>
                  <a:srgbClr val="434343"/>
                </a:solidFill>
              </a:rPr>
              <a:t>.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The pooling layer will reduce the feature maps by 75% into pooled feature maps. The pooled feature maps are then flattened, using the </a:t>
            </a:r>
            <a:r>
              <a:rPr b="1" lang="en" sz="1200"/>
              <a:t>Flatten</a:t>
            </a:r>
            <a:r>
              <a:rPr lang="en" sz="1200">
                <a:solidFill>
                  <a:srgbClr val="434343"/>
                </a:solidFill>
              </a:rPr>
              <a:t> class object, into a 1D vector for input into the DNN. We will glance over the parameter </a:t>
            </a:r>
            <a:r>
              <a:rPr b="1" lang="en" sz="1200"/>
              <a:t>padding</a:t>
            </a:r>
            <a:r>
              <a:rPr lang="en" sz="1200">
                <a:solidFill>
                  <a:srgbClr val="434343"/>
                </a:solidFill>
              </a:rPr>
              <a:t>.In almost all cases, you will use the value </a:t>
            </a:r>
            <a:r>
              <a:rPr b="1" lang="en" sz="1200"/>
              <a:t>same</a:t>
            </a:r>
            <a:r>
              <a:rPr lang="en" sz="1200">
                <a:solidFill>
                  <a:srgbClr val="434343"/>
                </a:solidFill>
              </a:rPr>
              <a:t>; it’s just that the default is </a:t>
            </a:r>
            <a:r>
              <a:rPr b="1" lang="en" sz="1200"/>
              <a:t>valid</a:t>
            </a:r>
            <a:r>
              <a:rPr lang="en" sz="1200">
                <a:solidFill>
                  <a:srgbClr val="434343"/>
                </a:solidFill>
              </a:rPr>
              <a:t> and therefore you need to explicitly add it.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74" name="Google Shape;174;p28"/>
          <p:cNvGraphicFramePr/>
          <p:nvPr/>
        </p:nvGraphicFramePr>
        <p:xfrm>
          <a:off x="422350" y="3165275"/>
          <a:ext cx="3000000" cy="3000000"/>
        </p:xfrm>
        <a:graphic>
          <a:graphicData uri="http://schemas.openxmlformats.org/drawingml/2006/table">
            <a:tbl>
              <a:tblPr>
                <a:noFill/>
                <a:tableStyleId>{988620D0-7669-41F4-938F-0C0862509A25}</a:tableStyleId>
              </a:tblPr>
              <a:tblGrid>
                <a:gridCol w="8104550"/>
              </a:tblGrid>
              <a:tr h="11280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Pass the output (feature maps) from the input layer (convolution) through a rectified linear unit activation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function.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pooling layer to max pool (downsample) the feature maps into smaller pooled feature maps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flattening layer to flatten the pooled feature maps to a 1D input vector for the DNN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0" name="Google Shape;18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1" name="Google Shape;181;p2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Attaching the DNN Classifier</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Finally, we attach the DNN classifier. In this example, we assume the classifier will be trained for recognizing 26 handwritten lowercase (or hand-signed) characters of the English alphabet.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82" name="Google Shape;182;p29"/>
          <p:cNvGraphicFramePr/>
          <p:nvPr/>
        </p:nvGraphicFramePr>
        <p:xfrm>
          <a:off x="444225" y="2658500"/>
          <a:ext cx="3000000" cy="3000000"/>
        </p:xfrm>
        <a:graphic>
          <a:graphicData uri="http://schemas.openxmlformats.org/drawingml/2006/table">
            <a:tbl>
              <a:tblPr>
                <a:noFill/>
                <a:tableStyleId>{988620D0-7669-41F4-938F-0C0862509A25}</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input layer for the DNN, which is connected to the flattening layer of the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output layer for classifying the 26 hand signed letters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the Categorical Cross Entropy loss function for a Multi-Class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8" name="Google Shape;188;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9" name="Google Shape;189;p3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Model Summary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0" name="Google Shape;190;p30"/>
          <p:cNvGraphicFramePr/>
          <p:nvPr/>
        </p:nvGraphicFramePr>
        <p:xfrm>
          <a:off x="519725" y="1306025"/>
          <a:ext cx="3000000" cy="3000000"/>
        </p:xfrm>
        <a:graphic>
          <a:graphicData uri="http://schemas.openxmlformats.org/drawingml/2006/table">
            <a:tbl>
              <a:tblPr>
                <a:noFill/>
                <a:tableStyleId>{988620D0-7669-41F4-938F-0C0862509A25}</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Layer</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Output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Shape</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Param</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max_pooling2d_1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flatten_1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16384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8389120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13338</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_________________________________________________________________</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activation_1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rgbClr val="61616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Total</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Trainable</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Non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1" name="Google Shape;191;p30"/>
          <p:cNvSpPr/>
          <p:nvPr/>
        </p:nvSpPr>
        <p:spPr>
          <a:xfrm>
            <a:off x="3852175" y="1520450"/>
            <a:ext cx="361200" cy="126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4572000" y="1991000"/>
            <a:ext cx="361200" cy="94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3314325" y="2663925"/>
            <a:ext cx="5379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4572000" y="295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3314325" y="1520450"/>
            <a:ext cx="4830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30"/>
          <p:cNvCxnSpPr>
            <a:endCxn id="195" idx="7"/>
          </p:cNvCxnSpPr>
          <p:nvPr/>
        </p:nvCxnSpPr>
        <p:spPr>
          <a:xfrm flipH="1">
            <a:off x="3726591" y="1389126"/>
            <a:ext cx="2763000" cy="298800"/>
          </a:xfrm>
          <a:prstGeom prst="curvedConnector2">
            <a:avLst/>
          </a:prstGeom>
          <a:noFill/>
          <a:ln cap="flat" cmpd="sng" w="9525">
            <a:solidFill>
              <a:schemeClr val="dk2"/>
            </a:solidFill>
            <a:prstDash val="solid"/>
            <a:round/>
            <a:headEnd len="med" w="med" type="none"/>
            <a:tailEnd len="med" w="med" type="stealth"/>
          </a:ln>
        </p:spPr>
      </p:cxnSp>
      <p:sp>
        <p:nvSpPr>
          <p:cNvPr id="197" name="Google Shape;197;p30"/>
          <p:cNvSpPr txBox="1"/>
          <p:nvPr/>
        </p:nvSpPr>
        <p:spPr>
          <a:xfrm>
            <a:off x="6489600" y="11902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Feature Map Size (e.g., 64 x 64)</a:t>
            </a:r>
            <a:endParaRPr sz="900">
              <a:solidFill>
                <a:srgbClr val="38761D"/>
              </a:solidFill>
            </a:endParaRPr>
          </a:p>
        </p:txBody>
      </p:sp>
      <p:sp>
        <p:nvSpPr>
          <p:cNvPr id="198" name="Google Shape;198;p30"/>
          <p:cNvSpPr txBox="1"/>
          <p:nvPr/>
        </p:nvSpPr>
        <p:spPr>
          <a:xfrm>
            <a:off x="6402025" y="18437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Number of Filters</a:t>
            </a:r>
            <a:endParaRPr sz="900">
              <a:solidFill>
                <a:srgbClr val="38761D"/>
              </a:solidFill>
            </a:endParaRPr>
          </a:p>
        </p:txBody>
      </p:sp>
      <p:cxnSp>
        <p:nvCxnSpPr>
          <p:cNvPr id="199" name="Google Shape;199;p30"/>
          <p:cNvCxnSpPr/>
          <p:nvPr/>
        </p:nvCxnSpPr>
        <p:spPr>
          <a:xfrm rot="10800000">
            <a:off x="4300825" y="1914350"/>
            <a:ext cx="2101200" cy="87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00" name="Google Shape;200;p30"/>
          <p:cNvCxnSpPr/>
          <p:nvPr/>
        </p:nvCxnSpPr>
        <p:spPr>
          <a:xfrm rot="10800000">
            <a:off x="4933200" y="2215838"/>
            <a:ext cx="645600" cy="2079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01" name="Google Shape;201;p30"/>
          <p:cNvSpPr txBox="1"/>
          <p:nvPr/>
        </p:nvSpPr>
        <p:spPr>
          <a:xfrm>
            <a:off x="5578800" y="22283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No Training Parameters</a:t>
            </a:r>
            <a:endParaRPr sz="900">
              <a:solidFill>
                <a:srgbClr val="38761D"/>
              </a:solidFill>
            </a:endParaRPr>
          </a:p>
        </p:txBody>
      </p:sp>
      <p:cxnSp>
        <p:nvCxnSpPr>
          <p:cNvPr id="202" name="Google Shape;202;p30"/>
          <p:cNvCxnSpPr>
            <a:endCxn id="193" idx="5"/>
          </p:cNvCxnSpPr>
          <p:nvPr/>
        </p:nvCxnSpPr>
        <p:spPr>
          <a:xfrm flipH="1" rot="5400000">
            <a:off x="3301251" y="3508445"/>
            <a:ext cx="1647000" cy="702600"/>
          </a:xfrm>
          <a:prstGeom prst="curvedConnector3">
            <a:avLst>
              <a:gd fmla="val 48061" name="adj1"/>
            </a:avLst>
          </a:prstGeom>
          <a:noFill/>
          <a:ln cap="flat" cmpd="sng" w="9525">
            <a:solidFill>
              <a:schemeClr val="dk2"/>
            </a:solidFill>
            <a:prstDash val="solid"/>
            <a:round/>
            <a:headEnd len="med" w="med" type="none"/>
            <a:tailEnd len="med" w="med" type="stealth"/>
          </a:ln>
        </p:spPr>
      </p:cxnSp>
      <p:sp>
        <p:nvSpPr>
          <p:cNvPr id="203" name="Google Shape;203;p30"/>
          <p:cNvSpPr txBox="1"/>
          <p:nvPr/>
        </p:nvSpPr>
        <p:spPr>
          <a:xfrm>
            <a:off x="3488625" y="4651575"/>
            <a:ext cx="24099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Vector Length of Flattened Feature Maps</a:t>
            </a:r>
            <a:endParaRPr sz="900">
              <a:solidFill>
                <a:srgbClr val="38761D"/>
              </a:solidFill>
            </a:endParaRPr>
          </a:p>
        </p:txBody>
      </p:sp>
      <p:sp>
        <p:nvSpPr>
          <p:cNvPr id="204" name="Google Shape;204;p30"/>
          <p:cNvSpPr txBox="1"/>
          <p:nvPr/>
        </p:nvSpPr>
        <p:spPr>
          <a:xfrm>
            <a:off x="5796850" y="3139725"/>
            <a:ext cx="26955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16384 x 512 (weights) + 512 (bias) = 8,389,120</a:t>
            </a:r>
            <a:endParaRPr sz="900">
              <a:solidFill>
                <a:srgbClr val="38761D"/>
              </a:solidFill>
            </a:endParaRPr>
          </a:p>
        </p:txBody>
      </p:sp>
      <p:cxnSp>
        <p:nvCxnSpPr>
          <p:cNvPr id="205" name="Google Shape;205;p30"/>
          <p:cNvCxnSpPr>
            <a:stCxn id="204" idx="1"/>
            <a:endCxn id="194" idx="6"/>
          </p:cNvCxnSpPr>
          <p:nvPr/>
        </p:nvCxnSpPr>
        <p:spPr>
          <a:xfrm rot="10800000">
            <a:off x="5340550" y="31698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06" name="Google Shape;206;p30"/>
          <p:cNvSpPr txBox="1"/>
          <p:nvPr/>
        </p:nvSpPr>
        <p:spPr>
          <a:xfrm>
            <a:off x="5796850" y="3895650"/>
            <a:ext cx="24984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512 * 26 (weights) + 26 (bias) = 13,338</a:t>
            </a:r>
            <a:endParaRPr sz="900">
              <a:solidFill>
                <a:srgbClr val="38761D"/>
              </a:solidFill>
            </a:endParaRPr>
          </a:p>
        </p:txBody>
      </p:sp>
      <p:cxnSp>
        <p:nvCxnSpPr>
          <p:cNvPr id="207" name="Google Shape;207;p30"/>
          <p:cNvCxnSpPr/>
          <p:nvPr/>
        </p:nvCxnSpPr>
        <p:spPr>
          <a:xfrm rot="10800000">
            <a:off x="5274075" y="38941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08" name="Google Shape;208;p30"/>
          <p:cNvSpPr/>
          <p:nvPr/>
        </p:nvSpPr>
        <p:spPr>
          <a:xfrm>
            <a:off x="4476050" y="364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214" name="Google Shape;214;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215" name="Google Shape;215;p3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Functional API Approach</a:t>
            </a:r>
            <a:endParaRPr b="1"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I</a:t>
            </a:r>
            <a:r>
              <a:rPr lang="en" sz="1200">
                <a:solidFill>
                  <a:srgbClr val="434343"/>
                </a:solidFill>
              </a:rPr>
              <a:t>n the Functional API approach we separately define each layer, starting with the input vector and proceed to the output layer. At each layer we use polymorphism to invoke the instantiated class (layer) object as a callable and pass in the object of the previous layer to connect it to.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16" name="Google Shape;216;p31"/>
          <p:cNvGraphicFramePr/>
          <p:nvPr/>
        </p:nvGraphicFramePr>
        <p:xfrm>
          <a:off x="444225" y="2439625"/>
          <a:ext cx="3000000" cy="3000000"/>
        </p:xfrm>
        <a:graphic>
          <a:graphicData uri="http://schemas.openxmlformats.org/drawingml/2006/table">
            <a:tbl>
              <a:tblPr>
                <a:noFill/>
                <a:tableStyleId>{988620D0-7669-41F4-938F-0C0862509A25}</a:tableStyleId>
              </a:tblPr>
              <a:tblGrid>
                <a:gridCol w="8104550"/>
              </a:tblGrid>
              <a:tr h="25284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(128 x 128).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17" name="Google Shape;217;p31"/>
          <p:cNvSpPr/>
          <p:nvPr/>
        </p:nvSpPr>
        <p:spPr>
          <a:xfrm>
            <a:off x="6719375" y="33800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a:off x="4215900" y="35543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377038" y="40897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1343625" y="4572100"/>
            <a:ext cx="13485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nvSpPr>
        <p:spPr>
          <a:xfrm>
            <a:off x="5767325" y="25011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#1 - Start with inputs</a:t>
            </a:r>
            <a:endParaRPr sz="900">
              <a:solidFill>
                <a:srgbClr val="38761D"/>
              </a:solidFill>
            </a:endParaRPr>
          </a:p>
        </p:txBody>
      </p:sp>
      <p:cxnSp>
        <p:nvCxnSpPr>
          <p:cNvPr id="222" name="Google Shape;222;p31"/>
          <p:cNvCxnSpPr/>
          <p:nvPr/>
        </p:nvCxnSpPr>
        <p:spPr>
          <a:xfrm flipH="1" rot="-5400000">
            <a:off x="6468474" y="2762146"/>
            <a:ext cx="627900" cy="6078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23" name="Google Shape;223;p31"/>
          <p:cNvSpPr txBox="1"/>
          <p:nvPr/>
        </p:nvSpPr>
        <p:spPr>
          <a:xfrm>
            <a:off x="4215900" y="30059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#2 - attach layers</a:t>
            </a:r>
            <a:endParaRPr sz="900">
              <a:solidFill>
                <a:srgbClr val="38761D"/>
              </a:solidFill>
            </a:endParaRPr>
          </a:p>
        </p:txBody>
      </p:sp>
      <p:cxnSp>
        <p:nvCxnSpPr>
          <p:cNvPr id="224" name="Google Shape;224;p31"/>
          <p:cNvCxnSpPr>
            <a:endCxn id="218" idx="0"/>
          </p:cNvCxnSpPr>
          <p:nvPr/>
        </p:nvCxnSpPr>
        <p:spPr>
          <a:xfrm flipH="1">
            <a:off x="4572000" y="3293300"/>
            <a:ext cx="418200" cy="261000"/>
          </a:xfrm>
          <a:prstGeom prst="curvedConnector2">
            <a:avLst/>
          </a:prstGeom>
          <a:noFill/>
          <a:ln cap="flat" cmpd="sng" w="9525">
            <a:solidFill>
              <a:schemeClr val="dk2"/>
            </a:solidFill>
            <a:prstDash val="solid"/>
            <a:round/>
            <a:headEnd len="med" w="med" type="none"/>
            <a:tailEnd len="med" w="med" type="stealth"/>
          </a:ln>
        </p:spPr>
      </p:cxnSp>
      <p:sp>
        <p:nvSpPr>
          <p:cNvPr id="225" name="Google Shape;225;p31"/>
          <p:cNvSpPr txBox="1"/>
          <p:nvPr/>
        </p:nvSpPr>
        <p:spPr>
          <a:xfrm>
            <a:off x="4928100" y="40367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#3- Last Layer is the output</a:t>
            </a:r>
            <a:endParaRPr sz="900">
              <a:solidFill>
                <a:srgbClr val="38761D"/>
              </a:solidFill>
            </a:endParaRPr>
          </a:p>
        </p:txBody>
      </p:sp>
      <p:cxnSp>
        <p:nvCxnSpPr>
          <p:cNvPr id="226" name="Google Shape;226;p31"/>
          <p:cNvCxnSpPr>
            <a:stCxn id="225" idx="1"/>
            <a:endCxn id="219" idx="7"/>
          </p:cNvCxnSpPr>
          <p:nvPr/>
        </p:nvCxnSpPr>
        <p:spPr>
          <a:xfrm rot="10800000">
            <a:off x="984900" y="4160450"/>
            <a:ext cx="3943200" cy="63300"/>
          </a:xfrm>
          <a:prstGeom prst="curvedConnector4">
            <a:avLst>
              <a:gd fmla="val 48677" name="adj1"/>
              <a:gd fmla="val 587954" name="adj2"/>
            </a:avLst>
          </a:prstGeom>
          <a:noFill/>
          <a:ln cap="flat" cmpd="sng" w="9525">
            <a:solidFill>
              <a:schemeClr val="dk2"/>
            </a:solidFill>
            <a:prstDash val="solid"/>
            <a:round/>
            <a:headEnd len="med" w="med" type="none"/>
            <a:tailEnd len="med" w="med" type="stealth"/>
          </a:ln>
        </p:spPr>
      </p:cxnSp>
      <p:sp>
        <p:nvSpPr>
          <p:cNvPr id="227" name="Google Shape;227;p31"/>
          <p:cNvSpPr txBox="1"/>
          <p:nvPr/>
        </p:nvSpPr>
        <p:spPr>
          <a:xfrm>
            <a:off x="3368200" y="469362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#4 Put it together: inputs =&gt; output</a:t>
            </a:r>
            <a:endParaRPr sz="900">
              <a:solidFill>
                <a:srgbClr val="38761D"/>
              </a:solidFill>
            </a:endParaRPr>
          </a:p>
        </p:txBody>
      </p:sp>
      <p:cxnSp>
        <p:nvCxnSpPr>
          <p:cNvPr id="228" name="Google Shape;228;p31"/>
          <p:cNvCxnSpPr>
            <a:stCxn id="227" idx="1"/>
            <a:endCxn id="220" idx="6"/>
          </p:cNvCxnSpPr>
          <p:nvPr/>
        </p:nvCxnSpPr>
        <p:spPr>
          <a:xfrm rot="10800000">
            <a:off x="2692000" y="4813175"/>
            <a:ext cx="676200" cy="67500"/>
          </a:xfrm>
          <a:prstGeom prst="curvedConnector3">
            <a:avLst>
              <a:gd fmla="val 49991"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Convolutional Neural Networks (CNN)</a:t>
            </a:r>
            <a:endParaRPr b="1" sz="1200">
              <a:solidFill>
                <a:srgbClr val="434343"/>
              </a:solidFill>
            </a:endParaRPr>
          </a:p>
          <a:p>
            <a:pPr indent="0" lvl="0" marL="0" rtl="0" algn="l">
              <a:lnSpc>
                <a:spcPct val="115000"/>
              </a:lnSpc>
              <a:spcBef>
                <a:spcPts val="1100"/>
              </a:spcBef>
              <a:spcAft>
                <a:spcPts val="0"/>
              </a:spcAft>
              <a:buNone/>
            </a:pPr>
            <a:r>
              <a:rPr lang="en" sz="1200">
                <a:solidFill>
                  <a:schemeClr val="dk1"/>
                </a:solidFill>
              </a:rPr>
              <a:t>Convolutional Neural Networks (</a:t>
            </a:r>
            <a:r>
              <a:rPr b="1" lang="en" sz="1200">
                <a:solidFill>
                  <a:schemeClr val="dk1"/>
                </a:solidFill>
              </a:rPr>
              <a:t>CNN</a:t>
            </a:r>
            <a:r>
              <a:rPr lang="en" sz="1200">
                <a:solidFill>
                  <a:schemeClr val="dk1"/>
                </a:solidFill>
              </a:rPr>
              <a:t>) are a type of neural network that can be viewed as </a:t>
            </a:r>
            <a:r>
              <a:rPr b="1" lang="en" sz="1200">
                <a:solidFill>
                  <a:srgbClr val="0000FF"/>
                </a:solidFill>
              </a:rPr>
              <a:t>consisting of two parts, a frontend and a backend</a:t>
            </a:r>
            <a:r>
              <a:rPr lang="en" sz="1200">
                <a:solidFill>
                  <a:schemeClr val="dk1"/>
                </a:solidFill>
              </a:rPr>
              <a:t>. The backend is a deep neural network (DNN). The name convolutional neural network comes from the frontend, referred to as a convolutional layer(s). The frontend acts as a preprocessor.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a:t>
            </a:r>
            <a:r>
              <a:rPr b="1" lang="en" sz="1200">
                <a:solidFill>
                  <a:srgbClr val="0000FF"/>
                </a:solidFill>
              </a:rPr>
              <a:t>DNN backend does the "classification learning"</a:t>
            </a:r>
            <a:r>
              <a:rPr lang="en" sz="1200">
                <a:solidFill>
                  <a:schemeClr val="dk1"/>
                </a:solidFill>
              </a:rPr>
              <a:t>. The CNN frontend preprocesses the image data into a form which is computationally practical for the DNN to learn from.</a:t>
            </a:r>
            <a:r>
              <a:rPr b="1" lang="en" sz="1200">
                <a:solidFill>
                  <a:srgbClr val="0000FF"/>
                </a:solidFill>
              </a:rPr>
              <a:t> The CNN frontend does the "feature learning"</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67" name="Google Shape;67;p14"/>
          <p:cNvPicPr preferRelativeResize="0"/>
          <p:nvPr/>
        </p:nvPicPr>
        <p:blipFill>
          <a:blip r:embed="rId4">
            <a:alphaModFix/>
          </a:blip>
          <a:stretch>
            <a:fillRect/>
          </a:stretch>
        </p:blipFill>
        <p:spPr>
          <a:xfrm>
            <a:off x="1466275" y="2647525"/>
            <a:ext cx="6143204" cy="232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a:t>
            </a:r>
            <a:endParaRPr>
              <a:solidFill>
                <a:srgbClr val="38761D"/>
              </a:solidFill>
            </a:endParaRPr>
          </a:p>
        </p:txBody>
      </p:sp>
      <p:pic>
        <p:nvPicPr>
          <p:cNvPr id="234" name="Google Shape;234;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35" name="Google Shape;235;p3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VGG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VGG</a:t>
            </a:r>
            <a:r>
              <a:rPr lang="en" sz="1200">
                <a:solidFill>
                  <a:schemeClr val="dk1"/>
                </a:solidFill>
              </a:rPr>
              <a:t> type of CNN was designed by the </a:t>
            </a:r>
            <a:r>
              <a:rPr i="1" lang="en" sz="1200">
                <a:solidFill>
                  <a:schemeClr val="dk1"/>
                </a:solidFill>
              </a:rPr>
              <a:t>Visual Geometry Group</a:t>
            </a:r>
            <a:r>
              <a:rPr lang="en" sz="1200">
                <a:solidFill>
                  <a:schemeClr val="dk1"/>
                </a:solidFill>
              </a:rPr>
              <a:t> at </a:t>
            </a:r>
            <a:r>
              <a:rPr i="1" lang="en" sz="1200">
                <a:solidFill>
                  <a:schemeClr val="dk1"/>
                </a:solidFill>
              </a:rPr>
              <a:t>Oxford</a:t>
            </a:r>
            <a:r>
              <a:rPr lang="en" sz="1200">
                <a:solidFill>
                  <a:schemeClr val="dk1"/>
                </a:solidFill>
              </a:rPr>
              <a:t>. It was designed to compete in the international </a:t>
            </a:r>
            <a:r>
              <a:rPr i="1" lang="en" sz="1200">
                <a:solidFill>
                  <a:schemeClr val="dk1"/>
                </a:solidFill>
              </a:rPr>
              <a:t>ImageNet</a:t>
            </a:r>
            <a:r>
              <a:rPr lang="en" sz="1200">
                <a:solidFill>
                  <a:schemeClr val="dk1"/>
                </a:solidFill>
              </a:rPr>
              <a:t> competition for image recognition for 1000 classes of images. The </a:t>
            </a:r>
            <a:r>
              <a:rPr b="1" lang="en" sz="1200">
                <a:solidFill>
                  <a:schemeClr val="dk1"/>
                </a:solidFill>
              </a:rPr>
              <a:t>VGGNet </a:t>
            </a:r>
            <a:r>
              <a:rPr lang="en" sz="1200">
                <a:solidFill>
                  <a:schemeClr val="dk1"/>
                </a:solidFill>
              </a:rPr>
              <a:t>in the 2014 contest took first place on image location task and second place on the image classification task.</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It is designed using a</a:t>
            </a:r>
            <a:r>
              <a:rPr b="1" lang="en" sz="1200">
                <a:solidFill>
                  <a:srgbClr val="333333"/>
                </a:solidFill>
              </a:rPr>
              <a:t> handful of principles that are easy to learn</a:t>
            </a:r>
            <a:r>
              <a:rPr lang="en" sz="1200">
                <a:solidFill>
                  <a:srgbClr val="333333"/>
                </a:solidFill>
              </a:rPr>
              <a:t>. The convolutional frontend consists of a sequence of pairs (and later triples) of convolutions of the same size, followed by a max pooling. The </a:t>
            </a:r>
            <a:r>
              <a:rPr b="1" lang="en" sz="1200">
                <a:solidFill>
                  <a:srgbClr val="0000FF"/>
                </a:solidFill>
              </a:rPr>
              <a:t>max pooling layer downsamples the generated feature maps by 75% and the next pair (or triple) of convolutional layers than doubles the number of learned filters</a:t>
            </a:r>
            <a:r>
              <a:rPr lang="en" sz="1200">
                <a:solidFill>
                  <a:srgbClr val="333333"/>
                </a:solidFill>
              </a:rPr>
              <a:t>. The principle behind the convolution design was that the early layers learn coarse features and subsequent layers, </a:t>
            </a:r>
            <a:r>
              <a:rPr b="1" lang="en" sz="1200">
                <a:solidFill>
                  <a:srgbClr val="0000FF"/>
                </a:solidFill>
              </a:rPr>
              <a:t>by increasing the filters, learn finer and finer features, </a:t>
            </a:r>
            <a:r>
              <a:rPr lang="en" sz="1200"/>
              <a:t>and the</a:t>
            </a:r>
            <a:r>
              <a:rPr b="1" lang="en" sz="1200">
                <a:solidFill>
                  <a:srgbClr val="0000FF"/>
                </a:solidFill>
              </a:rPr>
              <a:t> max pooling is used between the layers to minimize growth in size (and subsequently parameters to learn) of the feature maps</a:t>
            </a:r>
            <a:r>
              <a:rPr lang="en" sz="1200">
                <a:solidFill>
                  <a:srgbClr val="333333"/>
                </a:solidFill>
              </a:rPr>
              <a:t>. Finally, the DNN backend consists of two identical sized dense hidden layers of 4096 nodes each, and a final dense output layer of 1000 nodes for classification.</a:t>
            </a:r>
            <a:br>
              <a:rPr lang="en" sz="1200">
                <a:solidFill>
                  <a:srgbClr val="333333"/>
                </a:solidFill>
                <a:latin typeface="Georgia"/>
                <a:ea typeface="Georgia"/>
                <a:cs typeface="Georgia"/>
                <a:sym typeface="Georgia"/>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36" name="Google Shape;236;p32"/>
          <p:cNvPicPr preferRelativeResize="0"/>
          <p:nvPr/>
        </p:nvPicPr>
        <p:blipFill>
          <a:blip r:embed="rId4">
            <a:alphaModFix/>
          </a:blip>
          <a:stretch>
            <a:fillRect/>
          </a:stretch>
        </p:blipFill>
        <p:spPr>
          <a:xfrm>
            <a:off x="1793950" y="3819525"/>
            <a:ext cx="5943600" cy="132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42" name="Google Shape;242;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43" name="Google Shape;243;p3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 VGG16 - Sequential Flow</a:t>
            </a:r>
            <a:br>
              <a:rPr b="1" lang="en" sz="1200">
                <a:solidFill>
                  <a:schemeClr val="dk1"/>
                </a:solidFill>
              </a:rPr>
            </a:br>
            <a:br>
              <a:rPr b="1" lang="en" sz="1200">
                <a:solidFill>
                  <a:schemeClr val="dk1"/>
                </a:solidFill>
              </a:rPr>
            </a:br>
            <a:r>
              <a:rPr lang="en" sz="1200">
                <a:solidFill>
                  <a:srgbClr val="333333"/>
                </a:solidFill>
                <a:latin typeface="Georgia"/>
                <a:ea typeface="Georgia"/>
                <a:cs typeface="Georgia"/>
                <a:sym typeface="Georgia"/>
              </a:rPr>
              <a:t>We will code a VGG16 in two coding styles. The first in a sequential flow.</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44" name="Google Shape;244;p33"/>
          <p:cNvGraphicFramePr/>
          <p:nvPr/>
        </p:nvGraphicFramePr>
        <p:xfrm>
          <a:off x="454050" y="1506050"/>
          <a:ext cx="3000000" cy="3000000"/>
        </p:xfrm>
        <a:graphic>
          <a:graphicData uri="http://schemas.openxmlformats.org/drawingml/2006/table">
            <a:tbl>
              <a:tblPr>
                <a:noFill/>
                <a:tableStyleId>{988620D0-7669-41F4-938F-0C0862509A25}</a:tableStyleId>
              </a:tblPr>
              <a:tblGrid>
                <a:gridCol w="8104550"/>
              </a:tblGrid>
              <a:tr h="12291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layers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convolutional block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convolutional block -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REMOVED Lines for Brevity</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DNN Backend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a:t>
                      </a:r>
                      <a:endParaRPr sz="9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0" name="Google Shape;250;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VGG16 - </a:t>
            </a:r>
            <a:r>
              <a:rPr b="1" lang="en" sz="1200">
                <a:solidFill>
                  <a:schemeClr val="dk1"/>
                </a:solidFill>
              </a:rPr>
              <a:t>Procedurally</a:t>
            </a:r>
            <a:r>
              <a:rPr b="1" lang="en" sz="1200">
                <a:solidFill>
                  <a:schemeClr val="dk1"/>
                </a:solidFill>
              </a:rPr>
              <a:t> (Reuse)</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Let’s code the same using a procedural “reuse” style. In this example we created a procedure (function) call conv_block() which builds the convolutional blocks, and takes as parameters the number of layers in the block (2 or 3), and number of filters (64, 128, 256 or 512). Note that we kept the first convolutional layer outside of the conv_block. The first layer needs the input_shape parameter. We could have coded this as a flag to conv_block, but since it would only occur one time, then it’s not reuse. So we inline it instead.</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52" name="Google Shape;252;p34"/>
          <p:cNvGraphicFramePr/>
          <p:nvPr/>
        </p:nvGraphicFramePr>
        <p:xfrm>
          <a:off x="411425" y="2069600"/>
          <a:ext cx="3000000" cy="3000000"/>
        </p:xfrm>
        <a:graphic>
          <a:graphicData uri="http://schemas.openxmlformats.org/drawingml/2006/table">
            <a:tbl>
              <a:tblPr>
                <a:noFill/>
                <a:tableStyleId>{988620D0-7669-41F4-938F-0C0862509A25}</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n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58" name="Google Shape;258;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9" name="Google Shape;259;p3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ResNet </a:t>
            </a:r>
            <a:r>
              <a:rPr lang="en" sz="1200">
                <a:solidFill>
                  <a:schemeClr val="dk1"/>
                </a:solidFill>
              </a:rPr>
              <a:t>type of CNN was designed by Microsoft Research. It was designed to compete in the international </a:t>
            </a:r>
            <a:r>
              <a:rPr i="1" lang="en" sz="1200">
                <a:solidFill>
                  <a:schemeClr val="dk1"/>
                </a:solidFill>
              </a:rPr>
              <a:t>ImageNet</a:t>
            </a:r>
            <a:r>
              <a:rPr lang="en" sz="1200">
                <a:solidFill>
                  <a:schemeClr val="dk1"/>
                </a:solidFill>
              </a:rPr>
              <a:t> competition. The </a:t>
            </a:r>
            <a:r>
              <a:rPr b="1" lang="en" sz="1200">
                <a:solidFill>
                  <a:schemeClr val="dk1"/>
                </a:solidFill>
              </a:rPr>
              <a:t>ResNet </a:t>
            </a:r>
            <a:r>
              <a:rPr lang="en" sz="1200">
                <a:solidFill>
                  <a:schemeClr val="dk1"/>
                </a:solidFill>
              </a:rPr>
              <a:t>in the 2015 contest took first place in all categories for </a:t>
            </a:r>
            <a:r>
              <a:rPr i="1" lang="en" sz="1200">
                <a:solidFill>
                  <a:schemeClr val="dk1"/>
                </a:solidFill>
              </a:rPr>
              <a:t>ImageNet </a:t>
            </a:r>
            <a:r>
              <a:rPr lang="en" sz="1200">
                <a:solidFill>
                  <a:schemeClr val="dk1"/>
                </a:solidFill>
              </a:rPr>
              <a:t>and </a:t>
            </a:r>
            <a:r>
              <a:rPr i="1" lang="en" sz="1200">
                <a:solidFill>
                  <a:schemeClr val="dk1"/>
                </a:solidFill>
              </a:rPr>
              <a:t>COCO </a:t>
            </a:r>
            <a:r>
              <a:rPr lang="en" sz="1200">
                <a:solidFill>
                  <a:schemeClr val="dk1"/>
                </a:solidFill>
              </a:rPr>
              <a:t>competition.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ResNet, and other architectures within this class, use different layer to layer connection patterns. The pattern we’ve discussed so far (ConvNet and VGG) use the fully connected layer to layer pattern.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ResNet 34 </a:t>
            </a:r>
            <a:r>
              <a:rPr lang="en" sz="1200">
                <a:solidFill>
                  <a:schemeClr val="dk1"/>
                </a:solidFill>
              </a:rPr>
              <a:t>introduced a new block layer and layer connection pattern, residual blocks and identity connection, respectively.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The residual block in ResNet 34 consists of blocks of two identical convolutional layers without a pooling layer.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Each block has an identity connection which creates a parallel path between the input of the residual block and its output.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Like VGG, each successive block doubles the number of filters. Pooling is done at the end of the sequence of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65" name="Google Shape;265;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3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rPr lang="en" sz="1200">
                <a:solidFill>
                  <a:schemeClr val="dk1"/>
                </a:solidFill>
              </a:rPr>
              <a:t>One of the problems with neural networks is that as we add deeper layers (under the presumption of increasing accuracy) their performance can degrade. That is, it can get worse not better.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Residual blocks allow neural networks to be built with deeper layers without a degradation in performance.</a:t>
            </a:r>
            <a:endParaRPr b="1" sz="1200">
              <a:solidFill>
                <a:srgbClr val="0000FF"/>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67" name="Google Shape;267;p36"/>
          <p:cNvPicPr preferRelativeResize="0"/>
          <p:nvPr/>
        </p:nvPicPr>
        <p:blipFill>
          <a:blip r:embed="rId4">
            <a:alphaModFix/>
          </a:blip>
          <a:stretch>
            <a:fillRect/>
          </a:stretch>
        </p:blipFill>
        <p:spPr>
          <a:xfrm>
            <a:off x="2104419" y="2431550"/>
            <a:ext cx="5107505" cy="2711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Residual Block </a:t>
            </a:r>
            <a:endParaRPr>
              <a:solidFill>
                <a:srgbClr val="38761D"/>
              </a:solidFill>
            </a:endParaRPr>
          </a:p>
        </p:txBody>
      </p:sp>
      <p:pic>
        <p:nvPicPr>
          <p:cNvPr id="273" name="Google Shape;273;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4" name="Google Shape;274;p3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Blocks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shows how a residual block can be coded in </a:t>
            </a:r>
            <a:r>
              <a:rPr b="1" lang="en" sz="1200">
                <a:solidFill>
                  <a:schemeClr val="dk1"/>
                </a:solidFill>
              </a:rPr>
              <a:t>TF.Keras</a:t>
            </a:r>
            <a:r>
              <a:rPr lang="en" sz="1200">
                <a:solidFill>
                  <a:schemeClr val="dk1"/>
                </a:solidFill>
              </a:rPr>
              <a:t> using the </a:t>
            </a:r>
            <a:r>
              <a:rPr b="1" lang="en" sz="1200"/>
              <a:t>Functional API </a:t>
            </a:r>
            <a:r>
              <a:rPr lang="en" sz="1200">
                <a:solidFill>
                  <a:schemeClr val="dk1"/>
                </a:solidFill>
              </a:rPr>
              <a:t>method. The variable </a:t>
            </a:r>
            <a:r>
              <a:rPr lang="en" sz="1200">
                <a:solidFill>
                  <a:srgbClr val="0D904F"/>
                </a:solidFill>
                <a:latin typeface="Consolas"/>
                <a:ea typeface="Consolas"/>
                <a:cs typeface="Consolas"/>
                <a:sym typeface="Consolas"/>
              </a:rPr>
              <a:t>x</a:t>
            </a:r>
            <a:r>
              <a:rPr lang="en" sz="1200">
                <a:solidFill>
                  <a:schemeClr val="dk1"/>
                </a:solidFill>
              </a:rPr>
              <a:t> represents the output of a layer, which is the input to the next layer. At the beginning of the block, we retain a copy of the previous block/layer output as the variable </a:t>
            </a:r>
            <a:r>
              <a:rPr b="1" lang="en" sz="1200"/>
              <a:t>shortcut</a:t>
            </a:r>
            <a:r>
              <a:rPr lang="en" sz="1200">
                <a:solidFill>
                  <a:schemeClr val="dk1"/>
                </a:solidFill>
              </a:rPr>
              <a:t>. We then pass the previous block/layer output (x) through two convolutional layers, each time taking the output from the previous layer as input into the next layer. Finally, the last output from the block (retained in the variable x) is added (matrix addition) with the original value of x (shortcut). This is the identity link.</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75" name="Google Shape;275;p37"/>
          <p:cNvGraphicFramePr/>
          <p:nvPr/>
        </p:nvGraphicFramePr>
        <p:xfrm>
          <a:off x="411425" y="2638650"/>
          <a:ext cx="3000000" cy="3000000"/>
        </p:xfrm>
        <a:graphic>
          <a:graphicData uri="http://schemas.openxmlformats.org/drawingml/2006/table">
            <a:tbl>
              <a:tblPr>
                <a:noFill/>
                <a:tableStyleId>{988620D0-7669-41F4-938F-0C0862509A25}</a:tableStyleId>
              </a:tblPr>
              <a:tblGrid>
                <a:gridCol w="8104550"/>
              </a:tblGrid>
              <a:tr h="12291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Convolutional Block Connector </a:t>
            </a:r>
            <a:endParaRPr>
              <a:solidFill>
                <a:srgbClr val="38761D"/>
              </a:solidFill>
            </a:endParaRPr>
          </a:p>
        </p:txBody>
      </p:sp>
      <p:pic>
        <p:nvPicPr>
          <p:cNvPr id="281" name="Google Shape;281;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82" name="Google Shape;282;p3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Convolutional Block Connector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Unlike VGG though, there is no pooling layer between the groups that would reduce the size of the feature maps. Now, if we connected these groups directly with each other, we have a problem. That is, the input to the next group has the shape based on the previous group’s filter size (let’s call it X). The next group by doubling the filters will cause the output of that residual group to be double in size (let’s call it 2X). </a:t>
            </a:r>
            <a:r>
              <a:rPr b="1" lang="en" sz="1200">
                <a:solidFill>
                  <a:srgbClr val="0000FF"/>
                </a:solidFill>
              </a:rPr>
              <a:t>The identity link would attempt to add the input matrix (X) and the output matrix (2X). Yeaks, we get an error, indicating we can’t broadcast (for add operation) matrices of different sizes.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ResNet, this is</a:t>
            </a:r>
            <a:r>
              <a:rPr b="1" lang="en" sz="1200">
                <a:solidFill>
                  <a:schemeClr val="dk1"/>
                </a:solidFill>
              </a:rPr>
              <a:t> </a:t>
            </a:r>
            <a:r>
              <a:rPr b="1" lang="en" sz="1200">
                <a:solidFill>
                  <a:srgbClr val="0000FF"/>
                </a:solidFill>
              </a:rPr>
              <a:t>solved by adding a convolutional block between each “doubling” group of residual blocks</a:t>
            </a:r>
            <a:r>
              <a:rPr lang="en" sz="1200">
                <a:solidFill>
                  <a:schemeClr val="dk1"/>
                </a:solidFill>
              </a:rPr>
              <a:t>. The convolutional block doubles the filters to reshape the size and doubles the stride to reduce the size by 75%.</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83" name="Google Shape;283;p38"/>
          <p:cNvGraphicFramePr/>
          <p:nvPr/>
        </p:nvGraphicFramePr>
        <p:xfrm>
          <a:off x="433300" y="3371875"/>
          <a:ext cx="3000000" cy="3000000"/>
        </p:xfrm>
        <a:graphic>
          <a:graphicData uri="http://schemas.openxmlformats.org/drawingml/2006/table">
            <a:tbl>
              <a:tblPr>
                <a:noFill/>
                <a:tableStyleId>{988620D0-7669-41F4-938F-0C0862509A25}</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First Residual Block Group of 64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Double the size of filters and reduce feature maps by 75% (strides=2, 2) to fit the next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ReUse Procedures </a:t>
            </a:r>
            <a:endParaRPr>
              <a:solidFill>
                <a:srgbClr val="38761D"/>
              </a:solidFill>
            </a:endParaRPr>
          </a:p>
        </p:txBody>
      </p:sp>
      <p:pic>
        <p:nvPicPr>
          <p:cNvPr id="289" name="Google Shape;289;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90" name="Google Shape;290;p39"/>
          <p:cNvSpPr txBox="1"/>
          <p:nvPr/>
        </p:nvSpPr>
        <p:spPr>
          <a:xfrm>
            <a:off x="5853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and Convolutional Blocks as Reuse Procedures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1" name="Google Shape;291;p39"/>
          <p:cNvGraphicFramePr/>
          <p:nvPr/>
        </p:nvGraphicFramePr>
        <p:xfrm>
          <a:off x="466150" y="1150325"/>
          <a:ext cx="3000000" cy="3000000"/>
        </p:xfrm>
        <a:graphic>
          <a:graphicData uri="http://schemas.openxmlformats.org/drawingml/2006/table">
            <a:tbl>
              <a:tblPr>
                <a:noFill/>
                <a:tableStyleId>{988620D0-7669-41F4-938F-0C0862509A25}</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Block of Convolutions without Pooling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Pooling/Flattening</a:t>
            </a:r>
            <a:endParaRPr>
              <a:solidFill>
                <a:srgbClr val="38761D"/>
              </a:solidFill>
            </a:endParaRPr>
          </a:p>
        </p:txBody>
      </p:sp>
      <p:pic>
        <p:nvPicPr>
          <p:cNvPr id="297" name="Google Shape;297;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98" name="Google Shape;298;p40"/>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Global Average Pooling</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output of the last residual block group is passed to a pooling and flattening layer (</a:t>
            </a:r>
            <a:r>
              <a:rPr b="1" lang="en" sz="1200"/>
              <a:t>GlobalAveragePooling2D</a:t>
            </a:r>
            <a:r>
              <a:rPr lang="en" sz="1200">
                <a:solidFill>
                  <a:schemeClr val="dk1"/>
                </a:solidFill>
              </a:rPr>
              <a:t>), which is then passed to a single </a:t>
            </a:r>
            <a:r>
              <a:rPr b="1" lang="en" sz="1200">
                <a:latin typeface="Consolas"/>
                <a:ea typeface="Consolas"/>
                <a:cs typeface="Consolas"/>
                <a:sym typeface="Consolas"/>
              </a:rPr>
              <a:t>Dense</a:t>
            </a:r>
            <a:r>
              <a:rPr lang="en" sz="1200">
                <a:solidFill>
                  <a:schemeClr val="dk1"/>
                </a:solidFill>
              </a:rPr>
              <a:t> layer of 1000 nodes (number of classes).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333333"/>
                </a:solidFill>
              </a:rPr>
              <a:t>In modern convolutional architectures, th</a:t>
            </a:r>
            <a:r>
              <a:rPr b="1" lang="en" sz="1200">
                <a:solidFill>
                  <a:srgbClr val="0000FF"/>
                </a:solidFill>
              </a:rPr>
              <a:t>e DNN backend is now a single dense layer for the final classification</a:t>
            </a:r>
            <a:r>
              <a:rPr lang="en" sz="1200">
                <a:solidFill>
                  <a:srgbClr val="333333"/>
                </a:solidFill>
              </a:rPr>
              <a:t>. In other words, </a:t>
            </a:r>
            <a:r>
              <a:rPr b="1" lang="en" sz="1200">
                <a:solidFill>
                  <a:srgbClr val="0000FF"/>
                </a:solidFill>
              </a:rPr>
              <a:t>except for the last step of predicting the class (label), classification is now pushed to the frontend in the last convolutional blocks</a:t>
            </a:r>
            <a:r>
              <a:rPr lang="en"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9" name="Google Shape;299;p40"/>
          <p:cNvGraphicFramePr/>
          <p:nvPr/>
        </p:nvGraphicFramePr>
        <p:xfrm>
          <a:off x="466150" y="2779100"/>
          <a:ext cx="3000000" cy="3000000"/>
        </p:xfrm>
        <a:graphic>
          <a:graphicData uri="http://schemas.openxmlformats.org/drawingml/2006/table">
            <a:tbl>
              <a:tblPr>
                <a:noFill/>
                <a:tableStyleId>{988620D0-7669-41F4-938F-0C0862509A25}</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Pool at the end of all the convolutional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Final Dense Outputting Layer for 1000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Computational Faster</a:t>
            </a:r>
            <a:endParaRPr>
              <a:solidFill>
                <a:srgbClr val="38761D"/>
              </a:solidFill>
            </a:endParaRPr>
          </a:p>
        </p:txBody>
      </p:sp>
      <p:pic>
        <p:nvPicPr>
          <p:cNvPr id="305" name="Google Shape;305;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6" name="Google Shape;306;p4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Computational Complexity</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Let’s now run </a:t>
            </a:r>
            <a:r>
              <a:rPr b="1" lang="en" sz="1100"/>
              <a:t>model.summary()</a:t>
            </a:r>
            <a:r>
              <a:rPr lang="en" sz="1100">
                <a:solidFill>
                  <a:schemeClr val="dk1"/>
                </a:solidFill>
              </a:rPr>
              <a:t>. We see that the total number of parameters to learn is </a:t>
            </a:r>
            <a:r>
              <a:rPr b="1" lang="en" sz="1100">
                <a:solidFill>
                  <a:schemeClr val="dk1"/>
                </a:solidFill>
              </a:rPr>
              <a:t>21 million</a:t>
            </a:r>
            <a:r>
              <a:rPr lang="en" sz="1100">
                <a:solidFill>
                  <a:schemeClr val="dk1"/>
                </a:solidFill>
              </a:rPr>
              <a:t>. This is in contrast of the VGG16 which has </a:t>
            </a:r>
            <a:r>
              <a:rPr b="1" lang="en" sz="1100">
                <a:solidFill>
                  <a:schemeClr val="dk1"/>
                </a:solidFill>
              </a:rPr>
              <a:t>138 million</a:t>
            </a:r>
            <a:r>
              <a:rPr lang="en" sz="1100">
                <a:solidFill>
                  <a:schemeClr val="dk1"/>
                </a:solidFill>
              </a:rPr>
              <a:t> parameters. So the </a:t>
            </a:r>
            <a:r>
              <a:rPr b="1" lang="en" sz="1100">
                <a:solidFill>
                  <a:srgbClr val="0000FF"/>
                </a:solidFill>
              </a:rPr>
              <a:t>ResNet architecture is 6 times computationally faster</a:t>
            </a:r>
            <a:r>
              <a:rPr lang="en" sz="1100">
                <a:solidFill>
                  <a:schemeClr val="dk1"/>
                </a:solidFill>
              </a:rPr>
              <a:t>. This reduction is mostly achieved by the construction of the residual blocks. Notice how the DNN backend is just a single output Dense layer. In effect, there is no backend. The first residual block groups act as the CNN frontend doing the feature detection, while the later residual blocks perform the classification. In doing so, unlike VGG, there was no need for several fully connected dense layers, which would have substantially increased the number of parameters.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000FF"/>
                </a:solidFill>
              </a:rPr>
              <a:t>Another advantage is the identity link, which provided the ability to add deeper layers, without degradation, for higher accuracy.</a:t>
            </a:r>
            <a:r>
              <a:rPr lang="en" sz="1100">
                <a:solidFill>
                  <a:schemeClr val="dk1"/>
                </a:solidFill>
              </a:rPr>
              <a:t> </a:t>
            </a:r>
            <a:endParaRPr sz="11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Classifier</a:t>
            </a:r>
            <a:endParaRPr>
              <a:solidFill>
                <a:srgbClr val="38761D"/>
              </a:solidFill>
            </a:endParaRPr>
          </a:p>
        </p:txBody>
      </p:sp>
      <p:pic>
        <p:nvPicPr>
          <p:cNvPr id="73" name="Google Shape;73;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4" name="Google Shape;74;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CNN Classifier</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Once we get to larger image sizes, the number of pixels for a DNN becomes computationally too expensive to be feasible. A 1MB image will </a:t>
            </a:r>
            <a:r>
              <a:rPr b="1" lang="en" sz="1200">
                <a:solidFill>
                  <a:srgbClr val="0000FF"/>
                </a:solidFill>
              </a:rPr>
              <a:t>have one million pixels. That would require an input vector of 1,000,000 elements.</a:t>
            </a:r>
            <a:r>
              <a:rPr lang="en" sz="1200">
                <a:solidFill>
                  <a:schemeClr val="dk1"/>
                </a:solidFill>
              </a:rPr>
              <a:t> And let's assume that input layer has 1024 nodes. The number of weights to </a:t>
            </a:r>
            <a:r>
              <a:rPr i="1" lang="en" sz="1200">
                <a:solidFill>
                  <a:schemeClr val="dk1"/>
                </a:solidFill>
              </a:rPr>
              <a:t>"update and learn"</a:t>
            </a:r>
            <a:r>
              <a:rPr lang="en" sz="1200">
                <a:solidFill>
                  <a:schemeClr val="dk1"/>
                </a:solidFill>
              </a:rPr>
              <a:t> learn </a:t>
            </a:r>
            <a:r>
              <a:rPr b="1" lang="en" sz="1200">
                <a:solidFill>
                  <a:srgbClr val="0000FF"/>
                </a:solidFill>
              </a:rPr>
              <a:t>would be over a billion (1 million x 1024) at just the input layer! </a:t>
            </a:r>
            <a:endParaRPr b="1" sz="1200">
              <a:solidFill>
                <a:srgbClr val="0000FF"/>
              </a:solidFill>
            </a:endParaRPr>
          </a:p>
          <a:p>
            <a:pPr indent="0" lvl="0" marL="0" rtl="0" algn="l">
              <a:lnSpc>
                <a:spcPct val="115000"/>
              </a:lnSpc>
              <a:spcBef>
                <a:spcPts val="1100"/>
              </a:spcBef>
              <a:spcAft>
                <a:spcPts val="0"/>
              </a:spcAft>
              <a:buNone/>
            </a:pPr>
            <a:r>
              <a:t/>
            </a:r>
            <a:endParaRPr b="1" sz="1200">
              <a:solidFill>
                <a:srgbClr val="0000FF"/>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Contrast this to the MNIST example where we had 784 pixels times 512 nodes on our input layer. </a:t>
            </a:r>
            <a:r>
              <a:rPr b="1" lang="en" sz="1200">
                <a:solidFill>
                  <a:srgbClr val="0000FF"/>
                </a:solidFill>
              </a:rPr>
              <a:t>That's 400,000 weights to learn, which is considerably smaller than 1 billion.</a:t>
            </a:r>
            <a:r>
              <a:rPr lang="en" sz="1200">
                <a:solidFill>
                  <a:schemeClr val="dk1"/>
                </a:solidFill>
              </a:rPr>
              <a:t>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12" name="Google Shape;312;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313" name="Google Shape;313;p4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Bottleneck Residual Block</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ResNet50 i</a:t>
            </a:r>
            <a:r>
              <a:rPr lang="en" sz="1100">
                <a:solidFill>
                  <a:schemeClr val="dk1"/>
                </a:solidFill>
              </a:rPr>
              <a:t>ntroduced a variation of the residual block referred to as the bottleneck residual block. In this version, the</a:t>
            </a:r>
            <a:r>
              <a:rPr b="1" lang="en" sz="1100">
                <a:solidFill>
                  <a:srgbClr val="0000FF"/>
                </a:solidFill>
              </a:rPr>
              <a:t> group of two 3x3 convolution layers are replaced by a group of 1x1, then 3x3, and then 1x1 convolution layer.</a:t>
            </a:r>
            <a:r>
              <a:rPr lang="en" sz="1100">
                <a:solidFill>
                  <a:schemeClr val="dk1"/>
                </a:solidFill>
              </a:rPr>
              <a:t> The 1x1 convolutions perform a dimension reduction reducing the computational complexity, and the last convolutional restores the dimensionality increasing the number of filters by a factor of 4. </a:t>
            </a:r>
            <a:r>
              <a:rPr b="1" lang="en" sz="1100">
                <a:solidFill>
                  <a:srgbClr val="0000FF"/>
                </a:solidFill>
              </a:rPr>
              <a:t>The bottleneck residual group allows for deeper neural networks, without degradation, and further reduction in computational complexity.</a:t>
            </a:r>
            <a:endParaRPr b="1" sz="1100">
              <a:solidFill>
                <a:srgbClr val="0000FF"/>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14" name="Google Shape;314;p42"/>
          <p:cNvPicPr preferRelativeResize="0"/>
          <p:nvPr/>
        </p:nvPicPr>
        <p:blipFill>
          <a:blip r:embed="rId4">
            <a:alphaModFix/>
          </a:blip>
          <a:stretch>
            <a:fillRect/>
          </a:stretch>
        </p:blipFill>
        <p:spPr>
          <a:xfrm>
            <a:off x="2281650" y="2194525"/>
            <a:ext cx="4924376" cy="2896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0" name="Google Shape;320;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21" name="Google Shape;321;p4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Bottleneck Residual Block</a:t>
            </a:r>
            <a:endParaRPr b="1"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 code snippet for writing a bottleneck block as a reusable function:</a:t>
            </a:r>
            <a:br>
              <a:rPr lang="en" sz="1100">
                <a:solidFill>
                  <a:schemeClr val="dk1"/>
                </a:solidFill>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22" name="Google Shape;322;p43"/>
          <p:cNvGraphicFramePr/>
          <p:nvPr/>
        </p:nvGraphicFramePr>
        <p:xfrm>
          <a:off x="519725" y="2210900"/>
          <a:ext cx="3000000" cy="3000000"/>
        </p:xfrm>
        <a:graphic>
          <a:graphicData uri="http://schemas.openxmlformats.org/drawingml/2006/table">
            <a:tbl>
              <a:tblPr>
                <a:noFill/>
                <a:tableStyleId>{988620D0-7669-41F4-938F-0C0862509A25}</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bottleneck_block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Bottleneck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28" name="Google Shape;328;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29" name="Google Shape;329;p4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problem with adding deeper layers in a neural network is the </a:t>
            </a:r>
            <a:r>
              <a:rPr b="1" i="1" lang="en" sz="1200">
                <a:solidFill>
                  <a:schemeClr val="dk1"/>
                </a:solidFill>
              </a:rPr>
              <a:t>vanishing gradient</a:t>
            </a:r>
            <a:r>
              <a:rPr lang="en" sz="1200">
                <a:solidFill>
                  <a:schemeClr val="dk1"/>
                </a:solidFill>
              </a:rPr>
              <a:t> problem. This is about the computer hardware. During training (process of backward propagation and gradient descent), at each layer the weights are being multiplied by very small numbers, specifically numbers less than 1. As you know, two numbers less than one multiplied together make an even smaller number.</a:t>
            </a:r>
            <a:r>
              <a:rPr b="1" lang="en" sz="1200">
                <a:solidFill>
                  <a:srgbClr val="0000FF"/>
                </a:solidFill>
              </a:rPr>
              <a:t> When these tiny values are propagated through deeper layers they continuously get smaller. At some point, the computer hardware can’t represent the value anymore - and hence, the </a:t>
            </a:r>
            <a:r>
              <a:rPr b="1" i="1" lang="en" sz="1200">
                <a:solidFill>
                  <a:srgbClr val="0000FF"/>
                </a:solidFill>
              </a:rPr>
              <a:t>vanishing gradient</a:t>
            </a:r>
            <a:r>
              <a:rPr b="1" lang="en" sz="1200">
                <a:solidFill>
                  <a:srgbClr val="0000FF"/>
                </a:solidFill>
              </a:rPr>
              <a:t>.</a:t>
            </a:r>
            <a:endParaRPr b="1" sz="1200">
              <a:solidFill>
                <a:srgbClr val="0000FF"/>
              </a:solidFill>
            </a:endParaRPr>
          </a:p>
          <a:p>
            <a:pPr indent="0" lvl="0" marL="0" rtl="0" algn="ctr">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further exacerbated if we try to use </a:t>
            </a:r>
            <a:r>
              <a:rPr b="1" lang="en" sz="1200">
                <a:solidFill>
                  <a:schemeClr val="dk1"/>
                </a:solidFill>
              </a:rPr>
              <a:t>half precision floats (16 bit float)</a:t>
            </a:r>
            <a:r>
              <a:rPr lang="en" sz="1200">
                <a:solidFill>
                  <a:schemeClr val="dk1"/>
                </a:solidFill>
              </a:rPr>
              <a:t> for the matrix operations versus single precision (32 bit float). The advantage of the former is that the weights (and data) are stored in half the amount of space and using a general rule of thumb by reducing the computational size in half, we can execute 4 times as many instructions per compute cycle. The problem of course is that with even smaller precision, we will encounter the </a:t>
            </a:r>
            <a:r>
              <a:rPr i="1" lang="en" sz="1200">
                <a:solidFill>
                  <a:schemeClr val="dk1"/>
                </a:solidFill>
              </a:rPr>
              <a:t>vanishing gradient </a:t>
            </a:r>
            <a:r>
              <a:rPr lang="en" sz="1200">
                <a:solidFill>
                  <a:schemeClr val="dk1"/>
                </a:solidFill>
              </a:rPr>
              <a:t>even sooner.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35" name="Google Shape;335;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6" name="Google Shape;336;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Batch normalization is a technique applied to the output of a layer (before or after the activation function).</a:t>
            </a:r>
            <a:r>
              <a:rPr b="1" lang="en" sz="1100">
                <a:solidFill>
                  <a:srgbClr val="0000FF"/>
                </a:solidFill>
              </a:rPr>
              <a:t>It normalizes the shift in the weights as they are being trained</a:t>
            </a:r>
            <a:r>
              <a:rPr lang="en" sz="1100">
                <a:solidFill>
                  <a:schemeClr val="dk1"/>
                </a:solidFill>
              </a:rPr>
              <a:t>. This has several advantages, it smoothes out (across a batch) the amount of change, thus slowing down the possibility of getting a number so small that it can’t be represented by the hardware. Additionally, by narrowing the amount of shift between the weights, </a:t>
            </a:r>
            <a:r>
              <a:rPr b="1" lang="en" sz="1100">
                <a:solidFill>
                  <a:srgbClr val="0000FF"/>
                </a:solidFill>
              </a:rPr>
              <a:t>convergence can happen sooner using a higher learning rate and reducing the overall amount of training time</a:t>
            </a:r>
            <a:r>
              <a:rPr lang="en" sz="1100">
                <a:solidFill>
                  <a:schemeClr val="dk1"/>
                </a:solidFill>
              </a:rPr>
              <a:t>. Batch normalization is added to a layer in </a:t>
            </a:r>
            <a:r>
              <a:rPr b="1" lang="en" sz="1100">
                <a:solidFill>
                  <a:schemeClr val="dk1"/>
                </a:solidFill>
              </a:rPr>
              <a:t>TF.Keras </a:t>
            </a:r>
            <a:r>
              <a:rPr lang="en" sz="1100">
                <a:solidFill>
                  <a:schemeClr val="dk1"/>
                </a:solidFill>
              </a:rPr>
              <a:t>with the </a:t>
            </a:r>
            <a:r>
              <a:rPr b="1" lang="en" sz="1100"/>
              <a:t>BatchNormalization()</a:t>
            </a:r>
            <a:r>
              <a:rPr lang="en" sz="1100">
                <a:solidFill>
                  <a:schemeClr val="dk1"/>
                </a:solidFill>
              </a:rPr>
              <a:t> class.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7" name="Google Shape;337;p45"/>
          <p:cNvGraphicFramePr/>
          <p:nvPr/>
        </p:nvGraphicFramePr>
        <p:xfrm>
          <a:off x="471000" y="2273300"/>
          <a:ext cx="3000000" cy="3000000"/>
        </p:xfrm>
        <a:graphic>
          <a:graphicData uri="http://schemas.openxmlformats.org/drawingml/2006/table">
            <a:tbl>
              <a:tblPr>
                <a:noFill/>
                <a:tableStyleId>{988620D0-7669-41F4-938F-0C0862509A25}</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before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4096</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after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Lab Exercise #2</a:t>
            </a:r>
            <a:endParaRPr>
              <a:solidFill>
                <a:srgbClr val="38761D"/>
              </a:solidFill>
            </a:endParaRPr>
          </a:p>
        </p:txBody>
      </p:sp>
      <p:pic>
        <p:nvPicPr>
          <p:cNvPr id="343" name="Google Shape;343;p46"/>
          <p:cNvPicPr preferRelativeResize="0"/>
          <p:nvPr/>
        </p:nvPicPr>
        <p:blipFill>
          <a:blip r:embed="rId3">
            <a:alphaModFix/>
          </a:blip>
          <a:stretch>
            <a:fillRect/>
          </a:stretch>
        </p:blipFill>
        <p:spPr>
          <a:xfrm>
            <a:off x="0" y="51875"/>
            <a:ext cx="1184050" cy="589950"/>
          </a:xfrm>
          <a:prstGeom prst="rect">
            <a:avLst/>
          </a:prstGeom>
          <a:noFill/>
          <a:ln>
            <a:noFill/>
          </a:ln>
        </p:spPr>
      </p:pic>
      <p:sp>
        <p:nvSpPr>
          <p:cNvPr id="344" name="Google Shape;344;p4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Convolutional Neural Networks (CNN)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by Design - Workshop - Chapter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Resize</a:t>
            </a:r>
            <a:endParaRPr>
              <a:solidFill>
                <a:srgbClr val="38761D"/>
              </a:solidFill>
            </a:endParaRPr>
          </a:p>
        </p:txBody>
      </p:sp>
      <p:pic>
        <p:nvPicPr>
          <p:cNvPr id="80" name="Google Shape;80;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1" name="Google Shape;81;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Downsampling (Resize)</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One approach is to reduce the resolution of the image (</a:t>
            </a:r>
            <a:r>
              <a:rPr b="1" lang="en" sz="1200">
                <a:solidFill>
                  <a:schemeClr val="dk1"/>
                </a:solidFill>
              </a:rPr>
              <a:t>downsampling</a:t>
            </a:r>
            <a:r>
              <a:rPr lang="en" sz="1200">
                <a:solidFill>
                  <a:schemeClr val="dk1"/>
                </a:solidFill>
              </a:rPr>
              <a:t>). At some point if we reduce too far we lose the ability to distinguish clearly what's in the image - it becomes fuzzy and/or has artifacts. So, the first step is to reduce the resolution down to the level that we still have enough details. The </a:t>
            </a:r>
            <a:r>
              <a:rPr b="1" lang="en" sz="1200">
                <a:solidFill>
                  <a:srgbClr val="0000FF"/>
                </a:solidFill>
              </a:rPr>
              <a:t>common convention for everyday computer vision is around 224 x 224</a:t>
            </a:r>
            <a:r>
              <a:rPr lang="en" sz="1200">
                <a:solidFill>
                  <a:schemeClr val="dk1"/>
                </a:solidFill>
              </a:rPr>
              <a:t>.  </a:t>
            </a:r>
            <a:r>
              <a:rPr b="1" lang="en" sz="1200">
                <a:solidFill>
                  <a:srgbClr val="0000FF"/>
                </a:solidFill>
              </a:rPr>
              <a:t>We do this by resizing</a:t>
            </a:r>
            <a:r>
              <a:rPr lang="en" sz="1200">
                <a:solidFill>
                  <a:schemeClr val="dk1"/>
                </a:solidFill>
              </a:rPr>
              <a:t>. Even at this lower resolution and three channels for color images, and an input layer of 1024 nodes, we still have 154 million weights to </a:t>
            </a:r>
            <a:r>
              <a:rPr i="1" lang="en" sz="1200">
                <a:solidFill>
                  <a:schemeClr val="dk1"/>
                </a:solidFill>
              </a:rPr>
              <a:t>"update and learn"</a:t>
            </a:r>
            <a:r>
              <a:rPr lang="en" sz="1200">
                <a:solidFill>
                  <a:schemeClr val="dk1"/>
                </a:solidFill>
              </a:rPr>
              <a:t> (224 x 224 x 3 x 1024).</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82" name="Google Shape;82;p16"/>
          <p:cNvPicPr preferRelativeResize="0"/>
          <p:nvPr/>
        </p:nvPicPr>
        <p:blipFill>
          <a:blip r:embed="rId4">
            <a:alphaModFix/>
          </a:blip>
          <a:stretch>
            <a:fillRect/>
          </a:stretch>
        </p:blipFill>
        <p:spPr>
          <a:xfrm>
            <a:off x="2429475" y="2324050"/>
            <a:ext cx="5114324" cy="28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Layers</a:t>
            </a:r>
            <a:endParaRPr>
              <a:solidFill>
                <a:srgbClr val="38761D"/>
              </a:solidFill>
            </a:endParaRPr>
          </a:p>
        </p:txBody>
      </p:sp>
      <p:pic>
        <p:nvPicPr>
          <p:cNvPr id="88" name="Google Shape;88;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9" name="Google Shape;89;p1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Convolutional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a:t>
            </a:r>
            <a:r>
              <a:rPr lang="en" sz="1200">
                <a:solidFill>
                  <a:schemeClr val="dk1"/>
                </a:solidFill>
              </a:rPr>
              <a:t>raining on real-world images was out of reach with neural networks until the </a:t>
            </a:r>
            <a:r>
              <a:rPr b="1" lang="en" sz="1200">
                <a:solidFill>
                  <a:srgbClr val="0000FF"/>
                </a:solidFill>
              </a:rPr>
              <a:t>discovery of using convolutional layers</a:t>
            </a:r>
            <a:r>
              <a:rPr lang="en" sz="1200">
                <a:solidFill>
                  <a:schemeClr val="dk1"/>
                </a:solidFill>
              </a:rPr>
              <a:t>. To begin with, a convolutional layer is a frontend to a neural network, which </a:t>
            </a:r>
            <a:r>
              <a:rPr b="1" lang="en" sz="1200">
                <a:solidFill>
                  <a:srgbClr val="0000FF"/>
                </a:solidFill>
              </a:rPr>
              <a:t>transforms the images from a high dimensional pixel based image to a substantially lower dimensionality feature based image</a:t>
            </a:r>
            <a:r>
              <a:rPr lang="en" sz="1200">
                <a:solidFill>
                  <a:schemeClr val="dk1"/>
                </a:solidFill>
              </a:rPr>
              <a:t>. </a:t>
            </a:r>
            <a:endParaRPr sz="1200">
              <a:solidFill>
                <a:schemeClr val="dk1"/>
              </a:solidFill>
            </a:endParaRPr>
          </a:p>
          <a:p>
            <a:pPr indent="-317500" lvl="0" marL="457200" rtl="0" algn="l">
              <a:lnSpc>
                <a:spcPct val="115000"/>
              </a:lnSpc>
              <a:spcBef>
                <a:spcPts val="1100"/>
              </a:spcBef>
              <a:spcAft>
                <a:spcPts val="0"/>
              </a:spcAft>
              <a:buClr>
                <a:schemeClr val="dk1"/>
              </a:buClr>
              <a:buSzPts val="1400"/>
              <a:buChar char="●"/>
            </a:pPr>
            <a:r>
              <a:rPr lang="en">
                <a:solidFill>
                  <a:schemeClr val="dk1"/>
                </a:solidFill>
              </a:rPr>
              <a:t>The substantially lower dimensionality features can then be inputted as the input vector to a DNN.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 convolutional frontend is a frontend between the image data and the DNN.</a:t>
            </a:r>
            <a:endParaRPr>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95" name="Google Shape;95;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6" name="Google Shape;96;p1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Feature Detection (Human)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higher resolution and more complex images, we do recognition by detecting and </a:t>
            </a:r>
            <a:r>
              <a:rPr b="1" lang="en" sz="1200">
                <a:solidFill>
                  <a:srgbClr val="0000FF"/>
                </a:solidFill>
              </a:rPr>
              <a:t>classifying features instead of classifying pixel positions</a:t>
            </a:r>
            <a:r>
              <a:rPr lang="en" sz="1200">
                <a:solidFill>
                  <a:schemeClr val="dk1"/>
                </a:solidFill>
              </a:rPr>
              <a:t>.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97" name="Google Shape;97;p18"/>
          <p:cNvPicPr preferRelativeResize="0"/>
          <p:nvPr/>
        </p:nvPicPr>
        <p:blipFill>
          <a:blip r:embed="rId4">
            <a:alphaModFix/>
          </a:blip>
          <a:stretch>
            <a:fillRect/>
          </a:stretch>
        </p:blipFill>
        <p:spPr>
          <a:xfrm>
            <a:off x="2274238" y="2034975"/>
            <a:ext cx="4595525" cy="1992550"/>
          </a:xfrm>
          <a:prstGeom prst="rect">
            <a:avLst/>
          </a:prstGeom>
          <a:noFill/>
          <a:ln>
            <a:noFill/>
          </a:ln>
        </p:spPr>
      </p:pic>
      <p:sp>
        <p:nvSpPr>
          <p:cNvPr id="98" name="Google Shape;98;p18"/>
          <p:cNvSpPr/>
          <p:nvPr/>
        </p:nvSpPr>
        <p:spPr>
          <a:xfrm>
            <a:off x="423850" y="1987125"/>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Visualize an image, and ask yourself what makes you recognize what's there? Go beyond the high level of asking is that a person, a cat, a building, but ask why can you seperate in a picture a person standing in front of a building, or a person holding a cat. </a:t>
            </a:r>
            <a:endParaRPr sz="1000">
              <a:solidFill>
                <a:srgbClr val="38761D"/>
              </a:solidFill>
            </a:endParaRPr>
          </a:p>
        </p:txBody>
      </p:sp>
      <p:sp>
        <p:nvSpPr>
          <p:cNvPr id="99" name="Google Shape;99;p18"/>
          <p:cNvSpPr/>
          <p:nvPr/>
        </p:nvSpPr>
        <p:spPr>
          <a:xfrm>
            <a:off x="7054525" y="1923500"/>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Your eyes are recognizing low-level features, such as edges, blurs, contrast, etc. These</a:t>
            </a:r>
            <a:r>
              <a:rPr b="1" lang="en" sz="1000">
                <a:solidFill>
                  <a:srgbClr val="38761D"/>
                </a:solidFill>
              </a:rPr>
              <a:t> low-level features are built up into contours and then spatial relationships</a:t>
            </a:r>
            <a:r>
              <a:rPr lang="en" sz="1000">
                <a:solidFill>
                  <a:srgbClr val="38761D"/>
                </a:solidFill>
              </a:rPr>
              <a:t>. Suddenly, the eye/brain have the ability to recognize nose, ears, eyes - that's a cat face, that's a human face.</a:t>
            </a:r>
            <a:endParaRPr sz="1000">
              <a:solidFill>
                <a:srgbClr val="38761D"/>
              </a:solidFill>
            </a:endParaRPr>
          </a:p>
          <a:p>
            <a:pPr indent="0" lvl="0" marL="0" rtl="0" algn="l">
              <a:lnSpc>
                <a:spcPct val="115000"/>
              </a:lnSpc>
              <a:spcBef>
                <a:spcPts val="1100"/>
              </a:spcBef>
              <a:spcAft>
                <a:spcPts val="0"/>
              </a:spcAft>
              <a:buNone/>
            </a:pPr>
            <a:r>
              <a:t/>
            </a:r>
            <a:endParaRPr sz="10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105" name="Google Shape;105;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6" name="Google Shape;106;p1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Detection (Convolution)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b="1" lang="en" sz="1200">
                <a:solidFill>
                  <a:srgbClr val="0000FF"/>
                </a:solidFill>
              </a:rPr>
              <a:t>convolutional layer performs the task of feature detection within an image</a:t>
            </a:r>
            <a:r>
              <a:rPr lang="en" sz="1200">
                <a:solidFill>
                  <a:schemeClr val="dk1"/>
                </a:solidFill>
              </a:rPr>
              <a:t>. Each convolution consists of a set of filters. These </a:t>
            </a:r>
            <a:r>
              <a:rPr b="1" lang="en" sz="1200">
                <a:solidFill>
                  <a:srgbClr val="0000FF"/>
                </a:solidFill>
              </a:rPr>
              <a:t>filters are NxM matrices of values that are used to detect the likely presence (detection) of a feature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They are </a:t>
            </a:r>
            <a:r>
              <a:rPr b="1" lang="en" sz="1200">
                <a:solidFill>
                  <a:srgbClr val="0000FF"/>
                </a:solidFill>
              </a:rPr>
              <a:t>slid across the image, and at each location a comparison is made between the filter and the pixel values at that location</a:t>
            </a:r>
            <a:r>
              <a:rPr lang="en" sz="1200">
                <a:solidFill>
                  <a:schemeClr val="dk1"/>
                </a:solidFill>
              </a:rPr>
              <a:t>. That comparison is done with a matrix dot product.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What's important, is the result of this operation will</a:t>
            </a:r>
            <a:r>
              <a:rPr b="1" lang="en" sz="1200">
                <a:solidFill>
                  <a:srgbClr val="0000FF"/>
                </a:solidFill>
              </a:rPr>
              <a:t> generate a value that indicates how strongly the feature was detected at that location in the image</a:t>
            </a:r>
            <a:r>
              <a:rPr lang="en" sz="1200">
                <a:solidFill>
                  <a:schemeClr val="dk1"/>
                </a:solidFill>
              </a:rPr>
              <a:t>. For example, a value of 4 would indicate a stronger presence of the feature than the value of 1.</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Filters</a:t>
            </a:r>
            <a:endParaRPr>
              <a:solidFill>
                <a:srgbClr val="38761D"/>
              </a:solidFill>
            </a:endParaRPr>
          </a:p>
        </p:txBody>
      </p:sp>
      <p:pic>
        <p:nvPicPr>
          <p:cNvPr id="112" name="Google Shape;112;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3" name="Google Shape;113;p2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are Learned</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Prior to neural networks, imaging scientists hand designed these filters. Today, the filters along with the weights in the neural network are </a:t>
            </a:r>
            <a:r>
              <a:rPr i="1" lang="en" sz="1200">
                <a:solidFill>
                  <a:schemeClr val="dk1"/>
                </a:solidFill>
              </a:rPr>
              <a:t>"learned"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convolutional layer, one specifies the size of the filter and the number of filters. Typical filter sizes are 3x3 and 5x5, with </a:t>
            </a:r>
            <a:r>
              <a:rPr b="1" lang="en" sz="1200">
                <a:solidFill>
                  <a:srgbClr val="0000FF"/>
                </a:solidFill>
              </a:rPr>
              <a:t>3x3 the most common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0000FF"/>
                </a:solidFill>
              </a:rPr>
              <a:t>The number of filters varies more, but they are typically multiples of 16, such as 16, 32 or 64</a:t>
            </a:r>
            <a:r>
              <a:rPr lang="en" sz="1200">
                <a:solidFill>
                  <a:schemeClr val="dk1"/>
                </a:solidFill>
              </a:rPr>
              <a:t> are the most common in shallow networks, </a:t>
            </a:r>
            <a:r>
              <a:rPr lang="en" sz="1100">
                <a:solidFill>
                  <a:schemeClr val="dk1"/>
                </a:solidFill>
              </a:rPr>
              <a:t> and 256, 512 and 1024 in deep convolutional neural networks.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Maps</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Maps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Additionally, one specifies a stride. </a:t>
            </a:r>
            <a:r>
              <a:rPr b="1" lang="en" sz="1200">
                <a:solidFill>
                  <a:srgbClr val="0000FF"/>
                </a:solidFill>
              </a:rPr>
              <a:t>The stride is the rate that the filter is slid across the image</a:t>
            </a:r>
            <a:r>
              <a:rPr lang="en" sz="1200">
                <a:solidFill>
                  <a:schemeClr val="dk1"/>
                </a:solidFill>
              </a:rPr>
              <a:t>. For example, if the stride is one, the filter advances one pixel at a time, thus the filter would partially overlap with the previous step in a 3x3 filter (and consequently so would a stride of 2). In a stride of 3, there would be no overlap. Most common practice is to use strides of 1 and 2.</a:t>
            </a:r>
            <a:r>
              <a:rPr b="1" lang="en" sz="1200">
                <a:solidFill>
                  <a:srgbClr val="0000FF"/>
                </a:solidFill>
              </a:rPr>
              <a:t> Each filter that is </a:t>
            </a:r>
            <a:r>
              <a:rPr b="1" i="1" lang="en" sz="1200">
                <a:solidFill>
                  <a:srgbClr val="0000FF"/>
                </a:solidFill>
              </a:rPr>
              <a:t>"learned"</a:t>
            </a:r>
            <a:r>
              <a:rPr b="1" lang="en" sz="1200">
                <a:solidFill>
                  <a:srgbClr val="0000FF"/>
                </a:solidFill>
              </a:rPr>
              <a:t> produces a feature map</a:t>
            </a:r>
            <a:r>
              <a:rPr lang="en" sz="1200">
                <a:solidFill>
                  <a:schemeClr val="dk1"/>
                </a:solidFill>
              </a:rPr>
              <a:t>, which is a mapping (where) on how strongly the feature is detected in the image.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21" name="Google Shape;121;p21"/>
          <p:cNvPicPr preferRelativeResize="0"/>
          <p:nvPr/>
        </p:nvPicPr>
        <p:blipFill>
          <a:blip r:embed="rId4">
            <a:alphaModFix/>
          </a:blip>
          <a:stretch>
            <a:fillRect/>
          </a:stretch>
        </p:blipFill>
        <p:spPr>
          <a:xfrm>
            <a:off x="1947849" y="2388925"/>
            <a:ext cx="5784226" cy="264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