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ED65EA27-E6AA-487E-946A-8596C767633C}">
  <a:tblStyle styleId="{ED65EA27-E6AA-487E-946A-8596C767633C}" styleName="Table_0">
    <a:wholeTbl>
      <a:tcTxStyle>
        <a:font>
          <a:latin typeface="Arial"/>
          <a:ea typeface="Arial"/>
          <a:cs typeface="Arial"/>
        </a:font>
        <a:srgbClr val="000000"/>
      </a:tcTxStyle>
      <a:tcStyle>
        <a:tcBdr>
          <a:left>
            <a:ln cap="flat" cmpd="sng" w="12700">
              <a:solidFill>
                <a:srgbClr val="E0E0E0"/>
              </a:solidFill>
              <a:prstDash val="solid"/>
              <a:round/>
              <a:headEnd len="sm" w="sm" type="none"/>
              <a:tailEnd len="sm" w="sm" type="none"/>
            </a:ln>
          </a:left>
          <a:right>
            <a:ln cap="flat" cmpd="sng" w="12700">
              <a:solidFill>
                <a:srgbClr val="E0E0E0"/>
              </a:solidFill>
              <a:prstDash val="solid"/>
              <a:round/>
              <a:headEnd len="sm" w="sm" type="none"/>
              <a:tailEnd len="sm" w="sm" type="none"/>
            </a:ln>
          </a:right>
          <a:top>
            <a:ln cap="flat" cmpd="sng" w="12700">
              <a:solidFill>
                <a:srgbClr val="E0E0E0"/>
              </a:solidFill>
              <a:prstDash val="solid"/>
              <a:round/>
              <a:headEnd len="sm" w="sm" type="none"/>
              <a:tailEnd len="sm" w="sm" type="none"/>
            </a:ln>
          </a:top>
          <a:bottom>
            <a:ln cap="flat" cmpd="sng" w="12700">
              <a:solidFill>
                <a:srgbClr val="E0E0E0"/>
              </a:solidFill>
              <a:prstDash val="solid"/>
              <a:round/>
              <a:headEnd len="sm" w="sm" type="none"/>
              <a:tailEnd len="sm" w="sm" type="none"/>
            </a:ln>
          </a:bottom>
          <a:insideH>
            <a:ln cap="flat" cmpd="sng" w="12700">
              <a:solidFill>
                <a:srgbClr val="E0E0E0"/>
              </a:solidFill>
              <a:prstDash val="solid"/>
              <a:round/>
              <a:headEnd len="sm" w="sm" type="none"/>
              <a:tailEnd len="sm" w="sm" type="none"/>
            </a:ln>
          </a:insideH>
          <a:insideV>
            <a:ln cap="flat" cmpd="sng" w="12700">
              <a:solidFill>
                <a:srgbClr val="E0E0E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2" Type="http://schemas.openxmlformats.org/officeDocument/2006/relationships/slide" Target="slides/slide46.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581bfa03fc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581bfa03fc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575c1aba6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575c1aba6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581bfa03fc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581bfa03fc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581bfa03fc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581bfa03fc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581bfa03fc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581bfa03fc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581bfa03fc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581bfa03fc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575c1aba6b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575c1aba6b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581bfa03fc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581bfa03fc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g6d327750e4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6d327750e4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g581bfa03fc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581bfa03fc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Google Shape;61;g581bfa03fc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581bfa03fc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Google Shape;213;g581bfa03fc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581bfa03fc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Google Shape;221;g581bfa03fc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581bfa03fc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Google Shape;229;g581bfa03fc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581bfa03fc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Google Shape;237;g581bfa03fc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581bfa03fc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 name="Shape 245"/>
        <p:cNvGrpSpPr/>
        <p:nvPr/>
      </p:nvGrpSpPr>
      <p:grpSpPr>
        <a:xfrm>
          <a:off x="0" y="0"/>
          <a:ext cx="0" cy="0"/>
          <a:chOff x="0" y="0"/>
          <a:chExt cx="0" cy="0"/>
        </a:xfrm>
      </p:grpSpPr>
      <p:sp>
        <p:nvSpPr>
          <p:cNvPr id="246" name="Google Shape;246;g581bfa03fc_0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581bfa03fc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2" name="Shape 252"/>
        <p:cNvGrpSpPr/>
        <p:nvPr/>
      </p:nvGrpSpPr>
      <p:grpSpPr>
        <a:xfrm>
          <a:off x="0" y="0"/>
          <a:ext cx="0" cy="0"/>
          <a:chOff x="0" y="0"/>
          <a:chExt cx="0" cy="0"/>
        </a:xfrm>
      </p:grpSpPr>
      <p:sp>
        <p:nvSpPr>
          <p:cNvPr id="253" name="Google Shape;253;g581bfa03fc_0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581bfa03fc_0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0" name="Shape 260"/>
        <p:cNvGrpSpPr/>
        <p:nvPr/>
      </p:nvGrpSpPr>
      <p:grpSpPr>
        <a:xfrm>
          <a:off x="0" y="0"/>
          <a:ext cx="0" cy="0"/>
          <a:chOff x="0" y="0"/>
          <a:chExt cx="0" cy="0"/>
        </a:xfrm>
      </p:grpSpPr>
      <p:sp>
        <p:nvSpPr>
          <p:cNvPr id="261" name="Google Shape;261;g581bfa03fc_0_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581bfa03fc_0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 name="Shape 267"/>
        <p:cNvGrpSpPr/>
        <p:nvPr/>
      </p:nvGrpSpPr>
      <p:grpSpPr>
        <a:xfrm>
          <a:off x="0" y="0"/>
          <a:ext cx="0" cy="0"/>
          <a:chOff x="0" y="0"/>
          <a:chExt cx="0" cy="0"/>
        </a:xfrm>
      </p:grpSpPr>
      <p:sp>
        <p:nvSpPr>
          <p:cNvPr id="268" name="Google Shape;268;g581bfa03fc_0_2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581bfa03fc_0_2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4" name="Shape 274"/>
        <p:cNvGrpSpPr/>
        <p:nvPr/>
      </p:nvGrpSpPr>
      <p:grpSpPr>
        <a:xfrm>
          <a:off x="0" y="0"/>
          <a:ext cx="0" cy="0"/>
          <a:chOff x="0" y="0"/>
          <a:chExt cx="0" cy="0"/>
        </a:xfrm>
      </p:grpSpPr>
      <p:sp>
        <p:nvSpPr>
          <p:cNvPr id="275" name="Google Shape;275;g581bfa03fc_0_2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581bfa03fc_0_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2" name="Shape 282"/>
        <p:cNvGrpSpPr/>
        <p:nvPr/>
      </p:nvGrpSpPr>
      <p:grpSpPr>
        <a:xfrm>
          <a:off x="0" y="0"/>
          <a:ext cx="0" cy="0"/>
          <a:chOff x="0" y="0"/>
          <a:chExt cx="0" cy="0"/>
        </a:xfrm>
      </p:grpSpPr>
      <p:sp>
        <p:nvSpPr>
          <p:cNvPr id="283" name="Google Shape;283;g581bfa03fc_0_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581bfa03fc_0_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5db3ff12c7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5db3ff12c7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0" name="Shape 290"/>
        <p:cNvGrpSpPr/>
        <p:nvPr/>
      </p:nvGrpSpPr>
      <p:grpSpPr>
        <a:xfrm>
          <a:off x="0" y="0"/>
          <a:ext cx="0" cy="0"/>
          <a:chOff x="0" y="0"/>
          <a:chExt cx="0" cy="0"/>
        </a:xfrm>
      </p:grpSpPr>
      <p:sp>
        <p:nvSpPr>
          <p:cNvPr id="291" name="Google Shape;291;g581bfa03fc_0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581bfa03fc_0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2" name="Shape 302"/>
        <p:cNvGrpSpPr/>
        <p:nvPr/>
      </p:nvGrpSpPr>
      <p:grpSpPr>
        <a:xfrm>
          <a:off x="0" y="0"/>
          <a:ext cx="0" cy="0"/>
          <a:chOff x="0" y="0"/>
          <a:chExt cx="0" cy="0"/>
        </a:xfrm>
      </p:grpSpPr>
      <p:sp>
        <p:nvSpPr>
          <p:cNvPr id="303" name="Google Shape;303;g581bfa03fc_0_2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581bfa03fc_0_2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0" name="Shape 310"/>
        <p:cNvGrpSpPr/>
        <p:nvPr/>
      </p:nvGrpSpPr>
      <p:grpSpPr>
        <a:xfrm>
          <a:off x="0" y="0"/>
          <a:ext cx="0" cy="0"/>
          <a:chOff x="0" y="0"/>
          <a:chExt cx="0" cy="0"/>
        </a:xfrm>
      </p:grpSpPr>
      <p:sp>
        <p:nvSpPr>
          <p:cNvPr id="311" name="Google Shape;311;g581bfa03fc_0_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581bfa03fc_0_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8" name="Shape 318"/>
        <p:cNvGrpSpPr/>
        <p:nvPr/>
      </p:nvGrpSpPr>
      <p:grpSpPr>
        <a:xfrm>
          <a:off x="0" y="0"/>
          <a:ext cx="0" cy="0"/>
          <a:chOff x="0" y="0"/>
          <a:chExt cx="0" cy="0"/>
        </a:xfrm>
      </p:grpSpPr>
      <p:sp>
        <p:nvSpPr>
          <p:cNvPr id="319" name="Google Shape;319;g581bfa03fc_0_3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581bfa03fc_0_3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6" name="Shape 326"/>
        <p:cNvGrpSpPr/>
        <p:nvPr/>
      </p:nvGrpSpPr>
      <p:grpSpPr>
        <a:xfrm>
          <a:off x="0" y="0"/>
          <a:ext cx="0" cy="0"/>
          <a:chOff x="0" y="0"/>
          <a:chExt cx="0" cy="0"/>
        </a:xfrm>
      </p:grpSpPr>
      <p:sp>
        <p:nvSpPr>
          <p:cNvPr id="327" name="Google Shape;327;g581bfa03fc_0_3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581bfa03fc_0_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4" name="Shape 334"/>
        <p:cNvGrpSpPr/>
        <p:nvPr/>
      </p:nvGrpSpPr>
      <p:grpSpPr>
        <a:xfrm>
          <a:off x="0" y="0"/>
          <a:ext cx="0" cy="0"/>
          <a:chOff x="0" y="0"/>
          <a:chExt cx="0" cy="0"/>
        </a:xfrm>
      </p:grpSpPr>
      <p:sp>
        <p:nvSpPr>
          <p:cNvPr id="335" name="Google Shape;335;g6d327750e4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6d327750e4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2" name="Shape 342"/>
        <p:cNvGrpSpPr/>
        <p:nvPr/>
      </p:nvGrpSpPr>
      <p:grpSpPr>
        <a:xfrm>
          <a:off x="0" y="0"/>
          <a:ext cx="0" cy="0"/>
          <a:chOff x="0" y="0"/>
          <a:chExt cx="0" cy="0"/>
        </a:xfrm>
      </p:grpSpPr>
      <p:sp>
        <p:nvSpPr>
          <p:cNvPr id="343" name="Google Shape;343;g6d327750e4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6d327750e4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0" name="Shape 350"/>
        <p:cNvGrpSpPr/>
        <p:nvPr/>
      </p:nvGrpSpPr>
      <p:grpSpPr>
        <a:xfrm>
          <a:off x="0" y="0"/>
          <a:ext cx="0" cy="0"/>
          <a:chOff x="0" y="0"/>
          <a:chExt cx="0" cy="0"/>
        </a:xfrm>
      </p:grpSpPr>
      <p:sp>
        <p:nvSpPr>
          <p:cNvPr id="351" name="Google Shape;351;g6d327750e4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6d327750e4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4" name="Shape 364"/>
        <p:cNvGrpSpPr/>
        <p:nvPr/>
      </p:nvGrpSpPr>
      <p:grpSpPr>
        <a:xfrm>
          <a:off x="0" y="0"/>
          <a:ext cx="0" cy="0"/>
          <a:chOff x="0" y="0"/>
          <a:chExt cx="0" cy="0"/>
        </a:xfrm>
      </p:grpSpPr>
      <p:sp>
        <p:nvSpPr>
          <p:cNvPr id="365" name="Google Shape;365;g6d327750e4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6d327750e4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2" name="Shape 372"/>
        <p:cNvGrpSpPr/>
        <p:nvPr/>
      </p:nvGrpSpPr>
      <p:grpSpPr>
        <a:xfrm>
          <a:off x="0" y="0"/>
          <a:ext cx="0" cy="0"/>
          <a:chOff x="0" y="0"/>
          <a:chExt cx="0" cy="0"/>
        </a:xfrm>
      </p:grpSpPr>
      <p:sp>
        <p:nvSpPr>
          <p:cNvPr id="373" name="Google Shape;373;g581bfa03fc_0_3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581bfa03fc_0_3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581bfa03fc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581bfa03fc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0" name="Shape 380"/>
        <p:cNvGrpSpPr/>
        <p:nvPr/>
      </p:nvGrpSpPr>
      <p:grpSpPr>
        <a:xfrm>
          <a:off x="0" y="0"/>
          <a:ext cx="0" cy="0"/>
          <a:chOff x="0" y="0"/>
          <a:chExt cx="0" cy="0"/>
        </a:xfrm>
      </p:grpSpPr>
      <p:sp>
        <p:nvSpPr>
          <p:cNvPr id="381" name="Google Shape;381;g581bfa03fc_0_3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581bfa03fc_0_3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8" name="Shape 388"/>
        <p:cNvGrpSpPr/>
        <p:nvPr/>
      </p:nvGrpSpPr>
      <p:grpSpPr>
        <a:xfrm>
          <a:off x="0" y="0"/>
          <a:ext cx="0" cy="0"/>
          <a:chOff x="0" y="0"/>
          <a:chExt cx="0" cy="0"/>
        </a:xfrm>
      </p:grpSpPr>
      <p:sp>
        <p:nvSpPr>
          <p:cNvPr id="389" name="Google Shape;389;g581bfa03fc_0_3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581bfa03fc_0_3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6" name="Shape 396"/>
        <p:cNvGrpSpPr/>
        <p:nvPr/>
      </p:nvGrpSpPr>
      <p:grpSpPr>
        <a:xfrm>
          <a:off x="0" y="0"/>
          <a:ext cx="0" cy="0"/>
          <a:chOff x="0" y="0"/>
          <a:chExt cx="0" cy="0"/>
        </a:xfrm>
      </p:grpSpPr>
      <p:sp>
        <p:nvSpPr>
          <p:cNvPr id="397" name="Google Shape;397;g581bfa03fc_0_3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581bfa03fc_0_3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4" name="Shape 404"/>
        <p:cNvGrpSpPr/>
        <p:nvPr/>
      </p:nvGrpSpPr>
      <p:grpSpPr>
        <a:xfrm>
          <a:off x="0" y="0"/>
          <a:ext cx="0" cy="0"/>
          <a:chOff x="0" y="0"/>
          <a:chExt cx="0" cy="0"/>
        </a:xfrm>
      </p:grpSpPr>
      <p:sp>
        <p:nvSpPr>
          <p:cNvPr id="405" name="Google Shape;405;g581bfa03fc_0_3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581bfa03fc_0_3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2" name="Shape 412"/>
        <p:cNvGrpSpPr/>
        <p:nvPr/>
      </p:nvGrpSpPr>
      <p:grpSpPr>
        <a:xfrm>
          <a:off x="0" y="0"/>
          <a:ext cx="0" cy="0"/>
          <a:chOff x="0" y="0"/>
          <a:chExt cx="0" cy="0"/>
        </a:xfrm>
      </p:grpSpPr>
      <p:sp>
        <p:nvSpPr>
          <p:cNvPr id="413" name="Google Shape;413;g6d327750e4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6d327750e4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9" name="Shape 419"/>
        <p:cNvGrpSpPr/>
        <p:nvPr/>
      </p:nvGrpSpPr>
      <p:grpSpPr>
        <a:xfrm>
          <a:off x="0" y="0"/>
          <a:ext cx="0" cy="0"/>
          <a:chOff x="0" y="0"/>
          <a:chExt cx="0" cy="0"/>
        </a:xfrm>
      </p:grpSpPr>
      <p:sp>
        <p:nvSpPr>
          <p:cNvPr id="420" name="Google Shape;420;g581bfa03fc_0_3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1" name="Google Shape;421;g581bfa03fc_0_3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7" name="Shape 427"/>
        <p:cNvGrpSpPr/>
        <p:nvPr/>
      </p:nvGrpSpPr>
      <p:grpSpPr>
        <a:xfrm>
          <a:off x="0" y="0"/>
          <a:ext cx="0" cy="0"/>
          <a:chOff x="0" y="0"/>
          <a:chExt cx="0" cy="0"/>
        </a:xfrm>
      </p:grpSpPr>
      <p:sp>
        <p:nvSpPr>
          <p:cNvPr id="428" name="Google Shape;428;g58952ecbb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9" name="Google Shape;429;g58952ecbb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g581bfa03fc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581bfa03fc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581bfa03fc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581bfa03fc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581bfa03fc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581bfa03fc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581bfa03fc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581bfa03fc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581bfa03fc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581bfa03fc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2.png"/><Relationship Id="rId4" Type="http://schemas.openxmlformats.org/officeDocument/2006/relationships/image" Target="../media/image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2.png"/><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2.png"/><Relationship Id="rId4" Type="http://schemas.openxmlformats.org/officeDocument/2006/relationships/image" Target="../media/image1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image" Target="../media/image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image" Target="../media/image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 Id="rId3" Type="http://schemas.openxmlformats.org/officeDocument/2006/relationships/image" Target="../media/image2.png"/><Relationship Id="rId4" Type="http://schemas.openxmlformats.org/officeDocument/2006/relationships/image" Target="../media/image5.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 Id="rId3" Type="http://schemas.openxmlformats.org/officeDocument/2006/relationships/image" Target="../media/image2.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 Id="rId3" Type="http://schemas.openxmlformats.org/officeDocument/2006/relationships/image" Target="../media/image2.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 Id="rId3" Type="http://schemas.openxmlformats.org/officeDocument/2006/relationships/image" Target="../media/image2.png"/><Relationship Id="rId4" Type="http://schemas.openxmlformats.org/officeDocument/2006/relationships/image" Target="../media/image1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 Id="rId3" Type="http://schemas.openxmlformats.org/officeDocument/2006/relationships/image" Target="../media/image2.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 Id="rId3" Type="http://schemas.openxmlformats.org/officeDocument/2006/relationships/image" Target="../media/image2.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 Id="rId3" Type="http://schemas.openxmlformats.org/officeDocument/2006/relationships/image" Target="../media/image2.png"/><Relationship Id="rId4" Type="http://schemas.openxmlformats.org/officeDocument/2006/relationships/image" Target="../media/image7.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 Id="rId3" Type="http://schemas.openxmlformats.org/officeDocument/2006/relationships/image" Target="../media/image2.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 Id="rId3" Type="http://schemas.openxmlformats.org/officeDocument/2006/relationships/image" Target="../media/image2.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 Id="rId3" Type="http://schemas.openxmlformats.org/officeDocument/2006/relationships/image" Target="../media/image2.png"/><Relationship Id="rId4" Type="http://schemas.openxmlformats.org/officeDocument/2006/relationships/hyperlink" Target="http://localhost:8888/notebooks/Idiomatic%20Programmer%20-%20handbook%201%20-%20Codelab%201.ipynb#Code-Lab-#1---Get-Started-with-a-Deep-Neural-Network-(DNN)" TargetMode="External"/><Relationship Id="rId5" Type="http://schemas.openxmlformats.org/officeDocument/2006/relationships/hyperlink" Target="https://github.com/GoogleCloudPlatform/keras-idiomatic-programmer/blob/master/books/deep-learning-design-patterns/Workshops/Novice/Deep%20Learning%20Design%20Patterns%20-%20Workshop%20-%20Chapter%20I.ipynb"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786650"/>
            <a:ext cx="8520600" cy="1777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600">
                <a:solidFill>
                  <a:srgbClr val="3D85C6"/>
                </a:solidFill>
              </a:rPr>
              <a:t>Deep Learning Design Patterns</a:t>
            </a:r>
            <a:br>
              <a:rPr lang="en" sz="3600">
                <a:solidFill>
                  <a:srgbClr val="3D85C6"/>
                </a:solidFill>
              </a:rPr>
            </a:br>
            <a:r>
              <a:rPr lang="en" sz="3600">
                <a:solidFill>
                  <a:srgbClr val="3D85C6"/>
                </a:solidFill>
              </a:rPr>
              <a:t>with Tensorflow 2.0</a:t>
            </a:r>
            <a:endParaRPr sz="3600">
              <a:solidFill>
                <a:srgbClr val="3D85C6"/>
              </a:solidFill>
            </a:endParaRPr>
          </a:p>
        </p:txBody>
      </p:sp>
      <p:sp>
        <p:nvSpPr>
          <p:cNvPr id="55" name="Google Shape;55;p13"/>
          <p:cNvSpPr txBox="1"/>
          <p:nvPr>
            <p:ph idx="1" type="subTitle"/>
          </p:nvPr>
        </p:nvSpPr>
        <p:spPr>
          <a:xfrm>
            <a:off x="311700" y="2564450"/>
            <a:ext cx="8520600" cy="670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38761D"/>
                </a:solidFill>
              </a:rPr>
              <a:t>Computer Vision Workshop - Neural Networks</a:t>
            </a:r>
            <a:br>
              <a:rPr lang="en">
                <a:solidFill>
                  <a:srgbClr val="38761D"/>
                </a:solidFill>
              </a:rPr>
            </a:br>
            <a:r>
              <a:rPr lang="en" sz="1200">
                <a:solidFill>
                  <a:srgbClr val="38761D"/>
                </a:solidFill>
              </a:rPr>
              <a:t>V</a:t>
            </a:r>
            <a:r>
              <a:rPr lang="en" sz="1200">
                <a:solidFill>
                  <a:srgbClr val="38761D"/>
                </a:solidFill>
              </a:rPr>
              <a:t>ersion: Jan 2020</a:t>
            </a:r>
            <a:endParaRPr sz="1200">
              <a:solidFill>
                <a:srgbClr val="38761D"/>
              </a:solidFill>
            </a:endParaRPr>
          </a:p>
        </p:txBody>
      </p:sp>
      <p:pic>
        <p:nvPicPr>
          <p:cNvPr id="56" name="Google Shape;56;p13"/>
          <p:cNvPicPr preferRelativeResize="0"/>
          <p:nvPr/>
        </p:nvPicPr>
        <p:blipFill>
          <a:blip r:embed="rId3">
            <a:alphaModFix/>
          </a:blip>
          <a:stretch>
            <a:fillRect/>
          </a:stretch>
        </p:blipFill>
        <p:spPr>
          <a:xfrm>
            <a:off x="0" y="0"/>
            <a:ext cx="1827825" cy="910725"/>
          </a:xfrm>
          <a:prstGeom prst="rect">
            <a:avLst/>
          </a:prstGeom>
          <a:noFill/>
          <a:ln>
            <a:noFill/>
          </a:ln>
        </p:spPr>
      </p:pic>
      <p:pic>
        <p:nvPicPr>
          <p:cNvPr id="57" name="Google Shape;57;p13"/>
          <p:cNvPicPr preferRelativeResize="0"/>
          <p:nvPr/>
        </p:nvPicPr>
        <p:blipFill>
          <a:blip r:embed="rId4">
            <a:alphaModFix/>
          </a:blip>
          <a:stretch>
            <a:fillRect/>
          </a:stretch>
        </p:blipFill>
        <p:spPr>
          <a:xfrm>
            <a:off x="3789750" y="3235250"/>
            <a:ext cx="1428750" cy="990900"/>
          </a:xfrm>
          <a:prstGeom prst="rect">
            <a:avLst/>
          </a:prstGeom>
          <a:noFill/>
          <a:ln>
            <a:noFill/>
          </a:ln>
        </p:spPr>
      </p:pic>
      <p:pic>
        <p:nvPicPr>
          <p:cNvPr id="58" name="Google Shape;58;p13"/>
          <p:cNvPicPr preferRelativeResize="0"/>
          <p:nvPr/>
        </p:nvPicPr>
        <p:blipFill>
          <a:blip r:embed="rId5">
            <a:alphaModFix/>
          </a:blip>
          <a:stretch>
            <a:fillRect/>
          </a:stretch>
        </p:blipFill>
        <p:spPr>
          <a:xfrm>
            <a:off x="7323975" y="177775"/>
            <a:ext cx="1642475" cy="339200"/>
          </a:xfrm>
          <a:prstGeom prst="rect">
            <a:avLst/>
          </a:prstGeom>
          <a:noFill/>
          <a:ln>
            <a:noFill/>
          </a:ln>
        </p:spPr>
      </p:pic>
      <p:sp>
        <p:nvSpPr>
          <p:cNvPr id="59" name="Google Shape;59;p13"/>
          <p:cNvSpPr txBox="1"/>
          <p:nvPr/>
        </p:nvSpPr>
        <p:spPr>
          <a:xfrm>
            <a:off x="710400" y="4226150"/>
            <a:ext cx="7723200" cy="804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38761D"/>
                </a:solidFill>
              </a:rPr>
              <a:t>Repo: github.com/GoogleCloudPlatform/keras-idiomatic-programmer</a:t>
            </a:r>
            <a:endParaRPr sz="1800">
              <a:solidFill>
                <a:srgbClr val="38761D"/>
              </a:solidFill>
            </a:endParaRPr>
          </a:p>
          <a:p>
            <a:pPr indent="0" lvl="0" marL="0" rtl="0" algn="ctr">
              <a:spcBef>
                <a:spcPts val="0"/>
              </a:spcBef>
              <a:spcAft>
                <a:spcPts val="0"/>
              </a:spcAft>
              <a:buNone/>
            </a:pPr>
            <a:r>
              <a:rPr lang="en" sz="1800">
                <a:solidFill>
                  <a:srgbClr val="38761D"/>
                </a:solidFill>
              </a:rPr>
              <a:t>twitter.com/andrewferlitsch</a:t>
            </a:r>
            <a:endParaRPr sz="1800">
              <a:solidFill>
                <a:srgbClr val="38761D"/>
              </a:solidFill>
            </a:endParaRPr>
          </a:p>
          <a:p>
            <a:pPr indent="0" lvl="0" marL="0" rtl="0" algn="ctr">
              <a:spcBef>
                <a:spcPts val="0"/>
              </a:spcBef>
              <a:spcAft>
                <a:spcPts val="0"/>
              </a:spcAft>
              <a:buNone/>
            </a:pPr>
            <a:r>
              <a:t/>
            </a:r>
            <a:endParaRPr sz="1800">
              <a:solidFill>
                <a:srgbClr val="38761D"/>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22"/>
          <p:cNvSpPr txBox="1"/>
          <p:nvPr>
            <p:ph idx="1" type="subTitle"/>
          </p:nvPr>
        </p:nvSpPr>
        <p:spPr>
          <a:xfrm>
            <a:off x="82485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Neural Networks - Keras Sequential Method</a:t>
            </a:r>
            <a:endParaRPr>
              <a:solidFill>
                <a:srgbClr val="38761D"/>
              </a:solidFill>
            </a:endParaRPr>
          </a:p>
        </p:txBody>
      </p:sp>
      <p:pic>
        <p:nvPicPr>
          <p:cNvPr id="127" name="Google Shape;127;p22"/>
          <p:cNvPicPr preferRelativeResize="0"/>
          <p:nvPr/>
        </p:nvPicPr>
        <p:blipFill>
          <a:blip r:embed="rId3">
            <a:alphaModFix/>
          </a:blip>
          <a:stretch>
            <a:fillRect/>
          </a:stretch>
        </p:blipFill>
        <p:spPr>
          <a:xfrm>
            <a:off x="0" y="0"/>
            <a:ext cx="1466275" cy="730575"/>
          </a:xfrm>
          <a:prstGeom prst="rect">
            <a:avLst/>
          </a:prstGeom>
          <a:noFill/>
          <a:ln>
            <a:noFill/>
          </a:ln>
        </p:spPr>
      </p:pic>
      <p:sp>
        <p:nvSpPr>
          <p:cNvPr id="128" name="Google Shape;128;p22"/>
          <p:cNvSpPr txBox="1"/>
          <p:nvPr/>
        </p:nvSpPr>
        <p:spPr>
          <a:xfrm>
            <a:off x="824850" y="910725"/>
            <a:ext cx="7070100" cy="4057800"/>
          </a:xfrm>
          <a:prstGeom prst="rect">
            <a:avLst/>
          </a:prstGeom>
          <a:noFill/>
          <a:ln>
            <a:noFill/>
          </a:ln>
        </p:spPr>
        <p:txBody>
          <a:bodyPr anchorCtr="0" anchor="t" bIns="91425" lIns="91425" spcFirstLastPara="1" rIns="91425" wrap="square" tIns="91425">
            <a:noAutofit/>
          </a:bodyPr>
          <a:lstStyle/>
          <a:p>
            <a:pPr indent="0" lvl="0" marL="0" rtl="0" algn="ctr">
              <a:spcBef>
                <a:spcPts val="2200"/>
              </a:spcBef>
              <a:spcAft>
                <a:spcPts val="0"/>
              </a:spcAft>
              <a:buClr>
                <a:schemeClr val="dk1"/>
              </a:buClr>
              <a:buSzPts val="1100"/>
              <a:buFont typeface="Arial"/>
              <a:buNone/>
            </a:pPr>
            <a:r>
              <a:rPr b="1" lang="en" sz="1200">
                <a:solidFill>
                  <a:schemeClr val="dk1"/>
                </a:solidFill>
              </a:rPr>
              <a:t>The Sequential API Method</a:t>
            </a:r>
            <a:endParaRPr b="1" sz="1200">
              <a:solidFill>
                <a:schemeClr val="dk1"/>
              </a:solidFill>
            </a:endParaRPr>
          </a:p>
          <a:p>
            <a:pPr indent="0" lvl="0" marL="0" rtl="0" algn="l">
              <a:lnSpc>
                <a:spcPct val="115000"/>
              </a:lnSpc>
              <a:spcBef>
                <a:spcPts val="1100"/>
              </a:spcBef>
              <a:spcAft>
                <a:spcPts val="0"/>
              </a:spcAft>
              <a:buNone/>
            </a:pPr>
            <a:r>
              <a:rPr lang="en" sz="1200">
                <a:solidFill>
                  <a:schemeClr val="dk1"/>
                </a:solidFill>
              </a:rPr>
              <a:t>The </a:t>
            </a:r>
            <a:r>
              <a:rPr lang="en" sz="1200">
                <a:solidFill>
                  <a:schemeClr val="dk1"/>
                </a:solidFill>
                <a:highlight>
                  <a:srgbClr val="EFF0F1"/>
                </a:highlight>
              </a:rPr>
              <a:t>Sequential</a:t>
            </a:r>
            <a:r>
              <a:rPr lang="en" sz="1200">
                <a:solidFill>
                  <a:schemeClr val="dk1"/>
                </a:solidFill>
              </a:rPr>
              <a:t> API method is easier to read and follow for beginners, but less flexible. Essentially, you create an empty forward feed neural network with the </a:t>
            </a:r>
            <a:r>
              <a:rPr lang="en" sz="1200">
                <a:solidFill>
                  <a:schemeClr val="dk1"/>
                </a:solidFill>
                <a:highlight>
                  <a:srgbClr val="EFF0F1"/>
                </a:highlight>
              </a:rPr>
              <a:t>Sequential</a:t>
            </a:r>
            <a:r>
              <a:rPr lang="en" sz="1200">
                <a:solidFill>
                  <a:schemeClr val="dk1"/>
                </a:solidFill>
              </a:rPr>
              <a:t> class object, and then "add" one layer at a time, until the output layer.</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Clr>
                <a:schemeClr val="dk1"/>
              </a:buClr>
              <a:buSzPts val="1100"/>
              <a:buFont typeface="Arial"/>
              <a:buNone/>
            </a:pPr>
            <a:r>
              <a:t/>
            </a:r>
            <a:endParaRPr sz="1200">
              <a:solidFill>
                <a:schemeClr val="dk1"/>
              </a:solidFill>
            </a:endParaRPr>
          </a:p>
        </p:txBody>
      </p:sp>
      <p:graphicFrame>
        <p:nvGraphicFramePr>
          <p:cNvPr id="129" name="Google Shape;129;p22"/>
          <p:cNvGraphicFramePr/>
          <p:nvPr/>
        </p:nvGraphicFramePr>
        <p:xfrm>
          <a:off x="2198875" y="2822675"/>
          <a:ext cx="3000000" cy="3000000"/>
        </p:xfrm>
        <a:graphic>
          <a:graphicData uri="http://schemas.openxmlformats.org/drawingml/2006/table">
            <a:tbl>
              <a:tblPr>
                <a:noFill/>
                <a:tableStyleId>{ED65EA27-E6AA-487E-946A-8596C767633C}</a:tableStyleId>
              </a:tblPr>
              <a:tblGrid>
                <a:gridCol w="4214100"/>
              </a:tblGrid>
              <a:tr h="975500">
                <a:tc>
                  <a:txBody>
                    <a:bodyPr/>
                    <a:lstStyle/>
                    <a:p>
                      <a:pPr indent="0" lvl="0" marL="0" rtl="0" algn="l">
                        <a:lnSpc>
                          <a:spcPct val="115000"/>
                        </a:lnSpc>
                        <a:spcBef>
                          <a:spcPts val="0"/>
                        </a:spcBef>
                        <a:spcAft>
                          <a:spcPts val="0"/>
                        </a:spcAft>
                        <a:buClr>
                          <a:schemeClr val="dk1"/>
                        </a:buClr>
                        <a:buSzPts val="1100"/>
                        <a:buFont typeface="Arial"/>
                        <a:buNone/>
                      </a:pPr>
                      <a:r>
                        <a:rPr lang="en" sz="1200">
                          <a:solidFill>
                            <a:srgbClr val="9C27B0"/>
                          </a:solidFill>
                          <a:latin typeface="Consolas"/>
                          <a:ea typeface="Consolas"/>
                          <a:cs typeface="Consolas"/>
                          <a:sym typeface="Consolas"/>
                        </a:rPr>
                        <a:t>from</a:t>
                      </a:r>
                      <a:r>
                        <a:rPr lang="en" sz="1200">
                          <a:solidFill>
                            <a:schemeClr val="dk1"/>
                          </a:solidFill>
                          <a:latin typeface="Consolas"/>
                          <a:ea typeface="Consolas"/>
                          <a:cs typeface="Consolas"/>
                          <a:sym typeface="Consolas"/>
                        </a:rPr>
                        <a:t> tensorflow.keras </a:t>
                      </a:r>
                      <a:r>
                        <a:rPr lang="en" sz="1200">
                          <a:solidFill>
                            <a:srgbClr val="9C27B0"/>
                          </a:solidFill>
                          <a:latin typeface="Consolas"/>
                          <a:ea typeface="Consolas"/>
                          <a:cs typeface="Consolas"/>
                          <a:sym typeface="Consolas"/>
                        </a:rPr>
                        <a:t>import</a:t>
                      </a:r>
                      <a:r>
                        <a:rPr lang="en" sz="1200">
                          <a:solidFill>
                            <a:schemeClr val="dk1"/>
                          </a:solidFill>
                          <a:latin typeface="Consolas"/>
                          <a:ea typeface="Consolas"/>
                          <a:cs typeface="Consolas"/>
                          <a:sym typeface="Consolas"/>
                        </a:rPr>
                        <a:t> </a:t>
                      </a:r>
                      <a:r>
                        <a:rPr lang="en" sz="1200">
                          <a:solidFill>
                            <a:srgbClr val="3367D6"/>
                          </a:solidFill>
                          <a:latin typeface="Consolas"/>
                          <a:ea typeface="Consolas"/>
                          <a:cs typeface="Consolas"/>
                          <a:sym typeface="Consolas"/>
                        </a:rPr>
                        <a:t>Sequential</a:t>
                      </a:r>
                      <a:endParaRPr sz="1200">
                        <a:latin typeface="Consolas"/>
                        <a:ea typeface="Consolas"/>
                        <a:cs typeface="Consolas"/>
                        <a:sym typeface="Consolas"/>
                      </a:endParaRPr>
                    </a:p>
                    <a:p>
                      <a:pPr indent="0" lvl="0" marL="0" rtl="0" algn="l">
                        <a:lnSpc>
                          <a:spcPct val="115000"/>
                        </a:lnSpc>
                        <a:spcBef>
                          <a:spcPts val="0"/>
                        </a:spcBef>
                        <a:spcAft>
                          <a:spcPts val="0"/>
                        </a:spcAft>
                        <a:buNone/>
                      </a:pPr>
                      <a:r>
                        <a:t/>
                      </a:r>
                      <a:endParaRPr sz="1200">
                        <a:latin typeface="Consolas"/>
                        <a:ea typeface="Consolas"/>
                        <a:cs typeface="Consolas"/>
                        <a:sym typeface="Consolas"/>
                      </a:endParaRPr>
                    </a:p>
                    <a:p>
                      <a:pPr indent="0" lvl="0" marL="0" rtl="0" algn="l">
                        <a:lnSpc>
                          <a:spcPct val="115000"/>
                        </a:lnSpc>
                        <a:spcBef>
                          <a:spcPts val="0"/>
                        </a:spcBef>
                        <a:spcAft>
                          <a:spcPts val="0"/>
                        </a:spcAft>
                        <a:buNone/>
                      </a:pPr>
                      <a:r>
                        <a:rPr lang="en" sz="1200">
                          <a:latin typeface="Consolas"/>
                          <a:ea typeface="Consolas"/>
                          <a:cs typeface="Consolas"/>
                          <a:sym typeface="Consolas"/>
                        </a:rPr>
                        <a:t>model </a:t>
                      </a:r>
                      <a:r>
                        <a:rPr lang="en" sz="1200">
                          <a:solidFill>
                            <a:srgbClr val="616161"/>
                          </a:solidFill>
                          <a:latin typeface="Consolas"/>
                          <a:ea typeface="Consolas"/>
                          <a:cs typeface="Consolas"/>
                          <a:sym typeface="Consolas"/>
                        </a:rPr>
                        <a:t>=</a:t>
                      </a:r>
                      <a:r>
                        <a:rPr lang="en" sz="1200">
                          <a:latin typeface="Consolas"/>
                          <a:ea typeface="Consolas"/>
                          <a:cs typeface="Consolas"/>
                          <a:sym typeface="Consolas"/>
                        </a:rPr>
                        <a:t> </a:t>
                      </a:r>
                      <a:r>
                        <a:rPr lang="en" sz="1200">
                          <a:solidFill>
                            <a:srgbClr val="3367D6"/>
                          </a:solidFill>
                          <a:latin typeface="Consolas"/>
                          <a:ea typeface="Consolas"/>
                          <a:cs typeface="Consolas"/>
                          <a:sym typeface="Consolas"/>
                        </a:rPr>
                        <a:t>Sequential</a:t>
                      </a:r>
                      <a:r>
                        <a:rPr lang="en" sz="1200">
                          <a:solidFill>
                            <a:srgbClr val="616161"/>
                          </a:solidFill>
                          <a:latin typeface="Consolas"/>
                          <a:ea typeface="Consolas"/>
                          <a:cs typeface="Consolas"/>
                          <a:sym typeface="Consolas"/>
                        </a:rPr>
                        <a:t>()</a:t>
                      </a:r>
                      <a:endParaRPr sz="1200">
                        <a:latin typeface="Consolas"/>
                        <a:ea typeface="Consolas"/>
                        <a:cs typeface="Consolas"/>
                        <a:sym typeface="Consolas"/>
                      </a:endParaRPr>
                    </a:p>
                    <a:p>
                      <a:pPr indent="0" lvl="0" marL="0" rtl="0" algn="l">
                        <a:lnSpc>
                          <a:spcPct val="115000"/>
                        </a:lnSpc>
                        <a:spcBef>
                          <a:spcPts val="0"/>
                        </a:spcBef>
                        <a:spcAft>
                          <a:spcPts val="0"/>
                        </a:spcAft>
                        <a:buNone/>
                      </a:pPr>
                      <a:r>
                        <a:rPr lang="en" sz="1200">
                          <a:latin typeface="Consolas"/>
                          <a:ea typeface="Consolas"/>
                          <a:cs typeface="Consolas"/>
                          <a:sym typeface="Consolas"/>
                        </a:rPr>
                        <a:t>model</a:t>
                      </a:r>
                      <a:r>
                        <a:rPr lang="en" sz="1200">
                          <a:solidFill>
                            <a:srgbClr val="616161"/>
                          </a:solidFill>
                          <a:latin typeface="Consolas"/>
                          <a:ea typeface="Consolas"/>
                          <a:cs typeface="Consolas"/>
                          <a:sym typeface="Consolas"/>
                        </a:rPr>
                        <a:t>.</a:t>
                      </a:r>
                      <a:r>
                        <a:rPr lang="en" sz="1200">
                          <a:latin typeface="Consolas"/>
                          <a:ea typeface="Consolas"/>
                          <a:cs typeface="Consolas"/>
                          <a:sym typeface="Consolas"/>
                        </a:rPr>
                        <a:t>add</a:t>
                      </a:r>
                      <a:r>
                        <a:rPr lang="en" sz="1200">
                          <a:solidFill>
                            <a:srgbClr val="616161"/>
                          </a:solidFill>
                          <a:latin typeface="Consolas"/>
                          <a:ea typeface="Consolas"/>
                          <a:cs typeface="Consolas"/>
                          <a:sym typeface="Consolas"/>
                        </a:rPr>
                        <a:t>(</a:t>
                      </a:r>
                      <a:r>
                        <a:rPr lang="en" sz="1200">
                          <a:latin typeface="Consolas"/>
                          <a:ea typeface="Consolas"/>
                          <a:cs typeface="Consolas"/>
                          <a:sym typeface="Consolas"/>
                        </a:rPr>
                        <a:t> </a:t>
                      </a:r>
                      <a:r>
                        <a:rPr lang="en" sz="1200">
                          <a:solidFill>
                            <a:srgbClr val="0F9D58"/>
                          </a:solidFill>
                          <a:latin typeface="Consolas"/>
                          <a:ea typeface="Consolas"/>
                          <a:cs typeface="Consolas"/>
                          <a:sym typeface="Consolas"/>
                        </a:rPr>
                        <a:t>...</a:t>
                      </a:r>
                      <a:r>
                        <a:rPr lang="en" sz="1200">
                          <a:solidFill>
                            <a:srgbClr val="0F9D58"/>
                          </a:solidFill>
                          <a:latin typeface="Consolas"/>
                          <a:ea typeface="Consolas"/>
                          <a:cs typeface="Consolas"/>
                          <a:sym typeface="Consolas"/>
                        </a:rPr>
                        <a:t>the first layer...</a:t>
                      </a:r>
                      <a:r>
                        <a:rPr lang="en" sz="1200">
                          <a:latin typeface="Consolas"/>
                          <a:ea typeface="Consolas"/>
                          <a:cs typeface="Consolas"/>
                          <a:sym typeface="Consolas"/>
                        </a:rPr>
                        <a:t> </a:t>
                      </a:r>
                      <a:r>
                        <a:rPr lang="en" sz="1200">
                          <a:solidFill>
                            <a:srgbClr val="616161"/>
                          </a:solidFill>
                          <a:latin typeface="Consolas"/>
                          <a:ea typeface="Consolas"/>
                          <a:cs typeface="Consolas"/>
                          <a:sym typeface="Consolas"/>
                        </a:rPr>
                        <a:t>)</a:t>
                      </a:r>
                      <a:endParaRPr sz="1200">
                        <a:latin typeface="Consolas"/>
                        <a:ea typeface="Consolas"/>
                        <a:cs typeface="Consolas"/>
                        <a:sym typeface="Consolas"/>
                      </a:endParaRPr>
                    </a:p>
                    <a:p>
                      <a:pPr indent="0" lvl="0" marL="0" rtl="0" algn="l">
                        <a:lnSpc>
                          <a:spcPct val="115000"/>
                        </a:lnSpc>
                        <a:spcBef>
                          <a:spcPts val="0"/>
                        </a:spcBef>
                        <a:spcAft>
                          <a:spcPts val="0"/>
                        </a:spcAft>
                        <a:buNone/>
                      </a:pPr>
                      <a:r>
                        <a:rPr lang="en" sz="1200">
                          <a:latin typeface="Consolas"/>
                          <a:ea typeface="Consolas"/>
                          <a:cs typeface="Consolas"/>
                          <a:sym typeface="Consolas"/>
                        </a:rPr>
                        <a:t>model</a:t>
                      </a:r>
                      <a:r>
                        <a:rPr lang="en" sz="1200">
                          <a:solidFill>
                            <a:srgbClr val="616161"/>
                          </a:solidFill>
                          <a:latin typeface="Consolas"/>
                          <a:ea typeface="Consolas"/>
                          <a:cs typeface="Consolas"/>
                          <a:sym typeface="Consolas"/>
                        </a:rPr>
                        <a:t>.</a:t>
                      </a:r>
                      <a:r>
                        <a:rPr lang="en" sz="1200">
                          <a:latin typeface="Consolas"/>
                          <a:ea typeface="Consolas"/>
                          <a:cs typeface="Consolas"/>
                          <a:sym typeface="Consolas"/>
                        </a:rPr>
                        <a:t>add</a:t>
                      </a:r>
                      <a:r>
                        <a:rPr lang="en" sz="1200">
                          <a:solidFill>
                            <a:srgbClr val="616161"/>
                          </a:solidFill>
                          <a:latin typeface="Consolas"/>
                          <a:ea typeface="Consolas"/>
                          <a:cs typeface="Consolas"/>
                          <a:sym typeface="Consolas"/>
                        </a:rPr>
                        <a:t>(</a:t>
                      </a:r>
                      <a:r>
                        <a:rPr lang="en" sz="1200">
                          <a:latin typeface="Consolas"/>
                          <a:ea typeface="Consolas"/>
                          <a:cs typeface="Consolas"/>
                          <a:sym typeface="Consolas"/>
                        </a:rPr>
                        <a:t> </a:t>
                      </a:r>
                      <a:r>
                        <a:rPr lang="en" sz="1200">
                          <a:solidFill>
                            <a:srgbClr val="0F9D58"/>
                          </a:solidFill>
                          <a:latin typeface="Consolas"/>
                          <a:ea typeface="Consolas"/>
                          <a:cs typeface="Consolas"/>
                          <a:sym typeface="Consolas"/>
                        </a:rPr>
                        <a:t>...</a:t>
                      </a:r>
                      <a:r>
                        <a:rPr lang="en" sz="1200">
                          <a:solidFill>
                            <a:srgbClr val="0F9D58"/>
                          </a:solidFill>
                          <a:latin typeface="Consolas"/>
                          <a:ea typeface="Consolas"/>
                          <a:cs typeface="Consolas"/>
                          <a:sym typeface="Consolas"/>
                        </a:rPr>
                        <a:t>the next layer...</a:t>
                      </a:r>
                      <a:r>
                        <a:rPr lang="en" sz="1200">
                          <a:latin typeface="Consolas"/>
                          <a:ea typeface="Consolas"/>
                          <a:cs typeface="Consolas"/>
                          <a:sym typeface="Consolas"/>
                        </a:rPr>
                        <a:t> </a:t>
                      </a:r>
                      <a:r>
                        <a:rPr lang="en" sz="1200">
                          <a:solidFill>
                            <a:srgbClr val="616161"/>
                          </a:solidFill>
                          <a:latin typeface="Consolas"/>
                          <a:ea typeface="Consolas"/>
                          <a:cs typeface="Consolas"/>
                          <a:sym typeface="Consolas"/>
                        </a:rPr>
                        <a:t>)</a:t>
                      </a:r>
                      <a:endParaRPr sz="1200">
                        <a:latin typeface="Consolas"/>
                        <a:ea typeface="Consolas"/>
                        <a:cs typeface="Consolas"/>
                        <a:sym typeface="Consolas"/>
                      </a:endParaRPr>
                    </a:p>
                    <a:p>
                      <a:pPr indent="0" lvl="0" marL="0" rtl="0" algn="l">
                        <a:lnSpc>
                          <a:spcPct val="115000"/>
                        </a:lnSpc>
                        <a:spcBef>
                          <a:spcPts val="0"/>
                        </a:spcBef>
                        <a:spcAft>
                          <a:spcPts val="0"/>
                        </a:spcAft>
                        <a:buNone/>
                      </a:pPr>
                      <a:r>
                        <a:rPr lang="en" sz="1200">
                          <a:latin typeface="Consolas"/>
                          <a:ea typeface="Consolas"/>
                          <a:cs typeface="Consolas"/>
                          <a:sym typeface="Consolas"/>
                        </a:rPr>
                        <a:t>model</a:t>
                      </a:r>
                      <a:r>
                        <a:rPr lang="en" sz="1200">
                          <a:solidFill>
                            <a:srgbClr val="616161"/>
                          </a:solidFill>
                          <a:latin typeface="Consolas"/>
                          <a:ea typeface="Consolas"/>
                          <a:cs typeface="Consolas"/>
                          <a:sym typeface="Consolas"/>
                        </a:rPr>
                        <a:t>.</a:t>
                      </a:r>
                      <a:r>
                        <a:rPr lang="en" sz="1200">
                          <a:latin typeface="Consolas"/>
                          <a:ea typeface="Consolas"/>
                          <a:cs typeface="Consolas"/>
                          <a:sym typeface="Consolas"/>
                        </a:rPr>
                        <a:t>add</a:t>
                      </a:r>
                      <a:r>
                        <a:rPr lang="en" sz="1200">
                          <a:solidFill>
                            <a:srgbClr val="616161"/>
                          </a:solidFill>
                          <a:latin typeface="Consolas"/>
                          <a:ea typeface="Consolas"/>
                          <a:cs typeface="Consolas"/>
                          <a:sym typeface="Consolas"/>
                        </a:rPr>
                        <a:t>(</a:t>
                      </a:r>
                      <a:r>
                        <a:rPr lang="en" sz="1200">
                          <a:latin typeface="Consolas"/>
                          <a:ea typeface="Consolas"/>
                          <a:cs typeface="Consolas"/>
                          <a:sym typeface="Consolas"/>
                        </a:rPr>
                        <a:t> </a:t>
                      </a:r>
                      <a:r>
                        <a:rPr lang="en" sz="1200">
                          <a:solidFill>
                            <a:srgbClr val="0F9D58"/>
                          </a:solidFill>
                          <a:latin typeface="Consolas"/>
                          <a:ea typeface="Consolas"/>
                          <a:cs typeface="Consolas"/>
                          <a:sym typeface="Consolas"/>
                        </a:rPr>
                        <a:t>...</a:t>
                      </a:r>
                      <a:r>
                        <a:rPr lang="en" sz="1200">
                          <a:solidFill>
                            <a:srgbClr val="0F9D58"/>
                          </a:solidFill>
                          <a:latin typeface="Consolas"/>
                          <a:ea typeface="Consolas"/>
                          <a:cs typeface="Consolas"/>
                          <a:sym typeface="Consolas"/>
                        </a:rPr>
                        <a:t>the output layer...</a:t>
                      </a:r>
                      <a:r>
                        <a:rPr lang="en" sz="1200">
                          <a:latin typeface="Consolas"/>
                          <a:ea typeface="Consolas"/>
                          <a:cs typeface="Consolas"/>
                          <a:sym typeface="Consolas"/>
                        </a:rPr>
                        <a:t> </a:t>
                      </a:r>
                      <a:r>
                        <a:rPr lang="en" sz="1200">
                          <a:solidFill>
                            <a:srgbClr val="616161"/>
                          </a:solidFill>
                          <a:latin typeface="Consolas"/>
                          <a:ea typeface="Consolas"/>
                          <a:cs typeface="Consolas"/>
                          <a:sym typeface="Consolas"/>
                        </a:rPr>
                        <a:t>)</a:t>
                      </a:r>
                      <a:endParaRPr sz="1200">
                        <a:latin typeface="Consolas"/>
                        <a:ea typeface="Consolas"/>
                        <a:cs typeface="Consolas"/>
                        <a:sym typeface="Consolas"/>
                      </a:endParaRPr>
                    </a:p>
                  </a:txBody>
                  <a:tcPr marT="63500" marB="63500" marR="63500" marL="63500">
                    <a:solidFill>
                      <a:srgbClr val="FAFAFA"/>
                    </a:solidFill>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23"/>
          <p:cNvSpPr txBox="1"/>
          <p:nvPr>
            <p:ph idx="1" type="subTitle"/>
          </p:nvPr>
        </p:nvSpPr>
        <p:spPr>
          <a:xfrm>
            <a:off x="82485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Neural Networks - Keras Sequential Method</a:t>
            </a:r>
            <a:endParaRPr>
              <a:solidFill>
                <a:srgbClr val="38761D"/>
              </a:solidFill>
            </a:endParaRPr>
          </a:p>
        </p:txBody>
      </p:sp>
      <p:pic>
        <p:nvPicPr>
          <p:cNvPr id="135" name="Google Shape;135;p23"/>
          <p:cNvPicPr preferRelativeResize="0"/>
          <p:nvPr/>
        </p:nvPicPr>
        <p:blipFill>
          <a:blip r:embed="rId3">
            <a:alphaModFix/>
          </a:blip>
          <a:stretch>
            <a:fillRect/>
          </a:stretch>
        </p:blipFill>
        <p:spPr>
          <a:xfrm>
            <a:off x="0" y="0"/>
            <a:ext cx="1466275" cy="730575"/>
          </a:xfrm>
          <a:prstGeom prst="rect">
            <a:avLst/>
          </a:prstGeom>
          <a:noFill/>
          <a:ln>
            <a:noFill/>
          </a:ln>
        </p:spPr>
      </p:pic>
      <p:sp>
        <p:nvSpPr>
          <p:cNvPr id="136" name="Google Shape;136;p23"/>
          <p:cNvSpPr txBox="1"/>
          <p:nvPr/>
        </p:nvSpPr>
        <p:spPr>
          <a:xfrm>
            <a:off x="824850" y="910725"/>
            <a:ext cx="7070100" cy="4057800"/>
          </a:xfrm>
          <a:prstGeom prst="rect">
            <a:avLst/>
          </a:prstGeom>
          <a:noFill/>
          <a:ln>
            <a:noFill/>
          </a:ln>
        </p:spPr>
        <p:txBody>
          <a:bodyPr anchorCtr="0" anchor="t" bIns="91425" lIns="91425" spcFirstLastPara="1" rIns="91425" wrap="square" tIns="91425">
            <a:noAutofit/>
          </a:bodyPr>
          <a:lstStyle/>
          <a:p>
            <a:pPr indent="0" lvl="0" marL="0" rtl="0" algn="ctr">
              <a:spcBef>
                <a:spcPts val="2200"/>
              </a:spcBef>
              <a:spcAft>
                <a:spcPts val="0"/>
              </a:spcAft>
              <a:buClr>
                <a:schemeClr val="dk1"/>
              </a:buClr>
              <a:buSzPts val="1100"/>
              <a:buFont typeface="Arial"/>
              <a:buNone/>
            </a:pPr>
            <a:r>
              <a:rPr b="1" lang="en" sz="1200">
                <a:solidFill>
                  <a:schemeClr val="dk1"/>
                </a:solidFill>
              </a:rPr>
              <a:t>The Sequential Method API (List)</a:t>
            </a:r>
            <a:endParaRPr b="1" sz="1200">
              <a:solidFill>
                <a:schemeClr val="dk1"/>
              </a:solidFill>
            </a:endParaRPr>
          </a:p>
          <a:p>
            <a:pPr indent="0" lvl="0" marL="0" rtl="0" algn="l">
              <a:lnSpc>
                <a:spcPct val="115000"/>
              </a:lnSpc>
              <a:spcBef>
                <a:spcPts val="1100"/>
              </a:spcBef>
              <a:spcAft>
                <a:spcPts val="0"/>
              </a:spcAft>
              <a:buNone/>
            </a:pPr>
            <a:r>
              <a:rPr lang="en" sz="1200">
                <a:solidFill>
                  <a:schemeClr val="dk1"/>
                </a:solidFill>
              </a:rPr>
              <a:t>The layers in the neural network may alternately be specified as a list in a sequential order which is passed as a parameter when instantiating the </a:t>
            </a:r>
            <a:r>
              <a:rPr lang="en" sz="1200">
                <a:solidFill>
                  <a:schemeClr val="dk1"/>
                </a:solidFill>
                <a:highlight>
                  <a:srgbClr val="EFF0F1"/>
                </a:highlight>
              </a:rPr>
              <a:t>Sequential</a:t>
            </a:r>
            <a:r>
              <a:rPr lang="en" sz="1200">
                <a:solidFill>
                  <a:schemeClr val="dk1"/>
                </a:solidFill>
              </a:rPr>
              <a:t> class object.</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Clr>
                <a:schemeClr val="dk1"/>
              </a:buClr>
              <a:buSzPts val="1100"/>
              <a:buFont typeface="Arial"/>
              <a:buNone/>
            </a:pPr>
            <a:r>
              <a:t/>
            </a:r>
            <a:endParaRPr sz="1200">
              <a:solidFill>
                <a:schemeClr val="dk1"/>
              </a:solidFill>
            </a:endParaRPr>
          </a:p>
        </p:txBody>
      </p:sp>
      <p:graphicFrame>
        <p:nvGraphicFramePr>
          <p:cNvPr id="137" name="Google Shape;137;p23"/>
          <p:cNvGraphicFramePr/>
          <p:nvPr/>
        </p:nvGraphicFramePr>
        <p:xfrm>
          <a:off x="2198875" y="2822675"/>
          <a:ext cx="3000000" cy="3000000"/>
        </p:xfrm>
        <a:graphic>
          <a:graphicData uri="http://schemas.openxmlformats.org/drawingml/2006/table">
            <a:tbl>
              <a:tblPr>
                <a:noFill/>
                <a:tableStyleId>{ED65EA27-E6AA-487E-946A-8596C767633C}</a:tableStyleId>
              </a:tblPr>
              <a:tblGrid>
                <a:gridCol w="4214100"/>
              </a:tblGrid>
              <a:tr h="975500">
                <a:tc>
                  <a:txBody>
                    <a:bodyPr/>
                    <a:lstStyle/>
                    <a:p>
                      <a:pPr indent="0" lvl="0" marL="0" rtl="0" algn="l">
                        <a:lnSpc>
                          <a:spcPct val="115000"/>
                        </a:lnSpc>
                        <a:spcBef>
                          <a:spcPts val="0"/>
                        </a:spcBef>
                        <a:spcAft>
                          <a:spcPts val="0"/>
                        </a:spcAft>
                        <a:buClr>
                          <a:schemeClr val="dk1"/>
                        </a:buClr>
                        <a:buSzPts val="1100"/>
                        <a:buFont typeface="Arial"/>
                        <a:buNone/>
                      </a:pPr>
                      <a:r>
                        <a:rPr lang="en" sz="1200">
                          <a:solidFill>
                            <a:srgbClr val="9C27B0"/>
                          </a:solidFill>
                          <a:latin typeface="Consolas"/>
                          <a:ea typeface="Consolas"/>
                          <a:cs typeface="Consolas"/>
                          <a:sym typeface="Consolas"/>
                        </a:rPr>
                        <a:t>from</a:t>
                      </a:r>
                      <a:r>
                        <a:rPr lang="en" sz="1200">
                          <a:solidFill>
                            <a:schemeClr val="dk1"/>
                          </a:solidFill>
                          <a:latin typeface="Consolas"/>
                          <a:ea typeface="Consolas"/>
                          <a:cs typeface="Consolas"/>
                          <a:sym typeface="Consolas"/>
                        </a:rPr>
                        <a:t> tensorflow.keras </a:t>
                      </a:r>
                      <a:r>
                        <a:rPr lang="en" sz="1200">
                          <a:solidFill>
                            <a:srgbClr val="9C27B0"/>
                          </a:solidFill>
                          <a:latin typeface="Consolas"/>
                          <a:ea typeface="Consolas"/>
                          <a:cs typeface="Consolas"/>
                          <a:sym typeface="Consolas"/>
                        </a:rPr>
                        <a:t>import</a:t>
                      </a:r>
                      <a:r>
                        <a:rPr lang="en" sz="1200">
                          <a:solidFill>
                            <a:schemeClr val="dk1"/>
                          </a:solidFill>
                          <a:latin typeface="Consolas"/>
                          <a:ea typeface="Consolas"/>
                          <a:cs typeface="Consolas"/>
                          <a:sym typeface="Consolas"/>
                        </a:rPr>
                        <a:t> </a:t>
                      </a:r>
                      <a:r>
                        <a:rPr lang="en" sz="1200">
                          <a:solidFill>
                            <a:srgbClr val="3367D6"/>
                          </a:solidFill>
                          <a:latin typeface="Consolas"/>
                          <a:ea typeface="Consolas"/>
                          <a:cs typeface="Consolas"/>
                          <a:sym typeface="Consolas"/>
                        </a:rPr>
                        <a:t>Sequential</a:t>
                      </a:r>
                      <a:endParaRPr sz="1200">
                        <a:latin typeface="Consolas"/>
                        <a:ea typeface="Consolas"/>
                        <a:cs typeface="Consolas"/>
                        <a:sym typeface="Consolas"/>
                      </a:endParaRPr>
                    </a:p>
                    <a:p>
                      <a:pPr indent="0" lvl="0" marL="0" rtl="0" algn="l">
                        <a:lnSpc>
                          <a:spcPct val="115000"/>
                        </a:lnSpc>
                        <a:spcBef>
                          <a:spcPts val="0"/>
                        </a:spcBef>
                        <a:spcAft>
                          <a:spcPts val="0"/>
                        </a:spcAft>
                        <a:buNone/>
                      </a:pPr>
                      <a:r>
                        <a:t/>
                      </a:r>
                      <a:endParaRPr sz="1200">
                        <a:latin typeface="Consolas"/>
                        <a:ea typeface="Consolas"/>
                        <a:cs typeface="Consolas"/>
                        <a:sym typeface="Consolas"/>
                      </a:endParaRPr>
                    </a:p>
                    <a:p>
                      <a:pPr indent="0" lvl="0" marL="0" rtl="0" algn="l">
                        <a:lnSpc>
                          <a:spcPct val="115000"/>
                        </a:lnSpc>
                        <a:spcBef>
                          <a:spcPts val="0"/>
                        </a:spcBef>
                        <a:spcAft>
                          <a:spcPts val="0"/>
                        </a:spcAft>
                        <a:buNone/>
                      </a:pPr>
                      <a:r>
                        <a:rPr lang="en" sz="1200">
                          <a:latin typeface="Consolas"/>
                          <a:ea typeface="Consolas"/>
                          <a:cs typeface="Consolas"/>
                          <a:sym typeface="Consolas"/>
                        </a:rPr>
                        <a:t>model </a:t>
                      </a:r>
                      <a:r>
                        <a:rPr lang="en" sz="1200">
                          <a:solidFill>
                            <a:srgbClr val="616161"/>
                          </a:solidFill>
                          <a:latin typeface="Consolas"/>
                          <a:ea typeface="Consolas"/>
                          <a:cs typeface="Consolas"/>
                          <a:sym typeface="Consolas"/>
                        </a:rPr>
                        <a:t>=</a:t>
                      </a:r>
                      <a:r>
                        <a:rPr lang="en" sz="1200">
                          <a:latin typeface="Consolas"/>
                          <a:ea typeface="Consolas"/>
                          <a:cs typeface="Consolas"/>
                          <a:sym typeface="Consolas"/>
                        </a:rPr>
                        <a:t> </a:t>
                      </a:r>
                      <a:r>
                        <a:rPr lang="en" sz="1200">
                          <a:solidFill>
                            <a:srgbClr val="3367D6"/>
                          </a:solidFill>
                          <a:latin typeface="Consolas"/>
                          <a:ea typeface="Consolas"/>
                          <a:cs typeface="Consolas"/>
                          <a:sym typeface="Consolas"/>
                        </a:rPr>
                        <a:t>Sequential</a:t>
                      </a:r>
                      <a:r>
                        <a:rPr lang="en" sz="1200">
                          <a:solidFill>
                            <a:srgbClr val="616161"/>
                          </a:solidFill>
                          <a:latin typeface="Consolas"/>
                          <a:ea typeface="Consolas"/>
                          <a:cs typeface="Consolas"/>
                          <a:sym typeface="Consolas"/>
                        </a:rPr>
                        <a:t>([</a:t>
                      </a:r>
                      <a:r>
                        <a:rPr lang="en" sz="1200">
                          <a:latin typeface="Consolas"/>
                          <a:ea typeface="Consolas"/>
                          <a:cs typeface="Consolas"/>
                          <a:sym typeface="Consolas"/>
                        </a:rPr>
                        <a:t> </a:t>
                      </a:r>
                      <a:r>
                        <a:rPr lang="en" sz="1200">
                          <a:solidFill>
                            <a:srgbClr val="0F9D58"/>
                          </a:solidFill>
                          <a:latin typeface="Consolas"/>
                          <a:ea typeface="Consolas"/>
                          <a:cs typeface="Consolas"/>
                          <a:sym typeface="Consolas"/>
                        </a:rPr>
                        <a:t>...</a:t>
                      </a:r>
                      <a:r>
                        <a:rPr lang="en" sz="1200">
                          <a:solidFill>
                            <a:srgbClr val="0F9D58"/>
                          </a:solidFill>
                          <a:latin typeface="Consolas"/>
                          <a:ea typeface="Consolas"/>
                          <a:cs typeface="Consolas"/>
                          <a:sym typeface="Consolas"/>
                        </a:rPr>
                        <a:t>the first layer...</a:t>
                      </a:r>
                      <a:r>
                        <a:rPr lang="en" sz="1200">
                          <a:latin typeface="Consolas"/>
                          <a:ea typeface="Consolas"/>
                          <a:cs typeface="Consolas"/>
                          <a:sym typeface="Consolas"/>
                        </a:rPr>
                        <a:t>,</a:t>
                      </a:r>
                      <a:endParaRPr sz="1200">
                        <a:latin typeface="Consolas"/>
                        <a:ea typeface="Consolas"/>
                        <a:cs typeface="Consolas"/>
                        <a:sym typeface="Consolas"/>
                      </a:endParaRPr>
                    </a:p>
                    <a:p>
                      <a:pPr indent="0" lvl="0" marL="0" rtl="0" algn="l">
                        <a:lnSpc>
                          <a:spcPct val="115000"/>
                        </a:lnSpc>
                        <a:spcBef>
                          <a:spcPts val="0"/>
                        </a:spcBef>
                        <a:spcAft>
                          <a:spcPts val="0"/>
                        </a:spcAft>
                        <a:buNone/>
                      </a:pPr>
                      <a:r>
                        <a:rPr lang="en" sz="1200">
                          <a:latin typeface="Consolas"/>
                          <a:ea typeface="Consolas"/>
                          <a:cs typeface="Consolas"/>
                          <a:sym typeface="Consolas"/>
                        </a:rPr>
                        <a:t>                     </a:t>
                      </a:r>
                      <a:r>
                        <a:rPr lang="en" sz="1200">
                          <a:solidFill>
                            <a:srgbClr val="0F9D58"/>
                          </a:solidFill>
                          <a:latin typeface="Consolas"/>
                          <a:ea typeface="Consolas"/>
                          <a:cs typeface="Consolas"/>
                          <a:sym typeface="Consolas"/>
                        </a:rPr>
                        <a:t>...</a:t>
                      </a:r>
                      <a:r>
                        <a:rPr lang="en" sz="1200">
                          <a:solidFill>
                            <a:srgbClr val="0F9D58"/>
                          </a:solidFill>
                          <a:latin typeface="Consolas"/>
                          <a:ea typeface="Consolas"/>
                          <a:cs typeface="Consolas"/>
                          <a:sym typeface="Consolas"/>
                        </a:rPr>
                        <a:t>the next layer...</a:t>
                      </a:r>
                      <a:r>
                        <a:rPr lang="en" sz="1200">
                          <a:latin typeface="Consolas"/>
                          <a:ea typeface="Consolas"/>
                          <a:cs typeface="Consolas"/>
                          <a:sym typeface="Consolas"/>
                        </a:rPr>
                        <a:t>,</a:t>
                      </a:r>
                      <a:endParaRPr sz="1200">
                        <a:latin typeface="Consolas"/>
                        <a:ea typeface="Consolas"/>
                        <a:cs typeface="Consolas"/>
                        <a:sym typeface="Consolas"/>
                      </a:endParaRPr>
                    </a:p>
                    <a:p>
                      <a:pPr indent="0" lvl="0" marL="0" rtl="0" algn="l">
                        <a:lnSpc>
                          <a:spcPct val="115000"/>
                        </a:lnSpc>
                        <a:spcBef>
                          <a:spcPts val="0"/>
                        </a:spcBef>
                        <a:spcAft>
                          <a:spcPts val="0"/>
                        </a:spcAft>
                        <a:buNone/>
                      </a:pPr>
                      <a:r>
                        <a:rPr lang="en" sz="1200">
                          <a:latin typeface="Consolas"/>
                          <a:ea typeface="Consolas"/>
                          <a:cs typeface="Consolas"/>
                          <a:sym typeface="Consolas"/>
                        </a:rPr>
                        <a:t>                     </a:t>
                      </a:r>
                      <a:r>
                        <a:rPr lang="en" sz="1200">
                          <a:solidFill>
                            <a:srgbClr val="0F9D58"/>
                          </a:solidFill>
                          <a:latin typeface="Consolas"/>
                          <a:ea typeface="Consolas"/>
                          <a:cs typeface="Consolas"/>
                          <a:sym typeface="Consolas"/>
                        </a:rPr>
                        <a:t>...</a:t>
                      </a:r>
                      <a:r>
                        <a:rPr lang="en" sz="1200">
                          <a:solidFill>
                            <a:srgbClr val="0F9D58"/>
                          </a:solidFill>
                          <a:latin typeface="Consolas"/>
                          <a:ea typeface="Consolas"/>
                          <a:cs typeface="Consolas"/>
                          <a:sym typeface="Consolas"/>
                        </a:rPr>
                        <a:t>the output layer...</a:t>
                      </a:r>
                      <a:r>
                        <a:rPr lang="en" sz="1200">
                          <a:latin typeface="Consolas"/>
                          <a:ea typeface="Consolas"/>
                          <a:cs typeface="Consolas"/>
                          <a:sym typeface="Consolas"/>
                        </a:rPr>
                        <a:t> </a:t>
                      </a:r>
                      <a:endParaRPr sz="1200">
                        <a:latin typeface="Consolas"/>
                        <a:ea typeface="Consolas"/>
                        <a:cs typeface="Consolas"/>
                        <a:sym typeface="Consolas"/>
                      </a:endParaRPr>
                    </a:p>
                    <a:p>
                      <a:pPr indent="0" lvl="0" marL="0" rtl="0" algn="l">
                        <a:lnSpc>
                          <a:spcPct val="115000"/>
                        </a:lnSpc>
                        <a:spcBef>
                          <a:spcPts val="0"/>
                        </a:spcBef>
                        <a:spcAft>
                          <a:spcPts val="0"/>
                        </a:spcAft>
                        <a:buNone/>
                      </a:pPr>
                      <a:r>
                        <a:rPr lang="en" sz="1200">
                          <a:latin typeface="Consolas"/>
                          <a:ea typeface="Consolas"/>
                          <a:cs typeface="Consolas"/>
                          <a:sym typeface="Consolas"/>
                        </a:rPr>
                        <a:t>                   ]</a:t>
                      </a:r>
                      <a:r>
                        <a:rPr lang="en" sz="1200">
                          <a:solidFill>
                            <a:srgbClr val="616161"/>
                          </a:solidFill>
                          <a:latin typeface="Consolas"/>
                          <a:ea typeface="Consolas"/>
                          <a:cs typeface="Consolas"/>
                          <a:sym typeface="Consolas"/>
                        </a:rPr>
                        <a:t>)</a:t>
                      </a:r>
                      <a:endParaRPr sz="1200">
                        <a:latin typeface="Consolas"/>
                        <a:ea typeface="Consolas"/>
                        <a:cs typeface="Consolas"/>
                        <a:sym typeface="Consolas"/>
                      </a:endParaRPr>
                    </a:p>
                  </a:txBody>
                  <a:tcPr marT="63500" marB="63500" marR="63500" marL="63500">
                    <a:solidFill>
                      <a:srgbClr val="FAFAFA"/>
                    </a:solidFill>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24"/>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Neural Networks - Keras Functional Method</a:t>
            </a:r>
            <a:endParaRPr>
              <a:solidFill>
                <a:srgbClr val="38761D"/>
              </a:solidFill>
            </a:endParaRPr>
          </a:p>
        </p:txBody>
      </p:sp>
      <p:pic>
        <p:nvPicPr>
          <p:cNvPr id="143" name="Google Shape;143;p24"/>
          <p:cNvPicPr preferRelativeResize="0"/>
          <p:nvPr/>
        </p:nvPicPr>
        <p:blipFill>
          <a:blip r:embed="rId3">
            <a:alphaModFix/>
          </a:blip>
          <a:stretch>
            <a:fillRect/>
          </a:stretch>
        </p:blipFill>
        <p:spPr>
          <a:xfrm>
            <a:off x="0" y="0"/>
            <a:ext cx="1466275" cy="730575"/>
          </a:xfrm>
          <a:prstGeom prst="rect">
            <a:avLst/>
          </a:prstGeom>
          <a:noFill/>
          <a:ln>
            <a:noFill/>
          </a:ln>
        </p:spPr>
      </p:pic>
      <p:sp>
        <p:nvSpPr>
          <p:cNvPr id="144" name="Google Shape;144;p24"/>
          <p:cNvSpPr txBox="1"/>
          <p:nvPr/>
        </p:nvSpPr>
        <p:spPr>
          <a:xfrm>
            <a:off x="824850" y="834125"/>
            <a:ext cx="7070100" cy="4057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100"/>
              </a:spcBef>
              <a:spcAft>
                <a:spcPts val="0"/>
              </a:spcAft>
              <a:buNone/>
            </a:pPr>
            <a:r>
              <a:t/>
            </a:r>
            <a:endParaRPr sz="1200">
              <a:solidFill>
                <a:schemeClr val="dk1"/>
              </a:solidFill>
            </a:endParaRPr>
          </a:p>
        </p:txBody>
      </p:sp>
      <p:graphicFrame>
        <p:nvGraphicFramePr>
          <p:cNvPr id="145" name="Google Shape;145;p24"/>
          <p:cNvGraphicFramePr/>
          <p:nvPr/>
        </p:nvGraphicFramePr>
        <p:xfrm>
          <a:off x="1368275" y="2261625"/>
          <a:ext cx="3000000" cy="3000000"/>
        </p:xfrm>
        <a:graphic>
          <a:graphicData uri="http://schemas.openxmlformats.org/drawingml/2006/table">
            <a:tbl>
              <a:tblPr>
                <a:noFill/>
                <a:tableStyleId>{ED65EA27-E6AA-487E-946A-8596C767633C}</a:tableStyleId>
              </a:tblPr>
              <a:tblGrid>
                <a:gridCol w="6019325"/>
              </a:tblGrid>
              <a:tr h="1778425">
                <a:tc>
                  <a:txBody>
                    <a:bodyPr/>
                    <a:lstStyle/>
                    <a:p>
                      <a:pPr indent="0" lvl="0" marL="0" rtl="0" algn="l">
                        <a:lnSpc>
                          <a:spcPct val="115000"/>
                        </a:lnSpc>
                        <a:spcBef>
                          <a:spcPts val="0"/>
                        </a:spcBef>
                        <a:spcAft>
                          <a:spcPts val="0"/>
                        </a:spcAft>
                        <a:buNone/>
                      </a:pPr>
                      <a:r>
                        <a:rPr lang="en" sz="1200">
                          <a:solidFill>
                            <a:srgbClr val="9C27B0"/>
                          </a:solidFill>
                          <a:latin typeface="Consolas"/>
                          <a:ea typeface="Consolas"/>
                          <a:cs typeface="Consolas"/>
                          <a:sym typeface="Consolas"/>
                        </a:rPr>
                        <a:t>from</a:t>
                      </a:r>
                      <a:r>
                        <a:rPr lang="en" sz="1200">
                          <a:solidFill>
                            <a:schemeClr val="dk1"/>
                          </a:solidFill>
                          <a:latin typeface="Consolas"/>
                          <a:ea typeface="Consolas"/>
                          <a:cs typeface="Consolas"/>
                          <a:sym typeface="Consolas"/>
                        </a:rPr>
                        <a:t> tensorflow.keras </a:t>
                      </a:r>
                      <a:r>
                        <a:rPr lang="en" sz="1200">
                          <a:solidFill>
                            <a:srgbClr val="9C27B0"/>
                          </a:solidFill>
                          <a:latin typeface="Consolas"/>
                          <a:ea typeface="Consolas"/>
                          <a:cs typeface="Consolas"/>
                          <a:sym typeface="Consolas"/>
                        </a:rPr>
                        <a:t>import</a:t>
                      </a:r>
                      <a:r>
                        <a:rPr lang="en" sz="1200">
                          <a:solidFill>
                            <a:schemeClr val="dk1"/>
                          </a:solidFill>
                          <a:latin typeface="Consolas"/>
                          <a:ea typeface="Consolas"/>
                          <a:cs typeface="Consolas"/>
                          <a:sym typeface="Consolas"/>
                        </a:rPr>
                        <a:t> </a:t>
                      </a:r>
                      <a:r>
                        <a:rPr lang="en" sz="1200">
                          <a:solidFill>
                            <a:srgbClr val="3367D6"/>
                          </a:solidFill>
                          <a:latin typeface="Consolas"/>
                          <a:ea typeface="Consolas"/>
                          <a:cs typeface="Consolas"/>
                          <a:sym typeface="Consolas"/>
                        </a:rPr>
                        <a:t>Model</a:t>
                      </a:r>
                      <a:endParaRPr sz="1200">
                        <a:solidFill>
                          <a:srgbClr val="3367D6"/>
                        </a:solidFill>
                        <a:latin typeface="Consolas"/>
                        <a:ea typeface="Consolas"/>
                        <a:cs typeface="Consolas"/>
                        <a:sym typeface="Consolas"/>
                      </a:endParaRPr>
                    </a:p>
                    <a:p>
                      <a:pPr indent="0" lvl="0" marL="0" rtl="0" algn="l">
                        <a:lnSpc>
                          <a:spcPct val="115000"/>
                        </a:lnSpc>
                        <a:spcBef>
                          <a:spcPts val="0"/>
                        </a:spcBef>
                        <a:spcAft>
                          <a:spcPts val="0"/>
                        </a:spcAft>
                        <a:buNone/>
                      </a:pPr>
                      <a:r>
                        <a:rPr lang="en" sz="1200">
                          <a:solidFill>
                            <a:srgbClr val="9C27B0"/>
                          </a:solidFill>
                          <a:latin typeface="Consolas"/>
                          <a:ea typeface="Consolas"/>
                          <a:cs typeface="Consolas"/>
                          <a:sym typeface="Consolas"/>
                        </a:rPr>
                        <a:t>from</a:t>
                      </a:r>
                      <a:r>
                        <a:rPr lang="en" sz="1200">
                          <a:solidFill>
                            <a:schemeClr val="dk1"/>
                          </a:solidFill>
                          <a:latin typeface="Consolas"/>
                          <a:ea typeface="Consolas"/>
                          <a:cs typeface="Consolas"/>
                          <a:sym typeface="Consolas"/>
                        </a:rPr>
                        <a:t> tensorflow.keras.layers </a:t>
                      </a:r>
                      <a:r>
                        <a:rPr lang="en" sz="1200">
                          <a:solidFill>
                            <a:srgbClr val="9C27B0"/>
                          </a:solidFill>
                          <a:latin typeface="Consolas"/>
                          <a:ea typeface="Consolas"/>
                          <a:cs typeface="Consolas"/>
                          <a:sym typeface="Consolas"/>
                        </a:rPr>
                        <a:t>import</a:t>
                      </a:r>
                      <a:r>
                        <a:rPr lang="en" sz="1200">
                          <a:solidFill>
                            <a:schemeClr val="dk1"/>
                          </a:solidFill>
                          <a:latin typeface="Consolas"/>
                          <a:ea typeface="Consolas"/>
                          <a:cs typeface="Consolas"/>
                          <a:sym typeface="Consolas"/>
                        </a:rPr>
                        <a:t> </a:t>
                      </a:r>
                      <a:r>
                        <a:rPr lang="en" sz="1200">
                          <a:solidFill>
                            <a:srgbClr val="3367D6"/>
                          </a:solidFill>
                          <a:latin typeface="Consolas"/>
                          <a:ea typeface="Consolas"/>
                          <a:cs typeface="Consolas"/>
                          <a:sym typeface="Consolas"/>
                        </a:rPr>
                        <a:t>layers</a:t>
                      </a:r>
                      <a:endParaRPr sz="1200">
                        <a:solidFill>
                          <a:srgbClr val="3367D6"/>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t/>
                      </a:r>
                      <a:endParaRPr sz="1200">
                        <a:solidFill>
                          <a:srgbClr val="3367D6"/>
                        </a:solidFill>
                        <a:latin typeface="Consolas"/>
                        <a:ea typeface="Consolas"/>
                        <a:cs typeface="Consolas"/>
                        <a:sym typeface="Consolas"/>
                      </a:endParaRPr>
                    </a:p>
                    <a:p>
                      <a:pPr indent="0" lvl="0" marL="0" rtl="0" algn="l">
                        <a:lnSpc>
                          <a:spcPct val="115000"/>
                        </a:lnSpc>
                        <a:spcBef>
                          <a:spcPts val="0"/>
                        </a:spcBef>
                        <a:spcAft>
                          <a:spcPts val="0"/>
                        </a:spcAft>
                        <a:buNone/>
                      </a:pPr>
                      <a:r>
                        <a:rPr lang="en" sz="1200">
                          <a:latin typeface="Consolas"/>
                          <a:ea typeface="Consolas"/>
                          <a:cs typeface="Consolas"/>
                          <a:sym typeface="Consolas"/>
                        </a:rPr>
                        <a:t>input </a:t>
                      </a:r>
                      <a:r>
                        <a:rPr lang="en" sz="1200">
                          <a:solidFill>
                            <a:srgbClr val="616161"/>
                          </a:solidFill>
                          <a:latin typeface="Consolas"/>
                          <a:ea typeface="Consolas"/>
                          <a:cs typeface="Consolas"/>
                          <a:sym typeface="Consolas"/>
                        </a:rPr>
                        <a:t>=</a:t>
                      </a:r>
                      <a:r>
                        <a:rPr lang="en" sz="1200">
                          <a:latin typeface="Consolas"/>
                          <a:ea typeface="Consolas"/>
                          <a:cs typeface="Consolas"/>
                          <a:sym typeface="Consolas"/>
                        </a:rPr>
                        <a:t> layers</a:t>
                      </a:r>
                      <a:r>
                        <a:rPr lang="en" sz="1200">
                          <a:solidFill>
                            <a:srgbClr val="616161"/>
                          </a:solidFill>
                          <a:latin typeface="Consolas"/>
                          <a:ea typeface="Consolas"/>
                          <a:cs typeface="Consolas"/>
                          <a:sym typeface="Consolas"/>
                        </a:rPr>
                        <a:t>.(</a:t>
                      </a:r>
                      <a:r>
                        <a:rPr lang="en" sz="1200">
                          <a:solidFill>
                            <a:srgbClr val="0F9D58"/>
                          </a:solidFill>
                          <a:latin typeface="Consolas"/>
                          <a:ea typeface="Consolas"/>
                          <a:cs typeface="Consolas"/>
                          <a:sym typeface="Consolas"/>
                        </a:rPr>
                        <a:t>...</a:t>
                      </a:r>
                      <a:r>
                        <a:rPr lang="en" sz="1200">
                          <a:solidFill>
                            <a:srgbClr val="0F9D58"/>
                          </a:solidFill>
                          <a:latin typeface="Consolas"/>
                          <a:ea typeface="Consolas"/>
                          <a:cs typeface="Consolas"/>
                          <a:sym typeface="Consolas"/>
                        </a:rPr>
                        <a:t>the first layer...</a:t>
                      </a:r>
                      <a:r>
                        <a:rPr lang="en" sz="1200">
                          <a:solidFill>
                            <a:srgbClr val="616161"/>
                          </a:solidFill>
                          <a:latin typeface="Consolas"/>
                          <a:ea typeface="Consolas"/>
                          <a:cs typeface="Consolas"/>
                          <a:sym typeface="Consolas"/>
                        </a:rPr>
                        <a:t>)</a:t>
                      </a:r>
                      <a:endParaRPr sz="1200">
                        <a:latin typeface="Consolas"/>
                        <a:ea typeface="Consolas"/>
                        <a:cs typeface="Consolas"/>
                        <a:sym typeface="Consolas"/>
                      </a:endParaRPr>
                    </a:p>
                    <a:p>
                      <a:pPr indent="0" lvl="0" marL="0" rtl="0" algn="l">
                        <a:lnSpc>
                          <a:spcPct val="115000"/>
                        </a:lnSpc>
                        <a:spcBef>
                          <a:spcPts val="0"/>
                        </a:spcBef>
                        <a:spcAft>
                          <a:spcPts val="0"/>
                        </a:spcAft>
                        <a:buNone/>
                      </a:pPr>
                      <a:r>
                        <a:rPr lang="en" sz="1200">
                          <a:latin typeface="Consolas"/>
                          <a:ea typeface="Consolas"/>
                          <a:cs typeface="Consolas"/>
                          <a:sym typeface="Consolas"/>
                        </a:rPr>
                        <a:t>hidden </a:t>
                      </a:r>
                      <a:r>
                        <a:rPr lang="en" sz="1200">
                          <a:solidFill>
                            <a:srgbClr val="616161"/>
                          </a:solidFill>
                          <a:latin typeface="Consolas"/>
                          <a:ea typeface="Consolas"/>
                          <a:cs typeface="Consolas"/>
                          <a:sym typeface="Consolas"/>
                        </a:rPr>
                        <a:t>=</a:t>
                      </a:r>
                      <a:r>
                        <a:rPr lang="en" sz="1200">
                          <a:latin typeface="Consolas"/>
                          <a:ea typeface="Consolas"/>
                          <a:cs typeface="Consolas"/>
                          <a:sym typeface="Consolas"/>
                        </a:rPr>
                        <a:t> layers</a:t>
                      </a:r>
                      <a:r>
                        <a:rPr lang="en" sz="1200">
                          <a:solidFill>
                            <a:srgbClr val="616161"/>
                          </a:solidFill>
                          <a:latin typeface="Consolas"/>
                          <a:ea typeface="Consolas"/>
                          <a:cs typeface="Consolas"/>
                          <a:sym typeface="Consolas"/>
                        </a:rPr>
                        <a:t>.(</a:t>
                      </a:r>
                      <a:r>
                        <a:rPr lang="en" sz="1200">
                          <a:solidFill>
                            <a:srgbClr val="0F9D58"/>
                          </a:solidFill>
                          <a:latin typeface="Consolas"/>
                          <a:ea typeface="Consolas"/>
                          <a:cs typeface="Consolas"/>
                          <a:sym typeface="Consolas"/>
                        </a:rPr>
                        <a:t>...</a:t>
                      </a:r>
                      <a:r>
                        <a:rPr lang="en" sz="1200">
                          <a:solidFill>
                            <a:srgbClr val="0F9D58"/>
                          </a:solidFill>
                          <a:latin typeface="Consolas"/>
                          <a:ea typeface="Consolas"/>
                          <a:cs typeface="Consolas"/>
                          <a:sym typeface="Consolas"/>
                        </a:rPr>
                        <a:t>the next layer...</a:t>
                      </a:r>
                      <a:r>
                        <a:rPr lang="en" sz="1200">
                          <a:solidFill>
                            <a:srgbClr val="616161"/>
                          </a:solidFill>
                          <a:latin typeface="Consolas"/>
                          <a:ea typeface="Consolas"/>
                          <a:cs typeface="Consolas"/>
                          <a:sym typeface="Consolas"/>
                        </a:rPr>
                        <a:t>)(</a:t>
                      </a:r>
                      <a:r>
                        <a:rPr lang="en" sz="1200">
                          <a:latin typeface="Consolas"/>
                          <a:ea typeface="Consolas"/>
                          <a:cs typeface="Consolas"/>
                          <a:sym typeface="Consolas"/>
                        </a:rPr>
                        <a:t> </a:t>
                      </a:r>
                      <a:r>
                        <a:rPr lang="en" sz="1200">
                          <a:solidFill>
                            <a:srgbClr val="0F9D58"/>
                          </a:solidFill>
                          <a:latin typeface="Consolas"/>
                          <a:ea typeface="Consolas"/>
                          <a:cs typeface="Consolas"/>
                          <a:sym typeface="Consolas"/>
                        </a:rPr>
                        <a:t>...</a:t>
                      </a:r>
                      <a:r>
                        <a:rPr lang="en" sz="1200">
                          <a:solidFill>
                            <a:srgbClr val="0F9D58"/>
                          </a:solidFill>
                          <a:latin typeface="Consolas"/>
                          <a:ea typeface="Consolas"/>
                          <a:cs typeface="Consolas"/>
                          <a:sym typeface="Consolas"/>
                        </a:rPr>
                        <a:t>the layer to bind to...</a:t>
                      </a:r>
                      <a:r>
                        <a:rPr lang="en" sz="1200">
                          <a:latin typeface="Consolas"/>
                          <a:ea typeface="Consolas"/>
                          <a:cs typeface="Consolas"/>
                          <a:sym typeface="Consolas"/>
                        </a:rPr>
                        <a:t> </a:t>
                      </a:r>
                      <a:r>
                        <a:rPr lang="en" sz="1200">
                          <a:solidFill>
                            <a:srgbClr val="616161"/>
                          </a:solidFill>
                          <a:latin typeface="Consolas"/>
                          <a:ea typeface="Consolas"/>
                          <a:cs typeface="Consolas"/>
                          <a:sym typeface="Consolas"/>
                        </a:rPr>
                        <a:t>)</a:t>
                      </a:r>
                      <a:endParaRPr sz="1200">
                        <a:latin typeface="Consolas"/>
                        <a:ea typeface="Consolas"/>
                        <a:cs typeface="Consolas"/>
                        <a:sym typeface="Consolas"/>
                      </a:endParaRPr>
                    </a:p>
                    <a:p>
                      <a:pPr indent="0" lvl="0" marL="0" rtl="0" algn="l">
                        <a:lnSpc>
                          <a:spcPct val="115000"/>
                        </a:lnSpc>
                        <a:spcBef>
                          <a:spcPts val="0"/>
                        </a:spcBef>
                        <a:spcAft>
                          <a:spcPts val="0"/>
                        </a:spcAft>
                        <a:buNone/>
                      </a:pPr>
                      <a:r>
                        <a:rPr lang="en" sz="1200">
                          <a:latin typeface="Consolas"/>
                          <a:ea typeface="Consolas"/>
                          <a:cs typeface="Consolas"/>
                          <a:sym typeface="Consolas"/>
                        </a:rPr>
                        <a:t>output </a:t>
                      </a:r>
                      <a:r>
                        <a:rPr lang="en" sz="1200">
                          <a:solidFill>
                            <a:srgbClr val="616161"/>
                          </a:solidFill>
                          <a:latin typeface="Consolas"/>
                          <a:ea typeface="Consolas"/>
                          <a:cs typeface="Consolas"/>
                          <a:sym typeface="Consolas"/>
                        </a:rPr>
                        <a:t>=</a:t>
                      </a:r>
                      <a:r>
                        <a:rPr lang="en" sz="1200">
                          <a:latin typeface="Consolas"/>
                          <a:ea typeface="Consolas"/>
                          <a:cs typeface="Consolas"/>
                          <a:sym typeface="Consolas"/>
                        </a:rPr>
                        <a:t> layers</a:t>
                      </a:r>
                      <a:r>
                        <a:rPr lang="en" sz="1200">
                          <a:solidFill>
                            <a:srgbClr val="616161"/>
                          </a:solidFill>
                          <a:latin typeface="Consolas"/>
                          <a:ea typeface="Consolas"/>
                          <a:cs typeface="Consolas"/>
                          <a:sym typeface="Consolas"/>
                        </a:rPr>
                        <a:t>.(</a:t>
                      </a:r>
                      <a:r>
                        <a:rPr lang="en" sz="1200">
                          <a:solidFill>
                            <a:srgbClr val="0F9D58"/>
                          </a:solidFill>
                          <a:latin typeface="Consolas"/>
                          <a:ea typeface="Consolas"/>
                          <a:cs typeface="Consolas"/>
                          <a:sym typeface="Consolas"/>
                        </a:rPr>
                        <a:t>...</a:t>
                      </a:r>
                      <a:r>
                        <a:rPr lang="en" sz="1200">
                          <a:solidFill>
                            <a:srgbClr val="0F9D58"/>
                          </a:solidFill>
                          <a:latin typeface="Consolas"/>
                          <a:ea typeface="Consolas"/>
                          <a:cs typeface="Consolas"/>
                          <a:sym typeface="Consolas"/>
                        </a:rPr>
                        <a:t>the output layer...</a:t>
                      </a:r>
                      <a:r>
                        <a:rPr lang="en" sz="1200">
                          <a:solidFill>
                            <a:srgbClr val="616161"/>
                          </a:solidFill>
                          <a:latin typeface="Consolas"/>
                          <a:ea typeface="Consolas"/>
                          <a:cs typeface="Consolas"/>
                          <a:sym typeface="Consolas"/>
                        </a:rPr>
                        <a:t>)(</a:t>
                      </a:r>
                      <a:r>
                        <a:rPr lang="en" sz="1200">
                          <a:latin typeface="Consolas"/>
                          <a:ea typeface="Consolas"/>
                          <a:cs typeface="Consolas"/>
                          <a:sym typeface="Consolas"/>
                        </a:rPr>
                        <a:t> </a:t>
                      </a:r>
                      <a:r>
                        <a:rPr lang="en" sz="1200">
                          <a:solidFill>
                            <a:srgbClr val="0F9D58"/>
                          </a:solidFill>
                          <a:latin typeface="Consolas"/>
                          <a:ea typeface="Consolas"/>
                          <a:cs typeface="Consolas"/>
                          <a:sym typeface="Consolas"/>
                        </a:rPr>
                        <a:t>...</a:t>
                      </a:r>
                      <a:r>
                        <a:rPr lang="en" sz="1200">
                          <a:solidFill>
                            <a:srgbClr val="0F9D58"/>
                          </a:solidFill>
                          <a:latin typeface="Consolas"/>
                          <a:ea typeface="Consolas"/>
                          <a:cs typeface="Consolas"/>
                          <a:sym typeface="Consolas"/>
                        </a:rPr>
                        <a:t>the layer to bind to</a:t>
                      </a:r>
                      <a:r>
                        <a:rPr lang="en" sz="1200">
                          <a:solidFill>
                            <a:srgbClr val="0F9D58"/>
                          </a:solidFill>
                          <a:latin typeface="Consolas"/>
                          <a:ea typeface="Consolas"/>
                          <a:cs typeface="Consolas"/>
                          <a:sym typeface="Consolas"/>
                        </a:rPr>
                        <a:t>...</a:t>
                      </a:r>
                      <a:r>
                        <a:rPr lang="en" sz="1200">
                          <a:latin typeface="Consolas"/>
                          <a:ea typeface="Consolas"/>
                          <a:cs typeface="Consolas"/>
                          <a:sym typeface="Consolas"/>
                        </a:rPr>
                        <a:t> </a:t>
                      </a:r>
                      <a:r>
                        <a:rPr lang="en" sz="1200">
                          <a:solidFill>
                            <a:srgbClr val="616161"/>
                          </a:solidFill>
                          <a:latin typeface="Consolas"/>
                          <a:ea typeface="Consolas"/>
                          <a:cs typeface="Consolas"/>
                          <a:sym typeface="Consolas"/>
                        </a:rPr>
                        <a:t>)</a:t>
                      </a:r>
                      <a:endParaRPr sz="1200">
                        <a:latin typeface="Consolas"/>
                        <a:ea typeface="Consolas"/>
                        <a:cs typeface="Consolas"/>
                        <a:sym typeface="Consolas"/>
                      </a:endParaRPr>
                    </a:p>
                    <a:p>
                      <a:pPr indent="0" lvl="0" marL="0" rtl="0" algn="l">
                        <a:lnSpc>
                          <a:spcPct val="115000"/>
                        </a:lnSpc>
                        <a:spcBef>
                          <a:spcPts val="0"/>
                        </a:spcBef>
                        <a:spcAft>
                          <a:spcPts val="0"/>
                        </a:spcAft>
                        <a:buNone/>
                      </a:pPr>
                      <a:r>
                        <a:rPr lang="en" sz="1200">
                          <a:latin typeface="Consolas"/>
                          <a:ea typeface="Consolas"/>
                          <a:cs typeface="Consolas"/>
                          <a:sym typeface="Consolas"/>
                        </a:rPr>
                        <a:t>model </a:t>
                      </a:r>
                      <a:r>
                        <a:rPr lang="en" sz="1200">
                          <a:solidFill>
                            <a:srgbClr val="616161"/>
                          </a:solidFill>
                          <a:latin typeface="Consolas"/>
                          <a:ea typeface="Consolas"/>
                          <a:cs typeface="Consolas"/>
                          <a:sym typeface="Consolas"/>
                        </a:rPr>
                        <a:t>=</a:t>
                      </a:r>
                      <a:r>
                        <a:rPr lang="en" sz="1200">
                          <a:latin typeface="Consolas"/>
                          <a:ea typeface="Consolas"/>
                          <a:cs typeface="Consolas"/>
                          <a:sym typeface="Consolas"/>
                        </a:rPr>
                        <a:t> </a:t>
                      </a:r>
                      <a:r>
                        <a:rPr lang="en" sz="1200">
                          <a:solidFill>
                            <a:srgbClr val="3367D6"/>
                          </a:solidFill>
                          <a:latin typeface="Consolas"/>
                          <a:ea typeface="Consolas"/>
                          <a:cs typeface="Consolas"/>
                          <a:sym typeface="Consolas"/>
                        </a:rPr>
                        <a:t>Model</a:t>
                      </a:r>
                      <a:r>
                        <a:rPr lang="en" sz="1200">
                          <a:solidFill>
                            <a:srgbClr val="616161"/>
                          </a:solidFill>
                          <a:latin typeface="Consolas"/>
                          <a:ea typeface="Consolas"/>
                          <a:cs typeface="Consolas"/>
                          <a:sym typeface="Consolas"/>
                        </a:rPr>
                        <a:t>(</a:t>
                      </a:r>
                      <a:r>
                        <a:rPr lang="en" sz="1200">
                          <a:latin typeface="Consolas"/>
                          <a:ea typeface="Consolas"/>
                          <a:cs typeface="Consolas"/>
                          <a:sym typeface="Consolas"/>
                        </a:rPr>
                        <a:t>input</a:t>
                      </a:r>
                      <a:r>
                        <a:rPr lang="en" sz="1200">
                          <a:solidFill>
                            <a:srgbClr val="616161"/>
                          </a:solidFill>
                          <a:latin typeface="Consolas"/>
                          <a:ea typeface="Consolas"/>
                          <a:cs typeface="Consolas"/>
                          <a:sym typeface="Consolas"/>
                        </a:rPr>
                        <a:t>,</a:t>
                      </a:r>
                      <a:r>
                        <a:rPr lang="en" sz="1200">
                          <a:latin typeface="Consolas"/>
                          <a:ea typeface="Consolas"/>
                          <a:cs typeface="Consolas"/>
                          <a:sym typeface="Consolas"/>
                        </a:rPr>
                        <a:t> output</a:t>
                      </a:r>
                      <a:r>
                        <a:rPr lang="en" sz="1200">
                          <a:solidFill>
                            <a:srgbClr val="616161"/>
                          </a:solidFill>
                          <a:latin typeface="Consolas"/>
                          <a:ea typeface="Consolas"/>
                          <a:cs typeface="Consolas"/>
                          <a:sym typeface="Consolas"/>
                        </a:rPr>
                        <a:t>)</a:t>
                      </a:r>
                      <a:endParaRPr sz="1200">
                        <a:latin typeface="Consolas"/>
                        <a:ea typeface="Consolas"/>
                        <a:cs typeface="Consolas"/>
                        <a:sym typeface="Consolas"/>
                      </a:endParaRPr>
                    </a:p>
                  </a:txBody>
                  <a:tcPr marT="63500" marB="63500" marR="63500" marL="63500">
                    <a:solidFill>
                      <a:srgbClr val="FAFAFA"/>
                    </a:solidFill>
                  </a:tcPr>
                </a:tc>
              </a:tr>
            </a:tbl>
          </a:graphicData>
        </a:graphic>
      </p:graphicFrame>
      <p:sp>
        <p:nvSpPr>
          <p:cNvPr id="146" name="Google Shape;146;p24"/>
          <p:cNvSpPr txBox="1"/>
          <p:nvPr/>
        </p:nvSpPr>
        <p:spPr>
          <a:xfrm>
            <a:off x="873875" y="1027975"/>
            <a:ext cx="6918000" cy="1390200"/>
          </a:xfrm>
          <a:prstGeom prst="rect">
            <a:avLst/>
          </a:prstGeom>
          <a:noFill/>
          <a:ln>
            <a:noFill/>
          </a:ln>
        </p:spPr>
        <p:txBody>
          <a:bodyPr anchorCtr="0" anchor="ctr" bIns="91425" lIns="91425" spcFirstLastPara="1" rIns="91425" wrap="square" tIns="91425">
            <a:noAutofit/>
          </a:bodyPr>
          <a:lstStyle/>
          <a:p>
            <a:pPr indent="0" lvl="0" marL="0" rtl="0" algn="ctr">
              <a:spcBef>
                <a:spcPts val="2200"/>
              </a:spcBef>
              <a:spcAft>
                <a:spcPts val="0"/>
              </a:spcAft>
              <a:buNone/>
            </a:pPr>
            <a:r>
              <a:rPr b="1" lang="en" sz="1200"/>
              <a:t>The Functional API Approach</a:t>
            </a:r>
            <a:endParaRPr b="1" sz="1200"/>
          </a:p>
          <a:p>
            <a:pPr indent="0" lvl="0" marL="0" rtl="0" algn="l">
              <a:lnSpc>
                <a:spcPct val="115000"/>
              </a:lnSpc>
              <a:spcBef>
                <a:spcPts val="1100"/>
              </a:spcBef>
              <a:spcAft>
                <a:spcPts val="0"/>
              </a:spcAft>
              <a:buNone/>
            </a:pPr>
            <a:r>
              <a:rPr lang="en" sz="1200"/>
              <a:t>The </a:t>
            </a:r>
            <a:r>
              <a:rPr lang="en" sz="1200">
                <a:highlight>
                  <a:srgbClr val="EFF0F1"/>
                </a:highlight>
              </a:rPr>
              <a:t>Functional</a:t>
            </a:r>
            <a:r>
              <a:rPr lang="en" sz="1200"/>
              <a:t> API approach is more advanced. You build the layers separately and then "tie" them together. This latter step gives you the freedom to connect layers in creative ways. </a:t>
            </a:r>
            <a:endParaRPr sz="1200"/>
          </a:p>
          <a:p>
            <a:pPr indent="0" lvl="0" marL="0" rtl="0" algn="l">
              <a:lnSpc>
                <a:spcPct val="115000"/>
              </a:lnSpc>
              <a:spcBef>
                <a:spcPts val="1100"/>
              </a:spcBef>
              <a:spcAft>
                <a:spcPts val="0"/>
              </a:spcAft>
              <a:buNone/>
            </a:pPr>
            <a:r>
              <a:t/>
            </a:r>
            <a:endParaRPr sz="1050"/>
          </a:p>
        </p:txBody>
      </p:sp>
      <p:sp>
        <p:nvSpPr>
          <p:cNvPr id="147" name="Google Shape;147;p24"/>
          <p:cNvSpPr txBox="1"/>
          <p:nvPr/>
        </p:nvSpPr>
        <p:spPr>
          <a:xfrm>
            <a:off x="4100675" y="4234000"/>
            <a:ext cx="3630300" cy="792600"/>
          </a:xfrm>
          <a:prstGeom prst="rect">
            <a:avLst/>
          </a:prstGeom>
          <a:noFill/>
          <a:ln cap="flat" cmpd="sng" w="9525">
            <a:solidFill>
              <a:srgbClr val="0F9D58"/>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1100"/>
              </a:spcBef>
              <a:spcAft>
                <a:spcPts val="0"/>
              </a:spcAft>
              <a:buClr>
                <a:schemeClr val="dk1"/>
              </a:buClr>
              <a:buSzPts val="1100"/>
              <a:buFont typeface="Arial"/>
              <a:buNone/>
            </a:pPr>
            <a:r>
              <a:rPr lang="en" sz="1000">
                <a:solidFill>
                  <a:srgbClr val="38761D"/>
                </a:solidFill>
              </a:rPr>
              <a:t>Essentially, for a forward feed neural network, you create the layers, bind them to another layer(s), and then </a:t>
            </a:r>
            <a:r>
              <a:rPr lang="en" sz="1000" u="sng">
                <a:solidFill>
                  <a:srgbClr val="38761D"/>
                </a:solidFill>
              </a:rPr>
              <a:t>pull all the layers together in a final instantiation of a </a:t>
            </a:r>
            <a:r>
              <a:rPr lang="en" sz="1000" u="sng">
                <a:solidFill>
                  <a:srgbClr val="38761D"/>
                </a:solidFill>
                <a:highlight>
                  <a:srgbClr val="EFF0F1"/>
                </a:highlight>
              </a:rPr>
              <a:t>Model</a:t>
            </a:r>
            <a:r>
              <a:rPr lang="en" sz="1000" u="sng">
                <a:solidFill>
                  <a:srgbClr val="38761D"/>
                </a:solidFill>
              </a:rPr>
              <a:t> class object</a:t>
            </a:r>
            <a:r>
              <a:rPr lang="en" sz="1000">
                <a:solidFill>
                  <a:srgbClr val="38761D"/>
                </a:solidFill>
              </a:rPr>
              <a:t>.</a:t>
            </a:r>
            <a:br>
              <a:rPr lang="en" sz="1000">
                <a:solidFill>
                  <a:schemeClr val="dk1"/>
                </a:solidFill>
              </a:rPr>
            </a:br>
            <a:endParaRPr sz="10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25"/>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Neural Networks - Input Shape</a:t>
            </a:r>
            <a:endParaRPr>
              <a:solidFill>
                <a:srgbClr val="38761D"/>
              </a:solidFill>
            </a:endParaRPr>
          </a:p>
        </p:txBody>
      </p:sp>
      <p:pic>
        <p:nvPicPr>
          <p:cNvPr id="153" name="Google Shape;153;p25"/>
          <p:cNvPicPr preferRelativeResize="0"/>
          <p:nvPr/>
        </p:nvPicPr>
        <p:blipFill>
          <a:blip r:embed="rId3">
            <a:alphaModFix/>
          </a:blip>
          <a:stretch>
            <a:fillRect/>
          </a:stretch>
        </p:blipFill>
        <p:spPr>
          <a:xfrm>
            <a:off x="0" y="0"/>
            <a:ext cx="1466275" cy="730575"/>
          </a:xfrm>
          <a:prstGeom prst="rect">
            <a:avLst/>
          </a:prstGeom>
          <a:noFill/>
          <a:ln>
            <a:noFill/>
          </a:ln>
        </p:spPr>
      </p:pic>
      <p:sp>
        <p:nvSpPr>
          <p:cNvPr id="154" name="Google Shape;154;p25"/>
          <p:cNvSpPr txBox="1"/>
          <p:nvPr/>
        </p:nvSpPr>
        <p:spPr>
          <a:xfrm>
            <a:off x="824850" y="834125"/>
            <a:ext cx="7070100" cy="4057800"/>
          </a:xfrm>
          <a:prstGeom prst="rect">
            <a:avLst/>
          </a:prstGeom>
          <a:noFill/>
          <a:ln>
            <a:noFill/>
          </a:ln>
        </p:spPr>
        <p:txBody>
          <a:bodyPr anchorCtr="0" anchor="t" bIns="91425" lIns="91425" spcFirstLastPara="1" rIns="91425" wrap="square" tIns="91425">
            <a:noAutofit/>
          </a:bodyPr>
          <a:lstStyle/>
          <a:p>
            <a:pPr indent="0" lvl="0" marL="0" rtl="0" algn="ctr">
              <a:spcBef>
                <a:spcPts val="2200"/>
              </a:spcBef>
              <a:spcAft>
                <a:spcPts val="0"/>
              </a:spcAft>
              <a:buNone/>
            </a:pPr>
            <a:r>
              <a:rPr b="1" lang="en" sz="1200">
                <a:solidFill>
                  <a:schemeClr val="dk1"/>
                </a:solidFill>
              </a:rPr>
              <a:t>Input Shape vs Input Layer</a:t>
            </a:r>
            <a:endParaRPr b="1" sz="1200">
              <a:solidFill>
                <a:schemeClr val="dk1"/>
              </a:solidFill>
            </a:endParaRPr>
          </a:p>
          <a:p>
            <a:pPr indent="0" lvl="0" marL="0" rtl="0" algn="l">
              <a:lnSpc>
                <a:spcPct val="115000"/>
              </a:lnSpc>
              <a:spcBef>
                <a:spcPts val="1100"/>
              </a:spcBef>
              <a:spcAft>
                <a:spcPts val="0"/>
              </a:spcAft>
              <a:buNone/>
            </a:pPr>
            <a:r>
              <a:rPr lang="en" sz="1200">
                <a:solidFill>
                  <a:schemeClr val="dk1"/>
                </a:solidFill>
              </a:rPr>
              <a:t>The input shape and input layer are not the same thing. The number of nodes in the input layer does not need to match the shape of the input vector. </a:t>
            </a:r>
            <a:endParaRPr sz="1200">
              <a:solidFill>
                <a:schemeClr val="dk1"/>
              </a:solidFill>
            </a:endParaRPr>
          </a:p>
          <a:p>
            <a:pPr indent="0" lvl="0" marL="0" rtl="0" algn="l">
              <a:lnSpc>
                <a:spcPct val="115000"/>
              </a:lnSpc>
              <a:spcBef>
                <a:spcPts val="1100"/>
              </a:spcBef>
              <a:spcAft>
                <a:spcPts val="0"/>
              </a:spcAft>
              <a:buNone/>
            </a:pPr>
            <a:r>
              <a:rPr lang="en" sz="1200">
                <a:solidFill>
                  <a:schemeClr val="dk1"/>
                </a:solidFill>
              </a:rPr>
              <a:t>Every element in the input vector will be passed to every node in the input layer. </a:t>
            </a:r>
            <a:endParaRPr sz="1200">
              <a:solidFill>
                <a:schemeClr val="dk1"/>
              </a:solidFill>
            </a:endParaRPr>
          </a:p>
          <a:p>
            <a:pPr indent="0" lvl="0" marL="0" rtl="0" algn="l">
              <a:lnSpc>
                <a:spcPct val="115000"/>
              </a:lnSpc>
              <a:spcBef>
                <a:spcPts val="1100"/>
              </a:spcBef>
              <a:spcAft>
                <a:spcPts val="0"/>
              </a:spcAft>
              <a:buNone/>
            </a:pPr>
            <a:r>
              <a:rPr lang="en" sz="1200">
                <a:solidFill>
                  <a:schemeClr val="dk1"/>
                </a:solidFill>
              </a:rPr>
              <a:t>If our</a:t>
            </a:r>
            <a:r>
              <a:rPr b="1" lang="en" sz="1200"/>
              <a:t> input layer is ten nodes</a:t>
            </a:r>
            <a:r>
              <a:rPr lang="en" sz="1200">
                <a:solidFill>
                  <a:schemeClr val="dk1"/>
                </a:solidFill>
              </a:rPr>
              <a:t>, and we use our above example of a </a:t>
            </a:r>
            <a:r>
              <a:rPr b="1" lang="en" sz="1200">
                <a:solidFill>
                  <a:schemeClr val="dk1"/>
                </a:solidFill>
              </a:rPr>
              <a:t>thirteen element input vector</a:t>
            </a:r>
            <a:r>
              <a:rPr lang="en" sz="1200">
                <a:solidFill>
                  <a:schemeClr val="dk1"/>
                </a:solidFill>
              </a:rPr>
              <a:t>, we will have </a:t>
            </a:r>
            <a:r>
              <a:rPr b="1" lang="en" sz="1200">
                <a:solidFill>
                  <a:srgbClr val="0000FF"/>
                </a:solidFill>
              </a:rPr>
              <a:t>130 connections (10 x 13) between the input vector and the input layer</a:t>
            </a:r>
            <a:r>
              <a:rPr lang="en" sz="1200">
                <a:solidFill>
                  <a:schemeClr val="dk1"/>
                </a:solidFill>
              </a:rPr>
              <a:t>.</a:t>
            </a:r>
            <a:endParaRPr sz="1200">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26"/>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Neural Networks - Dense Layer</a:t>
            </a:r>
            <a:endParaRPr>
              <a:solidFill>
                <a:srgbClr val="38761D"/>
              </a:solidFill>
            </a:endParaRPr>
          </a:p>
        </p:txBody>
      </p:sp>
      <p:pic>
        <p:nvPicPr>
          <p:cNvPr id="160" name="Google Shape;160;p26"/>
          <p:cNvPicPr preferRelativeResize="0"/>
          <p:nvPr/>
        </p:nvPicPr>
        <p:blipFill>
          <a:blip r:embed="rId3">
            <a:alphaModFix/>
          </a:blip>
          <a:stretch>
            <a:fillRect/>
          </a:stretch>
        </p:blipFill>
        <p:spPr>
          <a:xfrm>
            <a:off x="0" y="0"/>
            <a:ext cx="1466275" cy="730575"/>
          </a:xfrm>
          <a:prstGeom prst="rect">
            <a:avLst/>
          </a:prstGeom>
          <a:noFill/>
          <a:ln>
            <a:noFill/>
          </a:ln>
        </p:spPr>
      </p:pic>
      <p:sp>
        <p:nvSpPr>
          <p:cNvPr id="161" name="Google Shape;161;p26"/>
          <p:cNvSpPr txBox="1"/>
          <p:nvPr/>
        </p:nvSpPr>
        <p:spPr>
          <a:xfrm>
            <a:off x="824850" y="834125"/>
            <a:ext cx="7070100" cy="4057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100"/>
              </a:spcBef>
              <a:spcAft>
                <a:spcPts val="0"/>
              </a:spcAft>
              <a:buNone/>
            </a:pPr>
            <a:r>
              <a:rPr b="1" lang="en" sz="1200">
                <a:solidFill>
                  <a:schemeClr val="dk1"/>
                </a:solidFill>
              </a:rPr>
              <a:t>The Dense() Layer</a:t>
            </a:r>
            <a:endParaRPr b="1" sz="1200">
              <a:solidFill>
                <a:schemeClr val="dk1"/>
              </a:solidFill>
            </a:endParaRPr>
          </a:p>
          <a:p>
            <a:pPr indent="0" lvl="0" marL="0" rtl="0" algn="l">
              <a:lnSpc>
                <a:spcPct val="115000"/>
              </a:lnSpc>
              <a:spcBef>
                <a:spcPts val="1100"/>
              </a:spcBef>
              <a:spcAft>
                <a:spcPts val="0"/>
              </a:spcAft>
              <a:buNone/>
            </a:pPr>
            <a:r>
              <a:rPr lang="en" sz="1200">
                <a:solidFill>
                  <a:schemeClr val="dk1"/>
                </a:solidFill>
              </a:rPr>
              <a:t>In </a:t>
            </a:r>
            <a:r>
              <a:rPr b="1" lang="en" sz="1200">
                <a:solidFill>
                  <a:schemeClr val="dk1"/>
                </a:solidFill>
              </a:rPr>
              <a:t>TF.Keras</a:t>
            </a:r>
            <a:r>
              <a:rPr lang="en" sz="1200">
                <a:solidFill>
                  <a:schemeClr val="dk1"/>
                </a:solidFill>
              </a:rPr>
              <a:t>, layers in a fully connected neural network (FCNN) are called </a:t>
            </a:r>
            <a:r>
              <a:rPr b="1" lang="en" sz="1200">
                <a:solidFill>
                  <a:schemeClr val="dk1"/>
                </a:solidFill>
                <a:highlight>
                  <a:srgbClr val="EFF0F1"/>
                </a:highlight>
              </a:rPr>
              <a:t>Dense</a:t>
            </a:r>
            <a:r>
              <a:rPr lang="en" sz="1200">
                <a:solidFill>
                  <a:schemeClr val="dk1"/>
                </a:solidFill>
              </a:rPr>
              <a:t> layers.</a:t>
            </a:r>
            <a:endParaRPr sz="1200">
              <a:solidFill>
                <a:schemeClr val="dk1"/>
              </a:solidFill>
            </a:endParaRPr>
          </a:p>
          <a:p>
            <a:pPr indent="0" lvl="0" marL="0" rtl="0" algn="l">
              <a:lnSpc>
                <a:spcPct val="115000"/>
              </a:lnSpc>
              <a:spcBef>
                <a:spcPts val="1100"/>
              </a:spcBef>
              <a:spcAft>
                <a:spcPts val="0"/>
              </a:spcAft>
              <a:buNone/>
            </a:pPr>
            <a:r>
              <a:rPr lang="en" sz="1200">
                <a:solidFill>
                  <a:schemeClr val="dk1"/>
                </a:solidFill>
              </a:rPr>
              <a:t>A </a:t>
            </a:r>
            <a:r>
              <a:rPr b="1" lang="en" sz="1200">
                <a:solidFill>
                  <a:schemeClr val="dk1"/>
                </a:solidFill>
                <a:highlight>
                  <a:srgbClr val="EFF0F1"/>
                </a:highlight>
              </a:rPr>
              <a:t>Dense</a:t>
            </a:r>
            <a:r>
              <a:rPr lang="en" sz="1200">
                <a:solidFill>
                  <a:schemeClr val="dk1"/>
                </a:solidFill>
              </a:rPr>
              <a:t> layer is defined as having "n" number of nodes, and is fully connected to the previous layer. </a:t>
            </a:r>
            <a:endParaRPr sz="1200">
              <a:solidFill>
                <a:schemeClr val="dk1"/>
              </a:solidFill>
            </a:endParaRPr>
          </a:p>
          <a:p>
            <a:pPr indent="0" lvl="0" marL="0" rtl="0" algn="l">
              <a:lnSpc>
                <a:spcPct val="115000"/>
              </a:lnSpc>
              <a:spcBef>
                <a:spcPts val="1100"/>
              </a:spcBef>
              <a:spcAft>
                <a:spcPts val="0"/>
              </a:spcAft>
              <a:buNone/>
            </a:pPr>
            <a:r>
              <a:rPr lang="en" sz="1200">
                <a:solidFill>
                  <a:schemeClr val="dk1"/>
                </a:solidFill>
              </a:rPr>
              <a:t>Let's define in </a:t>
            </a:r>
            <a:r>
              <a:rPr b="1" lang="en" sz="1200">
                <a:solidFill>
                  <a:schemeClr val="dk1"/>
                </a:solidFill>
              </a:rPr>
              <a:t>Keras</a:t>
            </a:r>
            <a:r>
              <a:rPr lang="en" sz="1200">
                <a:solidFill>
                  <a:schemeClr val="dk1"/>
                </a:solidFill>
              </a:rPr>
              <a:t> a three layer neural network, using the </a:t>
            </a:r>
            <a:r>
              <a:rPr b="1" lang="en" sz="1200">
                <a:solidFill>
                  <a:schemeClr val="dk1"/>
                </a:solidFill>
                <a:highlight>
                  <a:srgbClr val="EFF0F1"/>
                </a:highlight>
              </a:rPr>
              <a:t>Sequential</a:t>
            </a:r>
            <a:r>
              <a:rPr b="1" lang="en" sz="1200">
                <a:solidFill>
                  <a:schemeClr val="dk1"/>
                </a:solidFill>
              </a:rPr>
              <a:t> </a:t>
            </a:r>
            <a:r>
              <a:rPr lang="en" sz="1200">
                <a:solidFill>
                  <a:schemeClr val="dk1"/>
                </a:solidFill>
              </a:rPr>
              <a:t>method. Our input layer will be ten nodes, and take as input a thirteen element vector (i.e., the thirteen features), which will be connected to a second (hidden) layer of ten nodes, which will then be connected to a third (output) layer of one node. </a:t>
            </a:r>
            <a:endParaRPr sz="1200">
              <a:solidFill>
                <a:schemeClr val="dk1"/>
              </a:solidFill>
            </a:endParaRPr>
          </a:p>
          <a:p>
            <a:pPr indent="0" lvl="0" marL="0" rtl="0" algn="l">
              <a:lnSpc>
                <a:spcPct val="115000"/>
              </a:lnSpc>
              <a:spcBef>
                <a:spcPts val="1100"/>
              </a:spcBef>
              <a:spcAft>
                <a:spcPts val="0"/>
              </a:spcAft>
              <a:buNone/>
            </a:pPr>
            <a:r>
              <a:rPr b="1" lang="en" sz="1200">
                <a:solidFill>
                  <a:srgbClr val="0000FF"/>
                </a:solidFill>
              </a:rPr>
              <a:t>This is an example where we are going to use a neural network as a </a:t>
            </a:r>
            <a:r>
              <a:rPr b="1" i="1" lang="en" sz="1200">
                <a:solidFill>
                  <a:srgbClr val="0000FF"/>
                </a:solidFill>
              </a:rPr>
              <a:t>regressor</a:t>
            </a:r>
            <a:r>
              <a:rPr lang="en" sz="1200">
                <a:solidFill>
                  <a:schemeClr val="dk1"/>
                </a:solidFill>
              </a:rPr>
              <a:t>. That means, the neural network will output a single real number.</a:t>
            </a:r>
            <a:br>
              <a:rPr lang="en" sz="1100">
                <a:solidFill>
                  <a:schemeClr val="dk1"/>
                </a:solidFill>
              </a:rPr>
            </a:br>
            <a:endParaRPr sz="1100">
              <a:solidFill>
                <a:schemeClr val="dk1"/>
              </a:solidFill>
            </a:endParaRPr>
          </a:p>
          <a:p>
            <a:pPr indent="0" lvl="0" marL="0" rtl="0" algn="l">
              <a:lnSpc>
                <a:spcPct val="115000"/>
              </a:lnSpc>
              <a:spcBef>
                <a:spcPts val="0"/>
              </a:spcBef>
              <a:spcAft>
                <a:spcPts val="0"/>
              </a:spcAft>
              <a:buNone/>
            </a:pPr>
            <a:r>
              <a:rPr lang="en" sz="1050">
                <a:solidFill>
                  <a:schemeClr val="dk1"/>
                </a:solidFill>
                <a:highlight>
                  <a:srgbClr val="FFFFFF"/>
                </a:highlight>
              </a:rPr>
              <a:t>					</a:t>
            </a:r>
            <a:r>
              <a:rPr b="1" lang="en">
                <a:solidFill>
                  <a:srgbClr val="0000FF"/>
                </a:solidFill>
                <a:highlight>
                  <a:srgbClr val="FFFFFF"/>
                </a:highlight>
              </a:rPr>
              <a:t>input layer  = 10 nodes</a:t>
            </a:r>
            <a:endParaRPr b="1">
              <a:solidFill>
                <a:srgbClr val="0000FF"/>
              </a:solidFill>
              <a:highlight>
                <a:srgbClr val="FFFFFF"/>
              </a:highlight>
            </a:endParaRPr>
          </a:p>
          <a:p>
            <a:pPr indent="0" lvl="0" marL="0" rtl="0" algn="l">
              <a:lnSpc>
                <a:spcPct val="115000"/>
              </a:lnSpc>
              <a:spcBef>
                <a:spcPts val="0"/>
              </a:spcBef>
              <a:spcAft>
                <a:spcPts val="0"/>
              </a:spcAft>
              <a:buNone/>
            </a:pPr>
            <a:r>
              <a:rPr b="1" lang="en">
                <a:solidFill>
                  <a:srgbClr val="0000FF"/>
                </a:solidFill>
                <a:highlight>
                  <a:srgbClr val="FFFFFF"/>
                </a:highlight>
              </a:rPr>
              <a:t>                            		hidden layer = 10 nodes</a:t>
            </a:r>
            <a:br>
              <a:rPr b="1" lang="en">
                <a:solidFill>
                  <a:srgbClr val="0000FF"/>
                </a:solidFill>
                <a:highlight>
                  <a:srgbClr val="FFFFFF"/>
                </a:highlight>
              </a:rPr>
            </a:br>
            <a:r>
              <a:rPr b="1" lang="en">
                <a:solidFill>
                  <a:srgbClr val="0000FF"/>
                </a:solidFill>
                <a:highlight>
                  <a:srgbClr val="FFFFFF"/>
                </a:highlight>
              </a:rPr>
              <a:t>					output layer = 1 node</a:t>
            </a:r>
            <a:endParaRPr b="1">
              <a:solidFill>
                <a:srgbClr val="0000FF"/>
              </a:solidFill>
              <a:highlight>
                <a:srgbClr val="FFFFFF"/>
              </a:highlight>
            </a:endParaRPr>
          </a:p>
          <a:p>
            <a:pPr indent="0" lvl="0" marL="0" rtl="0" algn="l">
              <a:lnSpc>
                <a:spcPct val="115000"/>
              </a:lnSpc>
              <a:spcBef>
                <a:spcPts val="1100"/>
              </a:spcBef>
              <a:spcAft>
                <a:spcPts val="0"/>
              </a:spcAft>
              <a:buNone/>
            </a:pPr>
            <a:r>
              <a:t/>
            </a:r>
            <a:endParaRPr sz="1100">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27"/>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Neural Networks - Sequential Example</a:t>
            </a:r>
            <a:endParaRPr>
              <a:solidFill>
                <a:srgbClr val="38761D"/>
              </a:solidFill>
            </a:endParaRPr>
          </a:p>
        </p:txBody>
      </p:sp>
      <p:pic>
        <p:nvPicPr>
          <p:cNvPr id="167" name="Google Shape;167;p27"/>
          <p:cNvPicPr preferRelativeResize="0"/>
          <p:nvPr/>
        </p:nvPicPr>
        <p:blipFill>
          <a:blip r:embed="rId3">
            <a:alphaModFix/>
          </a:blip>
          <a:stretch>
            <a:fillRect/>
          </a:stretch>
        </p:blipFill>
        <p:spPr>
          <a:xfrm>
            <a:off x="0" y="0"/>
            <a:ext cx="1466275" cy="730575"/>
          </a:xfrm>
          <a:prstGeom prst="rect">
            <a:avLst/>
          </a:prstGeom>
          <a:noFill/>
          <a:ln>
            <a:noFill/>
          </a:ln>
        </p:spPr>
      </p:pic>
      <p:sp>
        <p:nvSpPr>
          <p:cNvPr id="168" name="Google Shape;168;p27"/>
          <p:cNvSpPr txBox="1"/>
          <p:nvPr/>
        </p:nvSpPr>
        <p:spPr>
          <a:xfrm>
            <a:off x="824850" y="834125"/>
            <a:ext cx="7070100" cy="4057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100"/>
              </a:spcBef>
              <a:spcAft>
                <a:spcPts val="0"/>
              </a:spcAft>
              <a:buNone/>
            </a:pPr>
            <a:r>
              <a:rPr b="1" lang="en" sz="1200">
                <a:solidFill>
                  <a:schemeClr val="dk1"/>
                </a:solidFill>
              </a:rPr>
              <a:t>Sequential API Approach Example - Three Layer FCNN</a:t>
            </a:r>
            <a:endParaRPr b="1" sz="1200">
              <a:solidFill>
                <a:schemeClr val="dk1"/>
              </a:solidFill>
            </a:endParaRPr>
          </a:p>
          <a:p>
            <a:pPr indent="0" lvl="0" marL="0" rtl="0" algn="l">
              <a:lnSpc>
                <a:spcPct val="115000"/>
              </a:lnSpc>
              <a:spcBef>
                <a:spcPts val="1100"/>
              </a:spcBef>
              <a:spcAft>
                <a:spcPts val="0"/>
              </a:spcAft>
              <a:buNone/>
            </a:pPr>
            <a:r>
              <a:rPr lang="en" sz="1200">
                <a:solidFill>
                  <a:schemeClr val="dk1"/>
                </a:solidFill>
              </a:rPr>
              <a:t>In the example below, we have three</a:t>
            </a:r>
            <a:r>
              <a:rPr b="1" lang="en" sz="1200">
                <a:solidFill>
                  <a:schemeClr val="dk1"/>
                </a:solidFill>
              </a:rPr>
              <a:t> </a:t>
            </a:r>
            <a:r>
              <a:rPr b="1" lang="en" sz="1200">
                <a:solidFill>
                  <a:schemeClr val="dk1"/>
                </a:solidFill>
                <a:highlight>
                  <a:srgbClr val="EFF0F1"/>
                </a:highlight>
              </a:rPr>
              <a:t>add()</a:t>
            </a:r>
            <a:r>
              <a:rPr lang="en" sz="1200">
                <a:solidFill>
                  <a:schemeClr val="dk1"/>
                </a:solidFill>
              </a:rPr>
              <a:t> calls to the class object </a:t>
            </a:r>
            <a:r>
              <a:rPr b="1" lang="en" sz="1200">
                <a:solidFill>
                  <a:schemeClr val="dk1"/>
                </a:solidFill>
                <a:highlight>
                  <a:srgbClr val="EFF0F1"/>
                </a:highlight>
              </a:rPr>
              <a:t>Dense()</a:t>
            </a:r>
            <a:r>
              <a:rPr lang="en" sz="1200">
                <a:solidFill>
                  <a:schemeClr val="dk1"/>
                </a:solidFill>
              </a:rPr>
              <a:t>. The </a:t>
            </a:r>
            <a:r>
              <a:rPr lang="en" sz="1200">
                <a:solidFill>
                  <a:schemeClr val="dk1"/>
                </a:solidFill>
                <a:highlight>
                  <a:srgbClr val="EFF0F1"/>
                </a:highlight>
              </a:rPr>
              <a:t>add()</a:t>
            </a:r>
            <a:r>
              <a:rPr lang="en" sz="1200">
                <a:solidFill>
                  <a:schemeClr val="dk1"/>
                </a:solidFill>
              </a:rPr>
              <a:t> method "adds" the layers in the same sequential order we specified them in. The first (positional) parameter is the number of nodes, ten in the first and second layer and one in the third layer. Notice how in the first </a:t>
            </a:r>
            <a:r>
              <a:rPr b="1" lang="en" sz="1200">
                <a:solidFill>
                  <a:schemeClr val="dk1"/>
                </a:solidFill>
                <a:highlight>
                  <a:srgbClr val="EFF0F1"/>
                </a:highlight>
              </a:rPr>
              <a:t>Dense()</a:t>
            </a:r>
            <a:r>
              <a:rPr b="1" lang="en" sz="1200">
                <a:solidFill>
                  <a:schemeClr val="dk1"/>
                </a:solidFill>
              </a:rPr>
              <a:t> </a:t>
            </a:r>
            <a:r>
              <a:rPr lang="en" sz="1200">
                <a:solidFill>
                  <a:schemeClr val="dk1"/>
                </a:solidFill>
              </a:rPr>
              <a:t>layer we added the (keyword) parameter </a:t>
            </a:r>
            <a:r>
              <a:rPr b="1" lang="en" sz="1200">
                <a:solidFill>
                  <a:schemeClr val="dk1"/>
                </a:solidFill>
                <a:highlight>
                  <a:srgbClr val="EFF0F1"/>
                </a:highlight>
              </a:rPr>
              <a:t>input_shape</a:t>
            </a:r>
            <a:r>
              <a:rPr lang="en" sz="1200">
                <a:solidFill>
                  <a:schemeClr val="dk1"/>
                </a:solidFill>
              </a:rPr>
              <a:t>. This is where we will define the input vector and connect it to the first (input) layer in a single instantiation of </a:t>
            </a:r>
            <a:r>
              <a:rPr lang="en" sz="1200">
                <a:solidFill>
                  <a:schemeClr val="dk1"/>
                </a:solidFill>
                <a:highlight>
                  <a:srgbClr val="EFF0F1"/>
                </a:highlight>
              </a:rPr>
              <a:t>Dense()</a:t>
            </a:r>
            <a:r>
              <a:rPr lang="en" sz="1200">
                <a:solidFill>
                  <a:schemeClr val="dk1"/>
                </a:solidFill>
              </a:rPr>
              <a:t>.</a:t>
            </a:r>
            <a:endParaRPr sz="1200">
              <a:solidFill>
                <a:schemeClr val="dk1"/>
              </a:solidFill>
            </a:endParaRPr>
          </a:p>
          <a:p>
            <a:pPr indent="0" lvl="0" marL="0" rtl="0" algn="l">
              <a:lnSpc>
                <a:spcPct val="115000"/>
              </a:lnSpc>
              <a:spcBef>
                <a:spcPts val="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100">
              <a:solidFill>
                <a:schemeClr val="dk1"/>
              </a:solidFill>
            </a:endParaRPr>
          </a:p>
        </p:txBody>
      </p:sp>
      <p:graphicFrame>
        <p:nvGraphicFramePr>
          <p:cNvPr id="169" name="Google Shape;169;p27"/>
          <p:cNvGraphicFramePr/>
          <p:nvPr/>
        </p:nvGraphicFramePr>
        <p:xfrm>
          <a:off x="920488" y="2766175"/>
          <a:ext cx="3000000" cy="3000000"/>
        </p:xfrm>
        <a:graphic>
          <a:graphicData uri="http://schemas.openxmlformats.org/drawingml/2006/table">
            <a:tbl>
              <a:tblPr>
                <a:noFill/>
                <a:tableStyleId>{ED65EA27-E6AA-487E-946A-8596C767633C}</a:tableStyleId>
              </a:tblPr>
              <a:tblGrid>
                <a:gridCol w="7136025"/>
              </a:tblGrid>
              <a:tr h="12700">
                <a:tc>
                  <a:txBody>
                    <a:bodyPr/>
                    <a:lstStyle/>
                    <a:p>
                      <a:pPr indent="0" lvl="0" marL="0" rtl="0" algn="l">
                        <a:lnSpc>
                          <a:spcPct val="115000"/>
                        </a:lnSpc>
                        <a:spcBef>
                          <a:spcPts val="0"/>
                        </a:spcBef>
                        <a:spcAft>
                          <a:spcPts val="0"/>
                        </a:spcAft>
                        <a:buNone/>
                      </a:pPr>
                      <a:r>
                        <a:rPr lang="en" sz="1200">
                          <a:solidFill>
                            <a:srgbClr val="9C27B0"/>
                          </a:solidFill>
                          <a:latin typeface="Consolas"/>
                          <a:ea typeface="Consolas"/>
                          <a:cs typeface="Consolas"/>
                          <a:sym typeface="Consolas"/>
                        </a:rPr>
                        <a:t>from</a:t>
                      </a:r>
                      <a:r>
                        <a:rPr lang="en" sz="1200">
                          <a:latin typeface="Consolas"/>
                          <a:ea typeface="Consolas"/>
                          <a:cs typeface="Consolas"/>
                          <a:sym typeface="Consolas"/>
                        </a:rPr>
                        <a:t> tensorflow.keras </a:t>
                      </a:r>
                      <a:r>
                        <a:rPr lang="en" sz="1200">
                          <a:solidFill>
                            <a:srgbClr val="9C27B0"/>
                          </a:solidFill>
                          <a:latin typeface="Consolas"/>
                          <a:ea typeface="Consolas"/>
                          <a:cs typeface="Consolas"/>
                          <a:sym typeface="Consolas"/>
                        </a:rPr>
                        <a:t>import</a:t>
                      </a:r>
                      <a:r>
                        <a:rPr lang="en" sz="1200">
                          <a:latin typeface="Consolas"/>
                          <a:ea typeface="Consolas"/>
                          <a:cs typeface="Consolas"/>
                          <a:sym typeface="Consolas"/>
                        </a:rPr>
                        <a:t> </a:t>
                      </a:r>
                      <a:r>
                        <a:rPr lang="en" sz="1200">
                          <a:solidFill>
                            <a:srgbClr val="3367D6"/>
                          </a:solidFill>
                          <a:latin typeface="Consolas"/>
                          <a:ea typeface="Consolas"/>
                          <a:cs typeface="Consolas"/>
                          <a:sym typeface="Consolas"/>
                        </a:rPr>
                        <a:t>Sequential</a:t>
                      </a:r>
                      <a:endParaRPr sz="1200">
                        <a:latin typeface="Consolas"/>
                        <a:ea typeface="Consolas"/>
                        <a:cs typeface="Consolas"/>
                        <a:sym typeface="Consolas"/>
                      </a:endParaRPr>
                    </a:p>
                    <a:p>
                      <a:pPr indent="0" lvl="0" marL="0" rtl="0" algn="l">
                        <a:lnSpc>
                          <a:spcPct val="115000"/>
                        </a:lnSpc>
                        <a:spcBef>
                          <a:spcPts val="0"/>
                        </a:spcBef>
                        <a:spcAft>
                          <a:spcPts val="0"/>
                        </a:spcAft>
                        <a:buNone/>
                      </a:pPr>
                      <a:r>
                        <a:rPr lang="en" sz="1200">
                          <a:solidFill>
                            <a:srgbClr val="9C27B0"/>
                          </a:solidFill>
                          <a:latin typeface="Consolas"/>
                          <a:ea typeface="Consolas"/>
                          <a:cs typeface="Consolas"/>
                          <a:sym typeface="Consolas"/>
                        </a:rPr>
                        <a:t>from</a:t>
                      </a:r>
                      <a:r>
                        <a:rPr lang="en" sz="1200">
                          <a:latin typeface="Consolas"/>
                          <a:ea typeface="Consolas"/>
                          <a:cs typeface="Consolas"/>
                          <a:sym typeface="Consolas"/>
                        </a:rPr>
                        <a:t> tensorflow.keras</a:t>
                      </a:r>
                      <a:r>
                        <a:rPr lang="en" sz="1200">
                          <a:solidFill>
                            <a:srgbClr val="616161"/>
                          </a:solidFill>
                          <a:latin typeface="Consolas"/>
                          <a:ea typeface="Consolas"/>
                          <a:cs typeface="Consolas"/>
                          <a:sym typeface="Consolas"/>
                        </a:rPr>
                        <a:t>.</a:t>
                      </a:r>
                      <a:r>
                        <a:rPr lang="en" sz="1200">
                          <a:latin typeface="Consolas"/>
                          <a:ea typeface="Consolas"/>
                          <a:cs typeface="Consolas"/>
                          <a:sym typeface="Consolas"/>
                        </a:rPr>
                        <a:t>layers </a:t>
                      </a:r>
                      <a:r>
                        <a:rPr lang="en" sz="1200">
                          <a:solidFill>
                            <a:srgbClr val="9C27B0"/>
                          </a:solidFill>
                          <a:latin typeface="Consolas"/>
                          <a:ea typeface="Consolas"/>
                          <a:cs typeface="Consolas"/>
                          <a:sym typeface="Consolas"/>
                        </a:rPr>
                        <a:t>import</a:t>
                      </a:r>
                      <a:r>
                        <a:rPr lang="en" sz="1200">
                          <a:latin typeface="Consolas"/>
                          <a:ea typeface="Consolas"/>
                          <a:cs typeface="Consolas"/>
                          <a:sym typeface="Consolas"/>
                        </a:rPr>
                        <a:t> </a:t>
                      </a:r>
                      <a:r>
                        <a:rPr lang="en" sz="1200">
                          <a:solidFill>
                            <a:srgbClr val="3367D6"/>
                          </a:solidFill>
                          <a:latin typeface="Consolas"/>
                          <a:ea typeface="Consolas"/>
                          <a:cs typeface="Consolas"/>
                          <a:sym typeface="Consolas"/>
                        </a:rPr>
                        <a:t>Dense</a:t>
                      </a:r>
                      <a:endParaRPr sz="1200">
                        <a:latin typeface="Consolas"/>
                        <a:ea typeface="Consolas"/>
                        <a:cs typeface="Consolas"/>
                        <a:sym typeface="Consolas"/>
                      </a:endParaRPr>
                    </a:p>
                    <a:p>
                      <a:pPr indent="0" lvl="0" marL="0" rtl="0" algn="l">
                        <a:lnSpc>
                          <a:spcPct val="115000"/>
                        </a:lnSpc>
                        <a:spcBef>
                          <a:spcPts val="0"/>
                        </a:spcBef>
                        <a:spcAft>
                          <a:spcPts val="0"/>
                        </a:spcAft>
                        <a:buNone/>
                      </a:pPr>
                      <a:r>
                        <a:t/>
                      </a:r>
                      <a:endParaRPr sz="1200">
                        <a:latin typeface="Consolas"/>
                        <a:ea typeface="Consolas"/>
                        <a:cs typeface="Consolas"/>
                        <a:sym typeface="Consolas"/>
                      </a:endParaRPr>
                    </a:p>
                    <a:p>
                      <a:pPr indent="0" lvl="0" marL="0" rtl="0" algn="l">
                        <a:lnSpc>
                          <a:spcPct val="115000"/>
                        </a:lnSpc>
                        <a:spcBef>
                          <a:spcPts val="0"/>
                        </a:spcBef>
                        <a:spcAft>
                          <a:spcPts val="0"/>
                        </a:spcAft>
                        <a:buNone/>
                      </a:pPr>
                      <a:r>
                        <a:rPr lang="en" sz="1200">
                          <a:latin typeface="Consolas"/>
                          <a:ea typeface="Consolas"/>
                          <a:cs typeface="Consolas"/>
                          <a:sym typeface="Consolas"/>
                        </a:rPr>
                        <a:t>model </a:t>
                      </a:r>
                      <a:r>
                        <a:rPr lang="en" sz="1200">
                          <a:solidFill>
                            <a:srgbClr val="616161"/>
                          </a:solidFill>
                          <a:latin typeface="Consolas"/>
                          <a:ea typeface="Consolas"/>
                          <a:cs typeface="Consolas"/>
                          <a:sym typeface="Consolas"/>
                        </a:rPr>
                        <a:t>=</a:t>
                      </a:r>
                      <a:r>
                        <a:rPr lang="en" sz="1200">
                          <a:latin typeface="Consolas"/>
                          <a:ea typeface="Consolas"/>
                          <a:cs typeface="Consolas"/>
                          <a:sym typeface="Consolas"/>
                        </a:rPr>
                        <a:t> </a:t>
                      </a:r>
                      <a:r>
                        <a:rPr lang="en" sz="1200">
                          <a:solidFill>
                            <a:srgbClr val="3367D6"/>
                          </a:solidFill>
                          <a:latin typeface="Consolas"/>
                          <a:ea typeface="Consolas"/>
                          <a:cs typeface="Consolas"/>
                          <a:sym typeface="Consolas"/>
                        </a:rPr>
                        <a:t>Sequential</a:t>
                      </a:r>
                      <a:r>
                        <a:rPr lang="en" sz="1200">
                          <a:solidFill>
                            <a:srgbClr val="616161"/>
                          </a:solidFill>
                          <a:latin typeface="Consolas"/>
                          <a:ea typeface="Consolas"/>
                          <a:cs typeface="Consolas"/>
                          <a:sym typeface="Consolas"/>
                        </a:rPr>
                        <a:t>()</a:t>
                      </a:r>
                      <a:endParaRPr sz="1200">
                        <a:latin typeface="Consolas"/>
                        <a:ea typeface="Consolas"/>
                        <a:cs typeface="Consolas"/>
                        <a:sym typeface="Consolas"/>
                      </a:endParaRPr>
                    </a:p>
                    <a:p>
                      <a:pPr indent="0" lvl="0" marL="0" rtl="0" algn="l">
                        <a:lnSpc>
                          <a:spcPct val="115000"/>
                        </a:lnSpc>
                        <a:spcBef>
                          <a:spcPts val="0"/>
                        </a:spcBef>
                        <a:spcAft>
                          <a:spcPts val="0"/>
                        </a:spcAft>
                        <a:buNone/>
                      </a:pPr>
                      <a:r>
                        <a:rPr lang="en" sz="1200">
                          <a:solidFill>
                            <a:srgbClr val="455A64"/>
                          </a:solidFill>
                          <a:latin typeface="Consolas"/>
                          <a:ea typeface="Consolas"/>
                          <a:cs typeface="Consolas"/>
                          <a:sym typeface="Consolas"/>
                        </a:rPr>
                        <a:t># Add the first (input) layer (10 nodes) with input shape 13 element vector (1D).</a:t>
                      </a:r>
                      <a:endParaRPr sz="1200">
                        <a:latin typeface="Consolas"/>
                        <a:ea typeface="Consolas"/>
                        <a:cs typeface="Consolas"/>
                        <a:sym typeface="Consolas"/>
                      </a:endParaRPr>
                    </a:p>
                    <a:p>
                      <a:pPr indent="0" lvl="0" marL="0" rtl="0" algn="l">
                        <a:lnSpc>
                          <a:spcPct val="115000"/>
                        </a:lnSpc>
                        <a:spcBef>
                          <a:spcPts val="0"/>
                        </a:spcBef>
                        <a:spcAft>
                          <a:spcPts val="0"/>
                        </a:spcAft>
                        <a:buNone/>
                      </a:pPr>
                      <a:r>
                        <a:rPr lang="en" sz="1200">
                          <a:latin typeface="Consolas"/>
                          <a:ea typeface="Consolas"/>
                          <a:cs typeface="Consolas"/>
                          <a:sym typeface="Consolas"/>
                        </a:rPr>
                        <a:t>model</a:t>
                      </a:r>
                      <a:r>
                        <a:rPr lang="en" sz="1200">
                          <a:solidFill>
                            <a:srgbClr val="616161"/>
                          </a:solidFill>
                          <a:latin typeface="Consolas"/>
                          <a:ea typeface="Consolas"/>
                          <a:cs typeface="Consolas"/>
                          <a:sym typeface="Consolas"/>
                        </a:rPr>
                        <a:t>.</a:t>
                      </a:r>
                      <a:r>
                        <a:rPr lang="en" sz="1200">
                          <a:latin typeface="Consolas"/>
                          <a:ea typeface="Consolas"/>
                          <a:cs typeface="Consolas"/>
                          <a:sym typeface="Consolas"/>
                        </a:rPr>
                        <a:t>add</a:t>
                      </a:r>
                      <a:r>
                        <a:rPr lang="en" sz="1200">
                          <a:solidFill>
                            <a:srgbClr val="616161"/>
                          </a:solidFill>
                          <a:latin typeface="Consolas"/>
                          <a:ea typeface="Consolas"/>
                          <a:cs typeface="Consolas"/>
                          <a:sym typeface="Consolas"/>
                        </a:rPr>
                        <a:t>(</a:t>
                      </a:r>
                      <a:r>
                        <a:rPr lang="en" sz="1200">
                          <a:solidFill>
                            <a:srgbClr val="3367D6"/>
                          </a:solidFill>
                          <a:latin typeface="Consolas"/>
                          <a:ea typeface="Consolas"/>
                          <a:cs typeface="Consolas"/>
                          <a:sym typeface="Consolas"/>
                        </a:rPr>
                        <a:t>Dense</a:t>
                      </a:r>
                      <a:r>
                        <a:rPr lang="en" sz="1200">
                          <a:solidFill>
                            <a:srgbClr val="616161"/>
                          </a:solidFill>
                          <a:latin typeface="Consolas"/>
                          <a:ea typeface="Consolas"/>
                          <a:cs typeface="Consolas"/>
                          <a:sym typeface="Consolas"/>
                        </a:rPr>
                        <a:t>(</a:t>
                      </a:r>
                      <a:r>
                        <a:rPr lang="en" sz="1200">
                          <a:solidFill>
                            <a:srgbClr val="C53929"/>
                          </a:solidFill>
                          <a:latin typeface="Consolas"/>
                          <a:ea typeface="Consolas"/>
                          <a:cs typeface="Consolas"/>
                          <a:sym typeface="Consolas"/>
                        </a:rPr>
                        <a:t>10</a:t>
                      </a:r>
                      <a:r>
                        <a:rPr lang="en" sz="1200">
                          <a:solidFill>
                            <a:srgbClr val="616161"/>
                          </a:solidFill>
                          <a:latin typeface="Consolas"/>
                          <a:ea typeface="Consolas"/>
                          <a:cs typeface="Consolas"/>
                          <a:sym typeface="Consolas"/>
                        </a:rPr>
                        <a:t>,</a:t>
                      </a:r>
                      <a:r>
                        <a:rPr lang="en" sz="1200">
                          <a:latin typeface="Consolas"/>
                          <a:ea typeface="Consolas"/>
                          <a:cs typeface="Consolas"/>
                          <a:sym typeface="Consolas"/>
                        </a:rPr>
                        <a:t> input_shape</a:t>
                      </a:r>
                      <a:r>
                        <a:rPr lang="en" sz="1200">
                          <a:solidFill>
                            <a:srgbClr val="616161"/>
                          </a:solidFill>
                          <a:latin typeface="Consolas"/>
                          <a:ea typeface="Consolas"/>
                          <a:cs typeface="Consolas"/>
                          <a:sym typeface="Consolas"/>
                        </a:rPr>
                        <a:t>=(</a:t>
                      </a:r>
                      <a:r>
                        <a:rPr lang="en" sz="1200">
                          <a:solidFill>
                            <a:srgbClr val="C53929"/>
                          </a:solidFill>
                          <a:latin typeface="Consolas"/>
                          <a:ea typeface="Consolas"/>
                          <a:cs typeface="Consolas"/>
                          <a:sym typeface="Consolas"/>
                        </a:rPr>
                        <a:t>13</a:t>
                      </a:r>
                      <a:r>
                        <a:rPr lang="en" sz="1200">
                          <a:solidFill>
                            <a:srgbClr val="616161"/>
                          </a:solidFill>
                          <a:latin typeface="Consolas"/>
                          <a:ea typeface="Consolas"/>
                          <a:cs typeface="Consolas"/>
                          <a:sym typeface="Consolas"/>
                        </a:rPr>
                        <a:t>,)))</a:t>
                      </a:r>
                      <a:endParaRPr sz="1200">
                        <a:latin typeface="Consolas"/>
                        <a:ea typeface="Consolas"/>
                        <a:cs typeface="Consolas"/>
                        <a:sym typeface="Consolas"/>
                      </a:endParaRPr>
                    </a:p>
                    <a:p>
                      <a:pPr indent="0" lvl="0" marL="0" rtl="0" algn="l">
                        <a:lnSpc>
                          <a:spcPct val="115000"/>
                        </a:lnSpc>
                        <a:spcBef>
                          <a:spcPts val="0"/>
                        </a:spcBef>
                        <a:spcAft>
                          <a:spcPts val="0"/>
                        </a:spcAft>
                        <a:buNone/>
                      </a:pPr>
                      <a:r>
                        <a:rPr lang="en" sz="1200">
                          <a:solidFill>
                            <a:srgbClr val="455A64"/>
                          </a:solidFill>
                          <a:latin typeface="Consolas"/>
                          <a:ea typeface="Consolas"/>
                          <a:cs typeface="Consolas"/>
                          <a:sym typeface="Consolas"/>
                        </a:rPr>
                        <a:t># Add the second (hidden) layer of 10 nodes.</a:t>
                      </a:r>
                      <a:endParaRPr sz="1200">
                        <a:latin typeface="Consolas"/>
                        <a:ea typeface="Consolas"/>
                        <a:cs typeface="Consolas"/>
                        <a:sym typeface="Consolas"/>
                      </a:endParaRPr>
                    </a:p>
                    <a:p>
                      <a:pPr indent="0" lvl="0" marL="0" rtl="0" algn="l">
                        <a:lnSpc>
                          <a:spcPct val="115000"/>
                        </a:lnSpc>
                        <a:spcBef>
                          <a:spcPts val="0"/>
                        </a:spcBef>
                        <a:spcAft>
                          <a:spcPts val="0"/>
                        </a:spcAft>
                        <a:buNone/>
                      </a:pPr>
                      <a:r>
                        <a:rPr lang="en" sz="1200">
                          <a:latin typeface="Consolas"/>
                          <a:ea typeface="Consolas"/>
                          <a:cs typeface="Consolas"/>
                          <a:sym typeface="Consolas"/>
                        </a:rPr>
                        <a:t>model</a:t>
                      </a:r>
                      <a:r>
                        <a:rPr lang="en" sz="1200">
                          <a:solidFill>
                            <a:srgbClr val="616161"/>
                          </a:solidFill>
                          <a:latin typeface="Consolas"/>
                          <a:ea typeface="Consolas"/>
                          <a:cs typeface="Consolas"/>
                          <a:sym typeface="Consolas"/>
                        </a:rPr>
                        <a:t>.</a:t>
                      </a:r>
                      <a:r>
                        <a:rPr lang="en" sz="1200">
                          <a:latin typeface="Consolas"/>
                          <a:ea typeface="Consolas"/>
                          <a:cs typeface="Consolas"/>
                          <a:sym typeface="Consolas"/>
                        </a:rPr>
                        <a:t>add</a:t>
                      </a:r>
                      <a:r>
                        <a:rPr lang="en" sz="1200">
                          <a:solidFill>
                            <a:srgbClr val="616161"/>
                          </a:solidFill>
                          <a:latin typeface="Consolas"/>
                          <a:ea typeface="Consolas"/>
                          <a:cs typeface="Consolas"/>
                          <a:sym typeface="Consolas"/>
                        </a:rPr>
                        <a:t>(</a:t>
                      </a:r>
                      <a:r>
                        <a:rPr lang="en" sz="1200">
                          <a:solidFill>
                            <a:srgbClr val="3367D6"/>
                          </a:solidFill>
                          <a:latin typeface="Consolas"/>
                          <a:ea typeface="Consolas"/>
                          <a:cs typeface="Consolas"/>
                          <a:sym typeface="Consolas"/>
                        </a:rPr>
                        <a:t>Dense</a:t>
                      </a:r>
                      <a:r>
                        <a:rPr lang="en" sz="1200">
                          <a:solidFill>
                            <a:srgbClr val="616161"/>
                          </a:solidFill>
                          <a:latin typeface="Consolas"/>
                          <a:ea typeface="Consolas"/>
                          <a:cs typeface="Consolas"/>
                          <a:sym typeface="Consolas"/>
                        </a:rPr>
                        <a:t>(</a:t>
                      </a:r>
                      <a:r>
                        <a:rPr lang="en" sz="1200">
                          <a:solidFill>
                            <a:srgbClr val="C53929"/>
                          </a:solidFill>
                          <a:latin typeface="Consolas"/>
                          <a:ea typeface="Consolas"/>
                          <a:cs typeface="Consolas"/>
                          <a:sym typeface="Consolas"/>
                        </a:rPr>
                        <a:t>10</a:t>
                      </a:r>
                      <a:r>
                        <a:rPr lang="en" sz="1200">
                          <a:solidFill>
                            <a:srgbClr val="616161"/>
                          </a:solidFill>
                          <a:latin typeface="Consolas"/>
                          <a:ea typeface="Consolas"/>
                          <a:cs typeface="Consolas"/>
                          <a:sym typeface="Consolas"/>
                        </a:rPr>
                        <a:t>))</a:t>
                      </a:r>
                      <a:endParaRPr sz="1200">
                        <a:latin typeface="Consolas"/>
                        <a:ea typeface="Consolas"/>
                        <a:cs typeface="Consolas"/>
                        <a:sym typeface="Consolas"/>
                      </a:endParaRPr>
                    </a:p>
                    <a:p>
                      <a:pPr indent="0" lvl="0" marL="0" rtl="0" algn="l">
                        <a:lnSpc>
                          <a:spcPct val="115000"/>
                        </a:lnSpc>
                        <a:spcBef>
                          <a:spcPts val="0"/>
                        </a:spcBef>
                        <a:spcAft>
                          <a:spcPts val="0"/>
                        </a:spcAft>
                        <a:buNone/>
                      </a:pPr>
                      <a:r>
                        <a:rPr lang="en" sz="1200">
                          <a:solidFill>
                            <a:srgbClr val="455A64"/>
                          </a:solidFill>
                          <a:latin typeface="Consolas"/>
                          <a:ea typeface="Consolas"/>
                          <a:cs typeface="Consolas"/>
                          <a:sym typeface="Consolas"/>
                        </a:rPr>
                        <a:t># Add the third (output) layer of 1 node.</a:t>
                      </a:r>
                      <a:endParaRPr sz="1200">
                        <a:latin typeface="Consolas"/>
                        <a:ea typeface="Consolas"/>
                        <a:cs typeface="Consolas"/>
                        <a:sym typeface="Consolas"/>
                      </a:endParaRPr>
                    </a:p>
                    <a:p>
                      <a:pPr indent="0" lvl="0" marL="0" rtl="0" algn="l">
                        <a:lnSpc>
                          <a:spcPct val="115000"/>
                        </a:lnSpc>
                        <a:spcBef>
                          <a:spcPts val="0"/>
                        </a:spcBef>
                        <a:spcAft>
                          <a:spcPts val="0"/>
                        </a:spcAft>
                        <a:buNone/>
                      </a:pPr>
                      <a:r>
                        <a:rPr lang="en" sz="1200">
                          <a:latin typeface="Consolas"/>
                          <a:ea typeface="Consolas"/>
                          <a:cs typeface="Consolas"/>
                          <a:sym typeface="Consolas"/>
                        </a:rPr>
                        <a:t>model</a:t>
                      </a:r>
                      <a:r>
                        <a:rPr lang="en" sz="1200">
                          <a:solidFill>
                            <a:srgbClr val="616161"/>
                          </a:solidFill>
                          <a:latin typeface="Consolas"/>
                          <a:ea typeface="Consolas"/>
                          <a:cs typeface="Consolas"/>
                          <a:sym typeface="Consolas"/>
                        </a:rPr>
                        <a:t>.</a:t>
                      </a:r>
                      <a:r>
                        <a:rPr lang="en" sz="1200">
                          <a:latin typeface="Consolas"/>
                          <a:ea typeface="Consolas"/>
                          <a:cs typeface="Consolas"/>
                          <a:sym typeface="Consolas"/>
                        </a:rPr>
                        <a:t>add</a:t>
                      </a:r>
                      <a:r>
                        <a:rPr lang="en" sz="1200">
                          <a:solidFill>
                            <a:srgbClr val="616161"/>
                          </a:solidFill>
                          <a:latin typeface="Consolas"/>
                          <a:ea typeface="Consolas"/>
                          <a:cs typeface="Consolas"/>
                          <a:sym typeface="Consolas"/>
                        </a:rPr>
                        <a:t>(</a:t>
                      </a:r>
                      <a:r>
                        <a:rPr lang="en" sz="1200">
                          <a:solidFill>
                            <a:srgbClr val="3367D6"/>
                          </a:solidFill>
                          <a:latin typeface="Consolas"/>
                          <a:ea typeface="Consolas"/>
                          <a:cs typeface="Consolas"/>
                          <a:sym typeface="Consolas"/>
                        </a:rPr>
                        <a:t>Dense</a:t>
                      </a:r>
                      <a:r>
                        <a:rPr lang="en" sz="1200">
                          <a:solidFill>
                            <a:srgbClr val="616161"/>
                          </a:solidFill>
                          <a:latin typeface="Consolas"/>
                          <a:ea typeface="Consolas"/>
                          <a:cs typeface="Consolas"/>
                          <a:sym typeface="Consolas"/>
                        </a:rPr>
                        <a:t>(</a:t>
                      </a:r>
                      <a:r>
                        <a:rPr lang="en" sz="1200">
                          <a:solidFill>
                            <a:srgbClr val="C53929"/>
                          </a:solidFill>
                          <a:latin typeface="Consolas"/>
                          <a:ea typeface="Consolas"/>
                          <a:cs typeface="Consolas"/>
                          <a:sym typeface="Consolas"/>
                        </a:rPr>
                        <a:t>1</a:t>
                      </a:r>
                      <a:r>
                        <a:rPr lang="en" sz="1200">
                          <a:solidFill>
                            <a:srgbClr val="616161"/>
                          </a:solidFill>
                          <a:latin typeface="Consolas"/>
                          <a:ea typeface="Consolas"/>
                          <a:cs typeface="Consolas"/>
                          <a:sym typeface="Consolas"/>
                        </a:rPr>
                        <a:t>))</a:t>
                      </a:r>
                      <a:endParaRPr sz="1200">
                        <a:solidFill>
                          <a:srgbClr val="303F9F"/>
                        </a:solidFill>
                        <a:latin typeface="Consolas"/>
                        <a:ea typeface="Consolas"/>
                        <a:cs typeface="Consolas"/>
                        <a:sym typeface="Consolas"/>
                      </a:endParaRPr>
                    </a:p>
                  </a:txBody>
                  <a:tcPr marT="63500" marB="63500" marR="63500" marL="63500">
                    <a:solidFill>
                      <a:srgbClr val="FAFAFA"/>
                    </a:solidFill>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28"/>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Neural Networks - Sequential Example</a:t>
            </a:r>
            <a:endParaRPr>
              <a:solidFill>
                <a:srgbClr val="38761D"/>
              </a:solidFill>
            </a:endParaRPr>
          </a:p>
        </p:txBody>
      </p:sp>
      <p:pic>
        <p:nvPicPr>
          <p:cNvPr id="175" name="Google Shape;175;p28"/>
          <p:cNvPicPr preferRelativeResize="0"/>
          <p:nvPr/>
        </p:nvPicPr>
        <p:blipFill>
          <a:blip r:embed="rId3">
            <a:alphaModFix/>
          </a:blip>
          <a:stretch>
            <a:fillRect/>
          </a:stretch>
        </p:blipFill>
        <p:spPr>
          <a:xfrm>
            <a:off x="0" y="0"/>
            <a:ext cx="1466275" cy="730575"/>
          </a:xfrm>
          <a:prstGeom prst="rect">
            <a:avLst/>
          </a:prstGeom>
          <a:noFill/>
          <a:ln>
            <a:noFill/>
          </a:ln>
        </p:spPr>
      </p:pic>
      <p:sp>
        <p:nvSpPr>
          <p:cNvPr id="176" name="Google Shape;176;p28"/>
          <p:cNvSpPr txBox="1"/>
          <p:nvPr/>
        </p:nvSpPr>
        <p:spPr>
          <a:xfrm>
            <a:off x="824850" y="834125"/>
            <a:ext cx="7070100" cy="4057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100"/>
              </a:spcBef>
              <a:spcAft>
                <a:spcPts val="0"/>
              </a:spcAft>
              <a:buNone/>
            </a:pPr>
            <a:r>
              <a:rPr b="1" lang="en" sz="1200">
                <a:solidFill>
                  <a:schemeClr val="dk1"/>
                </a:solidFill>
              </a:rPr>
              <a:t>Sequential API Approach Example (as List) - Three Layer FCNN</a:t>
            </a:r>
            <a:endParaRPr b="1" sz="1200">
              <a:solidFill>
                <a:schemeClr val="dk1"/>
              </a:solidFill>
            </a:endParaRPr>
          </a:p>
          <a:p>
            <a:pPr indent="0" lvl="0" marL="0" rtl="0" algn="l">
              <a:lnSpc>
                <a:spcPct val="115000"/>
              </a:lnSpc>
              <a:spcBef>
                <a:spcPts val="1100"/>
              </a:spcBef>
              <a:spcAft>
                <a:spcPts val="0"/>
              </a:spcAft>
              <a:buNone/>
            </a:pPr>
            <a:r>
              <a:rPr lang="en" sz="1200">
                <a:solidFill>
                  <a:schemeClr val="dk1"/>
                </a:solidFill>
              </a:rPr>
              <a:t>Alternatively, using the</a:t>
            </a:r>
            <a:r>
              <a:rPr lang="en" sz="1200">
                <a:solidFill>
                  <a:schemeClr val="dk1"/>
                </a:solidFill>
              </a:rPr>
              <a:t> </a:t>
            </a:r>
            <a:r>
              <a:rPr b="1" lang="en" sz="1200">
                <a:solidFill>
                  <a:schemeClr val="dk1"/>
                </a:solidFill>
                <a:highlight>
                  <a:srgbClr val="EFF0F1"/>
                </a:highlight>
              </a:rPr>
              <a:t>Sequential</a:t>
            </a:r>
            <a:r>
              <a:rPr b="1" lang="en" sz="1200">
                <a:solidFill>
                  <a:schemeClr val="dk1"/>
                </a:solidFill>
              </a:rPr>
              <a:t> </a:t>
            </a:r>
            <a:r>
              <a:rPr lang="en" sz="1200">
                <a:solidFill>
                  <a:schemeClr val="dk1"/>
                </a:solidFill>
              </a:rPr>
              <a:t>method, we will add the three layers by specifying them in a list in sequential order, and pass the list as a parameter when instantiating the </a:t>
            </a:r>
            <a:r>
              <a:rPr b="1" lang="en" sz="1200">
                <a:solidFill>
                  <a:schemeClr val="dk1"/>
                </a:solidFill>
                <a:highlight>
                  <a:srgbClr val="EFF0F1"/>
                </a:highlight>
              </a:rPr>
              <a:t>Sequential()</a:t>
            </a:r>
            <a:r>
              <a:rPr lang="en" sz="1200">
                <a:solidFill>
                  <a:schemeClr val="dk1"/>
                </a:solidFill>
              </a:rPr>
              <a:t> class object.</a:t>
            </a:r>
            <a:endParaRPr sz="1100">
              <a:solidFill>
                <a:schemeClr val="dk1"/>
              </a:solidFill>
            </a:endParaRPr>
          </a:p>
        </p:txBody>
      </p:sp>
      <p:graphicFrame>
        <p:nvGraphicFramePr>
          <p:cNvPr id="177" name="Google Shape;177;p28"/>
          <p:cNvGraphicFramePr/>
          <p:nvPr/>
        </p:nvGraphicFramePr>
        <p:xfrm>
          <a:off x="920488" y="2277675"/>
          <a:ext cx="3000000" cy="3000000"/>
        </p:xfrm>
        <a:graphic>
          <a:graphicData uri="http://schemas.openxmlformats.org/drawingml/2006/table">
            <a:tbl>
              <a:tblPr>
                <a:noFill/>
                <a:tableStyleId>{ED65EA27-E6AA-487E-946A-8596C767633C}</a:tableStyleId>
              </a:tblPr>
              <a:tblGrid>
                <a:gridCol w="7136025"/>
              </a:tblGrid>
              <a:tr h="2461975">
                <a:tc>
                  <a:txBody>
                    <a:bodyPr/>
                    <a:lstStyle/>
                    <a:p>
                      <a:pPr indent="0" lvl="0" marL="0" rtl="0" algn="l">
                        <a:lnSpc>
                          <a:spcPct val="115000"/>
                        </a:lnSpc>
                        <a:spcBef>
                          <a:spcPts val="0"/>
                        </a:spcBef>
                        <a:spcAft>
                          <a:spcPts val="0"/>
                        </a:spcAft>
                        <a:buNone/>
                      </a:pPr>
                      <a:r>
                        <a:rPr lang="en" sz="1200">
                          <a:solidFill>
                            <a:srgbClr val="9C27B0"/>
                          </a:solidFill>
                          <a:latin typeface="Consolas"/>
                          <a:ea typeface="Consolas"/>
                          <a:cs typeface="Consolas"/>
                          <a:sym typeface="Consolas"/>
                        </a:rPr>
                        <a:t>from</a:t>
                      </a:r>
                      <a:r>
                        <a:rPr lang="en" sz="1200">
                          <a:latin typeface="Consolas"/>
                          <a:ea typeface="Consolas"/>
                          <a:cs typeface="Consolas"/>
                          <a:sym typeface="Consolas"/>
                        </a:rPr>
                        <a:t> tensorflow.keras </a:t>
                      </a:r>
                      <a:r>
                        <a:rPr lang="en" sz="1200">
                          <a:solidFill>
                            <a:srgbClr val="9C27B0"/>
                          </a:solidFill>
                          <a:latin typeface="Consolas"/>
                          <a:ea typeface="Consolas"/>
                          <a:cs typeface="Consolas"/>
                          <a:sym typeface="Consolas"/>
                        </a:rPr>
                        <a:t>import</a:t>
                      </a:r>
                      <a:r>
                        <a:rPr lang="en" sz="1200">
                          <a:latin typeface="Consolas"/>
                          <a:ea typeface="Consolas"/>
                          <a:cs typeface="Consolas"/>
                          <a:sym typeface="Consolas"/>
                        </a:rPr>
                        <a:t> </a:t>
                      </a:r>
                      <a:r>
                        <a:rPr lang="en" sz="1200">
                          <a:solidFill>
                            <a:srgbClr val="3367D6"/>
                          </a:solidFill>
                          <a:latin typeface="Consolas"/>
                          <a:ea typeface="Consolas"/>
                          <a:cs typeface="Consolas"/>
                          <a:sym typeface="Consolas"/>
                        </a:rPr>
                        <a:t>Sequential</a:t>
                      </a:r>
                      <a:endParaRPr sz="1200">
                        <a:latin typeface="Consolas"/>
                        <a:ea typeface="Consolas"/>
                        <a:cs typeface="Consolas"/>
                        <a:sym typeface="Consolas"/>
                      </a:endParaRPr>
                    </a:p>
                    <a:p>
                      <a:pPr indent="0" lvl="0" marL="0" rtl="0" algn="l">
                        <a:lnSpc>
                          <a:spcPct val="115000"/>
                        </a:lnSpc>
                        <a:spcBef>
                          <a:spcPts val="0"/>
                        </a:spcBef>
                        <a:spcAft>
                          <a:spcPts val="0"/>
                        </a:spcAft>
                        <a:buNone/>
                      </a:pPr>
                      <a:r>
                        <a:rPr lang="en" sz="1200">
                          <a:solidFill>
                            <a:srgbClr val="9C27B0"/>
                          </a:solidFill>
                          <a:latin typeface="Consolas"/>
                          <a:ea typeface="Consolas"/>
                          <a:cs typeface="Consolas"/>
                          <a:sym typeface="Consolas"/>
                        </a:rPr>
                        <a:t>from</a:t>
                      </a:r>
                      <a:r>
                        <a:rPr lang="en" sz="1200">
                          <a:latin typeface="Consolas"/>
                          <a:ea typeface="Consolas"/>
                          <a:cs typeface="Consolas"/>
                          <a:sym typeface="Consolas"/>
                        </a:rPr>
                        <a:t> tensorflow.keras</a:t>
                      </a:r>
                      <a:r>
                        <a:rPr lang="en" sz="1200">
                          <a:solidFill>
                            <a:srgbClr val="616161"/>
                          </a:solidFill>
                          <a:latin typeface="Consolas"/>
                          <a:ea typeface="Consolas"/>
                          <a:cs typeface="Consolas"/>
                          <a:sym typeface="Consolas"/>
                        </a:rPr>
                        <a:t>.</a:t>
                      </a:r>
                      <a:r>
                        <a:rPr lang="en" sz="1200">
                          <a:latin typeface="Consolas"/>
                          <a:ea typeface="Consolas"/>
                          <a:cs typeface="Consolas"/>
                          <a:sym typeface="Consolas"/>
                        </a:rPr>
                        <a:t>layers </a:t>
                      </a:r>
                      <a:r>
                        <a:rPr lang="en" sz="1200">
                          <a:solidFill>
                            <a:srgbClr val="9C27B0"/>
                          </a:solidFill>
                          <a:latin typeface="Consolas"/>
                          <a:ea typeface="Consolas"/>
                          <a:cs typeface="Consolas"/>
                          <a:sym typeface="Consolas"/>
                        </a:rPr>
                        <a:t>import</a:t>
                      </a:r>
                      <a:r>
                        <a:rPr lang="en" sz="1200">
                          <a:latin typeface="Consolas"/>
                          <a:ea typeface="Consolas"/>
                          <a:cs typeface="Consolas"/>
                          <a:sym typeface="Consolas"/>
                        </a:rPr>
                        <a:t> </a:t>
                      </a:r>
                      <a:r>
                        <a:rPr lang="en" sz="1200">
                          <a:solidFill>
                            <a:srgbClr val="3367D6"/>
                          </a:solidFill>
                          <a:latin typeface="Consolas"/>
                          <a:ea typeface="Consolas"/>
                          <a:cs typeface="Consolas"/>
                          <a:sym typeface="Consolas"/>
                        </a:rPr>
                        <a:t>Dense</a:t>
                      </a:r>
                      <a:endParaRPr sz="1200">
                        <a:latin typeface="Consolas"/>
                        <a:ea typeface="Consolas"/>
                        <a:cs typeface="Consolas"/>
                        <a:sym typeface="Consolas"/>
                      </a:endParaRPr>
                    </a:p>
                    <a:p>
                      <a:pPr indent="0" lvl="0" marL="0" rtl="0" algn="l">
                        <a:lnSpc>
                          <a:spcPct val="115000"/>
                        </a:lnSpc>
                        <a:spcBef>
                          <a:spcPts val="0"/>
                        </a:spcBef>
                        <a:spcAft>
                          <a:spcPts val="0"/>
                        </a:spcAft>
                        <a:buNone/>
                      </a:pPr>
                      <a:r>
                        <a:t/>
                      </a:r>
                      <a:endParaRPr sz="1200">
                        <a:latin typeface="Consolas"/>
                        <a:ea typeface="Consolas"/>
                        <a:cs typeface="Consolas"/>
                        <a:sym typeface="Consolas"/>
                      </a:endParaRPr>
                    </a:p>
                    <a:p>
                      <a:pPr indent="0" lvl="0" marL="0" rtl="0" algn="l">
                        <a:lnSpc>
                          <a:spcPct val="115000"/>
                        </a:lnSpc>
                        <a:spcBef>
                          <a:spcPts val="0"/>
                        </a:spcBef>
                        <a:spcAft>
                          <a:spcPts val="0"/>
                        </a:spcAft>
                        <a:buNone/>
                      </a:pPr>
                      <a:r>
                        <a:rPr lang="en" sz="1200">
                          <a:latin typeface="Consolas"/>
                          <a:ea typeface="Consolas"/>
                          <a:cs typeface="Consolas"/>
                          <a:sym typeface="Consolas"/>
                        </a:rPr>
                        <a:t>model </a:t>
                      </a:r>
                      <a:r>
                        <a:rPr lang="en" sz="1200">
                          <a:solidFill>
                            <a:srgbClr val="616161"/>
                          </a:solidFill>
                          <a:latin typeface="Consolas"/>
                          <a:ea typeface="Consolas"/>
                          <a:cs typeface="Consolas"/>
                          <a:sym typeface="Consolas"/>
                        </a:rPr>
                        <a:t>=</a:t>
                      </a:r>
                      <a:r>
                        <a:rPr lang="en" sz="1200">
                          <a:latin typeface="Consolas"/>
                          <a:ea typeface="Consolas"/>
                          <a:cs typeface="Consolas"/>
                          <a:sym typeface="Consolas"/>
                        </a:rPr>
                        <a:t> </a:t>
                      </a:r>
                      <a:r>
                        <a:rPr lang="en" sz="1200">
                          <a:solidFill>
                            <a:srgbClr val="3367D6"/>
                          </a:solidFill>
                          <a:latin typeface="Consolas"/>
                          <a:ea typeface="Consolas"/>
                          <a:cs typeface="Consolas"/>
                          <a:sym typeface="Consolas"/>
                        </a:rPr>
                        <a:t>Sequential</a:t>
                      </a:r>
                      <a:r>
                        <a:rPr lang="en" sz="1200">
                          <a:solidFill>
                            <a:srgbClr val="616161"/>
                          </a:solidFill>
                          <a:latin typeface="Consolas"/>
                          <a:ea typeface="Consolas"/>
                          <a:cs typeface="Consolas"/>
                          <a:sym typeface="Consolas"/>
                        </a:rPr>
                        <a:t>([</a:t>
                      </a:r>
                      <a:endParaRPr sz="1200">
                        <a:latin typeface="Consolas"/>
                        <a:ea typeface="Consolas"/>
                        <a:cs typeface="Consolas"/>
                        <a:sym typeface="Consolas"/>
                      </a:endParaRPr>
                    </a:p>
                    <a:p>
                      <a:pPr indent="0" lvl="0" marL="0" rtl="0" algn="l">
                        <a:lnSpc>
                          <a:spcPct val="115000"/>
                        </a:lnSpc>
                        <a:spcBef>
                          <a:spcPts val="0"/>
                        </a:spcBef>
                        <a:spcAft>
                          <a:spcPts val="0"/>
                        </a:spcAft>
                        <a:buNone/>
                      </a:pPr>
                      <a:r>
                        <a:rPr lang="en" sz="1200">
                          <a:solidFill>
                            <a:srgbClr val="455A64"/>
                          </a:solidFill>
                          <a:latin typeface="Consolas"/>
                          <a:ea typeface="Consolas"/>
                          <a:cs typeface="Consolas"/>
                          <a:sym typeface="Consolas"/>
                        </a:rPr>
                        <a:t>                   </a:t>
                      </a:r>
                      <a:r>
                        <a:rPr lang="en" sz="1200">
                          <a:solidFill>
                            <a:srgbClr val="455A64"/>
                          </a:solidFill>
                          <a:latin typeface="Consolas"/>
                          <a:ea typeface="Consolas"/>
                          <a:cs typeface="Consolas"/>
                          <a:sym typeface="Consolas"/>
                        </a:rPr>
                        <a:t># Add the first (input) layer (10 nodes) </a:t>
                      </a:r>
                      <a:endParaRPr sz="1200">
                        <a:solidFill>
                          <a:srgbClr val="455A64"/>
                        </a:solidFill>
                        <a:latin typeface="Consolas"/>
                        <a:ea typeface="Consolas"/>
                        <a:cs typeface="Consolas"/>
                        <a:sym typeface="Consolas"/>
                      </a:endParaRPr>
                    </a:p>
                    <a:p>
                      <a:pPr indent="0" lvl="0" marL="0" rtl="0" algn="l">
                        <a:lnSpc>
                          <a:spcPct val="115000"/>
                        </a:lnSpc>
                        <a:spcBef>
                          <a:spcPts val="0"/>
                        </a:spcBef>
                        <a:spcAft>
                          <a:spcPts val="0"/>
                        </a:spcAft>
                        <a:buNone/>
                      </a:pPr>
                      <a:r>
                        <a:rPr lang="en" sz="1200">
                          <a:latin typeface="Consolas"/>
                          <a:ea typeface="Consolas"/>
                          <a:cs typeface="Consolas"/>
                          <a:sym typeface="Consolas"/>
                        </a:rPr>
                        <a:t>                   </a:t>
                      </a:r>
                      <a:r>
                        <a:rPr lang="en" sz="1200">
                          <a:solidFill>
                            <a:srgbClr val="3367D6"/>
                          </a:solidFill>
                          <a:latin typeface="Consolas"/>
                          <a:ea typeface="Consolas"/>
                          <a:cs typeface="Consolas"/>
                          <a:sym typeface="Consolas"/>
                        </a:rPr>
                        <a:t>Dense</a:t>
                      </a:r>
                      <a:r>
                        <a:rPr lang="en" sz="1200">
                          <a:solidFill>
                            <a:srgbClr val="616161"/>
                          </a:solidFill>
                          <a:latin typeface="Consolas"/>
                          <a:ea typeface="Consolas"/>
                          <a:cs typeface="Consolas"/>
                          <a:sym typeface="Consolas"/>
                        </a:rPr>
                        <a:t>(</a:t>
                      </a:r>
                      <a:r>
                        <a:rPr lang="en" sz="1200">
                          <a:solidFill>
                            <a:srgbClr val="C53929"/>
                          </a:solidFill>
                          <a:latin typeface="Consolas"/>
                          <a:ea typeface="Consolas"/>
                          <a:cs typeface="Consolas"/>
                          <a:sym typeface="Consolas"/>
                        </a:rPr>
                        <a:t>10</a:t>
                      </a:r>
                      <a:r>
                        <a:rPr lang="en" sz="1200">
                          <a:solidFill>
                            <a:srgbClr val="616161"/>
                          </a:solidFill>
                          <a:latin typeface="Consolas"/>
                          <a:ea typeface="Consolas"/>
                          <a:cs typeface="Consolas"/>
                          <a:sym typeface="Consolas"/>
                        </a:rPr>
                        <a:t>,</a:t>
                      </a:r>
                      <a:r>
                        <a:rPr lang="en" sz="1200">
                          <a:latin typeface="Consolas"/>
                          <a:ea typeface="Consolas"/>
                          <a:cs typeface="Consolas"/>
                          <a:sym typeface="Consolas"/>
                        </a:rPr>
                        <a:t> input_shape</a:t>
                      </a:r>
                      <a:r>
                        <a:rPr lang="en" sz="1200">
                          <a:solidFill>
                            <a:srgbClr val="616161"/>
                          </a:solidFill>
                          <a:latin typeface="Consolas"/>
                          <a:ea typeface="Consolas"/>
                          <a:cs typeface="Consolas"/>
                          <a:sym typeface="Consolas"/>
                        </a:rPr>
                        <a:t>=(</a:t>
                      </a:r>
                      <a:r>
                        <a:rPr lang="en" sz="1200">
                          <a:solidFill>
                            <a:srgbClr val="C53929"/>
                          </a:solidFill>
                          <a:latin typeface="Consolas"/>
                          <a:ea typeface="Consolas"/>
                          <a:cs typeface="Consolas"/>
                          <a:sym typeface="Consolas"/>
                        </a:rPr>
                        <a:t>13</a:t>
                      </a:r>
                      <a:r>
                        <a:rPr lang="en" sz="1200">
                          <a:solidFill>
                            <a:srgbClr val="616161"/>
                          </a:solidFill>
                          <a:latin typeface="Consolas"/>
                          <a:ea typeface="Consolas"/>
                          <a:cs typeface="Consolas"/>
                          <a:sym typeface="Consolas"/>
                        </a:rPr>
                        <a:t>,)),</a:t>
                      </a:r>
                      <a:endParaRPr sz="1200">
                        <a:latin typeface="Consolas"/>
                        <a:ea typeface="Consolas"/>
                        <a:cs typeface="Consolas"/>
                        <a:sym typeface="Consolas"/>
                      </a:endParaRPr>
                    </a:p>
                    <a:p>
                      <a:pPr indent="0" lvl="0" marL="0" rtl="0" algn="l">
                        <a:lnSpc>
                          <a:spcPct val="115000"/>
                        </a:lnSpc>
                        <a:spcBef>
                          <a:spcPts val="0"/>
                        </a:spcBef>
                        <a:spcAft>
                          <a:spcPts val="0"/>
                        </a:spcAft>
                        <a:buNone/>
                      </a:pPr>
                      <a:r>
                        <a:rPr lang="en" sz="1200">
                          <a:solidFill>
                            <a:srgbClr val="455A64"/>
                          </a:solidFill>
                          <a:latin typeface="Consolas"/>
                          <a:ea typeface="Consolas"/>
                          <a:cs typeface="Consolas"/>
                          <a:sym typeface="Consolas"/>
                        </a:rPr>
                        <a:t>                   </a:t>
                      </a:r>
                      <a:r>
                        <a:rPr lang="en" sz="1200">
                          <a:solidFill>
                            <a:srgbClr val="455A64"/>
                          </a:solidFill>
                          <a:latin typeface="Consolas"/>
                          <a:ea typeface="Consolas"/>
                          <a:cs typeface="Consolas"/>
                          <a:sym typeface="Consolas"/>
                        </a:rPr>
                        <a:t># Add the second (hidden) layer of 10 nodes.</a:t>
                      </a:r>
                      <a:endParaRPr sz="1200">
                        <a:latin typeface="Consolas"/>
                        <a:ea typeface="Consolas"/>
                        <a:cs typeface="Consolas"/>
                        <a:sym typeface="Consolas"/>
                      </a:endParaRPr>
                    </a:p>
                    <a:p>
                      <a:pPr indent="0" lvl="0" marL="0" rtl="0" algn="l">
                        <a:lnSpc>
                          <a:spcPct val="115000"/>
                        </a:lnSpc>
                        <a:spcBef>
                          <a:spcPts val="0"/>
                        </a:spcBef>
                        <a:spcAft>
                          <a:spcPts val="0"/>
                        </a:spcAft>
                        <a:buNone/>
                      </a:pPr>
                      <a:r>
                        <a:rPr lang="en" sz="1200">
                          <a:latin typeface="Consolas"/>
                          <a:ea typeface="Consolas"/>
                          <a:cs typeface="Consolas"/>
                          <a:sym typeface="Consolas"/>
                        </a:rPr>
                        <a:t>                   </a:t>
                      </a:r>
                      <a:r>
                        <a:rPr lang="en" sz="1200">
                          <a:solidFill>
                            <a:srgbClr val="3367D6"/>
                          </a:solidFill>
                          <a:latin typeface="Consolas"/>
                          <a:ea typeface="Consolas"/>
                          <a:cs typeface="Consolas"/>
                          <a:sym typeface="Consolas"/>
                        </a:rPr>
                        <a:t>Dense</a:t>
                      </a:r>
                      <a:r>
                        <a:rPr lang="en" sz="1200">
                          <a:solidFill>
                            <a:srgbClr val="616161"/>
                          </a:solidFill>
                          <a:latin typeface="Consolas"/>
                          <a:ea typeface="Consolas"/>
                          <a:cs typeface="Consolas"/>
                          <a:sym typeface="Consolas"/>
                        </a:rPr>
                        <a:t>(</a:t>
                      </a:r>
                      <a:r>
                        <a:rPr lang="en" sz="1200">
                          <a:solidFill>
                            <a:srgbClr val="C53929"/>
                          </a:solidFill>
                          <a:latin typeface="Consolas"/>
                          <a:ea typeface="Consolas"/>
                          <a:cs typeface="Consolas"/>
                          <a:sym typeface="Consolas"/>
                        </a:rPr>
                        <a:t>10</a:t>
                      </a:r>
                      <a:r>
                        <a:rPr lang="en" sz="1200">
                          <a:solidFill>
                            <a:srgbClr val="616161"/>
                          </a:solidFill>
                          <a:latin typeface="Consolas"/>
                          <a:ea typeface="Consolas"/>
                          <a:cs typeface="Consolas"/>
                          <a:sym typeface="Consolas"/>
                        </a:rPr>
                        <a:t>),</a:t>
                      </a:r>
                      <a:endParaRPr sz="1200">
                        <a:latin typeface="Consolas"/>
                        <a:ea typeface="Consolas"/>
                        <a:cs typeface="Consolas"/>
                        <a:sym typeface="Consolas"/>
                      </a:endParaRPr>
                    </a:p>
                    <a:p>
                      <a:pPr indent="0" lvl="0" marL="0" rtl="0" algn="l">
                        <a:lnSpc>
                          <a:spcPct val="115000"/>
                        </a:lnSpc>
                        <a:spcBef>
                          <a:spcPts val="0"/>
                        </a:spcBef>
                        <a:spcAft>
                          <a:spcPts val="0"/>
                        </a:spcAft>
                        <a:buNone/>
                      </a:pPr>
                      <a:r>
                        <a:rPr lang="en" sz="1200">
                          <a:solidFill>
                            <a:srgbClr val="455A64"/>
                          </a:solidFill>
                          <a:latin typeface="Consolas"/>
                          <a:ea typeface="Consolas"/>
                          <a:cs typeface="Consolas"/>
                          <a:sym typeface="Consolas"/>
                        </a:rPr>
                        <a:t>                   </a:t>
                      </a:r>
                      <a:r>
                        <a:rPr lang="en" sz="1200">
                          <a:solidFill>
                            <a:srgbClr val="455A64"/>
                          </a:solidFill>
                          <a:latin typeface="Consolas"/>
                          <a:ea typeface="Consolas"/>
                          <a:cs typeface="Consolas"/>
                          <a:sym typeface="Consolas"/>
                        </a:rPr>
                        <a:t># Add the third (output) layer of 1 node.</a:t>
                      </a:r>
                      <a:endParaRPr sz="1200">
                        <a:latin typeface="Consolas"/>
                        <a:ea typeface="Consolas"/>
                        <a:cs typeface="Consolas"/>
                        <a:sym typeface="Consolas"/>
                      </a:endParaRPr>
                    </a:p>
                    <a:p>
                      <a:pPr indent="0" lvl="0" marL="0" rtl="0" algn="l">
                        <a:lnSpc>
                          <a:spcPct val="115000"/>
                        </a:lnSpc>
                        <a:spcBef>
                          <a:spcPts val="0"/>
                        </a:spcBef>
                        <a:spcAft>
                          <a:spcPts val="0"/>
                        </a:spcAft>
                        <a:buNone/>
                      </a:pPr>
                      <a:r>
                        <a:rPr lang="en" sz="1200">
                          <a:latin typeface="Consolas"/>
                          <a:ea typeface="Consolas"/>
                          <a:cs typeface="Consolas"/>
                          <a:sym typeface="Consolas"/>
                        </a:rPr>
                        <a:t>                   </a:t>
                      </a:r>
                      <a:r>
                        <a:rPr lang="en" sz="1200">
                          <a:solidFill>
                            <a:srgbClr val="3367D6"/>
                          </a:solidFill>
                          <a:latin typeface="Consolas"/>
                          <a:ea typeface="Consolas"/>
                          <a:cs typeface="Consolas"/>
                          <a:sym typeface="Consolas"/>
                        </a:rPr>
                        <a:t>Dense</a:t>
                      </a:r>
                      <a:r>
                        <a:rPr lang="en" sz="1200">
                          <a:solidFill>
                            <a:srgbClr val="616161"/>
                          </a:solidFill>
                          <a:latin typeface="Consolas"/>
                          <a:ea typeface="Consolas"/>
                          <a:cs typeface="Consolas"/>
                          <a:sym typeface="Consolas"/>
                        </a:rPr>
                        <a:t>(</a:t>
                      </a:r>
                      <a:r>
                        <a:rPr lang="en" sz="1200">
                          <a:solidFill>
                            <a:srgbClr val="C53929"/>
                          </a:solidFill>
                          <a:latin typeface="Consolas"/>
                          <a:ea typeface="Consolas"/>
                          <a:cs typeface="Consolas"/>
                          <a:sym typeface="Consolas"/>
                        </a:rPr>
                        <a:t>1</a:t>
                      </a:r>
                      <a:r>
                        <a:rPr lang="en" sz="1200">
                          <a:solidFill>
                            <a:srgbClr val="616161"/>
                          </a:solidFill>
                          <a:latin typeface="Consolas"/>
                          <a:ea typeface="Consolas"/>
                          <a:cs typeface="Consolas"/>
                          <a:sym typeface="Consolas"/>
                        </a:rPr>
                        <a:t>)</a:t>
                      </a:r>
                      <a:endParaRPr sz="1200">
                        <a:solidFill>
                          <a:srgbClr val="616161"/>
                        </a:solidFill>
                        <a:latin typeface="Consolas"/>
                        <a:ea typeface="Consolas"/>
                        <a:cs typeface="Consolas"/>
                        <a:sym typeface="Consolas"/>
                      </a:endParaRPr>
                    </a:p>
                    <a:p>
                      <a:pPr indent="0" lvl="0" marL="0" rtl="0" algn="l">
                        <a:lnSpc>
                          <a:spcPct val="115000"/>
                        </a:lnSpc>
                        <a:spcBef>
                          <a:spcPts val="0"/>
                        </a:spcBef>
                        <a:spcAft>
                          <a:spcPts val="0"/>
                        </a:spcAft>
                        <a:buNone/>
                      </a:pPr>
                      <a:r>
                        <a:rPr lang="en" sz="1200">
                          <a:solidFill>
                            <a:srgbClr val="616161"/>
                          </a:solidFill>
                          <a:latin typeface="Consolas"/>
                          <a:ea typeface="Consolas"/>
                          <a:cs typeface="Consolas"/>
                          <a:sym typeface="Consolas"/>
                        </a:rPr>
                        <a:t>                   ])</a:t>
                      </a:r>
                      <a:endParaRPr sz="1200">
                        <a:solidFill>
                          <a:srgbClr val="616161"/>
                        </a:solidFill>
                        <a:latin typeface="Consolas"/>
                        <a:ea typeface="Consolas"/>
                        <a:cs typeface="Consolas"/>
                        <a:sym typeface="Consolas"/>
                      </a:endParaRPr>
                    </a:p>
                  </a:txBody>
                  <a:tcPr marT="63500" marB="63500" marR="63500" marL="63500">
                    <a:solidFill>
                      <a:srgbClr val="FAFAFA"/>
                    </a:solidFill>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29"/>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Neural Networks - Functional Example</a:t>
            </a:r>
            <a:endParaRPr>
              <a:solidFill>
                <a:srgbClr val="38761D"/>
              </a:solidFill>
            </a:endParaRPr>
          </a:p>
        </p:txBody>
      </p:sp>
      <p:pic>
        <p:nvPicPr>
          <p:cNvPr id="183" name="Google Shape;183;p29"/>
          <p:cNvPicPr preferRelativeResize="0"/>
          <p:nvPr/>
        </p:nvPicPr>
        <p:blipFill>
          <a:blip r:embed="rId3">
            <a:alphaModFix/>
          </a:blip>
          <a:stretch>
            <a:fillRect/>
          </a:stretch>
        </p:blipFill>
        <p:spPr>
          <a:xfrm>
            <a:off x="0" y="0"/>
            <a:ext cx="1466275" cy="730575"/>
          </a:xfrm>
          <a:prstGeom prst="rect">
            <a:avLst/>
          </a:prstGeom>
          <a:noFill/>
          <a:ln>
            <a:noFill/>
          </a:ln>
        </p:spPr>
      </p:pic>
      <p:sp>
        <p:nvSpPr>
          <p:cNvPr id="184" name="Google Shape;184;p29"/>
          <p:cNvSpPr txBox="1"/>
          <p:nvPr/>
        </p:nvSpPr>
        <p:spPr>
          <a:xfrm>
            <a:off x="824850" y="834125"/>
            <a:ext cx="7070100" cy="4057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100"/>
              </a:spcBef>
              <a:spcAft>
                <a:spcPts val="0"/>
              </a:spcAft>
              <a:buNone/>
            </a:pPr>
            <a:r>
              <a:rPr b="1" lang="en" sz="1200">
                <a:solidFill>
                  <a:schemeClr val="dk1"/>
                </a:solidFill>
              </a:rPr>
              <a:t>Functional API</a:t>
            </a:r>
            <a:r>
              <a:rPr b="1" lang="en" sz="1200">
                <a:solidFill>
                  <a:schemeClr val="dk1"/>
                </a:solidFill>
              </a:rPr>
              <a:t> Approach Example - Three Layer FCNN</a:t>
            </a:r>
            <a:endParaRPr sz="1200">
              <a:solidFill>
                <a:schemeClr val="dk1"/>
              </a:solidFill>
            </a:endParaRPr>
          </a:p>
          <a:p>
            <a:pPr indent="0" lvl="0" marL="0" rtl="0" algn="l">
              <a:lnSpc>
                <a:spcPct val="115000"/>
              </a:lnSpc>
              <a:spcBef>
                <a:spcPts val="0"/>
              </a:spcBef>
              <a:spcAft>
                <a:spcPts val="0"/>
              </a:spcAft>
              <a:buNone/>
            </a:pPr>
            <a:r>
              <a:t/>
            </a:r>
            <a:endParaRPr b="1" sz="1200">
              <a:solidFill>
                <a:schemeClr val="dk1"/>
              </a:solidFill>
            </a:endParaRPr>
          </a:p>
          <a:p>
            <a:pPr indent="0" lvl="0" marL="0" rtl="0" algn="l">
              <a:lnSpc>
                <a:spcPct val="115000"/>
              </a:lnSpc>
              <a:spcBef>
                <a:spcPts val="0"/>
              </a:spcBef>
              <a:spcAft>
                <a:spcPts val="0"/>
              </a:spcAft>
              <a:buNone/>
            </a:pPr>
            <a:r>
              <a:rPr lang="en" sz="1200">
                <a:solidFill>
                  <a:schemeClr val="dk1"/>
                </a:solidFill>
              </a:rPr>
              <a:t>Let's now do the same using the </a:t>
            </a:r>
            <a:r>
              <a:rPr b="1" lang="en" sz="1200">
                <a:solidFill>
                  <a:schemeClr val="dk1"/>
                </a:solidFill>
                <a:highlight>
                  <a:srgbClr val="EFF0F1"/>
                </a:highlight>
              </a:rPr>
              <a:t>Functional</a:t>
            </a:r>
            <a:r>
              <a:rPr b="1" lang="en" sz="1200">
                <a:solidFill>
                  <a:schemeClr val="dk1"/>
                </a:solidFill>
              </a:rPr>
              <a:t> </a:t>
            </a:r>
            <a:r>
              <a:rPr lang="en" sz="1200">
                <a:solidFill>
                  <a:schemeClr val="dk1"/>
                </a:solidFill>
              </a:rPr>
              <a:t>API method. We start by creating an input vector by instantiating a </a:t>
            </a:r>
            <a:r>
              <a:rPr b="1" lang="en" sz="1200">
                <a:solidFill>
                  <a:schemeClr val="dk1"/>
                </a:solidFill>
                <a:highlight>
                  <a:srgbClr val="EFF0F1"/>
                </a:highlight>
              </a:rPr>
              <a:t>Input()</a:t>
            </a:r>
            <a:r>
              <a:rPr lang="en" sz="1200">
                <a:solidFill>
                  <a:schemeClr val="dk1"/>
                </a:solidFill>
              </a:rPr>
              <a:t> class object.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p:txBody>
      </p:sp>
      <p:graphicFrame>
        <p:nvGraphicFramePr>
          <p:cNvPr id="185" name="Google Shape;185;p29"/>
          <p:cNvGraphicFramePr/>
          <p:nvPr/>
        </p:nvGraphicFramePr>
        <p:xfrm>
          <a:off x="1826800" y="2746050"/>
          <a:ext cx="3000000" cy="3000000"/>
        </p:xfrm>
        <a:graphic>
          <a:graphicData uri="http://schemas.openxmlformats.org/drawingml/2006/table">
            <a:tbl>
              <a:tblPr>
                <a:noFill/>
                <a:tableStyleId>{ED65EA27-E6AA-487E-946A-8596C767633C}</a:tableStyleId>
              </a:tblPr>
              <a:tblGrid>
                <a:gridCol w="5248275"/>
              </a:tblGrid>
              <a:tr h="12700">
                <a:tc>
                  <a:txBody>
                    <a:bodyPr/>
                    <a:lstStyle/>
                    <a:p>
                      <a:pPr indent="0" lvl="0" marL="0" rtl="0" algn="l">
                        <a:lnSpc>
                          <a:spcPct val="115000"/>
                        </a:lnSpc>
                        <a:spcBef>
                          <a:spcPts val="0"/>
                        </a:spcBef>
                        <a:spcAft>
                          <a:spcPts val="0"/>
                        </a:spcAft>
                        <a:buNone/>
                      </a:pPr>
                      <a:r>
                        <a:rPr lang="en" sz="1200">
                          <a:solidFill>
                            <a:srgbClr val="9C27B0"/>
                          </a:solidFill>
                          <a:latin typeface="Consolas"/>
                          <a:ea typeface="Consolas"/>
                          <a:cs typeface="Consolas"/>
                          <a:sym typeface="Consolas"/>
                        </a:rPr>
                        <a:t>from</a:t>
                      </a:r>
                      <a:r>
                        <a:rPr lang="en" sz="1200">
                          <a:latin typeface="Consolas"/>
                          <a:ea typeface="Consolas"/>
                          <a:cs typeface="Consolas"/>
                          <a:sym typeface="Consolas"/>
                        </a:rPr>
                        <a:t> tensorflow.keras </a:t>
                      </a:r>
                      <a:r>
                        <a:rPr lang="en" sz="1200">
                          <a:solidFill>
                            <a:srgbClr val="9C27B0"/>
                          </a:solidFill>
                          <a:latin typeface="Consolas"/>
                          <a:ea typeface="Consolas"/>
                          <a:cs typeface="Consolas"/>
                          <a:sym typeface="Consolas"/>
                        </a:rPr>
                        <a:t>import</a:t>
                      </a:r>
                      <a:r>
                        <a:rPr lang="en" sz="1200">
                          <a:latin typeface="Consolas"/>
                          <a:ea typeface="Consolas"/>
                          <a:cs typeface="Consolas"/>
                          <a:sym typeface="Consolas"/>
                        </a:rPr>
                        <a:t> </a:t>
                      </a:r>
                      <a:r>
                        <a:rPr lang="en" sz="1200">
                          <a:solidFill>
                            <a:srgbClr val="3367D6"/>
                          </a:solidFill>
                          <a:latin typeface="Consolas"/>
                          <a:ea typeface="Consolas"/>
                          <a:cs typeface="Consolas"/>
                          <a:sym typeface="Consolas"/>
                        </a:rPr>
                        <a:t>Input</a:t>
                      </a:r>
                      <a:r>
                        <a:rPr lang="en" sz="1200">
                          <a:solidFill>
                            <a:srgbClr val="616161"/>
                          </a:solidFill>
                          <a:latin typeface="Consolas"/>
                          <a:ea typeface="Consolas"/>
                          <a:cs typeface="Consolas"/>
                          <a:sym typeface="Consolas"/>
                        </a:rPr>
                        <a:t>,</a:t>
                      </a:r>
                      <a:r>
                        <a:rPr lang="en" sz="1200">
                          <a:latin typeface="Consolas"/>
                          <a:ea typeface="Consolas"/>
                          <a:cs typeface="Consolas"/>
                          <a:sym typeface="Consolas"/>
                        </a:rPr>
                        <a:t> </a:t>
                      </a:r>
                      <a:r>
                        <a:rPr lang="en" sz="1200">
                          <a:solidFill>
                            <a:srgbClr val="3367D6"/>
                          </a:solidFill>
                          <a:latin typeface="Consolas"/>
                          <a:ea typeface="Consolas"/>
                          <a:cs typeface="Consolas"/>
                          <a:sym typeface="Consolas"/>
                        </a:rPr>
                        <a:t>Model</a:t>
                      </a:r>
                      <a:endParaRPr sz="1200">
                        <a:latin typeface="Consolas"/>
                        <a:ea typeface="Consolas"/>
                        <a:cs typeface="Consolas"/>
                        <a:sym typeface="Consolas"/>
                      </a:endParaRPr>
                    </a:p>
                    <a:p>
                      <a:pPr indent="0" lvl="0" marL="0" rtl="0" algn="l">
                        <a:lnSpc>
                          <a:spcPct val="115000"/>
                        </a:lnSpc>
                        <a:spcBef>
                          <a:spcPts val="0"/>
                        </a:spcBef>
                        <a:spcAft>
                          <a:spcPts val="0"/>
                        </a:spcAft>
                        <a:buNone/>
                      </a:pPr>
                      <a:r>
                        <a:t/>
                      </a:r>
                      <a:endParaRPr sz="1200">
                        <a:latin typeface="Consolas"/>
                        <a:ea typeface="Consolas"/>
                        <a:cs typeface="Consolas"/>
                        <a:sym typeface="Consolas"/>
                      </a:endParaRPr>
                    </a:p>
                    <a:p>
                      <a:pPr indent="0" lvl="0" marL="0" rtl="0" algn="l">
                        <a:lnSpc>
                          <a:spcPct val="115000"/>
                        </a:lnSpc>
                        <a:spcBef>
                          <a:spcPts val="0"/>
                        </a:spcBef>
                        <a:spcAft>
                          <a:spcPts val="0"/>
                        </a:spcAft>
                        <a:buNone/>
                      </a:pPr>
                      <a:r>
                        <a:rPr lang="en" sz="1200">
                          <a:solidFill>
                            <a:srgbClr val="455A64"/>
                          </a:solidFill>
                          <a:latin typeface="Consolas"/>
                          <a:ea typeface="Consolas"/>
                          <a:cs typeface="Consolas"/>
                          <a:sym typeface="Consolas"/>
                        </a:rPr>
                        <a:t># Create the input vector (13 elements).</a:t>
                      </a:r>
                      <a:endParaRPr sz="1200">
                        <a:latin typeface="Consolas"/>
                        <a:ea typeface="Consolas"/>
                        <a:cs typeface="Consolas"/>
                        <a:sym typeface="Consolas"/>
                      </a:endParaRPr>
                    </a:p>
                    <a:p>
                      <a:pPr indent="0" lvl="0" marL="0" rtl="0" algn="l">
                        <a:lnSpc>
                          <a:spcPct val="115000"/>
                        </a:lnSpc>
                        <a:spcBef>
                          <a:spcPts val="0"/>
                        </a:spcBef>
                        <a:spcAft>
                          <a:spcPts val="0"/>
                        </a:spcAft>
                        <a:buNone/>
                      </a:pPr>
                      <a:r>
                        <a:rPr lang="en" sz="1200">
                          <a:latin typeface="Consolas"/>
                          <a:ea typeface="Consolas"/>
                          <a:cs typeface="Consolas"/>
                          <a:sym typeface="Consolas"/>
                        </a:rPr>
                        <a:t>inputs </a:t>
                      </a:r>
                      <a:r>
                        <a:rPr lang="en" sz="1200">
                          <a:solidFill>
                            <a:srgbClr val="616161"/>
                          </a:solidFill>
                          <a:latin typeface="Consolas"/>
                          <a:ea typeface="Consolas"/>
                          <a:cs typeface="Consolas"/>
                          <a:sym typeface="Consolas"/>
                        </a:rPr>
                        <a:t>=</a:t>
                      </a:r>
                      <a:r>
                        <a:rPr lang="en" sz="1200">
                          <a:latin typeface="Consolas"/>
                          <a:ea typeface="Consolas"/>
                          <a:cs typeface="Consolas"/>
                          <a:sym typeface="Consolas"/>
                        </a:rPr>
                        <a:t> </a:t>
                      </a:r>
                      <a:r>
                        <a:rPr lang="en" sz="1200">
                          <a:solidFill>
                            <a:srgbClr val="3367D6"/>
                          </a:solidFill>
                          <a:latin typeface="Consolas"/>
                          <a:ea typeface="Consolas"/>
                          <a:cs typeface="Consolas"/>
                          <a:sym typeface="Consolas"/>
                        </a:rPr>
                        <a:t>Input</a:t>
                      </a:r>
                      <a:r>
                        <a:rPr lang="en" sz="1200">
                          <a:solidFill>
                            <a:srgbClr val="616161"/>
                          </a:solidFill>
                          <a:latin typeface="Consolas"/>
                          <a:ea typeface="Consolas"/>
                          <a:cs typeface="Consolas"/>
                          <a:sym typeface="Consolas"/>
                        </a:rPr>
                        <a:t>((</a:t>
                      </a:r>
                      <a:r>
                        <a:rPr lang="en" sz="1200">
                          <a:solidFill>
                            <a:srgbClr val="C53929"/>
                          </a:solidFill>
                          <a:latin typeface="Consolas"/>
                          <a:ea typeface="Consolas"/>
                          <a:cs typeface="Consolas"/>
                          <a:sym typeface="Consolas"/>
                        </a:rPr>
                        <a:t>13</a:t>
                      </a:r>
                      <a:r>
                        <a:rPr lang="en" sz="1200">
                          <a:solidFill>
                            <a:srgbClr val="616161"/>
                          </a:solidFill>
                          <a:latin typeface="Consolas"/>
                          <a:ea typeface="Consolas"/>
                          <a:cs typeface="Consolas"/>
                          <a:sym typeface="Consolas"/>
                        </a:rPr>
                        <a:t>,))</a:t>
                      </a:r>
                      <a:endParaRPr sz="1200">
                        <a:latin typeface="Consolas"/>
                        <a:ea typeface="Consolas"/>
                        <a:cs typeface="Consolas"/>
                        <a:sym typeface="Consolas"/>
                      </a:endParaRPr>
                    </a:p>
                  </a:txBody>
                  <a:tcPr marT="63500" marB="63500" marR="63500" marL="63500">
                    <a:solidFill>
                      <a:srgbClr val="FAFAFA"/>
                    </a:solidFill>
                  </a:tcPr>
                </a:tc>
              </a:tr>
            </a:tbl>
          </a:graphicData>
        </a:graphic>
      </p:graphicFrame>
      <p:sp>
        <p:nvSpPr>
          <p:cNvPr id="186" name="Google Shape;186;p29"/>
          <p:cNvSpPr/>
          <p:nvPr/>
        </p:nvSpPr>
        <p:spPr>
          <a:xfrm>
            <a:off x="4343750" y="3948275"/>
            <a:ext cx="3732300" cy="1035000"/>
          </a:xfrm>
          <a:prstGeom prst="rect">
            <a:avLst/>
          </a:prstGeom>
          <a:noFill/>
          <a:ln cap="flat" cmpd="sng" w="9525">
            <a:solidFill>
              <a:srgbClr val="0F9D58"/>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000">
                <a:solidFill>
                  <a:srgbClr val="38761D"/>
                </a:solidFill>
              </a:rPr>
              <a:t>The (positional) parameter to the </a:t>
            </a:r>
            <a:r>
              <a:rPr b="1" lang="en" sz="1000">
                <a:solidFill>
                  <a:srgbClr val="38761D"/>
                </a:solidFill>
                <a:highlight>
                  <a:srgbClr val="EFF0F1"/>
                </a:highlight>
              </a:rPr>
              <a:t>Input()</a:t>
            </a:r>
            <a:r>
              <a:rPr b="1" lang="en" sz="1000">
                <a:solidFill>
                  <a:srgbClr val="38761D"/>
                </a:solidFill>
              </a:rPr>
              <a:t> </a:t>
            </a:r>
            <a:r>
              <a:rPr lang="en" sz="1000">
                <a:solidFill>
                  <a:srgbClr val="38761D"/>
                </a:solidFill>
              </a:rPr>
              <a:t>class is the shape of the input, which can be a vector, matrix or tensor. In our example, we have a vector that is thirteen elements long. So our shape is (13,).</a:t>
            </a:r>
            <a:endParaRPr sz="1000">
              <a:solidFill>
                <a:srgbClr val="38761D"/>
              </a:solidFill>
            </a:endParaRPr>
          </a:p>
        </p:txBody>
      </p:sp>
      <p:cxnSp>
        <p:nvCxnSpPr>
          <p:cNvPr id="187" name="Google Shape;187;p29"/>
          <p:cNvCxnSpPr/>
          <p:nvPr/>
        </p:nvCxnSpPr>
        <p:spPr>
          <a:xfrm rot="10800000">
            <a:off x="3496850" y="3657875"/>
            <a:ext cx="846900" cy="517800"/>
          </a:xfrm>
          <a:prstGeom prst="straightConnector1">
            <a:avLst/>
          </a:prstGeom>
          <a:noFill/>
          <a:ln cap="flat" cmpd="sng" w="9525">
            <a:solidFill>
              <a:srgbClr val="38761D"/>
            </a:solidFill>
            <a:prstDash val="solid"/>
            <a:round/>
            <a:headEnd len="med" w="med" type="none"/>
            <a:tailEnd len="med" w="med" type="triangle"/>
          </a:ln>
        </p:spPr>
      </p:cxn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Google Shape;192;p30"/>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Neural Networks - Functional Example</a:t>
            </a:r>
            <a:endParaRPr>
              <a:solidFill>
                <a:srgbClr val="38761D"/>
              </a:solidFill>
            </a:endParaRPr>
          </a:p>
        </p:txBody>
      </p:sp>
      <p:pic>
        <p:nvPicPr>
          <p:cNvPr id="193" name="Google Shape;193;p30"/>
          <p:cNvPicPr preferRelativeResize="0"/>
          <p:nvPr/>
        </p:nvPicPr>
        <p:blipFill>
          <a:blip r:embed="rId3">
            <a:alphaModFix/>
          </a:blip>
          <a:stretch>
            <a:fillRect/>
          </a:stretch>
        </p:blipFill>
        <p:spPr>
          <a:xfrm>
            <a:off x="0" y="0"/>
            <a:ext cx="1466275" cy="730575"/>
          </a:xfrm>
          <a:prstGeom prst="rect">
            <a:avLst/>
          </a:prstGeom>
          <a:noFill/>
          <a:ln>
            <a:noFill/>
          </a:ln>
        </p:spPr>
      </p:pic>
      <p:sp>
        <p:nvSpPr>
          <p:cNvPr id="194" name="Google Shape;194;p30"/>
          <p:cNvSpPr txBox="1"/>
          <p:nvPr/>
        </p:nvSpPr>
        <p:spPr>
          <a:xfrm>
            <a:off x="824850" y="834125"/>
            <a:ext cx="7070100" cy="4057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100"/>
              </a:spcBef>
              <a:spcAft>
                <a:spcPts val="0"/>
              </a:spcAft>
              <a:buNone/>
            </a:pPr>
            <a:r>
              <a:rPr b="1" lang="en" sz="1200">
                <a:solidFill>
                  <a:schemeClr val="dk1"/>
                </a:solidFill>
              </a:rPr>
              <a:t>Functional API Approach Example - Connect Input Layer</a:t>
            </a:r>
            <a:endParaRPr sz="1200">
              <a:solidFill>
                <a:schemeClr val="dk1"/>
              </a:solidFill>
            </a:endParaRPr>
          </a:p>
          <a:p>
            <a:pPr indent="0" lvl="0" marL="0" rtl="0" algn="l">
              <a:lnSpc>
                <a:spcPct val="115000"/>
              </a:lnSpc>
              <a:spcBef>
                <a:spcPts val="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rPr lang="en" sz="1200">
                <a:solidFill>
                  <a:schemeClr val="dk1"/>
                </a:solidFill>
              </a:rPr>
              <a:t>We create the input layer by instantiating a</a:t>
            </a:r>
            <a:r>
              <a:rPr b="1" lang="en" sz="1200">
                <a:solidFill>
                  <a:schemeClr val="dk1"/>
                </a:solidFill>
              </a:rPr>
              <a:t> </a:t>
            </a:r>
            <a:r>
              <a:rPr b="1" lang="en" sz="1200">
                <a:solidFill>
                  <a:schemeClr val="dk1"/>
                </a:solidFill>
                <a:highlight>
                  <a:srgbClr val="EFF0F1"/>
                </a:highlight>
              </a:rPr>
              <a:t>Dense()</a:t>
            </a:r>
            <a:r>
              <a:rPr b="1" lang="en" sz="1200">
                <a:solidFill>
                  <a:schemeClr val="dk1"/>
                </a:solidFill>
              </a:rPr>
              <a:t> </a:t>
            </a:r>
            <a:r>
              <a:rPr lang="en" sz="1200">
                <a:solidFill>
                  <a:schemeClr val="dk1"/>
                </a:solidFill>
              </a:rPr>
              <a:t>class object. The positional parameter to the </a:t>
            </a:r>
            <a:r>
              <a:rPr b="1" lang="en" sz="1200">
                <a:solidFill>
                  <a:schemeClr val="dk1"/>
                </a:solidFill>
                <a:highlight>
                  <a:srgbClr val="EFF0F1"/>
                </a:highlight>
              </a:rPr>
              <a:t>Dense()</a:t>
            </a:r>
            <a:r>
              <a:rPr b="1" lang="en" sz="1200">
                <a:solidFill>
                  <a:schemeClr val="dk1"/>
                </a:solidFill>
              </a:rPr>
              <a:t> </a:t>
            </a:r>
            <a:r>
              <a:rPr lang="en" sz="1200">
                <a:solidFill>
                  <a:schemeClr val="dk1"/>
                </a:solidFill>
              </a:rPr>
              <a:t>class is the number of nodes; which in our example is ten.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p:txBody>
      </p:sp>
      <p:graphicFrame>
        <p:nvGraphicFramePr>
          <p:cNvPr id="195" name="Google Shape;195;p30"/>
          <p:cNvGraphicFramePr/>
          <p:nvPr/>
        </p:nvGraphicFramePr>
        <p:xfrm>
          <a:off x="933250" y="2324250"/>
          <a:ext cx="3000000" cy="3000000"/>
        </p:xfrm>
        <a:graphic>
          <a:graphicData uri="http://schemas.openxmlformats.org/drawingml/2006/table">
            <a:tbl>
              <a:tblPr>
                <a:noFill/>
                <a:tableStyleId>{ED65EA27-E6AA-487E-946A-8596C767633C}</a:tableStyleId>
              </a:tblPr>
              <a:tblGrid>
                <a:gridCol w="7070100"/>
              </a:tblGrid>
              <a:tr h="12700">
                <a:tc>
                  <a:txBody>
                    <a:bodyPr/>
                    <a:lstStyle/>
                    <a:p>
                      <a:pPr indent="0" lvl="0" marL="0" rtl="0" algn="l">
                        <a:lnSpc>
                          <a:spcPct val="115000"/>
                        </a:lnSpc>
                        <a:spcBef>
                          <a:spcPts val="0"/>
                        </a:spcBef>
                        <a:spcAft>
                          <a:spcPts val="0"/>
                        </a:spcAft>
                        <a:buClr>
                          <a:schemeClr val="dk1"/>
                        </a:buClr>
                        <a:buSzPts val="1100"/>
                        <a:buFont typeface="Arial"/>
                        <a:buNone/>
                      </a:pPr>
                      <a:r>
                        <a:rPr lang="en" sz="1200">
                          <a:solidFill>
                            <a:srgbClr val="9C27B0"/>
                          </a:solidFill>
                          <a:latin typeface="Consolas"/>
                          <a:ea typeface="Consolas"/>
                          <a:cs typeface="Consolas"/>
                          <a:sym typeface="Consolas"/>
                        </a:rPr>
                        <a:t>from</a:t>
                      </a:r>
                      <a:r>
                        <a:rPr lang="en" sz="1200">
                          <a:solidFill>
                            <a:schemeClr val="dk1"/>
                          </a:solidFill>
                          <a:latin typeface="Consolas"/>
                          <a:ea typeface="Consolas"/>
                          <a:cs typeface="Consolas"/>
                          <a:sym typeface="Consolas"/>
                        </a:rPr>
                        <a:t> tensorflow.keras </a:t>
                      </a:r>
                      <a:r>
                        <a:rPr lang="en" sz="1200">
                          <a:solidFill>
                            <a:srgbClr val="9C27B0"/>
                          </a:solidFill>
                          <a:latin typeface="Consolas"/>
                          <a:ea typeface="Consolas"/>
                          <a:cs typeface="Consolas"/>
                          <a:sym typeface="Consolas"/>
                        </a:rPr>
                        <a:t>import</a:t>
                      </a:r>
                      <a:r>
                        <a:rPr lang="en" sz="1200">
                          <a:solidFill>
                            <a:schemeClr val="dk1"/>
                          </a:solidFill>
                          <a:latin typeface="Consolas"/>
                          <a:ea typeface="Consolas"/>
                          <a:cs typeface="Consolas"/>
                          <a:sym typeface="Consolas"/>
                        </a:rPr>
                        <a:t> </a:t>
                      </a:r>
                      <a:r>
                        <a:rPr lang="en" sz="1200">
                          <a:solidFill>
                            <a:srgbClr val="3367D6"/>
                          </a:solidFill>
                          <a:latin typeface="Consolas"/>
                          <a:ea typeface="Consolas"/>
                          <a:cs typeface="Consolas"/>
                          <a:sym typeface="Consolas"/>
                        </a:rPr>
                        <a:t>Input</a:t>
                      </a:r>
                      <a:r>
                        <a:rPr lang="en" sz="1200">
                          <a:solidFill>
                            <a:srgbClr val="616161"/>
                          </a:solidFill>
                          <a:latin typeface="Consolas"/>
                          <a:ea typeface="Consolas"/>
                          <a:cs typeface="Consolas"/>
                          <a:sym typeface="Consolas"/>
                        </a:rPr>
                        <a:t>,</a:t>
                      </a:r>
                      <a:r>
                        <a:rPr lang="en" sz="1200">
                          <a:solidFill>
                            <a:schemeClr val="dk1"/>
                          </a:solidFill>
                          <a:latin typeface="Consolas"/>
                          <a:ea typeface="Consolas"/>
                          <a:cs typeface="Consolas"/>
                          <a:sym typeface="Consolas"/>
                        </a:rPr>
                        <a:t> </a:t>
                      </a:r>
                      <a:r>
                        <a:rPr lang="en" sz="1200">
                          <a:solidFill>
                            <a:srgbClr val="3367D6"/>
                          </a:solidFill>
                          <a:latin typeface="Consolas"/>
                          <a:ea typeface="Consolas"/>
                          <a:cs typeface="Consolas"/>
                          <a:sym typeface="Consolas"/>
                        </a:rPr>
                        <a:t>Model</a:t>
                      </a:r>
                      <a:endParaRPr sz="12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200">
                          <a:solidFill>
                            <a:srgbClr val="9C27B0"/>
                          </a:solidFill>
                          <a:latin typeface="Consolas"/>
                          <a:ea typeface="Consolas"/>
                          <a:cs typeface="Consolas"/>
                          <a:sym typeface="Consolas"/>
                        </a:rPr>
                        <a:t>from</a:t>
                      </a:r>
                      <a:r>
                        <a:rPr lang="en" sz="1200">
                          <a:solidFill>
                            <a:schemeClr val="dk1"/>
                          </a:solidFill>
                          <a:latin typeface="Consolas"/>
                          <a:ea typeface="Consolas"/>
                          <a:cs typeface="Consolas"/>
                          <a:sym typeface="Consolas"/>
                        </a:rPr>
                        <a:t> tensorflow.keras</a:t>
                      </a:r>
                      <a:r>
                        <a:rPr lang="en" sz="1200">
                          <a:solidFill>
                            <a:srgbClr val="616161"/>
                          </a:solidFill>
                          <a:latin typeface="Consolas"/>
                          <a:ea typeface="Consolas"/>
                          <a:cs typeface="Consolas"/>
                          <a:sym typeface="Consolas"/>
                        </a:rPr>
                        <a:t>.</a:t>
                      </a:r>
                      <a:r>
                        <a:rPr lang="en" sz="1200">
                          <a:solidFill>
                            <a:schemeClr val="dk1"/>
                          </a:solidFill>
                          <a:latin typeface="Consolas"/>
                          <a:ea typeface="Consolas"/>
                          <a:cs typeface="Consolas"/>
                          <a:sym typeface="Consolas"/>
                        </a:rPr>
                        <a:t>layers </a:t>
                      </a:r>
                      <a:r>
                        <a:rPr lang="en" sz="1200">
                          <a:solidFill>
                            <a:srgbClr val="9C27B0"/>
                          </a:solidFill>
                          <a:latin typeface="Consolas"/>
                          <a:ea typeface="Consolas"/>
                          <a:cs typeface="Consolas"/>
                          <a:sym typeface="Consolas"/>
                        </a:rPr>
                        <a:t>import</a:t>
                      </a:r>
                      <a:r>
                        <a:rPr lang="en" sz="1200">
                          <a:solidFill>
                            <a:schemeClr val="dk1"/>
                          </a:solidFill>
                          <a:latin typeface="Consolas"/>
                          <a:ea typeface="Consolas"/>
                          <a:cs typeface="Consolas"/>
                          <a:sym typeface="Consolas"/>
                        </a:rPr>
                        <a:t> </a:t>
                      </a:r>
                      <a:r>
                        <a:rPr lang="en" sz="1200">
                          <a:solidFill>
                            <a:srgbClr val="3367D6"/>
                          </a:solidFill>
                          <a:latin typeface="Consolas"/>
                          <a:ea typeface="Consolas"/>
                          <a:cs typeface="Consolas"/>
                          <a:sym typeface="Consolas"/>
                        </a:rPr>
                        <a:t>Dense</a:t>
                      </a:r>
                      <a:endParaRPr sz="12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200">
                          <a:solidFill>
                            <a:srgbClr val="455A64"/>
                          </a:solidFill>
                          <a:latin typeface="Consolas"/>
                          <a:ea typeface="Consolas"/>
                          <a:cs typeface="Consolas"/>
                          <a:sym typeface="Consolas"/>
                        </a:rPr>
                        <a:t># Create the input vector (13 elements).</a:t>
                      </a:r>
                      <a:endParaRPr sz="12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Consolas"/>
                          <a:ea typeface="Consolas"/>
                          <a:cs typeface="Consolas"/>
                          <a:sym typeface="Consolas"/>
                        </a:rPr>
                        <a:t>inputs </a:t>
                      </a:r>
                      <a:r>
                        <a:rPr lang="en" sz="1200">
                          <a:solidFill>
                            <a:srgbClr val="616161"/>
                          </a:solidFill>
                          <a:latin typeface="Consolas"/>
                          <a:ea typeface="Consolas"/>
                          <a:cs typeface="Consolas"/>
                          <a:sym typeface="Consolas"/>
                        </a:rPr>
                        <a:t>=</a:t>
                      </a:r>
                      <a:r>
                        <a:rPr lang="en" sz="1200">
                          <a:solidFill>
                            <a:schemeClr val="dk1"/>
                          </a:solidFill>
                          <a:latin typeface="Consolas"/>
                          <a:ea typeface="Consolas"/>
                          <a:cs typeface="Consolas"/>
                          <a:sym typeface="Consolas"/>
                        </a:rPr>
                        <a:t> </a:t>
                      </a:r>
                      <a:r>
                        <a:rPr lang="en" sz="1200">
                          <a:solidFill>
                            <a:srgbClr val="3367D6"/>
                          </a:solidFill>
                          <a:latin typeface="Consolas"/>
                          <a:ea typeface="Consolas"/>
                          <a:cs typeface="Consolas"/>
                          <a:sym typeface="Consolas"/>
                        </a:rPr>
                        <a:t>Input</a:t>
                      </a:r>
                      <a:r>
                        <a:rPr lang="en" sz="1200">
                          <a:solidFill>
                            <a:srgbClr val="616161"/>
                          </a:solidFill>
                          <a:latin typeface="Consolas"/>
                          <a:ea typeface="Consolas"/>
                          <a:cs typeface="Consolas"/>
                          <a:sym typeface="Consolas"/>
                        </a:rPr>
                        <a:t>((</a:t>
                      </a:r>
                      <a:r>
                        <a:rPr lang="en" sz="1200">
                          <a:solidFill>
                            <a:srgbClr val="C53929"/>
                          </a:solidFill>
                          <a:latin typeface="Consolas"/>
                          <a:ea typeface="Consolas"/>
                          <a:cs typeface="Consolas"/>
                          <a:sym typeface="Consolas"/>
                        </a:rPr>
                        <a:t>13</a:t>
                      </a:r>
                      <a:r>
                        <a:rPr lang="en" sz="1200">
                          <a:solidFill>
                            <a:srgbClr val="616161"/>
                          </a:solidFill>
                          <a:latin typeface="Consolas"/>
                          <a:ea typeface="Consolas"/>
                          <a:cs typeface="Consolas"/>
                          <a:sym typeface="Consolas"/>
                        </a:rPr>
                        <a:t>,))</a:t>
                      </a:r>
                      <a:endParaRPr sz="12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200">
                          <a:solidFill>
                            <a:srgbClr val="455A64"/>
                          </a:solidFill>
                          <a:latin typeface="Consolas"/>
                          <a:ea typeface="Consolas"/>
                          <a:cs typeface="Consolas"/>
                          <a:sym typeface="Consolas"/>
                        </a:rPr>
                        <a:t># Create the first (input) layer (10 nodes) and connect it to the input vector.</a:t>
                      </a:r>
                      <a:endParaRPr sz="12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Consolas"/>
                          <a:ea typeface="Consolas"/>
                          <a:cs typeface="Consolas"/>
                          <a:sym typeface="Consolas"/>
                        </a:rPr>
                        <a:t>input </a:t>
                      </a:r>
                      <a:r>
                        <a:rPr lang="en" sz="1200">
                          <a:solidFill>
                            <a:srgbClr val="616161"/>
                          </a:solidFill>
                          <a:latin typeface="Consolas"/>
                          <a:ea typeface="Consolas"/>
                          <a:cs typeface="Consolas"/>
                          <a:sym typeface="Consolas"/>
                        </a:rPr>
                        <a:t>=</a:t>
                      </a:r>
                      <a:r>
                        <a:rPr lang="en" sz="1200">
                          <a:solidFill>
                            <a:schemeClr val="dk1"/>
                          </a:solidFill>
                          <a:latin typeface="Consolas"/>
                          <a:ea typeface="Consolas"/>
                          <a:cs typeface="Consolas"/>
                          <a:sym typeface="Consolas"/>
                        </a:rPr>
                        <a:t> </a:t>
                      </a:r>
                      <a:r>
                        <a:rPr lang="en" sz="1200">
                          <a:solidFill>
                            <a:srgbClr val="3367D6"/>
                          </a:solidFill>
                          <a:latin typeface="Consolas"/>
                          <a:ea typeface="Consolas"/>
                          <a:cs typeface="Consolas"/>
                          <a:sym typeface="Consolas"/>
                        </a:rPr>
                        <a:t>Dense</a:t>
                      </a:r>
                      <a:r>
                        <a:rPr lang="en" sz="1200">
                          <a:solidFill>
                            <a:srgbClr val="616161"/>
                          </a:solidFill>
                          <a:latin typeface="Consolas"/>
                          <a:ea typeface="Consolas"/>
                          <a:cs typeface="Consolas"/>
                          <a:sym typeface="Consolas"/>
                        </a:rPr>
                        <a:t>(</a:t>
                      </a:r>
                      <a:r>
                        <a:rPr lang="en" sz="1200">
                          <a:solidFill>
                            <a:srgbClr val="C53929"/>
                          </a:solidFill>
                          <a:latin typeface="Consolas"/>
                          <a:ea typeface="Consolas"/>
                          <a:cs typeface="Consolas"/>
                          <a:sym typeface="Consolas"/>
                        </a:rPr>
                        <a:t>10</a:t>
                      </a:r>
                      <a:r>
                        <a:rPr lang="en" sz="1200">
                          <a:solidFill>
                            <a:srgbClr val="616161"/>
                          </a:solidFill>
                          <a:latin typeface="Consolas"/>
                          <a:ea typeface="Consolas"/>
                          <a:cs typeface="Consolas"/>
                          <a:sym typeface="Consolas"/>
                        </a:rPr>
                        <a:t>)(</a:t>
                      </a:r>
                      <a:r>
                        <a:rPr lang="en" sz="1200">
                          <a:solidFill>
                            <a:schemeClr val="dk1"/>
                          </a:solidFill>
                          <a:latin typeface="Consolas"/>
                          <a:ea typeface="Consolas"/>
                          <a:cs typeface="Consolas"/>
                          <a:sym typeface="Consolas"/>
                        </a:rPr>
                        <a:t>inputs</a:t>
                      </a:r>
                      <a:r>
                        <a:rPr lang="en" sz="1200">
                          <a:solidFill>
                            <a:srgbClr val="616161"/>
                          </a:solidFill>
                          <a:latin typeface="Consolas"/>
                          <a:ea typeface="Consolas"/>
                          <a:cs typeface="Consolas"/>
                          <a:sym typeface="Consolas"/>
                        </a:rPr>
                        <a:t>)</a:t>
                      </a:r>
                      <a:endParaRPr sz="1200">
                        <a:solidFill>
                          <a:srgbClr val="9C27B0"/>
                        </a:solidFill>
                        <a:latin typeface="Consolas"/>
                        <a:ea typeface="Consolas"/>
                        <a:cs typeface="Consolas"/>
                        <a:sym typeface="Consolas"/>
                      </a:endParaRPr>
                    </a:p>
                  </a:txBody>
                  <a:tcPr marT="63500" marB="63500" marR="63500" marL="63500">
                    <a:solidFill>
                      <a:srgbClr val="FAFAFA"/>
                    </a:solidFill>
                  </a:tcPr>
                </a:tc>
              </a:tr>
            </a:tbl>
          </a:graphicData>
        </a:graphic>
      </p:graphicFrame>
      <p:sp>
        <p:nvSpPr>
          <p:cNvPr id="196" name="Google Shape;196;p30"/>
          <p:cNvSpPr/>
          <p:nvPr/>
        </p:nvSpPr>
        <p:spPr>
          <a:xfrm>
            <a:off x="956575" y="4233975"/>
            <a:ext cx="7070100" cy="870300"/>
          </a:xfrm>
          <a:prstGeom prst="rect">
            <a:avLst/>
          </a:prstGeom>
          <a:noFill/>
          <a:ln cap="flat" cmpd="sng" w="9525">
            <a:solidFill>
              <a:srgbClr val="0F9D58"/>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1100"/>
              </a:spcBef>
              <a:spcAft>
                <a:spcPts val="0"/>
              </a:spcAft>
              <a:buClr>
                <a:schemeClr val="dk1"/>
              </a:buClr>
              <a:buSzPts val="1100"/>
              <a:buFont typeface="Arial"/>
              <a:buNone/>
            </a:pPr>
            <a:r>
              <a:rPr lang="en" sz="1000">
                <a:solidFill>
                  <a:srgbClr val="38761D"/>
                </a:solidFill>
              </a:rPr>
              <a:t>Note the peculiar syntax that follows with a </a:t>
            </a:r>
            <a:r>
              <a:rPr b="1" lang="en" sz="1000">
                <a:solidFill>
                  <a:srgbClr val="38761D"/>
                </a:solidFill>
                <a:highlight>
                  <a:srgbClr val="EFF0F1"/>
                </a:highlight>
              </a:rPr>
              <a:t>(inputs)</a:t>
            </a:r>
            <a:r>
              <a:rPr lang="en" sz="1000">
                <a:solidFill>
                  <a:srgbClr val="38761D"/>
                </a:solidFill>
              </a:rPr>
              <a:t>. </a:t>
            </a:r>
            <a:r>
              <a:rPr b="1" lang="en" sz="1000">
                <a:solidFill>
                  <a:srgbClr val="38761D"/>
                </a:solidFill>
              </a:rPr>
              <a:t>The </a:t>
            </a:r>
            <a:r>
              <a:rPr b="1" lang="en" sz="1000">
                <a:solidFill>
                  <a:srgbClr val="38761D"/>
                </a:solidFill>
                <a:highlight>
                  <a:srgbClr val="EFF0F1"/>
                </a:highlight>
              </a:rPr>
              <a:t>Dense()</a:t>
            </a:r>
            <a:r>
              <a:rPr b="1" lang="en" sz="1000">
                <a:solidFill>
                  <a:srgbClr val="38761D"/>
                </a:solidFill>
              </a:rPr>
              <a:t> object is a callable</a:t>
            </a:r>
            <a:r>
              <a:rPr lang="en" sz="1000">
                <a:solidFill>
                  <a:srgbClr val="38761D"/>
                </a:solidFill>
              </a:rPr>
              <a:t>. -- the object returned by instantiating the </a:t>
            </a:r>
            <a:r>
              <a:rPr lang="en" sz="1000">
                <a:solidFill>
                  <a:srgbClr val="38761D"/>
                </a:solidFill>
                <a:highlight>
                  <a:srgbClr val="EFF0F1"/>
                </a:highlight>
              </a:rPr>
              <a:t>Dense()</a:t>
            </a:r>
            <a:r>
              <a:rPr lang="en" sz="1000">
                <a:solidFill>
                  <a:srgbClr val="38761D"/>
                </a:solidFill>
              </a:rPr>
              <a:t> class can be callable as a function. So we call it as a function, and in this case, the function takes as a (positional) parameter the input vector (or layer output) to connect it to; hence we pass it </a:t>
            </a:r>
            <a:r>
              <a:rPr lang="en" sz="1000">
                <a:solidFill>
                  <a:srgbClr val="38761D"/>
                </a:solidFill>
                <a:highlight>
                  <a:srgbClr val="EFF0F1"/>
                </a:highlight>
              </a:rPr>
              <a:t>inputs</a:t>
            </a:r>
            <a:r>
              <a:rPr lang="en" sz="1000">
                <a:solidFill>
                  <a:srgbClr val="38761D"/>
                </a:solidFill>
              </a:rPr>
              <a:t> so the input vector is bound to the ten node input layer.</a:t>
            </a:r>
            <a:endParaRPr sz="1000">
              <a:solidFill>
                <a:srgbClr val="38761D"/>
              </a:solidFill>
            </a:endParaRPr>
          </a:p>
        </p:txBody>
      </p:sp>
      <p:cxnSp>
        <p:nvCxnSpPr>
          <p:cNvPr id="197" name="Google Shape;197;p30"/>
          <p:cNvCxnSpPr/>
          <p:nvPr/>
        </p:nvCxnSpPr>
        <p:spPr>
          <a:xfrm rot="10800000">
            <a:off x="2869600" y="3861650"/>
            <a:ext cx="211800" cy="364500"/>
          </a:xfrm>
          <a:prstGeom prst="straightConnector1">
            <a:avLst/>
          </a:prstGeom>
          <a:noFill/>
          <a:ln cap="flat" cmpd="sng" w="9525">
            <a:solidFill>
              <a:srgbClr val="38761D"/>
            </a:solidFill>
            <a:prstDash val="solid"/>
            <a:round/>
            <a:headEnd len="med" w="med" type="none"/>
            <a:tailEnd len="med" w="med" type="triangle"/>
          </a:ln>
        </p:spPr>
      </p:cxn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Google Shape;202;p31"/>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Neural Networks - Layers Example</a:t>
            </a:r>
            <a:endParaRPr>
              <a:solidFill>
                <a:srgbClr val="38761D"/>
              </a:solidFill>
            </a:endParaRPr>
          </a:p>
        </p:txBody>
      </p:sp>
      <p:pic>
        <p:nvPicPr>
          <p:cNvPr id="203" name="Google Shape;203;p31"/>
          <p:cNvPicPr preferRelativeResize="0"/>
          <p:nvPr/>
        </p:nvPicPr>
        <p:blipFill>
          <a:blip r:embed="rId3">
            <a:alphaModFix/>
          </a:blip>
          <a:stretch>
            <a:fillRect/>
          </a:stretch>
        </p:blipFill>
        <p:spPr>
          <a:xfrm>
            <a:off x="0" y="0"/>
            <a:ext cx="1466275" cy="730575"/>
          </a:xfrm>
          <a:prstGeom prst="rect">
            <a:avLst/>
          </a:prstGeom>
          <a:noFill/>
          <a:ln>
            <a:noFill/>
          </a:ln>
        </p:spPr>
      </p:pic>
      <p:sp>
        <p:nvSpPr>
          <p:cNvPr id="204" name="Google Shape;204;p31"/>
          <p:cNvSpPr txBox="1"/>
          <p:nvPr/>
        </p:nvSpPr>
        <p:spPr>
          <a:xfrm>
            <a:off x="824850" y="730575"/>
            <a:ext cx="7070100" cy="4057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100"/>
              </a:spcBef>
              <a:spcAft>
                <a:spcPts val="0"/>
              </a:spcAft>
              <a:buNone/>
            </a:pPr>
            <a:r>
              <a:rPr b="1" lang="en" sz="1200">
                <a:solidFill>
                  <a:schemeClr val="dk1"/>
                </a:solidFill>
              </a:rPr>
              <a:t>Functional</a:t>
            </a:r>
            <a:r>
              <a:rPr b="1" lang="en" sz="1200">
                <a:solidFill>
                  <a:schemeClr val="dk1"/>
                </a:solidFill>
              </a:rPr>
              <a:t> Approach Example - Connect Hidden and Output Layers</a:t>
            </a:r>
            <a:endParaRPr b="1"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p:txBody>
      </p:sp>
      <p:graphicFrame>
        <p:nvGraphicFramePr>
          <p:cNvPr id="205" name="Google Shape;205;p31"/>
          <p:cNvGraphicFramePr/>
          <p:nvPr/>
        </p:nvGraphicFramePr>
        <p:xfrm>
          <a:off x="1036950" y="1395825"/>
          <a:ext cx="3000000" cy="3000000"/>
        </p:xfrm>
        <a:graphic>
          <a:graphicData uri="http://schemas.openxmlformats.org/drawingml/2006/table">
            <a:tbl>
              <a:tblPr>
                <a:noFill/>
                <a:tableStyleId>{ED65EA27-E6AA-487E-946A-8596C767633C}</a:tableStyleId>
              </a:tblPr>
              <a:tblGrid>
                <a:gridCol w="7070100"/>
              </a:tblGrid>
              <a:tr h="2414775">
                <a:tc>
                  <a:txBody>
                    <a:bodyPr/>
                    <a:lstStyle/>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from</a:t>
                      </a:r>
                      <a:r>
                        <a:rPr lang="en" sz="1000">
                          <a:solidFill>
                            <a:schemeClr val="dk1"/>
                          </a:solidFill>
                          <a:latin typeface="Consolas"/>
                          <a:ea typeface="Consolas"/>
                          <a:cs typeface="Consolas"/>
                          <a:sym typeface="Consolas"/>
                        </a:rPr>
                        <a:t> tensorflow.keras </a:t>
                      </a:r>
                      <a:r>
                        <a:rPr lang="en" sz="1000">
                          <a:solidFill>
                            <a:srgbClr val="9C27B0"/>
                          </a:solidFill>
                          <a:latin typeface="Consolas"/>
                          <a:ea typeface="Consolas"/>
                          <a:cs typeface="Consolas"/>
                          <a:sym typeface="Consolas"/>
                        </a:rPr>
                        <a:t>import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Input</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Model</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from</a:t>
                      </a:r>
                      <a:r>
                        <a:rPr lang="en" sz="1000">
                          <a:solidFill>
                            <a:schemeClr val="dk1"/>
                          </a:solidFill>
                          <a:latin typeface="Consolas"/>
                          <a:ea typeface="Consolas"/>
                          <a:cs typeface="Consolas"/>
                          <a:sym typeface="Consolas"/>
                        </a:rPr>
                        <a:t> tensorflow.keras</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layers </a:t>
                      </a:r>
                      <a:r>
                        <a:rPr lang="en" sz="1000">
                          <a:solidFill>
                            <a:srgbClr val="9C27B0"/>
                          </a:solidFill>
                          <a:latin typeface="Consolas"/>
                          <a:ea typeface="Consolas"/>
                          <a:cs typeface="Consolas"/>
                          <a:sym typeface="Consolas"/>
                        </a:rPr>
                        <a:t>import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Dense</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Create the input vector (13 elements).</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inputs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Input</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13</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Create the first (input) layer (10 nodes) and connect it to the input vector.</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input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Dense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10</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inputs</a:t>
                      </a:r>
                      <a:r>
                        <a:rPr lang="en" sz="1000">
                          <a:solidFill>
                            <a:srgbClr val="616161"/>
                          </a:solidFill>
                          <a:latin typeface="Consolas"/>
                          <a:ea typeface="Consolas"/>
                          <a:cs typeface="Consolas"/>
                          <a:sym typeface="Consolas"/>
                        </a:rPr>
                        <a:t>)</a:t>
                      </a:r>
                      <a:endParaRPr sz="1000">
                        <a:solidFill>
                          <a:srgbClr val="61616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Create the next (hidden) layer (10 nodes) and connect it to the input layer.</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hidden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Dense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10</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input</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Create the output layer (1 node) and connect it to the previous (hidden) layer.</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output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Dense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hidden</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Now let's create the neural network, specifying the input layer and output layer.</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model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Model</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inputs</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output</a:t>
                      </a:r>
                      <a:r>
                        <a:rPr lang="en" sz="1000">
                          <a:solidFill>
                            <a:srgbClr val="616161"/>
                          </a:solidFill>
                          <a:latin typeface="Consolas"/>
                          <a:ea typeface="Consolas"/>
                          <a:cs typeface="Consolas"/>
                          <a:sym typeface="Consolas"/>
                        </a:rPr>
                        <a:t>)</a:t>
                      </a:r>
                      <a:endParaRPr sz="1000">
                        <a:solidFill>
                          <a:srgbClr val="616161"/>
                        </a:solidFill>
                        <a:latin typeface="Consolas"/>
                        <a:ea typeface="Consolas"/>
                        <a:cs typeface="Consolas"/>
                        <a:sym typeface="Consolas"/>
                      </a:endParaRPr>
                    </a:p>
                  </a:txBody>
                  <a:tcPr marT="63500" marB="63500" marR="63500" marL="63500">
                    <a:solidFill>
                      <a:srgbClr val="FAFAFA"/>
                    </a:solidFill>
                  </a:tcPr>
                </a:tc>
              </a:tr>
            </a:tbl>
          </a:graphicData>
        </a:graphic>
      </p:graphicFrame>
      <p:sp>
        <p:nvSpPr>
          <p:cNvPr id="206" name="Google Shape;206;p31"/>
          <p:cNvSpPr/>
          <p:nvPr/>
        </p:nvSpPr>
        <p:spPr>
          <a:xfrm>
            <a:off x="203850" y="3974050"/>
            <a:ext cx="2438400" cy="1095300"/>
          </a:xfrm>
          <a:prstGeom prst="rect">
            <a:avLst/>
          </a:prstGeom>
          <a:noFill/>
          <a:ln cap="flat" cmpd="sng" w="9525">
            <a:solidFill>
              <a:srgbClr val="0F9D58"/>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1100"/>
              </a:spcBef>
              <a:spcAft>
                <a:spcPts val="0"/>
              </a:spcAft>
              <a:buNone/>
            </a:pPr>
            <a:r>
              <a:rPr lang="en" sz="1000">
                <a:solidFill>
                  <a:srgbClr val="38761D"/>
                </a:solidFill>
              </a:rPr>
              <a:t>Next, we create the hidden layer by instantiating another </a:t>
            </a:r>
            <a:r>
              <a:rPr b="1" lang="en" sz="1000">
                <a:solidFill>
                  <a:srgbClr val="38761D"/>
                </a:solidFill>
                <a:highlight>
                  <a:srgbClr val="EFF0F1"/>
                </a:highlight>
              </a:rPr>
              <a:t>Dense()</a:t>
            </a:r>
            <a:r>
              <a:rPr b="1" lang="en" sz="1000">
                <a:solidFill>
                  <a:srgbClr val="38761D"/>
                </a:solidFill>
              </a:rPr>
              <a:t> </a:t>
            </a:r>
            <a:r>
              <a:rPr lang="en" sz="1000">
                <a:solidFill>
                  <a:srgbClr val="38761D"/>
                </a:solidFill>
              </a:rPr>
              <a:t>class object with ten nodes, and (fully) connect it to the</a:t>
            </a:r>
            <a:r>
              <a:rPr b="1" lang="en" sz="1000">
                <a:solidFill>
                  <a:srgbClr val="38761D"/>
                </a:solidFill>
              </a:rPr>
              <a:t> </a:t>
            </a:r>
            <a:r>
              <a:rPr b="1" lang="en" sz="1000">
                <a:solidFill>
                  <a:srgbClr val="38761D"/>
                </a:solidFill>
                <a:highlight>
                  <a:srgbClr val="EFF0F1"/>
                </a:highlight>
              </a:rPr>
              <a:t>input</a:t>
            </a:r>
            <a:r>
              <a:rPr lang="en" sz="1000">
                <a:solidFill>
                  <a:srgbClr val="38761D"/>
                </a:solidFill>
              </a:rPr>
              <a:t> layer. </a:t>
            </a:r>
            <a:endParaRPr sz="1000">
              <a:solidFill>
                <a:srgbClr val="38761D"/>
              </a:solidFill>
            </a:endParaRPr>
          </a:p>
        </p:txBody>
      </p:sp>
      <p:cxnSp>
        <p:nvCxnSpPr>
          <p:cNvPr id="207" name="Google Shape;207;p31"/>
          <p:cNvCxnSpPr/>
          <p:nvPr/>
        </p:nvCxnSpPr>
        <p:spPr>
          <a:xfrm flipH="1" rot="10800000">
            <a:off x="533175" y="2979625"/>
            <a:ext cx="572400" cy="1011300"/>
          </a:xfrm>
          <a:prstGeom prst="straightConnector1">
            <a:avLst/>
          </a:prstGeom>
          <a:noFill/>
          <a:ln cap="flat" cmpd="sng" w="9525">
            <a:solidFill>
              <a:srgbClr val="38761D"/>
            </a:solidFill>
            <a:prstDash val="solid"/>
            <a:round/>
            <a:headEnd len="med" w="med" type="none"/>
            <a:tailEnd len="med" w="med" type="triangle"/>
          </a:ln>
        </p:spPr>
      </p:cxnSp>
      <p:sp>
        <p:nvSpPr>
          <p:cNvPr id="208" name="Google Shape;208;p31"/>
          <p:cNvSpPr/>
          <p:nvPr/>
        </p:nvSpPr>
        <p:spPr>
          <a:xfrm>
            <a:off x="2920150" y="3974050"/>
            <a:ext cx="2403600" cy="1095300"/>
          </a:xfrm>
          <a:prstGeom prst="rect">
            <a:avLst/>
          </a:prstGeom>
          <a:noFill/>
          <a:ln cap="flat" cmpd="sng" w="9525">
            <a:solidFill>
              <a:srgbClr val="0F9D58"/>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1100"/>
              </a:spcBef>
              <a:spcAft>
                <a:spcPts val="0"/>
              </a:spcAft>
              <a:buNone/>
            </a:pPr>
            <a:r>
              <a:rPr lang="en" sz="1000">
                <a:solidFill>
                  <a:srgbClr val="38761D"/>
                </a:solidFill>
              </a:rPr>
              <a:t>Then we create the output layer by instantiating another </a:t>
            </a:r>
            <a:r>
              <a:rPr b="1" lang="en" sz="1000">
                <a:solidFill>
                  <a:srgbClr val="38761D"/>
                </a:solidFill>
                <a:highlight>
                  <a:srgbClr val="EFF0F1"/>
                </a:highlight>
              </a:rPr>
              <a:t>Dense()</a:t>
            </a:r>
            <a:r>
              <a:rPr lang="en" sz="1000">
                <a:solidFill>
                  <a:srgbClr val="38761D"/>
                </a:solidFill>
              </a:rPr>
              <a:t> class object with one node, and (fully) connect it to the </a:t>
            </a:r>
            <a:r>
              <a:rPr b="1" lang="en" sz="1000">
                <a:solidFill>
                  <a:srgbClr val="38761D"/>
                </a:solidFill>
                <a:highlight>
                  <a:srgbClr val="EFF0F1"/>
                </a:highlight>
              </a:rPr>
              <a:t>hidden</a:t>
            </a:r>
            <a:r>
              <a:rPr lang="en" sz="1000">
                <a:solidFill>
                  <a:srgbClr val="38761D"/>
                </a:solidFill>
              </a:rPr>
              <a:t> layer.</a:t>
            </a:r>
            <a:endParaRPr sz="1000">
              <a:solidFill>
                <a:srgbClr val="38761D"/>
              </a:solidFill>
            </a:endParaRPr>
          </a:p>
        </p:txBody>
      </p:sp>
      <p:cxnSp>
        <p:nvCxnSpPr>
          <p:cNvPr id="209" name="Google Shape;209;p31"/>
          <p:cNvCxnSpPr/>
          <p:nvPr/>
        </p:nvCxnSpPr>
        <p:spPr>
          <a:xfrm rot="10800000">
            <a:off x="2861950" y="3328750"/>
            <a:ext cx="458100" cy="645300"/>
          </a:xfrm>
          <a:prstGeom prst="straightConnector1">
            <a:avLst/>
          </a:prstGeom>
          <a:noFill/>
          <a:ln cap="flat" cmpd="sng" w="9525">
            <a:solidFill>
              <a:srgbClr val="38761D"/>
            </a:solidFill>
            <a:prstDash val="solid"/>
            <a:round/>
            <a:headEnd len="med" w="med" type="none"/>
            <a:tailEnd len="med" w="med" type="triangle"/>
          </a:ln>
        </p:spPr>
      </p:cxnSp>
      <p:sp>
        <p:nvSpPr>
          <p:cNvPr id="210" name="Google Shape;210;p31"/>
          <p:cNvSpPr/>
          <p:nvPr/>
        </p:nvSpPr>
        <p:spPr>
          <a:xfrm>
            <a:off x="5667825" y="3974050"/>
            <a:ext cx="2403600" cy="1095300"/>
          </a:xfrm>
          <a:prstGeom prst="rect">
            <a:avLst/>
          </a:prstGeom>
          <a:noFill/>
          <a:ln cap="flat" cmpd="sng" w="9525">
            <a:solidFill>
              <a:srgbClr val="0F9D58"/>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1100"/>
              </a:spcBef>
              <a:spcAft>
                <a:spcPts val="0"/>
              </a:spcAft>
              <a:buNone/>
            </a:pPr>
            <a:r>
              <a:rPr lang="en" sz="1000">
                <a:solidFill>
                  <a:srgbClr val="38761D"/>
                </a:solidFill>
              </a:rPr>
              <a:t>Finally, we put it altogether by instantiating a </a:t>
            </a:r>
            <a:r>
              <a:rPr b="1" lang="en" sz="1000">
                <a:solidFill>
                  <a:srgbClr val="38761D"/>
                </a:solidFill>
                <a:highlight>
                  <a:srgbClr val="EFF0F1"/>
                </a:highlight>
              </a:rPr>
              <a:t>Model()</a:t>
            </a:r>
            <a:r>
              <a:rPr b="1" lang="en" sz="1000">
                <a:solidFill>
                  <a:srgbClr val="38761D"/>
                </a:solidFill>
              </a:rPr>
              <a:t> </a:t>
            </a:r>
            <a:r>
              <a:rPr lang="en" sz="1000">
                <a:solidFill>
                  <a:srgbClr val="38761D"/>
                </a:solidFill>
              </a:rPr>
              <a:t>class object, passing it the (positional) parameters for the input vector and output layer.</a:t>
            </a:r>
            <a:endParaRPr sz="1000">
              <a:solidFill>
                <a:srgbClr val="38761D"/>
              </a:solidFill>
            </a:endParaRPr>
          </a:p>
        </p:txBody>
      </p:sp>
      <p:cxnSp>
        <p:nvCxnSpPr>
          <p:cNvPr id="211" name="Google Shape;211;p31"/>
          <p:cNvCxnSpPr/>
          <p:nvPr/>
        </p:nvCxnSpPr>
        <p:spPr>
          <a:xfrm rot="10800000">
            <a:off x="3230375" y="3595675"/>
            <a:ext cx="2430600" cy="446700"/>
          </a:xfrm>
          <a:prstGeom prst="curvedConnector3">
            <a:avLst>
              <a:gd fmla="val 12580" name="adj1"/>
            </a:avLst>
          </a:prstGeom>
          <a:noFill/>
          <a:ln cap="flat" cmpd="sng" w="9525">
            <a:solidFill>
              <a:srgbClr val="38761D"/>
            </a:solidFill>
            <a:prstDash val="solid"/>
            <a:round/>
            <a:headEnd len="med" w="med" type="none"/>
            <a:tailEnd len="med" w="med" type="stealth"/>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Google Shape;64;p14"/>
          <p:cNvSpPr txBox="1"/>
          <p:nvPr>
            <p:ph idx="1" type="subTitle"/>
          </p:nvPr>
        </p:nvSpPr>
        <p:spPr>
          <a:xfrm>
            <a:off x="13495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Neural Networks - Install</a:t>
            </a:r>
            <a:endParaRPr>
              <a:solidFill>
                <a:srgbClr val="38761D"/>
              </a:solidFill>
            </a:endParaRPr>
          </a:p>
        </p:txBody>
      </p:sp>
      <p:pic>
        <p:nvPicPr>
          <p:cNvPr id="65" name="Google Shape;65;p14"/>
          <p:cNvPicPr preferRelativeResize="0"/>
          <p:nvPr/>
        </p:nvPicPr>
        <p:blipFill>
          <a:blip r:embed="rId3">
            <a:alphaModFix/>
          </a:blip>
          <a:stretch>
            <a:fillRect/>
          </a:stretch>
        </p:blipFill>
        <p:spPr>
          <a:xfrm>
            <a:off x="0" y="0"/>
            <a:ext cx="1466275" cy="730575"/>
          </a:xfrm>
          <a:prstGeom prst="rect">
            <a:avLst/>
          </a:prstGeom>
          <a:noFill/>
          <a:ln>
            <a:noFill/>
          </a:ln>
        </p:spPr>
      </p:pic>
      <p:sp>
        <p:nvSpPr>
          <p:cNvPr id="66" name="Google Shape;66;p14"/>
          <p:cNvSpPr txBox="1"/>
          <p:nvPr/>
        </p:nvSpPr>
        <p:spPr>
          <a:xfrm>
            <a:off x="824850" y="910725"/>
            <a:ext cx="7070100" cy="3609000"/>
          </a:xfrm>
          <a:prstGeom prst="rect">
            <a:avLst/>
          </a:prstGeom>
          <a:noFill/>
          <a:ln>
            <a:noFill/>
          </a:ln>
        </p:spPr>
        <p:txBody>
          <a:bodyPr anchorCtr="0" anchor="t" bIns="91425" lIns="91425" spcFirstLastPara="1" rIns="91425" wrap="square" tIns="91425">
            <a:noAutofit/>
          </a:bodyPr>
          <a:lstStyle/>
          <a:p>
            <a:pPr indent="0" lvl="0" marL="0" rtl="0" algn="ctr">
              <a:spcBef>
                <a:spcPts val="1000"/>
              </a:spcBef>
              <a:spcAft>
                <a:spcPts val="0"/>
              </a:spcAft>
              <a:buNone/>
            </a:pPr>
            <a:r>
              <a:rPr b="1" lang="en">
                <a:solidFill>
                  <a:schemeClr val="dk1"/>
                </a:solidFill>
              </a:rPr>
              <a:t>Packages to Install</a:t>
            </a:r>
            <a:endParaRPr b="1">
              <a:solidFill>
                <a:schemeClr val="dk1"/>
              </a:solidFill>
            </a:endParaRPr>
          </a:p>
          <a:p>
            <a:pPr indent="0" lvl="0" marL="0" rtl="0" algn="l">
              <a:lnSpc>
                <a:spcPct val="115000"/>
              </a:lnSpc>
              <a:spcBef>
                <a:spcPts val="1100"/>
              </a:spcBef>
              <a:spcAft>
                <a:spcPts val="0"/>
              </a:spcAft>
              <a:buNone/>
            </a:pPr>
            <a:r>
              <a:rPr lang="en" sz="1200">
                <a:solidFill>
                  <a:schemeClr val="dk1"/>
                </a:solidFill>
              </a:rPr>
              <a:t>The </a:t>
            </a:r>
            <a:r>
              <a:rPr lang="en" sz="1200">
                <a:solidFill>
                  <a:schemeClr val="dk1"/>
                </a:solidFill>
                <a:highlight>
                  <a:srgbClr val="EFF0F1"/>
                </a:highlight>
              </a:rPr>
              <a:t>pip</a:t>
            </a:r>
            <a:r>
              <a:rPr lang="en" sz="1200">
                <a:solidFill>
                  <a:schemeClr val="dk1"/>
                </a:solidFill>
              </a:rPr>
              <a:t>  tool is used to install any Python package you will ever need again from a single command invocation. You go </a:t>
            </a:r>
            <a:r>
              <a:rPr lang="en" sz="1200">
                <a:solidFill>
                  <a:schemeClr val="dk1"/>
                </a:solidFill>
                <a:highlight>
                  <a:srgbClr val="EFF0F1"/>
                </a:highlight>
              </a:rPr>
              <a:t>pip install</a:t>
            </a:r>
            <a:r>
              <a:rPr lang="en" sz="1200">
                <a:solidFill>
                  <a:schemeClr val="dk1"/>
                </a:solidFill>
              </a:rPr>
              <a:t> and then the name of the package.</a:t>
            </a:r>
            <a:endParaRPr sz="1200">
              <a:solidFill>
                <a:schemeClr val="dk1"/>
              </a:solidFill>
            </a:endParaRPr>
          </a:p>
          <a:p>
            <a:pPr indent="0" lvl="0" marL="0" rtl="0" algn="l">
              <a:lnSpc>
                <a:spcPct val="115000"/>
              </a:lnSpc>
              <a:spcBef>
                <a:spcPts val="0"/>
              </a:spcBef>
              <a:spcAft>
                <a:spcPts val="0"/>
              </a:spcAft>
              <a:buNone/>
            </a:pPr>
            <a:r>
              <a:t/>
            </a:r>
            <a:endParaRPr b="1" sz="1200">
              <a:highlight>
                <a:srgbClr val="FCE5CD"/>
              </a:highlight>
              <a:latin typeface="Consolas"/>
              <a:ea typeface="Consolas"/>
              <a:cs typeface="Consolas"/>
              <a:sym typeface="Consolas"/>
            </a:endParaRPr>
          </a:p>
          <a:p>
            <a:pPr indent="0" lvl="0" marL="2286000" rtl="0" algn="l">
              <a:lnSpc>
                <a:spcPct val="115000"/>
              </a:lnSpc>
              <a:spcBef>
                <a:spcPts val="0"/>
              </a:spcBef>
              <a:spcAft>
                <a:spcPts val="0"/>
              </a:spcAft>
              <a:buNone/>
            </a:pPr>
            <a:r>
              <a:rPr b="1" lang="en" sz="1200">
                <a:highlight>
                  <a:srgbClr val="FCE5CD"/>
                </a:highlight>
                <a:latin typeface="Consolas"/>
                <a:ea typeface="Consolas"/>
                <a:cs typeface="Consolas"/>
                <a:sym typeface="Consolas"/>
              </a:rPr>
              <a:t>cmd</a:t>
            </a:r>
            <a:r>
              <a:rPr b="1" lang="en" sz="1200">
                <a:solidFill>
                  <a:srgbClr val="616161"/>
                </a:solidFill>
                <a:highlight>
                  <a:srgbClr val="FCE5CD"/>
                </a:highlight>
                <a:latin typeface="Consolas"/>
                <a:ea typeface="Consolas"/>
                <a:cs typeface="Consolas"/>
                <a:sym typeface="Consolas"/>
              </a:rPr>
              <a:t>&gt;</a:t>
            </a:r>
            <a:r>
              <a:rPr b="1" lang="en" sz="1200">
                <a:highlight>
                  <a:srgbClr val="FCE5CD"/>
                </a:highlight>
                <a:latin typeface="Consolas"/>
                <a:ea typeface="Consolas"/>
                <a:cs typeface="Consolas"/>
                <a:sym typeface="Consolas"/>
              </a:rPr>
              <a:t> pip install tensorflow</a:t>
            </a:r>
            <a:endParaRPr b="1" sz="1200">
              <a:highlight>
                <a:srgbClr val="FCE5CD"/>
              </a:highlight>
              <a:latin typeface="Consolas"/>
              <a:ea typeface="Consolas"/>
              <a:cs typeface="Consolas"/>
              <a:sym typeface="Consolas"/>
            </a:endParaRPr>
          </a:p>
          <a:p>
            <a:pPr indent="0" lvl="0" marL="2286000" rtl="0" algn="l">
              <a:lnSpc>
                <a:spcPct val="115000"/>
              </a:lnSpc>
              <a:spcBef>
                <a:spcPts val="0"/>
              </a:spcBef>
              <a:spcAft>
                <a:spcPts val="0"/>
              </a:spcAft>
              <a:buNone/>
            </a:pPr>
            <a:r>
              <a:rPr b="1" lang="en" sz="1200">
                <a:highlight>
                  <a:srgbClr val="FCE5CD"/>
                </a:highlight>
                <a:latin typeface="Consolas"/>
                <a:ea typeface="Consolas"/>
                <a:cs typeface="Consolas"/>
                <a:sym typeface="Consolas"/>
              </a:rPr>
              <a:t>cmd</a:t>
            </a:r>
            <a:r>
              <a:rPr b="1" lang="en" sz="1200">
                <a:solidFill>
                  <a:srgbClr val="616161"/>
                </a:solidFill>
                <a:highlight>
                  <a:srgbClr val="FCE5CD"/>
                </a:highlight>
                <a:latin typeface="Consolas"/>
                <a:ea typeface="Consolas"/>
                <a:cs typeface="Consolas"/>
                <a:sym typeface="Consolas"/>
              </a:rPr>
              <a:t>&gt;</a:t>
            </a:r>
            <a:r>
              <a:rPr b="1" lang="en" sz="1200">
                <a:highlight>
                  <a:srgbClr val="FCE5CD"/>
                </a:highlight>
                <a:latin typeface="Consolas"/>
                <a:ea typeface="Consolas"/>
                <a:cs typeface="Consolas"/>
                <a:sym typeface="Consolas"/>
              </a:rPr>
              <a:t> pip install numpy</a:t>
            </a:r>
            <a:endParaRPr b="1" sz="1200">
              <a:highlight>
                <a:srgbClr val="FCE5CD"/>
              </a:highlight>
              <a:latin typeface="Consolas"/>
              <a:ea typeface="Consolas"/>
              <a:cs typeface="Consolas"/>
              <a:sym typeface="Consolas"/>
            </a:endParaRPr>
          </a:p>
          <a:p>
            <a:pPr indent="0" lvl="0" marL="2286000" rtl="0" algn="l">
              <a:lnSpc>
                <a:spcPct val="115000"/>
              </a:lnSpc>
              <a:spcBef>
                <a:spcPts val="0"/>
              </a:spcBef>
              <a:spcAft>
                <a:spcPts val="0"/>
              </a:spcAft>
              <a:buNone/>
            </a:pPr>
            <a:r>
              <a:rPr b="1" lang="en" sz="1200">
                <a:highlight>
                  <a:srgbClr val="FCE5CD"/>
                </a:highlight>
                <a:latin typeface="Consolas"/>
                <a:ea typeface="Consolas"/>
                <a:cs typeface="Consolas"/>
                <a:sym typeface="Consolas"/>
              </a:rPr>
              <a:t>cmd&gt; pip install python-opencv</a:t>
            </a:r>
            <a:endParaRPr b="1" sz="1200">
              <a:highlight>
                <a:srgbClr val="FCE5CD"/>
              </a:highlight>
              <a:latin typeface="Consolas"/>
              <a:ea typeface="Consolas"/>
              <a:cs typeface="Consolas"/>
              <a:sym typeface="Consolas"/>
            </a:endParaRPr>
          </a:p>
          <a:p>
            <a:pPr indent="0" lvl="0" marL="0" rtl="0" algn="l">
              <a:lnSpc>
                <a:spcPct val="115000"/>
              </a:lnSpc>
              <a:spcBef>
                <a:spcPts val="1100"/>
              </a:spcBef>
              <a:spcAft>
                <a:spcPts val="0"/>
              </a:spcAft>
              <a:buNone/>
            </a:pPr>
            <a:r>
              <a:t/>
            </a:r>
            <a:endParaRPr>
              <a:solidFill>
                <a:srgbClr val="0000FF"/>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Google Shape;216;p32"/>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Neural Networks - Activations</a:t>
            </a:r>
            <a:endParaRPr>
              <a:solidFill>
                <a:srgbClr val="38761D"/>
              </a:solidFill>
            </a:endParaRPr>
          </a:p>
        </p:txBody>
      </p:sp>
      <p:pic>
        <p:nvPicPr>
          <p:cNvPr id="217" name="Google Shape;217;p32"/>
          <p:cNvPicPr preferRelativeResize="0"/>
          <p:nvPr/>
        </p:nvPicPr>
        <p:blipFill>
          <a:blip r:embed="rId3">
            <a:alphaModFix/>
          </a:blip>
          <a:stretch>
            <a:fillRect/>
          </a:stretch>
        </p:blipFill>
        <p:spPr>
          <a:xfrm>
            <a:off x="0" y="0"/>
            <a:ext cx="1466275" cy="730575"/>
          </a:xfrm>
          <a:prstGeom prst="rect">
            <a:avLst/>
          </a:prstGeom>
          <a:noFill/>
          <a:ln>
            <a:noFill/>
          </a:ln>
        </p:spPr>
      </p:pic>
      <p:sp>
        <p:nvSpPr>
          <p:cNvPr id="218" name="Google Shape;218;p32"/>
          <p:cNvSpPr txBox="1"/>
          <p:nvPr/>
        </p:nvSpPr>
        <p:spPr>
          <a:xfrm>
            <a:off x="824850" y="730575"/>
            <a:ext cx="7070100" cy="4302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100"/>
              </a:spcBef>
              <a:spcAft>
                <a:spcPts val="0"/>
              </a:spcAft>
              <a:buNone/>
            </a:pPr>
            <a:r>
              <a:rPr b="1" lang="en" sz="1200">
                <a:solidFill>
                  <a:schemeClr val="dk1"/>
                </a:solidFill>
              </a:rPr>
              <a:t>Activations</a:t>
            </a:r>
            <a:endParaRPr b="1" sz="1200">
              <a:solidFill>
                <a:schemeClr val="dk1"/>
              </a:solidFill>
            </a:endParaRPr>
          </a:p>
          <a:p>
            <a:pPr indent="0" lvl="0" marL="0" rtl="0" algn="l">
              <a:lnSpc>
                <a:spcPct val="115000"/>
              </a:lnSpc>
              <a:spcBef>
                <a:spcPts val="1100"/>
              </a:spcBef>
              <a:spcAft>
                <a:spcPts val="0"/>
              </a:spcAft>
              <a:buNone/>
            </a:pPr>
            <a:r>
              <a:rPr lang="en" sz="1200">
                <a:solidFill>
                  <a:schemeClr val="dk1"/>
                </a:solidFill>
              </a:rPr>
              <a:t>When training or predicting (inference), each node in a layer will output a value to the nodes in the next layer. We don't pass the value 'as-is'. Instead we want to change the value by some manner. This process is called an activation function. Think of a function that returns some result, like </a:t>
            </a:r>
            <a:r>
              <a:rPr lang="en" sz="1200">
                <a:solidFill>
                  <a:schemeClr val="dk1"/>
                </a:solidFill>
                <a:highlight>
                  <a:srgbClr val="EFF0F1"/>
                </a:highlight>
              </a:rPr>
              <a:t>return result</a:t>
            </a:r>
            <a:r>
              <a:rPr lang="en" sz="1200">
                <a:solidFill>
                  <a:schemeClr val="dk1"/>
                </a:solidFill>
              </a:rPr>
              <a:t>. In the case of an activation function, instead of returning </a:t>
            </a:r>
            <a:r>
              <a:rPr lang="en" sz="1200">
                <a:solidFill>
                  <a:schemeClr val="dk1"/>
                </a:solidFill>
                <a:highlight>
                  <a:srgbClr val="EFF0F1"/>
                </a:highlight>
              </a:rPr>
              <a:t>result</a:t>
            </a:r>
            <a:r>
              <a:rPr lang="en" sz="1200">
                <a:solidFill>
                  <a:schemeClr val="dk1"/>
                </a:solidFill>
              </a:rPr>
              <a:t>, we would return the result of passing the result value to another (activation) function, like </a:t>
            </a:r>
            <a:r>
              <a:rPr lang="en" sz="1200">
                <a:solidFill>
                  <a:schemeClr val="dk1"/>
                </a:solidFill>
                <a:highlight>
                  <a:srgbClr val="EFF0F1"/>
                </a:highlight>
              </a:rPr>
              <a:t>return A(result)</a:t>
            </a:r>
            <a:r>
              <a:rPr lang="en" sz="1200">
                <a:solidFill>
                  <a:schemeClr val="dk1"/>
                </a:solidFill>
              </a:rPr>
              <a:t>, where A() is the activation function. Conceptually, you can think of this as:</a:t>
            </a:r>
            <a:endParaRPr sz="1200">
              <a:solidFill>
                <a:schemeClr val="dk1"/>
              </a:solidFill>
            </a:endParaRPr>
          </a:p>
          <a:p>
            <a:pPr indent="0" lvl="0" marL="0" rtl="0" algn="l">
              <a:lnSpc>
                <a:spcPct val="115000"/>
              </a:lnSpc>
              <a:spcBef>
                <a:spcPts val="0"/>
              </a:spcBef>
              <a:spcAft>
                <a:spcPts val="0"/>
              </a:spcAft>
              <a:buNone/>
            </a:pPr>
            <a:r>
              <a:t/>
            </a:r>
            <a:endParaRPr sz="1050">
              <a:solidFill>
                <a:schemeClr val="dk1"/>
              </a:solidFill>
              <a:highlight>
                <a:srgbClr val="FFFFFF"/>
              </a:highlight>
            </a:endParaRPr>
          </a:p>
          <a:p>
            <a:pPr indent="0" lvl="0" marL="0" rtl="0" algn="ctr">
              <a:lnSpc>
                <a:spcPct val="115000"/>
              </a:lnSpc>
              <a:spcBef>
                <a:spcPts val="1100"/>
              </a:spcBef>
              <a:spcAft>
                <a:spcPts val="0"/>
              </a:spcAft>
              <a:buNone/>
            </a:pPr>
            <a:r>
              <a:t/>
            </a:r>
            <a:endParaRPr b="1" sz="1200">
              <a:highlight>
                <a:srgbClr val="FFFFFF"/>
              </a:highlight>
            </a:endParaRPr>
          </a:p>
          <a:p>
            <a:pPr indent="0" lvl="0" marL="0" rtl="0" algn="ctr">
              <a:lnSpc>
                <a:spcPct val="115000"/>
              </a:lnSpc>
              <a:spcBef>
                <a:spcPts val="1100"/>
              </a:spcBef>
              <a:spcAft>
                <a:spcPts val="0"/>
              </a:spcAft>
              <a:buNone/>
            </a:pPr>
            <a:r>
              <a:t/>
            </a:r>
            <a:endParaRPr b="1" sz="1200">
              <a:highlight>
                <a:srgbClr val="FFFFFF"/>
              </a:highlight>
            </a:endParaRPr>
          </a:p>
          <a:p>
            <a:pPr indent="0" lvl="0" marL="0" rtl="0" algn="ctr">
              <a:lnSpc>
                <a:spcPct val="115000"/>
              </a:lnSpc>
              <a:spcBef>
                <a:spcPts val="1100"/>
              </a:spcBef>
              <a:spcAft>
                <a:spcPts val="0"/>
              </a:spcAft>
              <a:buNone/>
            </a:pPr>
            <a:r>
              <a:t/>
            </a:r>
            <a:endParaRPr b="1" sz="1200">
              <a:solidFill>
                <a:srgbClr val="0000FF"/>
              </a:solidFill>
            </a:endParaRPr>
          </a:p>
          <a:p>
            <a:pPr indent="0" lvl="0" marL="0" rtl="0" algn="ctr">
              <a:lnSpc>
                <a:spcPct val="115000"/>
              </a:lnSpc>
              <a:spcBef>
                <a:spcPts val="1100"/>
              </a:spcBef>
              <a:spcAft>
                <a:spcPts val="0"/>
              </a:spcAft>
              <a:buNone/>
            </a:pPr>
            <a:r>
              <a:t/>
            </a:r>
            <a:endParaRPr b="1" sz="1200">
              <a:solidFill>
                <a:srgbClr val="0000FF"/>
              </a:solidFill>
            </a:endParaRPr>
          </a:p>
          <a:p>
            <a:pPr indent="0" lvl="0" marL="0" rtl="0" algn="ctr">
              <a:lnSpc>
                <a:spcPct val="115000"/>
              </a:lnSpc>
              <a:spcBef>
                <a:spcPts val="1100"/>
              </a:spcBef>
              <a:spcAft>
                <a:spcPts val="0"/>
              </a:spcAft>
              <a:buNone/>
            </a:pPr>
            <a:r>
              <a:t/>
            </a:r>
            <a:endParaRPr b="1" sz="1200">
              <a:solidFill>
                <a:srgbClr val="0000FF"/>
              </a:solidFill>
            </a:endParaRPr>
          </a:p>
          <a:p>
            <a:pPr indent="0" lvl="0" marL="0" rtl="0" algn="ctr">
              <a:lnSpc>
                <a:spcPct val="115000"/>
              </a:lnSpc>
              <a:spcBef>
                <a:spcPts val="1100"/>
              </a:spcBef>
              <a:spcAft>
                <a:spcPts val="0"/>
              </a:spcAft>
              <a:buNone/>
            </a:pPr>
            <a:r>
              <a:rPr b="1" lang="en" sz="1200">
                <a:solidFill>
                  <a:srgbClr val="0000FF"/>
                </a:solidFill>
              </a:rPr>
              <a:t>Activation functions assist neural networks in learning faster and better.</a:t>
            </a:r>
            <a:endParaRPr b="1" sz="1200">
              <a:solidFill>
                <a:srgbClr val="0000FF"/>
              </a:solidFill>
              <a:highlight>
                <a:srgbClr val="FFFFFF"/>
              </a:highlight>
            </a:endParaRPr>
          </a:p>
          <a:p>
            <a:pPr indent="0" lvl="0" marL="0" rtl="0" algn="l">
              <a:lnSpc>
                <a:spcPct val="115000"/>
              </a:lnSpc>
              <a:spcBef>
                <a:spcPts val="1100"/>
              </a:spcBef>
              <a:spcAft>
                <a:spcPts val="0"/>
              </a:spcAft>
              <a:buNone/>
            </a:pPr>
            <a:r>
              <a:t/>
            </a:r>
            <a:endParaRPr sz="1200">
              <a:solidFill>
                <a:schemeClr val="dk1"/>
              </a:solidFill>
            </a:endParaRPr>
          </a:p>
        </p:txBody>
      </p:sp>
      <p:graphicFrame>
        <p:nvGraphicFramePr>
          <p:cNvPr id="219" name="Google Shape;219;p32"/>
          <p:cNvGraphicFramePr/>
          <p:nvPr/>
        </p:nvGraphicFramePr>
        <p:xfrm>
          <a:off x="1987125" y="2763350"/>
          <a:ext cx="3000000" cy="3000000"/>
        </p:xfrm>
        <a:graphic>
          <a:graphicData uri="http://schemas.openxmlformats.org/drawingml/2006/table">
            <a:tbl>
              <a:tblPr>
                <a:noFill/>
                <a:tableStyleId>{ED65EA27-E6AA-487E-946A-8596C767633C}</a:tableStyleId>
              </a:tblPr>
              <a:tblGrid>
                <a:gridCol w="4419600"/>
              </a:tblGrid>
              <a:tr h="1381000">
                <a:tc>
                  <a:txBody>
                    <a:bodyPr/>
                    <a:lstStyle/>
                    <a:p>
                      <a:pPr indent="0" lvl="0" marL="0" rtl="0" algn="l">
                        <a:lnSpc>
                          <a:spcPct val="115000"/>
                        </a:lnSpc>
                        <a:spcBef>
                          <a:spcPts val="0"/>
                        </a:spcBef>
                        <a:spcAft>
                          <a:spcPts val="0"/>
                        </a:spcAft>
                        <a:buNone/>
                      </a:pPr>
                      <a:r>
                        <a:rPr lang="en" sz="1000">
                          <a:solidFill>
                            <a:srgbClr val="9C27B0"/>
                          </a:solidFill>
                          <a:highlight>
                            <a:srgbClr val="FFFFFF"/>
                          </a:highlight>
                          <a:latin typeface="Consolas"/>
                          <a:ea typeface="Consolas"/>
                          <a:cs typeface="Consolas"/>
                          <a:sym typeface="Consolas"/>
                        </a:rPr>
                        <a:t>def</a:t>
                      </a:r>
                      <a:r>
                        <a:rPr lang="en" sz="1000">
                          <a:highlight>
                            <a:srgbClr val="FFFFFF"/>
                          </a:highlight>
                          <a:latin typeface="Consolas"/>
                          <a:ea typeface="Consolas"/>
                          <a:cs typeface="Consolas"/>
                          <a:sym typeface="Consolas"/>
                        </a:rPr>
                        <a:t> layer</a:t>
                      </a:r>
                      <a:r>
                        <a:rPr lang="en" sz="1000">
                          <a:solidFill>
                            <a:srgbClr val="616161"/>
                          </a:solidFill>
                          <a:highlight>
                            <a:srgbClr val="FFFFFF"/>
                          </a:highlight>
                          <a:latin typeface="Consolas"/>
                          <a:ea typeface="Consolas"/>
                          <a:cs typeface="Consolas"/>
                          <a:sym typeface="Consolas"/>
                        </a:rPr>
                        <a:t>(</a:t>
                      </a:r>
                      <a:r>
                        <a:rPr lang="en" sz="1000">
                          <a:solidFill>
                            <a:srgbClr val="9C27B0"/>
                          </a:solidFill>
                          <a:highlight>
                            <a:srgbClr val="FFFFFF"/>
                          </a:highlight>
                          <a:latin typeface="Consolas"/>
                          <a:ea typeface="Consolas"/>
                          <a:cs typeface="Consolas"/>
                          <a:sym typeface="Consolas"/>
                        </a:rPr>
                        <a:t>params</a:t>
                      </a:r>
                      <a:r>
                        <a:rPr lang="en" sz="1000">
                          <a:solidFill>
                            <a:srgbClr val="616161"/>
                          </a:solidFill>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    </a:t>
                      </a:r>
                      <a:r>
                        <a:rPr lang="en" sz="1000">
                          <a:solidFill>
                            <a:srgbClr val="0F9D58"/>
                          </a:solidFill>
                          <a:highlight>
                            <a:srgbClr val="FFFFFF"/>
                          </a:highlight>
                          <a:latin typeface="Consolas"/>
                          <a:ea typeface="Consolas"/>
                          <a:cs typeface="Consolas"/>
                          <a:sym typeface="Consolas"/>
                        </a:rPr>
                        <a:t>""" inside are the nodes """</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    result </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some_calculations</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    </a:t>
                      </a:r>
                      <a:r>
                        <a:rPr lang="en" sz="1000">
                          <a:solidFill>
                            <a:srgbClr val="9C27B0"/>
                          </a:solidFill>
                          <a:highlight>
                            <a:srgbClr val="FFFFFF"/>
                          </a:highlight>
                          <a:latin typeface="Consolas"/>
                          <a:ea typeface="Consolas"/>
                          <a:cs typeface="Consolas"/>
                          <a:sym typeface="Consolas"/>
                        </a:rPr>
                        <a:t>return</a:t>
                      </a:r>
                      <a:r>
                        <a:rPr lang="en" sz="1000">
                          <a:highlight>
                            <a:srgbClr val="FFFFFF"/>
                          </a:highlight>
                          <a:latin typeface="Consolas"/>
                          <a:ea typeface="Consolas"/>
                          <a:cs typeface="Consolas"/>
                          <a:sym typeface="Consolas"/>
                        </a:rPr>
                        <a:t> A</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result</a:t>
                      </a:r>
                      <a:r>
                        <a:rPr lang="en" sz="1000">
                          <a:solidFill>
                            <a:srgbClr val="616161"/>
                          </a:solidFill>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9C27B0"/>
                          </a:solidFill>
                          <a:highlight>
                            <a:srgbClr val="FFFFFF"/>
                          </a:highlight>
                          <a:latin typeface="Consolas"/>
                          <a:ea typeface="Consolas"/>
                          <a:cs typeface="Consolas"/>
                          <a:sym typeface="Consolas"/>
                        </a:rPr>
                        <a:t>def</a:t>
                      </a:r>
                      <a:r>
                        <a:rPr lang="en" sz="1000">
                          <a:highlight>
                            <a:srgbClr val="FFFFFF"/>
                          </a:highlight>
                          <a:latin typeface="Consolas"/>
                          <a:ea typeface="Consolas"/>
                          <a:cs typeface="Consolas"/>
                          <a:sym typeface="Consolas"/>
                        </a:rPr>
                        <a:t> A</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result</a:t>
                      </a:r>
                      <a:r>
                        <a:rPr lang="en" sz="1000">
                          <a:solidFill>
                            <a:srgbClr val="616161"/>
                          </a:solidFill>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    </a:t>
                      </a:r>
                      <a:r>
                        <a:rPr lang="en" sz="1000">
                          <a:solidFill>
                            <a:srgbClr val="0F9D58"/>
                          </a:solidFill>
                          <a:highlight>
                            <a:srgbClr val="FFFFFF"/>
                          </a:highlight>
                          <a:latin typeface="Consolas"/>
                          <a:ea typeface="Consolas"/>
                          <a:cs typeface="Consolas"/>
                          <a:sym typeface="Consolas"/>
                        </a:rPr>
                        <a:t>""" modifies the result """</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    </a:t>
                      </a:r>
                      <a:r>
                        <a:rPr lang="en" sz="1000">
                          <a:solidFill>
                            <a:srgbClr val="9C27B0"/>
                          </a:solidFill>
                          <a:highlight>
                            <a:srgbClr val="FFFFFF"/>
                          </a:highlight>
                          <a:latin typeface="Consolas"/>
                          <a:ea typeface="Consolas"/>
                          <a:cs typeface="Consolas"/>
                          <a:sym typeface="Consolas"/>
                        </a:rPr>
                        <a:t>return</a:t>
                      </a:r>
                      <a:r>
                        <a:rPr lang="en" sz="1000">
                          <a:highlight>
                            <a:srgbClr val="FFFFFF"/>
                          </a:highlight>
                          <a:latin typeface="Consolas"/>
                          <a:ea typeface="Consolas"/>
                          <a:cs typeface="Consolas"/>
                          <a:sym typeface="Consolas"/>
                        </a:rPr>
                        <a:t> some_modified_value_of_result</a:t>
                      </a:r>
                      <a:endParaRPr sz="1000">
                        <a:highlight>
                          <a:srgbClr val="FFFFFF"/>
                        </a:highlight>
                        <a:latin typeface="Consolas"/>
                        <a:ea typeface="Consolas"/>
                        <a:cs typeface="Consolas"/>
                        <a:sym typeface="Consolas"/>
                      </a:endParaRPr>
                    </a:p>
                  </a:txBody>
                  <a:tcPr marT="63500" marB="63500" marR="63500" marL="63500">
                    <a:solidFill>
                      <a:srgbClr val="FAFAFA"/>
                    </a:solidFill>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Google Shape;224;p33"/>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Neural Networks - ReLU Activations</a:t>
            </a:r>
            <a:endParaRPr>
              <a:solidFill>
                <a:srgbClr val="38761D"/>
              </a:solidFill>
            </a:endParaRPr>
          </a:p>
        </p:txBody>
      </p:sp>
      <p:pic>
        <p:nvPicPr>
          <p:cNvPr id="225" name="Google Shape;225;p33"/>
          <p:cNvPicPr preferRelativeResize="0"/>
          <p:nvPr/>
        </p:nvPicPr>
        <p:blipFill>
          <a:blip r:embed="rId3">
            <a:alphaModFix/>
          </a:blip>
          <a:stretch>
            <a:fillRect/>
          </a:stretch>
        </p:blipFill>
        <p:spPr>
          <a:xfrm>
            <a:off x="0" y="0"/>
            <a:ext cx="1466275" cy="730575"/>
          </a:xfrm>
          <a:prstGeom prst="rect">
            <a:avLst/>
          </a:prstGeom>
          <a:noFill/>
          <a:ln>
            <a:noFill/>
          </a:ln>
        </p:spPr>
      </p:pic>
      <p:sp>
        <p:nvSpPr>
          <p:cNvPr id="226" name="Google Shape;226;p33"/>
          <p:cNvSpPr txBox="1"/>
          <p:nvPr/>
        </p:nvSpPr>
        <p:spPr>
          <a:xfrm>
            <a:off x="824850" y="730575"/>
            <a:ext cx="7070100" cy="4302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100"/>
              </a:spcBef>
              <a:spcAft>
                <a:spcPts val="0"/>
              </a:spcAft>
              <a:buNone/>
            </a:pPr>
            <a:r>
              <a:rPr b="1" lang="en" sz="1200">
                <a:solidFill>
                  <a:schemeClr val="dk1"/>
                </a:solidFill>
              </a:rPr>
              <a:t>Rectified Linear Unit (ReLU)</a:t>
            </a:r>
            <a:endParaRPr b="1" sz="1200">
              <a:solidFill>
                <a:schemeClr val="dk1"/>
              </a:solidFill>
            </a:endParaRPr>
          </a:p>
          <a:p>
            <a:pPr indent="0" lvl="0" marL="0" rtl="0" algn="l">
              <a:lnSpc>
                <a:spcPct val="115000"/>
              </a:lnSpc>
              <a:spcBef>
                <a:spcPts val="1100"/>
              </a:spcBef>
              <a:spcAft>
                <a:spcPts val="0"/>
              </a:spcAft>
              <a:buNone/>
            </a:pPr>
            <a:r>
              <a:rPr lang="en" sz="1200">
                <a:solidFill>
                  <a:schemeClr val="dk1"/>
                </a:solidFill>
              </a:rPr>
              <a:t>By default, when no activation function is specified, the values from one layer are passed as-is (unchanged) to the next layer. There are three activation functions you will use most of the time; they are the </a:t>
            </a:r>
            <a:r>
              <a:rPr b="1" lang="en" sz="1200">
                <a:solidFill>
                  <a:srgbClr val="0000FF"/>
                </a:solidFill>
              </a:rPr>
              <a:t>rectified linear unit (ReLU)</a:t>
            </a:r>
            <a:r>
              <a:rPr lang="en" sz="1200">
                <a:solidFill>
                  <a:schemeClr val="dk1"/>
                </a:solidFill>
              </a:rPr>
              <a:t>, </a:t>
            </a:r>
            <a:r>
              <a:rPr b="1" lang="en" sz="1200">
                <a:solidFill>
                  <a:srgbClr val="0000FF"/>
                </a:solidFill>
              </a:rPr>
              <a:t>sigmoid</a:t>
            </a:r>
            <a:r>
              <a:rPr lang="en" sz="1200">
                <a:solidFill>
                  <a:schemeClr val="dk1"/>
                </a:solidFill>
              </a:rPr>
              <a:t> and </a:t>
            </a:r>
            <a:r>
              <a:rPr b="1" lang="en" sz="1200">
                <a:solidFill>
                  <a:srgbClr val="0000FF"/>
                </a:solidFill>
              </a:rPr>
              <a:t>softmax</a:t>
            </a:r>
            <a:r>
              <a:rPr lang="en" sz="1200">
                <a:solidFill>
                  <a:schemeClr val="dk1"/>
                </a:solidFill>
              </a:rPr>
              <a:t>. The rectified linear unit passes values greater than zero as-is (unchanged); otherwise zero (no signal).</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ctr">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p:txBody>
      </p:sp>
      <p:pic>
        <p:nvPicPr>
          <p:cNvPr id="227" name="Google Shape;227;p33"/>
          <p:cNvPicPr preferRelativeResize="0"/>
          <p:nvPr/>
        </p:nvPicPr>
        <p:blipFill>
          <a:blip r:embed="rId4">
            <a:alphaModFix/>
          </a:blip>
          <a:stretch>
            <a:fillRect/>
          </a:stretch>
        </p:blipFill>
        <p:spPr>
          <a:xfrm>
            <a:off x="3019650" y="2308300"/>
            <a:ext cx="2524125" cy="21907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 name="Shape 231"/>
        <p:cNvGrpSpPr/>
        <p:nvPr/>
      </p:nvGrpSpPr>
      <p:grpSpPr>
        <a:xfrm>
          <a:off x="0" y="0"/>
          <a:ext cx="0" cy="0"/>
          <a:chOff x="0" y="0"/>
          <a:chExt cx="0" cy="0"/>
        </a:xfrm>
      </p:grpSpPr>
      <p:sp>
        <p:nvSpPr>
          <p:cNvPr id="232" name="Google Shape;232;p34"/>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Neural Networks - ReLU Activations</a:t>
            </a:r>
            <a:endParaRPr>
              <a:solidFill>
                <a:srgbClr val="38761D"/>
              </a:solidFill>
            </a:endParaRPr>
          </a:p>
        </p:txBody>
      </p:sp>
      <p:pic>
        <p:nvPicPr>
          <p:cNvPr id="233" name="Google Shape;233;p34"/>
          <p:cNvPicPr preferRelativeResize="0"/>
          <p:nvPr/>
        </p:nvPicPr>
        <p:blipFill>
          <a:blip r:embed="rId3">
            <a:alphaModFix/>
          </a:blip>
          <a:stretch>
            <a:fillRect/>
          </a:stretch>
        </p:blipFill>
        <p:spPr>
          <a:xfrm>
            <a:off x="0" y="0"/>
            <a:ext cx="1466275" cy="730575"/>
          </a:xfrm>
          <a:prstGeom prst="rect">
            <a:avLst/>
          </a:prstGeom>
          <a:noFill/>
          <a:ln>
            <a:noFill/>
          </a:ln>
        </p:spPr>
      </p:pic>
      <p:sp>
        <p:nvSpPr>
          <p:cNvPr id="234" name="Google Shape;234;p34"/>
          <p:cNvSpPr txBox="1"/>
          <p:nvPr/>
        </p:nvSpPr>
        <p:spPr>
          <a:xfrm>
            <a:off x="824850" y="730575"/>
            <a:ext cx="7070100" cy="4302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100"/>
              </a:spcBef>
              <a:spcAft>
                <a:spcPts val="0"/>
              </a:spcAft>
              <a:buNone/>
            </a:pPr>
            <a:r>
              <a:rPr b="1" lang="en" sz="1200">
                <a:solidFill>
                  <a:schemeClr val="dk1"/>
                </a:solidFill>
              </a:rPr>
              <a:t>Adding ReLU Activation between Layers</a:t>
            </a:r>
            <a:br>
              <a:rPr b="1" lang="en" sz="1200">
                <a:solidFill>
                  <a:schemeClr val="dk1"/>
                </a:solidFill>
              </a:rPr>
            </a:br>
            <a:endParaRPr b="1" sz="1200">
              <a:solidFill>
                <a:schemeClr val="dk1"/>
              </a:solidFill>
            </a:endParaRPr>
          </a:p>
          <a:p>
            <a:pPr indent="0" lvl="0" marL="0" rtl="0" algn="l">
              <a:lnSpc>
                <a:spcPct val="115000"/>
              </a:lnSpc>
              <a:spcBef>
                <a:spcPts val="0"/>
              </a:spcBef>
              <a:spcAft>
                <a:spcPts val="0"/>
              </a:spcAft>
              <a:buNone/>
            </a:pPr>
            <a:r>
              <a:rPr lang="en" sz="1200">
                <a:solidFill>
                  <a:schemeClr val="dk1"/>
                </a:solidFill>
                <a:highlight>
                  <a:srgbClr val="FFFFFF"/>
                </a:highlight>
              </a:rPr>
              <a:t>The rectified linear unit is common convention between layers.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ctr">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p:txBody>
      </p:sp>
      <p:graphicFrame>
        <p:nvGraphicFramePr>
          <p:cNvPr id="235" name="Google Shape;235;p34"/>
          <p:cNvGraphicFramePr/>
          <p:nvPr/>
        </p:nvGraphicFramePr>
        <p:xfrm>
          <a:off x="824850" y="1951900"/>
          <a:ext cx="3000000" cy="3000000"/>
        </p:xfrm>
        <a:graphic>
          <a:graphicData uri="http://schemas.openxmlformats.org/drawingml/2006/table">
            <a:tbl>
              <a:tblPr>
                <a:noFill/>
                <a:tableStyleId>{ED65EA27-E6AA-487E-946A-8596C767633C}</a:tableStyleId>
              </a:tblPr>
              <a:tblGrid>
                <a:gridCol w="7388325"/>
              </a:tblGrid>
              <a:tr h="3081575">
                <a:tc>
                  <a:txBody>
                    <a:bodyPr/>
                    <a:lstStyle/>
                    <a:p>
                      <a:pPr indent="0" lvl="0" marL="0" rtl="0" algn="l">
                        <a:lnSpc>
                          <a:spcPct val="115000"/>
                        </a:lnSpc>
                        <a:spcBef>
                          <a:spcPts val="0"/>
                        </a:spcBef>
                        <a:spcAft>
                          <a:spcPts val="0"/>
                        </a:spcAft>
                        <a:buNone/>
                      </a:pPr>
                      <a:r>
                        <a:rPr lang="en" sz="1200">
                          <a:solidFill>
                            <a:srgbClr val="9C27B0"/>
                          </a:solidFill>
                          <a:highlight>
                            <a:srgbClr val="FFFFFF"/>
                          </a:highlight>
                          <a:latin typeface="Consolas"/>
                          <a:ea typeface="Consolas"/>
                          <a:cs typeface="Consolas"/>
                          <a:sym typeface="Consolas"/>
                        </a:rPr>
                        <a:t>from</a:t>
                      </a:r>
                      <a:r>
                        <a:rPr lang="en" sz="1200">
                          <a:highlight>
                            <a:srgbClr val="FFFFFF"/>
                          </a:highlight>
                          <a:latin typeface="Consolas"/>
                          <a:ea typeface="Consolas"/>
                          <a:cs typeface="Consolas"/>
                          <a:sym typeface="Consolas"/>
                        </a:rPr>
                        <a:t> tensorflow.keras </a:t>
                      </a:r>
                      <a:r>
                        <a:rPr lang="en" sz="1200">
                          <a:solidFill>
                            <a:srgbClr val="9C27B0"/>
                          </a:solidFill>
                          <a:highlight>
                            <a:srgbClr val="FFFFFF"/>
                          </a:highlight>
                          <a:latin typeface="Consolas"/>
                          <a:ea typeface="Consolas"/>
                          <a:cs typeface="Consolas"/>
                          <a:sym typeface="Consolas"/>
                        </a:rPr>
                        <a:t>import</a:t>
                      </a:r>
                      <a:r>
                        <a:rPr lang="en" sz="1200">
                          <a:highlight>
                            <a:srgbClr val="FFFFFF"/>
                          </a:highlight>
                          <a:latin typeface="Consolas"/>
                          <a:ea typeface="Consolas"/>
                          <a:cs typeface="Consolas"/>
                          <a:sym typeface="Consolas"/>
                        </a:rPr>
                        <a:t> </a:t>
                      </a:r>
                      <a:r>
                        <a:rPr lang="en" sz="1200">
                          <a:solidFill>
                            <a:srgbClr val="3367D6"/>
                          </a:solidFill>
                          <a:highlight>
                            <a:srgbClr val="FFFFFF"/>
                          </a:highlight>
                          <a:latin typeface="Consolas"/>
                          <a:ea typeface="Consolas"/>
                          <a:cs typeface="Consolas"/>
                          <a:sym typeface="Consolas"/>
                        </a:rPr>
                        <a:t>Sequential</a:t>
                      </a:r>
                      <a:endParaRPr sz="12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200">
                          <a:solidFill>
                            <a:srgbClr val="9C27B0"/>
                          </a:solidFill>
                          <a:highlight>
                            <a:srgbClr val="FFFFFF"/>
                          </a:highlight>
                          <a:latin typeface="Consolas"/>
                          <a:ea typeface="Consolas"/>
                          <a:cs typeface="Consolas"/>
                          <a:sym typeface="Consolas"/>
                        </a:rPr>
                        <a:t>from</a:t>
                      </a:r>
                      <a:r>
                        <a:rPr lang="en" sz="1200">
                          <a:highlight>
                            <a:srgbClr val="FFFFFF"/>
                          </a:highlight>
                          <a:latin typeface="Consolas"/>
                          <a:ea typeface="Consolas"/>
                          <a:cs typeface="Consolas"/>
                          <a:sym typeface="Consolas"/>
                        </a:rPr>
                        <a:t> tensorflow.keras</a:t>
                      </a:r>
                      <a:r>
                        <a:rPr lang="en" sz="1200">
                          <a:solidFill>
                            <a:srgbClr val="616161"/>
                          </a:solidFill>
                          <a:highlight>
                            <a:srgbClr val="FFFFFF"/>
                          </a:highlight>
                          <a:latin typeface="Consolas"/>
                          <a:ea typeface="Consolas"/>
                          <a:cs typeface="Consolas"/>
                          <a:sym typeface="Consolas"/>
                        </a:rPr>
                        <a:t>.</a:t>
                      </a:r>
                      <a:r>
                        <a:rPr lang="en" sz="1200">
                          <a:highlight>
                            <a:srgbClr val="FFFFFF"/>
                          </a:highlight>
                          <a:latin typeface="Consolas"/>
                          <a:ea typeface="Consolas"/>
                          <a:cs typeface="Consolas"/>
                          <a:sym typeface="Consolas"/>
                        </a:rPr>
                        <a:t>layers </a:t>
                      </a:r>
                      <a:r>
                        <a:rPr lang="en" sz="1200">
                          <a:solidFill>
                            <a:srgbClr val="9C27B0"/>
                          </a:solidFill>
                          <a:highlight>
                            <a:srgbClr val="FFFFFF"/>
                          </a:highlight>
                          <a:latin typeface="Consolas"/>
                          <a:ea typeface="Consolas"/>
                          <a:cs typeface="Consolas"/>
                          <a:sym typeface="Consolas"/>
                        </a:rPr>
                        <a:t>import</a:t>
                      </a:r>
                      <a:r>
                        <a:rPr lang="en" sz="1200">
                          <a:highlight>
                            <a:srgbClr val="FFFFFF"/>
                          </a:highlight>
                          <a:latin typeface="Consolas"/>
                          <a:ea typeface="Consolas"/>
                          <a:cs typeface="Consolas"/>
                          <a:sym typeface="Consolas"/>
                        </a:rPr>
                        <a:t> </a:t>
                      </a:r>
                      <a:r>
                        <a:rPr lang="en" sz="1200">
                          <a:solidFill>
                            <a:srgbClr val="3367D6"/>
                          </a:solidFill>
                          <a:highlight>
                            <a:srgbClr val="FFFFFF"/>
                          </a:highlight>
                          <a:latin typeface="Consolas"/>
                          <a:ea typeface="Consolas"/>
                          <a:cs typeface="Consolas"/>
                          <a:sym typeface="Consolas"/>
                        </a:rPr>
                        <a:t>Dense</a:t>
                      </a:r>
                      <a:r>
                        <a:rPr lang="en" sz="1200">
                          <a:solidFill>
                            <a:srgbClr val="616161"/>
                          </a:solidFill>
                          <a:highlight>
                            <a:srgbClr val="FFFFFF"/>
                          </a:highlight>
                          <a:latin typeface="Consolas"/>
                          <a:ea typeface="Consolas"/>
                          <a:cs typeface="Consolas"/>
                          <a:sym typeface="Consolas"/>
                        </a:rPr>
                        <a:t>,</a:t>
                      </a:r>
                      <a:r>
                        <a:rPr lang="en" sz="1200">
                          <a:highlight>
                            <a:srgbClr val="FFFFFF"/>
                          </a:highlight>
                          <a:latin typeface="Consolas"/>
                          <a:ea typeface="Consolas"/>
                          <a:cs typeface="Consolas"/>
                          <a:sym typeface="Consolas"/>
                        </a:rPr>
                        <a:t> </a:t>
                      </a:r>
                      <a:r>
                        <a:rPr lang="en" sz="1200">
                          <a:solidFill>
                            <a:srgbClr val="3367D6"/>
                          </a:solidFill>
                          <a:highlight>
                            <a:srgbClr val="FFFFFF"/>
                          </a:highlight>
                          <a:latin typeface="Consolas"/>
                          <a:ea typeface="Consolas"/>
                          <a:cs typeface="Consolas"/>
                          <a:sym typeface="Consolas"/>
                        </a:rPr>
                        <a:t>ReLU</a:t>
                      </a:r>
                      <a:endParaRPr sz="12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t/>
                      </a:r>
                      <a:endParaRPr sz="12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200">
                          <a:highlight>
                            <a:srgbClr val="FFFFFF"/>
                          </a:highlight>
                          <a:latin typeface="Consolas"/>
                          <a:ea typeface="Consolas"/>
                          <a:cs typeface="Consolas"/>
                          <a:sym typeface="Consolas"/>
                        </a:rPr>
                        <a:t>model </a:t>
                      </a:r>
                      <a:r>
                        <a:rPr lang="en" sz="1200">
                          <a:solidFill>
                            <a:srgbClr val="616161"/>
                          </a:solidFill>
                          <a:highlight>
                            <a:srgbClr val="FFFFFF"/>
                          </a:highlight>
                          <a:latin typeface="Consolas"/>
                          <a:ea typeface="Consolas"/>
                          <a:cs typeface="Consolas"/>
                          <a:sym typeface="Consolas"/>
                        </a:rPr>
                        <a:t>=</a:t>
                      </a:r>
                      <a:r>
                        <a:rPr lang="en" sz="1200">
                          <a:highlight>
                            <a:srgbClr val="FFFFFF"/>
                          </a:highlight>
                          <a:latin typeface="Consolas"/>
                          <a:ea typeface="Consolas"/>
                          <a:cs typeface="Consolas"/>
                          <a:sym typeface="Consolas"/>
                        </a:rPr>
                        <a:t> </a:t>
                      </a:r>
                      <a:r>
                        <a:rPr lang="en" sz="1200">
                          <a:solidFill>
                            <a:srgbClr val="3367D6"/>
                          </a:solidFill>
                          <a:highlight>
                            <a:srgbClr val="FFFFFF"/>
                          </a:highlight>
                          <a:latin typeface="Consolas"/>
                          <a:ea typeface="Consolas"/>
                          <a:cs typeface="Consolas"/>
                          <a:sym typeface="Consolas"/>
                        </a:rPr>
                        <a:t>Sequential</a:t>
                      </a:r>
                      <a:r>
                        <a:rPr lang="en" sz="1200">
                          <a:solidFill>
                            <a:srgbClr val="616161"/>
                          </a:solidFill>
                          <a:highlight>
                            <a:srgbClr val="FFFFFF"/>
                          </a:highlight>
                          <a:latin typeface="Consolas"/>
                          <a:ea typeface="Consolas"/>
                          <a:cs typeface="Consolas"/>
                          <a:sym typeface="Consolas"/>
                        </a:rPr>
                        <a:t>()</a:t>
                      </a:r>
                      <a:endParaRPr sz="12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200">
                          <a:solidFill>
                            <a:srgbClr val="455A64"/>
                          </a:solidFill>
                          <a:highlight>
                            <a:srgbClr val="FFFFFF"/>
                          </a:highlight>
                          <a:latin typeface="Consolas"/>
                          <a:ea typeface="Consolas"/>
                          <a:cs typeface="Consolas"/>
                          <a:sym typeface="Consolas"/>
                        </a:rPr>
                        <a:t># Add the first (input) layer (10 nodes) with input shape 13 element vector (1D).</a:t>
                      </a:r>
                      <a:endParaRPr sz="12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200">
                          <a:highlight>
                            <a:srgbClr val="FFFFFF"/>
                          </a:highlight>
                          <a:latin typeface="Consolas"/>
                          <a:ea typeface="Consolas"/>
                          <a:cs typeface="Consolas"/>
                          <a:sym typeface="Consolas"/>
                        </a:rPr>
                        <a:t>model</a:t>
                      </a:r>
                      <a:r>
                        <a:rPr lang="en" sz="1200">
                          <a:solidFill>
                            <a:srgbClr val="616161"/>
                          </a:solidFill>
                          <a:highlight>
                            <a:srgbClr val="FFFFFF"/>
                          </a:highlight>
                          <a:latin typeface="Consolas"/>
                          <a:ea typeface="Consolas"/>
                          <a:cs typeface="Consolas"/>
                          <a:sym typeface="Consolas"/>
                        </a:rPr>
                        <a:t>.</a:t>
                      </a:r>
                      <a:r>
                        <a:rPr lang="en" sz="1200">
                          <a:highlight>
                            <a:srgbClr val="FFFFFF"/>
                          </a:highlight>
                          <a:latin typeface="Consolas"/>
                          <a:ea typeface="Consolas"/>
                          <a:cs typeface="Consolas"/>
                          <a:sym typeface="Consolas"/>
                        </a:rPr>
                        <a:t>add</a:t>
                      </a:r>
                      <a:r>
                        <a:rPr lang="en" sz="1200">
                          <a:solidFill>
                            <a:srgbClr val="616161"/>
                          </a:solidFill>
                          <a:highlight>
                            <a:srgbClr val="FFFFFF"/>
                          </a:highlight>
                          <a:latin typeface="Consolas"/>
                          <a:ea typeface="Consolas"/>
                          <a:cs typeface="Consolas"/>
                          <a:sym typeface="Consolas"/>
                        </a:rPr>
                        <a:t>(</a:t>
                      </a:r>
                      <a:r>
                        <a:rPr lang="en" sz="1200">
                          <a:solidFill>
                            <a:srgbClr val="3367D6"/>
                          </a:solidFill>
                          <a:highlight>
                            <a:srgbClr val="FFFFFF"/>
                          </a:highlight>
                          <a:latin typeface="Consolas"/>
                          <a:ea typeface="Consolas"/>
                          <a:cs typeface="Consolas"/>
                          <a:sym typeface="Consolas"/>
                        </a:rPr>
                        <a:t>Dense</a:t>
                      </a:r>
                      <a:r>
                        <a:rPr lang="en" sz="1200">
                          <a:solidFill>
                            <a:srgbClr val="616161"/>
                          </a:solidFill>
                          <a:highlight>
                            <a:srgbClr val="FFFFFF"/>
                          </a:highlight>
                          <a:latin typeface="Consolas"/>
                          <a:ea typeface="Consolas"/>
                          <a:cs typeface="Consolas"/>
                          <a:sym typeface="Consolas"/>
                        </a:rPr>
                        <a:t>(</a:t>
                      </a:r>
                      <a:r>
                        <a:rPr lang="en" sz="1200">
                          <a:solidFill>
                            <a:srgbClr val="C53929"/>
                          </a:solidFill>
                          <a:highlight>
                            <a:srgbClr val="FFFFFF"/>
                          </a:highlight>
                          <a:latin typeface="Consolas"/>
                          <a:ea typeface="Consolas"/>
                          <a:cs typeface="Consolas"/>
                          <a:sym typeface="Consolas"/>
                        </a:rPr>
                        <a:t>10</a:t>
                      </a:r>
                      <a:r>
                        <a:rPr lang="en" sz="1200">
                          <a:solidFill>
                            <a:srgbClr val="616161"/>
                          </a:solidFill>
                          <a:highlight>
                            <a:srgbClr val="FFFFFF"/>
                          </a:highlight>
                          <a:latin typeface="Consolas"/>
                          <a:ea typeface="Consolas"/>
                          <a:cs typeface="Consolas"/>
                          <a:sym typeface="Consolas"/>
                        </a:rPr>
                        <a:t>,</a:t>
                      </a:r>
                      <a:r>
                        <a:rPr lang="en" sz="1200">
                          <a:highlight>
                            <a:srgbClr val="FFFFFF"/>
                          </a:highlight>
                          <a:latin typeface="Consolas"/>
                          <a:ea typeface="Consolas"/>
                          <a:cs typeface="Consolas"/>
                          <a:sym typeface="Consolas"/>
                        </a:rPr>
                        <a:t> input_shape</a:t>
                      </a:r>
                      <a:r>
                        <a:rPr lang="en" sz="1200">
                          <a:solidFill>
                            <a:srgbClr val="616161"/>
                          </a:solidFill>
                          <a:highlight>
                            <a:srgbClr val="FFFFFF"/>
                          </a:highlight>
                          <a:latin typeface="Consolas"/>
                          <a:ea typeface="Consolas"/>
                          <a:cs typeface="Consolas"/>
                          <a:sym typeface="Consolas"/>
                        </a:rPr>
                        <a:t>=(</a:t>
                      </a:r>
                      <a:r>
                        <a:rPr lang="en" sz="1200">
                          <a:solidFill>
                            <a:srgbClr val="C53929"/>
                          </a:solidFill>
                          <a:highlight>
                            <a:srgbClr val="FFFFFF"/>
                          </a:highlight>
                          <a:latin typeface="Consolas"/>
                          <a:ea typeface="Consolas"/>
                          <a:cs typeface="Consolas"/>
                          <a:sym typeface="Consolas"/>
                        </a:rPr>
                        <a:t>13</a:t>
                      </a:r>
                      <a:r>
                        <a:rPr lang="en" sz="1200">
                          <a:solidFill>
                            <a:srgbClr val="616161"/>
                          </a:solidFill>
                          <a:highlight>
                            <a:srgbClr val="FFFFFF"/>
                          </a:highlight>
                          <a:latin typeface="Consolas"/>
                          <a:ea typeface="Consolas"/>
                          <a:cs typeface="Consolas"/>
                          <a:sym typeface="Consolas"/>
                        </a:rPr>
                        <a:t>,)))</a:t>
                      </a:r>
                      <a:endParaRPr sz="12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200">
                          <a:solidFill>
                            <a:srgbClr val="455A64"/>
                          </a:solidFill>
                          <a:highlight>
                            <a:srgbClr val="FFFFFF"/>
                          </a:highlight>
                          <a:latin typeface="Consolas"/>
                          <a:ea typeface="Consolas"/>
                          <a:cs typeface="Consolas"/>
                          <a:sym typeface="Consolas"/>
                        </a:rPr>
                        <a:t># Pass the output from the input layer through a rectified linear activation function.</a:t>
                      </a:r>
                      <a:endParaRPr sz="12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200">
                          <a:highlight>
                            <a:srgbClr val="FFFFFF"/>
                          </a:highlight>
                          <a:latin typeface="Consolas"/>
                          <a:ea typeface="Consolas"/>
                          <a:cs typeface="Consolas"/>
                          <a:sym typeface="Consolas"/>
                        </a:rPr>
                        <a:t>model</a:t>
                      </a:r>
                      <a:r>
                        <a:rPr lang="en" sz="1200">
                          <a:solidFill>
                            <a:srgbClr val="616161"/>
                          </a:solidFill>
                          <a:highlight>
                            <a:srgbClr val="FFFFFF"/>
                          </a:highlight>
                          <a:latin typeface="Consolas"/>
                          <a:ea typeface="Consolas"/>
                          <a:cs typeface="Consolas"/>
                          <a:sym typeface="Consolas"/>
                        </a:rPr>
                        <a:t>.</a:t>
                      </a:r>
                      <a:r>
                        <a:rPr lang="en" sz="1200">
                          <a:highlight>
                            <a:srgbClr val="FFFFFF"/>
                          </a:highlight>
                          <a:latin typeface="Consolas"/>
                          <a:ea typeface="Consolas"/>
                          <a:cs typeface="Consolas"/>
                          <a:sym typeface="Consolas"/>
                        </a:rPr>
                        <a:t>add</a:t>
                      </a:r>
                      <a:r>
                        <a:rPr lang="en" sz="1200">
                          <a:solidFill>
                            <a:srgbClr val="616161"/>
                          </a:solidFill>
                          <a:highlight>
                            <a:srgbClr val="FFFFFF"/>
                          </a:highlight>
                          <a:latin typeface="Consolas"/>
                          <a:ea typeface="Consolas"/>
                          <a:cs typeface="Consolas"/>
                          <a:sym typeface="Consolas"/>
                        </a:rPr>
                        <a:t>(</a:t>
                      </a:r>
                      <a:r>
                        <a:rPr lang="en" sz="1200">
                          <a:solidFill>
                            <a:srgbClr val="3367D6"/>
                          </a:solidFill>
                          <a:highlight>
                            <a:srgbClr val="FFFFFF"/>
                          </a:highlight>
                          <a:latin typeface="Consolas"/>
                          <a:ea typeface="Consolas"/>
                          <a:cs typeface="Consolas"/>
                          <a:sym typeface="Consolas"/>
                        </a:rPr>
                        <a:t>ReLU</a:t>
                      </a:r>
                      <a:r>
                        <a:rPr lang="en" sz="1200">
                          <a:solidFill>
                            <a:srgbClr val="616161"/>
                          </a:solidFill>
                          <a:highlight>
                            <a:srgbClr val="FFFFFF"/>
                          </a:highlight>
                          <a:latin typeface="Consolas"/>
                          <a:ea typeface="Consolas"/>
                          <a:cs typeface="Consolas"/>
                          <a:sym typeface="Consolas"/>
                        </a:rPr>
                        <a:t>())</a:t>
                      </a:r>
                      <a:endParaRPr sz="12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200">
                          <a:solidFill>
                            <a:srgbClr val="455A64"/>
                          </a:solidFill>
                          <a:highlight>
                            <a:srgbClr val="FFFFFF"/>
                          </a:highlight>
                          <a:latin typeface="Consolas"/>
                          <a:ea typeface="Consolas"/>
                          <a:cs typeface="Consolas"/>
                          <a:sym typeface="Consolas"/>
                        </a:rPr>
                        <a:t># Add the second (hidden) layer (10 nodes).</a:t>
                      </a:r>
                      <a:endParaRPr sz="12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200">
                          <a:highlight>
                            <a:srgbClr val="FFFFFF"/>
                          </a:highlight>
                          <a:latin typeface="Consolas"/>
                          <a:ea typeface="Consolas"/>
                          <a:cs typeface="Consolas"/>
                          <a:sym typeface="Consolas"/>
                        </a:rPr>
                        <a:t>model</a:t>
                      </a:r>
                      <a:r>
                        <a:rPr lang="en" sz="1200">
                          <a:solidFill>
                            <a:srgbClr val="616161"/>
                          </a:solidFill>
                          <a:highlight>
                            <a:srgbClr val="FFFFFF"/>
                          </a:highlight>
                          <a:latin typeface="Consolas"/>
                          <a:ea typeface="Consolas"/>
                          <a:cs typeface="Consolas"/>
                          <a:sym typeface="Consolas"/>
                        </a:rPr>
                        <a:t>.</a:t>
                      </a:r>
                      <a:r>
                        <a:rPr lang="en" sz="1200">
                          <a:highlight>
                            <a:srgbClr val="FFFFFF"/>
                          </a:highlight>
                          <a:latin typeface="Consolas"/>
                          <a:ea typeface="Consolas"/>
                          <a:cs typeface="Consolas"/>
                          <a:sym typeface="Consolas"/>
                        </a:rPr>
                        <a:t>add</a:t>
                      </a:r>
                      <a:r>
                        <a:rPr lang="en" sz="1200">
                          <a:solidFill>
                            <a:srgbClr val="616161"/>
                          </a:solidFill>
                          <a:highlight>
                            <a:srgbClr val="FFFFFF"/>
                          </a:highlight>
                          <a:latin typeface="Consolas"/>
                          <a:ea typeface="Consolas"/>
                          <a:cs typeface="Consolas"/>
                          <a:sym typeface="Consolas"/>
                        </a:rPr>
                        <a:t>(</a:t>
                      </a:r>
                      <a:r>
                        <a:rPr lang="en" sz="1200">
                          <a:solidFill>
                            <a:srgbClr val="3367D6"/>
                          </a:solidFill>
                          <a:highlight>
                            <a:srgbClr val="FFFFFF"/>
                          </a:highlight>
                          <a:latin typeface="Consolas"/>
                          <a:ea typeface="Consolas"/>
                          <a:cs typeface="Consolas"/>
                          <a:sym typeface="Consolas"/>
                        </a:rPr>
                        <a:t>Dense</a:t>
                      </a:r>
                      <a:r>
                        <a:rPr lang="en" sz="1200">
                          <a:solidFill>
                            <a:srgbClr val="616161"/>
                          </a:solidFill>
                          <a:highlight>
                            <a:srgbClr val="FFFFFF"/>
                          </a:highlight>
                          <a:latin typeface="Consolas"/>
                          <a:ea typeface="Consolas"/>
                          <a:cs typeface="Consolas"/>
                          <a:sym typeface="Consolas"/>
                        </a:rPr>
                        <a:t>(</a:t>
                      </a:r>
                      <a:r>
                        <a:rPr lang="en" sz="1200">
                          <a:solidFill>
                            <a:srgbClr val="C53929"/>
                          </a:solidFill>
                          <a:highlight>
                            <a:srgbClr val="FFFFFF"/>
                          </a:highlight>
                          <a:latin typeface="Consolas"/>
                          <a:ea typeface="Consolas"/>
                          <a:cs typeface="Consolas"/>
                          <a:sym typeface="Consolas"/>
                        </a:rPr>
                        <a:t>10</a:t>
                      </a:r>
                      <a:r>
                        <a:rPr lang="en" sz="1200">
                          <a:solidFill>
                            <a:srgbClr val="616161"/>
                          </a:solidFill>
                          <a:highlight>
                            <a:srgbClr val="FFFFFF"/>
                          </a:highlight>
                          <a:latin typeface="Consolas"/>
                          <a:ea typeface="Consolas"/>
                          <a:cs typeface="Consolas"/>
                          <a:sym typeface="Consolas"/>
                        </a:rPr>
                        <a:t>))</a:t>
                      </a:r>
                      <a:endParaRPr sz="12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200">
                          <a:solidFill>
                            <a:srgbClr val="455A64"/>
                          </a:solidFill>
                          <a:highlight>
                            <a:srgbClr val="FFFFFF"/>
                          </a:highlight>
                          <a:latin typeface="Consolas"/>
                          <a:ea typeface="Consolas"/>
                          <a:cs typeface="Consolas"/>
                          <a:sym typeface="Consolas"/>
                        </a:rPr>
                        <a:t># Pass the output from the input layer through a rectified linear activation function.</a:t>
                      </a:r>
                      <a:endParaRPr sz="12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200">
                          <a:highlight>
                            <a:srgbClr val="FFFFFF"/>
                          </a:highlight>
                          <a:latin typeface="Consolas"/>
                          <a:ea typeface="Consolas"/>
                          <a:cs typeface="Consolas"/>
                          <a:sym typeface="Consolas"/>
                        </a:rPr>
                        <a:t>model</a:t>
                      </a:r>
                      <a:r>
                        <a:rPr lang="en" sz="1200">
                          <a:solidFill>
                            <a:srgbClr val="616161"/>
                          </a:solidFill>
                          <a:highlight>
                            <a:srgbClr val="FFFFFF"/>
                          </a:highlight>
                          <a:latin typeface="Consolas"/>
                          <a:ea typeface="Consolas"/>
                          <a:cs typeface="Consolas"/>
                          <a:sym typeface="Consolas"/>
                        </a:rPr>
                        <a:t>.</a:t>
                      </a:r>
                      <a:r>
                        <a:rPr lang="en" sz="1200">
                          <a:highlight>
                            <a:srgbClr val="FFFFFF"/>
                          </a:highlight>
                          <a:latin typeface="Consolas"/>
                          <a:ea typeface="Consolas"/>
                          <a:cs typeface="Consolas"/>
                          <a:sym typeface="Consolas"/>
                        </a:rPr>
                        <a:t>add</a:t>
                      </a:r>
                      <a:r>
                        <a:rPr lang="en" sz="1200">
                          <a:solidFill>
                            <a:srgbClr val="616161"/>
                          </a:solidFill>
                          <a:highlight>
                            <a:srgbClr val="FFFFFF"/>
                          </a:highlight>
                          <a:latin typeface="Consolas"/>
                          <a:ea typeface="Consolas"/>
                          <a:cs typeface="Consolas"/>
                          <a:sym typeface="Consolas"/>
                        </a:rPr>
                        <a:t>(</a:t>
                      </a:r>
                      <a:r>
                        <a:rPr lang="en" sz="1200">
                          <a:solidFill>
                            <a:srgbClr val="3367D6"/>
                          </a:solidFill>
                          <a:highlight>
                            <a:srgbClr val="FFFFFF"/>
                          </a:highlight>
                          <a:latin typeface="Consolas"/>
                          <a:ea typeface="Consolas"/>
                          <a:cs typeface="Consolas"/>
                          <a:sym typeface="Consolas"/>
                        </a:rPr>
                        <a:t>ReLU</a:t>
                      </a:r>
                      <a:r>
                        <a:rPr lang="en" sz="1200">
                          <a:solidFill>
                            <a:srgbClr val="616161"/>
                          </a:solidFill>
                          <a:highlight>
                            <a:srgbClr val="FFFFFF"/>
                          </a:highlight>
                          <a:latin typeface="Consolas"/>
                          <a:ea typeface="Consolas"/>
                          <a:cs typeface="Consolas"/>
                          <a:sym typeface="Consolas"/>
                        </a:rPr>
                        <a:t>())</a:t>
                      </a:r>
                      <a:endParaRPr sz="12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200">
                          <a:solidFill>
                            <a:srgbClr val="455A64"/>
                          </a:solidFill>
                          <a:highlight>
                            <a:srgbClr val="FFFFFF"/>
                          </a:highlight>
                          <a:latin typeface="Consolas"/>
                          <a:ea typeface="Consolas"/>
                          <a:cs typeface="Consolas"/>
                          <a:sym typeface="Consolas"/>
                        </a:rPr>
                        <a:t># Add the third (output) layer of 1 node.</a:t>
                      </a:r>
                      <a:endParaRPr sz="12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200">
                          <a:highlight>
                            <a:srgbClr val="FFFFFF"/>
                          </a:highlight>
                          <a:latin typeface="Consolas"/>
                          <a:ea typeface="Consolas"/>
                          <a:cs typeface="Consolas"/>
                          <a:sym typeface="Consolas"/>
                        </a:rPr>
                        <a:t>model</a:t>
                      </a:r>
                      <a:r>
                        <a:rPr lang="en" sz="1200">
                          <a:solidFill>
                            <a:srgbClr val="616161"/>
                          </a:solidFill>
                          <a:highlight>
                            <a:srgbClr val="FFFFFF"/>
                          </a:highlight>
                          <a:latin typeface="Consolas"/>
                          <a:ea typeface="Consolas"/>
                          <a:cs typeface="Consolas"/>
                          <a:sym typeface="Consolas"/>
                        </a:rPr>
                        <a:t>.</a:t>
                      </a:r>
                      <a:r>
                        <a:rPr lang="en" sz="1200">
                          <a:highlight>
                            <a:srgbClr val="FFFFFF"/>
                          </a:highlight>
                          <a:latin typeface="Consolas"/>
                          <a:ea typeface="Consolas"/>
                          <a:cs typeface="Consolas"/>
                          <a:sym typeface="Consolas"/>
                        </a:rPr>
                        <a:t>add</a:t>
                      </a:r>
                      <a:r>
                        <a:rPr lang="en" sz="1200">
                          <a:solidFill>
                            <a:srgbClr val="616161"/>
                          </a:solidFill>
                          <a:highlight>
                            <a:srgbClr val="FFFFFF"/>
                          </a:highlight>
                          <a:latin typeface="Consolas"/>
                          <a:ea typeface="Consolas"/>
                          <a:cs typeface="Consolas"/>
                          <a:sym typeface="Consolas"/>
                        </a:rPr>
                        <a:t>(</a:t>
                      </a:r>
                      <a:r>
                        <a:rPr lang="en" sz="1200">
                          <a:solidFill>
                            <a:srgbClr val="3367D6"/>
                          </a:solidFill>
                          <a:highlight>
                            <a:srgbClr val="FFFFFF"/>
                          </a:highlight>
                          <a:latin typeface="Consolas"/>
                          <a:ea typeface="Consolas"/>
                          <a:cs typeface="Consolas"/>
                          <a:sym typeface="Consolas"/>
                        </a:rPr>
                        <a:t>Dense</a:t>
                      </a:r>
                      <a:r>
                        <a:rPr lang="en" sz="1200">
                          <a:solidFill>
                            <a:srgbClr val="616161"/>
                          </a:solidFill>
                          <a:highlight>
                            <a:srgbClr val="FFFFFF"/>
                          </a:highlight>
                          <a:latin typeface="Consolas"/>
                          <a:ea typeface="Consolas"/>
                          <a:cs typeface="Consolas"/>
                          <a:sym typeface="Consolas"/>
                        </a:rPr>
                        <a:t>(</a:t>
                      </a:r>
                      <a:r>
                        <a:rPr lang="en" sz="1200">
                          <a:solidFill>
                            <a:srgbClr val="C53929"/>
                          </a:solidFill>
                          <a:highlight>
                            <a:srgbClr val="FFFFFF"/>
                          </a:highlight>
                          <a:latin typeface="Consolas"/>
                          <a:ea typeface="Consolas"/>
                          <a:cs typeface="Consolas"/>
                          <a:sym typeface="Consolas"/>
                        </a:rPr>
                        <a:t>1</a:t>
                      </a:r>
                      <a:r>
                        <a:rPr lang="en" sz="1200">
                          <a:solidFill>
                            <a:srgbClr val="616161"/>
                          </a:solidFill>
                          <a:highlight>
                            <a:srgbClr val="FFFFFF"/>
                          </a:highlight>
                          <a:latin typeface="Consolas"/>
                          <a:ea typeface="Consolas"/>
                          <a:cs typeface="Consolas"/>
                          <a:sym typeface="Consolas"/>
                        </a:rPr>
                        <a:t>))</a:t>
                      </a:r>
                      <a:endParaRPr sz="1200">
                        <a:highlight>
                          <a:srgbClr val="FFFFFF"/>
                        </a:highlight>
                        <a:latin typeface="Consolas"/>
                        <a:ea typeface="Consolas"/>
                        <a:cs typeface="Consolas"/>
                        <a:sym typeface="Consolas"/>
                      </a:endParaRPr>
                    </a:p>
                  </a:txBody>
                  <a:tcPr marT="63500" marB="63500" marR="63500" marL="63500">
                    <a:solidFill>
                      <a:srgbClr val="FAFAFA"/>
                    </a:solidFill>
                  </a:tcP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sp>
        <p:nvSpPr>
          <p:cNvPr id="240" name="Google Shape;240;p35"/>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Neural Networks - Model Summary</a:t>
            </a:r>
            <a:endParaRPr>
              <a:solidFill>
                <a:srgbClr val="38761D"/>
              </a:solidFill>
            </a:endParaRPr>
          </a:p>
        </p:txBody>
      </p:sp>
      <p:pic>
        <p:nvPicPr>
          <p:cNvPr id="241" name="Google Shape;241;p35"/>
          <p:cNvPicPr preferRelativeResize="0"/>
          <p:nvPr/>
        </p:nvPicPr>
        <p:blipFill>
          <a:blip r:embed="rId3">
            <a:alphaModFix/>
          </a:blip>
          <a:stretch>
            <a:fillRect/>
          </a:stretch>
        </p:blipFill>
        <p:spPr>
          <a:xfrm>
            <a:off x="0" y="0"/>
            <a:ext cx="1466275" cy="730575"/>
          </a:xfrm>
          <a:prstGeom prst="rect">
            <a:avLst/>
          </a:prstGeom>
          <a:noFill/>
          <a:ln>
            <a:noFill/>
          </a:ln>
        </p:spPr>
      </p:pic>
      <p:sp>
        <p:nvSpPr>
          <p:cNvPr id="242" name="Google Shape;242;p35"/>
          <p:cNvSpPr txBox="1"/>
          <p:nvPr/>
        </p:nvSpPr>
        <p:spPr>
          <a:xfrm>
            <a:off x="824850" y="730575"/>
            <a:ext cx="7070100" cy="4302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100"/>
              </a:spcBef>
              <a:spcAft>
                <a:spcPts val="0"/>
              </a:spcAft>
              <a:buNone/>
            </a:pPr>
            <a:r>
              <a:rPr b="1" lang="en" sz="1200">
                <a:solidFill>
                  <a:schemeClr val="dk1"/>
                </a:solidFill>
              </a:rPr>
              <a:t>Getting a Summary of the Model Architecture</a:t>
            </a:r>
            <a:endParaRPr b="1"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highlight>
                  <a:srgbClr val="FFFFFF"/>
                </a:highlight>
              </a:rPr>
              <a:t>Let's take a look inside our model object and see if we constructed what we think we did. You can do this using the </a:t>
            </a:r>
            <a:r>
              <a:rPr b="1" lang="en" sz="1200">
                <a:solidFill>
                  <a:schemeClr val="dk1"/>
                </a:solidFill>
                <a:highlight>
                  <a:srgbClr val="EFF0F1"/>
                </a:highlight>
              </a:rPr>
              <a:t>summary()</a:t>
            </a:r>
            <a:r>
              <a:rPr lang="en" sz="1200">
                <a:solidFill>
                  <a:schemeClr val="dk1"/>
                </a:solidFill>
                <a:highlight>
                  <a:srgbClr val="FFFFFF"/>
                </a:highlight>
              </a:rPr>
              <a:t> method. It will show in sequential order a summary of each layer.</a:t>
            </a:r>
            <a:endParaRPr sz="1200">
              <a:solidFill>
                <a:schemeClr val="dk1"/>
              </a:solidFill>
              <a:highlight>
                <a:srgbClr val="FFFFFF"/>
              </a:highlight>
            </a:endParaRPr>
          </a:p>
          <a:p>
            <a:pPr indent="0" lvl="0" marL="0" rtl="0" algn="l">
              <a:lnSpc>
                <a:spcPct val="115000"/>
              </a:lnSpc>
              <a:spcBef>
                <a:spcPts val="0"/>
              </a:spcBef>
              <a:spcAft>
                <a:spcPts val="0"/>
              </a:spcAft>
              <a:buNone/>
            </a:pPr>
            <a:r>
              <a:t/>
            </a:r>
            <a:endParaRPr sz="1200">
              <a:solidFill>
                <a:schemeClr val="dk1"/>
              </a:solidFill>
              <a:highlight>
                <a:srgbClr val="FFFFFF"/>
              </a:highlight>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ctr">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p:txBody>
      </p:sp>
      <p:graphicFrame>
        <p:nvGraphicFramePr>
          <p:cNvPr id="243" name="Google Shape;243;p35"/>
          <p:cNvGraphicFramePr/>
          <p:nvPr/>
        </p:nvGraphicFramePr>
        <p:xfrm>
          <a:off x="907525" y="1892425"/>
          <a:ext cx="3000000" cy="3000000"/>
        </p:xfrm>
        <a:graphic>
          <a:graphicData uri="http://schemas.openxmlformats.org/drawingml/2006/table">
            <a:tbl>
              <a:tblPr>
                <a:noFill/>
                <a:tableStyleId>{ED65EA27-E6AA-487E-946A-8596C767633C}</a:tableStyleId>
              </a:tblPr>
              <a:tblGrid>
                <a:gridCol w="1905000"/>
              </a:tblGrid>
              <a:tr h="12700">
                <a:tc>
                  <a:txBody>
                    <a:bodyPr/>
                    <a:lstStyle/>
                    <a:p>
                      <a:pPr indent="0" lvl="0" marL="0" rtl="0" algn="l">
                        <a:lnSpc>
                          <a:spcPct val="115000"/>
                        </a:lnSpc>
                        <a:spcBef>
                          <a:spcPts val="0"/>
                        </a:spcBef>
                        <a:spcAft>
                          <a:spcPts val="0"/>
                        </a:spcAft>
                        <a:buNone/>
                      </a:pPr>
                      <a:r>
                        <a:rPr lang="en" sz="1200">
                          <a:highlight>
                            <a:srgbClr val="FFFFFF"/>
                          </a:highlight>
                          <a:latin typeface="Consolas"/>
                          <a:ea typeface="Consolas"/>
                          <a:cs typeface="Consolas"/>
                          <a:sym typeface="Consolas"/>
                        </a:rPr>
                        <a:t>model</a:t>
                      </a:r>
                      <a:r>
                        <a:rPr lang="en" sz="1200">
                          <a:solidFill>
                            <a:srgbClr val="616161"/>
                          </a:solidFill>
                          <a:highlight>
                            <a:srgbClr val="FFFFFF"/>
                          </a:highlight>
                          <a:latin typeface="Consolas"/>
                          <a:ea typeface="Consolas"/>
                          <a:cs typeface="Consolas"/>
                          <a:sym typeface="Consolas"/>
                        </a:rPr>
                        <a:t>.</a:t>
                      </a:r>
                      <a:r>
                        <a:rPr lang="en" sz="1200">
                          <a:highlight>
                            <a:srgbClr val="FFFFFF"/>
                          </a:highlight>
                          <a:latin typeface="Consolas"/>
                          <a:ea typeface="Consolas"/>
                          <a:cs typeface="Consolas"/>
                          <a:sym typeface="Consolas"/>
                        </a:rPr>
                        <a:t>summary</a:t>
                      </a:r>
                      <a:r>
                        <a:rPr lang="en" sz="1200">
                          <a:solidFill>
                            <a:srgbClr val="616161"/>
                          </a:solidFill>
                          <a:highlight>
                            <a:srgbClr val="FFFFFF"/>
                          </a:highlight>
                          <a:latin typeface="Consolas"/>
                          <a:ea typeface="Consolas"/>
                          <a:cs typeface="Consolas"/>
                          <a:sym typeface="Consolas"/>
                        </a:rPr>
                        <a:t>()</a:t>
                      </a:r>
                      <a:endParaRPr sz="1200">
                        <a:highlight>
                          <a:srgbClr val="FFFFFF"/>
                        </a:highlight>
                        <a:latin typeface="Consolas"/>
                        <a:ea typeface="Consolas"/>
                        <a:cs typeface="Consolas"/>
                        <a:sym typeface="Consolas"/>
                      </a:endParaRPr>
                    </a:p>
                  </a:txBody>
                  <a:tcPr marT="63500" marB="63500" marR="63500" marL="63500">
                    <a:solidFill>
                      <a:srgbClr val="FAFAFA"/>
                    </a:solidFill>
                  </a:tcPr>
                </a:tc>
              </a:tr>
            </a:tbl>
          </a:graphicData>
        </a:graphic>
      </p:graphicFrame>
      <p:graphicFrame>
        <p:nvGraphicFramePr>
          <p:cNvPr id="244" name="Google Shape;244;p35"/>
          <p:cNvGraphicFramePr/>
          <p:nvPr/>
        </p:nvGraphicFramePr>
        <p:xfrm>
          <a:off x="907525" y="2273300"/>
          <a:ext cx="3000000" cy="3000000"/>
        </p:xfrm>
        <a:graphic>
          <a:graphicData uri="http://schemas.openxmlformats.org/drawingml/2006/table">
            <a:tbl>
              <a:tblPr>
                <a:noFill/>
                <a:tableStyleId>{ED65EA27-E6AA-487E-946A-8596C767633C}</a:tableStyleId>
              </a:tblPr>
              <a:tblGrid>
                <a:gridCol w="7676925"/>
              </a:tblGrid>
              <a:tr h="12700">
                <a:tc>
                  <a:txBody>
                    <a:bodyPr/>
                    <a:lstStyle/>
                    <a:p>
                      <a:pPr indent="0" lvl="0" marL="0" rtl="0" algn="l">
                        <a:lnSpc>
                          <a:spcPct val="115000"/>
                        </a:lnSpc>
                        <a:spcBef>
                          <a:spcPts val="0"/>
                        </a:spcBef>
                        <a:spcAft>
                          <a:spcPts val="0"/>
                        </a:spcAft>
                        <a:buNone/>
                      </a:pPr>
                      <a:r>
                        <a:rPr lang="en" sz="1000">
                          <a:solidFill>
                            <a:srgbClr val="3367D6"/>
                          </a:solidFill>
                          <a:highlight>
                            <a:srgbClr val="FFFFFF"/>
                          </a:highlight>
                          <a:latin typeface="Consolas"/>
                          <a:ea typeface="Consolas"/>
                          <a:cs typeface="Consolas"/>
                          <a:sym typeface="Consolas"/>
                        </a:rPr>
                        <a:t>Layer</a:t>
                      </a:r>
                      <a:r>
                        <a:rPr lang="en" sz="1000">
                          <a:highlight>
                            <a:srgbClr val="FFFFFF"/>
                          </a:highlight>
                          <a:latin typeface="Consolas"/>
                          <a:ea typeface="Consolas"/>
                          <a:cs typeface="Consolas"/>
                          <a:sym typeface="Consolas"/>
                        </a:rPr>
                        <a:t> </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type</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3367D6"/>
                          </a:solidFill>
                          <a:highlight>
                            <a:srgbClr val="FFFFFF"/>
                          </a:highlight>
                          <a:latin typeface="Consolas"/>
                          <a:ea typeface="Consolas"/>
                          <a:cs typeface="Consolas"/>
                          <a:sym typeface="Consolas"/>
                        </a:rPr>
                        <a:t>Output</a:t>
                      </a:r>
                      <a:r>
                        <a:rPr lang="en" sz="1000">
                          <a:highlight>
                            <a:srgbClr val="FFFFFF"/>
                          </a:highlight>
                          <a:latin typeface="Consolas"/>
                          <a:ea typeface="Consolas"/>
                          <a:cs typeface="Consolas"/>
                          <a:sym typeface="Consolas"/>
                        </a:rPr>
                        <a:t> </a:t>
                      </a:r>
                      <a:r>
                        <a:rPr lang="en" sz="1000">
                          <a:solidFill>
                            <a:srgbClr val="3367D6"/>
                          </a:solidFill>
                          <a:highlight>
                            <a:srgbClr val="FFFFFF"/>
                          </a:highlight>
                          <a:latin typeface="Consolas"/>
                          <a:ea typeface="Consolas"/>
                          <a:cs typeface="Consolas"/>
                          <a:sym typeface="Consolas"/>
                        </a:rPr>
                        <a:t>Shape</a:t>
                      </a:r>
                      <a:r>
                        <a:rPr lang="en" sz="1000">
                          <a:highlight>
                            <a:srgbClr val="FFFFFF"/>
                          </a:highlight>
                          <a:latin typeface="Consolas"/>
                          <a:ea typeface="Consolas"/>
                          <a:cs typeface="Consolas"/>
                          <a:sym typeface="Consolas"/>
                        </a:rPr>
                        <a:t>              </a:t>
                      </a:r>
                      <a:r>
                        <a:rPr lang="en" sz="1000">
                          <a:solidFill>
                            <a:srgbClr val="3367D6"/>
                          </a:solidFill>
                          <a:highlight>
                            <a:srgbClr val="FFFFFF"/>
                          </a:highlight>
                          <a:latin typeface="Consolas"/>
                          <a:ea typeface="Consolas"/>
                          <a:cs typeface="Consolas"/>
                          <a:sym typeface="Consolas"/>
                        </a:rPr>
                        <a:t>Param</a:t>
                      </a:r>
                      <a:r>
                        <a:rPr lang="en" sz="1000">
                          <a:highlight>
                            <a:srgbClr val="FFFFFF"/>
                          </a:highlight>
                          <a:latin typeface="Consolas"/>
                          <a:ea typeface="Consolas"/>
                          <a:cs typeface="Consolas"/>
                          <a:sym typeface="Consolas"/>
                        </a:rPr>
                        <a:t> </a:t>
                      </a:r>
                      <a:r>
                        <a:rPr lang="en" sz="1000">
                          <a:solidFill>
                            <a:srgbClr val="455A64"/>
                          </a:solidFill>
                          <a:highlight>
                            <a:srgbClr val="FFFFFF"/>
                          </a:highlight>
                          <a:latin typeface="Consolas"/>
                          <a:ea typeface="Consolas"/>
                          <a:cs typeface="Consolas"/>
                          <a:sym typeface="Consolas"/>
                        </a:rPr>
                        <a:t>#   </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616161"/>
                          </a:solidFill>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dense_56 </a:t>
                      </a:r>
                      <a:r>
                        <a:rPr lang="en" sz="1000">
                          <a:solidFill>
                            <a:srgbClr val="616161"/>
                          </a:solidFill>
                          <a:highlight>
                            <a:srgbClr val="FFFFFF"/>
                          </a:highlight>
                          <a:latin typeface="Consolas"/>
                          <a:ea typeface="Consolas"/>
                          <a:cs typeface="Consolas"/>
                          <a:sym typeface="Consolas"/>
                        </a:rPr>
                        <a:t>(</a:t>
                      </a:r>
                      <a:r>
                        <a:rPr lang="en" sz="1000">
                          <a:solidFill>
                            <a:srgbClr val="3367D6"/>
                          </a:solidFill>
                          <a:highlight>
                            <a:srgbClr val="FFFFFF"/>
                          </a:highlight>
                          <a:latin typeface="Consolas"/>
                          <a:ea typeface="Consolas"/>
                          <a:cs typeface="Consolas"/>
                          <a:sym typeface="Consolas"/>
                        </a:rPr>
                        <a:t>Dense</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616161"/>
                          </a:solidFill>
                          <a:highlight>
                            <a:srgbClr val="FFFFFF"/>
                          </a:highlight>
                          <a:latin typeface="Consolas"/>
                          <a:ea typeface="Consolas"/>
                          <a:cs typeface="Consolas"/>
                          <a:sym typeface="Consolas"/>
                        </a:rPr>
                        <a:t>(</a:t>
                      </a:r>
                      <a:r>
                        <a:rPr lang="en" sz="1000">
                          <a:solidFill>
                            <a:srgbClr val="9C27B0"/>
                          </a:solidFill>
                          <a:highlight>
                            <a:srgbClr val="FFFFFF"/>
                          </a:highlight>
                          <a:latin typeface="Consolas"/>
                          <a:ea typeface="Consolas"/>
                          <a:cs typeface="Consolas"/>
                          <a:sym typeface="Consolas"/>
                        </a:rPr>
                        <a:t>None</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C53929"/>
                          </a:solidFill>
                          <a:highlight>
                            <a:srgbClr val="FFFFFF"/>
                          </a:highlight>
                          <a:latin typeface="Consolas"/>
                          <a:ea typeface="Consolas"/>
                          <a:cs typeface="Consolas"/>
                          <a:sym typeface="Consolas"/>
                        </a:rPr>
                        <a:t>10</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C53929"/>
                          </a:solidFill>
                          <a:highlight>
                            <a:srgbClr val="FFFFFF"/>
                          </a:highlight>
                          <a:latin typeface="Consolas"/>
                          <a:ea typeface="Consolas"/>
                          <a:cs typeface="Consolas"/>
                          <a:sym typeface="Consolas"/>
                        </a:rPr>
                        <a:t>140</a:t>
                      </a:r>
                      <a:r>
                        <a:rPr lang="en" sz="1000">
                          <a:highlight>
                            <a:srgbClr val="FFFFFF"/>
                          </a:highlight>
                          <a:latin typeface="Consolas"/>
                          <a:ea typeface="Consolas"/>
                          <a:cs typeface="Consolas"/>
                          <a:sym typeface="Consolas"/>
                        </a:rPr>
                        <a:t>       </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_________________________________________________________________</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re_lu_18 </a:t>
                      </a:r>
                      <a:r>
                        <a:rPr lang="en" sz="1000">
                          <a:solidFill>
                            <a:srgbClr val="616161"/>
                          </a:solidFill>
                          <a:highlight>
                            <a:srgbClr val="FFFFFF"/>
                          </a:highlight>
                          <a:latin typeface="Consolas"/>
                          <a:ea typeface="Consolas"/>
                          <a:cs typeface="Consolas"/>
                          <a:sym typeface="Consolas"/>
                        </a:rPr>
                        <a:t>(</a:t>
                      </a:r>
                      <a:r>
                        <a:rPr lang="en" sz="1000">
                          <a:solidFill>
                            <a:srgbClr val="3367D6"/>
                          </a:solidFill>
                          <a:highlight>
                            <a:srgbClr val="FFFFFF"/>
                          </a:highlight>
                          <a:latin typeface="Consolas"/>
                          <a:ea typeface="Consolas"/>
                          <a:cs typeface="Consolas"/>
                          <a:sym typeface="Consolas"/>
                        </a:rPr>
                        <a:t>ReLU</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616161"/>
                          </a:solidFill>
                          <a:highlight>
                            <a:srgbClr val="FFFFFF"/>
                          </a:highlight>
                          <a:latin typeface="Consolas"/>
                          <a:ea typeface="Consolas"/>
                          <a:cs typeface="Consolas"/>
                          <a:sym typeface="Consolas"/>
                        </a:rPr>
                        <a:t>(</a:t>
                      </a:r>
                      <a:r>
                        <a:rPr lang="en" sz="1000">
                          <a:solidFill>
                            <a:srgbClr val="9C27B0"/>
                          </a:solidFill>
                          <a:highlight>
                            <a:srgbClr val="FFFFFF"/>
                          </a:highlight>
                          <a:latin typeface="Consolas"/>
                          <a:ea typeface="Consolas"/>
                          <a:cs typeface="Consolas"/>
                          <a:sym typeface="Consolas"/>
                        </a:rPr>
                        <a:t>None</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C53929"/>
                          </a:solidFill>
                          <a:highlight>
                            <a:srgbClr val="FFFFFF"/>
                          </a:highlight>
                          <a:latin typeface="Consolas"/>
                          <a:ea typeface="Consolas"/>
                          <a:cs typeface="Consolas"/>
                          <a:sym typeface="Consolas"/>
                        </a:rPr>
                        <a:t>10</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C53929"/>
                          </a:solidFill>
                          <a:highlight>
                            <a:srgbClr val="FFFFFF"/>
                          </a:highlight>
                          <a:latin typeface="Consolas"/>
                          <a:ea typeface="Consolas"/>
                          <a:cs typeface="Consolas"/>
                          <a:sym typeface="Consolas"/>
                        </a:rPr>
                        <a:t>0</a:t>
                      </a:r>
                      <a:r>
                        <a:rPr lang="en" sz="1000">
                          <a:highlight>
                            <a:srgbClr val="FFFFFF"/>
                          </a:highlight>
                          <a:latin typeface="Consolas"/>
                          <a:ea typeface="Consolas"/>
                          <a:cs typeface="Consolas"/>
                          <a:sym typeface="Consolas"/>
                        </a:rPr>
                        <a:t>         </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_________________________________________________________________</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dense_57 </a:t>
                      </a:r>
                      <a:r>
                        <a:rPr lang="en" sz="1000">
                          <a:solidFill>
                            <a:srgbClr val="616161"/>
                          </a:solidFill>
                          <a:highlight>
                            <a:srgbClr val="FFFFFF"/>
                          </a:highlight>
                          <a:latin typeface="Consolas"/>
                          <a:ea typeface="Consolas"/>
                          <a:cs typeface="Consolas"/>
                          <a:sym typeface="Consolas"/>
                        </a:rPr>
                        <a:t>(</a:t>
                      </a:r>
                      <a:r>
                        <a:rPr lang="en" sz="1000">
                          <a:solidFill>
                            <a:srgbClr val="3367D6"/>
                          </a:solidFill>
                          <a:highlight>
                            <a:srgbClr val="FFFFFF"/>
                          </a:highlight>
                          <a:latin typeface="Consolas"/>
                          <a:ea typeface="Consolas"/>
                          <a:cs typeface="Consolas"/>
                          <a:sym typeface="Consolas"/>
                        </a:rPr>
                        <a:t>Dense</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616161"/>
                          </a:solidFill>
                          <a:highlight>
                            <a:srgbClr val="FFFFFF"/>
                          </a:highlight>
                          <a:latin typeface="Consolas"/>
                          <a:ea typeface="Consolas"/>
                          <a:cs typeface="Consolas"/>
                          <a:sym typeface="Consolas"/>
                        </a:rPr>
                        <a:t>(</a:t>
                      </a:r>
                      <a:r>
                        <a:rPr lang="en" sz="1000">
                          <a:solidFill>
                            <a:srgbClr val="9C27B0"/>
                          </a:solidFill>
                          <a:highlight>
                            <a:srgbClr val="FFFFFF"/>
                          </a:highlight>
                          <a:latin typeface="Consolas"/>
                          <a:ea typeface="Consolas"/>
                          <a:cs typeface="Consolas"/>
                          <a:sym typeface="Consolas"/>
                        </a:rPr>
                        <a:t>None</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C53929"/>
                          </a:solidFill>
                          <a:highlight>
                            <a:srgbClr val="FFFFFF"/>
                          </a:highlight>
                          <a:latin typeface="Consolas"/>
                          <a:ea typeface="Consolas"/>
                          <a:cs typeface="Consolas"/>
                          <a:sym typeface="Consolas"/>
                        </a:rPr>
                        <a:t>10</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C53929"/>
                          </a:solidFill>
                          <a:highlight>
                            <a:srgbClr val="FFFFFF"/>
                          </a:highlight>
                          <a:latin typeface="Consolas"/>
                          <a:ea typeface="Consolas"/>
                          <a:cs typeface="Consolas"/>
                          <a:sym typeface="Consolas"/>
                        </a:rPr>
                        <a:t>110</a:t>
                      </a:r>
                      <a:r>
                        <a:rPr lang="en" sz="1000">
                          <a:highlight>
                            <a:srgbClr val="FFFFFF"/>
                          </a:highlight>
                          <a:latin typeface="Consolas"/>
                          <a:ea typeface="Consolas"/>
                          <a:cs typeface="Consolas"/>
                          <a:sym typeface="Consolas"/>
                        </a:rPr>
                        <a:t>       </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_________________________________________________________________</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re_lu_19 </a:t>
                      </a:r>
                      <a:r>
                        <a:rPr lang="en" sz="1000">
                          <a:solidFill>
                            <a:srgbClr val="616161"/>
                          </a:solidFill>
                          <a:highlight>
                            <a:srgbClr val="FFFFFF"/>
                          </a:highlight>
                          <a:latin typeface="Consolas"/>
                          <a:ea typeface="Consolas"/>
                          <a:cs typeface="Consolas"/>
                          <a:sym typeface="Consolas"/>
                        </a:rPr>
                        <a:t>(</a:t>
                      </a:r>
                      <a:r>
                        <a:rPr lang="en" sz="1000">
                          <a:solidFill>
                            <a:srgbClr val="3367D6"/>
                          </a:solidFill>
                          <a:highlight>
                            <a:srgbClr val="FFFFFF"/>
                          </a:highlight>
                          <a:latin typeface="Consolas"/>
                          <a:ea typeface="Consolas"/>
                          <a:cs typeface="Consolas"/>
                          <a:sym typeface="Consolas"/>
                        </a:rPr>
                        <a:t>ReLU</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616161"/>
                          </a:solidFill>
                          <a:highlight>
                            <a:srgbClr val="FFFFFF"/>
                          </a:highlight>
                          <a:latin typeface="Consolas"/>
                          <a:ea typeface="Consolas"/>
                          <a:cs typeface="Consolas"/>
                          <a:sym typeface="Consolas"/>
                        </a:rPr>
                        <a:t>(</a:t>
                      </a:r>
                      <a:r>
                        <a:rPr lang="en" sz="1000">
                          <a:solidFill>
                            <a:srgbClr val="9C27B0"/>
                          </a:solidFill>
                          <a:highlight>
                            <a:srgbClr val="FFFFFF"/>
                          </a:highlight>
                          <a:latin typeface="Consolas"/>
                          <a:ea typeface="Consolas"/>
                          <a:cs typeface="Consolas"/>
                          <a:sym typeface="Consolas"/>
                        </a:rPr>
                        <a:t>None</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C53929"/>
                          </a:solidFill>
                          <a:highlight>
                            <a:srgbClr val="FFFFFF"/>
                          </a:highlight>
                          <a:latin typeface="Consolas"/>
                          <a:ea typeface="Consolas"/>
                          <a:cs typeface="Consolas"/>
                          <a:sym typeface="Consolas"/>
                        </a:rPr>
                        <a:t>10</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C53929"/>
                          </a:solidFill>
                          <a:highlight>
                            <a:srgbClr val="FFFFFF"/>
                          </a:highlight>
                          <a:latin typeface="Consolas"/>
                          <a:ea typeface="Consolas"/>
                          <a:cs typeface="Consolas"/>
                          <a:sym typeface="Consolas"/>
                        </a:rPr>
                        <a:t>0</a:t>
                      </a:r>
                      <a:r>
                        <a:rPr lang="en" sz="1000">
                          <a:highlight>
                            <a:srgbClr val="FFFFFF"/>
                          </a:highlight>
                          <a:latin typeface="Consolas"/>
                          <a:ea typeface="Consolas"/>
                          <a:cs typeface="Consolas"/>
                          <a:sym typeface="Consolas"/>
                        </a:rPr>
                        <a:t>         </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_________________________________________________________________</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dense_58 </a:t>
                      </a:r>
                      <a:r>
                        <a:rPr lang="en" sz="1000">
                          <a:solidFill>
                            <a:srgbClr val="616161"/>
                          </a:solidFill>
                          <a:highlight>
                            <a:srgbClr val="FFFFFF"/>
                          </a:highlight>
                          <a:latin typeface="Consolas"/>
                          <a:ea typeface="Consolas"/>
                          <a:cs typeface="Consolas"/>
                          <a:sym typeface="Consolas"/>
                        </a:rPr>
                        <a:t>(</a:t>
                      </a:r>
                      <a:r>
                        <a:rPr lang="en" sz="1000">
                          <a:solidFill>
                            <a:srgbClr val="3367D6"/>
                          </a:solidFill>
                          <a:highlight>
                            <a:srgbClr val="FFFFFF"/>
                          </a:highlight>
                          <a:latin typeface="Consolas"/>
                          <a:ea typeface="Consolas"/>
                          <a:cs typeface="Consolas"/>
                          <a:sym typeface="Consolas"/>
                        </a:rPr>
                        <a:t>Dense</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616161"/>
                          </a:solidFill>
                          <a:highlight>
                            <a:srgbClr val="FFFFFF"/>
                          </a:highlight>
                          <a:latin typeface="Consolas"/>
                          <a:ea typeface="Consolas"/>
                          <a:cs typeface="Consolas"/>
                          <a:sym typeface="Consolas"/>
                        </a:rPr>
                        <a:t>(</a:t>
                      </a:r>
                      <a:r>
                        <a:rPr lang="en" sz="1000">
                          <a:solidFill>
                            <a:srgbClr val="9C27B0"/>
                          </a:solidFill>
                          <a:highlight>
                            <a:srgbClr val="FFFFFF"/>
                          </a:highlight>
                          <a:latin typeface="Consolas"/>
                          <a:ea typeface="Consolas"/>
                          <a:cs typeface="Consolas"/>
                          <a:sym typeface="Consolas"/>
                        </a:rPr>
                        <a:t>None</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C53929"/>
                          </a:solidFill>
                          <a:highlight>
                            <a:srgbClr val="FFFFFF"/>
                          </a:highlight>
                          <a:latin typeface="Consolas"/>
                          <a:ea typeface="Consolas"/>
                          <a:cs typeface="Consolas"/>
                          <a:sym typeface="Consolas"/>
                        </a:rPr>
                        <a:t>1</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C53929"/>
                          </a:solidFill>
                          <a:highlight>
                            <a:srgbClr val="FFFFFF"/>
                          </a:highlight>
                          <a:latin typeface="Consolas"/>
                          <a:ea typeface="Consolas"/>
                          <a:cs typeface="Consolas"/>
                          <a:sym typeface="Consolas"/>
                        </a:rPr>
                        <a:t>11</a:t>
                      </a:r>
                      <a:r>
                        <a:rPr lang="en" sz="1000">
                          <a:highlight>
                            <a:srgbClr val="FFFFFF"/>
                          </a:highlight>
                          <a:latin typeface="Consolas"/>
                          <a:ea typeface="Consolas"/>
                          <a:cs typeface="Consolas"/>
                          <a:sym typeface="Consolas"/>
                        </a:rPr>
                        <a:t>        </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616161"/>
                          </a:solidFill>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3367D6"/>
                          </a:solidFill>
                          <a:highlight>
                            <a:srgbClr val="FFFFFF"/>
                          </a:highlight>
                          <a:latin typeface="Consolas"/>
                          <a:ea typeface="Consolas"/>
                          <a:cs typeface="Consolas"/>
                          <a:sym typeface="Consolas"/>
                        </a:rPr>
                        <a:t>Total</a:t>
                      </a:r>
                      <a:r>
                        <a:rPr lang="en" sz="1000">
                          <a:highlight>
                            <a:srgbClr val="FFFFFF"/>
                          </a:highlight>
                          <a:latin typeface="Consolas"/>
                          <a:ea typeface="Consolas"/>
                          <a:cs typeface="Consolas"/>
                          <a:sym typeface="Consolas"/>
                        </a:rPr>
                        <a:t> </a:t>
                      </a:r>
                      <a:r>
                        <a:rPr lang="en" sz="1000">
                          <a:solidFill>
                            <a:srgbClr val="9C27B0"/>
                          </a:solidFill>
                          <a:highlight>
                            <a:srgbClr val="FFFFFF"/>
                          </a:highlight>
                          <a:latin typeface="Consolas"/>
                          <a:ea typeface="Consolas"/>
                          <a:cs typeface="Consolas"/>
                          <a:sym typeface="Consolas"/>
                        </a:rPr>
                        <a:t>params</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C53929"/>
                          </a:solidFill>
                          <a:highlight>
                            <a:srgbClr val="FFFFFF"/>
                          </a:highlight>
                          <a:latin typeface="Consolas"/>
                          <a:ea typeface="Consolas"/>
                          <a:cs typeface="Consolas"/>
                          <a:sym typeface="Consolas"/>
                        </a:rPr>
                        <a:t>261</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3367D6"/>
                          </a:solidFill>
                          <a:highlight>
                            <a:srgbClr val="FFFFFF"/>
                          </a:highlight>
                          <a:latin typeface="Consolas"/>
                          <a:ea typeface="Consolas"/>
                          <a:cs typeface="Consolas"/>
                          <a:sym typeface="Consolas"/>
                        </a:rPr>
                        <a:t>Trainable</a:t>
                      </a:r>
                      <a:r>
                        <a:rPr lang="en" sz="1000">
                          <a:highlight>
                            <a:srgbClr val="FFFFFF"/>
                          </a:highlight>
                          <a:latin typeface="Consolas"/>
                          <a:ea typeface="Consolas"/>
                          <a:cs typeface="Consolas"/>
                          <a:sym typeface="Consolas"/>
                        </a:rPr>
                        <a:t> </a:t>
                      </a:r>
                      <a:r>
                        <a:rPr lang="en" sz="1000">
                          <a:solidFill>
                            <a:srgbClr val="9C27B0"/>
                          </a:solidFill>
                          <a:highlight>
                            <a:srgbClr val="FFFFFF"/>
                          </a:highlight>
                          <a:latin typeface="Consolas"/>
                          <a:ea typeface="Consolas"/>
                          <a:cs typeface="Consolas"/>
                          <a:sym typeface="Consolas"/>
                        </a:rPr>
                        <a:t>params</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C53929"/>
                          </a:solidFill>
                          <a:highlight>
                            <a:srgbClr val="FFFFFF"/>
                          </a:highlight>
                          <a:latin typeface="Consolas"/>
                          <a:ea typeface="Consolas"/>
                          <a:cs typeface="Consolas"/>
                          <a:sym typeface="Consolas"/>
                        </a:rPr>
                        <a:t>261</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3367D6"/>
                          </a:solidFill>
                          <a:highlight>
                            <a:srgbClr val="FFFFFF"/>
                          </a:highlight>
                          <a:latin typeface="Consolas"/>
                          <a:ea typeface="Consolas"/>
                          <a:cs typeface="Consolas"/>
                          <a:sym typeface="Consolas"/>
                        </a:rPr>
                        <a:t>Non</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trainable </a:t>
                      </a:r>
                      <a:r>
                        <a:rPr lang="en" sz="1000">
                          <a:solidFill>
                            <a:srgbClr val="9C27B0"/>
                          </a:solidFill>
                          <a:highlight>
                            <a:srgbClr val="FFFFFF"/>
                          </a:highlight>
                          <a:latin typeface="Consolas"/>
                          <a:ea typeface="Consolas"/>
                          <a:cs typeface="Consolas"/>
                          <a:sym typeface="Consolas"/>
                        </a:rPr>
                        <a:t>params</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C53929"/>
                          </a:solidFill>
                          <a:highlight>
                            <a:srgbClr val="FFFFFF"/>
                          </a:highlight>
                          <a:latin typeface="Consolas"/>
                          <a:ea typeface="Consolas"/>
                          <a:cs typeface="Consolas"/>
                          <a:sym typeface="Consolas"/>
                        </a:rPr>
                        <a:t>0</a:t>
                      </a:r>
                      <a:endParaRPr sz="1000">
                        <a:highlight>
                          <a:srgbClr val="FFFFFF"/>
                        </a:highlight>
                        <a:latin typeface="Consolas"/>
                        <a:ea typeface="Consolas"/>
                        <a:cs typeface="Consolas"/>
                        <a:sym typeface="Consolas"/>
                      </a:endParaRPr>
                    </a:p>
                  </a:txBody>
                  <a:tcPr marT="63500" marB="63500" marR="63500" marL="63500">
                    <a:solidFill>
                      <a:srgbClr val="FAFAFA"/>
                    </a:solidFill>
                  </a:tcPr>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8" name="Shape 248"/>
        <p:cNvGrpSpPr/>
        <p:nvPr/>
      </p:nvGrpSpPr>
      <p:grpSpPr>
        <a:xfrm>
          <a:off x="0" y="0"/>
          <a:ext cx="0" cy="0"/>
          <a:chOff x="0" y="0"/>
          <a:chExt cx="0" cy="0"/>
        </a:xfrm>
      </p:grpSpPr>
      <p:sp>
        <p:nvSpPr>
          <p:cNvPr id="249" name="Google Shape;249;p36"/>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Neural Networks - Model Summary</a:t>
            </a:r>
            <a:endParaRPr>
              <a:solidFill>
                <a:srgbClr val="38761D"/>
              </a:solidFill>
            </a:endParaRPr>
          </a:p>
        </p:txBody>
      </p:sp>
      <p:pic>
        <p:nvPicPr>
          <p:cNvPr id="250" name="Google Shape;250;p36"/>
          <p:cNvPicPr preferRelativeResize="0"/>
          <p:nvPr/>
        </p:nvPicPr>
        <p:blipFill>
          <a:blip r:embed="rId3">
            <a:alphaModFix/>
          </a:blip>
          <a:stretch>
            <a:fillRect/>
          </a:stretch>
        </p:blipFill>
        <p:spPr>
          <a:xfrm>
            <a:off x="0" y="0"/>
            <a:ext cx="1466275" cy="730575"/>
          </a:xfrm>
          <a:prstGeom prst="rect">
            <a:avLst/>
          </a:prstGeom>
          <a:noFill/>
          <a:ln>
            <a:noFill/>
          </a:ln>
        </p:spPr>
      </p:pic>
      <p:sp>
        <p:nvSpPr>
          <p:cNvPr id="251" name="Google Shape;251;p36"/>
          <p:cNvSpPr txBox="1"/>
          <p:nvPr/>
        </p:nvSpPr>
        <p:spPr>
          <a:xfrm>
            <a:off x="824850" y="730575"/>
            <a:ext cx="7070100" cy="4302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100"/>
              </a:spcBef>
              <a:spcAft>
                <a:spcPts val="0"/>
              </a:spcAft>
              <a:buNone/>
            </a:pPr>
            <a:r>
              <a:rPr b="1" lang="en" sz="1200">
                <a:solidFill>
                  <a:schemeClr val="dk1"/>
                </a:solidFill>
              </a:rPr>
              <a:t>Number of Parameters</a:t>
            </a:r>
            <a:endParaRPr b="1" sz="1200">
              <a:solidFill>
                <a:schemeClr val="dk1"/>
              </a:solidFill>
            </a:endParaRPr>
          </a:p>
          <a:p>
            <a:pPr indent="0" lvl="0" marL="0" rtl="0" algn="l">
              <a:lnSpc>
                <a:spcPct val="115000"/>
              </a:lnSpc>
              <a:spcBef>
                <a:spcPts val="1100"/>
              </a:spcBef>
              <a:spcAft>
                <a:spcPts val="0"/>
              </a:spcAft>
              <a:buNone/>
            </a:pPr>
            <a:r>
              <a:rPr lang="en" sz="1200">
                <a:solidFill>
                  <a:schemeClr val="dk1"/>
                </a:solidFill>
                <a:highlight>
                  <a:srgbClr val="FFFFFF"/>
                </a:highlight>
              </a:rPr>
              <a:t>Let's look at the parameter field in the summary. For the input layer it shows 140 parameters. You wonder how's that calculated? We have 13 inputs and 10 nodes, so </a:t>
            </a:r>
            <a:r>
              <a:rPr b="1" lang="en" sz="1200">
                <a:solidFill>
                  <a:schemeClr val="dk1"/>
                </a:solidFill>
                <a:highlight>
                  <a:srgbClr val="FFFFFF"/>
                </a:highlight>
              </a:rPr>
              <a:t>13 x 10 is 130</a:t>
            </a:r>
            <a:r>
              <a:rPr lang="en" sz="1200">
                <a:solidFill>
                  <a:schemeClr val="dk1"/>
                </a:solidFill>
                <a:highlight>
                  <a:srgbClr val="FFFFFF"/>
                </a:highlight>
              </a:rPr>
              <a:t>. Where does 140 come from? Each connection between the inputs and each node has a weight, which adds up to 130. But each </a:t>
            </a:r>
            <a:r>
              <a:rPr b="1" lang="en" sz="1200">
                <a:solidFill>
                  <a:srgbClr val="0000FF"/>
                </a:solidFill>
                <a:highlight>
                  <a:srgbClr val="FFFFFF"/>
                </a:highlight>
              </a:rPr>
              <a:t>node has an additional bias</a:t>
            </a:r>
            <a:r>
              <a:rPr lang="en" sz="1200">
                <a:solidFill>
                  <a:schemeClr val="dk1"/>
                </a:solidFill>
                <a:highlight>
                  <a:srgbClr val="FFFFFF"/>
                </a:highlight>
              </a:rPr>
              <a:t>. That's ten nodes, so </a:t>
            </a:r>
            <a:r>
              <a:rPr b="1" lang="en" sz="1200">
                <a:solidFill>
                  <a:srgbClr val="0000FF"/>
                </a:solidFill>
                <a:highlight>
                  <a:srgbClr val="FFFFFF"/>
                </a:highlight>
              </a:rPr>
              <a:t>130 + 10 = 140</a:t>
            </a:r>
            <a:r>
              <a:rPr lang="en" sz="1200">
                <a:solidFill>
                  <a:schemeClr val="dk1"/>
                </a:solidFill>
                <a:highlight>
                  <a:srgbClr val="FFFFFF"/>
                </a:highlight>
              </a:rPr>
              <a:t>. It's the weights and biases the neural network will </a:t>
            </a:r>
            <a:r>
              <a:rPr i="1" lang="en" sz="1200">
                <a:solidFill>
                  <a:schemeClr val="dk1"/>
                </a:solidFill>
                <a:highlight>
                  <a:srgbClr val="FFFFFF"/>
                </a:highlight>
              </a:rPr>
              <a:t>"learn" </a:t>
            </a:r>
            <a:r>
              <a:rPr lang="en" sz="1200">
                <a:solidFill>
                  <a:schemeClr val="dk1"/>
                </a:solidFill>
                <a:highlight>
                  <a:srgbClr val="FFFFFF"/>
                </a:highlight>
              </a:rPr>
              <a:t>during training.</a:t>
            </a:r>
            <a:endParaRPr sz="1200">
              <a:solidFill>
                <a:schemeClr val="dk1"/>
              </a:solidFill>
              <a:highlight>
                <a:srgbClr val="FFFFFF"/>
              </a:highlight>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a:p>
            <a:pPr indent="0" lvl="0" marL="0" rtl="0" algn="l">
              <a:lnSpc>
                <a:spcPct val="115000"/>
              </a:lnSpc>
              <a:spcBef>
                <a:spcPts val="1100"/>
              </a:spcBef>
              <a:spcAft>
                <a:spcPts val="0"/>
              </a:spcAft>
              <a:buNone/>
            </a:pPr>
            <a:r>
              <a:rPr lang="en" sz="1200">
                <a:solidFill>
                  <a:schemeClr val="dk1"/>
                </a:solidFill>
                <a:highlight>
                  <a:srgbClr val="FFFFFF"/>
                </a:highlight>
              </a:rPr>
              <a:t>At the next (hidden) layer you see 110 params. That's 10 outputs from the input layer connected to each of the ten nodes from the hidden layer (10x10) plus the ten biases for the nodes in the hidden layers, for a total of 110 parameters to </a:t>
            </a:r>
            <a:r>
              <a:rPr i="1" lang="en" sz="1200">
                <a:solidFill>
                  <a:schemeClr val="dk1"/>
                </a:solidFill>
                <a:highlight>
                  <a:srgbClr val="FFFFFF"/>
                </a:highlight>
              </a:rPr>
              <a:t>"learn"</a:t>
            </a:r>
            <a:r>
              <a:rPr lang="en" sz="1200">
                <a:solidFill>
                  <a:schemeClr val="dk1"/>
                </a:solidFill>
                <a:highlight>
                  <a:srgbClr val="FFFFFF"/>
                </a:highlight>
              </a:rPr>
              <a:t>.</a:t>
            </a:r>
            <a:endParaRPr sz="1200">
              <a:solidFill>
                <a:schemeClr val="dk1"/>
              </a:solidFill>
              <a:highlight>
                <a:srgbClr val="FFFFFF"/>
              </a:highlight>
            </a:endParaRPr>
          </a:p>
          <a:p>
            <a:pPr indent="0" lvl="0" marL="0" rtl="0" algn="l">
              <a:lnSpc>
                <a:spcPct val="115000"/>
              </a:lnSpc>
              <a:spcBef>
                <a:spcPts val="0"/>
              </a:spcBef>
              <a:spcAft>
                <a:spcPts val="0"/>
              </a:spcAft>
              <a:buNone/>
            </a:pPr>
            <a:r>
              <a:t/>
            </a:r>
            <a:endParaRPr sz="1200">
              <a:solidFill>
                <a:schemeClr val="dk1"/>
              </a:solidFill>
              <a:highlight>
                <a:srgbClr val="FFFFFF"/>
              </a:highlight>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ctr">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5" name="Shape 255"/>
        <p:cNvGrpSpPr/>
        <p:nvPr/>
      </p:nvGrpSpPr>
      <p:grpSpPr>
        <a:xfrm>
          <a:off x="0" y="0"/>
          <a:ext cx="0" cy="0"/>
          <a:chOff x="0" y="0"/>
          <a:chExt cx="0" cy="0"/>
        </a:xfrm>
      </p:grpSpPr>
      <p:sp>
        <p:nvSpPr>
          <p:cNvPr id="256" name="Google Shape;256;p37"/>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Neural Networks - Shorthand Syntax</a:t>
            </a:r>
            <a:endParaRPr>
              <a:solidFill>
                <a:srgbClr val="38761D"/>
              </a:solidFill>
            </a:endParaRPr>
          </a:p>
        </p:txBody>
      </p:sp>
      <p:pic>
        <p:nvPicPr>
          <p:cNvPr id="257" name="Google Shape;257;p37"/>
          <p:cNvPicPr preferRelativeResize="0"/>
          <p:nvPr/>
        </p:nvPicPr>
        <p:blipFill>
          <a:blip r:embed="rId3">
            <a:alphaModFix/>
          </a:blip>
          <a:stretch>
            <a:fillRect/>
          </a:stretch>
        </p:blipFill>
        <p:spPr>
          <a:xfrm>
            <a:off x="0" y="0"/>
            <a:ext cx="1466275" cy="730575"/>
          </a:xfrm>
          <a:prstGeom prst="rect">
            <a:avLst/>
          </a:prstGeom>
          <a:noFill/>
          <a:ln>
            <a:noFill/>
          </a:ln>
        </p:spPr>
      </p:pic>
      <p:sp>
        <p:nvSpPr>
          <p:cNvPr id="258" name="Google Shape;258;p37"/>
          <p:cNvSpPr txBox="1"/>
          <p:nvPr/>
        </p:nvSpPr>
        <p:spPr>
          <a:xfrm>
            <a:off x="824850" y="730575"/>
            <a:ext cx="7070100" cy="43029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None/>
            </a:pPr>
            <a:r>
              <a:rPr b="1" lang="en" sz="1200">
                <a:solidFill>
                  <a:schemeClr val="dk1"/>
                </a:solidFill>
                <a:highlight>
                  <a:srgbClr val="FFFFFF"/>
                </a:highlight>
              </a:rPr>
              <a:t>Shorthand Syntax</a:t>
            </a:r>
            <a:endParaRPr b="1" sz="1200">
              <a:solidFill>
                <a:schemeClr val="dk1"/>
              </a:solidFill>
              <a:highlight>
                <a:srgbClr val="FFFFFF"/>
              </a:highlight>
            </a:endParaRPr>
          </a:p>
          <a:p>
            <a:pPr indent="0" lvl="0" marL="0" rtl="0" algn="l">
              <a:lnSpc>
                <a:spcPct val="115000"/>
              </a:lnSpc>
              <a:spcBef>
                <a:spcPts val="1100"/>
              </a:spcBef>
              <a:spcAft>
                <a:spcPts val="0"/>
              </a:spcAft>
              <a:buNone/>
            </a:pPr>
            <a:r>
              <a:rPr b="1" lang="en" sz="1200">
                <a:solidFill>
                  <a:schemeClr val="dk1"/>
                </a:solidFill>
                <a:highlight>
                  <a:srgbClr val="FFFFFF"/>
                </a:highlight>
              </a:rPr>
              <a:t>TF.Keras</a:t>
            </a:r>
            <a:r>
              <a:rPr lang="en" sz="1200">
                <a:solidFill>
                  <a:schemeClr val="dk1"/>
                </a:solidFill>
                <a:highlight>
                  <a:srgbClr val="FFFFFF"/>
                </a:highlight>
              </a:rPr>
              <a:t> provides a shorthand syntax when specifying layers. You don't need to separately specify activation functions between layers. Instead, you can specify the </a:t>
            </a:r>
            <a:r>
              <a:rPr b="1" lang="en" sz="1200">
                <a:solidFill>
                  <a:schemeClr val="dk1"/>
                </a:solidFill>
                <a:highlight>
                  <a:srgbClr val="FFFFFF"/>
                </a:highlight>
              </a:rPr>
              <a:t>activation </a:t>
            </a:r>
            <a:r>
              <a:rPr lang="en" sz="1200">
                <a:solidFill>
                  <a:schemeClr val="dk1"/>
                </a:solidFill>
                <a:highlight>
                  <a:srgbClr val="FFFFFF"/>
                </a:highlight>
              </a:rPr>
              <a:t>function as a</a:t>
            </a:r>
            <a:r>
              <a:rPr b="1" lang="en" sz="1200">
                <a:solidFill>
                  <a:schemeClr val="dk1"/>
                </a:solidFill>
                <a:highlight>
                  <a:srgbClr val="FFFFFF"/>
                </a:highlight>
              </a:rPr>
              <a:t> (keyword) parameter</a:t>
            </a:r>
            <a:r>
              <a:rPr lang="en" sz="1200">
                <a:solidFill>
                  <a:schemeClr val="dk1"/>
                </a:solidFill>
                <a:highlight>
                  <a:srgbClr val="FFFFFF"/>
                </a:highlight>
              </a:rPr>
              <a:t> when instantiating a </a:t>
            </a:r>
            <a:r>
              <a:rPr b="1" lang="en" sz="1200">
                <a:solidFill>
                  <a:schemeClr val="dk1"/>
                </a:solidFill>
                <a:highlight>
                  <a:srgbClr val="EFF0F1"/>
                </a:highlight>
              </a:rPr>
              <a:t>Dense()</a:t>
            </a:r>
            <a:r>
              <a:rPr lang="en" sz="1200">
                <a:solidFill>
                  <a:schemeClr val="dk1"/>
                </a:solidFill>
                <a:highlight>
                  <a:srgbClr val="FFFFFF"/>
                </a:highlight>
              </a:rPr>
              <a:t> layer.</a:t>
            </a:r>
            <a:endParaRPr sz="1200">
              <a:solidFill>
                <a:schemeClr val="dk1"/>
              </a:solidFill>
              <a:highlight>
                <a:srgbClr val="FFFFFF"/>
              </a:highlight>
            </a:endParaRPr>
          </a:p>
          <a:p>
            <a:pPr indent="0" lvl="0" marL="0" rtl="0" algn="l">
              <a:lnSpc>
                <a:spcPct val="115000"/>
              </a:lnSpc>
              <a:spcBef>
                <a:spcPts val="1100"/>
              </a:spcBef>
              <a:spcAft>
                <a:spcPts val="0"/>
              </a:spcAft>
              <a:buNone/>
            </a:pPr>
            <a:r>
              <a:rPr lang="en" sz="1200">
                <a:solidFill>
                  <a:schemeClr val="dk1"/>
                </a:solidFill>
                <a:highlight>
                  <a:srgbClr val="FFFFFF"/>
                </a:highlight>
              </a:rPr>
              <a:t>The code below does </a:t>
            </a:r>
            <a:r>
              <a:rPr b="1" lang="en" sz="1200">
                <a:solidFill>
                  <a:srgbClr val="0000FF"/>
                </a:solidFill>
                <a:highlight>
                  <a:srgbClr val="FFFFFF"/>
                </a:highlight>
              </a:rPr>
              <a:t>exactly the same</a:t>
            </a:r>
            <a:r>
              <a:rPr lang="en" sz="1200">
                <a:solidFill>
                  <a:schemeClr val="dk1"/>
                </a:solidFill>
                <a:highlight>
                  <a:srgbClr val="FFFFFF"/>
                </a:highlight>
              </a:rPr>
              <a:t> as the previous code sample.</a:t>
            </a:r>
            <a:endParaRPr sz="1200">
              <a:solidFill>
                <a:schemeClr val="dk1"/>
              </a:solidFill>
              <a:highlight>
                <a:srgbClr val="FFFFFF"/>
              </a:highlight>
            </a:endParaRPr>
          </a:p>
          <a:p>
            <a:pPr indent="0" lvl="0" marL="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ctr">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p:txBody>
      </p:sp>
      <p:graphicFrame>
        <p:nvGraphicFramePr>
          <p:cNvPr id="259" name="Google Shape;259;p37"/>
          <p:cNvGraphicFramePr/>
          <p:nvPr/>
        </p:nvGraphicFramePr>
        <p:xfrm>
          <a:off x="895838" y="2428675"/>
          <a:ext cx="3000000" cy="3000000"/>
        </p:xfrm>
        <a:graphic>
          <a:graphicData uri="http://schemas.openxmlformats.org/drawingml/2006/table">
            <a:tbl>
              <a:tblPr>
                <a:noFill/>
                <a:tableStyleId>{ED65EA27-E6AA-487E-946A-8596C767633C}</a:tableStyleId>
              </a:tblPr>
              <a:tblGrid>
                <a:gridCol w="7070100"/>
              </a:tblGrid>
              <a:tr h="12700">
                <a:tc>
                  <a:txBody>
                    <a:bodyPr/>
                    <a:lstStyle/>
                    <a:p>
                      <a:pPr indent="0" lvl="0" marL="0" rtl="0" algn="l">
                        <a:lnSpc>
                          <a:spcPct val="115000"/>
                        </a:lnSpc>
                        <a:spcBef>
                          <a:spcPts val="0"/>
                        </a:spcBef>
                        <a:spcAft>
                          <a:spcPts val="0"/>
                        </a:spcAft>
                        <a:buNone/>
                      </a:pPr>
                      <a:r>
                        <a:rPr lang="en" sz="1200">
                          <a:solidFill>
                            <a:srgbClr val="9C27B0"/>
                          </a:solidFill>
                          <a:highlight>
                            <a:srgbClr val="FFFFFF"/>
                          </a:highlight>
                          <a:latin typeface="Consolas"/>
                          <a:ea typeface="Consolas"/>
                          <a:cs typeface="Consolas"/>
                          <a:sym typeface="Consolas"/>
                        </a:rPr>
                        <a:t>from</a:t>
                      </a:r>
                      <a:r>
                        <a:rPr lang="en" sz="1200">
                          <a:highlight>
                            <a:srgbClr val="FFFFFF"/>
                          </a:highlight>
                          <a:latin typeface="Consolas"/>
                          <a:ea typeface="Consolas"/>
                          <a:cs typeface="Consolas"/>
                          <a:sym typeface="Consolas"/>
                        </a:rPr>
                        <a:t> tensorflow.keras </a:t>
                      </a:r>
                      <a:r>
                        <a:rPr lang="en" sz="1200">
                          <a:solidFill>
                            <a:srgbClr val="9C27B0"/>
                          </a:solidFill>
                          <a:highlight>
                            <a:srgbClr val="FFFFFF"/>
                          </a:highlight>
                          <a:latin typeface="Consolas"/>
                          <a:ea typeface="Consolas"/>
                          <a:cs typeface="Consolas"/>
                          <a:sym typeface="Consolas"/>
                        </a:rPr>
                        <a:t>import</a:t>
                      </a:r>
                      <a:r>
                        <a:rPr lang="en" sz="1200">
                          <a:highlight>
                            <a:srgbClr val="FFFFFF"/>
                          </a:highlight>
                          <a:latin typeface="Consolas"/>
                          <a:ea typeface="Consolas"/>
                          <a:cs typeface="Consolas"/>
                          <a:sym typeface="Consolas"/>
                        </a:rPr>
                        <a:t> </a:t>
                      </a:r>
                      <a:r>
                        <a:rPr lang="en" sz="1200">
                          <a:solidFill>
                            <a:srgbClr val="3367D6"/>
                          </a:solidFill>
                          <a:highlight>
                            <a:srgbClr val="FFFFFF"/>
                          </a:highlight>
                          <a:latin typeface="Consolas"/>
                          <a:ea typeface="Consolas"/>
                          <a:cs typeface="Consolas"/>
                          <a:sym typeface="Consolas"/>
                        </a:rPr>
                        <a:t>Sequential</a:t>
                      </a:r>
                      <a:endParaRPr sz="12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200">
                          <a:solidFill>
                            <a:srgbClr val="9C27B0"/>
                          </a:solidFill>
                          <a:highlight>
                            <a:srgbClr val="FFFFFF"/>
                          </a:highlight>
                          <a:latin typeface="Consolas"/>
                          <a:ea typeface="Consolas"/>
                          <a:cs typeface="Consolas"/>
                          <a:sym typeface="Consolas"/>
                        </a:rPr>
                        <a:t>from</a:t>
                      </a:r>
                      <a:r>
                        <a:rPr lang="en" sz="1200">
                          <a:highlight>
                            <a:srgbClr val="FFFFFF"/>
                          </a:highlight>
                          <a:latin typeface="Consolas"/>
                          <a:ea typeface="Consolas"/>
                          <a:cs typeface="Consolas"/>
                          <a:sym typeface="Consolas"/>
                        </a:rPr>
                        <a:t> tensorflow.keras</a:t>
                      </a:r>
                      <a:r>
                        <a:rPr lang="en" sz="1200">
                          <a:solidFill>
                            <a:srgbClr val="616161"/>
                          </a:solidFill>
                          <a:highlight>
                            <a:srgbClr val="FFFFFF"/>
                          </a:highlight>
                          <a:latin typeface="Consolas"/>
                          <a:ea typeface="Consolas"/>
                          <a:cs typeface="Consolas"/>
                          <a:sym typeface="Consolas"/>
                        </a:rPr>
                        <a:t>.</a:t>
                      </a:r>
                      <a:r>
                        <a:rPr lang="en" sz="1200">
                          <a:highlight>
                            <a:srgbClr val="FFFFFF"/>
                          </a:highlight>
                          <a:latin typeface="Consolas"/>
                          <a:ea typeface="Consolas"/>
                          <a:cs typeface="Consolas"/>
                          <a:sym typeface="Consolas"/>
                        </a:rPr>
                        <a:t>layers </a:t>
                      </a:r>
                      <a:r>
                        <a:rPr lang="en" sz="1200">
                          <a:solidFill>
                            <a:srgbClr val="9C27B0"/>
                          </a:solidFill>
                          <a:highlight>
                            <a:srgbClr val="FFFFFF"/>
                          </a:highlight>
                          <a:latin typeface="Consolas"/>
                          <a:ea typeface="Consolas"/>
                          <a:cs typeface="Consolas"/>
                          <a:sym typeface="Consolas"/>
                        </a:rPr>
                        <a:t>import</a:t>
                      </a:r>
                      <a:r>
                        <a:rPr lang="en" sz="1200">
                          <a:highlight>
                            <a:srgbClr val="FFFFFF"/>
                          </a:highlight>
                          <a:latin typeface="Consolas"/>
                          <a:ea typeface="Consolas"/>
                          <a:cs typeface="Consolas"/>
                          <a:sym typeface="Consolas"/>
                        </a:rPr>
                        <a:t> </a:t>
                      </a:r>
                      <a:r>
                        <a:rPr lang="en" sz="1200">
                          <a:solidFill>
                            <a:srgbClr val="3367D6"/>
                          </a:solidFill>
                          <a:highlight>
                            <a:srgbClr val="FFFFFF"/>
                          </a:highlight>
                          <a:latin typeface="Consolas"/>
                          <a:ea typeface="Consolas"/>
                          <a:cs typeface="Consolas"/>
                          <a:sym typeface="Consolas"/>
                        </a:rPr>
                        <a:t>Dense</a:t>
                      </a:r>
                      <a:endParaRPr sz="12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t/>
                      </a:r>
                      <a:endParaRPr sz="12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200">
                          <a:highlight>
                            <a:srgbClr val="FFFFFF"/>
                          </a:highlight>
                          <a:latin typeface="Consolas"/>
                          <a:ea typeface="Consolas"/>
                          <a:cs typeface="Consolas"/>
                          <a:sym typeface="Consolas"/>
                        </a:rPr>
                        <a:t>model </a:t>
                      </a:r>
                      <a:r>
                        <a:rPr lang="en" sz="1200">
                          <a:solidFill>
                            <a:srgbClr val="616161"/>
                          </a:solidFill>
                          <a:highlight>
                            <a:srgbClr val="FFFFFF"/>
                          </a:highlight>
                          <a:latin typeface="Consolas"/>
                          <a:ea typeface="Consolas"/>
                          <a:cs typeface="Consolas"/>
                          <a:sym typeface="Consolas"/>
                        </a:rPr>
                        <a:t>=</a:t>
                      </a:r>
                      <a:r>
                        <a:rPr lang="en" sz="1200">
                          <a:highlight>
                            <a:srgbClr val="FFFFFF"/>
                          </a:highlight>
                          <a:latin typeface="Consolas"/>
                          <a:ea typeface="Consolas"/>
                          <a:cs typeface="Consolas"/>
                          <a:sym typeface="Consolas"/>
                        </a:rPr>
                        <a:t> </a:t>
                      </a:r>
                      <a:r>
                        <a:rPr lang="en" sz="1200">
                          <a:solidFill>
                            <a:srgbClr val="3367D6"/>
                          </a:solidFill>
                          <a:highlight>
                            <a:srgbClr val="FFFFFF"/>
                          </a:highlight>
                          <a:latin typeface="Consolas"/>
                          <a:ea typeface="Consolas"/>
                          <a:cs typeface="Consolas"/>
                          <a:sym typeface="Consolas"/>
                        </a:rPr>
                        <a:t>Sequential</a:t>
                      </a:r>
                      <a:r>
                        <a:rPr lang="en" sz="1200">
                          <a:solidFill>
                            <a:srgbClr val="616161"/>
                          </a:solidFill>
                          <a:highlight>
                            <a:srgbClr val="FFFFFF"/>
                          </a:highlight>
                          <a:latin typeface="Consolas"/>
                          <a:ea typeface="Consolas"/>
                          <a:cs typeface="Consolas"/>
                          <a:sym typeface="Consolas"/>
                        </a:rPr>
                        <a:t>()</a:t>
                      </a:r>
                      <a:endParaRPr sz="12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200">
                          <a:solidFill>
                            <a:srgbClr val="455A64"/>
                          </a:solidFill>
                          <a:highlight>
                            <a:srgbClr val="FFFFFF"/>
                          </a:highlight>
                          <a:latin typeface="Consolas"/>
                          <a:ea typeface="Consolas"/>
                          <a:cs typeface="Consolas"/>
                          <a:sym typeface="Consolas"/>
                        </a:rPr>
                        <a:t># Add the first (input) layer (10 nodes) with input shape 13 element vector (1D).</a:t>
                      </a:r>
                      <a:endParaRPr sz="12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200">
                          <a:highlight>
                            <a:srgbClr val="FFFFFF"/>
                          </a:highlight>
                          <a:latin typeface="Consolas"/>
                          <a:ea typeface="Consolas"/>
                          <a:cs typeface="Consolas"/>
                          <a:sym typeface="Consolas"/>
                        </a:rPr>
                        <a:t>model</a:t>
                      </a:r>
                      <a:r>
                        <a:rPr lang="en" sz="1200">
                          <a:solidFill>
                            <a:srgbClr val="616161"/>
                          </a:solidFill>
                          <a:highlight>
                            <a:srgbClr val="FFFFFF"/>
                          </a:highlight>
                          <a:latin typeface="Consolas"/>
                          <a:ea typeface="Consolas"/>
                          <a:cs typeface="Consolas"/>
                          <a:sym typeface="Consolas"/>
                        </a:rPr>
                        <a:t>.</a:t>
                      </a:r>
                      <a:r>
                        <a:rPr lang="en" sz="1200">
                          <a:highlight>
                            <a:srgbClr val="FFFFFF"/>
                          </a:highlight>
                          <a:latin typeface="Consolas"/>
                          <a:ea typeface="Consolas"/>
                          <a:cs typeface="Consolas"/>
                          <a:sym typeface="Consolas"/>
                        </a:rPr>
                        <a:t>add</a:t>
                      </a:r>
                      <a:r>
                        <a:rPr lang="en" sz="1200">
                          <a:solidFill>
                            <a:srgbClr val="616161"/>
                          </a:solidFill>
                          <a:highlight>
                            <a:srgbClr val="FFFFFF"/>
                          </a:highlight>
                          <a:latin typeface="Consolas"/>
                          <a:ea typeface="Consolas"/>
                          <a:cs typeface="Consolas"/>
                          <a:sym typeface="Consolas"/>
                        </a:rPr>
                        <a:t>(</a:t>
                      </a:r>
                      <a:r>
                        <a:rPr lang="en" sz="1200">
                          <a:solidFill>
                            <a:srgbClr val="3367D6"/>
                          </a:solidFill>
                          <a:highlight>
                            <a:srgbClr val="FFFFFF"/>
                          </a:highlight>
                          <a:latin typeface="Consolas"/>
                          <a:ea typeface="Consolas"/>
                          <a:cs typeface="Consolas"/>
                          <a:sym typeface="Consolas"/>
                        </a:rPr>
                        <a:t>Dense</a:t>
                      </a:r>
                      <a:r>
                        <a:rPr lang="en" sz="1200">
                          <a:solidFill>
                            <a:srgbClr val="616161"/>
                          </a:solidFill>
                          <a:highlight>
                            <a:srgbClr val="FFFFFF"/>
                          </a:highlight>
                          <a:latin typeface="Consolas"/>
                          <a:ea typeface="Consolas"/>
                          <a:cs typeface="Consolas"/>
                          <a:sym typeface="Consolas"/>
                        </a:rPr>
                        <a:t>(</a:t>
                      </a:r>
                      <a:r>
                        <a:rPr lang="en" sz="1200">
                          <a:solidFill>
                            <a:srgbClr val="C53929"/>
                          </a:solidFill>
                          <a:highlight>
                            <a:srgbClr val="FFFFFF"/>
                          </a:highlight>
                          <a:latin typeface="Consolas"/>
                          <a:ea typeface="Consolas"/>
                          <a:cs typeface="Consolas"/>
                          <a:sym typeface="Consolas"/>
                        </a:rPr>
                        <a:t>10</a:t>
                      </a:r>
                      <a:r>
                        <a:rPr lang="en" sz="1200">
                          <a:solidFill>
                            <a:srgbClr val="616161"/>
                          </a:solidFill>
                          <a:highlight>
                            <a:srgbClr val="FFFFFF"/>
                          </a:highlight>
                          <a:latin typeface="Consolas"/>
                          <a:ea typeface="Consolas"/>
                          <a:cs typeface="Consolas"/>
                          <a:sym typeface="Consolas"/>
                        </a:rPr>
                        <a:t>,</a:t>
                      </a:r>
                      <a:r>
                        <a:rPr lang="en" sz="1200">
                          <a:highlight>
                            <a:srgbClr val="FFFFFF"/>
                          </a:highlight>
                          <a:latin typeface="Consolas"/>
                          <a:ea typeface="Consolas"/>
                          <a:cs typeface="Consolas"/>
                          <a:sym typeface="Consolas"/>
                        </a:rPr>
                        <a:t> input_shape</a:t>
                      </a:r>
                      <a:r>
                        <a:rPr lang="en" sz="1200">
                          <a:solidFill>
                            <a:srgbClr val="616161"/>
                          </a:solidFill>
                          <a:highlight>
                            <a:srgbClr val="FFFFFF"/>
                          </a:highlight>
                          <a:latin typeface="Consolas"/>
                          <a:ea typeface="Consolas"/>
                          <a:cs typeface="Consolas"/>
                          <a:sym typeface="Consolas"/>
                        </a:rPr>
                        <a:t>=(</a:t>
                      </a:r>
                      <a:r>
                        <a:rPr lang="en" sz="1200">
                          <a:solidFill>
                            <a:srgbClr val="C53929"/>
                          </a:solidFill>
                          <a:highlight>
                            <a:srgbClr val="FFFFFF"/>
                          </a:highlight>
                          <a:latin typeface="Consolas"/>
                          <a:ea typeface="Consolas"/>
                          <a:cs typeface="Consolas"/>
                          <a:sym typeface="Consolas"/>
                        </a:rPr>
                        <a:t>13</a:t>
                      </a:r>
                      <a:r>
                        <a:rPr lang="en" sz="1200">
                          <a:solidFill>
                            <a:srgbClr val="616161"/>
                          </a:solidFill>
                          <a:highlight>
                            <a:srgbClr val="FFFFFF"/>
                          </a:highlight>
                          <a:latin typeface="Consolas"/>
                          <a:ea typeface="Consolas"/>
                          <a:cs typeface="Consolas"/>
                          <a:sym typeface="Consolas"/>
                        </a:rPr>
                        <a:t>,),</a:t>
                      </a:r>
                      <a:r>
                        <a:rPr lang="en" sz="1200">
                          <a:highlight>
                            <a:srgbClr val="FFFFFF"/>
                          </a:highlight>
                          <a:latin typeface="Consolas"/>
                          <a:ea typeface="Consolas"/>
                          <a:cs typeface="Consolas"/>
                          <a:sym typeface="Consolas"/>
                        </a:rPr>
                        <a:t> activation</a:t>
                      </a:r>
                      <a:r>
                        <a:rPr lang="en" sz="1200">
                          <a:solidFill>
                            <a:srgbClr val="616161"/>
                          </a:solidFill>
                          <a:highlight>
                            <a:srgbClr val="FFFFFF"/>
                          </a:highlight>
                          <a:latin typeface="Consolas"/>
                          <a:ea typeface="Consolas"/>
                          <a:cs typeface="Consolas"/>
                          <a:sym typeface="Consolas"/>
                        </a:rPr>
                        <a:t>=</a:t>
                      </a:r>
                      <a:r>
                        <a:rPr lang="en" sz="1200">
                          <a:solidFill>
                            <a:srgbClr val="0F9D58"/>
                          </a:solidFill>
                          <a:highlight>
                            <a:srgbClr val="FFFFFF"/>
                          </a:highlight>
                          <a:latin typeface="Consolas"/>
                          <a:ea typeface="Consolas"/>
                          <a:cs typeface="Consolas"/>
                          <a:sym typeface="Consolas"/>
                        </a:rPr>
                        <a:t>'relu'</a:t>
                      </a:r>
                      <a:r>
                        <a:rPr lang="en" sz="1200">
                          <a:solidFill>
                            <a:srgbClr val="616161"/>
                          </a:solidFill>
                          <a:highlight>
                            <a:srgbClr val="FFFFFF"/>
                          </a:highlight>
                          <a:latin typeface="Consolas"/>
                          <a:ea typeface="Consolas"/>
                          <a:cs typeface="Consolas"/>
                          <a:sym typeface="Consolas"/>
                        </a:rPr>
                        <a:t>))</a:t>
                      </a:r>
                      <a:endParaRPr sz="12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200">
                          <a:solidFill>
                            <a:srgbClr val="455A64"/>
                          </a:solidFill>
                          <a:highlight>
                            <a:srgbClr val="FFFFFF"/>
                          </a:highlight>
                          <a:latin typeface="Consolas"/>
                          <a:ea typeface="Consolas"/>
                          <a:cs typeface="Consolas"/>
                          <a:sym typeface="Consolas"/>
                        </a:rPr>
                        <a:t># Add the second (hidden) layer (10 nodes).</a:t>
                      </a:r>
                      <a:endParaRPr sz="12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200">
                          <a:highlight>
                            <a:srgbClr val="FFFFFF"/>
                          </a:highlight>
                          <a:latin typeface="Consolas"/>
                          <a:ea typeface="Consolas"/>
                          <a:cs typeface="Consolas"/>
                          <a:sym typeface="Consolas"/>
                        </a:rPr>
                        <a:t>model</a:t>
                      </a:r>
                      <a:r>
                        <a:rPr lang="en" sz="1200">
                          <a:solidFill>
                            <a:srgbClr val="616161"/>
                          </a:solidFill>
                          <a:highlight>
                            <a:srgbClr val="FFFFFF"/>
                          </a:highlight>
                          <a:latin typeface="Consolas"/>
                          <a:ea typeface="Consolas"/>
                          <a:cs typeface="Consolas"/>
                          <a:sym typeface="Consolas"/>
                        </a:rPr>
                        <a:t>.</a:t>
                      </a:r>
                      <a:r>
                        <a:rPr lang="en" sz="1200">
                          <a:highlight>
                            <a:srgbClr val="FFFFFF"/>
                          </a:highlight>
                          <a:latin typeface="Consolas"/>
                          <a:ea typeface="Consolas"/>
                          <a:cs typeface="Consolas"/>
                          <a:sym typeface="Consolas"/>
                        </a:rPr>
                        <a:t>add</a:t>
                      </a:r>
                      <a:r>
                        <a:rPr lang="en" sz="1200">
                          <a:solidFill>
                            <a:srgbClr val="616161"/>
                          </a:solidFill>
                          <a:highlight>
                            <a:srgbClr val="FFFFFF"/>
                          </a:highlight>
                          <a:latin typeface="Consolas"/>
                          <a:ea typeface="Consolas"/>
                          <a:cs typeface="Consolas"/>
                          <a:sym typeface="Consolas"/>
                        </a:rPr>
                        <a:t>(</a:t>
                      </a:r>
                      <a:r>
                        <a:rPr lang="en" sz="1200">
                          <a:solidFill>
                            <a:srgbClr val="3367D6"/>
                          </a:solidFill>
                          <a:highlight>
                            <a:srgbClr val="FFFFFF"/>
                          </a:highlight>
                          <a:latin typeface="Consolas"/>
                          <a:ea typeface="Consolas"/>
                          <a:cs typeface="Consolas"/>
                          <a:sym typeface="Consolas"/>
                        </a:rPr>
                        <a:t>Dense</a:t>
                      </a:r>
                      <a:r>
                        <a:rPr lang="en" sz="1200">
                          <a:solidFill>
                            <a:srgbClr val="616161"/>
                          </a:solidFill>
                          <a:highlight>
                            <a:srgbClr val="FFFFFF"/>
                          </a:highlight>
                          <a:latin typeface="Consolas"/>
                          <a:ea typeface="Consolas"/>
                          <a:cs typeface="Consolas"/>
                          <a:sym typeface="Consolas"/>
                        </a:rPr>
                        <a:t>(</a:t>
                      </a:r>
                      <a:r>
                        <a:rPr lang="en" sz="1200">
                          <a:solidFill>
                            <a:srgbClr val="C53929"/>
                          </a:solidFill>
                          <a:highlight>
                            <a:srgbClr val="FFFFFF"/>
                          </a:highlight>
                          <a:latin typeface="Consolas"/>
                          <a:ea typeface="Consolas"/>
                          <a:cs typeface="Consolas"/>
                          <a:sym typeface="Consolas"/>
                        </a:rPr>
                        <a:t>10</a:t>
                      </a:r>
                      <a:r>
                        <a:rPr lang="en" sz="1200">
                          <a:solidFill>
                            <a:srgbClr val="616161"/>
                          </a:solidFill>
                          <a:highlight>
                            <a:srgbClr val="FFFFFF"/>
                          </a:highlight>
                          <a:latin typeface="Consolas"/>
                          <a:ea typeface="Consolas"/>
                          <a:cs typeface="Consolas"/>
                          <a:sym typeface="Consolas"/>
                        </a:rPr>
                        <a:t>,</a:t>
                      </a:r>
                      <a:r>
                        <a:rPr lang="en" sz="1200">
                          <a:highlight>
                            <a:srgbClr val="FFFFFF"/>
                          </a:highlight>
                          <a:latin typeface="Consolas"/>
                          <a:ea typeface="Consolas"/>
                          <a:cs typeface="Consolas"/>
                          <a:sym typeface="Consolas"/>
                        </a:rPr>
                        <a:t> activation</a:t>
                      </a:r>
                      <a:r>
                        <a:rPr lang="en" sz="1200">
                          <a:solidFill>
                            <a:srgbClr val="616161"/>
                          </a:solidFill>
                          <a:highlight>
                            <a:srgbClr val="FFFFFF"/>
                          </a:highlight>
                          <a:latin typeface="Consolas"/>
                          <a:ea typeface="Consolas"/>
                          <a:cs typeface="Consolas"/>
                          <a:sym typeface="Consolas"/>
                        </a:rPr>
                        <a:t>=</a:t>
                      </a:r>
                      <a:r>
                        <a:rPr lang="en" sz="1200">
                          <a:solidFill>
                            <a:srgbClr val="0F9D58"/>
                          </a:solidFill>
                          <a:highlight>
                            <a:srgbClr val="FFFFFF"/>
                          </a:highlight>
                          <a:latin typeface="Consolas"/>
                          <a:ea typeface="Consolas"/>
                          <a:cs typeface="Consolas"/>
                          <a:sym typeface="Consolas"/>
                        </a:rPr>
                        <a:t>'relu'</a:t>
                      </a:r>
                      <a:r>
                        <a:rPr lang="en" sz="1200">
                          <a:solidFill>
                            <a:srgbClr val="616161"/>
                          </a:solidFill>
                          <a:highlight>
                            <a:srgbClr val="FFFFFF"/>
                          </a:highlight>
                          <a:latin typeface="Consolas"/>
                          <a:ea typeface="Consolas"/>
                          <a:cs typeface="Consolas"/>
                          <a:sym typeface="Consolas"/>
                        </a:rPr>
                        <a:t>))</a:t>
                      </a:r>
                      <a:endParaRPr sz="12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200">
                          <a:solidFill>
                            <a:srgbClr val="455A64"/>
                          </a:solidFill>
                          <a:highlight>
                            <a:srgbClr val="FFFFFF"/>
                          </a:highlight>
                          <a:latin typeface="Consolas"/>
                          <a:ea typeface="Consolas"/>
                          <a:cs typeface="Consolas"/>
                          <a:sym typeface="Consolas"/>
                        </a:rPr>
                        <a:t># Add the third (output) layer of 1 node.</a:t>
                      </a:r>
                      <a:endParaRPr sz="12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200">
                          <a:highlight>
                            <a:srgbClr val="FFFFFF"/>
                          </a:highlight>
                          <a:latin typeface="Consolas"/>
                          <a:ea typeface="Consolas"/>
                          <a:cs typeface="Consolas"/>
                          <a:sym typeface="Consolas"/>
                        </a:rPr>
                        <a:t>model</a:t>
                      </a:r>
                      <a:r>
                        <a:rPr lang="en" sz="1200">
                          <a:solidFill>
                            <a:srgbClr val="616161"/>
                          </a:solidFill>
                          <a:highlight>
                            <a:srgbClr val="FFFFFF"/>
                          </a:highlight>
                          <a:latin typeface="Consolas"/>
                          <a:ea typeface="Consolas"/>
                          <a:cs typeface="Consolas"/>
                          <a:sym typeface="Consolas"/>
                        </a:rPr>
                        <a:t>.</a:t>
                      </a:r>
                      <a:r>
                        <a:rPr lang="en" sz="1200">
                          <a:highlight>
                            <a:srgbClr val="FFFFFF"/>
                          </a:highlight>
                          <a:latin typeface="Consolas"/>
                          <a:ea typeface="Consolas"/>
                          <a:cs typeface="Consolas"/>
                          <a:sym typeface="Consolas"/>
                        </a:rPr>
                        <a:t>add</a:t>
                      </a:r>
                      <a:r>
                        <a:rPr lang="en" sz="1200">
                          <a:solidFill>
                            <a:srgbClr val="616161"/>
                          </a:solidFill>
                          <a:highlight>
                            <a:srgbClr val="FFFFFF"/>
                          </a:highlight>
                          <a:latin typeface="Consolas"/>
                          <a:ea typeface="Consolas"/>
                          <a:cs typeface="Consolas"/>
                          <a:sym typeface="Consolas"/>
                        </a:rPr>
                        <a:t>(</a:t>
                      </a:r>
                      <a:r>
                        <a:rPr lang="en" sz="1200">
                          <a:solidFill>
                            <a:srgbClr val="3367D6"/>
                          </a:solidFill>
                          <a:highlight>
                            <a:srgbClr val="FFFFFF"/>
                          </a:highlight>
                          <a:latin typeface="Consolas"/>
                          <a:ea typeface="Consolas"/>
                          <a:cs typeface="Consolas"/>
                          <a:sym typeface="Consolas"/>
                        </a:rPr>
                        <a:t>Dense</a:t>
                      </a:r>
                      <a:r>
                        <a:rPr lang="en" sz="1200">
                          <a:solidFill>
                            <a:srgbClr val="616161"/>
                          </a:solidFill>
                          <a:highlight>
                            <a:srgbClr val="FFFFFF"/>
                          </a:highlight>
                          <a:latin typeface="Consolas"/>
                          <a:ea typeface="Consolas"/>
                          <a:cs typeface="Consolas"/>
                          <a:sym typeface="Consolas"/>
                        </a:rPr>
                        <a:t>(</a:t>
                      </a:r>
                      <a:r>
                        <a:rPr lang="en" sz="1200">
                          <a:solidFill>
                            <a:srgbClr val="C53929"/>
                          </a:solidFill>
                          <a:highlight>
                            <a:srgbClr val="FFFFFF"/>
                          </a:highlight>
                          <a:latin typeface="Consolas"/>
                          <a:ea typeface="Consolas"/>
                          <a:cs typeface="Consolas"/>
                          <a:sym typeface="Consolas"/>
                        </a:rPr>
                        <a:t>1</a:t>
                      </a:r>
                      <a:r>
                        <a:rPr lang="en" sz="1200">
                          <a:solidFill>
                            <a:srgbClr val="616161"/>
                          </a:solidFill>
                          <a:highlight>
                            <a:srgbClr val="FFFFFF"/>
                          </a:highlight>
                          <a:latin typeface="Consolas"/>
                          <a:ea typeface="Consolas"/>
                          <a:cs typeface="Consolas"/>
                          <a:sym typeface="Consolas"/>
                        </a:rPr>
                        <a:t>))</a:t>
                      </a:r>
                      <a:endParaRPr sz="1200">
                        <a:highlight>
                          <a:srgbClr val="FFFFFF"/>
                        </a:highlight>
                        <a:latin typeface="Consolas"/>
                        <a:ea typeface="Consolas"/>
                        <a:cs typeface="Consolas"/>
                        <a:sym typeface="Consolas"/>
                      </a:endParaRPr>
                    </a:p>
                  </a:txBody>
                  <a:tcPr marT="63500" marB="63500" marR="63500" marL="63500">
                    <a:solidFill>
                      <a:srgbClr val="FAFAFA"/>
                    </a:solidFill>
                  </a:tcPr>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3" name="Shape 263"/>
        <p:cNvGrpSpPr/>
        <p:nvPr/>
      </p:nvGrpSpPr>
      <p:grpSpPr>
        <a:xfrm>
          <a:off x="0" y="0"/>
          <a:ext cx="0" cy="0"/>
          <a:chOff x="0" y="0"/>
          <a:chExt cx="0" cy="0"/>
        </a:xfrm>
      </p:grpSpPr>
      <p:sp>
        <p:nvSpPr>
          <p:cNvPr id="264" name="Google Shape;264;p38"/>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Neural Networks - Compile</a:t>
            </a:r>
            <a:endParaRPr>
              <a:solidFill>
                <a:srgbClr val="38761D"/>
              </a:solidFill>
            </a:endParaRPr>
          </a:p>
        </p:txBody>
      </p:sp>
      <p:pic>
        <p:nvPicPr>
          <p:cNvPr id="265" name="Google Shape;265;p38"/>
          <p:cNvPicPr preferRelativeResize="0"/>
          <p:nvPr/>
        </p:nvPicPr>
        <p:blipFill>
          <a:blip r:embed="rId3">
            <a:alphaModFix/>
          </a:blip>
          <a:stretch>
            <a:fillRect/>
          </a:stretch>
        </p:blipFill>
        <p:spPr>
          <a:xfrm>
            <a:off x="0" y="0"/>
            <a:ext cx="1466275" cy="730575"/>
          </a:xfrm>
          <a:prstGeom prst="rect">
            <a:avLst/>
          </a:prstGeom>
          <a:noFill/>
          <a:ln>
            <a:noFill/>
          </a:ln>
        </p:spPr>
      </p:pic>
      <p:sp>
        <p:nvSpPr>
          <p:cNvPr id="266" name="Google Shape;266;p38"/>
          <p:cNvSpPr txBox="1"/>
          <p:nvPr/>
        </p:nvSpPr>
        <p:spPr>
          <a:xfrm>
            <a:off x="824850" y="730575"/>
            <a:ext cx="7070100" cy="43029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None/>
            </a:pPr>
            <a:r>
              <a:rPr b="1" lang="en" sz="1200">
                <a:solidFill>
                  <a:schemeClr val="dk1"/>
                </a:solidFill>
                <a:highlight>
                  <a:srgbClr val="FFFFFF"/>
                </a:highlight>
              </a:rPr>
              <a:t>Optimizer (Compile)</a:t>
            </a:r>
            <a:endParaRPr b="1" sz="1200">
              <a:solidFill>
                <a:schemeClr val="dk1"/>
              </a:solidFill>
              <a:highlight>
                <a:srgbClr val="FFFFFF"/>
              </a:highlight>
            </a:endParaRPr>
          </a:p>
          <a:p>
            <a:pPr indent="0" lvl="0" marL="0" rtl="0" algn="l">
              <a:lnSpc>
                <a:spcPct val="115000"/>
              </a:lnSpc>
              <a:spcBef>
                <a:spcPts val="1100"/>
              </a:spcBef>
              <a:spcAft>
                <a:spcPts val="0"/>
              </a:spcAft>
              <a:buNone/>
            </a:pPr>
            <a:r>
              <a:rPr lang="en" sz="1200">
                <a:solidFill>
                  <a:schemeClr val="dk1"/>
                </a:solidFill>
                <a:highlight>
                  <a:srgbClr val="FFFFFF"/>
                </a:highlight>
              </a:rPr>
              <a:t>Once you've completed building the forward feed portion of your neural network, you now need to add a few things for training the model. This is done with the </a:t>
            </a:r>
            <a:r>
              <a:rPr b="1" lang="en" sz="1200">
                <a:solidFill>
                  <a:schemeClr val="dk1"/>
                </a:solidFill>
                <a:highlight>
                  <a:srgbClr val="EFF0F1"/>
                </a:highlight>
              </a:rPr>
              <a:t>compile()</a:t>
            </a:r>
            <a:r>
              <a:rPr lang="en" sz="1200">
                <a:solidFill>
                  <a:schemeClr val="dk1"/>
                </a:solidFill>
                <a:highlight>
                  <a:srgbClr val="FFFFFF"/>
                </a:highlight>
              </a:rPr>
              <a:t> method. </a:t>
            </a:r>
            <a:r>
              <a:rPr b="1" lang="en" sz="1200">
                <a:solidFill>
                  <a:srgbClr val="0000FF"/>
                </a:solidFill>
                <a:highlight>
                  <a:srgbClr val="FFFFFF"/>
                </a:highlight>
              </a:rPr>
              <a:t>This step adds in the </a:t>
            </a:r>
            <a:r>
              <a:rPr b="1" i="1" lang="en" sz="1200">
                <a:solidFill>
                  <a:srgbClr val="0000FF"/>
                </a:solidFill>
                <a:highlight>
                  <a:srgbClr val="FFFFFF"/>
                </a:highlight>
              </a:rPr>
              <a:t>backward propagation</a:t>
            </a:r>
            <a:r>
              <a:rPr b="1" lang="en" sz="1200">
                <a:solidFill>
                  <a:srgbClr val="0000FF"/>
                </a:solidFill>
                <a:highlight>
                  <a:srgbClr val="FFFFFF"/>
                </a:highlight>
              </a:rPr>
              <a:t> during training</a:t>
            </a:r>
            <a:r>
              <a:rPr lang="en" sz="1200">
                <a:solidFill>
                  <a:schemeClr val="dk1"/>
                </a:solidFill>
                <a:highlight>
                  <a:srgbClr val="FFFFFF"/>
                </a:highlight>
              </a:rPr>
              <a:t>.</a:t>
            </a:r>
            <a:endParaRPr sz="1200">
              <a:solidFill>
                <a:schemeClr val="dk1"/>
              </a:solidFill>
              <a:highlight>
                <a:srgbClr val="FFFFFF"/>
              </a:highlight>
            </a:endParaRPr>
          </a:p>
          <a:p>
            <a:pPr indent="0" lvl="0" marL="0" rtl="0" algn="l">
              <a:lnSpc>
                <a:spcPct val="115000"/>
              </a:lnSpc>
              <a:spcBef>
                <a:spcPts val="1100"/>
              </a:spcBef>
              <a:spcAft>
                <a:spcPts val="0"/>
              </a:spcAft>
              <a:buNone/>
            </a:pPr>
            <a:r>
              <a:rPr lang="en" sz="1200">
                <a:solidFill>
                  <a:schemeClr val="dk1"/>
                </a:solidFill>
                <a:highlight>
                  <a:srgbClr val="FFFFFF"/>
                </a:highlight>
              </a:rPr>
              <a:t>Each time we send data (or a batch of data) forward through the neural network, the neural network calculates the errors in the </a:t>
            </a:r>
            <a:r>
              <a:rPr b="1" lang="en" sz="1200">
                <a:solidFill>
                  <a:srgbClr val="0000FF"/>
                </a:solidFill>
                <a:highlight>
                  <a:srgbClr val="FFFFFF"/>
                </a:highlight>
              </a:rPr>
              <a:t>predicted results (</a:t>
            </a:r>
            <a:r>
              <a:rPr b="1" i="1" lang="en" sz="1200">
                <a:solidFill>
                  <a:srgbClr val="0000FF"/>
                </a:solidFill>
                <a:highlight>
                  <a:srgbClr val="FFFFFF"/>
                </a:highlight>
              </a:rPr>
              <a:t>loss</a:t>
            </a:r>
            <a:r>
              <a:rPr b="1" lang="en" sz="1200">
                <a:solidFill>
                  <a:srgbClr val="0000FF"/>
                </a:solidFill>
                <a:highlight>
                  <a:srgbClr val="FFFFFF"/>
                </a:highlight>
              </a:rPr>
              <a:t>) from the actual values (</a:t>
            </a:r>
            <a:r>
              <a:rPr b="1" i="1" lang="en" sz="1200">
                <a:solidFill>
                  <a:srgbClr val="0000FF"/>
                </a:solidFill>
                <a:highlight>
                  <a:srgbClr val="FFFFFF"/>
                </a:highlight>
              </a:rPr>
              <a:t>labels</a:t>
            </a:r>
            <a:r>
              <a:rPr b="1" lang="en" sz="1200">
                <a:solidFill>
                  <a:srgbClr val="0000FF"/>
                </a:solidFill>
                <a:highlight>
                  <a:srgbClr val="FFFFFF"/>
                </a:highlight>
              </a:rPr>
              <a:t>)</a:t>
            </a:r>
            <a:r>
              <a:rPr lang="en" sz="1200">
                <a:solidFill>
                  <a:schemeClr val="dk1"/>
                </a:solidFill>
                <a:highlight>
                  <a:srgbClr val="FFFFFF"/>
                </a:highlight>
              </a:rPr>
              <a:t> and uses that information to </a:t>
            </a:r>
            <a:r>
              <a:rPr b="1" lang="en" sz="1200">
                <a:solidFill>
                  <a:srgbClr val="0000FF"/>
                </a:solidFill>
                <a:highlight>
                  <a:srgbClr val="FFFFFF"/>
                </a:highlight>
              </a:rPr>
              <a:t>incrementally adjust the weights and biases</a:t>
            </a:r>
            <a:r>
              <a:rPr lang="en" sz="1200">
                <a:solidFill>
                  <a:schemeClr val="dk1"/>
                </a:solidFill>
                <a:highlight>
                  <a:srgbClr val="FFFFFF"/>
                </a:highlight>
              </a:rPr>
              <a:t> of the nodes - what we are </a:t>
            </a:r>
            <a:r>
              <a:rPr i="1" lang="en" sz="1200">
                <a:solidFill>
                  <a:schemeClr val="dk1"/>
                </a:solidFill>
                <a:highlight>
                  <a:srgbClr val="FFFFFF"/>
                </a:highlight>
              </a:rPr>
              <a:t>"learning"</a:t>
            </a:r>
            <a:r>
              <a:rPr lang="en" sz="1200">
                <a:solidFill>
                  <a:schemeClr val="dk1"/>
                </a:solidFill>
                <a:highlight>
                  <a:srgbClr val="FFFFFF"/>
                </a:highlight>
              </a:rPr>
              <a:t>.</a:t>
            </a:r>
            <a:endParaRPr sz="1200">
              <a:solidFill>
                <a:schemeClr val="dk1"/>
              </a:solidFill>
              <a:highlight>
                <a:srgbClr val="FFFFFF"/>
              </a:highlight>
            </a:endParaRPr>
          </a:p>
          <a:p>
            <a:pPr indent="0" lvl="0" marL="0" rtl="0" algn="l">
              <a:lnSpc>
                <a:spcPct val="115000"/>
              </a:lnSpc>
              <a:spcBef>
                <a:spcPts val="1100"/>
              </a:spcBef>
              <a:spcAft>
                <a:spcPts val="0"/>
              </a:spcAft>
              <a:buNone/>
            </a:pPr>
            <a:r>
              <a:t/>
            </a:r>
            <a:endParaRPr b="1" sz="1200">
              <a:solidFill>
                <a:schemeClr val="dk1"/>
              </a:solidFill>
              <a:highlight>
                <a:srgbClr val="FFFFFF"/>
              </a:highlight>
            </a:endParaRPr>
          </a:p>
          <a:p>
            <a:pPr indent="0" lvl="0" marL="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ctr">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0" name="Shape 270"/>
        <p:cNvGrpSpPr/>
        <p:nvPr/>
      </p:nvGrpSpPr>
      <p:grpSpPr>
        <a:xfrm>
          <a:off x="0" y="0"/>
          <a:ext cx="0" cy="0"/>
          <a:chOff x="0" y="0"/>
          <a:chExt cx="0" cy="0"/>
        </a:xfrm>
      </p:grpSpPr>
      <p:sp>
        <p:nvSpPr>
          <p:cNvPr id="271" name="Google Shape;271;p39"/>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Neural Networks - Loss Function</a:t>
            </a:r>
            <a:endParaRPr>
              <a:solidFill>
                <a:srgbClr val="38761D"/>
              </a:solidFill>
            </a:endParaRPr>
          </a:p>
        </p:txBody>
      </p:sp>
      <p:pic>
        <p:nvPicPr>
          <p:cNvPr id="272" name="Google Shape;272;p39"/>
          <p:cNvPicPr preferRelativeResize="0"/>
          <p:nvPr/>
        </p:nvPicPr>
        <p:blipFill>
          <a:blip r:embed="rId3">
            <a:alphaModFix/>
          </a:blip>
          <a:stretch>
            <a:fillRect/>
          </a:stretch>
        </p:blipFill>
        <p:spPr>
          <a:xfrm>
            <a:off x="0" y="0"/>
            <a:ext cx="1466275" cy="730575"/>
          </a:xfrm>
          <a:prstGeom prst="rect">
            <a:avLst/>
          </a:prstGeom>
          <a:noFill/>
          <a:ln>
            <a:noFill/>
          </a:ln>
        </p:spPr>
      </p:pic>
      <p:sp>
        <p:nvSpPr>
          <p:cNvPr id="273" name="Google Shape;273;p39"/>
          <p:cNvSpPr txBox="1"/>
          <p:nvPr/>
        </p:nvSpPr>
        <p:spPr>
          <a:xfrm>
            <a:off x="824850" y="730575"/>
            <a:ext cx="7070100" cy="43029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None/>
            </a:pPr>
            <a:r>
              <a:rPr b="1" lang="en" sz="1200">
                <a:solidFill>
                  <a:schemeClr val="dk1"/>
                </a:solidFill>
                <a:highlight>
                  <a:srgbClr val="FFFFFF"/>
                </a:highlight>
              </a:rPr>
              <a:t>Calculating the Loss</a:t>
            </a:r>
            <a:endParaRPr b="1" sz="1200">
              <a:solidFill>
                <a:schemeClr val="dk1"/>
              </a:solidFill>
              <a:highlight>
                <a:srgbClr val="FFFFFF"/>
              </a:highlight>
            </a:endParaRPr>
          </a:p>
          <a:p>
            <a:pPr indent="0" lvl="0" marL="0" rtl="0" algn="l">
              <a:lnSpc>
                <a:spcPct val="115000"/>
              </a:lnSpc>
              <a:spcBef>
                <a:spcPts val="1100"/>
              </a:spcBef>
              <a:spcAft>
                <a:spcPts val="0"/>
              </a:spcAft>
              <a:buNone/>
            </a:pPr>
            <a:r>
              <a:rPr lang="en" sz="1200">
                <a:solidFill>
                  <a:schemeClr val="dk1"/>
                </a:solidFill>
                <a:highlight>
                  <a:srgbClr val="FFFFFF"/>
                </a:highlight>
              </a:rPr>
              <a:t>The calculation of the error is called a </a:t>
            </a:r>
            <a:r>
              <a:rPr i="1" lang="en" sz="1200">
                <a:solidFill>
                  <a:schemeClr val="dk1"/>
                </a:solidFill>
                <a:highlight>
                  <a:srgbClr val="FFFFFF"/>
                </a:highlight>
              </a:rPr>
              <a:t>loss</a:t>
            </a:r>
            <a:r>
              <a:rPr lang="en" sz="1200">
                <a:solidFill>
                  <a:schemeClr val="dk1"/>
                </a:solidFill>
                <a:highlight>
                  <a:srgbClr val="FFFFFF"/>
                </a:highlight>
              </a:rPr>
              <a:t>. It can be calculated in many different ways. Since we designed our neural network to be a </a:t>
            </a:r>
            <a:r>
              <a:rPr i="1" lang="en" sz="1200">
                <a:solidFill>
                  <a:schemeClr val="dk1"/>
                </a:solidFill>
                <a:highlight>
                  <a:srgbClr val="FFFFFF"/>
                </a:highlight>
              </a:rPr>
              <a:t>regresser</a:t>
            </a:r>
            <a:r>
              <a:rPr lang="en" sz="1200">
                <a:solidFill>
                  <a:schemeClr val="dk1"/>
                </a:solidFill>
                <a:highlight>
                  <a:srgbClr val="FFFFFF"/>
                </a:highlight>
              </a:rPr>
              <a:t>, we want to use a loss function that is best suited for a </a:t>
            </a:r>
            <a:r>
              <a:rPr i="1" lang="en" sz="1200">
                <a:solidFill>
                  <a:schemeClr val="dk1"/>
                </a:solidFill>
                <a:highlight>
                  <a:srgbClr val="FFFFFF"/>
                </a:highlight>
              </a:rPr>
              <a:t>regresser</a:t>
            </a:r>
            <a:r>
              <a:rPr lang="en" sz="1200">
                <a:solidFill>
                  <a:schemeClr val="dk1"/>
                </a:solidFill>
                <a:highlight>
                  <a:srgbClr val="FFFFFF"/>
                </a:highlight>
              </a:rPr>
              <a:t>. Generally, for this type of neural network, the </a:t>
            </a:r>
            <a:r>
              <a:rPr i="1" lang="en" sz="1200">
                <a:solidFill>
                  <a:schemeClr val="dk1"/>
                </a:solidFill>
                <a:highlight>
                  <a:srgbClr val="FFFFFF"/>
                </a:highlight>
              </a:rPr>
              <a:t>Mean Square Error </a:t>
            </a:r>
            <a:r>
              <a:rPr lang="en" sz="1200">
                <a:solidFill>
                  <a:schemeClr val="dk1"/>
                </a:solidFill>
                <a:highlight>
                  <a:srgbClr val="FFFFFF"/>
                </a:highlight>
              </a:rPr>
              <a:t>method of calculating a loss is used. </a:t>
            </a:r>
            <a:r>
              <a:rPr b="1" lang="en" sz="1200">
                <a:solidFill>
                  <a:schemeClr val="dk1"/>
                </a:solidFill>
                <a:highlight>
                  <a:srgbClr val="FFFFFF"/>
                </a:highlight>
              </a:rPr>
              <a:t>The </a:t>
            </a:r>
            <a:r>
              <a:rPr b="1" lang="en" sz="1200">
                <a:solidFill>
                  <a:schemeClr val="dk1"/>
                </a:solidFill>
                <a:highlight>
                  <a:srgbClr val="EFF0F1"/>
                </a:highlight>
              </a:rPr>
              <a:t>compile()</a:t>
            </a:r>
            <a:r>
              <a:rPr b="1" lang="en" sz="1200">
                <a:solidFill>
                  <a:schemeClr val="dk1"/>
                </a:solidFill>
                <a:highlight>
                  <a:srgbClr val="FFFFFF"/>
                </a:highlight>
              </a:rPr>
              <a:t> method takes a (keyword) parameter </a:t>
            </a:r>
            <a:r>
              <a:rPr b="1" lang="en" sz="1200">
                <a:solidFill>
                  <a:schemeClr val="dk1"/>
                </a:solidFill>
                <a:highlight>
                  <a:srgbClr val="EFF0F1"/>
                </a:highlight>
              </a:rPr>
              <a:t>loss</a:t>
            </a:r>
            <a:r>
              <a:rPr lang="en" sz="1200">
                <a:solidFill>
                  <a:schemeClr val="dk1"/>
                </a:solidFill>
                <a:highlight>
                  <a:srgbClr val="FFFFFF"/>
                </a:highlight>
              </a:rPr>
              <a:t> where we can specify how we want to calculate it. We are going to pass it the value</a:t>
            </a:r>
            <a:r>
              <a:rPr b="1" lang="en" sz="1200">
                <a:solidFill>
                  <a:srgbClr val="0000FF"/>
                </a:solidFill>
                <a:highlight>
                  <a:srgbClr val="FFFFFF"/>
                </a:highlight>
              </a:rPr>
              <a:t> </a:t>
            </a:r>
            <a:r>
              <a:rPr b="1" lang="en" sz="1200">
                <a:solidFill>
                  <a:srgbClr val="0000FF"/>
                </a:solidFill>
                <a:highlight>
                  <a:srgbClr val="EFF0F1"/>
                </a:highlight>
              </a:rPr>
              <a:t>'mse'</a:t>
            </a:r>
            <a:r>
              <a:rPr b="1" lang="en" sz="1200">
                <a:solidFill>
                  <a:srgbClr val="0000FF"/>
                </a:solidFill>
                <a:highlight>
                  <a:srgbClr val="FFFFFF"/>
                </a:highlight>
              </a:rPr>
              <a:t> for </a:t>
            </a:r>
            <a:r>
              <a:rPr b="1" lang="en" sz="1200">
                <a:solidFill>
                  <a:srgbClr val="0000FF"/>
                </a:solidFill>
                <a:highlight>
                  <a:srgbClr val="EFF0F1"/>
                </a:highlight>
              </a:rPr>
              <a:t>Mean Square Error</a:t>
            </a:r>
            <a:r>
              <a:rPr lang="en" sz="1200">
                <a:solidFill>
                  <a:schemeClr val="dk1"/>
                </a:solidFill>
                <a:highlight>
                  <a:srgbClr val="FFFFFF"/>
                </a:highlight>
              </a:rPr>
              <a:t>.</a:t>
            </a:r>
            <a:endParaRPr sz="1200">
              <a:solidFill>
                <a:schemeClr val="dk1"/>
              </a:solidFill>
              <a:highlight>
                <a:srgbClr val="FFFFFF"/>
              </a:highlight>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a:p>
            <a:pPr indent="0" lvl="0" marL="0" rtl="0" algn="l">
              <a:lnSpc>
                <a:spcPct val="115000"/>
              </a:lnSpc>
              <a:spcBef>
                <a:spcPts val="1100"/>
              </a:spcBef>
              <a:spcAft>
                <a:spcPts val="0"/>
              </a:spcAft>
              <a:buNone/>
            </a:pPr>
            <a:r>
              <a:t/>
            </a:r>
            <a:endParaRPr b="1" sz="1200">
              <a:solidFill>
                <a:schemeClr val="dk1"/>
              </a:solidFill>
              <a:highlight>
                <a:srgbClr val="FFFFFF"/>
              </a:highlight>
            </a:endParaRPr>
          </a:p>
          <a:p>
            <a:pPr indent="0" lvl="0" marL="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ctr">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7" name="Shape 277"/>
        <p:cNvGrpSpPr/>
        <p:nvPr/>
      </p:nvGrpSpPr>
      <p:grpSpPr>
        <a:xfrm>
          <a:off x="0" y="0"/>
          <a:ext cx="0" cy="0"/>
          <a:chOff x="0" y="0"/>
          <a:chExt cx="0" cy="0"/>
        </a:xfrm>
      </p:grpSpPr>
      <p:sp>
        <p:nvSpPr>
          <p:cNvPr id="278" name="Google Shape;278;p40"/>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Neural Networks - Optimizer</a:t>
            </a:r>
            <a:endParaRPr>
              <a:solidFill>
                <a:srgbClr val="38761D"/>
              </a:solidFill>
            </a:endParaRPr>
          </a:p>
        </p:txBody>
      </p:sp>
      <p:pic>
        <p:nvPicPr>
          <p:cNvPr id="279" name="Google Shape;279;p40"/>
          <p:cNvPicPr preferRelativeResize="0"/>
          <p:nvPr/>
        </p:nvPicPr>
        <p:blipFill>
          <a:blip r:embed="rId3">
            <a:alphaModFix/>
          </a:blip>
          <a:stretch>
            <a:fillRect/>
          </a:stretch>
        </p:blipFill>
        <p:spPr>
          <a:xfrm>
            <a:off x="0" y="0"/>
            <a:ext cx="1466275" cy="730575"/>
          </a:xfrm>
          <a:prstGeom prst="rect">
            <a:avLst/>
          </a:prstGeom>
          <a:noFill/>
          <a:ln>
            <a:noFill/>
          </a:ln>
        </p:spPr>
      </p:pic>
      <p:sp>
        <p:nvSpPr>
          <p:cNvPr id="280" name="Google Shape;280;p40"/>
          <p:cNvSpPr txBox="1"/>
          <p:nvPr/>
        </p:nvSpPr>
        <p:spPr>
          <a:xfrm>
            <a:off x="824850" y="730575"/>
            <a:ext cx="7070100" cy="43029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None/>
            </a:pPr>
            <a:r>
              <a:rPr b="1" lang="en" sz="1200">
                <a:solidFill>
                  <a:schemeClr val="dk1"/>
                </a:solidFill>
                <a:highlight>
                  <a:srgbClr val="FFFFFF"/>
                </a:highlight>
              </a:rPr>
              <a:t>Optimizer - Convergence</a:t>
            </a:r>
            <a:endParaRPr b="1" sz="1200">
              <a:solidFill>
                <a:schemeClr val="dk1"/>
              </a:solidFill>
              <a:highlight>
                <a:srgbClr val="FFFFFF"/>
              </a:highlight>
            </a:endParaRPr>
          </a:p>
          <a:p>
            <a:pPr indent="0" lvl="0" marL="0" rtl="0" algn="l">
              <a:lnSpc>
                <a:spcPct val="115000"/>
              </a:lnSpc>
              <a:spcBef>
                <a:spcPts val="1100"/>
              </a:spcBef>
              <a:spcAft>
                <a:spcPts val="0"/>
              </a:spcAft>
              <a:buNone/>
            </a:pPr>
            <a:r>
              <a:rPr lang="en" sz="1200">
                <a:solidFill>
                  <a:schemeClr val="dk1"/>
                </a:solidFill>
                <a:highlight>
                  <a:srgbClr val="FFFFFF"/>
                </a:highlight>
              </a:rPr>
              <a:t>The next step in the process is the optimizer that occurs during </a:t>
            </a:r>
            <a:r>
              <a:rPr b="1" i="1" lang="en" sz="1200">
                <a:solidFill>
                  <a:schemeClr val="dk1"/>
                </a:solidFill>
                <a:highlight>
                  <a:srgbClr val="FFFFFF"/>
                </a:highlight>
              </a:rPr>
              <a:t>backward propagation</a:t>
            </a:r>
            <a:r>
              <a:rPr lang="en" sz="1200">
                <a:solidFill>
                  <a:schemeClr val="dk1"/>
                </a:solidFill>
                <a:highlight>
                  <a:srgbClr val="FFFFFF"/>
                </a:highlight>
              </a:rPr>
              <a:t>. The optimizer is based on </a:t>
            </a:r>
            <a:r>
              <a:rPr b="1" i="1" lang="en" sz="1200">
                <a:highlight>
                  <a:srgbClr val="FFFFFF"/>
                </a:highlight>
              </a:rPr>
              <a:t>gradient descent</a:t>
            </a:r>
            <a:r>
              <a:rPr lang="en" sz="1200">
                <a:solidFill>
                  <a:schemeClr val="dk1"/>
                </a:solidFill>
                <a:highlight>
                  <a:srgbClr val="FFFFFF"/>
                </a:highlight>
              </a:rPr>
              <a:t>; where different variations of the </a:t>
            </a:r>
            <a:r>
              <a:rPr i="1" lang="en" sz="1200">
                <a:solidFill>
                  <a:schemeClr val="dk1"/>
                </a:solidFill>
                <a:highlight>
                  <a:srgbClr val="FFFFFF"/>
                </a:highlight>
              </a:rPr>
              <a:t>gradient descent</a:t>
            </a:r>
            <a:r>
              <a:rPr lang="en" sz="1200">
                <a:solidFill>
                  <a:schemeClr val="dk1"/>
                </a:solidFill>
                <a:highlight>
                  <a:srgbClr val="FFFFFF"/>
                </a:highlight>
              </a:rPr>
              <a:t> algorithm can be selected. </a:t>
            </a:r>
            <a:endParaRPr sz="1200">
              <a:solidFill>
                <a:schemeClr val="dk1"/>
              </a:solidFill>
              <a:highlight>
                <a:srgbClr val="FFFFFF"/>
              </a:highlight>
            </a:endParaRPr>
          </a:p>
          <a:p>
            <a:pPr indent="0" lvl="0" marL="0" rtl="0" algn="l">
              <a:lnSpc>
                <a:spcPct val="115000"/>
              </a:lnSpc>
              <a:spcBef>
                <a:spcPts val="1100"/>
              </a:spcBef>
              <a:spcAft>
                <a:spcPts val="0"/>
              </a:spcAft>
              <a:buNone/>
            </a:pPr>
            <a:r>
              <a:rPr lang="en" sz="1200">
                <a:solidFill>
                  <a:schemeClr val="dk1"/>
                </a:solidFill>
                <a:highlight>
                  <a:srgbClr val="FFFFFF"/>
                </a:highlight>
              </a:rPr>
              <a:t>Essentially, each time we pass data through the neural network we use the calculated loss to decide how much to change the weights and biases in the layers by. The </a:t>
            </a:r>
            <a:r>
              <a:rPr b="1" lang="en" sz="1200">
                <a:solidFill>
                  <a:schemeClr val="dk1"/>
                </a:solidFill>
                <a:highlight>
                  <a:srgbClr val="FFFFFF"/>
                </a:highlight>
              </a:rPr>
              <a:t>goal is to gradually get closer and closer to the correct values for the weights and biases to accurately predict</a:t>
            </a:r>
            <a:r>
              <a:rPr lang="en" sz="1200">
                <a:solidFill>
                  <a:schemeClr val="dk1"/>
                </a:solidFill>
                <a:highlight>
                  <a:srgbClr val="FFFFFF"/>
                </a:highlight>
              </a:rPr>
              <a:t> (estimate) the </a:t>
            </a:r>
            <a:r>
              <a:rPr i="1" lang="en" sz="1200">
                <a:solidFill>
                  <a:schemeClr val="dk1"/>
                </a:solidFill>
                <a:highlight>
                  <a:srgbClr val="FFFFFF"/>
                </a:highlight>
              </a:rPr>
              <a:t>"label"</a:t>
            </a:r>
            <a:r>
              <a:rPr lang="en" sz="1200">
                <a:solidFill>
                  <a:schemeClr val="dk1"/>
                </a:solidFill>
                <a:highlight>
                  <a:srgbClr val="FFFFFF"/>
                </a:highlight>
              </a:rPr>
              <a:t> for each sample. </a:t>
            </a:r>
            <a:endParaRPr sz="1200">
              <a:solidFill>
                <a:schemeClr val="dk1"/>
              </a:solidFill>
              <a:highlight>
                <a:srgbClr val="FFFFFF"/>
              </a:highlight>
            </a:endParaRPr>
          </a:p>
          <a:p>
            <a:pPr indent="0" lvl="0" marL="0" rtl="0" algn="l">
              <a:lnSpc>
                <a:spcPct val="115000"/>
              </a:lnSpc>
              <a:spcBef>
                <a:spcPts val="1100"/>
              </a:spcBef>
              <a:spcAft>
                <a:spcPts val="0"/>
              </a:spcAft>
              <a:buNone/>
            </a:pPr>
            <a:r>
              <a:rPr b="1" lang="en" sz="1200">
                <a:solidFill>
                  <a:srgbClr val="0000FF"/>
                </a:solidFill>
                <a:highlight>
                  <a:srgbClr val="FFFFFF"/>
                </a:highlight>
              </a:rPr>
              <a:t>This process of progressively getting closer and closer is called </a:t>
            </a:r>
            <a:r>
              <a:rPr b="1" i="1" lang="en" sz="1200">
                <a:solidFill>
                  <a:srgbClr val="0000FF"/>
                </a:solidFill>
                <a:highlight>
                  <a:srgbClr val="FFFFFF"/>
                </a:highlight>
              </a:rPr>
              <a:t>convergence</a:t>
            </a:r>
            <a:r>
              <a:rPr b="1" lang="en" sz="1200">
                <a:solidFill>
                  <a:srgbClr val="0000FF"/>
                </a:solidFill>
                <a:highlight>
                  <a:srgbClr val="FFFFFF"/>
                </a:highlight>
              </a:rPr>
              <a:t>.</a:t>
            </a:r>
            <a:endParaRPr b="1" sz="1200">
              <a:solidFill>
                <a:srgbClr val="0000FF"/>
              </a:solidFill>
              <a:highlight>
                <a:srgbClr val="FFFFFF"/>
              </a:highlight>
            </a:endParaRPr>
          </a:p>
          <a:p>
            <a:pPr indent="0" lvl="0" marL="0" rtl="0" algn="l">
              <a:lnSpc>
                <a:spcPct val="115000"/>
              </a:lnSpc>
              <a:spcBef>
                <a:spcPts val="1100"/>
              </a:spcBef>
              <a:spcAft>
                <a:spcPts val="0"/>
              </a:spcAft>
              <a:buNone/>
            </a:pPr>
            <a:r>
              <a:rPr lang="en" sz="1200">
                <a:solidFill>
                  <a:schemeClr val="dk1"/>
                </a:solidFill>
                <a:highlight>
                  <a:srgbClr val="FFFFFF"/>
                </a:highlight>
              </a:rPr>
              <a:t>For our </a:t>
            </a:r>
            <a:r>
              <a:rPr i="1" lang="en" sz="1200">
                <a:solidFill>
                  <a:schemeClr val="dk1"/>
                </a:solidFill>
                <a:highlight>
                  <a:srgbClr val="FFFFFF"/>
                </a:highlight>
              </a:rPr>
              <a:t>regresser</a:t>
            </a:r>
            <a:r>
              <a:rPr lang="en" sz="1200">
                <a:solidFill>
                  <a:schemeClr val="dk1"/>
                </a:solidFill>
                <a:highlight>
                  <a:srgbClr val="FFFFFF"/>
                </a:highlight>
              </a:rPr>
              <a:t> neural network we will use the</a:t>
            </a:r>
            <a:r>
              <a:rPr b="1" lang="en" sz="1200">
                <a:solidFill>
                  <a:schemeClr val="dk1"/>
                </a:solidFill>
                <a:highlight>
                  <a:srgbClr val="FFFFFF"/>
                </a:highlight>
              </a:rPr>
              <a:t> </a:t>
            </a:r>
            <a:r>
              <a:rPr b="1" lang="en" sz="1200">
                <a:solidFill>
                  <a:schemeClr val="dk1"/>
                </a:solidFill>
                <a:highlight>
                  <a:srgbClr val="EFF0F1"/>
                </a:highlight>
              </a:rPr>
              <a:t>rmsprop</a:t>
            </a:r>
            <a:r>
              <a:rPr lang="en" sz="1200">
                <a:solidFill>
                  <a:schemeClr val="dk1"/>
                </a:solidFill>
                <a:highlight>
                  <a:srgbClr val="FFFFFF"/>
                </a:highlight>
              </a:rPr>
              <a:t> method (root mean square property).</a:t>
            </a:r>
            <a:br>
              <a:rPr lang="en" sz="1050">
                <a:solidFill>
                  <a:schemeClr val="dk1"/>
                </a:solidFill>
                <a:highlight>
                  <a:srgbClr val="FFFFFF"/>
                </a:highlight>
              </a:rPr>
            </a:br>
            <a:endParaRPr b="1" sz="1200">
              <a:solidFill>
                <a:schemeClr val="dk1"/>
              </a:solidFill>
              <a:highlight>
                <a:srgbClr val="FFFFFF"/>
              </a:highlight>
            </a:endParaRPr>
          </a:p>
          <a:p>
            <a:pPr indent="0" lvl="0" marL="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ctr">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p:txBody>
      </p:sp>
      <p:graphicFrame>
        <p:nvGraphicFramePr>
          <p:cNvPr id="281" name="Google Shape;281;p40"/>
          <p:cNvGraphicFramePr/>
          <p:nvPr/>
        </p:nvGraphicFramePr>
        <p:xfrm>
          <a:off x="907525" y="3818475"/>
          <a:ext cx="3000000" cy="3000000"/>
        </p:xfrm>
        <a:graphic>
          <a:graphicData uri="http://schemas.openxmlformats.org/drawingml/2006/table">
            <a:tbl>
              <a:tblPr>
                <a:noFill/>
                <a:tableStyleId>{ED65EA27-E6AA-487E-946A-8596C767633C}</a:tableStyleId>
              </a:tblPr>
              <a:tblGrid>
                <a:gridCol w="7141525"/>
              </a:tblGrid>
              <a:tr h="12700">
                <a:tc>
                  <a:txBody>
                    <a:bodyPr/>
                    <a:lstStyle/>
                    <a:p>
                      <a:pPr indent="0" lvl="0" marL="0" rtl="0" algn="l">
                        <a:lnSpc>
                          <a:spcPct val="115000"/>
                        </a:lnSpc>
                        <a:spcBef>
                          <a:spcPts val="0"/>
                        </a:spcBef>
                        <a:spcAft>
                          <a:spcPts val="0"/>
                        </a:spcAft>
                        <a:buNone/>
                      </a:pPr>
                      <a:r>
                        <a:rPr lang="en" sz="1200">
                          <a:highlight>
                            <a:srgbClr val="FFFFFF"/>
                          </a:highlight>
                          <a:latin typeface="Consolas"/>
                          <a:ea typeface="Consolas"/>
                          <a:cs typeface="Consolas"/>
                          <a:sym typeface="Consolas"/>
                        </a:rPr>
                        <a:t>model</a:t>
                      </a:r>
                      <a:r>
                        <a:rPr lang="en" sz="1200">
                          <a:solidFill>
                            <a:srgbClr val="616161"/>
                          </a:solidFill>
                          <a:highlight>
                            <a:srgbClr val="FFFFFF"/>
                          </a:highlight>
                          <a:latin typeface="Consolas"/>
                          <a:ea typeface="Consolas"/>
                          <a:cs typeface="Consolas"/>
                          <a:sym typeface="Consolas"/>
                        </a:rPr>
                        <a:t>.</a:t>
                      </a:r>
                      <a:r>
                        <a:rPr lang="en" sz="1200">
                          <a:highlight>
                            <a:srgbClr val="FFFFFF"/>
                          </a:highlight>
                          <a:latin typeface="Consolas"/>
                          <a:ea typeface="Consolas"/>
                          <a:cs typeface="Consolas"/>
                          <a:sym typeface="Consolas"/>
                        </a:rPr>
                        <a:t>compile</a:t>
                      </a:r>
                      <a:r>
                        <a:rPr lang="en" sz="1200">
                          <a:solidFill>
                            <a:srgbClr val="616161"/>
                          </a:solidFill>
                          <a:highlight>
                            <a:srgbClr val="FFFFFF"/>
                          </a:highlight>
                          <a:latin typeface="Consolas"/>
                          <a:ea typeface="Consolas"/>
                          <a:cs typeface="Consolas"/>
                          <a:sym typeface="Consolas"/>
                        </a:rPr>
                        <a:t>(</a:t>
                      </a:r>
                      <a:r>
                        <a:rPr lang="en" sz="1200">
                          <a:highlight>
                            <a:srgbClr val="FFFFFF"/>
                          </a:highlight>
                          <a:latin typeface="Consolas"/>
                          <a:ea typeface="Consolas"/>
                          <a:cs typeface="Consolas"/>
                          <a:sym typeface="Consolas"/>
                        </a:rPr>
                        <a:t>loss</a:t>
                      </a:r>
                      <a:r>
                        <a:rPr lang="en" sz="1200">
                          <a:solidFill>
                            <a:srgbClr val="616161"/>
                          </a:solidFill>
                          <a:highlight>
                            <a:srgbClr val="FFFFFF"/>
                          </a:highlight>
                          <a:latin typeface="Consolas"/>
                          <a:ea typeface="Consolas"/>
                          <a:cs typeface="Consolas"/>
                          <a:sym typeface="Consolas"/>
                        </a:rPr>
                        <a:t>=</a:t>
                      </a:r>
                      <a:r>
                        <a:rPr lang="en" sz="1200">
                          <a:solidFill>
                            <a:srgbClr val="0F9D58"/>
                          </a:solidFill>
                          <a:highlight>
                            <a:srgbClr val="FFFFFF"/>
                          </a:highlight>
                          <a:latin typeface="Consolas"/>
                          <a:ea typeface="Consolas"/>
                          <a:cs typeface="Consolas"/>
                          <a:sym typeface="Consolas"/>
                        </a:rPr>
                        <a:t>'mse'</a:t>
                      </a:r>
                      <a:r>
                        <a:rPr lang="en" sz="1200">
                          <a:solidFill>
                            <a:srgbClr val="616161"/>
                          </a:solidFill>
                          <a:highlight>
                            <a:srgbClr val="FFFFFF"/>
                          </a:highlight>
                          <a:latin typeface="Consolas"/>
                          <a:ea typeface="Consolas"/>
                          <a:cs typeface="Consolas"/>
                          <a:sym typeface="Consolas"/>
                        </a:rPr>
                        <a:t>,</a:t>
                      </a:r>
                      <a:r>
                        <a:rPr lang="en" sz="1200">
                          <a:highlight>
                            <a:srgbClr val="FFFFFF"/>
                          </a:highlight>
                          <a:latin typeface="Consolas"/>
                          <a:ea typeface="Consolas"/>
                          <a:cs typeface="Consolas"/>
                          <a:sym typeface="Consolas"/>
                        </a:rPr>
                        <a:t> optimizer</a:t>
                      </a:r>
                      <a:r>
                        <a:rPr lang="en" sz="1200">
                          <a:solidFill>
                            <a:srgbClr val="616161"/>
                          </a:solidFill>
                          <a:highlight>
                            <a:srgbClr val="FFFFFF"/>
                          </a:highlight>
                          <a:latin typeface="Consolas"/>
                          <a:ea typeface="Consolas"/>
                          <a:cs typeface="Consolas"/>
                          <a:sym typeface="Consolas"/>
                        </a:rPr>
                        <a:t>=</a:t>
                      </a:r>
                      <a:r>
                        <a:rPr lang="en" sz="1200">
                          <a:solidFill>
                            <a:srgbClr val="0F9D58"/>
                          </a:solidFill>
                          <a:highlight>
                            <a:srgbClr val="FFFFFF"/>
                          </a:highlight>
                          <a:latin typeface="Consolas"/>
                          <a:ea typeface="Consolas"/>
                          <a:cs typeface="Consolas"/>
                          <a:sym typeface="Consolas"/>
                        </a:rPr>
                        <a:t>'rmsprop'</a:t>
                      </a:r>
                      <a:r>
                        <a:rPr lang="en" sz="1200">
                          <a:solidFill>
                            <a:srgbClr val="616161"/>
                          </a:solidFill>
                          <a:highlight>
                            <a:srgbClr val="FFFFFF"/>
                          </a:highlight>
                          <a:latin typeface="Consolas"/>
                          <a:ea typeface="Consolas"/>
                          <a:cs typeface="Consolas"/>
                          <a:sym typeface="Consolas"/>
                        </a:rPr>
                        <a:t>)</a:t>
                      </a:r>
                      <a:endParaRPr sz="1200">
                        <a:highlight>
                          <a:srgbClr val="FFFFFF"/>
                        </a:highlight>
                        <a:latin typeface="Consolas"/>
                        <a:ea typeface="Consolas"/>
                        <a:cs typeface="Consolas"/>
                        <a:sym typeface="Consolas"/>
                      </a:endParaRPr>
                    </a:p>
                  </a:txBody>
                  <a:tcPr marT="63500" marB="63500" marR="63500" marL="63500">
                    <a:solidFill>
                      <a:srgbClr val="FAFAFA"/>
                    </a:solidFill>
                  </a:tcPr>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5" name="Shape 285"/>
        <p:cNvGrpSpPr/>
        <p:nvPr/>
      </p:nvGrpSpPr>
      <p:grpSpPr>
        <a:xfrm>
          <a:off x="0" y="0"/>
          <a:ext cx="0" cy="0"/>
          <a:chOff x="0" y="0"/>
          <a:chExt cx="0" cy="0"/>
        </a:xfrm>
      </p:grpSpPr>
      <p:sp>
        <p:nvSpPr>
          <p:cNvPr id="286" name="Google Shape;286;p41"/>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Neural Networks - Binary Classifier</a:t>
            </a:r>
            <a:endParaRPr>
              <a:solidFill>
                <a:srgbClr val="38761D"/>
              </a:solidFill>
            </a:endParaRPr>
          </a:p>
        </p:txBody>
      </p:sp>
      <p:pic>
        <p:nvPicPr>
          <p:cNvPr id="287" name="Google Shape;287;p41"/>
          <p:cNvPicPr preferRelativeResize="0"/>
          <p:nvPr/>
        </p:nvPicPr>
        <p:blipFill>
          <a:blip r:embed="rId3">
            <a:alphaModFix/>
          </a:blip>
          <a:stretch>
            <a:fillRect/>
          </a:stretch>
        </p:blipFill>
        <p:spPr>
          <a:xfrm>
            <a:off x="0" y="0"/>
            <a:ext cx="1466275" cy="730575"/>
          </a:xfrm>
          <a:prstGeom prst="rect">
            <a:avLst/>
          </a:prstGeom>
          <a:noFill/>
          <a:ln>
            <a:noFill/>
          </a:ln>
        </p:spPr>
      </p:pic>
      <p:sp>
        <p:nvSpPr>
          <p:cNvPr id="288" name="Google Shape;288;p41"/>
          <p:cNvSpPr txBox="1"/>
          <p:nvPr/>
        </p:nvSpPr>
        <p:spPr>
          <a:xfrm>
            <a:off x="824850" y="730575"/>
            <a:ext cx="7601700" cy="43029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None/>
            </a:pPr>
            <a:r>
              <a:rPr b="1" lang="en" sz="1200">
                <a:solidFill>
                  <a:schemeClr val="dk1"/>
                </a:solidFill>
                <a:highlight>
                  <a:srgbClr val="FFFFFF"/>
                </a:highlight>
              </a:rPr>
              <a:t>DNN Binary Classifier</a:t>
            </a:r>
            <a:endParaRPr b="1" sz="1200">
              <a:solidFill>
                <a:schemeClr val="dk1"/>
              </a:solidFill>
              <a:highlight>
                <a:srgbClr val="FFFFFF"/>
              </a:highlight>
            </a:endParaRPr>
          </a:p>
          <a:p>
            <a:pPr indent="0" lvl="0" marL="0" rtl="0" algn="l">
              <a:lnSpc>
                <a:spcPct val="115000"/>
              </a:lnSpc>
              <a:spcBef>
                <a:spcPts val="1100"/>
              </a:spcBef>
              <a:spcAft>
                <a:spcPts val="0"/>
              </a:spcAft>
              <a:buNone/>
            </a:pPr>
            <a:r>
              <a:rPr lang="en" sz="1200">
                <a:solidFill>
                  <a:schemeClr val="dk1"/>
                </a:solidFill>
                <a:highlight>
                  <a:srgbClr val="FFFFFF"/>
                </a:highlight>
              </a:rPr>
              <a:t>Another form of a DNN, is a </a:t>
            </a:r>
            <a:r>
              <a:rPr b="1" lang="en" sz="1200">
                <a:solidFill>
                  <a:schemeClr val="dk1"/>
                </a:solidFill>
                <a:highlight>
                  <a:srgbClr val="FFFFFF"/>
                </a:highlight>
              </a:rPr>
              <a:t>binary classifier (</a:t>
            </a:r>
            <a:r>
              <a:rPr b="1" i="1" lang="en" sz="1200">
                <a:solidFill>
                  <a:srgbClr val="0000FF"/>
                </a:solidFill>
                <a:highlight>
                  <a:srgbClr val="FFFFFF"/>
                </a:highlight>
              </a:rPr>
              <a:t>logistic classifier</a:t>
            </a:r>
            <a:r>
              <a:rPr b="1" lang="en" sz="1200">
                <a:solidFill>
                  <a:schemeClr val="dk1"/>
                </a:solidFill>
                <a:highlight>
                  <a:srgbClr val="FFFFFF"/>
                </a:highlight>
              </a:rPr>
              <a:t>)</a:t>
            </a:r>
            <a:r>
              <a:rPr lang="en" sz="1200">
                <a:solidFill>
                  <a:schemeClr val="dk1"/>
                </a:solidFill>
                <a:highlight>
                  <a:srgbClr val="FFFFFF"/>
                </a:highlight>
              </a:rPr>
              <a:t>. In this case, we want the neural network to predict whether something is or is not something. That is, the output can have two states: yes/no, true/false, 0/1, etc.</a:t>
            </a:r>
            <a:endParaRPr sz="1200">
              <a:solidFill>
                <a:schemeClr val="dk1"/>
              </a:solidFill>
              <a:highlight>
                <a:srgbClr val="FFFFFF"/>
              </a:highlight>
            </a:endParaRPr>
          </a:p>
          <a:p>
            <a:pPr indent="0" lvl="0" marL="0" rtl="0" algn="l">
              <a:lnSpc>
                <a:spcPct val="115000"/>
              </a:lnSpc>
              <a:spcBef>
                <a:spcPts val="1100"/>
              </a:spcBef>
              <a:spcAft>
                <a:spcPts val="0"/>
              </a:spcAft>
              <a:buNone/>
            </a:pPr>
            <a:r>
              <a:rPr lang="en" sz="1200">
                <a:solidFill>
                  <a:schemeClr val="dk1"/>
                </a:solidFill>
                <a:highlight>
                  <a:srgbClr val="FFFFFF"/>
                </a:highlight>
              </a:rPr>
              <a:t>Instead of using a linear activation function on the output node, we will use a </a:t>
            </a:r>
            <a:r>
              <a:rPr b="1" lang="en" sz="1200">
                <a:solidFill>
                  <a:srgbClr val="0000FF"/>
                </a:solidFill>
                <a:highlight>
                  <a:srgbClr val="FFFFFF"/>
                </a:highlight>
              </a:rPr>
              <a:t>sigmoid</a:t>
            </a:r>
            <a:r>
              <a:rPr lang="en" sz="1200">
                <a:solidFill>
                  <a:schemeClr val="dk1"/>
                </a:solidFill>
                <a:highlight>
                  <a:srgbClr val="FFFFFF"/>
                </a:highlight>
              </a:rPr>
              <a:t> activation function. The sigmoid squashes all values to be between 0 and 1, and as values move away from the center they quickly move to the extremes of 0 and 1.</a:t>
            </a:r>
            <a:endParaRPr sz="1200">
              <a:solidFill>
                <a:schemeClr val="dk1"/>
              </a:solidFill>
              <a:highlight>
                <a:srgbClr val="FFFFFF"/>
              </a:highlight>
            </a:endParaRPr>
          </a:p>
          <a:p>
            <a:pPr indent="0" lvl="0" marL="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ctr">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p:txBody>
      </p:sp>
      <p:pic>
        <p:nvPicPr>
          <p:cNvPr id="289" name="Google Shape;289;p41"/>
          <p:cNvPicPr preferRelativeResize="0"/>
          <p:nvPr/>
        </p:nvPicPr>
        <p:blipFill>
          <a:blip r:embed="rId4">
            <a:alphaModFix/>
          </a:blip>
          <a:stretch>
            <a:fillRect/>
          </a:stretch>
        </p:blipFill>
        <p:spPr>
          <a:xfrm>
            <a:off x="2822650" y="2767925"/>
            <a:ext cx="3124200" cy="20859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5"/>
          <p:cNvSpPr txBox="1"/>
          <p:nvPr>
            <p:ph idx="1" type="subTitle"/>
          </p:nvPr>
        </p:nvSpPr>
        <p:spPr>
          <a:xfrm>
            <a:off x="13495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Neural Networks - TF.Keras</a:t>
            </a:r>
            <a:endParaRPr>
              <a:solidFill>
                <a:srgbClr val="38761D"/>
              </a:solidFill>
            </a:endParaRPr>
          </a:p>
        </p:txBody>
      </p:sp>
      <p:pic>
        <p:nvPicPr>
          <p:cNvPr id="72" name="Google Shape;72;p15"/>
          <p:cNvPicPr preferRelativeResize="0"/>
          <p:nvPr/>
        </p:nvPicPr>
        <p:blipFill>
          <a:blip r:embed="rId3">
            <a:alphaModFix/>
          </a:blip>
          <a:stretch>
            <a:fillRect/>
          </a:stretch>
        </p:blipFill>
        <p:spPr>
          <a:xfrm>
            <a:off x="0" y="0"/>
            <a:ext cx="1466275" cy="730575"/>
          </a:xfrm>
          <a:prstGeom prst="rect">
            <a:avLst/>
          </a:prstGeom>
          <a:noFill/>
          <a:ln>
            <a:noFill/>
          </a:ln>
        </p:spPr>
      </p:pic>
      <p:sp>
        <p:nvSpPr>
          <p:cNvPr id="73" name="Google Shape;73;p15"/>
          <p:cNvSpPr txBox="1"/>
          <p:nvPr/>
        </p:nvSpPr>
        <p:spPr>
          <a:xfrm>
            <a:off x="824850" y="910725"/>
            <a:ext cx="7070100" cy="4057800"/>
          </a:xfrm>
          <a:prstGeom prst="rect">
            <a:avLst/>
          </a:prstGeom>
          <a:noFill/>
          <a:ln>
            <a:noFill/>
          </a:ln>
        </p:spPr>
        <p:txBody>
          <a:bodyPr anchorCtr="0" anchor="t" bIns="91425" lIns="91425" spcFirstLastPara="1" rIns="91425" wrap="square" tIns="91425">
            <a:noAutofit/>
          </a:bodyPr>
          <a:lstStyle/>
          <a:p>
            <a:pPr indent="0" lvl="0" marL="0" rtl="0" algn="ctr">
              <a:spcBef>
                <a:spcPts val="1000"/>
              </a:spcBef>
              <a:spcAft>
                <a:spcPts val="0"/>
              </a:spcAft>
              <a:buNone/>
            </a:pPr>
            <a:r>
              <a:t/>
            </a:r>
            <a:endParaRPr b="1">
              <a:solidFill>
                <a:schemeClr val="dk1"/>
              </a:solidFill>
            </a:endParaRPr>
          </a:p>
          <a:p>
            <a:pPr indent="0" lvl="0" marL="0" rtl="0" algn="l">
              <a:lnSpc>
                <a:spcPct val="115000"/>
              </a:lnSpc>
              <a:spcBef>
                <a:spcPts val="1100"/>
              </a:spcBef>
              <a:spcAft>
                <a:spcPts val="0"/>
              </a:spcAft>
              <a:buNone/>
            </a:pPr>
            <a:r>
              <a:rPr b="1" lang="en" sz="1200">
                <a:solidFill>
                  <a:schemeClr val="dk1"/>
                </a:solidFill>
              </a:rPr>
              <a:t>TF.</a:t>
            </a:r>
            <a:r>
              <a:rPr b="1" lang="en" sz="1200">
                <a:solidFill>
                  <a:schemeClr val="dk1"/>
                </a:solidFill>
              </a:rPr>
              <a:t>Keras</a:t>
            </a:r>
            <a:r>
              <a:rPr lang="en" sz="1200">
                <a:solidFill>
                  <a:schemeClr val="dk1"/>
                </a:solidFill>
              </a:rPr>
              <a:t> is based on object oriented programming with a collection of classes and associated methods and properties.</a:t>
            </a:r>
            <a:endParaRPr sz="1200">
              <a:solidFill>
                <a:schemeClr val="dk1"/>
              </a:solidFill>
            </a:endParaRPr>
          </a:p>
          <a:p>
            <a:pPr indent="0" lvl="0" marL="0" rtl="0" algn="l">
              <a:lnSpc>
                <a:spcPct val="115000"/>
              </a:lnSpc>
              <a:spcBef>
                <a:spcPts val="1100"/>
              </a:spcBef>
              <a:spcAft>
                <a:spcPts val="0"/>
              </a:spcAft>
              <a:buNone/>
            </a:pPr>
            <a:r>
              <a:rPr lang="en" sz="1200">
                <a:solidFill>
                  <a:schemeClr val="dk1"/>
                </a:solidFill>
              </a:rPr>
              <a:t>Strengths include:</a:t>
            </a:r>
            <a:endParaRPr sz="1200">
              <a:solidFill>
                <a:schemeClr val="dk1"/>
              </a:solidFill>
            </a:endParaRPr>
          </a:p>
          <a:p>
            <a:pPr indent="-304800" lvl="0" marL="457200" rtl="0" algn="l">
              <a:lnSpc>
                <a:spcPct val="115000"/>
              </a:lnSpc>
              <a:spcBef>
                <a:spcPts val="1100"/>
              </a:spcBef>
              <a:spcAft>
                <a:spcPts val="0"/>
              </a:spcAft>
              <a:buClr>
                <a:schemeClr val="dk1"/>
              </a:buClr>
              <a:buSzPts val="1200"/>
              <a:buChar char="●"/>
            </a:pPr>
            <a:r>
              <a:rPr lang="en" sz="1200">
                <a:solidFill>
                  <a:schemeClr val="dk1"/>
                </a:solidFill>
              </a:rPr>
              <a:t>Imperative Programming (how software developers program)</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 sz="1200">
                <a:solidFill>
                  <a:schemeClr val="dk1"/>
                </a:solidFill>
              </a:rPr>
              <a:t>Abstraction and </a:t>
            </a:r>
            <a:r>
              <a:rPr lang="en" sz="1200">
                <a:solidFill>
                  <a:schemeClr val="dk1"/>
                </a:solidFill>
              </a:rPr>
              <a:t>Polymorphism (object oriented programming)</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 sz="1200">
                <a:solidFill>
                  <a:schemeClr val="dk1"/>
                </a:solidFill>
              </a:rPr>
              <a:t>Design Patterns (quick creation of models)</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 sz="1200">
                <a:solidFill>
                  <a:schemeClr val="dk1"/>
                </a:solidFill>
              </a:rPr>
              <a:t>Dynamic Graph Execution</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457200" rtl="0" algn="l">
              <a:lnSpc>
                <a:spcPct val="115000"/>
              </a:lnSpc>
              <a:spcBef>
                <a:spcPts val="0"/>
              </a:spcBef>
              <a:spcAft>
                <a:spcPts val="0"/>
              </a:spcAft>
              <a:buNone/>
            </a:pPr>
            <a:r>
              <a:t/>
            </a:r>
            <a:endParaRPr b="1" sz="1200">
              <a:solidFill>
                <a:srgbClr val="303F9F"/>
              </a:solidFill>
              <a:highlight>
                <a:srgbClr val="FCE5CD"/>
              </a:highlight>
              <a:latin typeface="Consolas"/>
              <a:ea typeface="Consolas"/>
              <a:cs typeface="Consolas"/>
              <a:sym typeface="Consolas"/>
            </a:endParaRPr>
          </a:p>
          <a:p>
            <a:pPr indent="0" lvl="0" marL="0" rtl="0" algn="l">
              <a:lnSpc>
                <a:spcPct val="115000"/>
              </a:lnSpc>
              <a:spcBef>
                <a:spcPts val="1100"/>
              </a:spcBef>
              <a:spcAft>
                <a:spcPts val="0"/>
              </a:spcAft>
              <a:buNone/>
            </a:pPr>
            <a:r>
              <a:t/>
            </a:r>
            <a:endParaRPr sz="1100">
              <a:solidFill>
                <a:schemeClr val="dk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3" name="Shape 293"/>
        <p:cNvGrpSpPr/>
        <p:nvPr/>
      </p:nvGrpSpPr>
      <p:grpSpPr>
        <a:xfrm>
          <a:off x="0" y="0"/>
          <a:ext cx="0" cy="0"/>
          <a:chOff x="0" y="0"/>
          <a:chExt cx="0" cy="0"/>
        </a:xfrm>
      </p:grpSpPr>
      <p:sp>
        <p:nvSpPr>
          <p:cNvPr id="294" name="Google Shape;294;p42"/>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Neural Networks - Binary Classifier</a:t>
            </a:r>
            <a:endParaRPr>
              <a:solidFill>
                <a:srgbClr val="38761D"/>
              </a:solidFill>
            </a:endParaRPr>
          </a:p>
        </p:txBody>
      </p:sp>
      <p:pic>
        <p:nvPicPr>
          <p:cNvPr id="295" name="Google Shape;295;p42"/>
          <p:cNvPicPr preferRelativeResize="0"/>
          <p:nvPr/>
        </p:nvPicPr>
        <p:blipFill>
          <a:blip r:embed="rId3">
            <a:alphaModFix/>
          </a:blip>
          <a:stretch>
            <a:fillRect/>
          </a:stretch>
        </p:blipFill>
        <p:spPr>
          <a:xfrm>
            <a:off x="0" y="0"/>
            <a:ext cx="1466275" cy="730575"/>
          </a:xfrm>
          <a:prstGeom prst="rect">
            <a:avLst/>
          </a:prstGeom>
          <a:noFill/>
          <a:ln>
            <a:noFill/>
          </a:ln>
        </p:spPr>
      </p:pic>
      <p:sp>
        <p:nvSpPr>
          <p:cNvPr id="296" name="Google Shape;296;p42"/>
          <p:cNvSpPr txBox="1"/>
          <p:nvPr/>
        </p:nvSpPr>
        <p:spPr>
          <a:xfrm>
            <a:off x="824850" y="730575"/>
            <a:ext cx="7601700" cy="43029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None/>
            </a:pPr>
            <a:r>
              <a:rPr b="1" lang="en" sz="1200">
                <a:solidFill>
                  <a:schemeClr val="dk1"/>
                </a:solidFill>
                <a:highlight>
                  <a:srgbClr val="FFFFFF"/>
                </a:highlight>
              </a:rPr>
              <a:t>Binary Cross Entropy Loss Function</a:t>
            </a:r>
            <a:br>
              <a:rPr b="1" lang="en" sz="1200">
                <a:solidFill>
                  <a:schemeClr val="dk1"/>
                </a:solidFill>
                <a:highlight>
                  <a:srgbClr val="FFFFFF"/>
                </a:highlight>
              </a:rPr>
            </a:br>
            <a:endParaRPr b="1" sz="1200">
              <a:solidFill>
                <a:schemeClr val="dk1"/>
              </a:solidFill>
              <a:highlight>
                <a:srgbClr val="FFFFFF"/>
              </a:highlight>
            </a:endParaRPr>
          </a:p>
          <a:p>
            <a:pPr indent="0" lvl="0" marL="0" rtl="0" algn="l">
              <a:lnSpc>
                <a:spcPct val="115000"/>
              </a:lnSpc>
              <a:spcBef>
                <a:spcPts val="0"/>
              </a:spcBef>
              <a:spcAft>
                <a:spcPts val="0"/>
              </a:spcAft>
              <a:buNone/>
            </a:pPr>
            <a:r>
              <a:rPr lang="en" sz="1200">
                <a:solidFill>
                  <a:schemeClr val="dk1"/>
                </a:solidFill>
                <a:highlight>
                  <a:srgbClr val="FFFFFF"/>
                </a:highlight>
              </a:rPr>
              <a:t>Let's start by taking our previous code example, where we specify the activation function as a (keyword) parameter. </a:t>
            </a:r>
            <a:endParaRPr sz="1200">
              <a:solidFill>
                <a:schemeClr val="dk1"/>
              </a:solidFill>
              <a:highlight>
                <a:srgbClr val="FFFFFF"/>
              </a:highlight>
            </a:endParaRPr>
          </a:p>
          <a:p>
            <a:pPr indent="0" lvl="0" marL="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ctr">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p:txBody>
      </p:sp>
      <p:graphicFrame>
        <p:nvGraphicFramePr>
          <p:cNvPr id="297" name="Google Shape;297;p42"/>
          <p:cNvGraphicFramePr/>
          <p:nvPr/>
        </p:nvGraphicFramePr>
        <p:xfrm>
          <a:off x="909950" y="1815775"/>
          <a:ext cx="3000000" cy="3000000"/>
        </p:xfrm>
        <a:graphic>
          <a:graphicData uri="http://schemas.openxmlformats.org/drawingml/2006/table">
            <a:tbl>
              <a:tblPr>
                <a:noFill/>
                <a:tableStyleId>{ED65EA27-E6AA-487E-946A-8596C767633C}</a:tableStyleId>
              </a:tblPr>
              <a:tblGrid>
                <a:gridCol w="7431500"/>
              </a:tblGrid>
              <a:tr h="12700">
                <a:tc>
                  <a:txBody>
                    <a:bodyPr/>
                    <a:lstStyle/>
                    <a:p>
                      <a:pPr indent="0" lvl="0" marL="0" rtl="0" algn="l">
                        <a:lnSpc>
                          <a:spcPct val="115000"/>
                        </a:lnSpc>
                        <a:spcBef>
                          <a:spcPts val="0"/>
                        </a:spcBef>
                        <a:spcAft>
                          <a:spcPts val="0"/>
                        </a:spcAft>
                        <a:buNone/>
                      </a:pPr>
                      <a:r>
                        <a:rPr lang="en" sz="1000">
                          <a:solidFill>
                            <a:srgbClr val="9C27B0"/>
                          </a:solidFill>
                          <a:highlight>
                            <a:srgbClr val="FFFFFF"/>
                          </a:highlight>
                          <a:latin typeface="Consolas"/>
                          <a:ea typeface="Consolas"/>
                          <a:cs typeface="Consolas"/>
                          <a:sym typeface="Consolas"/>
                        </a:rPr>
                        <a:t>from</a:t>
                      </a:r>
                      <a:r>
                        <a:rPr lang="en" sz="1000">
                          <a:highlight>
                            <a:srgbClr val="FFFFFF"/>
                          </a:highlight>
                          <a:latin typeface="Consolas"/>
                          <a:ea typeface="Consolas"/>
                          <a:cs typeface="Consolas"/>
                          <a:sym typeface="Consolas"/>
                        </a:rPr>
                        <a:t> tensorflow.keras </a:t>
                      </a:r>
                      <a:r>
                        <a:rPr lang="en" sz="1000">
                          <a:solidFill>
                            <a:srgbClr val="9C27B0"/>
                          </a:solidFill>
                          <a:highlight>
                            <a:srgbClr val="FFFFFF"/>
                          </a:highlight>
                          <a:latin typeface="Consolas"/>
                          <a:ea typeface="Consolas"/>
                          <a:cs typeface="Consolas"/>
                          <a:sym typeface="Consolas"/>
                        </a:rPr>
                        <a:t>import</a:t>
                      </a:r>
                      <a:r>
                        <a:rPr lang="en" sz="1000">
                          <a:highlight>
                            <a:srgbClr val="FFFFFF"/>
                          </a:highlight>
                          <a:latin typeface="Consolas"/>
                          <a:ea typeface="Consolas"/>
                          <a:cs typeface="Consolas"/>
                          <a:sym typeface="Consolas"/>
                        </a:rPr>
                        <a:t> </a:t>
                      </a:r>
                      <a:r>
                        <a:rPr lang="en" sz="1000">
                          <a:solidFill>
                            <a:srgbClr val="3367D6"/>
                          </a:solidFill>
                          <a:highlight>
                            <a:srgbClr val="FFFFFF"/>
                          </a:highlight>
                          <a:latin typeface="Consolas"/>
                          <a:ea typeface="Consolas"/>
                          <a:cs typeface="Consolas"/>
                          <a:sym typeface="Consolas"/>
                        </a:rPr>
                        <a:t>Sequential</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9C27B0"/>
                          </a:solidFill>
                          <a:highlight>
                            <a:srgbClr val="FFFFFF"/>
                          </a:highlight>
                          <a:latin typeface="Consolas"/>
                          <a:ea typeface="Consolas"/>
                          <a:cs typeface="Consolas"/>
                          <a:sym typeface="Consolas"/>
                        </a:rPr>
                        <a:t>from</a:t>
                      </a:r>
                      <a:r>
                        <a:rPr lang="en" sz="1000">
                          <a:highlight>
                            <a:srgbClr val="FFFFFF"/>
                          </a:highlight>
                          <a:latin typeface="Consolas"/>
                          <a:ea typeface="Consolas"/>
                          <a:cs typeface="Consolas"/>
                          <a:sym typeface="Consolas"/>
                        </a:rPr>
                        <a:t> tensorflow.keras</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layers </a:t>
                      </a:r>
                      <a:r>
                        <a:rPr lang="en" sz="1000">
                          <a:solidFill>
                            <a:srgbClr val="9C27B0"/>
                          </a:solidFill>
                          <a:highlight>
                            <a:srgbClr val="FFFFFF"/>
                          </a:highlight>
                          <a:latin typeface="Consolas"/>
                          <a:ea typeface="Consolas"/>
                          <a:cs typeface="Consolas"/>
                          <a:sym typeface="Consolas"/>
                        </a:rPr>
                        <a:t>import</a:t>
                      </a:r>
                      <a:r>
                        <a:rPr lang="en" sz="1000">
                          <a:highlight>
                            <a:srgbClr val="FFFFFF"/>
                          </a:highlight>
                          <a:latin typeface="Consolas"/>
                          <a:ea typeface="Consolas"/>
                          <a:cs typeface="Consolas"/>
                          <a:sym typeface="Consolas"/>
                        </a:rPr>
                        <a:t> </a:t>
                      </a:r>
                      <a:r>
                        <a:rPr lang="en" sz="1000">
                          <a:solidFill>
                            <a:srgbClr val="3367D6"/>
                          </a:solidFill>
                          <a:highlight>
                            <a:srgbClr val="FFFFFF"/>
                          </a:highlight>
                          <a:latin typeface="Consolas"/>
                          <a:ea typeface="Consolas"/>
                          <a:cs typeface="Consolas"/>
                          <a:sym typeface="Consolas"/>
                        </a:rPr>
                        <a:t>Dense</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model </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3367D6"/>
                          </a:solidFill>
                          <a:highlight>
                            <a:srgbClr val="FFFFFF"/>
                          </a:highlight>
                          <a:latin typeface="Consolas"/>
                          <a:ea typeface="Consolas"/>
                          <a:cs typeface="Consolas"/>
                          <a:sym typeface="Consolas"/>
                        </a:rPr>
                        <a:t>Sequential</a:t>
                      </a:r>
                      <a:r>
                        <a:rPr lang="en" sz="1000">
                          <a:solidFill>
                            <a:srgbClr val="616161"/>
                          </a:solidFill>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highlight>
                            <a:srgbClr val="FFFFFF"/>
                          </a:highlight>
                          <a:latin typeface="Consolas"/>
                          <a:ea typeface="Consolas"/>
                          <a:cs typeface="Consolas"/>
                          <a:sym typeface="Consolas"/>
                        </a:rPr>
                        <a:t># Add the first (input) layer (10 nodes) with input shape 13 element vector (1D).</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model</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add</a:t>
                      </a:r>
                      <a:r>
                        <a:rPr lang="en" sz="1000">
                          <a:solidFill>
                            <a:srgbClr val="616161"/>
                          </a:solidFill>
                          <a:highlight>
                            <a:srgbClr val="FFFFFF"/>
                          </a:highlight>
                          <a:latin typeface="Consolas"/>
                          <a:ea typeface="Consolas"/>
                          <a:cs typeface="Consolas"/>
                          <a:sym typeface="Consolas"/>
                        </a:rPr>
                        <a:t>(</a:t>
                      </a:r>
                      <a:r>
                        <a:rPr lang="en" sz="1000">
                          <a:solidFill>
                            <a:srgbClr val="3367D6"/>
                          </a:solidFill>
                          <a:highlight>
                            <a:srgbClr val="FFFFFF"/>
                          </a:highlight>
                          <a:latin typeface="Consolas"/>
                          <a:ea typeface="Consolas"/>
                          <a:cs typeface="Consolas"/>
                          <a:sym typeface="Consolas"/>
                        </a:rPr>
                        <a:t>Dense</a:t>
                      </a:r>
                      <a:r>
                        <a:rPr lang="en" sz="1000">
                          <a:solidFill>
                            <a:srgbClr val="616161"/>
                          </a:solidFill>
                          <a:highlight>
                            <a:srgbClr val="FFFFFF"/>
                          </a:highlight>
                          <a:latin typeface="Consolas"/>
                          <a:ea typeface="Consolas"/>
                          <a:cs typeface="Consolas"/>
                          <a:sym typeface="Consolas"/>
                        </a:rPr>
                        <a:t>(</a:t>
                      </a:r>
                      <a:r>
                        <a:rPr lang="en" sz="1000">
                          <a:solidFill>
                            <a:srgbClr val="C53929"/>
                          </a:solidFill>
                          <a:highlight>
                            <a:srgbClr val="FFFFFF"/>
                          </a:highlight>
                          <a:latin typeface="Consolas"/>
                          <a:ea typeface="Consolas"/>
                          <a:cs typeface="Consolas"/>
                          <a:sym typeface="Consolas"/>
                        </a:rPr>
                        <a:t>10</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input_shape</a:t>
                      </a:r>
                      <a:r>
                        <a:rPr lang="en" sz="1000">
                          <a:solidFill>
                            <a:srgbClr val="616161"/>
                          </a:solidFill>
                          <a:highlight>
                            <a:srgbClr val="FFFFFF"/>
                          </a:highlight>
                          <a:latin typeface="Consolas"/>
                          <a:ea typeface="Consolas"/>
                          <a:cs typeface="Consolas"/>
                          <a:sym typeface="Consolas"/>
                        </a:rPr>
                        <a:t>=(</a:t>
                      </a:r>
                      <a:r>
                        <a:rPr lang="en" sz="1000">
                          <a:solidFill>
                            <a:srgbClr val="C53929"/>
                          </a:solidFill>
                          <a:highlight>
                            <a:srgbClr val="FFFFFF"/>
                          </a:highlight>
                          <a:latin typeface="Consolas"/>
                          <a:ea typeface="Consolas"/>
                          <a:cs typeface="Consolas"/>
                          <a:sym typeface="Consolas"/>
                        </a:rPr>
                        <a:t>13</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activation</a:t>
                      </a:r>
                      <a:r>
                        <a:rPr lang="en" sz="1000">
                          <a:solidFill>
                            <a:srgbClr val="616161"/>
                          </a:solidFill>
                          <a:highlight>
                            <a:srgbClr val="FFFFFF"/>
                          </a:highlight>
                          <a:latin typeface="Consolas"/>
                          <a:ea typeface="Consolas"/>
                          <a:cs typeface="Consolas"/>
                          <a:sym typeface="Consolas"/>
                        </a:rPr>
                        <a:t>=</a:t>
                      </a:r>
                      <a:r>
                        <a:rPr lang="en" sz="1000">
                          <a:solidFill>
                            <a:srgbClr val="0F9D58"/>
                          </a:solidFill>
                          <a:highlight>
                            <a:srgbClr val="FFFFFF"/>
                          </a:highlight>
                          <a:latin typeface="Consolas"/>
                          <a:ea typeface="Consolas"/>
                          <a:cs typeface="Consolas"/>
                          <a:sym typeface="Consolas"/>
                        </a:rPr>
                        <a:t>'relu'</a:t>
                      </a:r>
                      <a:r>
                        <a:rPr lang="en" sz="1000">
                          <a:solidFill>
                            <a:srgbClr val="616161"/>
                          </a:solidFill>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highlight>
                            <a:srgbClr val="FFFFFF"/>
                          </a:highlight>
                          <a:latin typeface="Consolas"/>
                          <a:ea typeface="Consolas"/>
                          <a:cs typeface="Consolas"/>
                          <a:sym typeface="Consolas"/>
                        </a:rPr>
                        <a:t># Add the second (hidden) layer (10 nodes).</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model</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add</a:t>
                      </a:r>
                      <a:r>
                        <a:rPr lang="en" sz="1000">
                          <a:solidFill>
                            <a:srgbClr val="616161"/>
                          </a:solidFill>
                          <a:highlight>
                            <a:srgbClr val="FFFFFF"/>
                          </a:highlight>
                          <a:latin typeface="Consolas"/>
                          <a:ea typeface="Consolas"/>
                          <a:cs typeface="Consolas"/>
                          <a:sym typeface="Consolas"/>
                        </a:rPr>
                        <a:t>(</a:t>
                      </a:r>
                      <a:r>
                        <a:rPr lang="en" sz="1000">
                          <a:solidFill>
                            <a:srgbClr val="3367D6"/>
                          </a:solidFill>
                          <a:highlight>
                            <a:srgbClr val="FFFFFF"/>
                          </a:highlight>
                          <a:latin typeface="Consolas"/>
                          <a:ea typeface="Consolas"/>
                          <a:cs typeface="Consolas"/>
                          <a:sym typeface="Consolas"/>
                        </a:rPr>
                        <a:t>Dense</a:t>
                      </a:r>
                      <a:r>
                        <a:rPr lang="en" sz="1000">
                          <a:solidFill>
                            <a:srgbClr val="616161"/>
                          </a:solidFill>
                          <a:highlight>
                            <a:srgbClr val="FFFFFF"/>
                          </a:highlight>
                          <a:latin typeface="Consolas"/>
                          <a:ea typeface="Consolas"/>
                          <a:cs typeface="Consolas"/>
                          <a:sym typeface="Consolas"/>
                        </a:rPr>
                        <a:t>(</a:t>
                      </a:r>
                      <a:r>
                        <a:rPr lang="en" sz="1000">
                          <a:solidFill>
                            <a:srgbClr val="C53929"/>
                          </a:solidFill>
                          <a:highlight>
                            <a:srgbClr val="FFFFFF"/>
                          </a:highlight>
                          <a:latin typeface="Consolas"/>
                          <a:ea typeface="Consolas"/>
                          <a:cs typeface="Consolas"/>
                          <a:sym typeface="Consolas"/>
                        </a:rPr>
                        <a:t>10</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activation</a:t>
                      </a:r>
                      <a:r>
                        <a:rPr lang="en" sz="1000">
                          <a:solidFill>
                            <a:srgbClr val="616161"/>
                          </a:solidFill>
                          <a:highlight>
                            <a:srgbClr val="FFFFFF"/>
                          </a:highlight>
                          <a:latin typeface="Consolas"/>
                          <a:ea typeface="Consolas"/>
                          <a:cs typeface="Consolas"/>
                          <a:sym typeface="Consolas"/>
                        </a:rPr>
                        <a:t>=</a:t>
                      </a:r>
                      <a:r>
                        <a:rPr lang="en" sz="1000">
                          <a:solidFill>
                            <a:srgbClr val="0F9D58"/>
                          </a:solidFill>
                          <a:highlight>
                            <a:srgbClr val="FFFFFF"/>
                          </a:highlight>
                          <a:latin typeface="Consolas"/>
                          <a:ea typeface="Consolas"/>
                          <a:cs typeface="Consolas"/>
                          <a:sym typeface="Consolas"/>
                        </a:rPr>
                        <a:t>'relu'</a:t>
                      </a:r>
                      <a:r>
                        <a:rPr lang="en" sz="1000">
                          <a:solidFill>
                            <a:srgbClr val="616161"/>
                          </a:solidFill>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highlight>
                            <a:srgbClr val="FFFFFF"/>
                          </a:highlight>
                          <a:latin typeface="Consolas"/>
                          <a:ea typeface="Consolas"/>
                          <a:cs typeface="Consolas"/>
                          <a:sym typeface="Consolas"/>
                        </a:rPr>
                        <a:t># Add the third (output) layer of 1 node, and set the activation function to a Sigmoid.</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model</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add</a:t>
                      </a:r>
                      <a:r>
                        <a:rPr lang="en" sz="1000">
                          <a:solidFill>
                            <a:srgbClr val="616161"/>
                          </a:solidFill>
                          <a:highlight>
                            <a:srgbClr val="FFFFFF"/>
                          </a:highlight>
                          <a:latin typeface="Consolas"/>
                          <a:ea typeface="Consolas"/>
                          <a:cs typeface="Consolas"/>
                          <a:sym typeface="Consolas"/>
                        </a:rPr>
                        <a:t>(</a:t>
                      </a:r>
                      <a:r>
                        <a:rPr lang="en" sz="1000">
                          <a:solidFill>
                            <a:srgbClr val="3367D6"/>
                          </a:solidFill>
                          <a:highlight>
                            <a:srgbClr val="FFFFFF"/>
                          </a:highlight>
                          <a:latin typeface="Consolas"/>
                          <a:ea typeface="Consolas"/>
                          <a:cs typeface="Consolas"/>
                          <a:sym typeface="Consolas"/>
                        </a:rPr>
                        <a:t>Dense</a:t>
                      </a:r>
                      <a:r>
                        <a:rPr lang="en" sz="1000">
                          <a:solidFill>
                            <a:srgbClr val="616161"/>
                          </a:solidFill>
                          <a:highlight>
                            <a:srgbClr val="FFFFFF"/>
                          </a:highlight>
                          <a:latin typeface="Consolas"/>
                          <a:ea typeface="Consolas"/>
                          <a:cs typeface="Consolas"/>
                          <a:sym typeface="Consolas"/>
                        </a:rPr>
                        <a:t>(</a:t>
                      </a:r>
                      <a:r>
                        <a:rPr lang="en" sz="1000">
                          <a:solidFill>
                            <a:srgbClr val="C53929"/>
                          </a:solidFill>
                          <a:highlight>
                            <a:srgbClr val="FFFFFF"/>
                          </a:highlight>
                          <a:latin typeface="Consolas"/>
                          <a:ea typeface="Consolas"/>
                          <a:cs typeface="Consolas"/>
                          <a:sym typeface="Consolas"/>
                        </a:rPr>
                        <a:t>1</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activation</a:t>
                      </a:r>
                      <a:r>
                        <a:rPr lang="en" sz="1000">
                          <a:solidFill>
                            <a:srgbClr val="616161"/>
                          </a:solidFill>
                          <a:highlight>
                            <a:srgbClr val="FFFFFF"/>
                          </a:highlight>
                          <a:latin typeface="Consolas"/>
                          <a:ea typeface="Consolas"/>
                          <a:cs typeface="Consolas"/>
                          <a:sym typeface="Consolas"/>
                        </a:rPr>
                        <a:t>=</a:t>
                      </a:r>
                      <a:r>
                        <a:rPr lang="en" sz="1000">
                          <a:solidFill>
                            <a:srgbClr val="0F9D58"/>
                          </a:solidFill>
                          <a:highlight>
                            <a:srgbClr val="FFFFFF"/>
                          </a:highlight>
                          <a:latin typeface="Consolas"/>
                          <a:ea typeface="Consolas"/>
                          <a:cs typeface="Consolas"/>
                          <a:sym typeface="Consolas"/>
                        </a:rPr>
                        <a:t>'sigmoid'</a:t>
                      </a:r>
                      <a:r>
                        <a:rPr lang="en" sz="1000">
                          <a:solidFill>
                            <a:srgbClr val="616161"/>
                          </a:solidFill>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highlight>
                            <a:srgbClr val="FFFFFF"/>
                          </a:highlight>
                          <a:latin typeface="Consolas"/>
                          <a:ea typeface="Consolas"/>
                          <a:cs typeface="Consolas"/>
                          <a:sym typeface="Consolas"/>
                        </a:rPr>
                        <a:t># Use the Binary Cross Entropy loss function for a Binary Classifier.</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model</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compile</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loss</a:t>
                      </a:r>
                      <a:r>
                        <a:rPr lang="en" sz="1000">
                          <a:solidFill>
                            <a:srgbClr val="616161"/>
                          </a:solidFill>
                          <a:highlight>
                            <a:srgbClr val="FFFFFF"/>
                          </a:highlight>
                          <a:latin typeface="Consolas"/>
                          <a:ea typeface="Consolas"/>
                          <a:cs typeface="Consolas"/>
                          <a:sym typeface="Consolas"/>
                        </a:rPr>
                        <a:t>=</a:t>
                      </a:r>
                      <a:r>
                        <a:rPr lang="en" sz="1000">
                          <a:solidFill>
                            <a:srgbClr val="0F9D58"/>
                          </a:solidFill>
                          <a:highlight>
                            <a:srgbClr val="FFFFFF"/>
                          </a:highlight>
                          <a:latin typeface="Consolas"/>
                          <a:ea typeface="Consolas"/>
                          <a:cs typeface="Consolas"/>
                          <a:sym typeface="Consolas"/>
                        </a:rPr>
                        <a:t>'binary_crossentropy'</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optimizer</a:t>
                      </a:r>
                      <a:r>
                        <a:rPr lang="en" sz="1000">
                          <a:solidFill>
                            <a:srgbClr val="616161"/>
                          </a:solidFill>
                          <a:highlight>
                            <a:srgbClr val="FFFFFF"/>
                          </a:highlight>
                          <a:latin typeface="Consolas"/>
                          <a:ea typeface="Consolas"/>
                          <a:cs typeface="Consolas"/>
                          <a:sym typeface="Consolas"/>
                        </a:rPr>
                        <a:t>=</a:t>
                      </a:r>
                      <a:r>
                        <a:rPr lang="en" sz="1000">
                          <a:solidFill>
                            <a:srgbClr val="0F9D58"/>
                          </a:solidFill>
                          <a:highlight>
                            <a:srgbClr val="FFFFFF"/>
                          </a:highlight>
                          <a:latin typeface="Consolas"/>
                          <a:ea typeface="Consolas"/>
                          <a:cs typeface="Consolas"/>
                          <a:sym typeface="Consolas"/>
                        </a:rPr>
                        <a:t>'rmsprop'</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metrics</a:t>
                      </a:r>
                      <a:r>
                        <a:rPr lang="en" sz="1000">
                          <a:solidFill>
                            <a:srgbClr val="616161"/>
                          </a:solidFill>
                          <a:highlight>
                            <a:srgbClr val="FFFFFF"/>
                          </a:highlight>
                          <a:latin typeface="Consolas"/>
                          <a:ea typeface="Consolas"/>
                          <a:cs typeface="Consolas"/>
                          <a:sym typeface="Consolas"/>
                        </a:rPr>
                        <a:t>=[</a:t>
                      </a:r>
                      <a:r>
                        <a:rPr lang="en" sz="1000">
                          <a:solidFill>
                            <a:srgbClr val="0F9D58"/>
                          </a:solidFill>
                          <a:highlight>
                            <a:srgbClr val="FFFFFF"/>
                          </a:highlight>
                          <a:latin typeface="Consolas"/>
                          <a:ea typeface="Consolas"/>
                          <a:cs typeface="Consolas"/>
                          <a:sym typeface="Consolas"/>
                        </a:rPr>
                        <a:t>'accuracy'</a:t>
                      </a:r>
                      <a:r>
                        <a:rPr lang="en" sz="1000">
                          <a:solidFill>
                            <a:srgbClr val="616161"/>
                          </a:solidFill>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txBody>
                  <a:tcPr marT="63500" marB="63500" marR="63500" marL="63500">
                    <a:solidFill>
                      <a:srgbClr val="FAFAFA"/>
                    </a:solidFill>
                  </a:tcPr>
                </a:tc>
              </a:tr>
            </a:tbl>
          </a:graphicData>
        </a:graphic>
      </p:graphicFrame>
      <p:sp>
        <p:nvSpPr>
          <p:cNvPr id="298" name="Google Shape;298;p42"/>
          <p:cNvSpPr/>
          <p:nvPr/>
        </p:nvSpPr>
        <p:spPr>
          <a:xfrm>
            <a:off x="290100" y="4302975"/>
            <a:ext cx="2838300" cy="730500"/>
          </a:xfrm>
          <a:prstGeom prst="rect">
            <a:avLst/>
          </a:prstGeom>
          <a:no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000">
                <a:solidFill>
                  <a:srgbClr val="38761D"/>
                </a:solidFill>
                <a:highlight>
                  <a:schemeClr val="lt1"/>
                </a:highlight>
              </a:rPr>
              <a:t>W</a:t>
            </a:r>
            <a:r>
              <a:rPr lang="en" sz="1000">
                <a:solidFill>
                  <a:srgbClr val="38761D"/>
                </a:solidFill>
                <a:highlight>
                  <a:schemeClr val="lt1"/>
                </a:highlight>
              </a:rPr>
              <a:t>e add to the output </a:t>
            </a:r>
            <a:r>
              <a:rPr b="1" lang="en" sz="1000">
                <a:solidFill>
                  <a:srgbClr val="38761D"/>
                </a:solidFill>
                <a:highlight>
                  <a:srgbClr val="EFF0F1"/>
                </a:highlight>
              </a:rPr>
              <a:t>Dense()</a:t>
            </a:r>
            <a:r>
              <a:rPr lang="en" sz="1000">
                <a:solidFill>
                  <a:srgbClr val="38761D"/>
                </a:solidFill>
                <a:highlight>
                  <a:schemeClr val="lt1"/>
                </a:highlight>
              </a:rPr>
              <a:t> layer the parameter </a:t>
            </a:r>
            <a:r>
              <a:rPr b="1" lang="en" sz="1000">
                <a:solidFill>
                  <a:srgbClr val="38761D"/>
                </a:solidFill>
                <a:highlight>
                  <a:srgbClr val="EFF0F1"/>
                </a:highlight>
              </a:rPr>
              <a:t>activation='sigmoid'</a:t>
            </a:r>
            <a:r>
              <a:rPr lang="en" sz="1000">
                <a:solidFill>
                  <a:srgbClr val="38761D"/>
                </a:solidFill>
                <a:highlight>
                  <a:schemeClr val="lt1"/>
                </a:highlight>
              </a:rPr>
              <a:t> to pass the output result from the final node through a sigmoid function.</a:t>
            </a:r>
            <a:endParaRPr sz="1000">
              <a:solidFill>
                <a:srgbClr val="38761D"/>
              </a:solidFill>
              <a:highlight>
                <a:schemeClr val="lt1"/>
              </a:highlight>
            </a:endParaRPr>
          </a:p>
        </p:txBody>
      </p:sp>
      <p:cxnSp>
        <p:nvCxnSpPr>
          <p:cNvPr id="299" name="Google Shape;299;p42"/>
          <p:cNvCxnSpPr/>
          <p:nvPr/>
        </p:nvCxnSpPr>
        <p:spPr>
          <a:xfrm rot="-5400000">
            <a:off x="372375" y="3615050"/>
            <a:ext cx="682200" cy="642900"/>
          </a:xfrm>
          <a:prstGeom prst="curvedConnector3">
            <a:avLst>
              <a:gd fmla="val 50000" name="adj1"/>
            </a:avLst>
          </a:prstGeom>
          <a:noFill/>
          <a:ln cap="flat" cmpd="sng" w="9525">
            <a:solidFill>
              <a:srgbClr val="0F9D58"/>
            </a:solidFill>
            <a:prstDash val="solid"/>
            <a:round/>
            <a:headEnd len="med" w="med" type="none"/>
            <a:tailEnd len="med" w="med" type="triangle"/>
          </a:ln>
        </p:spPr>
      </p:cxnSp>
      <p:sp>
        <p:nvSpPr>
          <p:cNvPr id="300" name="Google Shape;300;p42"/>
          <p:cNvSpPr/>
          <p:nvPr/>
        </p:nvSpPr>
        <p:spPr>
          <a:xfrm>
            <a:off x="3469000" y="4277600"/>
            <a:ext cx="3070200" cy="792600"/>
          </a:xfrm>
          <a:prstGeom prst="rect">
            <a:avLst/>
          </a:prstGeom>
          <a:no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1100"/>
              </a:spcBef>
              <a:spcAft>
                <a:spcPts val="0"/>
              </a:spcAft>
              <a:buNone/>
            </a:pPr>
            <a:r>
              <a:rPr lang="en" sz="1000">
                <a:solidFill>
                  <a:srgbClr val="38761D"/>
                </a:solidFill>
                <a:highlight>
                  <a:schemeClr val="lt1"/>
                </a:highlight>
              </a:rPr>
              <a:t>we change our loss parameter to </a:t>
            </a:r>
            <a:r>
              <a:rPr lang="en" sz="1000">
                <a:solidFill>
                  <a:srgbClr val="38761D"/>
                </a:solidFill>
                <a:highlight>
                  <a:srgbClr val="EFF0F1"/>
                </a:highlight>
              </a:rPr>
              <a:t>'</a:t>
            </a:r>
            <a:r>
              <a:rPr b="1" lang="en" sz="1000">
                <a:solidFill>
                  <a:srgbClr val="38761D"/>
                </a:solidFill>
                <a:highlight>
                  <a:srgbClr val="EFF0F1"/>
                </a:highlight>
              </a:rPr>
              <a:t>binary_crossentropy</a:t>
            </a:r>
            <a:r>
              <a:rPr lang="en" sz="1000">
                <a:solidFill>
                  <a:srgbClr val="38761D"/>
                </a:solidFill>
                <a:highlight>
                  <a:srgbClr val="EFF0F1"/>
                </a:highlight>
              </a:rPr>
              <a:t>'</a:t>
            </a:r>
            <a:r>
              <a:rPr lang="en" sz="1000">
                <a:solidFill>
                  <a:srgbClr val="38761D"/>
                </a:solidFill>
                <a:highlight>
                  <a:schemeClr val="lt1"/>
                </a:highlight>
              </a:rPr>
              <a:t>. This is the loss function that is generally used in a </a:t>
            </a:r>
            <a:r>
              <a:rPr b="1" lang="en" sz="1000">
                <a:solidFill>
                  <a:srgbClr val="38761D"/>
                </a:solidFill>
                <a:highlight>
                  <a:schemeClr val="lt1"/>
                </a:highlight>
              </a:rPr>
              <a:t>binary classifier (</a:t>
            </a:r>
            <a:r>
              <a:rPr b="1" i="1" lang="en" sz="1000">
                <a:solidFill>
                  <a:srgbClr val="38761D"/>
                </a:solidFill>
                <a:highlight>
                  <a:schemeClr val="lt1"/>
                </a:highlight>
              </a:rPr>
              <a:t>logistic classifier</a:t>
            </a:r>
            <a:r>
              <a:rPr b="1" lang="en" sz="1000">
                <a:solidFill>
                  <a:srgbClr val="38761D"/>
                </a:solidFill>
                <a:highlight>
                  <a:schemeClr val="lt1"/>
                </a:highlight>
              </a:rPr>
              <a:t>)</a:t>
            </a:r>
            <a:r>
              <a:rPr lang="en" sz="1000">
                <a:solidFill>
                  <a:srgbClr val="38761D"/>
                </a:solidFill>
                <a:highlight>
                  <a:schemeClr val="lt1"/>
                </a:highlight>
              </a:rPr>
              <a:t>.</a:t>
            </a:r>
            <a:endParaRPr sz="1000">
              <a:solidFill>
                <a:srgbClr val="38761D"/>
              </a:solidFill>
              <a:highlight>
                <a:schemeClr val="lt1"/>
              </a:highlight>
            </a:endParaRPr>
          </a:p>
        </p:txBody>
      </p:sp>
      <p:cxnSp>
        <p:nvCxnSpPr>
          <p:cNvPr id="301" name="Google Shape;301;p42"/>
          <p:cNvCxnSpPr/>
          <p:nvPr/>
        </p:nvCxnSpPr>
        <p:spPr>
          <a:xfrm rot="10800000">
            <a:off x="3371450" y="4081650"/>
            <a:ext cx="219600" cy="188100"/>
          </a:xfrm>
          <a:prstGeom prst="straightConnector1">
            <a:avLst/>
          </a:prstGeom>
          <a:noFill/>
          <a:ln cap="flat" cmpd="sng" w="9525">
            <a:solidFill>
              <a:srgbClr val="38761D"/>
            </a:solidFill>
            <a:prstDash val="solid"/>
            <a:round/>
            <a:headEnd len="med" w="med" type="none"/>
            <a:tailEnd len="med" w="med" type="triangle"/>
          </a:ln>
        </p:spPr>
      </p:cxn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5" name="Shape 305"/>
        <p:cNvGrpSpPr/>
        <p:nvPr/>
      </p:nvGrpSpPr>
      <p:grpSpPr>
        <a:xfrm>
          <a:off x="0" y="0"/>
          <a:ext cx="0" cy="0"/>
          <a:chOff x="0" y="0"/>
          <a:chExt cx="0" cy="0"/>
        </a:xfrm>
      </p:grpSpPr>
      <p:sp>
        <p:nvSpPr>
          <p:cNvPr id="306" name="Google Shape;306;p43"/>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Neural Networks - Binary Classifier</a:t>
            </a:r>
            <a:endParaRPr>
              <a:solidFill>
                <a:srgbClr val="38761D"/>
              </a:solidFill>
            </a:endParaRPr>
          </a:p>
        </p:txBody>
      </p:sp>
      <p:pic>
        <p:nvPicPr>
          <p:cNvPr id="307" name="Google Shape;307;p43"/>
          <p:cNvPicPr preferRelativeResize="0"/>
          <p:nvPr/>
        </p:nvPicPr>
        <p:blipFill>
          <a:blip r:embed="rId3">
            <a:alphaModFix/>
          </a:blip>
          <a:stretch>
            <a:fillRect/>
          </a:stretch>
        </p:blipFill>
        <p:spPr>
          <a:xfrm>
            <a:off x="0" y="0"/>
            <a:ext cx="1466275" cy="730575"/>
          </a:xfrm>
          <a:prstGeom prst="rect">
            <a:avLst/>
          </a:prstGeom>
          <a:noFill/>
          <a:ln>
            <a:noFill/>
          </a:ln>
        </p:spPr>
      </p:pic>
      <p:sp>
        <p:nvSpPr>
          <p:cNvPr id="308" name="Google Shape;308;p43"/>
          <p:cNvSpPr txBox="1"/>
          <p:nvPr/>
        </p:nvSpPr>
        <p:spPr>
          <a:xfrm>
            <a:off x="324450"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None/>
            </a:pPr>
            <a:r>
              <a:rPr b="1" lang="en" sz="1200">
                <a:solidFill>
                  <a:schemeClr val="dk1"/>
                </a:solidFill>
                <a:highlight>
                  <a:srgbClr val="FFFFFF"/>
                </a:highlight>
              </a:rPr>
              <a:t>Functional API Approach</a:t>
            </a:r>
            <a:endParaRPr b="1" sz="800">
              <a:solidFill>
                <a:schemeClr val="dk1"/>
              </a:solidFill>
              <a:highlight>
                <a:srgbClr val="FFFFFF"/>
              </a:highlight>
            </a:endParaRPr>
          </a:p>
          <a:p>
            <a:pPr indent="0" lvl="0" marL="0" rtl="0" algn="l">
              <a:lnSpc>
                <a:spcPct val="115000"/>
              </a:lnSpc>
              <a:spcBef>
                <a:spcPts val="1100"/>
              </a:spcBef>
              <a:spcAft>
                <a:spcPts val="0"/>
              </a:spcAft>
              <a:buNone/>
            </a:pPr>
            <a:r>
              <a:t/>
            </a:r>
            <a:endParaRPr sz="800">
              <a:solidFill>
                <a:schemeClr val="dk1"/>
              </a:solidFill>
              <a:highlight>
                <a:srgbClr val="FFFFFF"/>
              </a:highlight>
            </a:endParaRPr>
          </a:p>
          <a:p>
            <a:pPr indent="0" lvl="0" marL="0" rtl="0" algn="l">
              <a:lnSpc>
                <a:spcPct val="115000"/>
              </a:lnSpc>
              <a:spcBef>
                <a:spcPts val="0"/>
              </a:spcBef>
              <a:spcAft>
                <a:spcPts val="0"/>
              </a:spcAft>
              <a:buNone/>
            </a:pPr>
            <a:r>
              <a:rPr lang="en" sz="1200">
                <a:solidFill>
                  <a:schemeClr val="dk1"/>
                </a:solidFill>
                <a:highlight>
                  <a:srgbClr val="FFFFFF"/>
                </a:highlight>
              </a:rPr>
              <a:t>We will rewrite the same code using the Functional API approach. </a:t>
            </a:r>
            <a:r>
              <a:rPr b="1" lang="en" sz="1200">
                <a:solidFill>
                  <a:srgbClr val="0000FF"/>
                </a:solidFill>
                <a:highlight>
                  <a:srgbClr val="FFFFFF"/>
                </a:highlight>
              </a:rPr>
              <a:t>Notice how we repetitively used the variable </a:t>
            </a:r>
            <a:r>
              <a:rPr b="1" lang="en" sz="1200">
                <a:solidFill>
                  <a:srgbClr val="0000FF"/>
                </a:solidFill>
                <a:highlight>
                  <a:srgbClr val="EFF0F1"/>
                </a:highlight>
              </a:rPr>
              <a:t>x</a:t>
            </a:r>
            <a:r>
              <a:rPr lang="en" sz="1200">
                <a:solidFill>
                  <a:schemeClr val="dk1"/>
                </a:solidFill>
                <a:highlight>
                  <a:srgbClr val="FFFFFF"/>
                </a:highlight>
              </a:rPr>
              <a:t>. This is common. We want to avoid creating lots of one-time use variables. Since we know in this type of neural network, the output of every layer is the input to the next layer (or activation), except for the input and output, we just use </a:t>
            </a:r>
            <a:r>
              <a:rPr b="1" lang="en" sz="1200">
                <a:solidFill>
                  <a:schemeClr val="dk1"/>
                </a:solidFill>
                <a:highlight>
                  <a:srgbClr val="EFF0F1"/>
                </a:highlight>
              </a:rPr>
              <a:t>x</a:t>
            </a:r>
            <a:r>
              <a:rPr lang="en" sz="1200">
                <a:solidFill>
                  <a:schemeClr val="dk1"/>
                </a:solidFill>
                <a:highlight>
                  <a:srgbClr val="FFFFFF"/>
                </a:highlight>
              </a:rPr>
              <a:t> as the connecting variable.</a:t>
            </a:r>
            <a:endParaRPr sz="1200">
              <a:solidFill>
                <a:schemeClr val="dk1"/>
              </a:solidFill>
              <a:highlight>
                <a:srgbClr val="FFFFFF"/>
              </a:highlight>
            </a:endParaRPr>
          </a:p>
          <a:p>
            <a:pPr indent="0" lvl="0" marL="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ctr">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p:txBody>
      </p:sp>
      <p:graphicFrame>
        <p:nvGraphicFramePr>
          <p:cNvPr id="309" name="Google Shape;309;p43"/>
          <p:cNvGraphicFramePr/>
          <p:nvPr/>
        </p:nvGraphicFramePr>
        <p:xfrm>
          <a:off x="324450" y="2273300"/>
          <a:ext cx="3000000" cy="3000000"/>
        </p:xfrm>
        <a:graphic>
          <a:graphicData uri="http://schemas.openxmlformats.org/drawingml/2006/table">
            <a:tbl>
              <a:tblPr>
                <a:noFill/>
                <a:tableStyleId>{ED65EA27-E6AA-487E-946A-8596C767633C}</a:tableStyleId>
              </a:tblPr>
              <a:tblGrid>
                <a:gridCol w="8602500"/>
              </a:tblGrid>
              <a:tr h="2820225">
                <a:tc>
                  <a:txBody>
                    <a:bodyPr/>
                    <a:lstStyle/>
                    <a:p>
                      <a:pPr indent="0" lvl="0" marL="0" rtl="0" algn="l">
                        <a:lnSpc>
                          <a:spcPct val="115000"/>
                        </a:lnSpc>
                        <a:spcBef>
                          <a:spcPts val="0"/>
                        </a:spcBef>
                        <a:spcAft>
                          <a:spcPts val="0"/>
                        </a:spcAft>
                        <a:buNone/>
                      </a:pPr>
                      <a:r>
                        <a:rPr lang="en" sz="1000">
                          <a:solidFill>
                            <a:srgbClr val="9C27B0"/>
                          </a:solidFill>
                          <a:highlight>
                            <a:srgbClr val="FFFFFF"/>
                          </a:highlight>
                          <a:latin typeface="Consolas"/>
                          <a:ea typeface="Consolas"/>
                          <a:cs typeface="Consolas"/>
                          <a:sym typeface="Consolas"/>
                        </a:rPr>
                        <a:t>from</a:t>
                      </a:r>
                      <a:r>
                        <a:rPr lang="en" sz="1000">
                          <a:highlight>
                            <a:srgbClr val="FFFFFF"/>
                          </a:highlight>
                          <a:latin typeface="Consolas"/>
                          <a:ea typeface="Consolas"/>
                          <a:cs typeface="Consolas"/>
                          <a:sym typeface="Consolas"/>
                        </a:rPr>
                        <a:t> tensorflow.keras </a:t>
                      </a:r>
                      <a:r>
                        <a:rPr lang="en" sz="1000">
                          <a:solidFill>
                            <a:srgbClr val="9C27B0"/>
                          </a:solidFill>
                          <a:highlight>
                            <a:srgbClr val="FFFFFF"/>
                          </a:highlight>
                          <a:latin typeface="Consolas"/>
                          <a:ea typeface="Consolas"/>
                          <a:cs typeface="Consolas"/>
                          <a:sym typeface="Consolas"/>
                        </a:rPr>
                        <a:t>import</a:t>
                      </a:r>
                      <a:r>
                        <a:rPr lang="en" sz="1000">
                          <a:highlight>
                            <a:srgbClr val="FFFFFF"/>
                          </a:highlight>
                          <a:latin typeface="Consolas"/>
                          <a:ea typeface="Consolas"/>
                          <a:cs typeface="Consolas"/>
                          <a:sym typeface="Consolas"/>
                        </a:rPr>
                        <a:t> </a:t>
                      </a:r>
                      <a:r>
                        <a:rPr lang="en" sz="1000">
                          <a:solidFill>
                            <a:srgbClr val="3367D6"/>
                          </a:solidFill>
                          <a:highlight>
                            <a:srgbClr val="FFFFFF"/>
                          </a:highlight>
                          <a:latin typeface="Consolas"/>
                          <a:ea typeface="Consolas"/>
                          <a:cs typeface="Consolas"/>
                          <a:sym typeface="Consolas"/>
                        </a:rPr>
                        <a:t>Sequential</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3367D6"/>
                          </a:solidFill>
                          <a:highlight>
                            <a:srgbClr val="FFFFFF"/>
                          </a:highlight>
                          <a:latin typeface="Consolas"/>
                          <a:ea typeface="Consolas"/>
                          <a:cs typeface="Consolas"/>
                          <a:sym typeface="Consolas"/>
                        </a:rPr>
                        <a:t>Model</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3367D6"/>
                          </a:solidFill>
                          <a:highlight>
                            <a:srgbClr val="FFFFFF"/>
                          </a:highlight>
                          <a:latin typeface="Consolas"/>
                          <a:ea typeface="Consolas"/>
                          <a:cs typeface="Consolas"/>
                          <a:sym typeface="Consolas"/>
                        </a:rPr>
                        <a:t>Input</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9C27B0"/>
                          </a:solidFill>
                          <a:highlight>
                            <a:srgbClr val="FFFFFF"/>
                          </a:highlight>
                          <a:latin typeface="Consolas"/>
                          <a:ea typeface="Consolas"/>
                          <a:cs typeface="Consolas"/>
                          <a:sym typeface="Consolas"/>
                        </a:rPr>
                        <a:t>from</a:t>
                      </a:r>
                      <a:r>
                        <a:rPr lang="en" sz="1000">
                          <a:highlight>
                            <a:srgbClr val="FFFFFF"/>
                          </a:highlight>
                          <a:latin typeface="Consolas"/>
                          <a:ea typeface="Consolas"/>
                          <a:cs typeface="Consolas"/>
                          <a:sym typeface="Consolas"/>
                        </a:rPr>
                        <a:t> tensorflow.keras</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layers </a:t>
                      </a:r>
                      <a:r>
                        <a:rPr lang="en" sz="1000">
                          <a:solidFill>
                            <a:srgbClr val="9C27B0"/>
                          </a:solidFill>
                          <a:highlight>
                            <a:srgbClr val="FFFFFF"/>
                          </a:highlight>
                          <a:latin typeface="Consolas"/>
                          <a:ea typeface="Consolas"/>
                          <a:cs typeface="Consolas"/>
                          <a:sym typeface="Consolas"/>
                        </a:rPr>
                        <a:t>import</a:t>
                      </a:r>
                      <a:r>
                        <a:rPr lang="en" sz="1000">
                          <a:highlight>
                            <a:srgbClr val="FFFFFF"/>
                          </a:highlight>
                          <a:latin typeface="Consolas"/>
                          <a:ea typeface="Consolas"/>
                          <a:cs typeface="Consolas"/>
                          <a:sym typeface="Consolas"/>
                        </a:rPr>
                        <a:t> </a:t>
                      </a:r>
                      <a:r>
                        <a:rPr lang="en" sz="1000">
                          <a:solidFill>
                            <a:srgbClr val="3367D6"/>
                          </a:solidFill>
                          <a:highlight>
                            <a:srgbClr val="FFFFFF"/>
                          </a:highlight>
                          <a:latin typeface="Consolas"/>
                          <a:ea typeface="Consolas"/>
                          <a:cs typeface="Consolas"/>
                          <a:sym typeface="Consolas"/>
                        </a:rPr>
                        <a:t>Dense</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3367D6"/>
                          </a:solidFill>
                          <a:highlight>
                            <a:srgbClr val="FFFFFF"/>
                          </a:highlight>
                          <a:latin typeface="Consolas"/>
                          <a:ea typeface="Consolas"/>
                          <a:cs typeface="Consolas"/>
                          <a:sym typeface="Consolas"/>
                        </a:rPr>
                        <a:t>ReLU</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3367D6"/>
                          </a:solidFill>
                          <a:highlight>
                            <a:srgbClr val="FFFFFF"/>
                          </a:highlight>
                          <a:latin typeface="Consolas"/>
                          <a:ea typeface="Consolas"/>
                          <a:cs typeface="Consolas"/>
                          <a:sym typeface="Consolas"/>
                        </a:rPr>
                        <a:t>Activation</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highlight>
                            <a:srgbClr val="FFFFFF"/>
                          </a:highlight>
                          <a:latin typeface="Consolas"/>
                          <a:ea typeface="Consolas"/>
                          <a:cs typeface="Consolas"/>
                          <a:sym typeface="Consolas"/>
                        </a:rPr>
                        <a:t># Create the input vector (13 elements)</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inputs </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3367D6"/>
                          </a:solidFill>
                          <a:highlight>
                            <a:srgbClr val="FFFFFF"/>
                          </a:highlight>
                          <a:latin typeface="Consolas"/>
                          <a:ea typeface="Consolas"/>
                          <a:cs typeface="Consolas"/>
                          <a:sym typeface="Consolas"/>
                        </a:rPr>
                        <a:t>Input</a:t>
                      </a:r>
                      <a:r>
                        <a:rPr lang="en" sz="1000">
                          <a:solidFill>
                            <a:srgbClr val="616161"/>
                          </a:solidFill>
                          <a:highlight>
                            <a:srgbClr val="FFFFFF"/>
                          </a:highlight>
                          <a:latin typeface="Consolas"/>
                          <a:ea typeface="Consolas"/>
                          <a:cs typeface="Consolas"/>
                          <a:sym typeface="Consolas"/>
                        </a:rPr>
                        <a:t>((</a:t>
                      </a:r>
                      <a:r>
                        <a:rPr lang="en" sz="1000">
                          <a:solidFill>
                            <a:srgbClr val="C53929"/>
                          </a:solidFill>
                          <a:highlight>
                            <a:srgbClr val="FFFFFF"/>
                          </a:highlight>
                          <a:latin typeface="Consolas"/>
                          <a:ea typeface="Consolas"/>
                          <a:cs typeface="Consolas"/>
                          <a:sym typeface="Consolas"/>
                        </a:rPr>
                        <a:t>13</a:t>
                      </a:r>
                      <a:r>
                        <a:rPr lang="en" sz="1000">
                          <a:solidFill>
                            <a:srgbClr val="616161"/>
                          </a:solidFill>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highlight>
                            <a:srgbClr val="FFFFFF"/>
                          </a:highlight>
                          <a:latin typeface="Consolas"/>
                          <a:ea typeface="Consolas"/>
                          <a:cs typeface="Consolas"/>
                          <a:sym typeface="Consolas"/>
                        </a:rPr>
                        <a:t># Create the first (input) layer (10 nodes) and connect it to the input vector.</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x </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3367D6"/>
                          </a:solidFill>
                          <a:highlight>
                            <a:srgbClr val="FFFFFF"/>
                          </a:highlight>
                          <a:latin typeface="Consolas"/>
                          <a:ea typeface="Consolas"/>
                          <a:cs typeface="Consolas"/>
                          <a:sym typeface="Consolas"/>
                        </a:rPr>
                        <a:t>Dense</a:t>
                      </a:r>
                      <a:r>
                        <a:rPr lang="en" sz="1000">
                          <a:solidFill>
                            <a:srgbClr val="616161"/>
                          </a:solidFill>
                          <a:highlight>
                            <a:srgbClr val="FFFFFF"/>
                          </a:highlight>
                          <a:latin typeface="Consolas"/>
                          <a:ea typeface="Consolas"/>
                          <a:cs typeface="Consolas"/>
                          <a:sym typeface="Consolas"/>
                        </a:rPr>
                        <a:t>(</a:t>
                      </a:r>
                      <a:r>
                        <a:rPr lang="en" sz="1000">
                          <a:solidFill>
                            <a:srgbClr val="C53929"/>
                          </a:solidFill>
                          <a:highlight>
                            <a:srgbClr val="FFFFFF"/>
                          </a:highlight>
                          <a:latin typeface="Consolas"/>
                          <a:ea typeface="Consolas"/>
                          <a:cs typeface="Consolas"/>
                          <a:sym typeface="Consolas"/>
                        </a:rPr>
                        <a:t>10</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inputs</a:t>
                      </a:r>
                      <a:r>
                        <a:rPr lang="en" sz="1000">
                          <a:solidFill>
                            <a:srgbClr val="616161"/>
                          </a:solidFill>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highlight>
                            <a:srgbClr val="FFFFFF"/>
                          </a:highlight>
                          <a:latin typeface="Consolas"/>
                          <a:ea typeface="Consolas"/>
                          <a:cs typeface="Consolas"/>
                          <a:sym typeface="Consolas"/>
                        </a:rPr>
                        <a:t># Pass the output from the input layer through a rectified linear activation function</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x </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3367D6"/>
                          </a:solidFill>
                          <a:highlight>
                            <a:srgbClr val="FFFFFF"/>
                          </a:highlight>
                          <a:latin typeface="Consolas"/>
                          <a:ea typeface="Consolas"/>
                          <a:cs typeface="Consolas"/>
                          <a:sym typeface="Consolas"/>
                        </a:rPr>
                        <a:t>Activation</a:t>
                      </a:r>
                      <a:r>
                        <a:rPr lang="en" sz="1000">
                          <a:solidFill>
                            <a:srgbClr val="616161"/>
                          </a:solidFill>
                          <a:highlight>
                            <a:srgbClr val="FFFFFF"/>
                          </a:highlight>
                          <a:latin typeface="Consolas"/>
                          <a:ea typeface="Consolas"/>
                          <a:cs typeface="Consolas"/>
                          <a:sym typeface="Consolas"/>
                        </a:rPr>
                        <a:t>(</a:t>
                      </a:r>
                      <a:r>
                        <a:rPr lang="en" sz="1000">
                          <a:solidFill>
                            <a:srgbClr val="0F9D58"/>
                          </a:solidFill>
                          <a:highlight>
                            <a:srgbClr val="FFFFFF"/>
                          </a:highlight>
                          <a:latin typeface="Consolas"/>
                          <a:ea typeface="Consolas"/>
                          <a:cs typeface="Consolas"/>
                          <a:sym typeface="Consolas"/>
                        </a:rPr>
                        <a:t>'relu'</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x</a:t>
                      </a:r>
                      <a:r>
                        <a:rPr lang="en" sz="1000">
                          <a:solidFill>
                            <a:srgbClr val="616161"/>
                          </a:solidFill>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highlight>
                            <a:srgbClr val="FFFFFF"/>
                          </a:highlight>
                          <a:latin typeface="Consolas"/>
                          <a:ea typeface="Consolas"/>
                          <a:cs typeface="Consolas"/>
                          <a:sym typeface="Consolas"/>
                        </a:rPr>
                        <a:t># Create the next (hidden) layer (10 nodes) and connect it to the input layer.</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x </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3367D6"/>
                          </a:solidFill>
                          <a:highlight>
                            <a:srgbClr val="FFFFFF"/>
                          </a:highlight>
                          <a:latin typeface="Consolas"/>
                          <a:ea typeface="Consolas"/>
                          <a:cs typeface="Consolas"/>
                          <a:sym typeface="Consolas"/>
                        </a:rPr>
                        <a:t>Dense</a:t>
                      </a:r>
                      <a:r>
                        <a:rPr lang="en" sz="1000">
                          <a:solidFill>
                            <a:srgbClr val="616161"/>
                          </a:solidFill>
                          <a:highlight>
                            <a:srgbClr val="FFFFFF"/>
                          </a:highlight>
                          <a:latin typeface="Consolas"/>
                          <a:ea typeface="Consolas"/>
                          <a:cs typeface="Consolas"/>
                          <a:sym typeface="Consolas"/>
                        </a:rPr>
                        <a:t>(</a:t>
                      </a:r>
                      <a:r>
                        <a:rPr lang="en" sz="1000">
                          <a:solidFill>
                            <a:srgbClr val="C53929"/>
                          </a:solidFill>
                          <a:highlight>
                            <a:srgbClr val="FFFFFF"/>
                          </a:highlight>
                          <a:latin typeface="Consolas"/>
                          <a:ea typeface="Consolas"/>
                          <a:cs typeface="Consolas"/>
                          <a:sym typeface="Consolas"/>
                        </a:rPr>
                        <a:t>10</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x</a:t>
                      </a:r>
                      <a:r>
                        <a:rPr lang="en" sz="1000">
                          <a:solidFill>
                            <a:srgbClr val="616161"/>
                          </a:solidFill>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x </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3367D6"/>
                          </a:solidFill>
                          <a:highlight>
                            <a:srgbClr val="FFFFFF"/>
                          </a:highlight>
                          <a:latin typeface="Consolas"/>
                          <a:ea typeface="Consolas"/>
                          <a:cs typeface="Consolas"/>
                          <a:sym typeface="Consolas"/>
                        </a:rPr>
                        <a:t>Activation</a:t>
                      </a:r>
                      <a:r>
                        <a:rPr lang="en" sz="1000">
                          <a:solidFill>
                            <a:srgbClr val="616161"/>
                          </a:solidFill>
                          <a:highlight>
                            <a:srgbClr val="FFFFFF"/>
                          </a:highlight>
                          <a:latin typeface="Consolas"/>
                          <a:ea typeface="Consolas"/>
                          <a:cs typeface="Consolas"/>
                          <a:sym typeface="Consolas"/>
                        </a:rPr>
                        <a:t>(</a:t>
                      </a:r>
                      <a:r>
                        <a:rPr lang="en" sz="1000">
                          <a:solidFill>
                            <a:srgbClr val="0F9D58"/>
                          </a:solidFill>
                          <a:highlight>
                            <a:srgbClr val="FFFFFF"/>
                          </a:highlight>
                          <a:latin typeface="Consolas"/>
                          <a:ea typeface="Consolas"/>
                          <a:cs typeface="Consolas"/>
                          <a:sym typeface="Consolas"/>
                        </a:rPr>
                        <a:t>'relu'</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x</a:t>
                      </a:r>
                      <a:r>
                        <a:rPr lang="en" sz="1000">
                          <a:solidFill>
                            <a:srgbClr val="616161"/>
                          </a:solidFill>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x </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3367D6"/>
                          </a:solidFill>
                          <a:highlight>
                            <a:srgbClr val="FFFFFF"/>
                          </a:highlight>
                          <a:latin typeface="Consolas"/>
                          <a:ea typeface="Consolas"/>
                          <a:cs typeface="Consolas"/>
                          <a:sym typeface="Consolas"/>
                        </a:rPr>
                        <a:t>Dense</a:t>
                      </a:r>
                      <a:r>
                        <a:rPr lang="en" sz="1000">
                          <a:solidFill>
                            <a:srgbClr val="616161"/>
                          </a:solidFill>
                          <a:highlight>
                            <a:srgbClr val="FFFFFF"/>
                          </a:highlight>
                          <a:latin typeface="Consolas"/>
                          <a:ea typeface="Consolas"/>
                          <a:cs typeface="Consolas"/>
                          <a:sym typeface="Consolas"/>
                        </a:rPr>
                        <a:t>(</a:t>
                      </a:r>
                      <a:r>
                        <a:rPr lang="en" sz="1000">
                          <a:solidFill>
                            <a:srgbClr val="C53929"/>
                          </a:solidFill>
                          <a:highlight>
                            <a:srgbClr val="FFFFFF"/>
                          </a:highlight>
                          <a:latin typeface="Consolas"/>
                          <a:ea typeface="Consolas"/>
                          <a:cs typeface="Consolas"/>
                          <a:sym typeface="Consolas"/>
                        </a:rPr>
                        <a:t>1</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x</a:t>
                      </a:r>
                      <a:r>
                        <a:rPr lang="en" sz="1000">
                          <a:solidFill>
                            <a:srgbClr val="616161"/>
                          </a:solidFill>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output </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3367D6"/>
                          </a:solidFill>
                          <a:highlight>
                            <a:srgbClr val="FFFFFF"/>
                          </a:highlight>
                          <a:latin typeface="Consolas"/>
                          <a:ea typeface="Consolas"/>
                          <a:cs typeface="Consolas"/>
                          <a:sym typeface="Consolas"/>
                        </a:rPr>
                        <a:t>Activation</a:t>
                      </a:r>
                      <a:r>
                        <a:rPr lang="en" sz="1000">
                          <a:solidFill>
                            <a:srgbClr val="616161"/>
                          </a:solidFill>
                          <a:highlight>
                            <a:srgbClr val="FFFFFF"/>
                          </a:highlight>
                          <a:latin typeface="Consolas"/>
                          <a:ea typeface="Consolas"/>
                          <a:cs typeface="Consolas"/>
                          <a:sym typeface="Consolas"/>
                        </a:rPr>
                        <a:t>(</a:t>
                      </a:r>
                      <a:r>
                        <a:rPr lang="en" sz="1000">
                          <a:solidFill>
                            <a:srgbClr val="0F9D58"/>
                          </a:solidFill>
                          <a:highlight>
                            <a:srgbClr val="FFFFFF"/>
                          </a:highlight>
                          <a:latin typeface="Consolas"/>
                          <a:ea typeface="Consolas"/>
                          <a:cs typeface="Consolas"/>
                          <a:sym typeface="Consolas"/>
                        </a:rPr>
                        <a:t>'sigmoid'</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x</a:t>
                      </a:r>
                      <a:r>
                        <a:rPr lang="en" sz="1000">
                          <a:solidFill>
                            <a:srgbClr val="616161"/>
                          </a:solidFill>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highlight>
                            <a:srgbClr val="FFFFFF"/>
                          </a:highlight>
                          <a:latin typeface="Consolas"/>
                          <a:ea typeface="Consolas"/>
                          <a:cs typeface="Consolas"/>
                          <a:sym typeface="Consolas"/>
                        </a:rPr>
                        <a:t># Now let's create the neural network, specifying the input layer and output layer.</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model </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3367D6"/>
                          </a:solidFill>
                          <a:highlight>
                            <a:srgbClr val="FFFFFF"/>
                          </a:highlight>
                          <a:latin typeface="Consolas"/>
                          <a:ea typeface="Consolas"/>
                          <a:cs typeface="Consolas"/>
                          <a:sym typeface="Consolas"/>
                        </a:rPr>
                        <a:t>Model</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inputs</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output</a:t>
                      </a:r>
                      <a:r>
                        <a:rPr lang="en" sz="1000">
                          <a:solidFill>
                            <a:srgbClr val="616161"/>
                          </a:solidFill>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txBody>
                  <a:tcPr marT="63500" marB="63500" marR="63500" marL="63500">
                    <a:solidFill>
                      <a:srgbClr val="FAFAFA"/>
                    </a:solidFill>
                  </a:tcPr>
                </a:tc>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3" name="Shape 313"/>
        <p:cNvGrpSpPr/>
        <p:nvPr/>
      </p:nvGrpSpPr>
      <p:grpSpPr>
        <a:xfrm>
          <a:off x="0" y="0"/>
          <a:ext cx="0" cy="0"/>
          <a:chOff x="0" y="0"/>
          <a:chExt cx="0" cy="0"/>
        </a:xfrm>
      </p:grpSpPr>
      <p:sp>
        <p:nvSpPr>
          <p:cNvPr id="314" name="Google Shape;314;p44"/>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Neural Networks - Multi-Class Classifier</a:t>
            </a:r>
            <a:endParaRPr>
              <a:solidFill>
                <a:srgbClr val="38761D"/>
              </a:solidFill>
            </a:endParaRPr>
          </a:p>
        </p:txBody>
      </p:sp>
      <p:pic>
        <p:nvPicPr>
          <p:cNvPr id="315" name="Google Shape;315;p44"/>
          <p:cNvPicPr preferRelativeResize="0"/>
          <p:nvPr/>
        </p:nvPicPr>
        <p:blipFill>
          <a:blip r:embed="rId3">
            <a:alphaModFix/>
          </a:blip>
          <a:stretch>
            <a:fillRect/>
          </a:stretch>
        </p:blipFill>
        <p:spPr>
          <a:xfrm>
            <a:off x="0" y="0"/>
            <a:ext cx="1466275" cy="730575"/>
          </a:xfrm>
          <a:prstGeom prst="rect">
            <a:avLst/>
          </a:prstGeom>
          <a:noFill/>
          <a:ln>
            <a:noFill/>
          </a:ln>
        </p:spPr>
      </p:pic>
      <p:sp>
        <p:nvSpPr>
          <p:cNvPr id="316" name="Google Shape;316;p44"/>
          <p:cNvSpPr txBox="1"/>
          <p:nvPr/>
        </p:nvSpPr>
        <p:spPr>
          <a:xfrm>
            <a:off x="324450"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None/>
            </a:pPr>
            <a:r>
              <a:rPr b="1" lang="en" sz="1200">
                <a:solidFill>
                  <a:schemeClr val="dk1"/>
                </a:solidFill>
                <a:highlight>
                  <a:srgbClr val="FFFFFF"/>
                </a:highlight>
              </a:rPr>
              <a:t>DNN Multi-Class Classifier</a:t>
            </a:r>
            <a:endParaRPr sz="1200">
              <a:solidFill>
                <a:schemeClr val="dk1"/>
              </a:solidFill>
              <a:highlight>
                <a:srgbClr val="FFFFFF"/>
              </a:highlight>
            </a:endParaRPr>
          </a:p>
          <a:p>
            <a:pPr indent="0" lvl="0" marL="0" rtl="0" algn="l">
              <a:lnSpc>
                <a:spcPct val="115000"/>
              </a:lnSpc>
              <a:spcBef>
                <a:spcPts val="1100"/>
              </a:spcBef>
              <a:spcAft>
                <a:spcPts val="0"/>
              </a:spcAft>
              <a:buNone/>
            </a:pPr>
            <a:r>
              <a:rPr lang="en" sz="1200">
                <a:solidFill>
                  <a:schemeClr val="dk1"/>
                </a:solidFill>
                <a:highlight>
                  <a:srgbClr val="FFFFFF"/>
                </a:highlight>
              </a:rPr>
              <a:t>Another form of a DNN is a multi-class classifier, which means that </a:t>
            </a:r>
            <a:r>
              <a:rPr b="1" lang="en" sz="1200">
                <a:solidFill>
                  <a:srgbClr val="0000FF"/>
                </a:solidFill>
                <a:highlight>
                  <a:srgbClr val="FFFFFF"/>
                </a:highlight>
              </a:rPr>
              <a:t>we are going to classify (predict) more than one class</a:t>
            </a:r>
            <a:r>
              <a:rPr lang="en" sz="1200">
                <a:solidFill>
                  <a:schemeClr val="dk1"/>
                </a:solidFill>
                <a:highlight>
                  <a:srgbClr val="FFFFFF"/>
                </a:highlight>
              </a:rPr>
              <a:t>. For example, let's say from a set of body measurements (e.g., height and weight) and gender we want to predict if someone is a baby, toddler, preteen, teenager or adult, for a total of five classes.</a:t>
            </a:r>
            <a:endParaRPr sz="1200">
              <a:solidFill>
                <a:schemeClr val="dk1"/>
              </a:solidFill>
              <a:highlight>
                <a:srgbClr val="FFFFFF"/>
              </a:highlight>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a:p>
            <a:pPr indent="0" lvl="0" marL="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ctr">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p:txBody>
      </p:sp>
      <p:sp>
        <p:nvSpPr>
          <p:cNvPr id="317" name="Google Shape;317;p44"/>
          <p:cNvSpPr/>
          <p:nvPr/>
        </p:nvSpPr>
        <p:spPr>
          <a:xfrm>
            <a:off x="642950" y="2670250"/>
            <a:ext cx="7519200" cy="1717200"/>
          </a:xfrm>
          <a:prstGeom prst="rect">
            <a:avLst/>
          </a:prstGeom>
          <a:no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1100"/>
              </a:spcBef>
              <a:spcAft>
                <a:spcPts val="0"/>
              </a:spcAft>
              <a:buClr>
                <a:schemeClr val="dk1"/>
              </a:buClr>
              <a:buSzPts val="1100"/>
              <a:buFont typeface="Arial"/>
              <a:buNone/>
            </a:pPr>
            <a:r>
              <a:rPr lang="en" sz="1000">
                <a:solidFill>
                  <a:srgbClr val="38761D"/>
                </a:solidFill>
                <a:highlight>
                  <a:schemeClr val="lt1"/>
                </a:highlight>
              </a:rPr>
              <a:t>We will have some problems. For example, men on average as adults are taller than women. But during the preteen years, girls tend to be taller than boys. We know on average that men get heavier early in their adult years in comparison to their teenage years, but women on average are less likely. So we should anticipate lots of problems in predicting around the preteen years for girls, teenage years for boys, and adult years for women.</a:t>
            </a:r>
            <a:endParaRPr sz="1000">
              <a:solidFill>
                <a:srgbClr val="38761D"/>
              </a:solidFill>
              <a:highlight>
                <a:schemeClr val="lt1"/>
              </a:highlight>
            </a:endParaRPr>
          </a:p>
          <a:p>
            <a:pPr indent="0" lvl="0" marL="0" rtl="0" algn="l">
              <a:lnSpc>
                <a:spcPct val="115000"/>
              </a:lnSpc>
              <a:spcBef>
                <a:spcPts val="1100"/>
              </a:spcBef>
              <a:spcAft>
                <a:spcPts val="0"/>
              </a:spcAft>
              <a:buClr>
                <a:schemeClr val="dk1"/>
              </a:buClr>
              <a:buSzPts val="1100"/>
              <a:buFont typeface="Arial"/>
              <a:buNone/>
            </a:pPr>
            <a:r>
              <a:rPr lang="en" sz="1000">
                <a:solidFill>
                  <a:srgbClr val="38761D"/>
                </a:solidFill>
                <a:highlight>
                  <a:schemeClr val="lt1"/>
                </a:highlight>
              </a:rPr>
              <a:t>These are examples of non-linearity, where there is not a linear relationship between a feature and a prediction, but is instead broken into segments of disjoint linearity. This is the type of problem neural networks are good at.</a:t>
            </a:r>
            <a:endParaRPr sz="1000">
              <a:solidFill>
                <a:srgbClr val="38761D"/>
              </a:solidFill>
              <a:highlight>
                <a:schemeClr val="lt1"/>
              </a:highlight>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1" name="Shape 321"/>
        <p:cNvGrpSpPr/>
        <p:nvPr/>
      </p:nvGrpSpPr>
      <p:grpSpPr>
        <a:xfrm>
          <a:off x="0" y="0"/>
          <a:ext cx="0" cy="0"/>
          <a:chOff x="0" y="0"/>
          <a:chExt cx="0" cy="0"/>
        </a:xfrm>
      </p:grpSpPr>
      <p:sp>
        <p:nvSpPr>
          <p:cNvPr id="322" name="Google Shape;322;p45"/>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Neural Networks - Multi-Class Classifier</a:t>
            </a:r>
            <a:endParaRPr>
              <a:solidFill>
                <a:srgbClr val="38761D"/>
              </a:solidFill>
            </a:endParaRPr>
          </a:p>
        </p:txBody>
      </p:sp>
      <p:pic>
        <p:nvPicPr>
          <p:cNvPr id="323" name="Google Shape;323;p45"/>
          <p:cNvPicPr preferRelativeResize="0"/>
          <p:nvPr/>
        </p:nvPicPr>
        <p:blipFill>
          <a:blip r:embed="rId3">
            <a:alphaModFix/>
          </a:blip>
          <a:stretch>
            <a:fillRect/>
          </a:stretch>
        </p:blipFill>
        <p:spPr>
          <a:xfrm>
            <a:off x="0" y="0"/>
            <a:ext cx="1466275" cy="730575"/>
          </a:xfrm>
          <a:prstGeom prst="rect">
            <a:avLst/>
          </a:prstGeom>
          <a:noFill/>
          <a:ln>
            <a:noFill/>
          </a:ln>
        </p:spPr>
      </p:pic>
      <p:sp>
        <p:nvSpPr>
          <p:cNvPr id="324" name="Google Shape;324;p45"/>
          <p:cNvSpPr txBox="1"/>
          <p:nvPr/>
        </p:nvSpPr>
        <p:spPr>
          <a:xfrm>
            <a:off x="356700"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None/>
            </a:pPr>
            <a:r>
              <a:rPr b="1" lang="en" sz="1200">
                <a:solidFill>
                  <a:schemeClr val="dk1"/>
                </a:solidFill>
                <a:highlight>
                  <a:srgbClr val="FFFFFF"/>
                </a:highlight>
              </a:rPr>
              <a:t>Softmax Activation Function</a:t>
            </a:r>
            <a:endParaRPr sz="1200">
              <a:solidFill>
                <a:schemeClr val="dk1"/>
              </a:solidFill>
              <a:highlight>
                <a:srgbClr val="FFFFFF"/>
              </a:highlight>
            </a:endParaRPr>
          </a:p>
          <a:p>
            <a:pPr indent="0" lvl="0" marL="0" rtl="0" algn="l">
              <a:lnSpc>
                <a:spcPct val="115000"/>
              </a:lnSpc>
              <a:spcBef>
                <a:spcPts val="1100"/>
              </a:spcBef>
              <a:spcAft>
                <a:spcPts val="0"/>
              </a:spcAft>
              <a:buNone/>
            </a:pPr>
            <a:r>
              <a:rPr lang="en" sz="1200">
                <a:solidFill>
                  <a:schemeClr val="dk1"/>
                </a:solidFill>
                <a:highlight>
                  <a:srgbClr val="FFFFFF"/>
                </a:highlight>
              </a:rPr>
              <a:t>W</a:t>
            </a:r>
            <a:r>
              <a:rPr lang="en" sz="1200">
                <a:solidFill>
                  <a:schemeClr val="dk1"/>
                </a:solidFill>
                <a:highlight>
                  <a:srgbClr val="FFFFFF"/>
                </a:highlight>
              </a:rPr>
              <a:t>e have four “</a:t>
            </a:r>
            <a:r>
              <a:rPr i="1" lang="en" sz="1200">
                <a:solidFill>
                  <a:schemeClr val="dk1"/>
                </a:solidFill>
                <a:highlight>
                  <a:srgbClr val="FFFFFF"/>
                </a:highlight>
              </a:rPr>
              <a:t>features"</a:t>
            </a:r>
            <a:r>
              <a:rPr lang="en" sz="1200">
                <a:solidFill>
                  <a:schemeClr val="dk1"/>
                </a:solidFill>
                <a:highlight>
                  <a:srgbClr val="FFFFFF"/>
                </a:highlight>
              </a:rPr>
              <a:t> and a </a:t>
            </a:r>
            <a:r>
              <a:rPr i="1" lang="en" sz="1200">
                <a:solidFill>
                  <a:schemeClr val="dk1"/>
                </a:solidFill>
                <a:highlight>
                  <a:srgbClr val="FFFFFF"/>
                </a:highlight>
              </a:rPr>
              <a:t>"label"</a:t>
            </a:r>
            <a:r>
              <a:rPr lang="en" sz="1200">
                <a:solidFill>
                  <a:schemeClr val="dk1"/>
                </a:solidFill>
                <a:highlight>
                  <a:srgbClr val="FFFFFF"/>
                </a:highlight>
              </a:rPr>
              <a:t> that consists of five classes. We change our input vector in the next example to four, to match the number of features, and change our output layer to five nodes, to match the number of classes. In this case, each output node corresponds to one unique class (i.e., baby, toddler, etc). We want to train the neural network so each output node outputs a value between 0 and 1 as a prediction. For example, 0.75 would mean that the node is 75% confident that the prediction is the corresponding class (e.g., toddler).</a:t>
            </a:r>
            <a:endParaRPr sz="1200">
              <a:solidFill>
                <a:schemeClr val="dk1"/>
              </a:solidFill>
              <a:highlight>
                <a:srgbClr val="FFFFFF"/>
              </a:highlight>
            </a:endParaRPr>
          </a:p>
          <a:p>
            <a:pPr indent="0" lvl="0" marL="0" rtl="0" algn="l">
              <a:lnSpc>
                <a:spcPct val="115000"/>
              </a:lnSpc>
              <a:spcBef>
                <a:spcPts val="1100"/>
              </a:spcBef>
              <a:spcAft>
                <a:spcPts val="0"/>
              </a:spcAft>
              <a:buNone/>
            </a:pPr>
            <a:r>
              <a:rPr lang="en" sz="1200">
                <a:solidFill>
                  <a:schemeClr val="dk1"/>
                </a:solidFill>
                <a:highlight>
                  <a:srgbClr val="FFFFFF"/>
                </a:highlight>
              </a:rPr>
              <a:t>Each output node will independently learn and predict its confidence on whether the input is the corresponding class. This leads to a problem in that because the values are independent, they won't add up to 1 (i.e, 100%). </a:t>
            </a:r>
            <a:r>
              <a:rPr b="1" lang="en" sz="1200">
                <a:solidFill>
                  <a:srgbClr val="0000FF"/>
                </a:solidFill>
                <a:highlight>
                  <a:srgbClr val="FFFFFF"/>
                </a:highlight>
              </a:rPr>
              <a:t>Softmax is a mathematical function that will take a set of values (i.e., the outputs from the output layer) and squash them into a range between 0 and 1 and where all the values add up to 1. </a:t>
            </a:r>
            <a:endParaRPr b="1" sz="1200">
              <a:solidFill>
                <a:srgbClr val="0000FF"/>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p:txBody>
      </p:sp>
      <p:pic>
        <p:nvPicPr>
          <p:cNvPr id="325" name="Google Shape;325;p45"/>
          <p:cNvPicPr preferRelativeResize="0"/>
          <p:nvPr/>
        </p:nvPicPr>
        <p:blipFill>
          <a:blip r:embed="rId4">
            <a:alphaModFix/>
          </a:blip>
          <a:stretch>
            <a:fillRect/>
          </a:stretch>
        </p:blipFill>
        <p:spPr>
          <a:xfrm>
            <a:off x="2406775" y="3339000"/>
            <a:ext cx="3887306" cy="18045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9" name="Shape 329"/>
        <p:cNvGrpSpPr/>
        <p:nvPr/>
      </p:nvGrpSpPr>
      <p:grpSpPr>
        <a:xfrm>
          <a:off x="0" y="0"/>
          <a:ext cx="0" cy="0"/>
          <a:chOff x="0" y="0"/>
          <a:chExt cx="0" cy="0"/>
        </a:xfrm>
      </p:grpSpPr>
      <p:sp>
        <p:nvSpPr>
          <p:cNvPr id="330" name="Google Shape;330;p46"/>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Neural Networks - Multi-Class Classifier</a:t>
            </a:r>
            <a:endParaRPr>
              <a:solidFill>
                <a:srgbClr val="38761D"/>
              </a:solidFill>
            </a:endParaRPr>
          </a:p>
        </p:txBody>
      </p:sp>
      <p:pic>
        <p:nvPicPr>
          <p:cNvPr id="331" name="Google Shape;331;p46"/>
          <p:cNvPicPr preferRelativeResize="0"/>
          <p:nvPr/>
        </p:nvPicPr>
        <p:blipFill>
          <a:blip r:embed="rId3">
            <a:alphaModFix/>
          </a:blip>
          <a:stretch>
            <a:fillRect/>
          </a:stretch>
        </p:blipFill>
        <p:spPr>
          <a:xfrm>
            <a:off x="0" y="0"/>
            <a:ext cx="1466275" cy="730575"/>
          </a:xfrm>
          <a:prstGeom prst="rect">
            <a:avLst/>
          </a:prstGeom>
          <a:noFill/>
          <a:ln>
            <a:noFill/>
          </a:ln>
        </p:spPr>
      </p:pic>
      <p:sp>
        <p:nvSpPr>
          <p:cNvPr id="332" name="Google Shape;332;p46"/>
          <p:cNvSpPr txBox="1"/>
          <p:nvPr/>
        </p:nvSpPr>
        <p:spPr>
          <a:xfrm>
            <a:off x="356700"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None/>
            </a:pPr>
            <a:r>
              <a:rPr b="1" lang="en" sz="1200">
                <a:solidFill>
                  <a:schemeClr val="dk1"/>
                </a:solidFill>
                <a:highlight>
                  <a:srgbClr val="FFFFFF"/>
                </a:highlight>
              </a:rPr>
              <a:t>Softmax Activation Function</a:t>
            </a:r>
            <a:endParaRPr sz="1200">
              <a:solidFill>
                <a:schemeClr val="dk1"/>
              </a:solidFill>
              <a:highlight>
                <a:srgbClr val="FFFFFF"/>
              </a:highlight>
            </a:endParaRPr>
          </a:p>
          <a:p>
            <a:pPr indent="0" lvl="0" marL="0" rtl="0" algn="l">
              <a:lnSpc>
                <a:spcPct val="115000"/>
              </a:lnSpc>
              <a:spcBef>
                <a:spcPts val="1100"/>
              </a:spcBef>
              <a:spcAft>
                <a:spcPts val="0"/>
              </a:spcAft>
              <a:buNone/>
            </a:pPr>
            <a:r>
              <a:rPr lang="en" sz="1200">
                <a:solidFill>
                  <a:schemeClr val="dk1"/>
                </a:solidFill>
                <a:highlight>
                  <a:srgbClr val="FFFFFF"/>
                </a:highlight>
              </a:rPr>
              <a:t>Next, we will change the activation function in our example to</a:t>
            </a:r>
            <a:r>
              <a:rPr b="1" lang="en" sz="1200">
                <a:solidFill>
                  <a:schemeClr val="dk1"/>
                </a:solidFill>
                <a:highlight>
                  <a:srgbClr val="FFFFFF"/>
                </a:highlight>
              </a:rPr>
              <a:t> </a:t>
            </a:r>
            <a:r>
              <a:rPr b="1" lang="en" sz="1200">
                <a:solidFill>
                  <a:schemeClr val="dk1"/>
                </a:solidFill>
                <a:highlight>
                  <a:srgbClr val="EFF0F1"/>
                </a:highlight>
              </a:rPr>
              <a:t>'softmax'</a:t>
            </a:r>
            <a:r>
              <a:rPr lang="en" sz="1200">
                <a:solidFill>
                  <a:schemeClr val="dk1"/>
                </a:solidFill>
                <a:highlight>
                  <a:srgbClr val="FFFFFF"/>
                </a:highlight>
              </a:rPr>
              <a:t>. Then we will set our loss function to </a:t>
            </a:r>
            <a:r>
              <a:rPr b="1" lang="en" sz="1200">
                <a:solidFill>
                  <a:schemeClr val="dk1"/>
                </a:solidFill>
                <a:highlight>
                  <a:srgbClr val="EFF0F1"/>
                </a:highlight>
              </a:rPr>
              <a:t>'categorical_crossentropy'</a:t>
            </a:r>
            <a:r>
              <a:rPr lang="en" sz="1200">
                <a:solidFill>
                  <a:schemeClr val="dk1"/>
                </a:solidFill>
                <a:highlight>
                  <a:srgbClr val="FFFFFF"/>
                </a:highlight>
              </a:rPr>
              <a:t>. </a:t>
            </a:r>
            <a:r>
              <a:rPr b="1" lang="en" sz="1200">
                <a:solidFill>
                  <a:srgbClr val="0000FF"/>
                </a:solidFill>
                <a:highlight>
                  <a:srgbClr val="FFFFFF"/>
                </a:highlight>
              </a:rPr>
              <a:t>This is generally the most common used for multi-class classification</a:t>
            </a:r>
            <a:r>
              <a:rPr lang="en" sz="1200">
                <a:solidFill>
                  <a:schemeClr val="dk1"/>
                </a:solidFill>
                <a:highlight>
                  <a:srgbClr val="FFFFFF"/>
                </a:highlight>
              </a:rPr>
              <a:t>. Finally, we will use a very popular and widely used variant of gradient descent called the </a:t>
            </a:r>
            <a:r>
              <a:rPr i="1" lang="en" sz="1200">
                <a:solidFill>
                  <a:schemeClr val="dk1"/>
                </a:solidFill>
                <a:highlight>
                  <a:srgbClr val="FFFFFF"/>
                </a:highlight>
              </a:rPr>
              <a:t>Adam Optimizer</a:t>
            </a:r>
            <a:r>
              <a:rPr lang="en" sz="1200">
                <a:solidFill>
                  <a:schemeClr val="dk1"/>
                </a:solidFill>
                <a:highlight>
                  <a:srgbClr val="FFFFFF"/>
                </a:highlight>
              </a:rPr>
              <a:t> </a:t>
            </a:r>
            <a:r>
              <a:rPr b="1" lang="en" sz="1200">
                <a:solidFill>
                  <a:schemeClr val="dk1"/>
                </a:solidFill>
                <a:highlight>
                  <a:srgbClr val="FFFFFF"/>
                </a:highlight>
              </a:rPr>
              <a:t>(</a:t>
            </a:r>
            <a:r>
              <a:rPr b="1" lang="en" sz="1200">
                <a:solidFill>
                  <a:schemeClr val="dk1"/>
                </a:solidFill>
                <a:highlight>
                  <a:srgbClr val="EFF0F1"/>
                </a:highlight>
              </a:rPr>
              <a:t>'adam'</a:t>
            </a:r>
            <a:r>
              <a:rPr b="1" lang="en" sz="1200">
                <a:solidFill>
                  <a:schemeClr val="dk1"/>
                </a:solidFill>
                <a:highlight>
                  <a:srgbClr val="FFFFFF"/>
                </a:highlight>
              </a:rPr>
              <a:t>)</a:t>
            </a:r>
            <a:r>
              <a:rPr lang="en" sz="1200">
                <a:solidFill>
                  <a:schemeClr val="dk1"/>
                </a:solidFill>
                <a:highlight>
                  <a:srgbClr val="FFFFFF"/>
                </a:highlight>
              </a:rPr>
              <a:t>. </a:t>
            </a:r>
            <a:r>
              <a:rPr i="1" lang="en" sz="1200">
                <a:solidFill>
                  <a:schemeClr val="dk1"/>
                </a:solidFill>
                <a:highlight>
                  <a:srgbClr val="FFFFFF"/>
                </a:highlight>
              </a:rPr>
              <a:t>Adam</a:t>
            </a:r>
            <a:r>
              <a:rPr lang="en" sz="1200">
                <a:solidFill>
                  <a:schemeClr val="dk1"/>
                </a:solidFill>
                <a:highlight>
                  <a:srgbClr val="FFFFFF"/>
                </a:highlight>
              </a:rPr>
              <a:t> incorporates several aspects of other methods, such as rmsprop (root mean square) and adagrad (adaptive gradient), along with an adaptive learning rate. It's generally considered best-in-class for a wide variety of neural networks.</a:t>
            </a:r>
            <a:endParaRPr sz="1200">
              <a:solidFill>
                <a:schemeClr val="dk1"/>
              </a:solidFill>
              <a:highlight>
                <a:srgbClr val="FFFFFF"/>
              </a:highlight>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graphicFrame>
        <p:nvGraphicFramePr>
          <p:cNvPr id="333" name="Google Shape;333;p46"/>
          <p:cNvGraphicFramePr/>
          <p:nvPr/>
        </p:nvGraphicFramePr>
        <p:xfrm>
          <a:off x="434888" y="2440425"/>
          <a:ext cx="3000000" cy="3000000"/>
        </p:xfrm>
        <a:graphic>
          <a:graphicData uri="http://schemas.openxmlformats.org/drawingml/2006/table">
            <a:tbl>
              <a:tblPr>
                <a:noFill/>
                <a:tableStyleId>{ED65EA27-E6AA-487E-946A-8596C767633C}</a:tableStyleId>
              </a:tblPr>
              <a:tblGrid>
                <a:gridCol w="8274200"/>
              </a:tblGrid>
              <a:tr h="12700">
                <a:tc>
                  <a:txBody>
                    <a:bodyPr/>
                    <a:lstStyle/>
                    <a:p>
                      <a:pPr indent="0" lvl="0" marL="0" rtl="0" algn="l">
                        <a:lnSpc>
                          <a:spcPct val="115000"/>
                        </a:lnSpc>
                        <a:spcBef>
                          <a:spcPts val="0"/>
                        </a:spcBef>
                        <a:spcAft>
                          <a:spcPts val="0"/>
                        </a:spcAft>
                        <a:buNone/>
                      </a:pPr>
                      <a:r>
                        <a:rPr lang="en" sz="1200">
                          <a:solidFill>
                            <a:srgbClr val="9C27B0"/>
                          </a:solidFill>
                          <a:highlight>
                            <a:srgbClr val="FFFFFF"/>
                          </a:highlight>
                          <a:latin typeface="Consolas"/>
                          <a:ea typeface="Consolas"/>
                          <a:cs typeface="Consolas"/>
                          <a:sym typeface="Consolas"/>
                        </a:rPr>
                        <a:t>from</a:t>
                      </a:r>
                      <a:r>
                        <a:rPr lang="en" sz="1200">
                          <a:highlight>
                            <a:srgbClr val="FFFFFF"/>
                          </a:highlight>
                          <a:latin typeface="Consolas"/>
                          <a:ea typeface="Consolas"/>
                          <a:cs typeface="Consolas"/>
                          <a:sym typeface="Consolas"/>
                        </a:rPr>
                        <a:t> tensorflow.keras </a:t>
                      </a:r>
                      <a:r>
                        <a:rPr lang="en" sz="1200">
                          <a:solidFill>
                            <a:srgbClr val="9C27B0"/>
                          </a:solidFill>
                          <a:highlight>
                            <a:srgbClr val="FFFFFF"/>
                          </a:highlight>
                          <a:latin typeface="Consolas"/>
                          <a:ea typeface="Consolas"/>
                          <a:cs typeface="Consolas"/>
                          <a:sym typeface="Consolas"/>
                        </a:rPr>
                        <a:t>import</a:t>
                      </a:r>
                      <a:r>
                        <a:rPr lang="en" sz="1200">
                          <a:highlight>
                            <a:srgbClr val="FFFFFF"/>
                          </a:highlight>
                          <a:latin typeface="Consolas"/>
                          <a:ea typeface="Consolas"/>
                          <a:cs typeface="Consolas"/>
                          <a:sym typeface="Consolas"/>
                        </a:rPr>
                        <a:t> </a:t>
                      </a:r>
                      <a:r>
                        <a:rPr lang="en" sz="1200">
                          <a:solidFill>
                            <a:srgbClr val="3367D6"/>
                          </a:solidFill>
                          <a:highlight>
                            <a:srgbClr val="FFFFFF"/>
                          </a:highlight>
                          <a:latin typeface="Consolas"/>
                          <a:ea typeface="Consolas"/>
                          <a:cs typeface="Consolas"/>
                          <a:sym typeface="Consolas"/>
                        </a:rPr>
                        <a:t>Sequential</a:t>
                      </a:r>
                      <a:endParaRPr sz="12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200">
                          <a:solidFill>
                            <a:srgbClr val="9C27B0"/>
                          </a:solidFill>
                          <a:highlight>
                            <a:srgbClr val="FFFFFF"/>
                          </a:highlight>
                          <a:latin typeface="Consolas"/>
                          <a:ea typeface="Consolas"/>
                          <a:cs typeface="Consolas"/>
                          <a:sym typeface="Consolas"/>
                        </a:rPr>
                        <a:t>from</a:t>
                      </a:r>
                      <a:r>
                        <a:rPr lang="en" sz="1200">
                          <a:highlight>
                            <a:srgbClr val="FFFFFF"/>
                          </a:highlight>
                          <a:latin typeface="Consolas"/>
                          <a:ea typeface="Consolas"/>
                          <a:cs typeface="Consolas"/>
                          <a:sym typeface="Consolas"/>
                        </a:rPr>
                        <a:t> tensorflow.keras</a:t>
                      </a:r>
                      <a:r>
                        <a:rPr lang="en" sz="1200">
                          <a:solidFill>
                            <a:srgbClr val="616161"/>
                          </a:solidFill>
                          <a:highlight>
                            <a:srgbClr val="FFFFFF"/>
                          </a:highlight>
                          <a:latin typeface="Consolas"/>
                          <a:ea typeface="Consolas"/>
                          <a:cs typeface="Consolas"/>
                          <a:sym typeface="Consolas"/>
                        </a:rPr>
                        <a:t>.</a:t>
                      </a:r>
                      <a:r>
                        <a:rPr lang="en" sz="1200">
                          <a:highlight>
                            <a:srgbClr val="FFFFFF"/>
                          </a:highlight>
                          <a:latin typeface="Consolas"/>
                          <a:ea typeface="Consolas"/>
                          <a:cs typeface="Consolas"/>
                          <a:sym typeface="Consolas"/>
                        </a:rPr>
                        <a:t>layers </a:t>
                      </a:r>
                      <a:r>
                        <a:rPr lang="en" sz="1200">
                          <a:solidFill>
                            <a:srgbClr val="9C27B0"/>
                          </a:solidFill>
                          <a:highlight>
                            <a:srgbClr val="FFFFFF"/>
                          </a:highlight>
                          <a:latin typeface="Consolas"/>
                          <a:ea typeface="Consolas"/>
                          <a:cs typeface="Consolas"/>
                          <a:sym typeface="Consolas"/>
                        </a:rPr>
                        <a:t>import</a:t>
                      </a:r>
                      <a:r>
                        <a:rPr lang="en" sz="1200">
                          <a:highlight>
                            <a:srgbClr val="FFFFFF"/>
                          </a:highlight>
                          <a:latin typeface="Consolas"/>
                          <a:ea typeface="Consolas"/>
                          <a:cs typeface="Consolas"/>
                          <a:sym typeface="Consolas"/>
                        </a:rPr>
                        <a:t> </a:t>
                      </a:r>
                      <a:r>
                        <a:rPr lang="en" sz="1200">
                          <a:solidFill>
                            <a:srgbClr val="3367D6"/>
                          </a:solidFill>
                          <a:highlight>
                            <a:srgbClr val="FFFFFF"/>
                          </a:highlight>
                          <a:latin typeface="Consolas"/>
                          <a:ea typeface="Consolas"/>
                          <a:cs typeface="Consolas"/>
                          <a:sym typeface="Consolas"/>
                        </a:rPr>
                        <a:t>Dense</a:t>
                      </a:r>
                      <a:endParaRPr sz="12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t/>
                      </a:r>
                      <a:endParaRPr sz="12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200">
                          <a:highlight>
                            <a:srgbClr val="FFFFFF"/>
                          </a:highlight>
                          <a:latin typeface="Consolas"/>
                          <a:ea typeface="Consolas"/>
                          <a:cs typeface="Consolas"/>
                          <a:sym typeface="Consolas"/>
                        </a:rPr>
                        <a:t>model </a:t>
                      </a:r>
                      <a:r>
                        <a:rPr lang="en" sz="1200">
                          <a:solidFill>
                            <a:srgbClr val="616161"/>
                          </a:solidFill>
                          <a:highlight>
                            <a:srgbClr val="FFFFFF"/>
                          </a:highlight>
                          <a:latin typeface="Consolas"/>
                          <a:ea typeface="Consolas"/>
                          <a:cs typeface="Consolas"/>
                          <a:sym typeface="Consolas"/>
                        </a:rPr>
                        <a:t>=</a:t>
                      </a:r>
                      <a:r>
                        <a:rPr lang="en" sz="1200">
                          <a:highlight>
                            <a:srgbClr val="FFFFFF"/>
                          </a:highlight>
                          <a:latin typeface="Consolas"/>
                          <a:ea typeface="Consolas"/>
                          <a:cs typeface="Consolas"/>
                          <a:sym typeface="Consolas"/>
                        </a:rPr>
                        <a:t> </a:t>
                      </a:r>
                      <a:r>
                        <a:rPr lang="en" sz="1200">
                          <a:solidFill>
                            <a:srgbClr val="3367D6"/>
                          </a:solidFill>
                          <a:highlight>
                            <a:srgbClr val="FFFFFF"/>
                          </a:highlight>
                          <a:latin typeface="Consolas"/>
                          <a:ea typeface="Consolas"/>
                          <a:cs typeface="Consolas"/>
                          <a:sym typeface="Consolas"/>
                        </a:rPr>
                        <a:t>Sequential</a:t>
                      </a:r>
                      <a:r>
                        <a:rPr lang="en" sz="1200">
                          <a:solidFill>
                            <a:srgbClr val="616161"/>
                          </a:solidFill>
                          <a:highlight>
                            <a:srgbClr val="FFFFFF"/>
                          </a:highlight>
                          <a:latin typeface="Consolas"/>
                          <a:ea typeface="Consolas"/>
                          <a:cs typeface="Consolas"/>
                          <a:sym typeface="Consolas"/>
                        </a:rPr>
                        <a:t>()</a:t>
                      </a:r>
                      <a:endParaRPr sz="12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200">
                          <a:solidFill>
                            <a:srgbClr val="455A64"/>
                          </a:solidFill>
                          <a:highlight>
                            <a:srgbClr val="FFFFFF"/>
                          </a:highlight>
                          <a:latin typeface="Consolas"/>
                          <a:ea typeface="Consolas"/>
                          <a:cs typeface="Consolas"/>
                          <a:sym typeface="Consolas"/>
                        </a:rPr>
                        <a:t># Add the first (input) layer (10 nodes) with input shape 4 element vector (1D).</a:t>
                      </a:r>
                      <a:endParaRPr sz="12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200">
                          <a:highlight>
                            <a:srgbClr val="FFFFFF"/>
                          </a:highlight>
                          <a:latin typeface="Consolas"/>
                          <a:ea typeface="Consolas"/>
                          <a:cs typeface="Consolas"/>
                          <a:sym typeface="Consolas"/>
                        </a:rPr>
                        <a:t>model</a:t>
                      </a:r>
                      <a:r>
                        <a:rPr lang="en" sz="1200">
                          <a:solidFill>
                            <a:srgbClr val="616161"/>
                          </a:solidFill>
                          <a:highlight>
                            <a:srgbClr val="FFFFFF"/>
                          </a:highlight>
                          <a:latin typeface="Consolas"/>
                          <a:ea typeface="Consolas"/>
                          <a:cs typeface="Consolas"/>
                          <a:sym typeface="Consolas"/>
                        </a:rPr>
                        <a:t>.</a:t>
                      </a:r>
                      <a:r>
                        <a:rPr lang="en" sz="1200">
                          <a:highlight>
                            <a:srgbClr val="FFFFFF"/>
                          </a:highlight>
                          <a:latin typeface="Consolas"/>
                          <a:ea typeface="Consolas"/>
                          <a:cs typeface="Consolas"/>
                          <a:sym typeface="Consolas"/>
                        </a:rPr>
                        <a:t>add</a:t>
                      </a:r>
                      <a:r>
                        <a:rPr lang="en" sz="1200">
                          <a:solidFill>
                            <a:srgbClr val="616161"/>
                          </a:solidFill>
                          <a:highlight>
                            <a:srgbClr val="FFFFFF"/>
                          </a:highlight>
                          <a:latin typeface="Consolas"/>
                          <a:ea typeface="Consolas"/>
                          <a:cs typeface="Consolas"/>
                          <a:sym typeface="Consolas"/>
                        </a:rPr>
                        <a:t>(</a:t>
                      </a:r>
                      <a:r>
                        <a:rPr lang="en" sz="1200">
                          <a:solidFill>
                            <a:srgbClr val="3367D6"/>
                          </a:solidFill>
                          <a:highlight>
                            <a:srgbClr val="FFFFFF"/>
                          </a:highlight>
                          <a:latin typeface="Consolas"/>
                          <a:ea typeface="Consolas"/>
                          <a:cs typeface="Consolas"/>
                          <a:sym typeface="Consolas"/>
                        </a:rPr>
                        <a:t>Dense</a:t>
                      </a:r>
                      <a:r>
                        <a:rPr lang="en" sz="1200">
                          <a:solidFill>
                            <a:srgbClr val="616161"/>
                          </a:solidFill>
                          <a:highlight>
                            <a:srgbClr val="FFFFFF"/>
                          </a:highlight>
                          <a:latin typeface="Consolas"/>
                          <a:ea typeface="Consolas"/>
                          <a:cs typeface="Consolas"/>
                          <a:sym typeface="Consolas"/>
                        </a:rPr>
                        <a:t>(</a:t>
                      </a:r>
                      <a:r>
                        <a:rPr lang="en" sz="1200">
                          <a:solidFill>
                            <a:srgbClr val="C53929"/>
                          </a:solidFill>
                          <a:highlight>
                            <a:srgbClr val="FFFFFF"/>
                          </a:highlight>
                          <a:latin typeface="Consolas"/>
                          <a:ea typeface="Consolas"/>
                          <a:cs typeface="Consolas"/>
                          <a:sym typeface="Consolas"/>
                        </a:rPr>
                        <a:t>10</a:t>
                      </a:r>
                      <a:r>
                        <a:rPr lang="en" sz="1200">
                          <a:solidFill>
                            <a:srgbClr val="616161"/>
                          </a:solidFill>
                          <a:highlight>
                            <a:srgbClr val="FFFFFF"/>
                          </a:highlight>
                          <a:latin typeface="Consolas"/>
                          <a:ea typeface="Consolas"/>
                          <a:cs typeface="Consolas"/>
                          <a:sym typeface="Consolas"/>
                        </a:rPr>
                        <a:t>,</a:t>
                      </a:r>
                      <a:r>
                        <a:rPr lang="en" sz="1200">
                          <a:highlight>
                            <a:srgbClr val="FFFFFF"/>
                          </a:highlight>
                          <a:latin typeface="Consolas"/>
                          <a:ea typeface="Consolas"/>
                          <a:cs typeface="Consolas"/>
                          <a:sym typeface="Consolas"/>
                        </a:rPr>
                        <a:t> input_shape</a:t>
                      </a:r>
                      <a:r>
                        <a:rPr lang="en" sz="1200">
                          <a:solidFill>
                            <a:srgbClr val="616161"/>
                          </a:solidFill>
                          <a:highlight>
                            <a:srgbClr val="FFFFFF"/>
                          </a:highlight>
                          <a:latin typeface="Consolas"/>
                          <a:ea typeface="Consolas"/>
                          <a:cs typeface="Consolas"/>
                          <a:sym typeface="Consolas"/>
                        </a:rPr>
                        <a:t>=(</a:t>
                      </a:r>
                      <a:r>
                        <a:rPr lang="en" sz="1200">
                          <a:solidFill>
                            <a:srgbClr val="C53929"/>
                          </a:solidFill>
                          <a:highlight>
                            <a:srgbClr val="FFFFFF"/>
                          </a:highlight>
                          <a:latin typeface="Consolas"/>
                          <a:ea typeface="Consolas"/>
                          <a:cs typeface="Consolas"/>
                          <a:sym typeface="Consolas"/>
                        </a:rPr>
                        <a:t>4</a:t>
                      </a:r>
                      <a:r>
                        <a:rPr lang="en" sz="1200">
                          <a:solidFill>
                            <a:srgbClr val="616161"/>
                          </a:solidFill>
                          <a:highlight>
                            <a:srgbClr val="FFFFFF"/>
                          </a:highlight>
                          <a:latin typeface="Consolas"/>
                          <a:ea typeface="Consolas"/>
                          <a:cs typeface="Consolas"/>
                          <a:sym typeface="Consolas"/>
                        </a:rPr>
                        <a:t>,),</a:t>
                      </a:r>
                      <a:r>
                        <a:rPr lang="en" sz="1200">
                          <a:highlight>
                            <a:srgbClr val="FFFFFF"/>
                          </a:highlight>
                          <a:latin typeface="Consolas"/>
                          <a:ea typeface="Consolas"/>
                          <a:cs typeface="Consolas"/>
                          <a:sym typeface="Consolas"/>
                        </a:rPr>
                        <a:t> activation</a:t>
                      </a:r>
                      <a:r>
                        <a:rPr lang="en" sz="1200">
                          <a:solidFill>
                            <a:srgbClr val="616161"/>
                          </a:solidFill>
                          <a:highlight>
                            <a:srgbClr val="FFFFFF"/>
                          </a:highlight>
                          <a:latin typeface="Consolas"/>
                          <a:ea typeface="Consolas"/>
                          <a:cs typeface="Consolas"/>
                          <a:sym typeface="Consolas"/>
                        </a:rPr>
                        <a:t>=</a:t>
                      </a:r>
                      <a:r>
                        <a:rPr lang="en" sz="1200">
                          <a:solidFill>
                            <a:srgbClr val="0F9D58"/>
                          </a:solidFill>
                          <a:highlight>
                            <a:srgbClr val="FFFFFF"/>
                          </a:highlight>
                          <a:latin typeface="Consolas"/>
                          <a:ea typeface="Consolas"/>
                          <a:cs typeface="Consolas"/>
                          <a:sym typeface="Consolas"/>
                        </a:rPr>
                        <a:t>'relu'</a:t>
                      </a:r>
                      <a:r>
                        <a:rPr lang="en" sz="1200">
                          <a:solidFill>
                            <a:srgbClr val="616161"/>
                          </a:solidFill>
                          <a:highlight>
                            <a:srgbClr val="FFFFFF"/>
                          </a:highlight>
                          <a:latin typeface="Consolas"/>
                          <a:ea typeface="Consolas"/>
                          <a:cs typeface="Consolas"/>
                          <a:sym typeface="Consolas"/>
                        </a:rPr>
                        <a:t>))</a:t>
                      </a:r>
                      <a:endParaRPr sz="12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200">
                          <a:solidFill>
                            <a:srgbClr val="455A64"/>
                          </a:solidFill>
                          <a:highlight>
                            <a:srgbClr val="FFFFFF"/>
                          </a:highlight>
                          <a:latin typeface="Consolas"/>
                          <a:ea typeface="Consolas"/>
                          <a:cs typeface="Consolas"/>
                          <a:sym typeface="Consolas"/>
                        </a:rPr>
                        <a:t># Add the second (hidden) layer (10 nodes).</a:t>
                      </a:r>
                      <a:endParaRPr sz="12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200">
                          <a:highlight>
                            <a:srgbClr val="FFFFFF"/>
                          </a:highlight>
                          <a:latin typeface="Consolas"/>
                          <a:ea typeface="Consolas"/>
                          <a:cs typeface="Consolas"/>
                          <a:sym typeface="Consolas"/>
                        </a:rPr>
                        <a:t>model</a:t>
                      </a:r>
                      <a:r>
                        <a:rPr lang="en" sz="1200">
                          <a:solidFill>
                            <a:srgbClr val="616161"/>
                          </a:solidFill>
                          <a:highlight>
                            <a:srgbClr val="FFFFFF"/>
                          </a:highlight>
                          <a:latin typeface="Consolas"/>
                          <a:ea typeface="Consolas"/>
                          <a:cs typeface="Consolas"/>
                          <a:sym typeface="Consolas"/>
                        </a:rPr>
                        <a:t>.</a:t>
                      </a:r>
                      <a:r>
                        <a:rPr lang="en" sz="1200">
                          <a:highlight>
                            <a:srgbClr val="FFFFFF"/>
                          </a:highlight>
                          <a:latin typeface="Consolas"/>
                          <a:ea typeface="Consolas"/>
                          <a:cs typeface="Consolas"/>
                          <a:sym typeface="Consolas"/>
                        </a:rPr>
                        <a:t>add</a:t>
                      </a:r>
                      <a:r>
                        <a:rPr lang="en" sz="1200">
                          <a:solidFill>
                            <a:srgbClr val="616161"/>
                          </a:solidFill>
                          <a:highlight>
                            <a:srgbClr val="FFFFFF"/>
                          </a:highlight>
                          <a:latin typeface="Consolas"/>
                          <a:ea typeface="Consolas"/>
                          <a:cs typeface="Consolas"/>
                          <a:sym typeface="Consolas"/>
                        </a:rPr>
                        <a:t>(</a:t>
                      </a:r>
                      <a:r>
                        <a:rPr lang="en" sz="1200">
                          <a:solidFill>
                            <a:srgbClr val="3367D6"/>
                          </a:solidFill>
                          <a:highlight>
                            <a:srgbClr val="FFFFFF"/>
                          </a:highlight>
                          <a:latin typeface="Consolas"/>
                          <a:ea typeface="Consolas"/>
                          <a:cs typeface="Consolas"/>
                          <a:sym typeface="Consolas"/>
                        </a:rPr>
                        <a:t>Dense</a:t>
                      </a:r>
                      <a:r>
                        <a:rPr lang="en" sz="1200">
                          <a:solidFill>
                            <a:srgbClr val="616161"/>
                          </a:solidFill>
                          <a:highlight>
                            <a:srgbClr val="FFFFFF"/>
                          </a:highlight>
                          <a:latin typeface="Consolas"/>
                          <a:ea typeface="Consolas"/>
                          <a:cs typeface="Consolas"/>
                          <a:sym typeface="Consolas"/>
                        </a:rPr>
                        <a:t>(</a:t>
                      </a:r>
                      <a:r>
                        <a:rPr lang="en" sz="1200">
                          <a:solidFill>
                            <a:srgbClr val="C53929"/>
                          </a:solidFill>
                          <a:highlight>
                            <a:srgbClr val="FFFFFF"/>
                          </a:highlight>
                          <a:latin typeface="Consolas"/>
                          <a:ea typeface="Consolas"/>
                          <a:cs typeface="Consolas"/>
                          <a:sym typeface="Consolas"/>
                        </a:rPr>
                        <a:t>10</a:t>
                      </a:r>
                      <a:r>
                        <a:rPr lang="en" sz="1200">
                          <a:solidFill>
                            <a:srgbClr val="616161"/>
                          </a:solidFill>
                          <a:highlight>
                            <a:srgbClr val="FFFFFF"/>
                          </a:highlight>
                          <a:latin typeface="Consolas"/>
                          <a:ea typeface="Consolas"/>
                          <a:cs typeface="Consolas"/>
                          <a:sym typeface="Consolas"/>
                        </a:rPr>
                        <a:t>,</a:t>
                      </a:r>
                      <a:r>
                        <a:rPr lang="en" sz="1200">
                          <a:highlight>
                            <a:srgbClr val="FFFFFF"/>
                          </a:highlight>
                          <a:latin typeface="Consolas"/>
                          <a:ea typeface="Consolas"/>
                          <a:cs typeface="Consolas"/>
                          <a:sym typeface="Consolas"/>
                        </a:rPr>
                        <a:t> activation</a:t>
                      </a:r>
                      <a:r>
                        <a:rPr lang="en" sz="1200">
                          <a:solidFill>
                            <a:srgbClr val="616161"/>
                          </a:solidFill>
                          <a:highlight>
                            <a:srgbClr val="FFFFFF"/>
                          </a:highlight>
                          <a:latin typeface="Consolas"/>
                          <a:ea typeface="Consolas"/>
                          <a:cs typeface="Consolas"/>
                          <a:sym typeface="Consolas"/>
                        </a:rPr>
                        <a:t>=</a:t>
                      </a:r>
                      <a:r>
                        <a:rPr lang="en" sz="1200">
                          <a:solidFill>
                            <a:srgbClr val="0F9D58"/>
                          </a:solidFill>
                          <a:highlight>
                            <a:srgbClr val="FFFFFF"/>
                          </a:highlight>
                          <a:latin typeface="Consolas"/>
                          <a:ea typeface="Consolas"/>
                          <a:cs typeface="Consolas"/>
                          <a:sym typeface="Consolas"/>
                        </a:rPr>
                        <a:t>'relu'</a:t>
                      </a:r>
                      <a:r>
                        <a:rPr lang="en" sz="1200">
                          <a:solidFill>
                            <a:srgbClr val="616161"/>
                          </a:solidFill>
                          <a:highlight>
                            <a:srgbClr val="FFFFFF"/>
                          </a:highlight>
                          <a:latin typeface="Consolas"/>
                          <a:ea typeface="Consolas"/>
                          <a:cs typeface="Consolas"/>
                          <a:sym typeface="Consolas"/>
                        </a:rPr>
                        <a:t>))</a:t>
                      </a:r>
                      <a:endParaRPr sz="12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200">
                          <a:solidFill>
                            <a:srgbClr val="455A64"/>
                          </a:solidFill>
                          <a:highlight>
                            <a:srgbClr val="FFFFFF"/>
                          </a:highlight>
                          <a:latin typeface="Consolas"/>
                          <a:ea typeface="Consolas"/>
                          <a:cs typeface="Consolas"/>
                          <a:sym typeface="Consolas"/>
                        </a:rPr>
                        <a:t># Add the third (output) layer of 5 nodes, and set the activation function to a</a:t>
                      </a:r>
                      <a:r>
                        <a:rPr lang="en" sz="1200">
                          <a:highlight>
                            <a:srgbClr val="FFFFFF"/>
                          </a:highlight>
                          <a:latin typeface="Consolas"/>
                          <a:ea typeface="Consolas"/>
                          <a:cs typeface="Consolas"/>
                          <a:sym typeface="Consolas"/>
                        </a:rPr>
                        <a:t> </a:t>
                      </a:r>
                      <a:r>
                        <a:rPr lang="en" sz="1200">
                          <a:solidFill>
                            <a:srgbClr val="455A64"/>
                          </a:solidFill>
                          <a:highlight>
                            <a:srgbClr val="FFFFFF"/>
                          </a:highlight>
                          <a:latin typeface="Consolas"/>
                          <a:ea typeface="Consolas"/>
                          <a:cs typeface="Consolas"/>
                          <a:sym typeface="Consolas"/>
                        </a:rPr>
                        <a:t>Softmax.</a:t>
                      </a:r>
                      <a:endParaRPr sz="12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200">
                          <a:highlight>
                            <a:srgbClr val="FFFFFF"/>
                          </a:highlight>
                          <a:latin typeface="Consolas"/>
                          <a:ea typeface="Consolas"/>
                          <a:cs typeface="Consolas"/>
                          <a:sym typeface="Consolas"/>
                        </a:rPr>
                        <a:t>model</a:t>
                      </a:r>
                      <a:r>
                        <a:rPr lang="en" sz="1200">
                          <a:solidFill>
                            <a:srgbClr val="616161"/>
                          </a:solidFill>
                          <a:highlight>
                            <a:srgbClr val="FFFFFF"/>
                          </a:highlight>
                          <a:latin typeface="Consolas"/>
                          <a:ea typeface="Consolas"/>
                          <a:cs typeface="Consolas"/>
                          <a:sym typeface="Consolas"/>
                        </a:rPr>
                        <a:t>.</a:t>
                      </a:r>
                      <a:r>
                        <a:rPr lang="en" sz="1200">
                          <a:highlight>
                            <a:srgbClr val="FFFFFF"/>
                          </a:highlight>
                          <a:latin typeface="Consolas"/>
                          <a:ea typeface="Consolas"/>
                          <a:cs typeface="Consolas"/>
                          <a:sym typeface="Consolas"/>
                        </a:rPr>
                        <a:t>add</a:t>
                      </a:r>
                      <a:r>
                        <a:rPr lang="en" sz="1200">
                          <a:solidFill>
                            <a:srgbClr val="616161"/>
                          </a:solidFill>
                          <a:highlight>
                            <a:srgbClr val="FFFFFF"/>
                          </a:highlight>
                          <a:latin typeface="Consolas"/>
                          <a:ea typeface="Consolas"/>
                          <a:cs typeface="Consolas"/>
                          <a:sym typeface="Consolas"/>
                        </a:rPr>
                        <a:t>(</a:t>
                      </a:r>
                      <a:r>
                        <a:rPr lang="en" sz="1200">
                          <a:solidFill>
                            <a:srgbClr val="3367D6"/>
                          </a:solidFill>
                          <a:highlight>
                            <a:srgbClr val="FFFFFF"/>
                          </a:highlight>
                          <a:latin typeface="Consolas"/>
                          <a:ea typeface="Consolas"/>
                          <a:cs typeface="Consolas"/>
                          <a:sym typeface="Consolas"/>
                        </a:rPr>
                        <a:t>Dense</a:t>
                      </a:r>
                      <a:r>
                        <a:rPr lang="en" sz="1200">
                          <a:solidFill>
                            <a:srgbClr val="616161"/>
                          </a:solidFill>
                          <a:highlight>
                            <a:srgbClr val="FFFFFF"/>
                          </a:highlight>
                          <a:latin typeface="Consolas"/>
                          <a:ea typeface="Consolas"/>
                          <a:cs typeface="Consolas"/>
                          <a:sym typeface="Consolas"/>
                        </a:rPr>
                        <a:t>(</a:t>
                      </a:r>
                      <a:r>
                        <a:rPr lang="en" sz="1200">
                          <a:solidFill>
                            <a:srgbClr val="C53929"/>
                          </a:solidFill>
                          <a:highlight>
                            <a:srgbClr val="FFFFFF"/>
                          </a:highlight>
                          <a:latin typeface="Consolas"/>
                          <a:ea typeface="Consolas"/>
                          <a:cs typeface="Consolas"/>
                          <a:sym typeface="Consolas"/>
                        </a:rPr>
                        <a:t>5</a:t>
                      </a:r>
                      <a:r>
                        <a:rPr lang="en" sz="1200">
                          <a:solidFill>
                            <a:srgbClr val="616161"/>
                          </a:solidFill>
                          <a:highlight>
                            <a:srgbClr val="FFFFFF"/>
                          </a:highlight>
                          <a:latin typeface="Consolas"/>
                          <a:ea typeface="Consolas"/>
                          <a:cs typeface="Consolas"/>
                          <a:sym typeface="Consolas"/>
                        </a:rPr>
                        <a:t>,</a:t>
                      </a:r>
                      <a:r>
                        <a:rPr lang="en" sz="1200">
                          <a:highlight>
                            <a:srgbClr val="FFFFFF"/>
                          </a:highlight>
                          <a:latin typeface="Consolas"/>
                          <a:ea typeface="Consolas"/>
                          <a:cs typeface="Consolas"/>
                          <a:sym typeface="Consolas"/>
                        </a:rPr>
                        <a:t> activation</a:t>
                      </a:r>
                      <a:r>
                        <a:rPr lang="en" sz="1200">
                          <a:solidFill>
                            <a:srgbClr val="616161"/>
                          </a:solidFill>
                          <a:highlight>
                            <a:srgbClr val="FFFFFF"/>
                          </a:highlight>
                          <a:latin typeface="Consolas"/>
                          <a:ea typeface="Consolas"/>
                          <a:cs typeface="Consolas"/>
                          <a:sym typeface="Consolas"/>
                        </a:rPr>
                        <a:t>=</a:t>
                      </a:r>
                      <a:r>
                        <a:rPr lang="en" sz="1200">
                          <a:solidFill>
                            <a:srgbClr val="0F9D58"/>
                          </a:solidFill>
                          <a:highlight>
                            <a:srgbClr val="FFFFFF"/>
                          </a:highlight>
                          <a:latin typeface="Consolas"/>
                          <a:ea typeface="Consolas"/>
                          <a:cs typeface="Consolas"/>
                          <a:sym typeface="Consolas"/>
                        </a:rPr>
                        <a:t>'softmax'</a:t>
                      </a:r>
                      <a:r>
                        <a:rPr lang="en" sz="1200">
                          <a:solidFill>
                            <a:srgbClr val="616161"/>
                          </a:solidFill>
                          <a:highlight>
                            <a:srgbClr val="FFFFFF"/>
                          </a:highlight>
                          <a:latin typeface="Consolas"/>
                          <a:ea typeface="Consolas"/>
                          <a:cs typeface="Consolas"/>
                          <a:sym typeface="Consolas"/>
                        </a:rPr>
                        <a:t>))</a:t>
                      </a:r>
                      <a:endParaRPr sz="12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200">
                          <a:solidFill>
                            <a:srgbClr val="455A64"/>
                          </a:solidFill>
                          <a:highlight>
                            <a:srgbClr val="FFFFFF"/>
                          </a:highlight>
                          <a:latin typeface="Consolas"/>
                          <a:ea typeface="Consolas"/>
                          <a:cs typeface="Consolas"/>
                          <a:sym typeface="Consolas"/>
                        </a:rPr>
                        <a:t># Use the Categorical Cross Entropy loss function for a Multi-Class Classifier.</a:t>
                      </a:r>
                      <a:endParaRPr sz="12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200">
                          <a:highlight>
                            <a:srgbClr val="FFFFFF"/>
                          </a:highlight>
                          <a:latin typeface="Consolas"/>
                          <a:ea typeface="Consolas"/>
                          <a:cs typeface="Consolas"/>
                          <a:sym typeface="Consolas"/>
                        </a:rPr>
                        <a:t>model</a:t>
                      </a:r>
                      <a:r>
                        <a:rPr lang="en" sz="1200">
                          <a:solidFill>
                            <a:srgbClr val="616161"/>
                          </a:solidFill>
                          <a:highlight>
                            <a:srgbClr val="FFFFFF"/>
                          </a:highlight>
                          <a:latin typeface="Consolas"/>
                          <a:ea typeface="Consolas"/>
                          <a:cs typeface="Consolas"/>
                          <a:sym typeface="Consolas"/>
                        </a:rPr>
                        <a:t>.</a:t>
                      </a:r>
                      <a:r>
                        <a:rPr lang="en" sz="1200">
                          <a:highlight>
                            <a:srgbClr val="FFFFFF"/>
                          </a:highlight>
                          <a:latin typeface="Consolas"/>
                          <a:ea typeface="Consolas"/>
                          <a:cs typeface="Consolas"/>
                          <a:sym typeface="Consolas"/>
                        </a:rPr>
                        <a:t>compile</a:t>
                      </a:r>
                      <a:r>
                        <a:rPr lang="en" sz="1200">
                          <a:solidFill>
                            <a:srgbClr val="616161"/>
                          </a:solidFill>
                          <a:highlight>
                            <a:srgbClr val="FFFFFF"/>
                          </a:highlight>
                          <a:latin typeface="Consolas"/>
                          <a:ea typeface="Consolas"/>
                          <a:cs typeface="Consolas"/>
                          <a:sym typeface="Consolas"/>
                        </a:rPr>
                        <a:t>(</a:t>
                      </a:r>
                      <a:r>
                        <a:rPr lang="en" sz="1200">
                          <a:highlight>
                            <a:srgbClr val="FFFFFF"/>
                          </a:highlight>
                          <a:latin typeface="Consolas"/>
                          <a:ea typeface="Consolas"/>
                          <a:cs typeface="Consolas"/>
                          <a:sym typeface="Consolas"/>
                        </a:rPr>
                        <a:t>loss</a:t>
                      </a:r>
                      <a:r>
                        <a:rPr lang="en" sz="1200">
                          <a:solidFill>
                            <a:srgbClr val="616161"/>
                          </a:solidFill>
                          <a:highlight>
                            <a:srgbClr val="FFFFFF"/>
                          </a:highlight>
                          <a:latin typeface="Consolas"/>
                          <a:ea typeface="Consolas"/>
                          <a:cs typeface="Consolas"/>
                          <a:sym typeface="Consolas"/>
                        </a:rPr>
                        <a:t>=</a:t>
                      </a:r>
                      <a:r>
                        <a:rPr lang="en" sz="1200">
                          <a:solidFill>
                            <a:srgbClr val="0F9D58"/>
                          </a:solidFill>
                          <a:highlight>
                            <a:srgbClr val="FFFFFF"/>
                          </a:highlight>
                          <a:latin typeface="Consolas"/>
                          <a:ea typeface="Consolas"/>
                          <a:cs typeface="Consolas"/>
                          <a:sym typeface="Consolas"/>
                        </a:rPr>
                        <a:t>'categorical_crossentropy'</a:t>
                      </a:r>
                      <a:r>
                        <a:rPr lang="en" sz="1200">
                          <a:solidFill>
                            <a:srgbClr val="616161"/>
                          </a:solidFill>
                          <a:highlight>
                            <a:srgbClr val="FFFFFF"/>
                          </a:highlight>
                          <a:latin typeface="Consolas"/>
                          <a:ea typeface="Consolas"/>
                          <a:cs typeface="Consolas"/>
                          <a:sym typeface="Consolas"/>
                        </a:rPr>
                        <a:t>,</a:t>
                      </a:r>
                      <a:r>
                        <a:rPr lang="en" sz="1200">
                          <a:highlight>
                            <a:srgbClr val="FFFFFF"/>
                          </a:highlight>
                          <a:latin typeface="Consolas"/>
                          <a:ea typeface="Consolas"/>
                          <a:cs typeface="Consolas"/>
                          <a:sym typeface="Consolas"/>
                        </a:rPr>
                        <a:t> optimizer</a:t>
                      </a:r>
                      <a:r>
                        <a:rPr lang="en" sz="1200">
                          <a:solidFill>
                            <a:srgbClr val="616161"/>
                          </a:solidFill>
                          <a:highlight>
                            <a:srgbClr val="FFFFFF"/>
                          </a:highlight>
                          <a:latin typeface="Consolas"/>
                          <a:ea typeface="Consolas"/>
                          <a:cs typeface="Consolas"/>
                          <a:sym typeface="Consolas"/>
                        </a:rPr>
                        <a:t>=</a:t>
                      </a:r>
                      <a:r>
                        <a:rPr lang="en" sz="1200">
                          <a:solidFill>
                            <a:srgbClr val="0F9D58"/>
                          </a:solidFill>
                          <a:highlight>
                            <a:srgbClr val="FFFFFF"/>
                          </a:highlight>
                          <a:latin typeface="Consolas"/>
                          <a:ea typeface="Consolas"/>
                          <a:cs typeface="Consolas"/>
                          <a:sym typeface="Consolas"/>
                        </a:rPr>
                        <a:t>'adam'</a:t>
                      </a:r>
                      <a:r>
                        <a:rPr lang="en" sz="1200">
                          <a:solidFill>
                            <a:srgbClr val="616161"/>
                          </a:solidFill>
                          <a:highlight>
                            <a:srgbClr val="FFFFFF"/>
                          </a:highlight>
                          <a:latin typeface="Consolas"/>
                          <a:ea typeface="Consolas"/>
                          <a:cs typeface="Consolas"/>
                          <a:sym typeface="Consolas"/>
                        </a:rPr>
                        <a:t>,</a:t>
                      </a:r>
                      <a:r>
                        <a:rPr lang="en" sz="1200">
                          <a:highlight>
                            <a:srgbClr val="FFFFFF"/>
                          </a:highlight>
                          <a:latin typeface="Consolas"/>
                          <a:ea typeface="Consolas"/>
                          <a:cs typeface="Consolas"/>
                          <a:sym typeface="Consolas"/>
                        </a:rPr>
                        <a:t>  metrics</a:t>
                      </a:r>
                      <a:r>
                        <a:rPr lang="en" sz="1200">
                          <a:solidFill>
                            <a:srgbClr val="616161"/>
                          </a:solidFill>
                          <a:highlight>
                            <a:srgbClr val="FFFFFF"/>
                          </a:highlight>
                          <a:latin typeface="Consolas"/>
                          <a:ea typeface="Consolas"/>
                          <a:cs typeface="Consolas"/>
                          <a:sym typeface="Consolas"/>
                        </a:rPr>
                        <a:t>=[</a:t>
                      </a:r>
                      <a:r>
                        <a:rPr lang="en" sz="1200">
                          <a:solidFill>
                            <a:srgbClr val="0F9D58"/>
                          </a:solidFill>
                          <a:highlight>
                            <a:srgbClr val="FFFFFF"/>
                          </a:highlight>
                          <a:latin typeface="Consolas"/>
                          <a:ea typeface="Consolas"/>
                          <a:cs typeface="Consolas"/>
                          <a:sym typeface="Consolas"/>
                        </a:rPr>
                        <a:t>'accuracy'</a:t>
                      </a:r>
                      <a:r>
                        <a:rPr lang="en" sz="1200">
                          <a:solidFill>
                            <a:srgbClr val="616161"/>
                          </a:solidFill>
                          <a:highlight>
                            <a:srgbClr val="FFFFFF"/>
                          </a:highlight>
                          <a:latin typeface="Consolas"/>
                          <a:ea typeface="Consolas"/>
                          <a:cs typeface="Consolas"/>
                          <a:sym typeface="Consolas"/>
                        </a:rPr>
                        <a:t>])</a:t>
                      </a:r>
                      <a:endParaRPr sz="1200">
                        <a:highlight>
                          <a:srgbClr val="FFFFFF"/>
                        </a:highlight>
                        <a:latin typeface="Consolas"/>
                        <a:ea typeface="Consolas"/>
                        <a:cs typeface="Consolas"/>
                        <a:sym typeface="Consolas"/>
                      </a:endParaRPr>
                    </a:p>
                  </a:txBody>
                  <a:tcPr marT="63500" marB="63500" marR="63500" marL="63500">
                    <a:solidFill>
                      <a:srgbClr val="FAFAFA"/>
                    </a:solidFill>
                  </a:tcPr>
                </a:tc>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7" name="Shape 337"/>
        <p:cNvGrpSpPr/>
        <p:nvPr/>
      </p:nvGrpSpPr>
      <p:grpSpPr>
        <a:xfrm>
          <a:off x="0" y="0"/>
          <a:ext cx="0" cy="0"/>
          <a:chOff x="0" y="0"/>
          <a:chExt cx="0" cy="0"/>
        </a:xfrm>
      </p:grpSpPr>
      <p:sp>
        <p:nvSpPr>
          <p:cNvPr id="338" name="Google Shape;338;p47"/>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Multi-Label </a:t>
            </a:r>
            <a:r>
              <a:rPr lang="en">
                <a:solidFill>
                  <a:srgbClr val="38761D"/>
                </a:solidFill>
              </a:rPr>
              <a:t>Multi-Class Classifier</a:t>
            </a:r>
            <a:endParaRPr>
              <a:solidFill>
                <a:srgbClr val="38761D"/>
              </a:solidFill>
            </a:endParaRPr>
          </a:p>
        </p:txBody>
      </p:sp>
      <p:pic>
        <p:nvPicPr>
          <p:cNvPr id="339" name="Google Shape;339;p47"/>
          <p:cNvPicPr preferRelativeResize="0"/>
          <p:nvPr/>
        </p:nvPicPr>
        <p:blipFill>
          <a:blip r:embed="rId3">
            <a:alphaModFix/>
          </a:blip>
          <a:stretch>
            <a:fillRect/>
          </a:stretch>
        </p:blipFill>
        <p:spPr>
          <a:xfrm>
            <a:off x="0" y="0"/>
            <a:ext cx="1466275" cy="730575"/>
          </a:xfrm>
          <a:prstGeom prst="rect">
            <a:avLst/>
          </a:prstGeom>
          <a:noFill/>
          <a:ln>
            <a:noFill/>
          </a:ln>
        </p:spPr>
      </p:pic>
      <p:sp>
        <p:nvSpPr>
          <p:cNvPr id="340" name="Google Shape;340;p47"/>
          <p:cNvSpPr txBox="1"/>
          <p:nvPr/>
        </p:nvSpPr>
        <p:spPr>
          <a:xfrm>
            <a:off x="356700" y="730575"/>
            <a:ext cx="8430600" cy="4302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100"/>
              </a:spcBef>
              <a:spcAft>
                <a:spcPts val="0"/>
              </a:spcAft>
              <a:buNone/>
            </a:pPr>
            <a:r>
              <a:t/>
            </a:r>
            <a:endParaRPr sz="1200">
              <a:solidFill>
                <a:schemeClr val="dk1"/>
              </a:solidFill>
            </a:endParaRPr>
          </a:p>
        </p:txBody>
      </p:sp>
      <p:sp>
        <p:nvSpPr>
          <p:cNvPr id="341" name="Google Shape;341;p47"/>
          <p:cNvSpPr txBox="1"/>
          <p:nvPr/>
        </p:nvSpPr>
        <p:spPr>
          <a:xfrm>
            <a:off x="682600" y="1129075"/>
            <a:ext cx="7299300" cy="3504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100"/>
              </a:spcBef>
              <a:spcAft>
                <a:spcPts val="0"/>
              </a:spcAft>
              <a:buNone/>
            </a:pPr>
            <a:r>
              <a:rPr lang="en" sz="1200">
                <a:solidFill>
                  <a:schemeClr val="dk1"/>
                </a:solidFill>
                <a:highlight>
                  <a:srgbClr val="FFFFFF"/>
                </a:highlight>
              </a:rPr>
              <a:t>Another form of a DNN is a</a:t>
            </a:r>
            <a:r>
              <a:rPr i="1" lang="en" sz="1200">
                <a:solidFill>
                  <a:schemeClr val="dk1"/>
                </a:solidFill>
                <a:highlight>
                  <a:srgbClr val="FFFFFF"/>
                </a:highlight>
              </a:rPr>
              <a:t> </a:t>
            </a:r>
            <a:r>
              <a:rPr b="1" i="1" lang="en" sz="1200">
                <a:solidFill>
                  <a:srgbClr val="3D85C6"/>
                </a:solidFill>
                <a:highlight>
                  <a:srgbClr val="FFFFFF"/>
                </a:highlight>
              </a:rPr>
              <a:t>multi-label multi-class classifier</a:t>
            </a:r>
            <a:r>
              <a:rPr lang="en" sz="1200">
                <a:solidFill>
                  <a:schemeClr val="dk1"/>
                </a:solidFill>
                <a:highlight>
                  <a:srgbClr val="FFFFFF"/>
                </a:highlight>
              </a:rPr>
              <a:t>, which means we will </a:t>
            </a:r>
            <a:r>
              <a:rPr b="1" lang="en" sz="1200">
                <a:solidFill>
                  <a:srgbClr val="3D85C6"/>
                </a:solidFill>
                <a:highlight>
                  <a:srgbClr val="FFFFFF"/>
                </a:highlight>
              </a:rPr>
              <a:t>predict two or more classes (labels) per input</a:t>
            </a:r>
            <a:r>
              <a:rPr lang="en" sz="1200">
                <a:solidFill>
                  <a:schemeClr val="dk1"/>
                </a:solidFill>
                <a:highlight>
                  <a:srgbClr val="FFFFFF"/>
                </a:highlight>
              </a:rPr>
              <a:t>.  Let’s use our previous example of predicting whether someone is a baby, toddler, preteen, teenager or adult. In this example, we will remove gender from one of the </a:t>
            </a:r>
            <a:r>
              <a:rPr i="1" lang="en" sz="1200">
                <a:solidFill>
                  <a:schemeClr val="dk1"/>
                </a:solidFill>
                <a:highlight>
                  <a:srgbClr val="FFFFFF"/>
                </a:highlight>
              </a:rPr>
              <a:t>“features”</a:t>
            </a:r>
            <a:r>
              <a:rPr lang="en" sz="1200">
                <a:solidFill>
                  <a:schemeClr val="dk1"/>
                </a:solidFill>
                <a:highlight>
                  <a:srgbClr val="FFFFFF"/>
                </a:highlight>
              </a:rPr>
              <a:t> and make it one of the </a:t>
            </a:r>
            <a:r>
              <a:rPr i="1" lang="en" sz="1200">
                <a:solidFill>
                  <a:schemeClr val="dk1"/>
                </a:solidFill>
                <a:highlight>
                  <a:srgbClr val="FFFFFF"/>
                </a:highlight>
              </a:rPr>
              <a:t>“labels”</a:t>
            </a:r>
            <a:r>
              <a:rPr lang="en" sz="1200">
                <a:solidFill>
                  <a:schemeClr val="dk1"/>
                </a:solidFill>
                <a:highlight>
                  <a:srgbClr val="FFFFFF"/>
                </a:highlight>
              </a:rPr>
              <a:t> to predict. That is, our input will be the height, weight and nose surface area, and our outputs will be two (multiple) classes (labels): age category (baby, toddler, etc) and gender (male or female). An example prediction might look like below.</a:t>
            </a:r>
            <a:endParaRPr sz="1200">
              <a:solidFill>
                <a:schemeClr val="dk1"/>
              </a:solidFill>
              <a:highlight>
                <a:srgbClr val="FFFFFF"/>
              </a:highlight>
            </a:endParaRPr>
          </a:p>
          <a:p>
            <a:pPr indent="0" lvl="0" marL="0" rtl="0" algn="l">
              <a:lnSpc>
                <a:spcPct val="115000"/>
              </a:lnSpc>
              <a:spcBef>
                <a:spcPts val="1100"/>
              </a:spcBef>
              <a:spcAft>
                <a:spcPts val="0"/>
              </a:spcAft>
              <a:buNone/>
            </a:pPr>
            <a:r>
              <a:rPr lang="en" sz="1050">
                <a:solidFill>
                  <a:schemeClr val="dk1"/>
                </a:solidFill>
                <a:highlight>
                  <a:srgbClr val="FFFFFF"/>
                </a:highlight>
              </a:rPr>
              <a:t>	</a:t>
            </a:r>
            <a:endParaRPr sz="1050">
              <a:solidFill>
                <a:schemeClr val="dk1"/>
              </a:solidFill>
              <a:highlight>
                <a:srgbClr val="FFFFFF"/>
              </a:highlight>
            </a:endParaRPr>
          </a:p>
          <a:p>
            <a:pPr indent="0" lvl="0" marL="914400" rtl="0" algn="l">
              <a:lnSpc>
                <a:spcPct val="115000"/>
              </a:lnSpc>
              <a:spcBef>
                <a:spcPts val="1100"/>
              </a:spcBef>
              <a:spcAft>
                <a:spcPts val="0"/>
              </a:spcAft>
              <a:buNone/>
            </a:pPr>
            <a:r>
              <a:rPr lang="en" sz="1200">
                <a:solidFill>
                  <a:schemeClr val="dk1"/>
                </a:solidFill>
                <a:highlight>
                  <a:srgbClr val="FFFFFF"/>
                </a:highlight>
              </a:rPr>
              <a:t>[ height, weight, nose surface area ] -&gt; neural network -&gt; [ preteen, female ]</a:t>
            </a:r>
            <a:endParaRPr sz="1200">
              <a:solidFill>
                <a:schemeClr val="dk1"/>
              </a:solidFill>
              <a:highlight>
                <a:srgbClr val="FFFFFF"/>
              </a:highlight>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5" name="Shape 345"/>
        <p:cNvGrpSpPr/>
        <p:nvPr/>
      </p:nvGrpSpPr>
      <p:grpSpPr>
        <a:xfrm>
          <a:off x="0" y="0"/>
          <a:ext cx="0" cy="0"/>
          <a:chOff x="0" y="0"/>
          <a:chExt cx="0" cy="0"/>
        </a:xfrm>
      </p:grpSpPr>
      <p:sp>
        <p:nvSpPr>
          <p:cNvPr id="346" name="Google Shape;346;p48"/>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Multi-Label Multi-Class Classifier</a:t>
            </a:r>
            <a:endParaRPr>
              <a:solidFill>
                <a:srgbClr val="38761D"/>
              </a:solidFill>
            </a:endParaRPr>
          </a:p>
        </p:txBody>
      </p:sp>
      <p:pic>
        <p:nvPicPr>
          <p:cNvPr id="347" name="Google Shape;347;p48"/>
          <p:cNvPicPr preferRelativeResize="0"/>
          <p:nvPr/>
        </p:nvPicPr>
        <p:blipFill>
          <a:blip r:embed="rId3">
            <a:alphaModFix/>
          </a:blip>
          <a:stretch>
            <a:fillRect/>
          </a:stretch>
        </p:blipFill>
        <p:spPr>
          <a:xfrm>
            <a:off x="0" y="0"/>
            <a:ext cx="1466275" cy="730575"/>
          </a:xfrm>
          <a:prstGeom prst="rect">
            <a:avLst/>
          </a:prstGeom>
          <a:noFill/>
          <a:ln>
            <a:noFill/>
          </a:ln>
        </p:spPr>
      </p:pic>
      <p:sp>
        <p:nvSpPr>
          <p:cNvPr id="348" name="Google Shape;348;p48"/>
          <p:cNvSpPr txBox="1"/>
          <p:nvPr/>
        </p:nvSpPr>
        <p:spPr>
          <a:xfrm>
            <a:off x="356700" y="730575"/>
            <a:ext cx="8430600" cy="4302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100"/>
              </a:spcBef>
              <a:spcAft>
                <a:spcPts val="0"/>
              </a:spcAft>
              <a:buNone/>
            </a:pPr>
            <a:r>
              <a:rPr lang="en" sz="1200">
                <a:solidFill>
                  <a:schemeClr val="dk1"/>
                </a:solidFill>
                <a:highlight>
                  <a:srgbClr val="FFFFFF"/>
                </a:highlight>
              </a:rPr>
              <a:t>For a </a:t>
            </a:r>
            <a:r>
              <a:rPr b="1" i="1" lang="en" sz="1200">
                <a:solidFill>
                  <a:srgbClr val="3D85C6"/>
                </a:solidFill>
                <a:highlight>
                  <a:srgbClr val="FFFFFF"/>
                </a:highlight>
              </a:rPr>
              <a:t>multi-label multi-class classifier</a:t>
            </a:r>
            <a:r>
              <a:rPr i="1" lang="en" sz="1200">
                <a:solidFill>
                  <a:schemeClr val="dk1"/>
                </a:solidFill>
                <a:highlight>
                  <a:srgbClr val="FFFFFF"/>
                </a:highlight>
              </a:rPr>
              <a:t>, </a:t>
            </a:r>
            <a:r>
              <a:rPr lang="en" sz="1200">
                <a:solidFill>
                  <a:schemeClr val="dk1"/>
                </a:solidFill>
                <a:highlight>
                  <a:srgbClr val="FFFFFF"/>
                </a:highlight>
              </a:rPr>
              <a:t>we need to make a few changes from our previous </a:t>
            </a:r>
            <a:r>
              <a:rPr i="1" lang="en" sz="1200">
                <a:solidFill>
                  <a:schemeClr val="dk1"/>
                </a:solidFill>
                <a:highlight>
                  <a:srgbClr val="FFFFFF"/>
                </a:highlight>
              </a:rPr>
              <a:t>multi-class classifier. </a:t>
            </a:r>
            <a:r>
              <a:rPr lang="en" sz="1200">
                <a:solidFill>
                  <a:schemeClr val="dk1"/>
                </a:solidFill>
                <a:highlight>
                  <a:srgbClr val="FFFFFF"/>
                </a:highlight>
              </a:rPr>
              <a:t>On our output layer, our number of output classes is the sum for all the output categories. In this case, we previously had five and now we add two more for gender for a total of 7. We also want to treat each output class as a binary classifier (i.e., yes/no), so we change the activation function to a </a:t>
            </a:r>
            <a:r>
              <a:rPr lang="en" sz="1200">
                <a:solidFill>
                  <a:srgbClr val="3367D6"/>
                </a:solidFill>
              </a:rPr>
              <a:t>'sigmoid'</a:t>
            </a:r>
            <a:r>
              <a:rPr lang="en" sz="1200">
                <a:solidFill>
                  <a:schemeClr val="dk1"/>
                </a:solidFill>
                <a:highlight>
                  <a:srgbClr val="FFFFFF"/>
                </a:highlight>
              </a:rPr>
              <a:t>. For our compile statement, we set the loss function to </a:t>
            </a:r>
            <a:r>
              <a:rPr lang="en" sz="1200">
                <a:solidFill>
                  <a:srgbClr val="3367D6"/>
                </a:solidFill>
              </a:rPr>
              <a:t>'binary_crossentropy'</a:t>
            </a:r>
            <a:r>
              <a:rPr lang="en" sz="1200">
                <a:solidFill>
                  <a:schemeClr val="dk1"/>
                </a:solidFill>
              </a:rPr>
              <a:t>, and the optimizer to </a:t>
            </a:r>
            <a:r>
              <a:rPr lang="en" sz="1200">
                <a:solidFill>
                  <a:srgbClr val="3367D6"/>
                </a:solidFill>
              </a:rPr>
              <a:t>'rmsprop’</a:t>
            </a:r>
            <a:r>
              <a:rPr lang="en" sz="1200">
                <a:solidFill>
                  <a:schemeClr val="dk1"/>
                </a:solidFill>
              </a:rPr>
              <a:t>.</a:t>
            </a:r>
            <a:br>
              <a:rPr lang="en" sz="1200">
                <a:solidFill>
                  <a:schemeClr val="dk1"/>
                </a:solidFill>
                <a:highlight>
                  <a:srgbClr val="FFFFFF"/>
                </a:highlight>
              </a:rPr>
            </a:br>
            <a:endParaRPr sz="1200">
              <a:solidFill>
                <a:schemeClr val="dk1"/>
              </a:solidFill>
              <a:highlight>
                <a:srgbClr val="FFFFFF"/>
              </a:highlight>
            </a:endParaRPr>
          </a:p>
        </p:txBody>
      </p:sp>
      <p:graphicFrame>
        <p:nvGraphicFramePr>
          <p:cNvPr id="349" name="Google Shape;349;p48"/>
          <p:cNvGraphicFramePr/>
          <p:nvPr/>
        </p:nvGraphicFramePr>
        <p:xfrm>
          <a:off x="434888" y="2181700"/>
          <a:ext cx="3000000" cy="3000000"/>
        </p:xfrm>
        <a:graphic>
          <a:graphicData uri="http://schemas.openxmlformats.org/drawingml/2006/table">
            <a:tbl>
              <a:tblPr>
                <a:noFill/>
                <a:tableStyleId>{ED65EA27-E6AA-487E-946A-8596C767633C}</a:tableStyleId>
              </a:tblPr>
              <a:tblGrid>
                <a:gridCol w="8274200"/>
              </a:tblGrid>
              <a:tr h="12700">
                <a:tc>
                  <a:txBody>
                    <a:bodyPr/>
                    <a:lstStyle/>
                    <a:p>
                      <a:pPr indent="0" lvl="0" marL="0" rtl="0" algn="l">
                        <a:lnSpc>
                          <a:spcPct val="115000"/>
                        </a:lnSpc>
                        <a:spcBef>
                          <a:spcPts val="0"/>
                        </a:spcBef>
                        <a:spcAft>
                          <a:spcPts val="0"/>
                        </a:spcAft>
                        <a:buNone/>
                      </a:pPr>
                      <a:r>
                        <a:rPr lang="en" sz="1000">
                          <a:solidFill>
                            <a:srgbClr val="9C27B0"/>
                          </a:solidFill>
                          <a:highlight>
                            <a:srgbClr val="FFFFFF"/>
                          </a:highlight>
                          <a:latin typeface="Consolas"/>
                          <a:ea typeface="Consolas"/>
                          <a:cs typeface="Consolas"/>
                          <a:sym typeface="Consolas"/>
                        </a:rPr>
                        <a:t>from</a:t>
                      </a:r>
                      <a:r>
                        <a:rPr lang="en" sz="1000">
                          <a:highlight>
                            <a:srgbClr val="FFFFFF"/>
                          </a:highlight>
                          <a:latin typeface="Consolas"/>
                          <a:ea typeface="Consolas"/>
                          <a:cs typeface="Consolas"/>
                          <a:sym typeface="Consolas"/>
                        </a:rPr>
                        <a:t> tensorflow</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keras </a:t>
                      </a:r>
                      <a:r>
                        <a:rPr lang="en" sz="1000">
                          <a:solidFill>
                            <a:srgbClr val="9C27B0"/>
                          </a:solidFill>
                          <a:highlight>
                            <a:srgbClr val="FFFFFF"/>
                          </a:highlight>
                          <a:latin typeface="Consolas"/>
                          <a:ea typeface="Consolas"/>
                          <a:cs typeface="Consolas"/>
                          <a:sym typeface="Consolas"/>
                        </a:rPr>
                        <a:t>import</a:t>
                      </a:r>
                      <a:r>
                        <a:rPr lang="en" sz="1000">
                          <a:highlight>
                            <a:srgbClr val="FFFFFF"/>
                          </a:highlight>
                          <a:latin typeface="Consolas"/>
                          <a:ea typeface="Consolas"/>
                          <a:cs typeface="Consolas"/>
                          <a:sym typeface="Consolas"/>
                        </a:rPr>
                        <a:t> </a:t>
                      </a:r>
                      <a:r>
                        <a:rPr lang="en" sz="1000">
                          <a:solidFill>
                            <a:srgbClr val="3367D6"/>
                          </a:solidFill>
                          <a:highlight>
                            <a:srgbClr val="FFFFFF"/>
                          </a:highlight>
                          <a:latin typeface="Consolas"/>
                          <a:ea typeface="Consolas"/>
                          <a:cs typeface="Consolas"/>
                          <a:sym typeface="Consolas"/>
                        </a:rPr>
                        <a:t>Sequential</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9C27B0"/>
                          </a:solidFill>
                          <a:highlight>
                            <a:srgbClr val="FFFFFF"/>
                          </a:highlight>
                          <a:latin typeface="Consolas"/>
                          <a:ea typeface="Consolas"/>
                          <a:cs typeface="Consolas"/>
                          <a:sym typeface="Consolas"/>
                        </a:rPr>
                        <a:t>from</a:t>
                      </a:r>
                      <a:r>
                        <a:rPr lang="en" sz="1000">
                          <a:highlight>
                            <a:srgbClr val="FFFFFF"/>
                          </a:highlight>
                          <a:latin typeface="Consolas"/>
                          <a:ea typeface="Consolas"/>
                          <a:cs typeface="Consolas"/>
                          <a:sym typeface="Consolas"/>
                        </a:rPr>
                        <a:t> tensorflow</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keras</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layers </a:t>
                      </a:r>
                      <a:r>
                        <a:rPr lang="en" sz="1000">
                          <a:solidFill>
                            <a:srgbClr val="9C27B0"/>
                          </a:solidFill>
                          <a:highlight>
                            <a:srgbClr val="FFFFFF"/>
                          </a:highlight>
                          <a:latin typeface="Consolas"/>
                          <a:ea typeface="Consolas"/>
                          <a:cs typeface="Consolas"/>
                          <a:sym typeface="Consolas"/>
                        </a:rPr>
                        <a:t>import</a:t>
                      </a:r>
                      <a:r>
                        <a:rPr lang="en" sz="1000">
                          <a:highlight>
                            <a:srgbClr val="FFFFFF"/>
                          </a:highlight>
                          <a:latin typeface="Consolas"/>
                          <a:ea typeface="Consolas"/>
                          <a:cs typeface="Consolas"/>
                          <a:sym typeface="Consolas"/>
                        </a:rPr>
                        <a:t> </a:t>
                      </a:r>
                      <a:r>
                        <a:rPr lang="en" sz="1000">
                          <a:solidFill>
                            <a:srgbClr val="3367D6"/>
                          </a:solidFill>
                          <a:highlight>
                            <a:srgbClr val="FFFFFF"/>
                          </a:highlight>
                          <a:latin typeface="Consolas"/>
                          <a:ea typeface="Consolas"/>
                          <a:cs typeface="Consolas"/>
                          <a:sym typeface="Consolas"/>
                        </a:rPr>
                        <a:t>Dense</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model </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3367D6"/>
                          </a:solidFill>
                          <a:highlight>
                            <a:srgbClr val="FFFFFF"/>
                          </a:highlight>
                          <a:latin typeface="Consolas"/>
                          <a:ea typeface="Consolas"/>
                          <a:cs typeface="Consolas"/>
                          <a:sym typeface="Consolas"/>
                        </a:rPr>
                        <a:t>Sequential</a:t>
                      </a:r>
                      <a:r>
                        <a:rPr lang="en" sz="1000">
                          <a:solidFill>
                            <a:srgbClr val="616161"/>
                          </a:solidFill>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highlight>
                            <a:srgbClr val="FFFFFF"/>
                          </a:highlight>
                          <a:latin typeface="Consolas"/>
                          <a:ea typeface="Consolas"/>
                          <a:cs typeface="Consolas"/>
                          <a:sym typeface="Consolas"/>
                        </a:rPr>
                        <a:t># Add the first (input) layer (10 nodes) with input shape 3 element vector (1D).</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model</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add</a:t>
                      </a:r>
                      <a:r>
                        <a:rPr lang="en" sz="1000">
                          <a:solidFill>
                            <a:srgbClr val="616161"/>
                          </a:solidFill>
                          <a:highlight>
                            <a:srgbClr val="FFFFFF"/>
                          </a:highlight>
                          <a:latin typeface="Consolas"/>
                          <a:ea typeface="Consolas"/>
                          <a:cs typeface="Consolas"/>
                          <a:sym typeface="Consolas"/>
                        </a:rPr>
                        <a:t>(</a:t>
                      </a:r>
                      <a:r>
                        <a:rPr lang="en" sz="1000">
                          <a:solidFill>
                            <a:srgbClr val="3367D6"/>
                          </a:solidFill>
                          <a:highlight>
                            <a:srgbClr val="FFFFFF"/>
                          </a:highlight>
                          <a:latin typeface="Consolas"/>
                          <a:ea typeface="Consolas"/>
                          <a:cs typeface="Consolas"/>
                          <a:sym typeface="Consolas"/>
                        </a:rPr>
                        <a:t>Dense</a:t>
                      </a:r>
                      <a:r>
                        <a:rPr lang="en" sz="1000">
                          <a:solidFill>
                            <a:srgbClr val="616161"/>
                          </a:solidFill>
                          <a:highlight>
                            <a:srgbClr val="FFFFFF"/>
                          </a:highlight>
                          <a:latin typeface="Consolas"/>
                          <a:ea typeface="Consolas"/>
                          <a:cs typeface="Consolas"/>
                          <a:sym typeface="Consolas"/>
                        </a:rPr>
                        <a:t>(</a:t>
                      </a:r>
                      <a:r>
                        <a:rPr lang="en" sz="1000">
                          <a:solidFill>
                            <a:srgbClr val="C53929"/>
                          </a:solidFill>
                          <a:highlight>
                            <a:srgbClr val="FFFFFF"/>
                          </a:highlight>
                          <a:latin typeface="Consolas"/>
                          <a:ea typeface="Consolas"/>
                          <a:cs typeface="Consolas"/>
                          <a:sym typeface="Consolas"/>
                        </a:rPr>
                        <a:t>10</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input_shape</a:t>
                      </a:r>
                      <a:r>
                        <a:rPr lang="en" sz="1000">
                          <a:solidFill>
                            <a:srgbClr val="616161"/>
                          </a:solidFill>
                          <a:highlight>
                            <a:srgbClr val="FFFFFF"/>
                          </a:highlight>
                          <a:latin typeface="Consolas"/>
                          <a:ea typeface="Consolas"/>
                          <a:cs typeface="Consolas"/>
                          <a:sym typeface="Consolas"/>
                        </a:rPr>
                        <a:t>=(</a:t>
                      </a:r>
                      <a:r>
                        <a:rPr lang="en" sz="1000">
                          <a:solidFill>
                            <a:srgbClr val="C53929"/>
                          </a:solidFill>
                          <a:highlight>
                            <a:srgbClr val="FFFFFF"/>
                          </a:highlight>
                          <a:latin typeface="Consolas"/>
                          <a:ea typeface="Consolas"/>
                          <a:cs typeface="Consolas"/>
                          <a:sym typeface="Consolas"/>
                        </a:rPr>
                        <a:t>3</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activation</a:t>
                      </a:r>
                      <a:r>
                        <a:rPr lang="en" sz="1000">
                          <a:solidFill>
                            <a:srgbClr val="616161"/>
                          </a:solidFill>
                          <a:highlight>
                            <a:srgbClr val="FFFFFF"/>
                          </a:highlight>
                          <a:latin typeface="Consolas"/>
                          <a:ea typeface="Consolas"/>
                          <a:cs typeface="Consolas"/>
                          <a:sym typeface="Consolas"/>
                        </a:rPr>
                        <a:t>=</a:t>
                      </a:r>
                      <a:r>
                        <a:rPr lang="en" sz="1000">
                          <a:solidFill>
                            <a:srgbClr val="0F9D58"/>
                          </a:solidFill>
                          <a:highlight>
                            <a:srgbClr val="FFFFFF"/>
                          </a:highlight>
                          <a:latin typeface="Consolas"/>
                          <a:ea typeface="Consolas"/>
                          <a:cs typeface="Consolas"/>
                          <a:sym typeface="Consolas"/>
                        </a:rPr>
                        <a:t>'relu'</a:t>
                      </a:r>
                      <a:r>
                        <a:rPr lang="en" sz="1000">
                          <a:solidFill>
                            <a:srgbClr val="616161"/>
                          </a:solidFill>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highlight>
                            <a:srgbClr val="FFFFFF"/>
                          </a:highlight>
                          <a:latin typeface="Consolas"/>
                          <a:ea typeface="Consolas"/>
                          <a:cs typeface="Consolas"/>
                          <a:sym typeface="Consolas"/>
                        </a:rPr>
                        <a:t># Add the second (hidden) layer (10 nodes).</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model</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add</a:t>
                      </a:r>
                      <a:r>
                        <a:rPr lang="en" sz="1000">
                          <a:solidFill>
                            <a:srgbClr val="616161"/>
                          </a:solidFill>
                          <a:highlight>
                            <a:srgbClr val="FFFFFF"/>
                          </a:highlight>
                          <a:latin typeface="Consolas"/>
                          <a:ea typeface="Consolas"/>
                          <a:cs typeface="Consolas"/>
                          <a:sym typeface="Consolas"/>
                        </a:rPr>
                        <a:t>(</a:t>
                      </a:r>
                      <a:r>
                        <a:rPr lang="en" sz="1000">
                          <a:solidFill>
                            <a:srgbClr val="3367D6"/>
                          </a:solidFill>
                          <a:highlight>
                            <a:srgbClr val="FFFFFF"/>
                          </a:highlight>
                          <a:latin typeface="Consolas"/>
                          <a:ea typeface="Consolas"/>
                          <a:cs typeface="Consolas"/>
                          <a:sym typeface="Consolas"/>
                        </a:rPr>
                        <a:t>Dense</a:t>
                      </a:r>
                      <a:r>
                        <a:rPr lang="en" sz="1000">
                          <a:solidFill>
                            <a:srgbClr val="616161"/>
                          </a:solidFill>
                          <a:highlight>
                            <a:srgbClr val="FFFFFF"/>
                          </a:highlight>
                          <a:latin typeface="Consolas"/>
                          <a:ea typeface="Consolas"/>
                          <a:cs typeface="Consolas"/>
                          <a:sym typeface="Consolas"/>
                        </a:rPr>
                        <a:t>(</a:t>
                      </a:r>
                      <a:r>
                        <a:rPr lang="en" sz="1000">
                          <a:solidFill>
                            <a:srgbClr val="C53929"/>
                          </a:solidFill>
                          <a:highlight>
                            <a:srgbClr val="FFFFFF"/>
                          </a:highlight>
                          <a:latin typeface="Consolas"/>
                          <a:ea typeface="Consolas"/>
                          <a:cs typeface="Consolas"/>
                          <a:sym typeface="Consolas"/>
                        </a:rPr>
                        <a:t>10</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activation</a:t>
                      </a:r>
                      <a:r>
                        <a:rPr lang="en" sz="1000">
                          <a:solidFill>
                            <a:srgbClr val="616161"/>
                          </a:solidFill>
                          <a:highlight>
                            <a:srgbClr val="FFFFFF"/>
                          </a:highlight>
                          <a:latin typeface="Consolas"/>
                          <a:ea typeface="Consolas"/>
                          <a:cs typeface="Consolas"/>
                          <a:sym typeface="Consolas"/>
                        </a:rPr>
                        <a:t>=</a:t>
                      </a:r>
                      <a:r>
                        <a:rPr lang="en" sz="1000">
                          <a:solidFill>
                            <a:srgbClr val="0F9D58"/>
                          </a:solidFill>
                          <a:highlight>
                            <a:srgbClr val="FFFFFF"/>
                          </a:highlight>
                          <a:latin typeface="Consolas"/>
                          <a:ea typeface="Consolas"/>
                          <a:cs typeface="Consolas"/>
                          <a:sym typeface="Consolas"/>
                        </a:rPr>
                        <a:t>'relu'</a:t>
                      </a:r>
                      <a:r>
                        <a:rPr lang="en" sz="1000">
                          <a:solidFill>
                            <a:srgbClr val="616161"/>
                          </a:solidFill>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highlight>
                            <a:srgbClr val="FFFFFF"/>
                          </a:highlight>
                          <a:latin typeface="Consolas"/>
                          <a:ea typeface="Consolas"/>
                          <a:cs typeface="Consolas"/>
                          <a:sym typeface="Consolas"/>
                        </a:rPr>
                        <a:t># Add the third (output) layer of 7 nodes, and set the activation function to a</a:t>
                      </a:r>
                      <a:br>
                        <a:rPr lang="en" sz="1000">
                          <a:highlight>
                            <a:srgbClr val="FFFFFF"/>
                          </a:highlight>
                          <a:latin typeface="Consolas"/>
                          <a:ea typeface="Consolas"/>
                          <a:cs typeface="Consolas"/>
                          <a:sym typeface="Consolas"/>
                        </a:rPr>
                      </a:br>
                      <a:r>
                        <a:rPr lang="en" sz="1000">
                          <a:solidFill>
                            <a:srgbClr val="455A64"/>
                          </a:solidFill>
                          <a:highlight>
                            <a:srgbClr val="FFFFFF"/>
                          </a:highlight>
                          <a:latin typeface="Consolas"/>
                          <a:ea typeface="Consolas"/>
                          <a:cs typeface="Consolas"/>
                          <a:sym typeface="Consolas"/>
                        </a:rPr>
                        <a:t># Sigmoid.</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model</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add</a:t>
                      </a:r>
                      <a:r>
                        <a:rPr lang="en" sz="1000">
                          <a:solidFill>
                            <a:srgbClr val="616161"/>
                          </a:solidFill>
                          <a:highlight>
                            <a:srgbClr val="FFFFFF"/>
                          </a:highlight>
                          <a:latin typeface="Consolas"/>
                          <a:ea typeface="Consolas"/>
                          <a:cs typeface="Consolas"/>
                          <a:sym typeface="Consolas"/>
                        </a:rPr>
                        <a:t>(</a:t>
                      </a:r>
                      <a:r>
                        <a:rPr lang="en" sz="1000">
                          <a:solidFill>
                            <a:srgbClr val="3367D6"/>
                          </a:solidFill>
                          <a:highlight>
                            <a:srgbClr val="FFFFFF"/>
                          </a:highlight>
                          <a:latin typeface="Consolas"/>
                          <a:ea typeface="Consolas"/>
                          <a:cs typeface="Consolas"/>
                          <a:sym typeface="Consolas"/>
                        </a:rPr>
                        <a:t>Dense</a:t>
                      </a:r>
                      <a:r>
                        <a:rPr lang="en" sz="1000">
                          <a:solidFill>
                            <a:srgbClr val="616161"/>
                          </a:solidFill>
                          <a:highlight>
                            <a:srgbClr val="FFFFFF"/>
                          </a:highlight>
                          <a:latin typeface="Consolas"/>
                          <a:ea typeface="Consolas"/>
                          <a:cs typeface="Consolas"/>
                          <a:sym typeface="Consolas"/>
                        </a:rPr>
                        <a:t>(</a:t>
                      </a:r>
                      <a:r>
                        <a:rPr lang="en" sz="1000">
                          <a:solidFill>
                            <a:srgbClr val="C53929"/>
                          </a:solidFill>
                          <a:highlight>
                            <a:srgbClr val="FFFFFF"/>
                          </a:highlight>
                          <a:latin typeface="Consolas"/>
                          <a:ea typeface="Consolas"/>
                          <a:cs typeface="Consolas"/>
                          <a:sym typeface="Consolas"/>
                        </a:rPr>
                        <a:t>7</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activation</a:t>
                      </a:r>
                      <a:r>
                        <a:rPr lang="en" sz="1000">
                          <a:solidFill>
                            <a:srgbClr val="616161"/>
                          </a:solidFill>
                          <a:highlight>
                            <a:srgbClr val="FFFFFF"/>
                          </a:highlight>
                          <a:latin typeface="Consolas"/>
                          <a:ea typeface="Consolas"/>
                          <a:cs typeface="Consolas"/>
                          <a:sym typeface="Consolas"/>
                        </a:rPr>
                        <a:t>=</a:t>
                      </a:r>
                      <a:r>
                        <a:rPr lang="en" sz="1000">
                          <a:solidFill>
                            <a:srgbClr val="0F9D58"/>
                          </a:solidFill>
                          <a:highlight>
                            <a:srgbClr val="FFFFFF"/>
                          </a:highlight>
                          <a:latin typeface="Consolas"/>
                          <a:ea typeface="Consolas"/>
                          <a:cs typeface="Consolas"/>
                          <a:sym typeface="Consolas"/>
                        </a:rPr>
                        <a:t>'sigmoid'</a:t>
                      </a:r>
                      <a:r>
                        <a:rPr lang="en" sz="1000">
                          <a:solidFill>
                            <a:srgbClr val="616161"/>
                          </a:solidFill>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highlight>
                            <a:srgbClr val="FFFFFF"/>
                          </a:highlight>
                          <a:latin typeface="Consolas"/>
                          <a:ea typeface="Consolas"/>
                          <a:cs typeface="Consolas"/>
                          <a:sym typeface="Consolas"/>
                        </a:rPr>
                        <a:t># Use the Binary Cross Entropy loss function for a Multi-Label Multi-Class </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highlight>
                            <a:srgbClr val="FFFFFF"/>
                          </a:highlight>
                          <a:latin typeface="Consolas"/>
                          <a:ea typeface="Consolas"/>
                          <a:cs typeface="Consolas"/>
                          <a:sym typeface="Consolas"/>
                        </a:rPr>
                        <a:t># Classifier.</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model</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compile</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loss</a:t>
                      </a:r>
                      <a:r>
                        <a:rPr lang="en" sz="1000">
                          <a:solidFill>
                            <a:srgbClr val="616161"/>
                          </a:solidFill>
                          <a:highlight>
                            <a:srgbClr val="FFFFFF"/>
                          </a:highlight>
                          <a:latin typeface="Consolas"/>
                          <a:ea typeface="Consolas"/>
                          <a:cs typeface="Consolas"/>
                          <a:sym typeface="Consolas"/>
                        </a:rPr>
                        <a:t>=</a:t>
                      </a:r>
                      <a:r>
                        <a:rPr lang="en" sz="1000">
                          <a:solidFill>
                            <a:srgbClr val="0F9D58"/>
                          </a:solidFill>
                          <a:highlight>
                            <a:srgbClr val="FFFFFF"/>
                          </a:highlight>
                          <a:latin typeface="Consolas"/>
                          <a:ea typeface="Consolas"/>
                          <a:cs typeface="Consolas"/>
                          <a:sym typeface="Consolas"/>
                        </a:rPr>
                        <a:t>'binary_crossentropy'</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optimizer</a:t>
                      </a:r>
                      <a:r>
                        <a:rPr lang="en" sz="1000">
                          <a:solidFill>
                            <a:srgbClr val="616161"/>
                          </a:solidFill>
                          <a:highlight>
                            <a:srgbClr val="FFFFFF"/>
                          </a:highlight>
                          <a:latin typeface="Consolas"/>
                          <a:ea typeface="Consolas"/>
                          <a:cs typeface="Consolas"/>
                          <a:sym typeface="Consolas"/>
                        </a:rPr>
                        <a:t>=</a:t>
                      </a:r>
                      <a:r>
                        <a:rPr lang="en" sz="1000">
                          <a:solidFill>
                            <a:srgbClr val="0F9D58"/>
                          </a:solidFill>
                          <a:highlight>
                            <a:srgbClr val="FFFFFF"/>
                          </a:highlight>
                          <a:latin typeface="Consolas"/>
                          <a:ea typeface="Consolas"/>
                          <a:cs typeface="Consolas"/>
                          <a:sym typeface="Consolas"/>
                        </a:rPr>
                        <a:t>'rmsprop'</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metrics</a:t>
                      </a:r>
                      <a:r>
                        <a:rPr lang="en" sz="1000">
                          <a:solidFill>
                            <a:srgbClr val="616161"/>
                          </a:solidFill>
                          <a:highlight>
                            <a:srgbClr val="FFFFFF"/>
                          </a:highlight>
                          <a:latin typeface="Consolas"/>
                          <a:ea typeface="Consolas"/>
                          <a:cs typeface="Consolas"/>
                          <a:sym typeface="Consolas"/>
                        </a:rPr>
                        <a:t>=[</a:t>
                      </a:r>
                      <a:r>
                        <a:rPr lang="en" sz="1000">
                          <a:solidFill>
                            <a:srgbClr val="0F9D58"/>
                          </a:solidFill>
                          <a:highlight>
                            <a:srgbClr val="FFFFFF"/>
                          </a:highlight>
                          <a:latin typeface="Consolas"/>
                          <a:ea typeface="Consolas"/>
                          <a:cs typeface="Consolas"/>
                          <a:sym typeface="Consolas"/>
                        </a:rPr>
                        <a:t>'accuracy'</a:t>
                      </a:r>
                      <a:r>
                        <a:rPr lang="en" sz="1000">
                          <a:solidFill>
                            <a:srgbClr val="616161"/>
                          </a:solidFill>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txBody>
                  <a:tcPr marT="63500" marB="63500" marR="63500" marL="63500">
                    <a:lnL cap="flat" cmpd="sng" w="12700">
                      <a:solidFill>
                        <a:srgbClr val="E0E0E0"/>
                      </a:solidFill>
                      <a:prstDash val="solid"/>
                      <a:round/>
                      <a:headEnd len="sm" w="sm" type="none"/>
                      <a:tailEnd len="sm" w="sm" type="none"/>
                    </a:lnL>
                    <a:lnR cap="flat" cmpd="sng" w="12700">
                      <a:solidFill>
                        <a:srgbClr val="E0E0E0"/>
                      </a:solidFill>
                      <a:prstDash val="solid"/>
                      <a:round/>
                      <a:headEnd len="sm" w="sm" type="none"/>
                      <a:tailEnd len="sm" w="sm" type="none"/>
                    </a:lnR>
                    <a:lnT cap="flat" cmpd="sng" w="12700">
                      <a:solidFill>
                        <a:srgbClr val="E0E0E0"/>
                      </a:solidFill>
                      <a:prstDash val="solid"/>
                      <a:round/>
                      <a:headEnd len="sm" w="sm" type="none"/>
                      <a:tailEnd len="sm" w="sm" type="none"/>
                    </a:lnT>
                    <a:lnB cap="flat" cmpd="sng" w="12700">
                      <a:solidFill>
                        <a:srgbClr val="E0E0E0"/>
                      </a:solidFill>
                      <a:prstDash val="solid"/>
                      <a:round/>
                      <a:headEnd len="sm" w="sm" type="none"/>
                      <a:tailEnd len="sm" w="sm" type="none"/>
                    </a:lnB>
                    <a:solidFill>
                      <a:srgbClr val="FAFAFA"/>
                    </a:solidFill>
                  </a:tcPr>
                </a:tc>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3" name="Shape 353"/>
        <p:cNvGrpSpPr/>
        <p:nvPr/>
      </p:nvGrpSpPr>
      <p:grpSpPr>
        <a:xfrm>
          <a:off x="0" y="0"/>
          <a:ext cx="0" cy="0"/>
          <a:chOff x="0" y="0"/>
          <a:chExt cx="0" cy="0"/>
        </a:xfrm>
      </p:grpSpPr>
      <p:sp>
        <p:nvSpPr>
          <p:cNvPr id="354" name="Google Shape;354;p49"/>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Multi-Label Multi-Class Classifier</a:t>
            </a:r>
            <a:endParaRPr>
              <a:solidFill>
                <a:srgbClr val="38761D"/>
              </a:solidFill>
            </a:endParaRPr>
          </a:p>
        </p:txBody>
      </p:sp>
      <p:pic>
        <p:nvPicPr>
          <p:cNvPr id="355" name="Google Shape;355;p49"/>
          <p:cNvPicPr preferRelativeResize="0"/>
          <p:nvPr/>
        </p:nvPicPr>
        <p:blipFill>
          <a:blip r:embed="rId3">
            <a:alphaModFix/>
          </a:blip>
          <a:stretch>
            <a:fillRect/>
          </a:stretch>
        </p:blipFill>
        <p:spPr>
          <a:xfrm>
            <a:off x="0" y="0"/>
            <a:ext cx="1466275" cy="730575"/>
          </a:xfrm>
          <a:prstGeom prst="rect">
            <a:avLst/>
          </a:prstGeom>
          <a:noFill/>
          <a:ln>
            <a:noFill/>
          </a:ln>
        </p:spPr>
      </p:pic>
      <p:sp>
        <p:nvSpPr>
          <p:cNvPr id="356" name="Google Shape;356;p49"/>
          <p:cNvSpPr txBox="1"/>
          <p:nvPr/>
        </p:nvSpPr>
        <p:spPr>
          <a:xfrm>
            <a:off x="356700" y="730575"/>
            <a:ext cx="8430600" cy="4302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pic>
        <p:nvPicPr>
          <p:cNvPr id="357" name="Google Shape;357;p49"/>
          <p:cNvPicPr preferRelativeResize="0"/>
          <p:nvPr/>
        </p:nvPicPr>
        <p:blipFill>
          <a:blip r:embed="rId4">
            <a:alphaModFix/>
          </a:blip>
          <a:stretch>
            <a:fillRect/>
          </a:stretch>
        </p:blipFill>
        <p:spPr>
          <a:xfrm>
            <a:off x="2841775" y="1626450"/>
            <a:ext cx="3257550" cy="3171825"/>
          </a:xfrm>
          <a:prstGeom prst="rect">
            <a:avLst/>
          </a:prstGeom>
          <a:noFill/>
          <a:ln>
            <a:noFill/>
          </a:ln>
        </p:spPr>
      </p:pic>
      <p:sp>
        <p:nvSpPr>
          <p:cNvPr id="358" name="Google Shape;358;p49"/>
          <p:cNvSpPr txBox="1"/>
          <p:nvPr/>
        </p:nvSpPr>
        <p:spPr>
          <a:xfrm>
            <a:off x="3053475" y="910725"/>
            <a:ext cx="2995200" cy="5220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None/>
            </a:pPr>
            <a:r>
              <a:rPr b="1" lang="en" sz="1200">
                <a:solidFill>
                  <a:schemeClr val="dk1"/>
                </a:solidFill>
                <a:highlight>
                  <a:schemeClr val="lt1"/>
                </a:highlight>
              </a:rPr>
              <a:t>Alternative Design - Multi-Task Model</a:t>
            </a:r>
            <a:endParaRPr sz="1200">
              <a:solidFill>
                <a:schemeClr val="dk1"/>
              </a:solidFill>
              <a:highlight>
                <a:schemeClr val="lt1"/>
              </a:highlight>
            </a:endParaRPr>
          </a:p>
        </p:txBody>
      </p:sp>
      <p:sp>
        <p:nvSpPr>
          <p:cNvPr id="359" name="Google Shape;359;p49"/>
          <p:cNvSpPr/>
          <p:nvPr/>
        </p:nvSpPr>
        <p:spPr>
          <a:xfrm>
            <a:off x="6099325" y="1432725"/>
            <a:ext cx="2157000" cy="610200"/>
          </a:xfrm>
          <a:prstGeom prst="rect">
            <a:avLst/>
          </a:prstGeom>
          <a:no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000">
                <a:solidFill>
                  <a:srgbClr val="38761D"/>
                </a:solidFill>
                <a:highlight>
                  <a:schemeClr val="lt1"/>
                </a:highlight>
              </a:rPr>
              <a:t>Predict whether baby, toddler, etc</a:t>
            </a:r>
            <a:endParaRPr sz="1000">
              <a:solidFill>
                <a:srgbClr val="38761D"/>
              </a:solidFill>
              <a:highlight>
                <a:schemeClr val="lt1"/>
              </a:highlight>
            </a:endParaRPr>
          </a:p>
        </p:txBody>
      </p:sp>
      <p:sp>
        <p:nvSpPr>
          <p:cNvPr id="360" name="Google Shape;360;p49"/>
          <p:cNvSpPr/>
          <p:nvPr/>
        </p:nvSpPr>
        <p:spPr>
          <a:xfrm>
            <a:off x="6163825" y="4298000"/>
            <a:ext cx="2028000" cy="610200"/>
          </a:xfrm>
          <a:prstGeom prst="rect">
            <a:avLst/>
          </a:prstGeom>
          <a:no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000">
                <a:solidFill>
                  <a:srgbClr val="38761D"/>
                </a:solidFill>
                <a:highlight>
                  <a:schemeClr val="lt1"/>
                </a:highlight>
              </a:rPr>
              <a:t>Predict gender</a:t>
            </a:r>
            <a:endParaRPr sz="1000">
              <a:solidFill>
                <a:srgbClr val="38761D"/>
              </a:solidFill>
              <a:highlight>
                <a:schemeClr val="lt1"/>
              </a:highlight>
            </a:endParaRPr>
          </a:p>
        </p:txBody>
      </p:sp>
      <p:cxnSp>
        <p:nvCxnSpPr>
          <p:cNvPr id="361" name="Google Shape;361;p49"/>
          <p:cNvCxnSpPr>
            <a:stCxn id="359" idx="2"/>
          </p:cNvCxnSpPr>
          <p:nvPr/>
        </p:nvCxnSpPr>
        <p:spPr>
          <a:xfrm rot="5400000">
            <a:off x="6186325" y="1745025"/>
            <a:ext cx="693600" cy="1289400"/>
          </a:xfrm>
          <a:prstGeom prst="curvedConnector2">
            <a:avLst/>
          </a:prstGeom>
          <a:noFill/>
          <a:ln cap="flat" cmpd="sng" w="9525">
            <a:solidFill>
              <a:srgbClr val="0F9D58"/>
            </a:solidFill>
            <a:prstDash val="solid"/>
            <a:round/>
            <a:headEnd len="med" w="med" type="none"/>
            <a:tailEnd len="med" w="med" type="triangle"/>
          </a:ln>
        </p:spPr>
      </p:cxnSp>
      <p:cxnSp>
        <p:nvCxnSpPr>
          <p:cNvPr id="362" name="Google Shape;362;p49"/>
          <p:cNvCxnSpPr>
            <a:stCxn id="360" idx="0"/>
          </p:cNvCxnSpPr>
          <p:nvPr/>
        </p:nvCxnSpPr>
        <p:spPr>
          <a:xfrm flipH="1" rot="5400000">
            <a:off x="6298375" y="3418550"/>
            <a:ext cx="433800" cy="1325100"/>
          </a:xfrm>
          <a:prstGeom prst="curvedConnector2">
            <a:avLst/>
          </a:prstGeom>
          <a:noFill/>
          <a:ln cap="flat" cmpd="sng" w="9525">
            <a:solidFill>
              <a:srgbClr val="0F9D58"/>
            </a:solidFill>
            <a:prstDash val="solid"/>
            <a:round/>
            <a:headEnd len="med" w="med" type="none"/>
            <a:tailEnd len="med" w="med" type="triangle"/>
          </a:ln>
        </p:spPr>
      </p:cxnSp>
      <p:sp>
        <p:nvSpPr>
          <p:cNvPr id="363" name="Google Shape;363;p49"/>
          <p:cNvSpPr/>
          <p:nvPr/>
        </p:nvSpPr>
        <p:spPr>
          <a:xfrm>
            <a:off x="356700" y="1575975"/>
            <a:ext cx="2042400" cy="2963700"/>
          </a:xfrm>
          <a:prstGeom prst="rect">
            <a:avLst/>
          </a:prstGeom>
          <a:no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000">
                <a:solidFill>
                  <a:srgbClr val="38761D"/>
                </a:solidFill>
              </a:rPr>
              <a:t>This design can also be referred to as a neural network with multiple outputs. In the neural network example below, only the final output layer differs from our the previous one above. Instead of the output from the hidden layer going to a single output layer, it is passed in parallel to two output layers. One output layer will predict whether the input is a baby, toddler, etc and the other will predict the gender.</a:t>
            </a:r>
            <a:endParaRPr sz="1000">
              <a:solidFill>
                <a:srgbClr val="38761D"/>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7" name="Shape 367"/>
        <p:cNvGrpSpPr/>
        <p:nvPr/>
      </p:nvGrpSpPr>
      <p:grpSpPr>
        <a:xfrm>
          <a:off x="0" y="0"/>
          <a:ext cx="0" cy="0"/>
          <a:chOff x="0" y="0"/>
          <a:chExt cx="0" cy="0"/>
        </a:xfrm>
      </p:grpSpPr>
      <p:sp>
        <p:nvSpPr>
          <p:cNvPr id="368" name="Google Shape;368;p50"/>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Multi-Label Multi-Class Classifier</a:t>
            </a:r>
            <a:endParaRPr>
              <a:solidFill>
                <a:srgbClr val="38761D"/>
              </a:solidFill>
            </a:endParaRPr>
          </a:p>
        </p:txBody>
      </p:sp>
      <p:pic>
        <p:nvPicPr>
          <p:cNvPr id="369" name="Google Shape;369;p50"/>
          <p:cNvPicPr preferRelativeResize="0"/>
          <p:nvPr/>
        </p:nvPicPr>
        <p:blipFill>
          <a:blip r:embed="rId3">
            <a:alphaModFix/>
          </a:blip>
          <a:stretch>
            <a:fillRect/>
          </a:stretch>
        </p:blipFill>
        <p:spPr>
          <a:xfrm>
            <a:off x="0" y="0"/>
            <a:ext cx="1466275" cy="730575"/>
          </a:xfrm>
          <a:prstGeom prst="rect">
            <a:avLst/>
          </a:prstGeom>
          <a:noFill/>
          <a:ln>
            <a:noFill/>
          </a:ln>
        </p:spPr>
      </p:pic>
      <p:sp>
        <p:nvSpPr>
          <p:cNvPr id="370" name="Google Shape;370;p50"/>
          <p:cNvSpPr txBox="1"/>
          <p:nvPr/>
        </p:nvSpPr>
        <p:spPr>
          <a:xfrm>
            <a:off x="356700" y="730575"/>
            <a:ext cx="8430600" cy="4302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00">
                <a:solidFill>
                  <a:schemeClr val="dk1"/>
                </a:solidFill>
              </a:rPr>
              <a:t>Then when we put it all together with the </a:t>
            </a:r>
            <a:r>
              <a:rPr lang="en" sz="1100">
                <a:solidFill>
                  <a:srgbClr val="3367D6"/>
                </a:solidFill>
              </a:rPr>
              <a:t>Model</a:t>
            </a:r>
            <a:r>
              <a:rPr lang="en" sz="1100">
                <a:solidFill>
                  <a:schemeClr val="dk1"/>
                </a:solidFill>
              </a:rPr>
              <a:t> class, instead of passing in a single output layer, we pass in a list of output layers:</a:t>
            </a:r>
            <a:r>
              <a:rPr lang="en" sz="1100">
                <a:solidFill>
                  <a:srgbClr val="3C78D8"/>
                </a:solidFill>
              </a:rPr>
              <a:t> [output1, output2]</a:t>
            </a:r>
            <a:r>
              <a:rPr lang="en" sz="1100">
                <a:solidFill>
                  <a:schemeClr val="dk1"/>
                </a:solidFill>
              </a:rPr>
              <a:t>. Finally, since each of the output layers make independent predictions, we can return to treating them as a</a:t>
            </a:r>
            <a:r>
              <a:rPr i="1" lang="en" sz="1100">
                <a:solidFill>
                  <a:schemeClr val="dk1"/>
                </a:solidFill>
              </a:rPr>
              <a:t> multi-class classifier</a:t>
            </a:r>
            <a:r>
              <a:rPr lang="en" sz="1100">
                <a:solidFill>
                  <a:schemeClr val="dk1"/>
                </a:solidFill>
              </a:rPr>
              <a:t>; whereby, we return to using </a:t>
            </a:r>
            <a:r>
              <a:rPr lang="en" sz="1100">
                <a:solidFill>
                  <a:srgbClr val="3367D6"/>
                </a:solidFill>
              </a:rPr>
              <a:t>‘categorical_crossentropy’</a:t>
            </a:r>
            <a:r>
              <a:rPr lang="en" sz="1100">
                <a:solidFill>
                  <a:schemeClr val="dk1"/>
                </a:solidFill>
              </a:rPr>
              <a:t> as the loss function and </a:t>
            </a:r>
            <a:r>
              <a:rPr lang="en" sz="1100">
                <a:solidFill>
                  <a:srgbClr val="3367D6"/>
                </a:solidFill>
              </a:rPr>
              <a:t>‘adam’</a:t>
            </a:r>
            <a:r>
              <a:rPr lang="en" sz="1100">
                <a:solidFill>
                  <a:schemeClr val="dk1"/>
                </a:solidFill>
              </a:rPr>
              <a:t> as the optimizer. </a:t>
            </a:r>
            <a:endParaRPr sz="1100">
              <a:solidFill>
                <a:schemeClr val="dk1"/>
              </a:solidFill>
            </a:endParaRPr>
          </a:p>
        </p:txBody>
      </p:sp>
      <p:graphicFrame>
        <p:nvGraphicFramePr>
          <p:cNvPr id="371" name="Google Shape;371;p50"/>
          <p:cNvGraphicFramePr/>
          <p:nvPr/>
        </p:nvGraphicFramePr>
        <p:xfrm>
          <a:off x="356688" y="1785125"/>
          <a:ext cx="3000000" cy="3000000"/>
        </p:xfrm>
        <a:graphic>
          <a:graphicData uri="http://schemas.openxmlformats.org/drawingml/2006/table">
            <a:tbl>
              <a:tblPr>
                <a:noFill/>
                <a:tableStyleId>{ED65EA27-E6AA-487E-946A-8596C767633C}</a:tableStyleId>
              </a:tblPr>
              <a:tblGrid>
                <a:gridCol w="8274200"/>
              </a:tblGrid>
              <a:tr h="12700">
                <a:tc>
                  <a:txBody>
                    <a:bodyPr/>
                    <a:lstStyle/>
                    <a:p>
                      <a:pPr indent="0" lvl="0" marL="0" rtl="0" algn="l">
                        <a:lnSpc>
                          <a:spcPct val="115000"/>
                        </a:lnSpc>
                        <a:spcBef>
                          <a:spcPts val="0"/>
                        </a:spcBef>
                        <a:spcAft>
                          <a:spcPts val="0"/>
                        </a:spcAft>
                        <a:buNone/>
                      </a:pPr>
                      <a:r>
                        <a:rPr lang="en" sz="1000">
                          <a:solidFill>
                            <a:srgbClr val="9C27B0"/>
                          </a:solidFill>
                          <a:highlight>
                            <a:srgbClr val="FFFFFF"/>
                          </a:highlight>
                          <a:latin typeface="Consolas"/>
                          <a:ea typeface="Consolas"/>
                          <a:cs typeface="Consolas"/>
                          <a:sym typeface="Consolas"/>
                        </a:rPr>
                        <a:t>from</a:t>
                      </a:r>
                      <a:r>
                        <a:rPr lang="en" sz="1000">
                          <a:highlight>
                            <a:srgbClr val="FFFFFF"/>
                          </a:highlight>
                          <a:latin typeface="Consolas"/>
                          <a:ea typeface="Consolas"/>
                          <a:cs typeface="Consolas"/>
                          <a:sym typeface="Consolas"/>
                        </a:rPr>
                        <a:t> tensorflow</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keras </a:t>
                      </a:r>
                      <a:r>
                        <a:rPr lang="en" sz="1000">
                          <a:solidFill>
                            <a:srgbClr val="9C27B0"/>
                          </a:solidFill>
                          <a:highlight>
                            <a:srgbClr val="FFFFFF"/>
                          </a:highlight>
                          <a:latin typeface="Consolas"/>
                          <a:ea typeface="Consolas"/>
                          <a:cs typeface="Consolas"/>
                          <a:sym typeface="Consolas"/>
                        </a:rPr>
                        <a:t>import</a:t>
                      </a:r>
                      <a:r>
                        <a:rPr lang="en" sz="1000">
                          <a:highlight>
                            <a:srgbClr val="FFFFFF"/>
                          </a:highlight>
                          <a:latin typeface="Consolas"/>
                          <a:ea typeface="Consolas"/>
                          <a:cs typeface="Consolas"/>
                          <a:sym typeface="Consolas"/>
                        </a:rPr>
                        <a:t> </a:t>
                      </a:r>
                      <a:r>
                        <a:rPr lang="en" sz="1000">
                          <a:solidFill>
                            <a:srgbClr val="3367D6"/>
                          </a:solidFill>
                          <a:highlight>
                            <a:srgbClr val="FFFFFF"/>
                          </a:highlight>
                          <a:latin typeface="Consolas"/>
                          <a:ea typeface="Consolas"/>
                          <a:cs typeface="Consolas"/>
                          <a:sym typeface="Consolas"/>
                        </a:rPr>
                        <a:t>Input</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3367D6"/>
                          </a:solidFill>
                          <a:highlight>
                            <a:srgbClr val="FFFFFF"/>
                          </a:highlight>
                          <a:latin typeface="Consolas"/>
                          <a:ea typeface="Consolas"/>
                          <a:cs typeface="Consolas"/>
                          <a:sym typeface="Consolas"/>
                        </a:rPr>
                        <a:t>Model</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9C27B0"/>
                          </a:solidFill>
                          <a:highlight>
                            <a:srgbClr val="FFFFFF"/>
                          </a:highlight>
                          <a:latin typeface="Consolas"/>
                          <a:ea typeface="Consolas"/>
                          <a:cs typeface="Consolas"/>
                          <a:sym typeface="Consolas"/>
                        </a:rPr>
                        <a:t>from</a:t>
                      </a:r>
                      <a:r>
                        <a:rPr lang="en" sz="1000">
                          <a:highlight>
                            <a:srgbClr val="FFFFFF"/>
                          </a:highlight>
                          <a:latin typeface="Consolas"/>
                          <a:ea typeface="Consolas"/>
                          <a:cs typeface="Consolas"/>
                          <a:sym typeface="Consolas"/>
                        </a:rPr>
                        <a:t> tensorflow</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keras</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layers </a:t>
                      </a:r>
                      <a:r>
                        <a:rPr lang="en" sz="1000">
                          <a:solidFill>
                            <a:srgbClr val="9C27B0"/>
                          </a:solidFill>
                          <a:highlight>
                            <a:srgbClr val="FFFFFF"/>
                          </a:highlight>
                          <a:latin typeface="Consolas"/>
                          <a:ea typeface="Consolas"/>
                          <a:cs typeface="Consolas"/>
                          <a:sym typeface="Consolas"/>
                        </a:rPr>
                        <a:t>import</a:t>
                      </a:r>
                      <a:r>
                        <a:rPr lang="en" sz="1000">
                          <a:highlight>
                            <a:srgbClr val="FFFFFF"/>
                          </a:highlight>
                          <a:latin typeface="Consolas"/>
                          <a:ea typeface="Consolas"/>
                          <a:cs typeface="Consolas"/>
                          <a:sym typeface="Consolas"/>
                        </a:rPr>
                        <a:t> </a:t>
                      </a:r>
                      <a:r>
                        <a:rPr lang="en" sz="1000">
                          <a:solidFill>
                            <a:srgbClr val="3367D6"/>
                          </a:solidFill>
                          <a:highlight>
                            <a:srgbClr val="FFFFFF"/>
                          </a:highlight>
                          <a:latin typeface="Consolas"/>
                          <a:ea typeface="Consolas"/>
                          <a:cs typeface="Consolas"/>
                          <a:sym typeface="Consolas"/>
                        </a:rPr>
                        <a:t>Dense</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highlight>
                            <a:srgbClr val="FFFFFF"/>
                          </a:highlight>
                          <a:latin typeface="Consolas"/>
                          <a:ea typeface="Consolas"/>
                          <a:cs typeface="Consolas"/>
                          <a:sym typeface="Consolas"/>
                        </a:rPr>
                        <a:t># Create the input vector (3 elements)</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inputs </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3367D6"/>
                          </a:solidFill>
                          <a:highlight>
                            <a:srgbClr val="FFFFFF"/>
                          </a:highlight>
                          <a:latin typeface="Consolas"/>
                          <a:ea typeface="Consolas"/>
                          <a:cs typeface="Consolas"/>
                          <a:sym typeface="Consolas"/>
                        </a:rPr>
                        <a:t>Input</a:t>
                      </a:r>
                      <a:r>
                        <a:rPr lang="en" sz="1000">
                          <a:solidFill>
                            <a:srgbClr val="616161"/>
                          </a:solidFill>
                          <a:highlight>
                            <a:srgbClr val="FFFFFF"/>
                          </a:highlight>
                          <a:latin typeface="Consolas"/>
                          <a:ea typeface="Consolas"/>
                          <a:cs typeface="Consolas"/>
                          <a:sym typeface="Consolas"/>
                        </a:rPr>
                        <a:t>((</a:t>
                      </a:r>
                      <a:r>
                        <a:rPr lang="en" sz="1000">
                          <a:solidFill>
                            <a:srgbClr val="C53929"/>
                          </a:solidFill>
                          <a:highlight>
                            <a:srgbClr val="FFFFFF"/>
                          </a:highlight>
                          <a:latin typeface="Consolas"/>
                          <a:ea typeface="Consolas"/>
                          <a:cs typeface="Consolas"/>
                          <a:sym typeface="Consolas"/>
                        </a:rPr>
                        <a:t>3</a:t>
                      </a:r>
                      <a:r>
                        <a:rPr lang="en" sz="1000">
                          <a:solidFill>
                            <a:srgbClr val="616161"/>
                          </a:solidFill>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highlight>
                            <a:srgbClr val="FFFFFF"/>
                          </a:highlight>
                          <a:latin typeface="Consolas"/>
                          <a:ea typeface="Consolas"/>
                          <a:cs typeface="Consolas"/>
                          <a:sym typeface="Consolas"/>
                        </a:rPr>
                        <a:t># Create the first (input) layer (10 nodes) and connect it to the input vector.</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x </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3367D6"/>
                          </a:solidFill>
                          <a:highlight>
                            <a:srgbClr val="FFFFFF"/>
                          </a:highlight>
                          <a:latin typeface="Consolas"/>
                          <a:ea typeface="Consolas"/>
                          <a:cs typeface="Consolas"/>
                          <a:sym typeface="Consolas"/>
                        </a:rPr>
                        <a:t>Dense</a:t>
                      </a:r>
                      <a:r>
                        <a:rPr lang="en" sz="1000">
                          <a:solidFill>
                            <a:srgbClr val="616161"/>
                          </a:solidFill>
                          <a:highlight>
                            <a:srgbClr val="FFFFFF"/>
                          </a:highlight>
                          <a:latin typeface="Consolas"/>
                          <a:ea typeface="Consolas"/>
                          <a:cs typeface="Consolas"/>
                          <a:sym typeface="Consolas"/>
                        </a:rPr>
                        <a:t>(</a:t>
                      </a:r>
                      <a:r>
                        <a:rPr lang="en" sz="1000">
                          <a:solidFill>
                            <a:srgbClr val="C53929"/>
                          </a:solidFill>
                          <a:highlight>
                            <a:srgbClr val="FFFFFF"/>
                          </a:highlight>
                          <a:latin typeface="Consolas"/>
                          <a:ea typeface="Consolas"/>
                          <a:cs typeface="Consolas"/>
                          <a:sym typeface="Consolas"/>
                        </a:rPr>
                        <a:t>10</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activation</a:t>
                      </a:r>
                      <a:r>
                        <a:rPr lang="en" sz="1000">
                          <a:solidFill>
                            <a:srgbClr val="616161"/>
                          </a:solidFill>
                          <a:highlight>
                            <a:srgbClr val="FFFFFF"/>
                          </a:highlight>
                          <a:latin typeface="Consolas"/>
                          <a:ea typeface="Consolas"/>
                          <a:cs typeface="Consolas"/>
                          <a:sym typeface="Consolas"/>
                        </a:rPr>
                        <a:t>=</a:t>
                      </a:r>
                      <a:r>
                        <a:rPr lang="en" sz="1000">
                          <a:solidFill>
                            <a:srgbClr val="0F9D58"/>
                          </a:solidFill>
                          <a:highlight>
                            <a:srgbClr val="FFFFFF"/>
                          </a:highlight>
                          <a:latin typeface="Consolas"/>
                          <a:ea typeface="Consolas"/>
                          <a:cs typeface="Consolas"/>
                          <a:sym typeface="Consolas"/>
                        </a:rPr>
                        <a:t>'relu'</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inputs</a:t>
                      </a:r>
                      <a:r>
                        <a:rPr lang="en" sz="1000">
                          <a:solidFill>
                            <a:srgbClr val="616161"/>
                          </a:solidFill>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highlight>
                            <a:srgbClr val="FFFFFF"/>
                          </a:highlight>
                          <a:latin typeface="Consolas"/>
                          <a:ea typeface="Consolas"/>
                          <a:cs typeface="Consolas"/>
                          <a:sym typeface="Consolas"/>
                        </a:rPr>
                        <a:t># Create the next (hidden) layer (10 nodes) and connect it to the input layer.</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x </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3367D6"/>
                          </a:solidFill>
                          <a:highlight>
                            <a:srgbClr val="FFFFFF"/>
                          </a:highlight>
                          <a:latin typeface="Consolas"/>
                          <a:ea typeface="Consolas"/>
                          <a:cs typeface="Consolas"/>
                          <a:sym typeface="Consolas"/>
                        </a:rPr>
                        <a:t>Dense</a:t>
                      </a:r>
                      <a:r>
                        <a:rPr lang="en" sz="1000">
                          <a:solidFill>
                            <a:srgbClr val="616161"/>
                          </a:solidFill>
                          <a:highlight>
                            <a:srgbClr val="FFFFFF"/>
                          </a:highlight>
                          <a:latin typeface="Consolas"/>
                          <a:ea typeface="Consolas"/>
                          <a:cs typeface="Consolas"/>
                          <a:sym typeface="Consolas"/>
                        </a:rPr>
                        <a:t>(</a:t>
                      </a:r>
                      <a:r>
                        <a:rPr lang="en" sz="1000">
                          <a:solidFill>
                            <a:srgbClr val="C53929"/>
                          </a:solidFill>
                          <a:highlight>
                            <a:srgbClr val="FFFFFF"/>
                          </a:highlight>
                          <a:latin typeface="Consolas"/>
                          <a:ea typeface="Consolas"/>
                          <a:cs typeface="Consolas"/>
                          <a:sym typeface="Consolas"/>
                        </a:rPr>
                        <a:t>10</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activation</a:t>
                      </a:r>
                      <a:r>
                        <a:rPr lang="en" sz="1000">
                          <a:solidFill>
                            <a:srgbClr val="616161"/>
                          </a:solidFill>
                          <a:highlight>
                            <a:srgbClr val="FFFFFF"/>
                          </a:highlight>
                          <a:latin typeface="Consolas"/>
                          <a:ea typeface="Consolas"/>
                          <a:cs typeface="Consolas"/>
                          <a:sym typeface="Consolas"/>
                        </a:rPr>
                        <a:t>=</a:t>
                      </a:r>
                      <a:r>
                        <a:rPr lang="en" sz="1000">
                          <a:solidFill>
                            <a:srgbClr val="0F9D58"/>
                          </a:solidFill>
                          <a:highlight>
                            <a:srgbClr val="FFFFFF"/>
                          </a:highlight>
                          <a:latin typeface="Consolas"/>
                          <a:ea typeface="Consolas"/>
                          <a:cs typeface="Consolas"/>
                          <a:sym typeface="Consolas"/>
                        </a:rPr>
                        <a:t>'relu'</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x</a:t>
                      </a:r>
                      <a:r>
                        <a:rPr lang="en" sz="1000">
                          <a:solidFill>
                            <a:srgbClr val="616161"/>
                          </a:solidFill>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highlight>
                            <a:srgbClr val="FFFFFF"/>
                          </a:highlight>
                          <a:latin typeface="Consolas"/>
                          <a:ea typeface="Consolas"/>
                          <a:cs typeface="Consolas"/>
                          <a:sym typeface="Consolas"/>
                        </a:rPr>
                        <a:t># Create the two output layers and connect both to the previous (hidden) layer.</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output1 </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3367D6"/>
                          </a:solidFill>
                          <a:highlight>
                            <a:srgbClr val="FFFFFF"/>
                          </a:highlight>
                          <a:latin typeface="Consolas"/>
                          <a:ea typeface="Consolas"/>
                          <a:cs typeface="Consolas"/>
                          <a:sym typeface="Consolas"/>
                        </a:rPr>
                        <a:t>Dense</a:t>
                      </a:r>
                      <a:r>
                        <a:rPr lang="en" sz="1000">
                          <a:solidFill>
                            <a:srgbClr val="616161"/>
                          </a:solidFill>
                          <a:highlight>
                            <a:srgbClr val="FFFFFF"/>
                          </a:highlight>
                          <a:latin typeface="Consolas"/>
                          <a:ea typeface="Consolas"/>
                          <a:cs typeface="Consolas"/>
                          <a:sym typeface="Consolas"/>
                        </a:rPr>
                        <a:t>(</a:t>
                      </a:r>
                      <a:r>
                        <a:rPr lang="en" sz="1000">
                          <a:solidFill>
                            <a:srgbClr val="C53929"/>
                          </a:solidFill>
                          <a:highlight>
                            <a:srgbClr val="FFFFFF"/>
                          </a:highlight>
                          <a:latin typeface="Consolas"/>
                          <a:ea typeface="Consolas"/>
                          <a:cs typeface="Consolas"/>
                          <a:sym typeface="Consolas"/>
                        </a:rPr>
                        <a:t>5</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activation</a:t>
                      </a:r>
                      <a:r>
                        <a:rPr lang="en" sz="1000">
                          <a:solidFill>
                            <a:srgbClr val="616161"/>
                          </a:solidFill>
                          <a:highlight>
                            <a:srgbClr val="FFFFFF"/>
                          </a:highlight>
                          <a:latin typeface="Consolas"/>
                          <a:ea typeface="Consolas"/>
                          <a:cs typeface="Consolas"/>
                          <a:sym typeface="Consolas"/>
                        </a:rPr>
                        <a:t>=</a:t>
                      </a:r>
                      <a:r>
                        <a:rPr lang="en" sz="1000">
                          <a:solidFill>
                            <a:srgbClr val="0F9D58"/>
                          </a:solidFill>
                          <a:highlight>
                            <a:srgbClr val="FFFFFF"/>
                          </a:highlight>
                          <a:latin typeface="Consolas"/>
                          <a:ea typeface="Consolas"/>
                          <a:cs typeface="Consolas"/>
                          <a:sym typeface="Consolas"/>
                        </a:rPr>
                        <a:t>'softmax'</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x</a:t>
                      </a:r>
                      <a:r>
                        <a:rPr lang="en" sz="1000">
                          <a:solidFill>
                            <a:srgbClr val="616161"/>
                          </a:solidFill>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output2 </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3367D6"/>
                          </a:solidFill>
                          <a:highlight>
                            <a:srgbClr val="FFFFFF"/>
                          </a:highlight>
                          <a:latin typeface="Consolas"/>
                          <a:ea typeface="Consolas"/>
                          <a:cs typeface="Consolas"/>
                          <a:sym typeface="Consolas"/>
                        </a:rPr>
                        <a:t>Dense</a:t>
                      </a:r>
                      <a:r>
                        <a:rPr lang="en" sz="1000">
                          <a:solidFill>
                            <a:srgbClr val="616161"/>
                          </a:solidFill>
                          <a:highlight>
                            <a:srgbClr val="FFFFFF"/>
                          </a:highlight>
                          <a:latin typeface="Consolas"/>
                          <a:ea typeface="Consolas"/>
                          <a:cs typeface="Consolas"/>
                          <a:sym typeface="Consolas"/>
                        </a:rPr>
                        <a:t>(</a:t>
                      </a:r>
                      <a:r>
                        <a:rPr lang="en" sz="1000">
                          <a:solidFill>
                            <a:srgbClr val="C53929"/>
                          </a:solidFill>
                          <a:highlight>
                            <a:srgbClr val="FFFFFF"/>
                          </a:highlight>
                          <a:latin typeface="Consolas"/>
                          <a:ea typeface="Consolas"/>
                          <a:cs typeface="Consolas"/>
                          <a:sym typeface="Consolas"/>
                        </a:rPr>
                        <a:t>2</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activation</a:t>
                      </a:r>
                      <a:r>
                        <a:rPr lang="en" sz="1000">
                          <a:solidFill>
                            <a:srgbClr val="616161"/>
                          </a:solidFill>
                          <a:highlight>
                            <a:srgbClr val="FFFFFF"/>
                          </a:highlight>
                          <a:latin typeface="Consolas"/>
                          <a:ea typeface="Consolas"/>
                          <a:cs typeface="Consolas"/>
                          <a:sym typeface="Consolas"/>
                        </a:rPr>
                        <a:t>=</a:t>
                      </a:r>
                      <a:r>
                        <a:rPr lang="en" sz="1000">
                          <a:solidFill>
                            <a:srgbClr val="0F9D58"/>
                          </a:solidFill>
                          <a:highlight>
                            <a:srgbClr val="FFFFFF"/>
                          </a:highlight>
                          <a:latin typeface="Consolas"/>
                          <a:ea typeface="Consolas"/>
                          <a:cs typeface="Consolas"/>
                          <a:sym typeface="Consolas"/>
                        </a:rPr>
                        <a:t>'softmax'</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x</a:t>
                      </a:r>
                      <a:r>
                        <a:rPr lang="en" sz="1000">
                          <a:solidFill>
                            <a:srgbClr val="616161"/>
                          </a:solidFill>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highlight>
                            <a:srgbClr val="FFFFFF"/>
                          </a:highlight>
                          <a:latin typeface="Consolas"/>
                          <a:ea typeface="Consolas"/>
                          <a:cs typeface="Consolas"/>
                          <a:sym typeface="Consolas"/>
                        </a:rPr>
                        <a:t># Now let's create the neural network, specifying the input layer and the multiple # output layers.</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model </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3367D6"/>
                          </a:solidFill>
                          <a:highlight>
                            <a:srgbClr val="FFFFFF"/>
                          </a:highlight>
                          <a:latin typeface="Consolas"/>
                          <a:ea typeface="Consolas"/>
                          <a:cs typeface="Consolas"/>
                          <a:sym typeface="Consolas"/>
                        </a:rPr>
                        <a:t>Model</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inputs</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output1</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output2</a:t>
                      </a:r>
                      <a:r>
                        <a:rPr lang="en" sz="1000">
                          <a:solidFill>
                            <a:srgbClr val="616161"/>
                          </a:solidFill>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highlight>
                            <a:srgbClr val="FFFFFF"/>
                          </a:highlight>
                          <a:latin typeface="Consolas"/>
                          <a:ea typeface="Consolas"/>
                          <a:cs typeface="Consolas"/>
                          <a:sym typeface="Consolas"/>
                        </a:rPr>
                        <a:t># Use the Category Cross Entropy loss function for this Multi-Label Multi-Class </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highlight>
                            <a:srgbClr val="FFFFFF"/>
                          </a:highlight>
                          <a:latin typeface="Consolas"/>
                          <a:ea typeface="Consolas"/>
                          <a:cs typeface="Consolas"/>
                          <a:sym typeface="Consolas"/>
                        </a:rPr>
                        <a:t># Classifier.</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model</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compile</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loss</a:t>
                      </a:r>
                      <a:r>
                        <a:rPr lang="en" sz="1000">
                          <a:solidFill>
                            <a:srgbClr val="616161"/>
                          </a:solidFill>
                          <a:highlight>
                            <a:srgbClr val="FFFFFF"/>
                          </a:highlight>
                          <a:latin typeface="Consolas"/>
                          <a:ea typeface="Consolas"/>
                          <a:cs typeface="Consolas"/>
                          <a:sym typeface="Consolas"/>
                        </a:rPr>
                        <a:t>=</a:t>
                      </a:r>
                      <a:r>
                        <a:rPr lang="en" sz="1000">
                          <a:solidFill>
                            <a:srgbClr val="0F9D58"/>
                          </a:solidFill>
                          <a:highlight>
                            <a:srgbClr val="FFFFFF"/>
                          </a:highlight>
                          <a:latin typeface="Consolas"/>
                          <a:ea typeface="Consolas"/>
                          <a:cs typeface="Consolas"/>
                          <a:sym typeface="Consolas"/>
                        </a:rPr>
                        <a:t>'categorical_crossentropy'</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optimizer</a:t>
                      </a:r>
                      <a:r>
                        <a:rPr lang="en" sz="1000">
                          <a:solidFill>
                            <a:srgbClr val="616161"/>
                          </a:solidFill>
                          <a:highlight>
                            <a:srgbClr val="FFFFFF"/>
                          </a:highlight>
                          <a:latin typeface="Consolas"/>
                          <a:ea typeface="Consolas"/>
                          <a:cs typeface="Consolas"/>
                          <a:sym typeface="Consolas"/>
                        </a:rPr>
                        <a:t>=</a:t>
                      </a:r>
                      <a:r>
                        <a:rPr lang="en" sz="1000">
                          <a:solidFill>
                            <a:srgbClr val="0F9D58"/>
                          </a:solidFill>
                          <a:highlight>
                            <a:srgbClr val="FFFFFF"/>
                          </a:highlight>
                          <a:latin typeface="Consolas"/>
                          <a:ea typeface="Consolas"/>
                          <a:cs typeface="Consolas"/>
                          <a:sym typeface="Consolas"/>
                        </a:rPr>
                        <a:t>'adam'</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metrics</a:t>
                      </a:r>
                      <a:r>
                        <a:rPr lang="en" sz="1000">
                          <a:solidFill>
                            <a:srgbClr val="616161"/>
                          </a:solidFill>
                          <a:highlight>
                            <a:srgbClr val="FFFFFF"/>
                          </a:highlight>
                          <a:latin typeface="Consolas"/>
                          <a:ea typeface="Consolas"/>
                          <a:cs typeface="Consolas"/>
                          <a:sym typeface="Consolas"/>
                        </a:rPr>
                        <a:t>=[</a:t>
                      </a:r>
                      <a:r>
                        <a:rPr lang="en" sz="1000">
                          <a:solidFill>
                            <a:srgbClr val="0F9D58"/>
                          </a:solidFill>
                          <a:highlight>
                            <a:srgbClr val="FFFFFF"/>
                          </a:highlight>
                          <a:latin typeface="Consolas"/>
                          <a:ea typeface="Consolas"/>
                          <a:cs typeface="Consolas"/>
                          <a:sym typeface="Consolas"/>
                        </a:rPr>
                        <a:t>'accuracy'</a:t>
                      </a:r>
                      <a:r>
                        <a:rPr lang="en" sz="1000">
                          <a:solidFill>
                            <a:srgbClr val="616161"/>
                          </a:solidFill>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txBody>
                  <a:tcPr marT="63500" marB="63500" marR="63500" marL="63500">
                    <a:lnL cap="flat" cmpd="sng" w="12700">
                      <a:solidFill>
                        <a:srgbClr val="E0E0E0"/>
                      </a:solidFill>
                      <a:prstDash val="solid"/>
                      <a:round/>
                      <a:headEnd len="sm" w="sm" type="none"/>
                      <a:tailEnd len="sm" w="sm" type="none"/>
                    </a:lnL>
                    <a:lnR cap="flat" cmpd="sng" w="12700">
                      <a:solidFill>
                        <a:srgbClr val="E0E0E0"/>
                      </a:solidFill>
                      <a:prstDash val="solid"/>
                      <a:round/>
                      <a:headEnd len="sm" w="sm" type="none"/>
                      <a:tailEnd len="sm" w="sm" type="none"/>
                    </a:lnR>
                    <a:lnT cap="flat" cmpd="sng" w="12700">
                      <a:solidFill>
                        <a:srgbClr val="E0E0E0"/>
                      </a:solidFill>
                      <a:prstDash val="solid"/>
                      <a:round/>
                      <a:headEnd len="sm" w="sm" type="none"/>
                      <a:tailEnd len="sm" w="sm" type="none"/>
                    </a:lnT>
                    <a:lnB cap="flat" cmpd="sng" w="12700">
                      <a:solidFill>
                        <a:srgbClr val="E0E0E0"/>
                      </a:solidFill>
                      <a:prstDash val="solid"/>
                      <a:round/>
                      <a:headEnd len="sm" w="sm" type="none"/>
                      <a:tailEnd len="sm" w="sm" type="none"/>
                    </a:lnB>
                    <a:solidFill>
                      <a:srgbClr val="FAFAFA"/>
                    </a:solidFill>
                  </a:tcPr>
                </a:tc>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5" name="Shape 375"/>
        <p:cNvGrpSpPr/>
        <p:nvPr/>
      </p:nvGrpSpPr>
      <p:grpSpPr>
        <a:xfrm>
          <a:off x="0" y="0"/>
          <a:ext cx="0" cy="0"/>
          <a:chOff x="0" y="0"/>
          <a:chExt cx="0" cy="0"/>
        </a:xfrm>
      </p:grpSpPr>
      <p:sp>
        <p:nvSpPr>
          <p:cNvPr id="376" name="Google Shape;376;p51"/>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Neural Networks - Simple Image Classifier</a:t>
            </a:r>
            <a:endParaRPr>
              <a:solidFill>
                <a:srgbClr val="38761D"/>
              </a:solidFill>
            </a:endParaRPr>
          </a:p>
        </p:txBody>
      </p:sp>
      <p:pic>
        <p:nvPicPr>
          <p:cNvPr id="377" name="Google Shape;377;p51"/>
          <p:cNvPicPr preferRelativeResize="0"/>
          <p:nvPr/>
        </p:nvPicPr>
        <p:blipFill>
          <a:blip r:embed="rId3">
            <a:alphaModFix/>
          </a:blip>
          <a:stretch>
            <a:fillRect/>
          </a:stretch>
        </p:blipFill>
        <p:spPr>
          <a:xfrm>
            <a:off x="0" y="0"/>
            <a:ext cx="1466275" cy="730575"/>
          </a:xfrm>
          <a:prstGeom prst="rect">
            <a:avLst/>
          </a:prstGeom>
          <a:noFill/>
          <a:ln>
            <a:noFill/>
          </a:ln>
        </p:spPr>
      </p:pic>
      <p:sp>
        <p:nvSpPr>
          <p:cNvPr id="378" name="Google Shape;378;p51"/>
          <p:cNvSpPr txBox="1"/>
          <p:nvPr/>
        </p:nvSpPr>
        <p:spPr>
          <a:xfrm>
            <a:off x="356700"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None/>
            </a:pPr>
            <a:r>
              <a:rPr b="1" lang="en" sz="1200">
                <a:solidFill>
                  <a:schemeClr val="dk1"/>
                </a:solidFill>
                <a:highlight>
                  <a:srgbClr val="FFFFFF"/>
                </a:highlight>
              </a:rPr>
              <a:t>DNN Image Classifier</a:t>
            </a:r>
            <a:endParaRPr sz="1200">
              <a:solidFill>
                <a:schemeClr val="dk1"/>
              </a:solidFill>
              <a:highlight>
                <a:srgbClr val="FFFFFF"/>
              </a:highlight>
            </a:endParaRPr>
          </a:p>
          <a:p>
            <a:pPr indent="0" lvl="0" marL="0" rtl="0" algn="l">
              <a:lnSpc>
                <a:spcPct val="115000"/>
              </a:lnSpc>
              <a:spcBef>
                <a:spcPts val="1100"/>
              </a:spcBef>
              <a:spcAft>
                <a:spcPts val="0"/>
              </a:spcAft>
              <a:buNone/>
            </a:pPr>
            <a:r>
              <a:rPr lang="en" sz="1200">
                <a:solidFill>
                  <a:schemeClr val="dk1"/>
                </a:solidFill>
                <a:highlight>
                  <a:srgbClr val="FFFFFF"/>
                </a:highlight>
              </a:rPr>
              <a:t>For small size "gray scale" images, we can use a DNN. This type of DNN has been widely published in use of the MNIST dataset; which is a dataset for recognizing handwritten digits. The dataset consists of grayscale images of size 28 x 28 pixels.</a:t>
            </a:r>
            <a:endParaRPr sz="1200">
              <a:solidFill>
                <a:schemeClr val="dk1"/>
              </a:solidFill>
              <a:highlight>
                <a:srgbClr val="FFFFFF"/>
              </a:highlight>
            </a:endParaRPr>
          </a:p>
          <a:p>
            <a:pPr indent="0" lvl="0" marL="0" rtl="0" algn="l">
              <a:lnSpc>
                <a:spcPct val="115000"/>
              </a:lnSpc>
              <a:spcBef>
                <a:spcPts val="1100"/>
              </a:spcBef>
              <a:spcAft>
                <a:spcPts val="0"/>
              </a:spcAft>
              <a:buNone/>
            </a:pPr>
            <a:r>
              <a:rPr lang="en" sz="1200">
                <a:solidFill>
                  <a:schemeClr val="dk1"/>
                </a:solidFill>
                <a:highlight>
                  <a:srgbClr val="FFFFFF"/>
                </a:highlight>
              </a:rPr>
              <a:t>We will need to make one change. A grayscale image is a matrix (2D array). Think of them as a grid, sized height x width, where the width are the columns and the height are the rows. A DNN though takes as input a vector (1D array). </a:t>
            </a:r>
            <a:endParaRPr sz="1200">
              <a:solidFill>
                <a:schemeClr val="dk1"/>
              </a:solidFill>
              <a:highlight>
                <a:srgbClr val="FFFFFF"/>
              </a:highlight>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pic>
        <p:nvPicPr>
          <p:cNvPr id="379" name="Google Shape;379;p51"/>
          <p:cNvPicPr preferRelativeResize="0"/>
          <p:nvPr/>
        </p:nvPicPr>
        <p:blipFill>
          <a:blip r:embed="rId4">
            <a:alphaModFix/>
          </a:blip>
          <a:stretch>
            <a:fillRect/>
          </a:stretch>
        </p:blipFill>
        <p:spPr>
          <a:xfrm>
            <a:off x="3785675" y="3085300"/>
            <a:ext cx="1400175" cy="15716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6"/>
          <p:cNvSpPr txBox="1"/>
          <p:nvPr>
            <p:ph idx="1" type="subTitle"/>
          </p:nvPr>
        </p:nvSpPr>
        <p:spPr>
          <a:xfrm>
            <a:off x="13495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Neural Networks - Input Layer</a:t>
            </a:r>
            <a:endParaRPr>
              <a:solidFill>
                <a:srgbClr val="38761D"/>
              </a:solidFill>
            </a:endParaRPr>
          </a:p>
        </p:txBody>
      </p:sp>
      <p:pic>
        <p:nvPicPr>
          <p:cNvPr id="79" name="Google Shape;79;p16"/>
          <p:cNvPicPr preferRelativeResize="0"/>
          <p:nvPr/>
        </p:nvPicPr>
        <p:blipFill>
          <a:blip r:embed="rId3">
            <a:alphaModFix/>
          </a:blip>
          <a:stretch>
            <a:fillRect/>
          </a:stretch>
        </p:blipFill>
        <p:spPr>
          <a:xfrm>
            <a:off x="0" y="0"/>
            <a:ext cx="1466275" cy="730575"/>
          </a:xfrm>
          <a:prstGeom prst="rect">
            <a:avLst/>
          </a:prstGeom>
          <a:noFill/>
          <a:ln>
            <a:noFill/>
          </a:ln>
        </p:spPr>
      </p:pic>
      <p:sp>
        <p:nvSpPr>
          <p:cNvPr id="80" name="Google Shape;80;p16"/>
          <p:cNvSpPr txBox="1"/>
          <p:nvPr/>
        </p:nvSpPr>
        <p:spPr>
          <a:xfrm>
            <a:off x="824850" y="910725"/>
            <a:ext cx="7070100" cy="3609000"/>
          </a:xfrm>
          <a:prstGeom prst="rect">
            <a:avLst/>
          </a:prstGeom>
          <a:noFill/>
          <a:ln>
            <a:noFill/>
          </a:ln>
        </p:spPr>
        <p:txBody>
          <a:bodyPr anchorCtr="0" anchor="t" bIns="91425" lIns="91425" spcFirstLastPara="1" rIns="91425" wrap="square" tIns="91425">
            <a:noAutofit/>
          </a:bodyPr>
          <a:lstStyle/>
          <a:p>
            <a:pPr indent="0" lvl="0" marL="0" rtl="0" algn="ctr">
              <a:spcBef>
                <a:spcPts val="1000"/>
              </a:spcBef>
              <a:spcAft>
                <a:spcPts val="0"/>
              </a:spcAft>
              <a:buClr>
                <a:schemeClr val="dk1"/>
              </a:buClr>
              <a:buSzPts val="1100"/>
              <a:buFont typeface="Arial"/>
              <a:buNone/>
            </a:pPr>
            <a:r>
              <a:rPr b="1" lang="en">
                <a:solidFill>
                  <a:schemeClr val="dk1"/>
                </a:solidFill>
              </a:rPr>
              <a:t>Input Layer</a:t>
            </a:r>
            <a:endParaRPr b="1">
              <a:solidFill>
                <a:schemeClr val="dk1"/>
              </a:solidFill>
            </a:endParaRPr>
          </a:p>
          <a:p>
            <a:pPr indent="0" lvl="0" marL="0" rtl="0" algn="l">
              <a:lnSpc>
                <a:spcPct val="115000"/>
              </a:lnSpc>
              <a:spcBef>
                <a:spcPts val="1100"/>
              </a:spcBef>
              <a:spcAft>
                <a:spcPts val="0"/>
              </a:spcAft>
              <a:buClr>
                <a:schemeClr val="dk1"/>
              </a:buClr>
              <a:buSzPts val="1100"/>
              <a:buFont typeface="Arial"/>
              <a:buNone/>
            </a:pPr>
            <a:r>
              <a:rPr lang="en" sz="1200">
                <a:solidFill>
                  <a:schemeClr val="dk1"/>
                </a:solidFill>
              </a:rPr>
              <a:t>The input layer to a neural network takes numbers! </a:t>
            </a:r>
            <a:endParaRPr sz="1200">
              <a:solidFill>
                <a:schemeClr val="dk1"/>
              </a:solidFill>
            </a:endParaRPr>
          </a:p>
          <a:p>
            <a:pPr indent="0" lvl="0" marL="0" rtl="0" algn="l">
              <a:lnSpc>
                <a:spcPct val="115000"/>
              </a:lnSpc>
              <a:spcBef>
                <a:spcPts val="1100"/>
              </a:spcBef>
              <a:spcAft>
                <a:spcPts val="0"/>
              </a:spcAft>
              <a:buClr>
                <a:schemeClr val="dk1"/>
              </a:buClr>
              <a:buSzPts val="1100"/>
              <a:buFont typeface="Arial"/>
              <a:buNone/>
            </a:pPr>
            <a:r>
              <a:rPr lang="en" sz="1200">
                <a:solidFill>
                  <a:schemeClr val="dk1"/>
                </a:solidFill>
              </a:rPr>
              <a:t>Neural networks take numbers either as vectors, matrices or tensors. </a:t>
            </a:r>
            <a:endParaRPr sz="1200">
              <a:solidFill>
                <a:schemeClr val="dk1"/>
              </a:solidFill>
            </a:endParaRPr>
          </a:p>
          <a:p>
            <a:pPr indent="457200" lvl="0" marL="457200" rtl="0" algn="l">
              <a:lnSpc>
                <a:spcPct val="115000"/>
              </a:lnSpc>
              <a:spcBef>
                <a:spcPts val="1100"/>
              </a:spcBef>
              <a:spcAft>
                <a:spcPts val="0"/>
              </a:spcAft>
              <a:buClr>
                <a:schemeClr val="dk1"/>
              </a:buClr>
              <a:buSzPts val="1100"/>
              <a:buFont typeface="Arial"/>
              <a:buNone/>
            </a:pPr>
            <a:r>
              <a:rPr b="1" lang="en" sz="1200">
                <a:solidFill>
                  <a:srgbClr val="0F9D58"/>
                </a:solidFill>
              </a:rPr>
              <a:t>A vector is a one dimensional array, like a list of numbers. </a:t>
            </a:r>
            <a:br>
              <a:rPr b="1" lang="en" sz="1200">
                <a:solidFill>
                  <a:srgbClr val="0F9D58"/>
                </a:solidFill>
              </a:rPr>
            </a:br>
            <a:endParaRPr b="1" sz="1200">
              <a:solidFill>
                <a:srgbClr val="0F9D58"/>
              </a:solidFill>
            </a:endParaRPr>
          </a:p>
          <a:p>
            <a:pPr indent="0" lvl="0" marL="914400" rtl="0" algn="l">
              <a:lnSpc>
                <a:spcPct val="115000"/>
              </a:lnSpc>
              <a:spcBef>
                <a:spcPts val="1100"/>
              </a:spcBef>
              <a:spcAft>
                <a:spcPts val="0"/>
              </a:spcAft>
              <a:buNone/>
            </a:pPr>
            <a:r>
              <a:rPr b="1" lang="en" sz="1200">
                <a:solidFill>
                  <a:srgbClr val="0F9D58"/>
                </a:solidFill>
              </a:rPr>
              <a:t>A matrix is a two dimensional array, like the pixels in a black and white image.</a:t>
            </a:r>
            <a:endParaRPr b="1" sz="1200">
              <a:solidFill>
                <a:srgbClr val="0F9D58"/>
              </a:solidFill>
            </a:endParaRPr>
          </a:p>
          <a:p>
            <a:pPr indent="0" lvl="0" marL="914400" rtl="0" algn="l">
              <a:lnSpc>
                <a:spcPct val="115000"/>
              </a:lnSpc>
              <a:spcBef>
                <a:spcPts val="1100"/>
              </a:spcBef>
              <a:spcAft>
                <a:spcPts val="0"/>
              </a:spcAft>
              <a:buNone/>
            </a:pPr>
            <a:r>
              <a:t/>
            </a:r>
            <a:endParaRPr b="1" sz="1200">
              <a:solidFill>
                <a:srgbClr val="0F9D58"/>
              </a:solidFill>
            </a:endParaRPr>
          </a:p>
          <a:p>
            <a:pPr indent="0" lvl="0" marL="914400" rtl="0" algn="l">
              <a:lnSpc>
                <a:spcPct val="115000"/>
              </a:lnSpc>
              <a:spcBef>
                <a:spcPts val="1100"/>
              </a:spcBef>
              <a:spcAft>
                <a:spcPts val="0"/>
              </a:spcAft>
              <a:buNone/>
            </a:pPr>
            <a:r>
              <a:rPr b="1" lang="en" sz="1200">
                <a:solidFill>
                  <a:srgbClr val="0F9D58"/>
                </a:solidFill>
              </a:rPr>
              <a:t>A tensor is any array three or more dimensions.</a:t>
            </a:r>
            <a:endParaRPr b="1" sz="1200">
              <a:solidFill>
                <a:srgbClr val="0F9D58"/>
              </a:solidFill>
            </a:endParaRPr>
          </a:p>
          <a:p>
            <a:pPr indent="0" lvl="0" marL="0" rtl="0" algn="l">
              <a:lnSpc>
                <a:spcPct val="115000"/>
              </a:lnSpc>
              <a:spcBef>
                <a:spcPts val="1100"/>
              </a:spcBef>
              <a:spcAft>
                <a:spcPts val="0"/>
              </a:spcAft>
              <a:buNone/>
            </a:pPr>
            <a:r>
              <a:t/>
            </a:r>
            <a:endParaRPr sz="1100">
              <a:solidFill>
                <a:schemeClr val="dk1"/>
              </a:solidFill>
            </a:endParaRPr>
          </a:p>
          <a:p>
            <a:pPr indent="0" lvl="0" marL="0" rtl="0" algn="ctr">
              <a:lnSpc>
                <a:spcPct val="115000"/>
              </a:lnSpc>
              <a:spcBef>
                <a:spcPts val="1100"/>
              </a:spcBef>
              <a:spcAft>
                <a:spcPts val="0"/>
              </a:spcAft>
              <a:buClr>
                <a:schemeClr val="dk1"/>
              </a:buClr>
              <a:buSzPts val="1100"/>
              <a:buFont typeface="Arial"/>
              <a:buNone/>
            </a:pPr>
            <a:r>
              <a:rPr lang="en">
                <a:solidFill>
                  <a:srgbClr val="0000FF"/>
                </a:solidFill>
              </a:rPr>
              <a:t> you're going to be using a lot of </a:t>
            </a:r>
            <a:r>
              <a:rPr b="1" lang="en">
                <a:solidFill>
                  <a:srgbClr val="0000FF"/>
                </a:solidFill>
              </a:rPr>
              <a:t>numpy</a:t>
            </a:r>
            <a:endParaRPr>
              <a:solidFill>
                <a:srgbClr val="0000FF"/>
              </a:solidFill>
            </a:endParaRPr>
          </a:p>
        </p:txBody>
      </p:sp>
      <p:sp>
        <p:nvSpPr>
          <p:cNvPr id="81" name="Google Shape;81;p16"/>
          <p:cNvSpPr/>
          <p:nvPr/>
        </p:nvSpPr>
        <p:spPr>
          <a:xfrm>
            <a:off x="964400" y="2218900"/>
            <a:ext cx="807600" cy="125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6"/>
          <p:cNvSpPr/>
          <p:nvPr/>
        </p:nvSpPr>
        <p:spPr>
          <a:xfrm>
            <a:off x="964400" y="2634450"/>
            <a:ext cx="480000" cy="431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6"/>
          <p:cNvSpPr/>
          <p:nvPr/>
        </p:nvSpPr>
        <p:spPr>
          <a:xfrm>
            <a:off x="914300" y="3308775"/>
            <a:ext cx="580200" cy="5568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3" name="Shape 383"/>
        <p:cNvGrpSpPr/>
        <p:nvPr/>
      </p:nvGrpSpPr>
      <p:grpSpPr>
        <a:xfrm>
          <a:off x="0" y="0"/>
          <a:ext cx="0" cy="0"/>
          <a:chOff x="0" y="0"/>
          <a:chExt cx="0" cy="0"/>
        </a:xfrm>
      </p:grpSpPr>
      <p:sp>
        <p:nvSpPr>
          <p:cNvPr id="384" name="Google Shape;384;p52"/>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Neural Networks - Flattening</a:t>
            </a:r>
            <a:endParaRPr>
              <a:solidFill>
                <a:srgbClr val="38761D"/>
              </a:solidFill>
            </a:endParaRPr>
          </a:p>
        </p:txBody>
      </p:sp>
      <p:pic>
        <p:nvPicPr>
          <p:cNvPr id="385" name="Google Shape;385;p52"/>
          <p:cNvPicPr preferRelativeResize="0"/>
          <p:nvPr/>
        </p:nvPicPr>
        <p:blipFill>
          <a:blip r:embed="rId3">
            <a:alphaModFix/>
          </a:blip>
          <a:stretch>
            <a:fillRect/>
          </a:stretch>
        </p:blipFill>
        <p:spPr>
          <a:xfrm>
            <a:off x="0" y="0"/>
            <a:ext cx="1466275" cy="730575"/>
          </a:xfrm>
          <a:prstGeom prst="rect">
            <a:avLst/>
          </a:prstGeom>
          <a:noFill/>
          <a:ln>
            <a:noFill/>
          </a:ln>
        </p:spPr>
      </p:pic>
      <p:sp>
        <p:nvSpPr>
          <p:cNvPr id="386" name="Google Shape;386;p52"/>
          <p:cNvSpPr txBox="1"/>
          <p:nvPr/>
        </p:nvSpPr>
        <p:spPr>
          <a:xfrm>
            <a:off x="356700"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None/>
            </a:pPr>
            <a:r>
              <a:rPr b="1" lang="en" sz="1200">
                <a:solidFill>
                  <a:schemeClr val="dk1"/>
                </a:solidFill>
                <a:highlight>
                  <a:srgbClr val="FFFFFF"/>
                </a:highlight>
              </a:rPr>
              <a:t>Matrix Flattening</a:t>
            </a:r>
            <a:endParaRPr sz="1200">
              <a:solidFill>
                <a:schemeClr val="dk1"/>
              </a:solidFill>
              <a:highlight>
                <a:srgbClr val="FFFFFF"/>
              </a:highlight>
            </a:endParaRPr>
          </a:p>
          <a:p>
            <a:pPr indent="0" lvl="0" marL="0" rtl="0" algn="l">
              <a:lnSpc>
                <a:spcPct val="115000"/>
              </a:lnSpc>
              <a:spcBef>
                <a:spcPts val="1100"/>
              </a:spcBef>
              <a:spcAft>
                <a:spcPts val="0"/>
              </a:spcAft>
              <a:buNone/>
            </a:pPr>
            <a:r>
              <a:rPr lang="en" sz="1200">
                <a:solidFill>
                  <a:schemeClr val="dk1"/>
                </a:solidFill>
                <a:highlight>
                  <a:srgbClr val="FFFFFF"/>
                </a:highlight>
              </a:rPr>
              <a:t>We are going to do classification by treating each pixel as a </a:t>
            </a:r>
            <a:r>
              <a:rPr i="1" lang="en" sz="1200">
                <a:solidFill>
                  <a:schemeClr val="dk1"/>
                </a:solidFill>
                <a:highlight>
                  <a:srgbClr val="FFFFFF"/>
                </a:highlight>
              </a:rPr>
              <a:t>"feature"</a:t>
            </a:r>
            <a:r>
              <a:rPr lang="en" sz="1200">
                <a:solidFill>
                  <a:schemeClr val="dk1"/>
                </a:solidFill>
                <a:highlight>
                  <a:srgbClr val="FFFFFF"/>
                </a:highlight>
              </a:rPr>
              <a:t>. Using the example of the MNIST dataset, the 28 x 28 images will have 784 pixels, and thus 784 </a:t>
            </a:r>
            <a:r>
              <a:rPr i="1" lang="en" sz="1200">
                <a:solidFill>
                  <a:schemeClr val="dk1"/>
                </a:solidFill>
                <a:highlight>
                  <a:srgbClr val="FFFFFF"/>
                </a:highlight>
              </a:rPr>
              <a:t>"features"</a:t>
            </a:r>
            <a:r>
              <a:rPr lang="en" sz="1200">
                <a:solidFill>
                  <a:schemeClr val="dk1"/>
                </a:solidFill>
                <a:highlight>
                  <a:srgbClr val="FFFFFF"/>
                </a:highlight>
              </a:rPr>
              <a:t>. </a:t>
            </a:r>
            <a:r>
              <a:rPr b="1" lang="en" sz="1200">
                <a:solidFill>
                  <a:srgbClr val="0000FF"/>
                </a:solidFill>
                <a:highlight>
                  <a:srgbClr val="FFFFFF"/>
                </a:highlight>
              </a:rPr>
              <a:t>We convert the matrix (2D) into a vector (1D) by flattening it</a:t>
            </a:r>
            <a:r>
              <a:rPr lang="en" sz="1200">
                <a:solidFill>
                  <a:schemeClr val="dk1"/>
                </a:solidFill>
                <a:highlight>
                  <a:srgbClr val="FFFFFF"/>
                </a:highlight>
              </a:rPr>
              <a:t>. Flattening is the process where we place each row in sequential order into a vector. So the vector starts with the first row of pixels, followed by the second row of pixels, and continues by ending with the last row of pixels.</a:t>
            </a:r>
            <a:endParaRPr sz="1200">
              <a:solidFill>
                <a:schemeClr val="dk1"/>
              </a:solidFill>
              <a:highlight>
                <a:srgbClr val="FFFFFF"/>
              </a:highlight>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pic>
        <p:nvPicPr>
          <p:cNvPr id="387" name="Google Shape;387;p52"/>
          <p:cNvPicPr preferRelativeResize="0"/>
          <p:nvPr/>
        </p:nvPicPr>
        <p:blipFill>
          <a:blip r:embed="rId4">
            <a:alphaModFix/>
          </a:blip>
          <a:stretch>
            <a:fillRect/>
          </a:stretch>
        </p:blipFill>
        <p:spPr>
          <a:xfrm>
            <a:off x="3140000" y="2439600"/>
            <a:ext cx="3181350" cy="61912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1" name="Shape 391"/>
        <p:cNvGrpSpPr/>
        <p:nvPr/>
      </p:nvGrpSpPr>
      <p:grpSpPr>
        <a:xfrm>
          <a:off x="0" y="0"/>
          <a:ext cx="0" cy="0"/>
          <a:chOff x="0" y="0"/>
          <a:chExt cx="0" cy="0"/>
        </a:xfrm>
      </p:grpSpPr>
      <p:sp>
        <p:nvSpPr>
          <p:cNvPr id="392" name="Google Shape;392;p53"/>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Neural Networks - Flattening</a:t>
            </a:r>
            <a:endParaRPr>
              <a:solidFill>
                <a:srgbClr val="38761D"/>
              </a:solidFill>
            </a:endParaRPr>
          </a:p>
        </p:txBody>
      </p:sp>
      <p:pic>
        <p:nvPicPr>
          <p:cNvPr id="393" name="Google Shape;393;p53"/>
          <p:cNvPicPr preferRelativeResize="0"/>
          <p:nvPr/>
        </p:nvPicPr>
        <p:blipFill>
          <a:blip r:embed="rId3">
            <a:alphaModFix/>
          </a:blip>
          <a:stretch>
            <a:fillRect/>
          </a:stretch>
        </p:blipFill>
        <p:spPr>
          <a:xfrm>
            <a:off x="0" y="0"/>
            <a:ext cx="1466275" cy="730575"/>
          </a:xfrm>
          <a:prstGeom prst="rect">
            <a:avLst/>
          </a:prstGeom>
          <a:noFill/>
          <a:ln>
            <a:noFill/>
          </a:ln>
        </p:spPr>
      </p:pic>
      <p:sp>
        <p:nvSpPr>
          <p:cNvPr id="394" name="Google Shape;394;p53"/>
          <p:cNvSpPr txBox="1"/>
          <p:nvPr/>
        </p:nvSpPr>
        <p:spPr>
          <a:xfrm>
            <a:off x="356700"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None/>
            </a:pPr>
            <a:r>
              <a:rPr b="1" lang="en" sz="1200">
                <a:solidFill>
                  <a:schemeClr val="dk1"/>
                </a:solidFill>
                <a:highlight>
                  <a:srgbClr val="FFFFFF"/>
                </a:highlight>
              </a:rPr>
              <a:t>Flattening Layer</a:t>
            </a:r>
            <a:endParaRPr sz="1200">
              <a:solidFill>
                <a:schemeClr val="dk1"/>
              </a:solidFill>
              <a:highlight>
                <a:srgbClr val="FFFFFF"/>
              </a:highlight>
            </a:endParaRPr>
          </a:p>
          <a:p>
            <a:pPr indent="0" lvl="0" marL="0" rtl="0" algn="l">
              <a:lnSpc>
                <a:spcPct val="115000"/>
              </a:lnSpc>
              <a:spcBef>
                <a:spcPts val="1100"/>
              </a:spcBef>
              <a:spcAft>
                <a:spcPts val="0"/>
              </a:spcAft>
              <a:buNone/>
            </a:pPr>
            <a:r>
              <a:rPr lang="en" sz="1200">
                <a:solidFill>
                  <a:schemeClr val="dk1"/>
                </a:solidFill>
                <a:highlight>
                  <a:srgbClr val="FFFFFF"/>
                </a:highlight>
              </a:rPr>
              <a:t>In our next example below, we add a layer at the beginning of our neural network to flatten the input, using the class </a:t>
            </a:r>
            <a:r>
              <a:rPr b="1" lang="en" sz="1200">
                <a:solidFill>
                  <a:schemeClr val="dk1"/>
                </a:solidFill>
                <a:highlight>
                  <a:srgbClr val="EFF0F1"/>
                </a:highlight>
              </a:rPr>
              <a:t>Flatten</a:t>
            </a:r>
            <a:r>
              <a:rPr lang="en" sz="1200">
                <a:solidFill>
                  <a:schemeClr val="dk1"/>
                </a:solidFill>
                <a:highlight>
                  <a:srgbClr val="FFFFFF"/>
                </a:highlight>
              </a:rPr>
              <a:t>. The remaining layers and activations are typical for the MNIST dataset.</a:t>
            </a:r>
            <a:endParaRPr sz="1200">
              <a:solidFill>
                <a:schemeClr val="dk1"/>
              </a:solidFill>
              <a:highlight>
                <a:srgbClr val="FFFFFF"/>
              </a:highlight>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graphicFrame>
        <p:nvGraphicFramePr>
          <p:cNvPr id="395" name="Google Shape;395;p53"/>
          <p:cNvGraphicFramePr/>
          <p:nvPr/>
        </p:nvGraphicFramePr>
        <p:xfrm>
          <a:off x="502600" y="1930400"/>
          <a:ext cx="3000000" cy="3000000"/>
        </p:xfrm>
        <a:graphic>
          <a:graphicData uri="http://schemas.openxmlformats.org/drawingml/2006/table">
            <a:tbl>
              <a:tblPr>
                <a:noFill/>
                <a:tableStyleId>{ED65EA27-E6AA-487E-946A-8596C767633C}</a:tableStyleId>
              </a:tblPr>
              <a:tblGrid>
                <a:gridCol w="7885700"/>
              </a:tblGrid>
              <a:tr h="12700">
                <a:tc>
                  <a:txBody>
                    <a:bodyPr/>
                    <a:lstStyle/>
                    <a:p>
                      <a:pPr indent="0" lvl="0" marL="0" rtl="0" algn="l">
                        <a:lnSpc>
                          <a:spcPct val="115000"/>
                        </a:lnSpc>
                        <a:spcBef>
                          <a:spcPts val="0"/>
                        </a:spcBef>
                        <a:spcAft>
                          <a:spcPts val="0"/>
                        </a:spcAft>
                        <a:buNone/>
                      </a:pPr>
                      <a:r>
                        <a:rPr lang="en" sz="1000">
                          <a:solidFill>
                            <a:srgbClr val="9C27B0"/>
                          </a:solidFill>
                          <a:highlight>
                            <a:srgbClr val="FFFFFF"/>
                          </a:highlight>
                          <a:latin typeface="Consolas"/>
                          <a:ea typeface="Consolas"/>
                          <a:cs typeface="Consolas"/>
                          <a:sym typeface="Consolas"/>
                        </a:rPr>
                        <a:t>from</a:t>
                      </a:r>
                      <a:r>
                        <a:rPr lang="en" sz="1000">
                          <a:highlight>
                            <a:srgbClr val="FFFFFF"/>
                          </a:highlight>
                          <a:latin typeface="Consolas"/>
                          <a:ea typeface="Consolas"/>
                          <a:cs typeface="Consolas"/>
                          <a:sym typeface="Consolas"/>
                        </a:rPr>
                        <a:t> tensorflow.keras </a:t>
                      </a:r>
                      <a:r>
                        <a:rPr lang="en" sz="1000">
                          <a:solidFill>
                            <a:srgbClr val="9C27B0"/>
                          </a:solidFill>
                          <a:highlight>
                            <a:srgbClr val="FFFFFF"/>
                          </a:highlight>
                          <a:latin typeface="Consolas"/>
                          <a:ea typeface="Consolas"/>
                          <a:cs typeface="Consolas"/>
                          <a:sym typeface="Consolas"/>
                        </a:rPr>
                        <a:t>import</a:t>
                      </a:r>
                      <a:r>
                        <a:rPr lang="en" sz="1000">
                          <a:highlight>
                            <a:srgbClr val="FFFFFF"/>
                          </a:highlight>
                          <a:latin typeface="Consolas"/>
                          <a:ea typeface="Consolas"/>
                          <a:cs typeface="Consolas"/>
                          <a:sym typeface="Consolas"/>
                        </a:rPr>
                        <a:t> </a:t>
                      </a:r>
                      <a:r>
                        <a:rPr lang="en" sz="1000">
                          <a:solidFill>
                            <a:srgbClr val="3367D6"/>
                          </a:solidFill>
                          <a:highlight>
                            <a:srgbClr val="FFFFFF"/>
                          </a:highlight>
                          <a:latin typeface="Consolas"/>
                          <a:ea typeface="Consolas"/>
                          <a:cs typeface="Consolas"/>
                          <a:sym typeface="Consolas"/>
                        </a:rPr>
                        <a:t>Sequential</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9C27B0"/>
                          </a:solidFill>
                          <a:highlight>
                            <a:srgbClr val="FFFFFF"/>
                          </a:highlight>
                          <a:latin typeface="Consolas"/>
                          <a:ea typeface="Consolas"/>
                          <a:cs typeface="Consolas"/>
                          <a:sym typeface="Consolas"/>
                        </a:rPr>
                        <a:t>from</a:t>
                      </a:r>
                      <a:r>
                        <a:rPr lang="en" sz="1000">
                          <a:highlight>
                            <a:srgbClr val="FFFFFF"/>
                          </a:highlight>
                          <a:latin typeface="Consolas"/>
                          <a:ea typeface="Consolas"/>
                          <a:cs typeface="Consolas"/>
                          <a:sym typeface="Consolas"/>
                        </a:rPr>
                        <a:t> tensorflow.keras</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layers </a:t>
                      </a:r>
                      <a:r>
                        <a:rPr lang="en" sz="1000">
                          <a:solidFill>
                            <a:srgbClr val="9C27B0"/>
                          </a:solidFill>
                          <a:highlight>
                            <a:srgbClr val="FFFFFF"/>
                          </a:highlight>
                          <a:latin typeface="Consolas"/>
                          <a:ea typeface="Consolas"/>
                          <a:cs typeface="Consolas"/>
                          <a:sym typeface="Consolas"/>
                        </a:rPr>
                        <a:t>import</a:t>
                      </a:r>
                      <a:r>
                        <a:rPr lang="en" sz="1000">
                          <a:highlight>
                            <a:srgbClr val="FFFFFF"/>
                          </a:highlight>
                          <a:latin typeface="Consolas"/>
                          <a:ea typeface="Consolas"/>
                          <a:cs typeface="Consolas"/>
                          <a:sym typeface="Consolas"/>
                        </a:rPr>
                        <a:t> </a:t>
                      </a:r>
                      <a:r>
                        <a:rPr lang="en" sz="1000">
                          <a:solidFill>
                            <a:srgbClr val="3367D6"/>
                          </a:solidFill>
                          <a:highlight>
                            <a:srgbClr val="FFFFFF"/>
                          </a:highlight>
                          <a:latin typeface="Consolas"/>
                          <a:ea typeface="Consolas"/>
                          <a:cs typeface="Consolas"/>
                          <a:sym typeface="Consolas"/>
                        </a:rPr>
                        <a:t>Dense</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3367D6"/>
                          </a:solidFill>
                          <a:highlight>
                            <a:srgbClr val="FFFFFF"/>
                          </a:highlight>
                          <a:latin typeface="Consolas"/>
                          <a:ea typeface="Consolas"/>
                          <a:cs typeface="Consolas"/>
                          <a:sym typeface="Consolas"/>
                        </a:rPr>
                        <a:t>Flatten</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3367D6"/>
                          </a:solidFill>
                          <a:highlight>
                            <a:srgbClr val="FFFFFF"/>
                          </a:highlight>
                          <a:latin typeface="Consolas"/>
                          <a:ea typeface="Consolas"/>
                          <a:cs typeface="Consolas"/>
                          <a:sym typeface="Consolas"/>
                        </a:rPr>
                        <a:t>ReLU</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3367D6"/>
                          </a:solidFill>
                          <a:highlight>
                            <a:srgbClr val="FFFFFF"/>
                          </a:highlight>
                          <a:latin typeface="Consolas"/>
                          <a:ea typeface="Consolas"/>
                          <a:cs typeface="Consolas"/>
                          <a:sym typeface="Consolas"/>
                        </a:rPr>
                        <a:t>Activation</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model </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3367D6"/>
                          </a:solidFill>
                          <a:highlight>
                            <a:srgbClr val="FFFFFF"/>
                          </a:highlight>
                          <a:latin typeface="Consolas"/>
                          <a:ea typeface="Consolas"/>
                          <a:cs typeface="Consolas"/>
                          <a:sym typeface="Consolas"/>
                        </a:rPr>
                        <a:t>Sequential</a:t>
                      </a:r>
                      <a:r>
                        <a:rPr lang="en" sz="1000">
                          <a:solidFill>
                            <a:srgbClr val="616161"/>
                          </a:solidFill>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highlight>
                            <a:srgbClr val="FFFFFF"/>
                          </a:highlight>
                          <a:latin typeface="Consolas"/>
                          <a:ea typeface="Consolas"/>
                          <a:cs typeface="Consolas"/>
                          <a:sym typeface="Consolas"/>
                        </a:rPr>
                        <a:t># Take input as a 28x28 matrix and flatten into a 784 vector</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model</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add</a:t>
                      </a:r>
                      <a:r>
                        <a:rPr lang="en" sz="1000">
                          <a:solidFill>
                            <a:srgbClr val="616161"/>
                          </a:solidFill>
                          <a:highlight>
                            <a:srgbClr val="FFFFFF"/>
                          </a:highlight>
                          <a:latin typeface="Consolas"/>
                          <a:ea typeface="Consolas"/>
                          <a:cs typeface="Consolas"/>
                          <a:sym typeface="Consolas"/>
                        </a:rPr>
                        <a:t>(</a:t>
                      </a:r>
                      <a:r>
                        <a:rPr lang="en" sz="1000">
                          <a:solidFill>
                            <a:srgbClr val="3367D6"/>
                          </a:solidFill>
                          <a:highlight>
                            <a:srgbClr val="FFFFFF"/>
                          </a:highlight>
                          <a:latin typeface="Consolas"/>
                          <a:ea typeface="Consolas"/>
                          <a:cs typeface="Consolas"/>
                          <a:sym typeface="Consolas"/>
                        </a:rPr>
                        <a:t>Flatten</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input_shape</a:t>
                      </a:r>
                      <a:r>
                        <a:rPr lang="en" sz="1000">
                          <a:solidFill>
                            <a:srgbClr val="616161"/>
                          </a:solidFill>
                          <a:highlight>
                            <a:srgbClr val="FFFFFF"/>
                          </a:highlight>
                          <a:latin typeface="Consolas"/>
                          <a:ea typeface="Consolas"/>
                          <a:cs typeface="Consolas"/>
                          <a:sym typeface="Consolas"/>
                        </a:rPr>
                        <a:t>=(</a:t>
                      </a:r>
                      <a:r>
                        <a:rPr lang="en" sz="1000">
                          <a:solidFill>
                            <a:srgbClr val="C53929"/>
                          </a:solidFill>
                          <a:highlight>
                            <a:srgbClr val="FFFFFF"/>
                          </a:highlight>
                          <a:latin typeface="Consolas"/>
                          <a:ea typeface="Consolas"/>
                          <a:cs typeface="Consolas"/>
                          <a:sym typeface="Consolas"/>
                        </a:rPr>
                        <a:t>28</a:t>
                      </a:r>
                      <a:r>
                        <a:rPr lang="en" sz="1000">
                          <a:solidFill>
                            <a:srgbClr val="616161"/>
                          </a:solidFill>
                          <a:highlight>
                            <a:srgbClr val="FFFFFF"/>
                          </a:highlight>
                          <a:latin typeface="Consolas"/>
                          <a:ea typeface="Consolas"/>
                          <a:cs typeface="Consolas"/>
                          <a:sym typeface="Consolas"/>
                        </a:rPr>
                        <a:t>,</a:t>
                      </a:r>
                      <a:r>
                        <a:rPr lang="en" sz="1000">
                          <a:solidFill>
                            <a:srgbClr val="C53929"/>
                          </a:solidFill>
                          <a:highlight>
                            <a:srgbClr val="FFFFFF"/>
                          </a:highlight>
                          <a:latin typeface="Consolas"/>
                          <a:ea typeface="Consolas"/>
                          <a:cs typeface="Consolas"/>
                          <a:sym typeface="Consolas"/>
                        </a:rPr>
                        <a:t>28</a:t>
                      </a:r>
                      <a:r>
                        <a:rPr lang="en" sz="1000">
                          <a:solidFill>
                            <a:srgbClr val="616161"/>
                          </a:solidFill>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highlight>
                            <a:srgbClr val="FFFFFF"/>
                          </a:highlight>
                          <a:latin typeface="Consolas"/>
                          <a:ea typeface="Consolas"/>
                          <a:cs typeface="Consolas"/>
                          <a:sym typeface="Consolas"/>
                        </a:rPr>
                        <a:t># Add the first (input) layer (512 nodes) with input shape 784 element vector (1D).</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model</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add</a:t>
                      </a:r>
                      <a:r>
                        <a:rPr lang="en" sz="1000">
                          <a:solidFill>
                            <a:srgbClr val="616161"/>
                          </a:solidFill>
                          <a:highlight>
                            <a:srgbClr val="FFFFFF"/>
                          </a:highlight>
                          <a:latin typeface="Consolas"/>
                          <a:ea typeface="Consolas"/>
                          <a:cs typeface="Consolas"/>
                          <a:sym typeface="Consolas"/>
                        </a:rPr>
                        <a:t>(</a:t>
                      </a:r>
                      <a:r>
                        <a:rPr lang="en" sz="1000">
                          <a:solidFill>
                            <a:srgbClr val="3367D6"/>
                          </a:solidFill>
                          <a:highlight>
                            <a:srgbClr val="FFFFFF"/>
                          </a:highlight>
                          <a:latin typeface="Consolas"/>
                          <a:ea typeface="Consolas"/>
                          <a:cs typeface="Consolas"/>
                          <a:sym typeface="Consolas"/>
                        </a:rPr>
                        <a:t>Dense</a:t>
                      </a:r>
                      <a:r>
                        <a:rPr lang="en" sz="1000">
                          <a:solidFill>
                            <a:srgbClr val="616161"/>
                          </a:solidFill>
                          <a:highlight>
                            <a:srgbClr val="FFFFFF"/>
                          </a:highlight>
                          <a:latin typeface="Consolas"/>
                          <a:ea typeface="Consolas"/>
                          <a:cs typeface="Consolas"/>
                          <a:sym typeface="Consolas"/>
                        </a:rPr>
                        <a:t>(</a:t>
                      </a:r>
                      <a:r>
                        <a:rPr lang="en" sz="1000">
                          <a:solidFill>
                            <a:srgbClr val="C53929"/>
                          </a:solidFill>
                          <a:highlight>
                            <a:srgbClr val="FFFFFF"/>
                          </a:highlight>
                          <a:latin typeface="Consolas"/>
                          <a:ea typeface="Consolas"/>
                          <a:cs typeface="Consolas"/>
                          <a:sym typeface="Consolas"/>
                        </a:rPr>
                        <a:t>512</a:t>
                      </a:r>
                      <a:r>
                        <a:rPr lang="en" sz="1000">
                          <a:solidFill>
                            <a:srgbClr val="616161"/>
                          </a:solidFill>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model</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add</a:t>
                      </a:r>
                      <a:r>
                        <a:rPr lang="en" sz="1000">
                          <a:solidFill>
                            <a:srgbClr val="616161"/>
                          </a:solidFill>
                          <a:highlight>
                            <a:srgbClr val="FFFFFF"/>
                          </a:highlight>
                          <a:latin typeface="Consolas"/>
                          <a:ea typeface="Consolas"/>
                          <a:cs typeface="Consolas"/>
                          <a:sym typeface="Consolas"/>
                        </a:rPr>
                        <a:t>(</a:t>
                      </a:r>
                      <a:r>
                        <a:rPr lang="en" sz="1000">
                          <a:solidFill>
                            <a:srgbClr val="3367D6"/>
                          </a:solidFill>
                          <a:highlight>
                            <a:srgbClr val="FFFFFF"/>
                          </a:highlight>
                          <a:latin typeface="Consolas"/>
                          <a:ea typeface="Consolas"/>
                          <a:cs typeface="Consolas"/>
                          <a:sym typeface="Consolas"/>
                        </a:rPr>
                        <a:t>ReLU</a:t>
                      </a:r>
                      <a:r>
                        <a:rPr lang="en" sz="1000">
                          <a:solidFill>
                            <a:srgbClr val="616161"/>
                          </a:solidFill>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highlight>
                            <a:srgbClr val="FFFFFF"/>
                          </a:highlight>
                          <a:latin typeface="Consolas"/>
                          <a:ea typeface="Consolas"/>
                          <a:cs typeface="Consolas"/>
                          <a:sym typeface="Consolas"/>
                        </a:rPr>
                        <a:t># Add the second (hidden) layer (512 nodes).</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model</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add</a:t>
                      </a:r>
                      <a:r>
                        <a:rPr lang="en" sz="1000">
                          <a:solidFill>
                            <a:srgbClr val="616161"/>
                          </a:solidFill>
                          <a:highlight>
                            <a:srgbClr val="FFFFFF"/>
                          </a:highlight>
                          <a:latin typeface="Consolas"/>
                          <a:ea typeface="Consolas"/>
                          <a:cs typeface="Consolas"/>
                          <a:sym typeface="Consolas"/>
                        </a:rPr>
                        <a:t>(</a:t>
                      </a:r>
                      <a:r>
                        <a:rPr lang="en" sz="1000">
                          <a:solidFill>
                            <a:srgbClr val="3367D6"/>
                          </a:solidFill>
                          <a:highlight>
                            <a:srgbClr val="FFFFFF"/>
                          </a:highlight>
                          <a:latin typeface="Consolas"/>
                          <a:ea typeface="Consolas"/>
                          <a:cs typeface="Consolas"/>
                          <a:sym typeface="Consolas"/>
                        </a:rPr>
                        <a:t>Dense</a:t>
                      </a:r>
                      <a:r>
                        <a:rPr lang="en" sz="1000">
                          <a:solidFill>
                            <a:srgbClr val="616161"/>
                          </a:solidFill>
                          <a:highlight>
                            <a:srgbClr val="FFFFFF"/>
                          </a:highlight>
                          <a:latin typeface="Consolas"/>
                          <a:ea typeface="Consolas"/>
                          <a:cs typeface="Consolas"/>
                          <a:sym typeface="Consolas"/>
                        </a:rPr>
                        <a:t>(</a:t>
                      </a:r>
                      <a:r>
                        <a:rPr lang="en" sz="1000">
                          <a:solidFill>
                            <a:srgbClr val="C53929"/>
                          </a:solidFill>
                          <a:highlight>
                            <a:srgbClr val="FFFFFF"/>
                          </a:highlight>
                          <a:latin typeface="Consolas"/>
                          <a:ea typeface="Consolas"/>
                          <a:cs typeface="Consolas"/>
                          <a:sym typeface="Consolas"/>
                        </a:rPr>
                        <a:t>512</a:t>
                      </a:r>
                      <a:r>
                        <a:rPr lang="en" sz="1000">
                          <a:solidFill>
                            <a:srgbClr val="616161"/>
                          </a:solidFill>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model</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add</a:t>
                      </a:r>
                      <a:r>
                        <a:rPr lang="en" sz="1000">
                          <a:solidFill>
                            <a:srgbClr val="616161"/>
                          </a:solidFill>
                          <a:highlight>
                            <a:srgbClr val="FFFFFF"/>
                          </a:highlight>
                          <a:latin typeface="Consolas"/>
                          <a:ea typeface="Consolas"/>
                          <a:cs typeface="Consolas"/>
                          <a:sym typeface="Consolas"/>
                        </a:rPr>
                        <a:t>(</a:t>
                      </a:r>
                      <a:r>
                        <a:rPr lang="en" sz="1000">
                          <a:solidFill>
                            <a:srgbClr val="3367D6"/>
                          </a:solidFill>
                          <a:highlight>
                            <a:srgbClr val="FFFFFF"/>
                          </a:highlight>
                          <a:latin typeface="Consolas"/>
                          <a:ea typeface="Consolas"/>
                          <a:cs typeface="Consolas"/>
                          <a:sym typeface="Consolas"/>
                        </a:rPr>
                        <a:t>ReLU</a:t>
                      </a:r>
                      <a:r>
                        <a:rPr lang="en" sz="1000">
                          <a:solidFill>
                            <a:srgbClr val="616161"/>
                          </a:solidFill>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highlight>
                            <a:srgbClr val="FFFFFF"/>
                          </a:highlight>
                          <a:latin typeface="Consolas"/>
                          <a:ea typeface="Consolas"/>
                          <a:cs typeface="Consolas"/>
                          <a:sym typeface="Consolas"/>
                        </a:rPr>
                        <a:t># Add the third (output) layer (10 nodes) with Sigmoid activation function.</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model</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add</a:t>
                      </a:r>
                      <a:r>
                        <a:rPr lang="en" sz="1000">
                          <a:solidFill>
                            <a:srgbClr val="616161"/>
                          </a:solidFill>
                          <a:highlight>
                            <a:srgbClr val="FFFFFF"/>
                          </a:highlight>
                          <a:latin typeface="Consolas"/>
                          <a:ea typeface="Consolas"/>
                          <a:cs typeface="Consolas"/>
                          <a:sym typeface="Consolas"/>
                        </a:rPr>
                        <a:t>(</a:t>
                      </a:r>
                      <a:r>
                        <a:rPr lang="en" sz="1000">
                          <a:solidFill>
                            <a:srgbClr val="3367D6"/>
                          </a:solidFill>
                          <a:highlight>
                            <a:srgbClr val="FFFFFF"/>
                          </a:highlight>
                          <a:latin typeface="Consolas"/>
                          <a:ea typeface="Consolas"/>
                          <a:cs typeface="Consolas"/>
                          <a:sym typeface="Consolas"/>
                        </a:rPr>
                        <a:t>Dense</a:t>
                      </a:r>
                      <a:r>
                        <a:rPr lang="en" sz="1000">
                          <a:solidFill>
                            <a:srgbClr val="616161"/>
                          </a:solidFill>
                          <a:highlight>
                            <a:srgbClr val="FFFFFF"/>
                          </a:highlight>
                          <a:latin typeface="Consolas"/>
                          <a:ea typeface="Consolas"/>
                          <a:cs typeface="Consolas"/>
                          <a:sym typeface="Consolas"/>
                        </a:rPr>
                        <a:t>(</a:t>
                      </a:r>
                      <a:r>
                        <a:rPr lang="en" sz="1000">
                          <a:solidFill>
                            <a:srgbClr val="C53929"/>
                          </a:solidFill>
                          <a:highlight>
                            <a:srgbClr val="FFFFFF"/>
                          </a:highlight>
                          <a:latin typeface="Consolas"/>
                          <a:ea typeface="Consolas"/>
                          <a:cs typeface="Consolas"/>
                          <a:sym typeface="Consolas"/>
                        </a:rPr>
                        <a:t>10</a:t>
                      </a:r>
                      <a:r>
                        <a:rPr lang="en" sz="1000">
                          <a:solidFill>
                            <a:srgbClr val="616161"/>
                          </a:solidFill>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model</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add</a:t>
                      </a:r>
                      <a:r>
                        <a:rPr lang="en" sz="1000">
                          <a:solidFill>
                            <a:srgbClr val="616161"/>
                          </a:solidFill>
                          <a:highlight>
                            <a:srgbClr val="FFFFFF"/>
                          </a:highlight>
                          <a:latin typeface="Consolas"/>
                          <a:ea typeface="Consolas"/>
                          <a:cs typeface="Consolas"/>
                          <a:sym typeface="Consolas"/>
                        </a:rPr>
                        <a:t>(</a:t>
                      </a:r>
                      <a:r>
                        <a:rPr lang="en" sz="1000">
                          <a:solidFill>
                            <a:srgbClr val="3367D6"/>
                          </a:solidFill>
                          <a:highlight>
                            <a:srgbClr val="FFFFFF"/>
                          </a:highlight>
                          <a:latin typeface="Consolas"/>
                          <a:ea typeface="Consolas"/>
                          <a:cs typeface="Consolas"/>
                          <a:sym typeface="Consolas"/>
                        </a:rPr>
                        <a:t>Activation</a:t>
                      </a:r>
                      <a:r>
                        <a:rPr lang="en" sz="1000">
                          <a:solidFill>
                            <a:srgbClr val="616161"/>
                          </a:solidFill>
                          <a:highlight>
                            <a:srgbClr val="FFFFFF"/>
                          </a:highlight>
                          <a:latin typeface="Consolas"/>
                          <a:ea typeface="Consolas"/>
                          <a:cs typeface="Consolas"/>
                          <a:sym typeface="Consolas"/>
                        </a:rPr>
                        <a:t>(</a:t>
                      </a:r>
                      <a:r>
                        <a:rPr lang="en" sz="1000">
                          <a:solidFill>
                            <a:srgbClr val="0F9D58"/>
                          </a:solidFill>
                          <a:highlight>
                            <a:srgbClr val="FFFFFF"/>
                          </a:highlight>
                          <a:latin typeface="Consolas"/>
                          <a:ea typeface="Consolas"/>
                          <a:cs typeface="Consolas"/>
                          <a:sym typeface="Consolas"/>
                        </a:rPr>
                        <a:t>'softmax'</a:t>
                      </a:r>
                      <a:r>
                        <a:rPr lang="en" sz="1000">
                          <a:solidFill>
                            <a:srgbClr val="616161"/>
                          </a:solidFill>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highlight>
                            <a:srgbClr val="FFFFFF"/>
                          </a:highlight>
                          <a:latin typeface="Consolas"/>
                          <a:ea typeface="Consolas"/>
                          <a:cs typeface="Consolas"/>
                          <a:sym typeface="Consolas"/>
                        </a:rPr>
                        <a:t># Use the Categorical Cross Entropy loss function for a Multi-Class Classifier.</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model</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compile</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loss</a:t>
                      </a:r>
                      <a:r>
                        <a:rPr lang="en" sz="1000">
                          <a:solidFill>
                            <a:srgbClr val="616161"/>
                          </a:solidFill>
                          <a:highlight>
                            <a:srgbClr val="FFFFFF"/>
                          </a:highlight>
                          <a:latin typeface="Consolas"/>
                          <a:ea typeface="Consolas"/>
                          <a:cs typeface="Consolas"/>
                          <a:sym typeface="Consolas"/>
                        </a:rPr>
                        <a:t>=</a:t>
                      </a:r>
                      <a:r>
                        <a:rPr lang="en" sz="1000">
                          <a:solidFill>
                            <a:srgbClr val="0F9D58"/>
                          </a:solidFill>
                          <a:highlight>
                            <a:srgbClr val="FFFFFF"/>
                          </a:highlight>
                          <a:latin typeface="Consolas"/>
                          <a:ea typeface="Consolas"/>
                          <a:cs typeface="Consolas"/>
                          <a:sym typeface="Consolas"/>
                        </a:rPr>
                        <a:t>'categorical_crossentropy'</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optimizer</a:t>
                      </a:r>
                      <a:r>
                        <a:rPr lang="en" sz="1000">
                          <a:solidFill>
                            <a:srgbClr val="616161"/>
                          </a:solidFill>
                          <a:highlight>
                            <a:srgbClr val="FFFFFF"/>
                          </a:highlight>
                          <a:latin typeface="Consolas"/>
                          <a:ea typeface="Consolas"/>
                          <a:cs typeface="Consolas"/>
                          <a:sym typeface="Consolas"/>
                        </a:rPr>
                        <a:t>=</a:t>
                      </a:r>
                      <a:r>
                        <a:rPr lang="en" sz="1000">
                          <a:solidFill>
                            <a:srgbClr val="0F9D58"/>
                          </a:solidFill>
                          <a:highlight>
                            <a:srgbClr val="FFFFFF"/>
                          </a:highlight>
                          <a:latin typeface="Consolas"/>
                          <a:ea typeface="Consolas"/>
                          <a:cs typeface="Consolas"/>
                          <a:sym typeface="Consolas"/>
                        </a:rPr>
                        <a:t>'adam'</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metrics</a:t>
                      </a:r>
                      <a:r>
                        <a:rPr lang="en" sz="1000">
                          <a:solidFill>
                            <a:srgbClr val="616161"/>
                          </a:solidFill>
                          <a:highlight>
                            <a:srgbClr val="FFFFFF"/>
                          </a:highlight>
                          <a:latin typeface="Consolas"/>
                          <a:ea typeface="Consolas"/>
                          <a:cs typeface="Consolas"/>
                          <a:sym typeface="Consolas"/>
                        </a:rPr>
                        <a:t>=[</a:t>
                      </a:r>
                      <a:r>
                        <a:rPr lang="en" sz="1000">
                          <a:solidFill>
                            <a:srgbClr val="0F9D58"/>
                          </a:solidFill>
                          <a:highlight>
                            <a:srgbClr val="FFFFFF"/>
                          </a:highlight>
                          <a:latin typeface="Consolas"/>
                          <a:ea typeface="Consolas"/>
                          <a:cs typeface="Consolas"/>
                          <a:sym typeface="Consolas"/>
                        </a:rPr>
                        <a:t>'accuracy'</a:t>
                      </a:r>
                      <a:r>
                        <a:rPr lang="en" sz="1000">
                          <a:solidFill>
                            <a:srgbClr val="616161"/>
                          </a:solidFill>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txBody>
                  <a:tcPr marT="63500" marB="63500" marR="63500" marL="63500">
                    <a:solidFill>
                      <a:srgbClr val="FAFAFA"/>
                    </a:solidFill>
                  </a:tcPr>
                </a:tc>
              </a:tr>
            </a:tbl>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9" name="Shape 399"/>
        <p:cNvGrpSpPr/>
        <p:nvPr/>
      </p:nvGrpSpPr>
      <p:grpSpPr>
        <a:xfrm>
          <a:off x="0" y="0"/>
          <a:ext cx="0" cy="0"/>
          <a:chOff x="0" y="0"/>
          <a:chExt cx="0" cy="0"/>
        </a:xfrm>
      </p:grpSpPr>
      <p:sp>
        <p:nvSpPr>
          <p:cNvPr id="400" name="Google Shape;400;p54"/>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Neural Networks - Model Summary</a:t>
            </a:r>
            <a:endParaRPr>
              <a:solidFill>
                <a:srgbClr val="38761D"/>
              </a:solidFill>
            </a:endParaRPr>
          </a:p>
        </p:txBody>
      </p:sp>
      <p:pic>
        <p:nvPicPr>
          <p:cNvPr id="401" name="Google Shape;401;p54"/>
          <p:cNvPicPr preferRelativeResize="0"/>
          <p:nvPr/>
        </p:nvPicPr>
        <p:blipFill>
          <a:blip r:embed="rId3">
            <a:alphaModFix/>
          </a:blip>
          <a:stretch>
            <a:fillRect/>
          </a:stretch>
        </p:blipFill>
        <p:spPr>
          <a:xfrm>
            <a:off x="0" y="0"/>
            <a:ext cx="1466275" cy="730575"/>
          </a:xfrm>
          <a:prstGeom prst="rect">
            <a:avLst/>
          </a:prstGeom>
          <a:noFill/>
          <a:ln>
            <a:noFill/>
          </a:ln>
        </p:spPr>
      </p:pic>
      <p:sp>
        <p:nvSpPr>
          <p:cNvPr id="402" name="Google Shape;402;p54"/>
          <p:cNvSpPr txBox="1"/>
          <p:nvPr/>
        </p:nvSpPr>
        <p:spPr>
          <a:xfrm>
            <a:off x="356700"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None/>
            </a:pPr>
            <a:r>
              <a:rPr b="1" lang="en" sz="1200">
                <a:solidFill>
                  <a:schemeClr val="dk1"/>
                </a:solidFill>
                <a:highlight>
                  <a:srgbClr val="FFFFFF"/>
                </a:highlight>
              </a:rPr>
              <a:t>Model Summary</a:t>
            </a:r>
            <a:br>
              <a:rPr lang="en" sz="1200">
                <a:solidFill>
                  <a:schemeClr val="dk1"/>
                </a:solidFill>
                <a:highlight>
                  <a:srgbClr val="FFFFFF"/>
                </a:highlight>
              </a:rPr>
            </a:br>
            <a:endParaRPr sz="1200">
              <a:solidFill>
                <a:schemeClr val="dk1"/>
              </a:solidFill>
              <a:highlight>
                <a:srgbClr val="FFFFFF"/>
              </a:highlight>
            </a:endParaRPr>
          </a:p>
          <a:p>
            <a:pPr indent="0" lvl="0" marL="0" rtl="0" algn="l">
              <a:lnSpc>
                <a:spcPct val="115000"/>
              </a:lnSpc>
              <a:spcBef>
                <a:spcPts val="0"/>
              </a:spcBef>
              <a:spcAft>
                <a:spcPts val="0"/>
              </a:spcAft>
              <a:buNone/>
            </a:pPr>
            <a:r>
              <a:rPr lang="en" sz="1200">
                <a:solidFill>
                  <a:schemeClr val="dk1"/>
                </a:solidFill>
                <a:highlight>
                  <a:srgbClr val="FFFFFF"/>
                </a:highlight>
              </a:rPr>
              <a:t>Let's now look at the layers using the </a:t>
            </a:r>
            <a:r>
              <a:rPr b="1" lang="en" sz="1200">
                <a:solidFill>
                  <a:schemeClr val="dk1"/>
                </a:solidFill>
                <a:highlight>
                  <a:srgbClr val="EFF0F1"/>
                </a:highlight>
              </a:rPr>
              <a:t>summary()</a:t>
            </a:r>
            <a:r>
              <a:rPr lang="en" sz="1200">
                <a:solidFill>
                  <a:schemeClr val="dk1"/>
                </a:solidFill>
                <a:highlight>
                  <a:srgbClr val="FFFFFF"/>
                </a:highlight>
              </a:rPr>
              <a:t> method. The first layer in the summary is the flattened layer and shows that the output from the layer is 784 nodes. Also notice how many parameters the network will need to </a:t>
            </a:r>
            <a:r>
              <a:rPr i="1" lang="en" sz="1200">
                <a:solidFill>
                  <a:schemeClr val="dk1"/>
                </a:solidFill>
                <a:highlight>
                  <a:srgbClr val="FFFFFF"/>
                </a:highlight>
              </a:rPr>
              <a:t>"learn"</a:t>
            </a:r>
            <a:r>
              <a:rPr lang="en" sz="1200">
                <a:solidFill>
                  <a:schemeClr val="dk1"/>
                </a:solidFill>
                <a:highlight>
                  <a:srgbClr val="FFFFFF"/>
                </a:highlight>
              </a:rPr>
              <a:t> during training ~ </a:t>
            </a:r>
            <a:r>
              <a:rPr b="1" lang="en" sz="1200">
                <a:solidFill>
                  <a:srgbClr val="0000FF"/>
                </a:solidFill>
                <a:highlight>
                  <a:srgbClr val="FFFFFF"/>
                </a:highlight>
              </a:rPr>
              <a:t>nearly 700,000</a:t>
            </a:r>
            <a:r>
              <a:rPr lang="en" sz="1200">
                <a:solidFill>
                  <a:schemeClr val="dk1"/>
                </a:solidFill>
                <a:highlight>
                  <a:srgbClr val="FFFFFF"/>
                </a:highlight>
              </a:rPr>
              <a:t>.</a:t>
            </a:r>
            <a:endParaRPr sz="1200">
              <a:solidFill>
                <a:schemeClr val="dk1"/>
              </a:solidFill>
              <a:highlight>
                <a:srgbClr val="FFFFFF"/>
              </a:highlight>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graphicFrame>
        <p:nvGraphicFramePr>
          <p:cNvPr id="403" name="Google Shape;403;p54"/>
          <p:cNvGraphicFramePr/>
          <p:nvPr/>
        </p:nvGraphicFramePr>
        <p:xfrm>
          <a:off x="434913" y="1939925"/>
          <a:ext cx="3000000" cy="3000000"/>
        </p:xfrm>
        <a:graphic>
          <a:graphicData uri="http://schemas.openxmlformats.org/drawingml/2006/table">
            <a:tbl>
              <a:tblPr>
                <a:noFill/>
                <a:tableStyleId>{ED65EA27-E6AA-487E-946A-8596C767633C}</a:tableStyleId>
              </a:tblPr>
              <a:tblGrid>
                <a:gridCol w="8099075"/>
              </a:tblGrid>
              <a:tr h="12700">
                <a:tc>
                  <a:txBody>
                    <a:bodyPr/>
                    <a:lstStyle/>
                    <a:p>
                      <a:pPr indent="0" lvl="0" marL="0" rtl="0" algn="l">
                        <a:lnSpc>
                          <a:spcPct val="115000"/>
                        </a:lnSpc>
                        <a:spcBef>
                          <a:spcPts val="0"/>
                        </a:spcBef>
                        <a:spcAft>
                          <a:spcPts val="0"/>
                        </a:spcAft>
                        <a:buNone/>
                      </a:pPr>
                      <a:r>
                        <a:rPr lang="en" sz="900">
                          <a:solidFill>
                            <a:srgbClr val="3367D6"/>
                          </a:solidFill>
                          <a:highlight>
                            <a:srgbClr val="FFFFFF"/>
                          </a:highlight>
                          <a:latin typeface="Consolas"/>
                          <a:ea typeface="Consolas"/>
                          <a:cs typeface="Consolas"/>
                          <a:sym typeface="Consolas"/>
                        </a:rPr>
                        <a:t>Layer</a:t>
                      </a:r>
                      <a:r>
                        <a:rPr lang="en" sz="900">
                          <a:highlight>
                            <a:srgbClr val="FFFFFF"/>
                          </a:highlight>
                          <a:latin typeface="Consolas"/>
                          <a:ea typeface="Consolas"/>
                          <a:cs typeface="Consolas"/>
                          <a:sym typeface="Consolas"/>
                        </a:rPr>
                        <a:t> </a:t>
                      </a:r>
                      <a:r>
                        <a:rPr lang="en" sz="900">
                          <a:solidFill>
                            <a:srgbClr val="616161"/>
                          </a:solidFill>
                          <a:highlight>
                            <a:srgbClr val="FFFFFF"/>
                          </a:highlight>
                          <a:latin typeface="Consolas"/>
                          <a:ea typeface="Consolas"/>
                          <a:cs typeface="Consolas"/>
                          <a:sym typeface="Consolas"/>
                        </a:rPr>
                        <a:t>(</a:t>
                      </a:r>
                      <a:r>
                        <a:rPr lang="en" sz="900">
                          <a:highlight>
                            <a:srgbClr val="FFFFFF"/>
                          </a:highlight>
                          <a:latin typeface="Consolas"/>
                          <a:ea typeface="Consolas"/>
                          <a:cs typeface="Consolas"/>
                          <a:sym typeface="Consolas"/>
                        </a:rPr>
                        <a:t>type</a:t>
                      </a:r>
                      <a:r>
                        <a:rPr lang="en" sz="900">
                          <a:solidFill>
                            <a:srgbClr val="616161"/>
                          </a:solidFill>
                          <a:highlight>
                            <a:srgbClr val="FFFFFF"/>
                          </a:highlight>
                          <a:latin typeface="Consolas"/>
                          <a:ea typeface="Consolas"/>
                          <a:cs typeface="Consolas"/>
                          <a:sym typeface="Consolas"/>
                        </a:rPr>
                        <a:t>)</a:t>
                      </a:r>
                      <a:r>
                        <a:rPr lang="en" sz="900">
                          <a:highlight>
                            <a:srgbClr val="FFFFFF"/>
                          </a:highlight>
                          <a:latin typeface="Consolas"/>
                          <a:ea typeface="Consolas"/>
                          <a:cs typeface="Consolas"/>
                          <a:sym typeface="Consolas"/>
                        </a:rPr>
                        <a:t>                 </a:t>
                      </a:r>
                      <a:r>
                        <a:rPr lang="en" sz="900">
                          <a:solidFill>
                            <a:srgbClr val="3367D6"/>
                          </a:solidFill>
                          <a:highlight>
                            <a:srgbClr val="FFFFFF"/>
                          </a:highlight>
                          <a:latin typeface="Consolas"/>
                          <a:ea typeface="Consolas"/>
                          <a:cs typeface="Consolas"/>
                          <a:sym typeface="Consolas"/>
                        </a:rPr>
                        <a:t>Output</a:t>
                      </a:r>
                      <a:r>
                        <a:rPr lang="en" sz="900">
                          <a:highlight>
                            <a:srgbClr val="FFFFFF"/>
                          </a:highlight>
                          <a:latin typeface="Consolas"/>
                          <a:ea typeface="Consolas"/>
                          <a:cs typeface="Consolas"/>
                          <a:sym typeface="Consolas"/>
                        </a:rPr>
                        <a:t> </a:t>
                      </a:r>
                      <a:r>
                        <a:rPr lang="en" sz="900">
                          <a:solidFill>
                            <a:srgbClr val="3367D6"/>
                          </a:solidFill>
                          <a:highlight>
                            <a:srgbClr val="FFFFFF"/>
                          </a:highlight>
                          <a:latin typeface="Consolas"/>
                          <a:ea typeface="Consolas"/>
                          <a:cs typeface="Consolas"/>
                          <a:sym typeface="Consolas"/>
                        </a:rPr>
                        <a:t>Shape</a:t>
                      </a:r>
                      <a:r>
                        <a:rPr lang="en" sz="900">
                          <a:highlight>
                            <a:srgbClr val="FFFFFF"/>
                          </a:highlight>
                          <a:latin typeface="Consolas"/>
                          <a:ea typeface="Consolas"/>
                          <a:cs typeface="Consolas"/>
                          <a:sym typeface="Consolas"/>
                        </a:rPr>
                        <a:t>              </a:t>
                      </a:r>
                      <a:r>
                        <a:rPr lang="en" sz="900">
                          <a:solidFill>
                            <a:srgbClr val="3367D6"/>
                          </a:solidFill>
                          <a:highlight>
                            <a:srgbClr val="FFFFFF"/>
                          </a:highlight>
                          <a:latin typeface="Consolas"/>
                          <a:ea typeface="Consolas"/>
                          <a:cs typeface="Consolas"/>
                          <a:sym typeface="Consolas"/>
                        </a:rPr>
                        <a:t>Param</a:t>
                      </a:r>
                      <a:r>
                        <a:rPr lang="en" sz="900">
                          <a:highlight>
                            <a:srgbClr val="FFFFFF"/>
                          </a:highlight>
                          <a:latin typeface="Consolas"/>
                          <a:ea typeface="Consolas"/>
                          <a:cs typeface="Consolas"/>
                          <a:sym typeface="Consolas"/>
                        </a:rPr>
                        <a:t> </a:t>
                      </a:r>
                      <a:r>
                        <a:rPr lang="en" sz="900">
                          <a:solidFill>
                            <a:srgbClr val="455A64"/>
                          </a:solidFill>
                          <a:highlight>
                            <a:srgbClr val="FFFFFF"/>
                          </a:highlight>
                          <a:latin typeface="Consolas"/>
                          <a:ea typeface="Consolas"/>
                          <a:cs typeface="Consolas"/>
                          <a:sym typeface="Consolas"/>
                        </a:rPr>
                        <a:t>#   </a:t>
                      </a:r>
                      <a:endParaRPr sz="9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900">
                          <a:solidFill>
                            <a:srgbClr val="616161"/>
                          </a:solidFill>
                          <a:highlight>
                            <a:srgbClr val="FFFFFF"/>
                          </a:highlight>
                          <a:latin typeface="Consolas"/>
                          <a:ea typeface="Consolas"/>
                          <a:cs typeface="Consolas"/>
                          <a:sym typeface="Consolas"/>
                        </a:rPr>
                        <a:t>=================================================================</a:t>
                      </a:r>
                      <a:endParaRPr sz="9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900">
                          <a:highlight>
                            <a:srgbClr val="FFFFFF"/>
                          </a:highlight>
                          <a:latin typeface="Consolas"/>
                          <a:ea typeface="Consolas"/>
                          <a:cs typeface="Consolas"/>
                          <a:sym typeface="Consolas"/>
                        </a:rPr>
                        <a:t>flatten_1 </a:t>
                      </a:r>
                      <a:r>
                        <a:rPr lang="en" sz="900">
                          <a:solidFill>
                            <a:srgbClr val="616161"/>
                          </a:solidFill>
                          <a:highlight>
                            <a:srgbClr val="FFFFFF"/>
                          </a:highlight>
                          <a:latin typeface="Consolas"/>
                          <a:ea typeface="Consolas"/>
                          <a:cs typeface="Consolas"/>
                          <a:sym typeface="Consolas"/>
                        </a:rPr>
                        <a:t>(</a:t>
                      </a:r>
                      <a:r>
                        <a:rPr lang="en" sz="900">
                          <a:solidFill>
                            <a:srgbClr val="3367D6"/>
                          </a:solidFill>
                          <a:highlight>
                            <a:srgbClr val="FFFFFF"/>
                          </a:highlight>
                          <a:latin typeface="Consolas"/>
                          <a:ea typeface="Consolas"/>
                          <a:cs typeface="Consolas"/>
                          <a:sym typeface="Consolas"/>
                        </a:rPr>
                        <a:t>Flatten</a:t>
                      </a:r>
                      <a:r>
                        <a:rPr lang="en" sz="900">
                          <a:solidFill>
                            <a:srgbClr val="616161"/>
                          </a:solidFill>
                          <a:highlight>
                            <a:srgbClr val="FFFFFF"/>
                          </a:highlight>
                          <a:latin typeface="Consolas"/>
                          <a:ea typeface="Consolas"/>
                          <a:cs typeface="Consolas"/>
                          <a:sym typeface="Consolas"/>
                        </a:rPr>
                        <a:t>)</a:t>
                      </a:r>
                      <a:r>
                        <a:rPr lang="en" sz="900">
                          <a:highlight>
                            <a:srgbClr val="FFFFFF"/>
                          </a:highlight>
                          <a:latin typeface="Consolas"/>
                          <a:ea typeface="Consolas"/>
                          <a:cs typeface="Consolas"/>
                          <a:sym typeface="Consolas"/>
                        </a:rPr>
                        <a:t>          </a:t>
                      </a:r>
                      <a:r>
                        <a:rPr lang="en" sz="900">
                          <a:solidFill>
                            <a:srgbClr val="616161"/>
                          </a:solidFill>
                          <a:highlight>
                            <a:srgbClr val="FFFFFF"/>
                          </a:highlight>
                          <a:latin typeface="Consolas"/>
                          <a:ea typeface="Consolas"/>
                          <a:cs typeface="Consolas"/>
                          <a:sym typeface="Consolas"/>
                        </a:rPr>
                        <a:t>(</a:t>
                      </a:r>
                      <a:r>
                        <a:rPr lang="en" sz="900">
                          <a:solidFill>
                            <a:srgbClr val="9C27B0"/>
                          </a:solidFill>
                          <a:highlight>
                            <a:srgbClr val="FFFFFF"/>
                          </a:highlight>
                          <a:latin typeface="Consolas"/>
                          <a:ea typeface="Consolas"/>
                          <a:cs typeface="Consolas"/>
                          <a:sym typeface="Consolas"/>
                        </a:rPr>
                        <a:t>None</a:t>
                      </a:r>
                      <a:r>
                        <a:rPr lang="en" sz="900">
                          <a:solidFill>
                            <a:srgbClr val="616161"/>
                          </a:solidFill>
                          <a:highlight>
                            <a:srgbClr val="FFFFFF"/>
                          </a:highlight>
                          <a:latin typeface="Consolas"/>
                          <a:ea typeface="Consolas"/>
                          <a:cs typeface="Consolas"/>
                          <a:sym typeface="Consolas"/>
                        </a:rPr>
                        <a:t>,</a:t>
                      </a:r>
                      <a:r>
                        <a:rPr lang="en" sz="900">
                          <a:highlight>
                            <a:srgbClr val="FFFFFF"/>
                          </a:highlight>
                          <a:latin typeface="Consolas"/>
                          <a:ea typeface="Consolas"/>
                          <a:cs typeface="Consolas"/>
                          <a:sym typeface="Consolas"/>
                        </a:rPr>
                        <a:t> </a:t>
                      </a:r>
                      <a:r>
                        <a:rPr lang="en" sz="900">
                          <a:solidFill>
                            <a:srgbClr val="C53929"/>
                          </a:solidFill>
                          <a:highlight>
                            <a:srgbClr val="FFFFFF"/>
                          </a:highlight>
                          <a:latin typeface="Consolas"/>
                          <a:ea typeface="Consolas"/>
                          <a:cs typeface="Consolas"/>
                          <a:sym typeface="Consolas"/>
                        </a:rPr>
                        <a:t>784</a:t>
                      </a:r>
                      <a:r>
                        <a:rPr lang="en" sz="900">
                          <a:solidFill>
                            <a:srgbClr val="616161"/>
                          </a:solidFill>
                          <a:highlight>
                            <a:srgbClr val="FFFFFF"/>
                          </a:highlight>
                          <a:latin typeface="Consolas"/>
                          <a:ea typeface="Consolas"/>
                          <a:cs typeface="Consolas"/>
                          <a:sym typeface="Consolas"/>
                        </a:rPr>
                        <a:t>)</a:t>
                      </a:r>
                      <a:r>
                        <a:rPr lang="en" sz="900">
                          <a:highlight>
                            <a:srgbClr val="FFFFFF"/>
                          </a:highlight>
                          <a:latin typeface="Consolas"/>
                          <a:ea typeface="Consolas"/>
                          <a:cs typeface="Consolas"/>
                          <a:sym typeface="Consolas"/>
                        </a:rPr>
                        <a:t>               </a:t>
                      </a:r>
                      <a:r>
                        <a:rPr lang="en" sz="900">
                          <a:solidFill>
                            <a:srgbClr val="C53929"/>
                          </a:solidFill>
                          <a:highlight>
                            <a:srgbClr val="FFFFFF"/>
                          </a:highlight>
                          <a:latin typeface="Consolas"/>
                          <a:ea typeface="Consolas"/>
                          <a:cs typeface="Consolas"/>
                          <a:sym typeface="Consolas"/>
                        </a:rPr>
                        <a:t>0</a:t>
                      </a:r>
                      <a:r>
                        <a:rPr lang="en" sz="900">
                          <a:highlight>
                            <a:srgbClr val="FFFFFF"/>
                          </a:highlight>
                          <a:latin typeface="Consolas"/>
                          <a:ea typeface="Consolas"/>
                          <a:cs typeface="Consolas"/>
                          <a:sym typeface="Consolas"/>
                        </a:rPr>
                        <a:t>         </a:t>
                      </a:r>
                      <a:endParaRPr sz="9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900">
                          <a:highlight>
                            <a:srgbClr val="FFFFFF"/>
                          </a:highlight>
                          <a:latin typeface="Consolas"/>
                          <a:ea typeface="Consolas"/>
                          <a:cs typeface="Consolas"/>
                          <a:sym typeface="Consolas"/>
                        </a:rPr>
                        <a:t>_________________________________________________________________</a:t>
                      </a:r>
                      <a:endParaRPr sz="9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900">
                          <a:highlight>
                            <a:srgbClr val="FFFFFF"/>
                          </a:highlight>
                          <a:latin typeface="Consolas"/>
                          <a:ea typeface="Consolas"/>
                          <a:cs typeface="Consolas"/>
                          <a:sym typeface="Consolas"/>
                        </a:rPr>
                        <a:t>dense_69 </a:t>
                      </a:r>
                      <a:r>
                        <a:rPr lang="en" sz="900">
                          <a:solidFill>
                            <a:srgbClr val="616161"/>
                          </a:solidFill>
                          <a:highlight>
                            <a:srgbClr val="FFFFFF"/>
                          </a:highlight>
                          <a:latin typeface="Consolas"/>
                          <a:ea typeface="Consolas"/>
                          <a:cs typeface="Consolas"/>
                          <a:sym typeface="Consolas"/>
                        </a:rPr>
                        <a:t>(</a:t>
                      </a:r>
                      <a:r>
                        <a:rPr lang="en" sz="900">
                          <a:solidFill>
                            <a:srgbClr val="3367D6"/>
                          </a:solidFill>
                          <a:highlight>
                            <a:srgbClr val="FFFFFF"/>
                          </a:highlight>
                          <a:latin typeface="Consolas"/>
                          <a:ea typeface="Consolas"/>
                          <a:cs typeface="Consolas"/>
                          <a:sym typeface="Consolas"/>
                        </a:rPr>
                        <a:t>Dense</a:t>
                      </a:r>
                      <a:r>
                        <a:rPr lang="en" sz="900">
                          <a:solidFill>
                            <a:srgbClr val="616161"/>
                          </a:solidFill>
                          <a:highlight>
                            <a:srgbClr val="FFFFFF"/>
                          </a:highlight>
                          <a:latin typeface="Consolas"/>
                          <a:ea typeface="Consolas"/>
                          <a:cs typeface="Consolas"/>
                          <a:sym typeface="Consolas"/>
                        </a:rPr>
                        <a:t>)</a:t>
                      </a:r>
                      <a:r>
                        <a:rPr lang="en" sz="900">
                          <a:highlight>
                            <a:srgbClr val="FFFFFF"/>
                          </a:highlight>
                          <a:latin typeface="Consolas"/>
                          <a:ea typeface="Consolas"/>
                          <a:cs typeface="Consolas"/>
                          <a:sym typeface="Consolas"/>
                        </a:rPr>
                        <a:t>             </a:t>
                      </a:r>
                      <a:r>
                        <a:rPr lang="en" sz="900">
                          <a:solidFill>
                            <a:srgbClr val="616161"/>
                          </a:solidFill>
                          <a:highlight>
                            <a:srgbClr val="FFFFFF"/>
                          </a:highlight>
                          <a:latin typeface="Consolas"/>
                          <a:ea typeface="Consolas"/>
                          <a:cs typeface="Consolas"/>
                          <a:sym typeface="Consolas"/>
                        </a:rPr>
                        <a:t>(</a:t>
                      </a:r>
                      <a:r>
                        <a:rPr lang="en" sz="900">
                          <a:solidFill>
                            <a:srgbClr val="9C27B0"/>
                          </a:solidFill>
                          <a:highlight>
                            <a:srgbClr val="FFFFFF"/>
                          </a:highlight>
                          <a:latin typeface="Consolas"/>
                          <a:ea typeface="Consolas"/>
                          <a:cs typeface="Consolas"/>
                          <a:sym typeface="Consolas"/>
                        </a:rPr>
                        <a:t>None</a:t>
                      </a:r>
                      <a:r>
                        <a:rPr lang="en" sz="900">
                          <a:solidFill>
                            <a:srgbClr val="616161"/>
                          </a:solidFill>
                          <a:highlight>
                            <a:srgbClr val="FFFFFF"/>
                          </a:highlight>
                          <a:latin typeface="Consolas"/>
                          <a:ea typeface="Consolas"/>
                          <a:cs typeface="Consolas"/>
                          <a:sym typeface="Consolas"/>
                        </a:rPr>
                        <a:t>,</a:t>
                      </a:r>
                      <a:r>
                        <a:rPr lang="en" sz="900">
                          <a:highlight>
                            <a:srgbClr val="FFFFFF"/>
                          </a:highlight>
                          <a:latin typeface="Consolas"/>
                          <a:ea typeface="Consolas"/>
                          <a:cs typeface="Consolas"/>
                          <a:sym typeface="Consolas"/>
                        </a:rPr>
                        <a:t> </a:t>
                      </a:r>
                      <a:r>
                        <a:rPr lang="en" sz="900">
                          <a:solidFill>
                            <a:srgbClr val="C53929"/>
                          </a:solidFill>
                          <a:highlight>
                            <a:srgbClr val="FFFFFF"/>
                          </a:highlight>
                          <a:latin typeface="Consolas"/>
                          <a:ea typeface="Consolas"/>
                          <a:cs typeface="Consolas"/>
                          <a:sym typeface="Consolas"/>
                        </a:rPr>
                        <a:t>512</a:t>
                      </a:r>
                      <a:r>
                        <a:rPr lang="en" sz="900">
                          <a:solidFill>
                            <a:srgbClr val="616161"/>
                          </a:solidFill>
                          <a:highlight>
                            <a:srgbClr val="FFFFFF"/>
                          </a:highlight>
                          <a:latin typeface="Consolas"/>
                          <a:ea typeface="Consolas"/>
                          <a:cs typeface="Consolas"/>
                          <a:sym typeface="Consolas"/>
                        </a:rPr>
                        <a:t>)</a:t>
                      </a:r>
                      <a:r>
                        <a:rPr lang="en" sz="900">
                          <a:highlight>
                            <a:srgbClr val="FFFFFF"/>
                          </a:highlight>
                          <a:latin typeface="Consolas"/>
                          <a:ea typeface="Consolas"/>
                          <a:cs typeface="Consolas"/>
                          <a:sym typeface="Consolas"/>
                        </a:rPr>
                        <a:t>               </a:t>
                      </a:r>
                      <a:r>
                        <a:rPr lang="en" sz="900">
                          <a:solidFill>
                            <a:srgbClr val="C53929"/>
                          </a:solidFill>
                          <a:highlight>
                            <a:srgbClr val="FFFFFF"/>
                          </a:highlight>
                          <a:latin typeface="Consolas"/>
                          <a:ea typeface="Consolas"/>
                          <a:cs typeface="Consolas"/>
                          <a:sym typeface="Consolas"/>
                        </a:rPr>
                        <a:t>401920</a:t>
                      </a:r>
                      <a:r>
                        <a:rPr lang="en" sz="900">
                          <a:highlight>
                            <a:srgbClr val="FFFFFF"/>
                          </a:highlight>
                          <a:latin typeface="Consolas"/>
                          <a:ea typeface="Consolas"/>
                          <a:cs typeface="Consolas"/>
                          <a:sym typeface="Consolas"/>
                        </a:rPr>
                        <a:t>    </a:t>
                      </a:r>
                      <a:endParaRPr sz="9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900">
                          <a:highlight>
                            <a:srgbClr val="FFFFFF"/>
                          </a:highlight>
                          <a:latin typeface="Consolas"/>
                          <a:ea typeface="Consolas"/>
                          <a:cs typeface="Consolas"/>
                          <a:sym typeface="Consolas"/>
                        </a:rPr>
                        <a:t>_________________________________________________________________</a:t>
                      </a:r>
                      <a:endParaRPr sz="9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900">
                          <a:highlight>
                            <a:srgbClr val="FFFFFF"/>
                          </a:highlight>
                          <a:latin typeface="Consolas"/>
                          <a:ea typeface="Consolas"/>
                          <a:cs typeface="Consolas"/>
                          <a:sym typeface="Consolas"/>
                        </a:rPr>
                        <a:t>re_lu_20 </a:t>
                      </a:r>
                      <a:r>
                        <a:rPr lang="en" sz="900">
                          <a:solidFill>
                            <a:srgbClr val="616161"/>
                          </a:solidFill>
                          <a:highlight>
                            <a:srgbClr val="FFFFFF"/>
                          </a:highlight>
                          <a:latin typeface="Consolas"/>
                          <a:ea typeface="Consolas"/>
                          <a:cs typeface="Consolas"/>
                          <a:sym typeface="Consolas"/>
                        </a:rPr>
                        <a:t>(</a:t>
                      </a:r>
                      <a:r>
                        <a:rPr lang="en" sz="900">
                          <a:solidFill>
                            <a:srgbClr val="3367D6"/>
                          </a:solidFill>
                          <a:highlight>
                            <a:srgbClr val="FFFFFF"/>
                          </a:highlight>
                          <a:latin typeface="Consolas"/>
                          <a:ea typeface="Consolas"/>
                          <a:cs typeface="Consolas"/>
                          <a:sym typeface="Consolas"/>
                        </a:rPr>
                        <a:t>ReLU</a:t>
                      </a:r>
                      <a:r>
                        <a:rPr lang="en" sz="900">
                          <a:solidFill>
                            <a:srgbClr val="616161"/>
                          </a:solidFill>
                          <a:highlight>
                            <a:srgbClr val="FFFFFF"/>
                          </a:highlight>
                          <a:latin typeface="Consolas"/>
                          <a:ea typeface="Consolas"/>
                          <a:cs typeface="Consolas"/>
                          <a:sym typeface="Consolas"/>
                        </a:rPr>
                        <a:t>)</a:t>
                      </a:r>
                      <a:r>
                        <a:rPr lang="en" sz="900">
                          <a:highlight>
                            <a:srgbClr val="FFFFFF"/>
                          </a:highlight>
                          <a:latin typeface="Consolas"/>
                          <a:ea typeface="Consolas"/>
                          <a:cs typeface="Consolas"/>
                          <a:sym typeface="Consolas"/>
                        </a:rPr>
                        <a:t>              </a:t>
                      </a:r>
                      <a:r>
                        <a:rPr lang="en" sz="900">
                          <a:solidFill>
                            <a:srgbClr val="616161"/>
                          </a:solidFill>
                          <a:highlight>
                            <a:srgbClr val="FFFFFF"/>
                          </a:highlight>
                          <a:latin typeface="Consolas"/>
                          <a:ea typeface="Consolas"/>
                          <a:cs typeface="Consolas"/>
                          <a:sym typeface="Consolas"/>
                        </a:rPr>
                        <a:t>(</a:t>
                      </a:r>
                      <a:r>
                        <a:rPr lang="en" sz="900">
                          <a:solidFill>
                            <a:srgbClr val="9C27B0"/>
                          </a:solidFill>
                          <a:highlight>
                            <a:srgbClr val="FFFFFF"/>
                          </a:highlight>
                          <a:latin typeface="Consolas"/>
                          <a:ea typeface="Consolas"/>
                          <a:cs typeface="Consolas"/>
                          <a:sym typeface="Consolas"/>
                        </a:rPr>
                        <a:t>None</a:t>
                      </a:r>
                      <a:r>
                        <a:rPr lang="en" sz="900">
                          <a:solidFill>
                            <a:srgbClr val="616161"/>
                          </a:solidFill>
                          <a:highlight>
                            <a:srgbClr val="FFFFFF"/>
                          </a:highlight>
                          <a:latin typeface="Consolas"/>
                          <a:ea typeface="Consolas"/>
                          <a:cs typeface="Consolas"/>
                          <a:sym typeface="Consolas"/>
                        </a:rPr>
                        <a:t>,</a:t>
                      </a:r>
                      <a:r>
                        <a:rPr lang="en" sz="900">
                          <a:highlight>
                            <a:srgbClr val="FFFFFF"/>
                          </a:highlight>
                          <a:latin typeface="Consolas"/>
                          <a:ea typeface="Consolas"/>
                          <a:cs typeface="Consolas"/>
                          <a:sym typeface="Consolas"/>
                        </a:rPr>
                        <a:t> </a:t>
                      </a:r>
                      <a:r>
                        <a:rPr lang="en" sz="900">
                          <a:solidFill>
                            <a:srgbClr val="C53929"/>
                          </a:solidFill>
                          <a:highlight>
                            <a:srgbClr val="FFFFFF"/>
                          </a:highlight>
                          <a:latin typeface="Consolas"/>
                          <a:ea typeface="Consolas"/>
                          <a:cs typeface="Consolas"/>
                          <a:sym typeface="Consolas"/>
                        </a:rPr>
                        <a:t>512</a:t>
                      </a:r>
                      <a:r>
                        <a:rPr lang="en" sz="900">
                          <a:solidFill>
                            <a:srgbClr val="616161"/>
                          </a:solidFill>
                          <a:highlight>
                            <a:srgbClr val="FFFFFF"/>
                          </a:highlight>
                          <a:latin typeface="Consolas"/>
                          <a:ea typeface="Consolas"/>
                          <a:cs typeface="Consolas"/>
                          <a:sym typeface="Consolas"/>
                        </a:rPr>
                        <a:t>)</a:t>
                      </a:r>
                      <a:r>
                        <a:rPr lang="en" sz="900">
                          <a:highlight>
                            <a:srgbClr val="FFFFFF"/>
                          </a:highlight>
                          <a:latin typeface="Consolas"/>
                          <a:ea typeface="Consolas"/>
                          <a:cs typeface="Consolas"/>
                          <a:sym typeface="Consolas"/>
                        </a:rPr>
                        <a:t>               </a:t>
                      </a:r>
                      <a:r>
                        <a:rPr lang="en" sz="900">
                          <a:solidFill>
                            <a:srgbClr val="C53929"/>
                          </a:solidFill>
                          <a:highlight>
                            <a:srgbClr val="FFFFFF"/>
                          </a:highlight>
                          <a:latin typeface="Consolas"/>
                          <a:ea typeface="Consolas"/>
                          <a:cs typeface="Consolas"/>
                          <a:sym typeface="Consolas"/>
                        </a:rPr>
                        <a:t>0</a:t>
                      </a:r>
                      <a:r>
                        <a:rPr lang="en" sz="900">
                          <a:highlight>
                            <a:srgbClr val="FFFFFF"/>
                          </a:highlight>
                          <a:latin typeface="Consolas"/>
                          <a:ea typeface="Consolas"/>
                          <a:cs typeface="Consolas"/>
                          <a:sym typeface="Consolas"/>
                        </a:rPr>
                        <a:t>         </a:t>
                      </a:r>
                      <a:endParaRPr sz="9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900">
                          <a:highlight>
                            <a:srgbClr val="FFFFFF"/>
                          </a:highlight>
                          <a:latin typeface="Consolas"/>
                          <a:ea typeface="Consolas"/>
                          <a:cs typeface="Consolas"/>
                          <a:sym typeface="Consolas"/>
                        </a:rPr>
                        <a:t>_________________________________________________________________</a:t>
                      </a:r>
                      <a:endParaRPr sz="9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900">
                          <a:highlight>
                            <a:srgbClr val="FFFFFF"/>
                          </a:highlight>
                          <a:latin typeface="Consolas"/>
                          <a:ea typeface="Consolas"/>
                          <a:cs typeface="Consolas"/>
                          <a:sym typeface="Consolas"/>
                        </a:rPr>
                        <a:t>dense_70 </a:t>
                      </a:r>
                      <a:r>
                        <a:rPr lang="en" sz="900">
                          <a:solidFill>
                            <a:srgbClr val="616161"/>
                          </a:solidFill>
                          <a:highlight>
                            <a:srgbClr val="FFFFFF"/>
                          </a:highlight>
                          <a:latin typeface="Consolas"/>
                          <a:ea typeface="Consolas"/>
                          <a:cs typeface="Consolas"/>
                          <a:sym typeface="Consolas"/>
                        </a:rPr>
                        <a:t>(</a:t>
                      </a:r>
                      <a:r>
                        <a:rPr lang="en" sz="900">
                          <a:solidFill>
                            <a:srgbClr val="3367D6"/>
                          </a:solidFill>
                          <a:highlight>
                            <a:srgbClr val="FFFFFF"/>
                          </a:highlight>
                          <a:latin typeface="Consolas"/>
                          <a:ea typeface="Consolas"/>
                          <a:cs typeface="Consolas"/>
                          <a:sym typeface="Consolas"/>
                        </a:rPr>
                        <a:t>Dense</a:t>
                      </a:r>
                      <a:r>
                        <a:rPr lang="en" sz="900">
                          <a:solidFill>
                            <a:srgbClr val="616161"/>
                          </a:solidFill>
                          <a:highlight>
                            <a:srgbClr val="FFFFFF"/>
                          </a:highlight>
                          <a:latin typeface="Consolas"/>
                          <a:ea typeface="Consolas"/>
                          <a:cs typeface="Consolas"/>
                          <a:sym typeface="Consolas"/>
                        </a:rPr>
                        <a:t>)</a:t>
                      </a:r>
                      <a:r>
                        <a:rPr lang="en" sz="900">
                          <a:highlight>
                            <a:srgbClr val="FFFFFF"/>
                          </a:highlight>
                          <a:latin typeface="Consolas"/>
                          <a:ea typeface="Consolas"/>
                          <a:cs typeface="Consolas"/>
                          <a:sym typeface="Consolas"/>
                        </a:rPr>
                        <a:t>             </a:t>
                      </a:r>
                      <a:r>
                        <a:rPr lang="en" sz="900">
                          <a:solidFill>
                            <a:srgbClr val="616161"/>
                          </a:solidFill>
                          <a:highlight>
                            <a:srgbClr val="FFFFFF"/>
                          </a:highlight>
                          <a:latin typeface="Consolas"/>
                          <a:ea typeface="Consolas"/>
                          <a:cs typeface="Consolas"/>
                          <a:sym typeface="Consolas"/>
                        </a:rPr>
                        <a:t>(</a:t>
                      </a:r>
                      <a:r>
                        <a:rPr lang="en" sz="900">
                          <a:solidFill>
                            <a:srgbClr val="9C27B0"/>
                          </a:solidFill>
                          <a:highlight>
                            <a:srgbClr val="FFFFFF"/>
                          </a:highlight>
                          <a:latin typeface="Consolas"/>
                          <a:ea typeface="Consolas"/>
                          <a:cs typeface="Consolas"/>
                          <a:sym typeface="Consolas"/>
                        </a:rPr>
                        <a:t>None</a:t>
                      </a:r>
                      <a:r>
                        <a:rPr lang="en" sz="900">
                          <a:solidFill>
                            <a:srgbClr val="616161"/>
                          </a:solidFill>
                          <a:highlight>
                            <a:srgbClr val="FFFFFF"/>
                          </a:highlight>
                          <a:latin typeface="Consolas"/>
                          <a:ea typeface="Consolas"/>
                          <a:cs typeface="Consolas"/>
                          <a:sym typeface="Consolas"/>
                        </a:rPr>
                        <a:t>,</a:t>
                      </a:r>
                      <a:r>
                        <a:rPr lang="en" sz="900">
                          <a:highlight>
                            <a:srgbClr val="FFFFFF"/>
                          </a:highlight>
                          <a:latin typeface="Consolas"/>
                          <a:ea typeface="Consolas"/>
                          <a:cs typeface="Consolas"/>
                          <a:sym typeface="Consolas"/>
                        </a:rPr>
                        <a:t> </a:t>
                      </a:r>
                      <a:r>
                        <a:rPr lang="en" sz="900">
                          <a:solidFill>
                            <a:srgbClr val="C53929"/>
                          </a:solidFill>
                          <a:highlight>
                            <a:srgbClr val="FFFFFF"/>
                          </a:highlight>
                          <a:latin typeface="Consolas"/>
                          <a:ea typeface="Consolas"/>
                          <a:cs typeface="Consolas"/>
                          <a:sym typeface="Consolas"/>
                        </a:rPr>
                        <a:t>512</a:t>
                      </a:r>
                      <a:r>
                        <a:rPr lang="en" sz="900">
                          <a:solidFill>
                            <a:srgbClr val="616161"/>
                          </a:solidFill>
                          <a:highlight>
                            <a:srgbClr val="FFFFFF"/>
                          </a:highlight>
                          <a:latin typeface="Consolas"/>
                          <a:ea typeface="Consolas"/>
                          <a:cs typeface="Consolas"/>
                          <a:sym typeface="Consolas"/>
                        </a:rPr>
                        <a:t>)</a:t>
                      </a:r>
                      <a:r>
                        <a:rPr lang="en" sz="900">
                          <a:highlight>
                            <a:srgbClr val="FFFFFF"/>
                          </a:highlight>
                          <a:latin typeface="Consolas"/>
                          <a:ea typeface="Consolas"/>
                          <a:cs typeface="Consolas"/>
                          <a:sym typeface="Consolas"/>
                        </a:rPr>
                        <a:t>               </a:t>
                      </a:r>
                      <a:r>
                        <a:rPr lang="en" sz="900">
                          <a:solidFill>
                            <a:srgbClr val="C53929"/>
                          </a:solidFill>
                          <a:highlight>
                            <a:srgbClr val="FFFFFF"/>
                          </a:highlight>
                          <a:latin typeface="Consolas"/>
                          <a:ea typeface="Consolas"/>
                          <a:cs typeface="Consolas"/>
                          <a:sym typeface="Consolas"/>
                        </a:rPr>
                        <a:t>262656</a:t>
                      </a:r>
                      <a:r>
                        <a:rPr lang="en" sz="900">
                          <a:highlight>
                            <a:srgbClr val="FFFFFF"/>
                          </a:highlight>
                          <a:latin typeface="Consolas"/>
                          <a:ea typeface="Consolas"/>
                          <a:cs typeface="Consolas"/>
                          <a:sym typeface="Consolas"/>
                        </a:rPr>
                        <a:t>    </a:t>
                      </a:r>
                      <a:endParaRPr sz="9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900">
                          <a:highlight>
                            <a:srgbClr val="FFFFFF"/>
                          </a:highlight>
                          <a:latin typeface="Consolas"/>
                          <a:ea typeface="Consolas"/>
                          <a:cs typeface="Consolas"/>
                          <a:sym typeface="Consolas"/>
                        </a:rPr>
                        <a:t>_________________________________________________________________</a:t>
                      </a:r>
                      <a:endParaRPr sz="9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900">
                          <a:highlight>
                            <a:srgbClr val="FFFFFF"/>
                          </a:highlight>
                          <a:latin typeface="Consolas"/>
                          <a:ea typeface="Consolas"/>
                          <a:cs typeface="Consolas"/>
                          <a:sym typeface="Consolas"/>
                        </a:rPr>
                        <a:t>re_lu_21 </a:t>
                      </a:r>
                      <a:r>
                        <a:rPr lang="en" sz="900">
                          <a:solidFill>
                            <a:srgbClr val="616161"/>
                          </a:solidFill>
                          <a:highlight>
                            <a:srgbClr val="FFFFFF"/>
                          </a:highlight>
                          <a:latin typeface="Consolas"/>
                          <a:ea typeface="Consolas"/>
                          <a:cs typeface="Consolas"/>
                          <a:sym typeface="Consolas"/>
                        </a:rPr>
                        <a:t>(</a:t>
                      </a:r>
                      <a:r>
                        <a:rPr lang="en" sz="900">
                          <a:solidFill>
                            <a:srgbClr val="3367D6"/>
                          </a:solidFill>
                          <a:highlight>
                            <a:srgbClr val="FFFFFF"/>
                          </a:highlight>
                          <a:latin typeface="Consolas"/>
                          <a:ea typeface="Consolas"/>
                          <a:cs typeface="Consolas"/>
                          <a:sym typeface="Consolas"/>
                        </a:rPr>
                        <a:t>ReLU</a:t>
                      </a:r>
                      <a:r>
                        <a:rPr lang="en" sz="900">
                          <a:solidFill>
                            <a:srgbClr val="616161"/>
                          </a:solidFill>
                          <a:highlight>
                            <a:srgbClr val="FFFFFF"/>
                          </a:highlight>
                          <a:latin typeface="Consolas"/>
                          <a:ea typeface="Consolas"/>
                          <a:cs typeface="Consolas"/>
                          <a:sym typeface="Consolas"/>
                        </a:rPr>
                        <a:t>)</a:t>
                      </a:r>
                      <a:r>
                        <a:rPr lang="en" sz="900">
                          <a:highlight>
                            <a:srgbClr val="FFFFFF"/>
                          </a:highlight>
                          <a:latin typeface="Consolas"/>
                          <a:ea typeface="Consolas"/>
                          <a:cs typeface="Consolas"/>
                          <a:sym typeface="Consolas"/>
                        </a:rPr>
                        <a:t>              </a:t>
                      </a:r>
                      <a:r>
                        <a:rPr lang="en" sz="900">
                          <a:solidFill>
                            <a:srgbClr val="616161"/>
                          </a:solidFill>
                          <a:highlight>
                            <a:srgbClr val="FFFFFF"/>
                          </a:highlight>
                          <a:latin typeface="Consolas"/>
                          <a:ea typeface="Consolas"/>
                          <a:cs typeface="Consolas"/>
                          <a:sym typeface="Consolas"/>
                        </a:rPr>
                        <a:t>(</a:t>
                      </a:r>
                      <a:r>
                        <a:rPr lang="en" sz="900">
                          <a:solidFill>
                            <a:srgbClr val="9C27B0"/>
                          </a:solidFill>
                          <a:highlight>
                            <a:srgbClr val="FFFFFF"/>
                          </a:highlight>
                          <a:latin typeface="Consolas"/>
                          <a:ea typeface="Consolas"/>
                          <a:cs typeface="Consolas"/>
                          <a:sym typeface="Consolas"/>
                        </a:rPr>
                        <a:t>None</a:t>
                      </a:r>
                      <a:r>
                        <a:rPr lang="en" sz="900">
                          <a:solidFill>
                            <a:srgbClr val="616161"/>
                          </a:solidFill>
                          <a:highlight>
                            <a:srgbClr val="FFFFFF"/>
                          </a:highlight>
                          <a:latin typeface="Consolas"/>
                          <a:ea typeface="Consolas"/>
                          <a:cs typeface="Consolas"/>
                          <a:sym typeface="Consolas"/>
                        </a:rPr>
                        <a:t>,</a:t>
                      </a:r>
                      <a:r>
                        <a:rPr lang="en" sz="900">
                          <a:highlight>
                            <a:srgbClr val="FFFFFF"/>
                          </a:highlight>
                          <a:latin typeface="Consolas"/>
                          <a:ea typeface="Consolas"/>
                          <a:cs typeface="Consolas"/>
                          <a:sym typeface="Consolas"/>
                        </a:rPr>
                        <a:t> </a:t>
                      </a:r>
                      <a:r>
                        <a:rPr lang="en" sz="900">
                          <a:solidFill>
                            <a:srgbClr val="C53929"/>
                          </a:solidFill>
                          <a:highlight>
                            <a:srgbClr val="FFFFFF"/>
                          </a:highlight>
                          <a:latin typeface="Consolas"/>
                          <a:ea typeface="Consolas"/>
                          <a:cs typeface="Consolas"/>
                          <a:sym typeface="Consolas"/>
                        </a:rPr>
                        <a:t>512</a:t>
                      </a:r>
                      <a:r>
                        <a:rPr lang="en" sz="900">
                          <a:solidFill>
                            <a:srgbClr val="616161"/>
                          </a:solidFill>
                          <a:highlight>
                            <a:srgbClr val="FFFFFF"/>
                          </a:highlight>
                          <a:latin typeface="Consolas"/>
                          <a:ea typeface="Consolas"/>
                          <a:cs typeface="Consolas"/>
                          <a:sym typeface="Consolas"/>
                        </a:rPr>
                        <a:t>)</a:t>
                      </a:r>
                      <a:r>
                        <a:rPr lang="en" sz="900">
                          <a:highlight>
                            <a:srgbClr val="FFFFFF"/>
                          </a:highlight>
                          <a:latin typeface="Consolas"/>
                          <a:ea typeface="Consolas"/>
                          <a:cs typeface="Consolas"/>
                          <a:sym typeface="Consolas"/>
                        </a:rPr>
                        <a:t>               </a:t>
                      </a:r>
                      <a:r>
                        <a:rPr lang="en" sz="900">
                          <a:solidFill>
                            <a:srgbClr val="C53929"/>
                          </a:solidFill>
                          <a:highlight>
                            <a:srgbClr val="FFFFFF"/>
                          </a:highlight>
                          <a:latin typeface="Consolas"/>
                          <a:ea typeface="Consolas"/>
                          <a:cs typeface="Consolas"/>
                          <a:sym typeface="Consolas"/>
                        </a:rPr>
                        <a:t>0</a:t>
                      </a:r>
                      <a:r>
                        <a:rPr lang="en" sz="900">
                          <a:highlight>
                            <a:srgbClr val="FFFFFF"/>
                          </a:highlight>
                          <a:latin typeface="Consolas"/>
                          <a:ea typeface="Consolas"/>
                          <a:cs typeface="Consolas"/>
                          <a:sym typeface="Consolas"/>
                        </a:rPr>
                        <a:t>         </a:t>
                      </a:r>
                      <a:endParaRPr sz="9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900">
                          <a:highlight>
                            <a:srgbClr val="FFFFFF"/>
                          </a:highlight>
                          <a:latin typeface="Consolas"/>
                          <a:ea typeface="Consolas"/>
                          <a:cs typeface="Consolas"/>
                          <a:sym typeface="Consolas"/>
                        </a:rPr>
                        <a:t>_________________________________________________________________</a:t>
                      </a:r>
                      <a:endParaRPr sz="9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900">
                          <a:highlight>
                            <a:srgbClr val="FFFFFF"/>
                          </a:highlight>
                          <a:latin typeface="Consolas"/>
                          <a:ea typeface="Consolas"/>
                          <a:cs typeface="Consolas"/>
                          <a:sym typeface="Consolas"/>
                        </a:rPr>
                        <a:t>dense_71 </a:t>
                      </a:r>
                      <a:r>
                        <a:rPr lang="en" sz="900">
                          <a:solidFill>
                            <a:srgbClr val="616161"/>
                          </a:solidFill>
                          <a:highlight>
                            <a:srgbClr val="FFFFFF"/>
                          </a:highlight>
                          <a:latin typeface="Consolas"/>
                          <a:ea typeface="Consolas"/>
                          <a:cs typeface="Consolas"/>
                          <a:sym typeface="Consolas"/>
                        </a:rPr>
                        <a:t>(</a:t>
                      </a:r>
                      <a:r>
                        <a:rPr lang="en" sz="900">
                          <a:solidFill>
                            <a:srgbClr val="3367D6"/>
                          </a:solidFill>
                          <a:highlight>
                            <a:srgbClr val="FFFFFF"/>
                          </a:highlight>
                          <a:latin typeface="Consolas"/>
                          <a:ea typeface="Consolas"/>
                          <a:cs typeface="Consolas"/>
                          <a:sym typeface="Consolas"/>
                        </a:rPr>
                        <a:t>Dense</a:t>
                      </a:r>
                      <a:r>
                        <a:rPr lang="en" sz="900">
                          <a:solidFill>
                            <a:srgbClr val="616161"/>
                          </a:solidFill>
                          <a:highlight>
                            <a:srgbClr val="FFFFFF"/>
                          </a:highlight>
                          <a:latin typeface="Consolas"/>
                          <a:ea typeface="Consolas"/>
                          <a:cs typeface="Consolas"/>
                          <a:sym typeface="Consolas"/>
                        </a:rPr>
                        <a:t>)</a:t>
                      </a:r>
                      <a:r>
                        <a:rPr lang="en" sz="900">
                          <a:highlight>
                            <a:srgbClr val="FFFFFF"/>
                          </a:highlight>
                          <a:latin typeface="Consolas"/>
                          <a:ea typeface="Consolas"/>
                          <a:cs typeface="Consolas"/>
                          <a:sym typeface="Consolas"/>
                        </a:rPr>
                        <a:t>             </a:t>
                      </a:r>
                      <a:r>
                        <a:rPr lang="en" sz="900">
                          <a:solidFill>
                            <a:srgbClr val="616161"/>
                          </a:solidFill>
                          <a:highlight>
                            <a:srgbClr val="FFFFFF"/>
                          </a:highlight>
                          <a:latin typeface="Consolas"/>
                          <a:ea typeface="Consolas"/>
                          <a:cs typeface="Consolas"/>
                          <a:sym typeface="Consolas"/>
                        </a:rPr>
                        <a:t>(</a:t>
                      </a:r>
                      <a:r>
                        <a:rPr lang="en" sz="900">
                          <a:solidFill>
                            <a:srgbClr val="9C27B0"/>
                          </a:solidFill>
                          <a:highlight>
                            <a:srgbClr val="FFFFFF"/>
                          </a:highlight>
                          <a:latin typeface="Consolas"/>
                          <a:ea typeface="Consolas"/>
                          <a:cs typeface="Consolas"/>
                          <a:sym typeface="Consolas"/>
                        </a:rPr>
                        <a:t>None</a:t>
                      </a:r>
                      <a:r>
                        <a:rPr lang="en" sz="900">
                          <a:solidFill>
                            <a:srgbClr val="616161"/>
                          </a:solidFill>
                          <a:highlight>
                            <a:srgbClr val="FFFFFF"/>
                          </a:highlight>
                          <a:latin typeface="Consolas"/>
                          <a:ea typeface="Consolas"/>
                          <a:cs typeface="Consolas"/>
                          <a:sym typeface="Consolas"/>
                        </a:rPr>
                        <a:t>,</a:t>
                      </a:r>
                      <a:r>
                        <a:rPr lang="en" sz="900">
                          <a:highlight>
                            <a:srgbClr val="FFFFFF"/>
                          </a:highlight>
                          <a:latin typeface="Consolas"/>
                          <a:ea typeface="Consolas"/>
                          <a:cs typeface="Consolas"/>
                          <a:sym typeface="Consolas"/>
                        </a:rPr>
                        <a:t> </a:t>
                      </a:r>
                      <a:r>
                        <a:rPr lang="en" sz="900">
                          <a:solidFill>
                            <a:srgbClr val="C53929"/>
                          </a:solidFill>
                          <a:highlight>
                            <a:srgbClr val="FFFFFF"/>
                          </a:highlight>
                          <a:latin typeface="Consolas"/>
                          <a:ea typeface="Consolas"/>
                          <a:cs typeface="Consolas"/>
                          <a:sym typeface="Consolas"/>
                        </a:rPr>
                        <a:t>10</a:t>
                      </a:r>
                      <a:r>
                        <a:rPr lang="en" sz="900">
                          <a:solidFill>
                            <a:srgbClr val="616161"/>
                          </a:solidFill>
                          <a:highlight>
                            <a:srgbClr val="FFFFFF"/>
                          </a:highlight>
                          <a:latin typeface="Consolas"/>
                          <a:ea typeface="Consolas"/>
                          <a:cs typeface="Consolas"/>
                          <a:sym typeface="Consolas"/>
                        </a:rPr>
                        <a:t>)</a:t>
                      </a:r>
                      <a:r>
                        <a:rPr lang="en" sz="900">
                          <a:highlight>
                            <a:srgbClr val="FFFFFF"/>
                          </a:highlight>
                          <a:latin typeface="Consolas"/>
                          <a:ea typeface="Consolas"/>
                          <a:cs typeface="Consolas"/>
                          <a:sym typeface="Consolas"/>
                        </a:rPr>
                        <a:t>                </a:t>
                      </a:r>
                      <a:r>
                        <a:rPr lang="en" sz="900">
                          <a:solidFill>
                            <a:srgbClr val="C53929"/>
                          </a:solidFill>
                          <a:highlight>
                            <a:srgbClr val="FFFFFF"/>
                          </a:highlight>
                          <a:latin typeface="Consolas"/>
                          <a:ea typeface="Consolas"/>
                          <a:cs typeface="Consolas"/>
                          <a:sym typeface="Consolas"/>
                        </a:rPr>
                        <a:t>5130</a:t>
                      </a:r>
                      <a:r>
                        <a:rPr lang="en" sz="900">
                          <a:highlight>
                            <a:srgbClr val="FFFFFF"/>
                          </a:highlight>
                          <a:latin typeface="Consolas"/>
                          <a:ea typeface="Consolas"/>
                          <a:cs typeface="Consolas"/>
                          <a:sym typeface="Consolas"/>
                        </a:rPr>
                        <a:t>      </a:t>
                      </a:r>
                      <a:endParaRPr sz="9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900">
                          <a:highlight>
                            <a:srgbClr val="FFFFFF"/>
                          </a:highlight>
                          <a:latin typeface="Consolas"/>
                          <a:ea typeface="Consolas"/>
                          <a:cs typeface="Consolas"/>
                          <a:sym typeface="Consolas"/>
                        </a:rPr>
                        <a:t>_________________________________________________________________</a:t>
                      </a:r>
                      <a:endParaRPr sz="9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900">
                          <a:highlight>
                            <a:srgbClr val="FFFFFF"/>
                          </a:highlight>
                          <a:latin typeface="Consolas"/>
                          <a:ea typeface="Consolas"/>
                          <a:cs typeface="Consolas"/>
                          <a:sym typeface="Consolas"/>
                        </a:rPr>
                        <a:t>activation_10 </a:t>
                      </a:r>
                      <a:r>
                        <a:rPr lang="en" sz="900">
                          <a:solidFill>
                            <a:srgbClr val="616161"/>
                          </a:solidFill>
                          <a:highlight>
                            <a:srgbClr val="FFFFFF"/>
                          </a:highlight>
                          <a:latin typeface="Consolas"/>
                          <a:ea typeface="Consolas"/>
                          <a:cs typeface="Consolas"/>
                          <a:sym typeface="Consolas"/>
                        </a:rPr>
                        <a:t>(</a:t>
                      </a:r>
                      <a:r>
                        <a:rPr lang="en" sz="900">
                          <a:solidFill>
                            <a:srgbClr val="3367D6"/>
                          </a:solidFill>
                          <a:highlight>
                            <a:srgbClr val="FFFFFF"/>
                          </a:highlight>
                          <a:latin typeface="Consolas"/>
                          <a:ea typeface="Consolas"/>
                          <a:cs typeface="Consolas"/>
                          <a:sym typeface="Consolas"/>
                        </a:rPr>
                        <a:t>Activation</a:t>
                      </a:r>
                      <a:r>
                        <a:rPr lang="en" sz="900">
                          <a:solidFill>
                            <a:srgbClr val="616161"/>
                          </a:solidFill>
                          <a:highlight>
                            <a:srgbClr val="FFFFFF"/>
                          </a:highlight>
                          <a:latin typeface="Consolas"/>
                          <a:ea typeface="Consolas"/>
                          <a:cs typeface="Consolas"/>
                          <a:sym typeface="Consolas"/>
                        </a:rPr>
                        <a:t>)</a:t>
                      </a:r>
                      <a:r>
                        <a:rPr lang="en" sz="900">
                          <a:highlight>
                            <a:srgbClr val="FFFFFF"/>
                          </a:highlight>
                          <a:latin typeface="Consolas"/>
                          <a:ea typeface="Consolas"/>
                          <a:cs typeface="Consolas"/>
                          <a:sym typeface="Consolas"/>
                        </a:rPr>
                        <a:t>   </a:t>
                      </a:r>
                      <a:r>
                        <a:rPr lang="en" sz="900">
                          <a:solidFill>
                            <a:srgbClr val="616161"/>
                          </a:solidFill>
                          <a:highlight>
                            <a:srgbClr val="FFFFFF"/>
                          </a:highlight>
                          <a:latin typeface="Consolas"/>
                          <a:ea typeface="Consolas"/>
                          <a:cs typeface="Consolas"/>
                          <a:sym typeface="Consolas"/>
                        </a:rPr>
                        <a:t>(</a:t>
                      </a:r>
                      <a:r>
                        <a:rPr lang="en" sz="900">
                          <a:solidFill>
                            <a:srgbClr val="9C27B0"/>
                          </a:solidFill>
                          <a:highlight>
                            <a:srgbClr val="FFFFFF"/>
                          </a:highlight>
                          <a:latin typeface="Consolas"/>
                          <a:ea typeface="Consolas"/>
                          <a:cs typeface="Consolas"/>
                          <a:sym typeface="Consolas"/>
                        </a:rPr>
                        <a:t>None</a:t>
                      </a:r>
                      <a:r>
                        <a:rPr lang="en" sz="900">
                          <a:solidFill>
                            <a:srgbClr val="616161"/>
                          </a:solidFill>
                          <a:highlight>
                            <a:srgbClr val="FFFFFF"/>
                          </a:highlight>
                          <a:latin typeface="Consolas"/>
                          <a:ea typeface="Consolas"/>
                          <a:cs typeface="Consolas"/>
                          <a:sym typeface="Consolas"/>
                        </a:rPr>
                        <a:t>,</a:t>
                      </a:r>
                      <a:r>
                        <a:rPr lang="en" sz="900">
                          <a:highlight>
                            <a:srgbClr val="FFFFFF"/>
                          </a:highlight>
                          <a:latin typeface="Consolas"/>
                          <a:ea typeface="Consolas"/>
                          <a:cs typeface="Consolas"/>
                          <a:sym typeface="Consolas"/>
                        </a:rPr>
                        <a:t> </a:t>
                      </a:r>
                      <a:r>
                        <a:rPr lang="en" sz="900">
                          <a:solidFill>
                            <a:srgbClr val="C53929"/>
                          </a:solidFill>
                          <a:highlight>
                            <a:srgbClr val="FFFFFF"/>
                          </a:highlight>
                          <a:latin typeface="Consolas"/>
                          <a:ea typeface="Consolas"/>
                          <a:cs typeface="Consolas"/>
                          <a:sym typeface="Consolas"/>
                        </a:rPr>
                        <a:t>10</a:t>
                      </a:r>
                      <a:r>
                        <a:rPr lang="en" sz="900">
                          <a:solidFill>
                            <a:srgbClr val="616161"/>
                          </a:solidFill>
                          <a:highlight>
                            <a:srgbClr val="FFFFFF"/>
                          </a:highlight>
                          <a:latin typeface="Consolas"/>
                          <a:ea typeface="Consolas"/>
                          <a:cs typeface="Consolas"/>
                          <a:sym typeface="Consolas"/>
                        </a:rPr>
                        <a:t>)</a:t>
                      </a:r>
                      <a:r>
                        <a:rPr lang="en" sz="900">
                          <a:highlight>
                            <a:srgbClr val="FFFFFF"/>
                          </a:highlight>
                          <a:latin typeface="Consolas"/>
                          <a:ea typeface="Consolas"/>
                          <a:cs typeface="Consolas"/>
                          <a:sym typeface="Consolas"/>
                        </a:rPr>
                        <a:t>                </a:t>
                      </a:r>
                      <a:r>
                        <a:rPr lang="en" sz="900">
                          <a:solidFill>
                            <a:srgbClr val="C53929"/>
                          </a:solidFill>
                          <a:highlight>
                            <a:srgbClr val="FFFFFF"/>
                          </a:highlight>
                          <a:latin typeface="Consolas"/>
                          <a:ea typeface="Consolas"/>
                          <a:cs typeface="Consolas"/>
                          <a:sym typeface="Consolas"/>
                        </a:rPr>
                        <a:t>0</a:t>
                      </a:r>
                      <a:r>
                        <a:rPr lang="en" sz="900">
                          <a:highlight>
                            <a:srgbClr val="FFFFFF"/>
                          </a:highlight>
                          <a:latin typeface="Consolas"/>
                          <a:ea typeface="Consolas"/>
                          <a:cs typeface="Consolas"/>
                          <a:sym typeface="Consolas"/>
                        </a:rPr>
                        <a:t>         </a:t>
                      </a:r>
                      <a:endParaRPr sz="9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900">
                          <a:solidFill>
                            <a:srgbClr val="616161"/>
                          </a:solidFill>
                          <a:highlight>
                            <a:srgbClr val="FFFFFF"/>
                          </a:highlight>
                          <a:latin typeface="Consolas"/>
                          <a:ea typeface="Consolas"/>
                          <a:cs typeface="Consolas"/>
                          <a:sym typeface="Consolas"/>
                        </a:rPr>
                        <a:t>=================================================================</a:t>
                      </a:r>
                      <a:endParaRPr sz="9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900">
                          <a:solidFill>
                            <a:srgbClr val="3367D6"/>
                          </a:solidFill>
                          <a:highlight>
                            <a:srgbClr val="FFFFFF"/>
                          </a:highlight>
                          <a:latin typeface="Consolas"/>
                          <a:ea typeface="Consolas"/>
                          <a:cs typeface="Consolas"/>
                          <a:sym typeface="Consolas"/>
                        </a:rPr>
                        <a:t>Total</a:t>
                      </a:r>
                      <a:r>
                        <a:rPr lang="en" sz="900">
                          <a:highlight>
                            <a:srgbClr val="FFFFFF"/>
                          </a:highlight>
                          <a:latin typeface="Consolas"/>
                          <a:ea typeface="Consolas"/>
                          <a:cs typeface="Consolas"/>
                          <a:sym typeface="Consolas"/>
                        </a:rPr>
                        <a:t> </a:t>
                      </a:r>
                      <a:r>
                        <a:rPr lang="en" sz="900">
                          <a:solidFill>
                            <a:srgbClr val="9C27B0"/>
                          </a:solidFill>
                          <a:highlight>
                            <a:srgbClr val="FFFFFF"/>
                          </a:highlight>
                          <a:latin typeface="Consolas"/>
                          <a:ea typeface="Consolas"/>
                          <a:cs typeface="Consolas"/>
                          <a:sym typeface="Consolas"/>
                        </a:rPr>
                        <a:t>params</a:t>
                      </a:r>
                      <a:r>
                        <a:rPr lang="en" sz="900">
                          <a:solidFill>
                            <a:srgbClr val="616161"/>
                          </a:solidFill>
                          <a:highlight>
                            <a:srgbClr val="FFFFFF"/>
                          </a:highlight>
                          <a:latin typeface="Consolas"/>
                          <a:ea typeface="Consolas"/>
                          <a:cs typeface="Consolas"/>
                          <a:sym typeface="Consolas"/>
                        </a:rPr>
                        <a:t>:</a:t>
                      </a:r>
                      <a:r>
                        <a:rPr lang="en" sz="900">
                          <a:highlight>
                            <a:srgbClr val="FFFFFF"/>
                          </a:highlight>
                          <a:latin typeface="Consolas"/>
                          <a:ea typeface="Consolas"/>
                          <a:cs typeface="Consolas"/>
                          <a:sym typeface="Consolas"/>
                        </a:rPr>
                        <a:t> </a:t>
                      </a:r>
                      <a:r>
                        <a:rPr lang="en" sz="900">
                          <a:solidFill>
                            <a:srgbClr val="C53929"/>
                          </a:solidFill>
                          <a:highlight>
                            <a:srgbClr val="FFFFFF"/>
                          </a:highlight>
                          <a:latin typeface="Consolas"/>
                          <a:ea typeface="Consolas"/>
                          <a:cs typeface="Consolas"/>
                          <a:sym typeface="Consolas"/>
                        </a:rPr>
                        <a:t>669</a:t>
                      </a:r>
                      <a:r>
                        <a:rPr lang="en" sz="900">
                          <a:solidFill>
                            <a:srgbClr val="616161"/>
                          </a:solidFill>
                          <a:highlight>
                            <a:srgbClr val="FFFFFF"/>
                          </a:highlight>
                          <a:latin typeface="Consolas"/>
                          <a:ea typeface="Consolas"/>
                          <a:cs typeface="Consolas"/>
                          <a:sym typeface="Consolas"/>
                        </a:rPr>
                        <a:t>,</a:t>
                      </a:r>
                      <a:r>
                        <a:rPr lang="en" sz="900">
                          <a:solidFill>
                            <a:srgbClr val="C53929"/>
                          </a:solidFill>
                          <a:highlight>
                            <a:srgbClr val="FFFFFF"/>
                          </a:highlight>
                          <a:latin typeface="Consolas"/>
                          <a:ea typeface="Consolas"/>
                          <a:cs typeface="Consolas"/>
                          <a:sym typeface="Consolas"/>
                        </a:rPr>
                        <a:t>706</a:t>
                      </a:r>
                      <a:endParaRPr sz="9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900">
                          <a:solidFill>
                            <a:srgbClr val="3367D6"/>
                          </a:solidFill>
                          <a:highlight>
                            <a:srgbClr val="FFFFFF"/>
                          </a:highlight>
                          <a:latin typeface="Consolas"/>
                          <a:ea typeface="Consolas"/>
                          <a:cs typeface="Consolas"/>
                          <a:sym typeface="Consolas"/>
                        </a:rPr>
                        <a:t>Trainable</a:t>
                      </a:r>
                      <a:r>
                        <a:rPr lang="en" sz="900">
                          <a:highlight>
                            <a:srgbClr val="FFFFFF"/>
                          </a:highlight>
                          <a:latin typeface="Consolas"/>
                          <a:ea typeface="Consolas"/>
                          <a:cs typeface="Consolas"/>
                          <a:sym typeface="Consolas"/>
                        </a:rPr>
                        <a:t> </a:t>
                      </a:r>
                      <a:r>
                        <a:rPr lang="en" sz="900">
                          <a:solidFill>
                            <a:srgbClr val="9C27B0"/>
                          </a:solidFill>
                          <a:highlight>
                            <a:srgbClr val="FFFFFF"/>
                          </a:highlight>
                          <a:latin typeface="Consolas"/>
                          <a:ea typeface="Consolas"/>
                          <a:cs typeface="Consolas"/>
                          <a:sym typeface="Consolas"/>
                        </a:rPr>
                        <a:t>params</a:t>
                      </a:r>
                      <a:r>
                        <a:rPr lang="en" sz="900">
                          <a:solidFill>
                            <a:srgbClr val="616161"/>
                          </a:solidFill>
                          <a:highlight>
                            <a:srgbClr val="FFFFFF"/>
                          </a:highlight>
                          <a:latin typeface="Consolas"/>
                          <a:ea typeface="Consolas"/>
                          <a:cs typeface="Consolas"/>
                          <a:sym typeface="Consolas"/>
                        </a:rPr>
                        <a:t>:</a:t>
                      </a:r>
                      <a:r>
                        <a:rPr lang="en" sz="900">
                          <a:highlight>
                            <a:srgbClr val="FFFFFF"/>
                          </a:highlight>
                          <a:latin typeface="Consolas"/>
                          <a:ea typeface="Consolas"/>
                          <a:cs typeface="Consolas"/>
                          <a:sym typeface="Consolas"/>
                        </a:rPr>
                        <a:t> </a:t>
                      </a:r>
                      <a:r>
                        <a:rPr lang="en" sz="900">
                          <a:solidFill>
                            <a:srgbClr val="C53929"/>
                          </a:solidFill>
                          <a:highlight>
                            <a:srgbClr val="FFFFFF"/>
                          </a:highlight>
                          <a:latin typeface="Consolas"/>
                          <a:ea typeface="Consolas"/>
                          <a:cs typeface="Consolas"/>
                          <a:sym typeface="Consolas"/>
                        </a:rPr>
                        <a:t>669</a:t>
                      </a:r>
                      <a:r>
                        <a:rPr lang="en" sz="900">
                          <a:solidFill>
                            <a:srgbClr val="616161"/>
                          </a:solidFill>
                          <a:highlight>
                            <a:srgbClr val="FFFFFF"/>
                          </a:highlight>
                          <a:latin typeface="Consolas"/>
                          <a:ea typeface="Consolas"/>
                          <a:cs typeface="Consolas"/>
                          <a:sym typeface="Consolas"/>
                        </a:rPr>
                        <a:t>,</a:t>
                      </a:r>
                      <a:r>
                        <a:rPr lang="en" sz="900">
                          <a:solidFill>
                            <a:srgbClr val="C53929"/>
                          </a:solidFill>
                          <a:highlight>
                            <a:srgbClr val="FFFFFF"/>
                          </a:highlight>
                          <a:latin typeface="Consolas"/>
                          <a:ea typeface="Consolas"/>
                          <a:cs typeface="Consolas"/>
                          <a:sym typeface="Consolas"/>
                        </a:rPr>
                        <a:t>706</a:t>
                      </a:r>
                      <a:endParaRPr sz="9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900">
                          <a:solidFill>
                            <a:srgbClr val="3367D6"/>
                          </a:solidFill>
                          <a:highlight>
                            <a:srgbClr val="FFFFFF"/>
                          </a:highlight>
                          <a:latin typeface="Consolas"/>
                          <a:ea typeface="Consolas"/>
                          <a:cs typeface="Consolas"/>
                          <a:sym typeface="Consolas"/>
                        </a:rPr>
                        <a:t>Non</a:t>
                      </a:r>
                      <a:r>
                        <a:rPr lang="en" sz="900">
                          <a:solidFill>
                            <a:srgbClr val="616161"/>
                          </a:solidFill>
                          <a:highlight>
                            <a:srgbClr val="FFFFFF"/>
                          </a:highlight>
                          <a:latin typeface="Consolas"/>
                          <a:ea typeface="Consolas"/>
                          <a:cs typeface="Consolas"/>
                          <a:sym typeface="Consolas"/>
                        </a:rPr>
                        <a:t>-</a:t>
                      </a:r>
                      <a:r>
                        <a:rPr lang="en" sz="900">
                          <a:highlight>
                            <a:srgbClr val="FFFFFF"/>
                          </a:highlight>
                          <a:latin typeface="Consolas"/>
                          <a:ea typeface="Consolas"/>
                          <a:cs typeface="Consolas"/>
                          <a:sym typeface="Consolas"/>
                        </a:rPr>
                        <a:t>trainable </a:t>
                      </a:r>
                      <a:r>
                        <a:rPr lang="en" sz="900">
                          <a:solidFill>
                            <a:srgbClr val="9C27B0"/>
                          </a:solidFill>
                          <a:highlight>
                            <a:srgbClr val="FFFFFF"/>
                          </a:highlight>
                          <a:latin typeface="Consolas"/>
                          <a:ea typeface="Consolas"/>
                          <a:cs typeface="Consolas"/>
                          <a:sym typeface="Consolas"/>
                        </a:rPr>
                        <a:t>params</a:t>
                      </a:r>
                      <a:r>
                        <a:rPr lang="en" sz="900">
                          <a:solidFill>
                            <a:srgbClr val="616161"/>
                          </a:solidFill>
                          <a:highlight>
                            <a:srgbClr val="FFFFFF"/>
                          </a:highlight>
                          <a:latin typeface="Consolas"/>
                          <a:ea typeface="Consolas"/>
                          <a:cs typeface="Consolas"/>
                          <a:sym typeface="Consolas"/>
                        </a:rPr>
                        <a:t>:</a:t>
                      </a:r>
                      <a:r>
                        <a:rPr lang="en" sz="900">
                          <a:highlight>
                            <a:srgbClr val="FFFFFF"/>
                          </a:highlight>
                          <a:latin typeface="Consolas"/>
                          <a:ea typeface="Consolas"/>
                          <a:cs typeface="Consolas"/>
                          <a:sym typeface="Consolas"/>
                        </a:rPr>
                        <a:t> </a:t>
                      </a:r>
                      <a:r>
                        <a:rPr lang="en" sz="900">
                          <a:solidFill>
                            <a:srgbClr val="C53929"/>
                          </a:solidFill>
                          <a:highlight>
                            <a:srgbClr val="FFFFFF"/>
                          </a:highlight>
                          <a:latin typeface="Consolas"/>
                          <a:ea typeface="Consolas"/>
                          <a:cs typeface="Consolas"/>
                          <a:sym typeface="Consolas"/>
                        </a:rPr>
                        <a:t>0</a:t>
                      </a:r>
                      <a:endParaRPr sz="900">
                        <a:highlight>
                          <a:srgbClr val="FFFFFF"/>
                        </a:highlight>
                        <a:latin typeface="Consolas"/>
                        <a:ea typeface="Consolas"/>
                        <a:cs typeface="Consolas"/>
                        <a:sym typeface="Consolas"/>
                      </a:endParaRPr>
                    </a:p>
                  </a:txBody>
                  <a:tcPr marT="63500" marB="63500" marR="63500" marL="63500">
                    <a:solidFill>
                      <a:srgbClr val="FAFAFA"/>
                    </a:solidFill>
                  </a:tcPr>
                </a:tc>
              </a:tr>
            </a:tbl>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7" name="Shape 407"/>
        <p:cNvGrpSpPr/>
        <p:nvPr/>
      </p:nvGrpSpPr>
      <p:grpSpPr>
        <a:xfrm>
          <a:off x="0" y="0"/>
          <a:ext cx="0" cy="0"/>
          <a:chOff x="0" y="0"/>
          <a:chExt cx="0" cy="0"/>
        </a:xfrm>
      </p:grpSpPr>
      <p:sp>
        <p:nvSpPr>
          <p:cNvPr id="408" name="Google Shape;408;p55"/>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Neural Networks - Overfitting</a:t>
            </a:r>
            <a:endParaRPr>
              <a:solidFill>
                <a:srgbClr val="38761D"/>
              </a:solidFill>
            </a:endParaRPr>
          </a:p>
        </p:txBody>
      </p:sp>
      <p:pic>
        <p:nvPicPr>
          <p:cNvPr id="409" name="Google Shape;409;p55"/>
          <p:cNvPicPr preferRelativeResize="0"/>
          <p:nvPr/>
        </p:nvPicPr>
        <p:blipFill>
          <a:blip r:embed="rId3">
            <a:alphaModFix/>
          </a:blip>
          <a:stretch>
            <a:fillRect/>
          </a:stretch>
        </p:blipFill>
        <p:spPr>
          <a:xfrm>
            <a:off x="0" y="0"/>
            <a:ext cx="1466275" cy="730575"/>
          </a:xfrm>
          <a:prstGeom prst="rect">
            <a:avLst/>
          </a:prstGeom>
          <a:noFill/>
          <a:ln>
            <a:noFill/>
          </a:ln>
        </p:spPr>
      </p:pic>
      <p:sp>
        <p:nvSpPr>
          <p:cNvPr id="410" name="Google Shape;410;p55"/>
          <p:cNvSpPr txBox="1"/>
          <p:nvPr/>
        </p:nvSpPr>
        <p:spPr>
          <a:xfrm>
            <a:off x="356700"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Clr>
                <a:schemeClr val="dk1"/>
              </a:buClr>
              <a:buSzPts val="1100"/>
              <a:buFont typeface="Arial"/>
              <a:buNone/>
            </a:pPr>
            <a:r>
              <a:rPr b="1" lang="en" sz="1200">
                <a:solidFill>
                  <a:schemeClr val="dk1"/>
                </a:solidFill>
                <a:highlight>
                  <a:srgbClr val="FFFFFF"/>
                </a:highlight>
              </a:rPr>
              <a:t>Overfitting</a:t>
            </a:r>
            <a:endParaRPr b="1" sz="1200">
              <a:solidFill>
                <a:schemeClr val="dk1"/>
              </a:solidFill>
              <a:highlight>
                <a:srgbClr val="FFFFFF"/>
              </a:highlight>
            </a:endParaRPr>
          </a:p>
          <a:p>
            <a:pPr indent="0" lvl="0" marL="0" rtl="0" algn="l">
              <a:lnSpc>
                <a:spcPct val="115000"/>
              </a:lnSpc>
              <a:spcBef>
                <a:spcPts val="1100"/>
              </a:spcBef>
              <a:spcAft>
                <a:spcPts val="0"/>
              </a:spcAft>
              <a:buNone/>
            </a:pPr>
            <a:r>
              <a:rPr lang="en" sz="1200">
                <a:solidFill>
                  <a:schemeClr val="dk1"/>
                </a:solidFill>
                <a:highlight>
                  <a:srgbClr val="FFFFFF"/>
                </a:highlight>
              </a:rPr>
              <a:t>During training, a dataset is split into training data and test data. Only the training data is used during the training of the neural network.</a:t>
            </a:r>
            <a:r>
              <a:rPr b="1" lang="en" sz="1200">
                <a:solidFill>
                  <a:srgbClr val="0000FF"/>
                </a:solidFill>
                <a:highlight>
                  <a:srgbClr val="FFFFFF"/>
                </a:highlight>
              </a:rPr>
              <a:t> Once the neural network has reached </a:t>
            </a:r>
            <a:r>
              <a:rPr b="1" i="1" lang="en" sz="1200">
                <a:solidFill>
                  <a:srgbClr val="0000FF"/>
                </a:solidFill>
                <a:highlight>
                  <a:srgbClr val="FFFFFF"/>
                </a:highlight>
              </a:rPr>
              <a:t>convergence</a:t>
            </a:r>
            <a:r>
              <a:rPr b="1" lang="en" sz="1200">
                <a:solidFill>
                  <a:srgbClr val="0000FF"/>
                </a:solidFill>
                <a:highlight>
                  <a:srgbClr val="FFFFFF"/>
                </a:highlight>
              </a:rPr>
              <a:t>, training stops</a:t>
            </a:r>
            <a:r>
              <a:rPr lang="en" sz="1200">
                <a:solidFill>
                  <a:schemeClr val="dk1"/>
                </a:solidFill>
                <a:highlight>
                  <a:srgbClr val="FFFFFF"/>
                </a:highlight>
              </a:rPr>
              <a:t>.</a:t>
            </a:r>
            <a:endParaRPr sz="1200">
              <a:solidFill>
                <a:schemeClr val="dk1"/>
              </a:solidFill>
              <a:highlight>
                <a:srgbClr val="FFFFFF"/>
              </a:highlight>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a:p>
            <a:pPr indent="0" lvl="0" marL="0" rtl="0" algn="l">
              <a:lnSpc>
                <a:spcPct val="115000"/>
              </a:lnSpc>
              <a:spcBef>
                <a:spcPts val="1100"/>
              </a:spcBef>
              <a:spcAft>
                <a:spcPts val="0"/>
              </a:spcAft>
              <a:buClr>
                <a:schemeClr val="dk1"/>
              </a:buClr>
              <a:buSzPts val="1100"/>
              <a:buFont typeface="Arial"/>
              <a:buNone/>
            </a:pPr>
            <a:r>
              <a:t/>
            </a:r>
            <a:endParaRPr sz="1200">
              <a:solidFill>
                <a:schemeClr val="dk1"/>
              </a:solidFill>
              <a:highlight>
                <a:srgbClr val="FFFFFF"/>
              </a:highlight>
            </a:endParaRPr>
          </a:p>
        </p:txBody>
      </p:sp>
      <p:pic>
        <p:nvPicPr>
          <p:cNvPr id="411" name="Google Shape;411;p55"/>
          <p:cNvPicPr preferRelativeResize="0"/>
          <p:nvPr/>
        </p:nvPicPr>
        <p:blipFill>
          <a:blip r:embed="rId4">
            <a:alphaModFix/>
          </a:blip>
          <a:stretch>
            <a:fillRect/>
          </a:stretch>
        </p:blipFill>
        <p:spPr>
          <a:xfrm>
            <a:off x="2528125" y="2245875"/>
            <a:ext cx="3676650" cy="2219325"/>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5" name="Shape 415"/>
        <p:cNvGrpSpPr/>
        <p:nvPr/>
      </p:nvGrpSpPr>
      <p:grpSpPr>
        <a:xfrm>
          <a:off x="0" y="0"/>
          <a:ext cx="0" cy="0"/>
          <a:chOff x="0" y="0"/>
          <a:chExt cx="0" cy="0"/>
        </a:xfrm>
      </p:grpSpPr>
      <p:sp>
        <p:nvSpPr>
          <p:cNvPr id="416" name="Google Shape;416;p56"/>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Neural Networks - Overfitting</a:t>
            </a:r>
            <a:endParaRPr>
              <a:solidFill>
                <a:srgbClr val="38761D"/>
              </a:solidFill>
            </a:endParaRPr>
          </a:p>
        </p:txBody>
      </p:sp>
      <p:pic>
        <p:nvPicPr>
          <p:cNvPr id="417" name="Google Shape;417;p56"/>
          <p:cNvPicPr preferRelativeResize="0"/>
          <p:nvPr/>
        </p:nvPicPr>
        <p:blipFill>
          <a:blip r:embed="rId3">
            <a:alphaModFix/>
          </a:blip>
          <a:stretch>
            <a:fillRect/>
          </a:stretch>
        </p:blipFill>
        <p:spPr>
          <a:xfrm>
            <a:off x="0" y="0"/>
            <a:ext cx="1466275" cy="730575"/>
          </a:xfrm>
          <a:prstGeom prst="rect">
            <a:avLst/>
          </a:prstGeom>
          <a:noFill/>
          <a:ln>
            <a:noFill/>
          </a:ln>
        </p:spPr>
      </p:pic>
      <p:sp>
        <p:nvSpPr>
          <p:cNvPr id="418" name="Google Shape;418;p56"/>
          <p:cNvSpPr txBox="1"/>
          <p:nvPr/>
        </p:nvSpPr>
        <p:spPr>
          <a:xfrm>
            <a:off x="356700"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Clr>
                <a:schemeClr val="dk1"/>
              </a:buClr>
              <a:buSzPts val="1100"/>
              <a:buFont typeface="Arial"/>
              <a:buNone/>
            </a:pPr>
            <a:r>
              <a:rPr b="1" lang="en" sz="1200">
                <a:solidFill>
                  <a:schemeClr val="dk1"/>
                </a:solidFill>
                <a:highlight>
                  <a:srgbClr val="FFFFFF"/>
                </a:highlight>
              </a:rPr>
              <a:t>Overfitting</a:t>
            </a:r>
            <a:br>
              <a:rPr b="1" lang="en" sz="1200">
                <a:solidFill>
                  <a:schemeClr val="dk1"/>
                </a:solidFill>
                <a:highlight>
                  <a:srgbClr val="FFFFFF"/>
                </a:highlight>
              </a:rPr>
            </a:br>
            <a:endParaRPr sz="1200">
              <a:solidFill>
                <a:schemeClr val="dk1"/>
              </a:solidFill>
              <a:highlight>
                <a:srgbClr val="FFFFFF"/>
              </a:highlight>
            </a:endParaRPr>
          </a:p>
          <a:p>
            <a:pPr indent="0" lvl="0" marL="0" rtl="0" algn="l">
              <a:lnSpc>
                <a:spcPct val="115000"/>
              </a:lnSpc>
              <a:spcBef>
                <a:spcPts val="1100"/>
              </a:spcBef>
              <a:spcAft>
                <a:spcPts val="0"/>
              </a:spcAft>
              <a:buNone/>
            </a:pPr>
            <a:r>
              <a:rPr lang="en" sz="1200">
                <a:solidFill>
                  <a:schemeClr val="dk1"/>
                </a:solidFill>
                <a:highlight>
                  <a:srgbClr val="FFFFFF"/>
                </a:highlight>
              </a:rPr>
              <a:t>Afterwards, the training data is forward feed again without </a:t>
            </a:r>
            <a:r>
              <a:rPr i="1" lang="en" sz="1200">
                <a:solidFill>
                  <a:schemeClr val="dk1"/>
                </a:solidFill>
                <a:highlight>
                  <a:srgbClr val="FFFFFF"/>
                </a:highlight>
              </a:rPr>
              <a:t>backward propagation</a:t>
            </a:r>
            <a:r>
              <a:rPr lang="en" sz="1200">
                <a:solidFill>
                  <a:schemeClr val="dk1"/>
                </a:solidFill>
                <a:highlight>
                  <a:srgbClr val="FFFFFF"/>
                </a:highlight>
              </a:rPr>
              <a:t> enabled (i.e., no learning) to obtain an </a:t>
            </a:r>
            <a:r>
              <a:rPr b="1" lang="en" sz="1200">
                <a:solidFill>
                  <a:schemeClr val="dk1"/>
                </a:solidFill>
                <a:highlight>
                  <a:srgbClr val="FFFFFF"/>
                </a:highlight>
              </a:rPr>
              <a:t>accuracy</a:t>
            </a:r>
            <a:r>
              <a:rPr lang="en" sz="1200">
                <a:solidFill>
                  <a:schemeClr val="dk1"/>
                </a:solidFill>
                <a:highlight>
                  <a:srgbClr val="FFFFFF"/>
                </a:highlight>
              </a:rPr>
              <a:t>. In a train/test, the test data, which has been set aside and not used as part of training, is forward feed again without </a:t>
            </a:r>
            <a:r>
              <a:rPr i="1" lang="en" sz="1200">
                <a:solidFill>
                  <a:schemeClr val="dk1"/>
                </a:solidFill>
                <a:highlight>
                  <a:srgbClr val="FFFFFF"/>
                </a:highlight>
              </a:rPr>
              <a:t>backward propagation</a:t>
            </a:r>
            <a:r>
              <a:rPr lang="en" sz="1200">
                <a:solidFill>
                  <a:schemeClr val="dk1"/>
                </a:solidFill>
                <a:highlight>
                  <a:srgbClr val="FFFFFF"/>
                </a:highlight>
              </a:rPr>
              <a:t> enabled to obtain an accuracy.</a:t>
            </a:r>
            <a:endParaRPr sz="1200">
              <a:solidFill>
                <a:schemeClr val="dk1"/>
              </a:solidFill>
              <a:highlight>
                <a:srgbClr val="FFFFFF"/>
              </a:highlight>
            </a:endParaRPr>
          </a:p>
          <a:p>
            <a:pPr indent="0" lvl="0" marL="0" rtl="0" algn="l">
              <a:lnSpc>
                <a:spcPct val="115000"/>
              </a:lnSpc>
              <a:spcBef>
                <a:spcPts val="1100"/>
              </a:spcBef>
              <a:spcAft>
                <a:spcPts val="0"/>
              </a:spcAft>
              <a:buNone/>
            </a:pPr>
            <a:r>
              <a:rPr lang="en" sz="1200">
                <a:solidFill>
                  <a:schemeClr val="dk1"/>
                </a:solidFill>
                <a:highlight>
                  <a:srgbClr val="FFFFFF"/>
                </a:highlight>
              </a:rPr>
              <a:t>Ideally, the accuracy on the training data and the test data will be nearly identical. In reality, </a:t>
            </a:r>
            <a:r>
              <a:rPr b="1" lang="en" sz="1200">
                <a:solidFill>
                  <a:srgbClr val="0000FF"/>
                </a:solidFill>
                <a:highlight>
                  <a:srgbClr val="FFFFFF"/>
                </a:highlight>
              </a:rPr>
              <a:t>the test data will always be a little less. </a:t>
            </a:r>
            <a:endParaRPr b="1" sz="1200">
              <a:solidFill>
                <a:srgbClr val="0000FF"/>
              </a:solidFill>
              <a:highlight>
                <a:srgbClr val="FFFFFF"/>
              </a:highlight>
            </a:endParaRPr>
          </a:p>
          <a:p>
            <a:pPr indent="0" lvl="0" marL="0" rtl="0" algn="l">
              <a:lnSpc>
                <a:spcPct val="115000"/>
              </a:lnSpc>
              <a:spcBef>
                <a:spcPts val="1100"/>
              </a:spcBef>
              <a:spcAft>
                <a:spcPts val="0"/>
              </a:spcAft>
              <a:buNone/>
            </a:pPr>
            <a:r>
              <a:rPr lang="en" sz="1200">
                <a:solidFill>
                  <a:schemeClr val="dk1"/>
                </a:solidFill>
                <a:highlight>
                  <a:srgbClr val="FFFFFF"/>
                </a:highlight>
              </a:rPr>
              <a:t>Once you reach </a:t>
            </a:r>
            <a:r>
              <a:rPr i="1" lang="en" sz="1200">
                <a:solidFill>
                  <a:schemeClr val="dk1"/>
                </a:solidFill>
                <a:highlight>
                  <a:srgbClr val="FFFFFF"/>
                </a:highlight>
              </a:rPr>
              <a:t>convergence</a:t>
            </a:r>
            <a:r>
              <a:rPr lang="en" sz="1200">
                <a:solidFill>
                  <a:schemeClr val="dk1"/>
                </a:solidFill>
                <a:highlight>
                  <a:srgbClr val="FFFFFF"/>
                </a:highlight>
              </a:rPr>
              <a:t>, continually passing the training data through the neural network will cause the neurons to more and more fit the data samples versus generalizing. This is known as </a:t>
            </a:r>
            <a:r>
              <a:rPr b="1" lang="en" sz="1200">
                <a:solidFill>
                  <a:schemeClr val="dk1"/>
                </a:solidFill>
                <a:highlight>
                  <a:srgbClr val="FFFFFF"/>
                </a:highlight>
              </a:rPr>
              <a:t>overfitting</a:t>
            </a:r>
            <a:r>
              <a:rPr lang="en" sz="1200">
                <a:solidFill>
                  <a:schemeClr val="dk1"/>
                </a:solidFill>
                <a:highlight>
                  <a:srgbClr val="FFFFFF"/>
                </a:highlight>
              </a:rPr>
              <a:t>. </a:t>
            </a:r>
            <a:r>
              <a:rPr b="1" lang="en" sz="1200">
                <a:solidFill>
                  <a:srgbClr val="0000FF"/>
                </a:solidFill>
                <a:highlight>
                  <a:srgbClr val="FFFFFF"/>
                </a:highlight>
              </a:rPr>
              <a:t>When the neural network is </a:t>
            </a:r>
            <a:r>
              <a:rPr b="1" i="1" lang="en" sz="1200">
                <a:solidFill>
                  <a:srgbClr val="0000FF"/>
                </a:solidFill>
                <a:highlight>
                  <a:srgbClr val="FFFFFF"/>
                </a:highlight>
              </a:rPr>
              <a:t>overfitted</a:t>
            </a:r>
            <a:r>
              <a:rPr b="1" lang="en" sz="1200">
                <a:solidFill>
                  <a:srgbClr val="0000FF"/>
                </a:solidFill>
                <a:highlight>
                  <a:srgbClr val="FFFFFF"/>
                </a:highlight>
              </a:rPr>
              <a:t> to the training data, you will get high training accuracy, but substantially lower accuracy on the test/evaluation data.</a:t>
            </a:r>
            <a:endParaRPr b="1" sz="1200">
              <a:solidFill>
                <a:srgbClr val="0000FF"/>
              </a:solidFill>
              <a:highlight>
                <a:srgbClr val="FFFFFF"/>
              </a:highlight>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a:p>
            <a:pPr indent="0" lvl="0" marL="0" rtl="0" algn="l">
              <a:lnSpc>
                <a:spcPct val="115000"/>
              </a:lnSpc>
              <a:spcBef>
                <a:spcPts val="1100"/>
              </a:spcBef>
              <a:spcAft>
                <a:spcPts val="0"/>
              </a:spcAft>
              <a:buClr>
                <a:schemeClr val="dk1"/>
              </a:buClr>
              <a:buSzPts val="1100"/>
              <a:buFont typeface="Arial"/>
              <a:buNone/>
            </a:pPr>
            <a:r>
              <a:t/>
            </a:r>
            <a:endParaRPr sz="1200">
              <a:solidFill>
                <a:schemeClr val="dk1"/>
              </a:solidFill>
              <a:highlight>
                <a:srgbClr val="FFFFFF"/>
              </a:highlight>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2" name="Shape 422"/>
        <p:cNvGrpSpPr/>
        <p:nvPr/>
      </p:nvGrpSpPr>
      <p:grpSpPr>
        <a:xfrm>
          <a:off x="0" y="0"/>
          <a:ext cx="0" cy="0"/>
          <a:chOff x="0" y="0"/>
          <a:chExt cx="0" cy="0"/>
        </a:xfrm>
      </p:grpSpPr>
      <p:sp>
        <p:nvSpPr>
          <p:cNvPr id="423" name="Google Shape;423;p57"/>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Neural Networks - Dropout</a:t>
            </a:r>
            <a:endParaRPr>
              <a:solidFill>
                <a:srgbClr val="38761D"/>
              </a:solidFill>
            </a:endParaRPr>
          </a:p>
        </p:txBody>
      </p:sp>
      <p:pic>
        <p:nvPicPr>
          <p:cNvPr id="424" name="Google Shape;424;p57"/>
          <p:cNvPicPr preferRelativeResize="0"/>
          <p:nvPr/>
        </p:nvPicPr>
        <p:blipFill>
          <a:blip r:embed="rId3">
            <a:alphaModFix/>
          </a:blip>
          <a:stretch>
            <a:fillRect/>
          </a:stretch>
        </p:blipFill>
        <p:spPr>
          <a:xfrm>
            <a:off x="0" y="0"/>
            <a:ext cx="1466275" cy="730575"/>
          </a:xfrm>
          <a:prstGeom prst="rect">
            <a:avLst/>
          </a:prstGeom>
          <a:noFill/>
          <a:ln>
            <a:noFill/>
          </a:ln>
        </p:spPr>
      </p:pic>
      <p:sp>
        <p:nvSpPr>
          <p:cNvPr id="425" name="Google Shape;425;p57"/>
          <p:cNvSpPr txBox="1"/>
          <p:nvPr/>
        </p:nvSpPr>
        <p:spPr>
          <a:xfrm>
            <a:off x="356700"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None/>
            </a:pPr>
            <a:r>
              <a:rPr b="1" lang="en" sz="1200">
                <a:solidFill>
                  <a:schemeClr val="dk1"/>
                </a:solidFill>
                <a:highlight>
                  <a:srgbClr val="FFFFFF"/>
                </a:highlight>
              </a:rPr>
              <a:t>Dropout</a:t>
            </a:r>
            <a:endParaRPr b="1" sz="1200">
              <a:solidFill>
                <a:schemeClr val="dk1"/>
              </a:solidFill>
              <a:highlight>
                <a:srgbClr val="FFFFFF"/>
              </a:highlight>
            </a:endParaRPr>
          </a:p>
          <a:p>
            <a:pPr indent="0" lvl="0" marL="0" rtl="0" algn="l">
              <a:lnSpc>
                <a:spcPct val="115000"/>
              </a:lnSpc>
              <a:spcBef>
                <a:spcPts val="1100"/>
              </a:spcBef>
              <a:spcAft>
                <a:spcPts val="0"/>
              </a:spcAft>
              <a:buNone/>
            </a:pPr>
            <a:r>
              <a:rPr i="1" lang="en" sz="1200">
                <a:solidFill>
                  <a:schemeClr val="dk1"/>
                </a:solidFill>
                <a:highlight>
                  <a:srgbClr val="FFFFFF"/>
                </a:highlight>
              </a:rPr>
              <a:t>Regularization</a:t>
            </a:r>
            <a:r>
              <a:rPr lang="en" sz="1200">
                <a:solidFill>
                  <a:schemeClr val="dk1"/>
                </a:solidFill>
                <a:highlight>
                  <a:srgbClr val="FFFFFF"/>
                </a:highlight>
              </a:rPr>
              <a:t> is a method to address </a:t>
            </a:r>
            <a:r>
              <a:rPr i="1" lang="en" sz="1200">
                <a:solidFill>
                  <a:schemeClr val="dk1"/>
                </a:solidFill>
                <a:highlight>
                  <a:srgbClr val="FFFFFF"/>
                </a:highlight>
              </a:rPr>
              <a:t>overfitting</a:t>
            </a:r>
            <a:r>
              <a:rPr lang="en" sz="1200">
                <a:solidFill>
                  <a:schemeClr val="dk1"/>
                </a:solidFill>
                <a:highlight>
                  <a:srgbClr val="FFFFFF"/>
                </a:highlight>
              </a:rPr>
              <a:t> when training neural networks. The most basic type of regularization is called </a:t>
            </a:r>
            <a:r>
              <a:rPr i="1" lang="en" sz="1200">
                <a:solidFill>
                  <a:schemeClr val="dk1"/>
                </a:solidFill>
                <a:highlight>
                  <a:srgbClr val="FFFFFF"/>
                </a:highlight>
              </a:rPr>
              <a:t>dropout</a:t>
            </a:r>
            <a:r>
              <a:rPr lang="en" sz="1200">
                <a:solidFill>
                  <a:schemeClr val="dk1"/>
                </a:solidFill>
                <a:highlight>
                  <a:srgbClr val="FFFFFF"/>
                </a:highlight>
              </a:rPr>
              <a:t>. </a:t>
            </a:r>
            <a:r>
              <a:rPr b="1" lang="en" sz="1200">
                <a:solidFill>
                  <a:srgbClr val="0000FF"/>
                </a:solidFill>
                <a:highlight>
                  <a:srgbClr val="FFFFFF"/>
                </a:highlight>
              </a:rPr>
              <a:t>Dropout is like forgetting.</a:t>
            </a:r>
            <a:endParaRPr b="1" sz="1200">
              <a:solidFill>
                <a:srgbClr val="0000FF"/>
              </a:solidFill>
              <a:highlight>
                <a:srgbClr val="FFFFFF"/>
              </a:highlight>
            </a:endParaRPr>
          </a:p>
          <a:p>
            <a:pPr indent="0" lvl="0" marL="0" rtl="0" algn="l">
              <a:lnSpc>
                <a:spcPct val="115000"/>
              </a:lnSpc>
              <a:spcBef>
                <a:spcPts val="1100"/>
              </a:spcBef>
              <a:spcAft>
                <a:spcPts val="0"/>
              </a:spcAft>
              <a:buNone/>
            </a:pPr>
            <a:r>
              <a:rPr lang="en" sz="1200">
                <a:solidFill>
                  <a:schemeClr val="dk1"/>
                </a:solidFill>
                <a:highlight>
                  <a:srgbClr val="FFFFFF"/>
                </a:highlight>
              </a:rPr>
              <a:t>The </a:t>
            </a:r>
            <a:r>
              <a:rPr i="1" lang="en" sz="1200">
                <a:solidFill>
                  <a:schemeClr val="dk1"/>
                </a:solidFill>
                <a:highlight>
                  <a:srgbClr val="FFFFFF"/>
                </a:highlight>
              </a:rPr>
              <a:t>dropout</a:t>
            </a:r>
            <a:r>
              <a:rPr lang="en" sz="1200">
                <a:solidFill>
                  <a:schemeClr val="dk1"/>
                </a:solidFill>
                <a:highlight>
                  <a:srgbClr val="FFFFFF"/>
                </a:highlight>
              </a:rPr>
              <a:t> technique in neural networks mimics this process. Between any layer you can add a dropout layer where you specify a percentage (between 0 and 1) to forget. The nodes themselves won't be dropped, but instead a random selection on each forward feed will not pass a signal forward (forget).</a:t>
            </a:r>
            <a:endParaRPr b="1" sz="1200">
              <a:solidFill>
                <a:srgbClr val="0000FF"/>
              </a:solidFill>
              <a:highlight>
                <a:srgbClr val="FFFFFF"/>
              </a:highlight>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graphicFrame>
        <p:nvGraphicFramePr>
          <p:cNvPr id="426" name="Google Shape;426;p57"/>
          <p:cNvGraphicFramePr/>
          <p:nvPr/>
        </p:nvGraphicFramePr>
        <p:xfrm>
          <a:off x="460638" y="2571750"/>
          <a:ext cx="3000000" cy="3000000"/>
        </p:xfrm>
        <a:graphic>
          <a:graphicData uri="http://schemas.openxmlformats.org/drawingml/2006/table">
            <a:tbl>
              <a:tblPr>
                <a:noFill/>
                <a:tableStyleId>{ED65EA27-E6AA-487E-946A-8596C767633C}</a:tableStyleId>
              </a:tblPr>
              <a:tblGrid>
                <a:gridCol w="8326650"/>
              </a:tblGrid>
              <a:tr h="12700">
                <a:tc>
                  <a:txBody>
                    <a:bodyPr/>
                    <a:lstStyle/>
                    <a:p>
                      <a:pPr indent="0" lvl="0" marL="0" rtl="0" algn="l">
                        <a:lnSpc>
                          <a:spcPct val="115000"/>
                        </a:lnSpc>
                        <a:spcBef>
                          <a:spcPts val="0"/>
                        </a:spcBef>
                        <a:spcAft>
                          <a:spcPts val="0"/>
                        </a:spcAft>
                        <a:buNone/>
                      </a:pPr>
                      <a:r>
                        <a:rPr lang="en" sz="1000">
                          <a:solidFill>
                            <a:srgbClr val="9C27B0"/>
                          </a:solidFill>
                          <a:highlight>
                            <a:srgbClr val="FFFFFF"/>
                          </a:highlight>
                          <a:latin typeface="Consolas"/>
                          <a:ea typeface="Consolas"/>
                          <a:cs typeface="Consolas"/>
                          <a:sym typeface="Consolas"/>
                        </a:rPr>
                        <a:t>from</a:t>
                      </a:r>
                      <a:r>
                        <a:rPr lang="en" sz="1000">
                          <a:highlight>
                            <a:srgbClr val="FFFFFF"/>
                          </a:highlight>
                          <a:latin typeface="Consolas"/>
                          <a:ea typeface="Consolas"/>
                          <a:cs typeface="Consolas"/>
                          <a:sym typeface="Consolas"/>
                        </a:rPr>
                        <a:t> tensorflow.keras </a:t>
                      </a:r>
                      <a:r>
                        <a:rPr lang="en" sz="1000">
                          <a:solidFill>
                            <a:srgbClr val="9C27B0"/>
                          </a:solidFill>
                          <a:highlight>
                            <a:srgbClr val="FFFFFF"/>
                          </a:highlight>
                          <a:latin typeface="Consolas"/>
                          <a:ea typeface="Consolas"/>
                          <a:cs typeface="Consolas"/>
                          <a:sym typeface="Consolas"/>
                        </a:rPr>
                        <a:t>import</a:t>
                      </a:r>
                      <a:r>
                        <a:rPr lang="en" sz="1000">
                          <a:highlight>
                            <a:srgbClr val="FFFFFF"/>
                          </a:highlight>
                          <a:latin typeface="Consolas"/>
                          <a:ea typeface="Consolas"/>
                          <a:cs typeface="Consolas"/>
                          <a:sym typeface="Consolas"/>
                        </a:rPr>
                        <a:t> </a:t>
                      </a:r>
                      <a:r>
                        <a:rPr lang="en" sz="1000">
                          <a:solidFill>
                            <a:srgbClr val="3367D6"/>
                          </a:solidFill>
                          <a:highlight>
                            <a:srgbClr val="FFFFFF"/>
                          </a:highlight>
                          <a:latin typeface="Consolas"/>
                          <a:ea typeface="Consolas"/>
                          <a:cs typeface="Consolas"/>
                          <a:sym typeface="Consolas"/>
                        </a:rPr>
                        <a:t>Sequential</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9C27B0"/>
                          </a:solidFill>
                          <a:highlight>
                            <a:srgbClr val="FFFFFF"/>
                          </a:highlight>
                          <a:latin typeface="Consolas"/>
                          <a:ea typeface="Consolas"/>
                          <a:cs typeface="Consolas"/>
                          <a:sym typeface="Consolas"/>
                        </a:rPr>
                        <a:t>from</a:t>
                      </a:r>
                      <a:r>
                        <a:rPr lang="en" sz="1000">
                          <a:highlight>
                            <a:srgbClr val="FFFFFF"/>
                          </a:highlight>
                          <a:latin typeface="Consolas"/>
                          <a:ea typeface="Consolas"/>
                          <a:cs typeface="Consolas"/>
                          <a:sym typeface="Consolas"/>
                        </a:rPr>
                        <a:t> tensorflow.keras</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layers </a:t>
                      </a:r>
                      <a:r>
                        <a:rPr lang="en" sz="1000">
                          <a:solidFill>
                            <a:srgbClr val="9C27B0"/>
                          </a:solidFill>
                          <a:highlight>
                            <a:srgbClr val="FFFFFF"/>
                          </a:highlight>
                          <a:latin typeface="Consolas"/>
                          <a:ea typeface="Consolas"/>
                          <a:cs typeface="Consolas"/>
                          <a:sym typeface="Consolas"/>
                        </a:rPr>
                        <a:t>import</a:t>
                      </a:r>
                      <a:r>
                        <a:rPr lang="en" sz="1000">
                          <a:highlight>
                            <a:srgbClr val="FFFFFF"/>
                          </a:highlight>
                          <a:latin typeface="Consolas"/>
                          <a:ea typeface="Consolas"/>
                          <a:cs typeface="Consolas"/>
                          <a:sym typeface="Consolas"/>
                        </a:rPr>
                        <a:t> </a:t>
                      </a:r>
                      <a:r>
                        <a:rPr lang="en" sz="1000">
                          <a:solidFill>
                            <a:srgbClr val="3367D6"/>
                          </a:solidFill>
                          <a:highlight>
                            <a:srgbClr val="FFFFFF"/>
                          </a:highlight>
                          <a:latin typeface="Consolas"/>
                          <a:ea typeface="Consolas"/>
                          <a:cs typeface="Consolas"/>
                          <a:sym typeface="Consolas"/>
                        </a:rPr>
                        <a:t>Dense</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3367D6"/>
                          </a:solidFill>
                          <a:highlight>
                            <a:srgbClr val="FFFFFF"/>
                          </a:highlight>
                          <a:latin typeface="Consolas"/>
                          <a:ea typeface="Consolas"/>
                          <a:cs typeface="Consolas"/>
                          <a:sym typeface="Consolas"/>
                        </a:rPr>
                        <a:t>Flatten</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3367D6"/>
                          </a:solidFill>
                          <a:highlight>
                            <a:srgbClr val="FFFFFF"/>
                          </a:highlight>
                          <a:latin typeface="Consolas"/>
                          <a:ea typeface="Consolas"/>
                          <a:cs typeface="Consolas"/>
                          <a:sym typeface="Consolas"/>
                        </a:rPr>
                        <a:t>ReLU</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3367D6"/>
                          </a:solidFill>
                          <a:highlight>
                            <a:srgbClr val="FFFFFF"/>
                          </a:highlight>
                          <a:latin typeface="Consolas"/>
                          <a:ea typeface="Consolas"/>
                          <a:cs typeface="Consolas"/>
                          <a:sym typeface="Consolas"/>
                        </a:rPr>
                        <a:t>Activation</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3367D6"/>
                          </a:solidFill>
                          <a:highlight>
                            <a:srgbClr val="FFFFFF"/>
                          </a:highlight>
                          <a:latin typeface="Consolas"/>
                          <a:ea typeface="Consolas"/>
                          <a:cs typeface="Consolas"/>
                          <a:sym typeface="Consolas"/>
                        </a:rPr>
                        <a:t>Dropout</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model </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3367D6"/>
                          </a:solidFill>
                          <a:highlight>
                            <a:srgbClr val="FFFFFF"/>
                          </a:highlight>
                          <a:latin typeface="Consolas"/>
                          <a:ea typeface="Consolas"/>
                          <a:cs typeface="Consolas"/>
                          <a:sym typeface="Consolas"/>
                        </a:rPr>
                        <a:t>Sequential</a:t>
                      </a:r>
                      <a:r>
                        <a:rPr lang="en" sz="1000">
                          <a:solidFill>
                            <a:srgbClr val="616161"/>
                          </a:solidFill>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model</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add</a:t>
                      </a:r>
                      <a:r>
                        <a:rPr lang="en" sz="1000">
                          <a:solidFill>
                            <a:srgbClr val="616161"/>
                          </a:solidFill>
                          <a:highlight>
                            <a:srgbClr val="FFFFFF"/>
                          </a:highlight>
                          <a:latin typeface="Consolas"/>
                          <a:ea typeface="Consolas"/>
                          <a:cs typeface="Consolas"/>
                          <a:sym typeface="Consolas"/>
                        </a:rPr>
                        <a:t>(</a:t>
                      </a:r>
                      <a:r>
                        <a:rPr lang="en" sz="1000">
                          <a:solidFill>
                            <a:srgbClr val="3367D6"/>
                          </a:solidFill>
                          <a:highlight>
                            <a:srgbClr val="FFFFFF"/>
                          </a:highlight>
                          <a:latin typeface="Consolas"/>
                          <a:ea typeface="Consolas"/>
                          <a:cs typeface="Consolas"/>
                          <a:sym typeface="Consolas"/>
                        </a:rPr>
                        <a:t>Flatten</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input_shape</a:t>
                      </a:r>
                      <a:r>
                        <a:rPr lang="en" sz="1000">
                          <a:solidFill>
                            <a:srgbClr val="616161"/>
                          </a:solidFill>
                          <a:highlight>
                            <a:srgbClr val="FFFFFF"/>
                          </a:highlight>
                          <a:latin typeface="Consolas"/>
                          <a:ea typeface="Consolas"/>
                          <a:cs typeface="Consolas"/>
                          <a:sym typeface="Consolas"/>
                        </a:rPr>
                        <a:t>=(</a:t>
                      </a:r>
                      <a:r>
                        <a:rPr lang="en" sz="1000">
                          <a:solidFill>
                            <a:srgbClr val="C53929"/>
                          </a:solidFill>
                          <a:highlight>
                            <a:srgbClr val="FFFFFF"/>
                          </a:highlight>
                          <a:latin typeface="Consolas"/>
                          <a:ea typeface="Consolas"/>
                          <a:cs typeface="Consolas"/>
                          <a:sym typeface="Consolas"/>
                        </a:rPr>
                        <a:t>28</a:t>
                      </a:r>
                      <a:r>
                        <a:rPr lang="en" sz="1000">
                          <a:solidFill>
                            <a:srgbClr val="616161"/>
                          </a:solidFill>
                          <a:highlight>
                            <a:srgbClr val="FFFFFF"/>
                          </a:highlight>
                          <a:latin typeface="Consolas"/>
                          <a:ea typeface="Consolas"/>
                          <a:cs typeface="Consolas"/>
                          <a:sym typeface="Consolas"/>
                        </a:rPr>
                        <a:t>,</a:t>
                      </a:r>
                      <a:r>
                        <a:rPr lang="en" sz="1000">
                          <a:solidFill>
                            <a:srgbClr val="C53929"/>
                          </a:solidFill>
                          <a:highlight>
                            <a:srgbClr val="FFFFFF"/>
                          </a:highlight>
                          <a:latin typeface="Consolas"/>
                          <a:ea typeface="Consolas"/>
                          <a:cs typeface="Consolas"/>
                          <a:sym typeface="Consolas"/>
                        </a:rPr>
                        <a:t>28</a:t>
                      </a:r>
                      <a:r>
                        <a:rPr lang="en" sz="1000">
                          <a:solidFill>
                            <a:srgbClr val="616161"/>
                          </a:solidFill>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model</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add</a:t>
                      </a:r>
                      <a:r>
                        <a:rPr lang="en" sz="1000">
                          <a:solidFill>
                            <a:srgbClr val="616161"/>
                          </a:solidFill>
                          <a:highlight>
                            <a:srgbClr val="FFFFFF"/>
                          </a:highlight>
                          <a:latin typeface="Consolas"/>
                          <a:ea typeface="Consolas"/>
                          <a:cs typeface="Consolas"/>
                          <a:sym typeface="Consolas"/>
                        </a:rPr>
                        <a:t>(</a:t>
                      </a:r>
                      <a:r>
                        <a:rPr lang="en" sz="1000">
                          <a:solidFill>
                            <a:srgbClr val="3367D6"/>
                          </a:solidFill>
                          <a:highlight>
                            <a:srgbClr val="FFFFFF"/>
                          </a:highlight>
                          <a:latin typeface="Consolas"/>
                          <a:ea typeface="Consolas"/>
                          <a:cs typeface="Consolas"/>
                          <a:sym typeface="Consolas"/>
                        </a:rPr>
                        <a:t>Dense</a:t>
                      </a:r>
                      <a:r>
                        <a:rPr lang="en" sz="1000">
                          <a:solidFill>
                            <a:srgbClr val="616161"/>
                          </a:solidFill>
                          <a:highlight>
                            <a:srgbClr val="FFFFFF"/>
                          </a:highlight>
                          <a:latin typeface="Consolas"/>
                          <a:ea typeface="Consolas"/>
                          <a:cs typeface="Consolas"/>
                          <a:sym typeface="Consolas"/>
                        </a:rPr>
                        <a:t>(</a:t>
                      </a:r>
                      <a:r>
                        <a:rPr lang="en" sz="1000">
                          <a:solidFill>
                            <a:srgbClr val="C53929"/>
                          </a:solidFill>
                          <a:highlight>
                            <a:srgbClr val="FFFFFF"/>
                          </a:highlight>
                          <a:latin typeface="Consolas"/>
                          <a:ea typeface="Consolas"/>
                          <a:cs typeface="Consolas"/>
                          <a:sym typeface="Consolas"/>
                        </a:rPr>
                        <a:t>512</a:t>
                      </a:r>
                      <a:r>
                        <a:rPr lang="en" sz="1000">
                          <a:solidFill>
                            <a:srgbClr val="616161"/>
                          </a:solidFill>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highlight>
                            <a:srgbClr val="FFFFFF"/>
                          </a:highlight>
                          <a:latin typeface="Consolas"/>
                          <a:ea typeface="Consolas"/>
                          <a:cs typeface="Consolas"/>
                          <a:sym typeface="Consolas"/>
                        </a:rPr>
                        <a:t># Add dropout of 50% at the input layer.</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model</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add</a:t>
                      </a:r>
                      <a:r>
                        <a:rPr lang="en" sz="1000">
                          <a:solidFill>
                            <a:srgbClr val="616161"/>
                          </a:solidFill>
                          <a:highlight>
                            <a:srgbClr val="FFFFFF"/>
                          </a:highlight>
                          <a:latin typeface="Consolas"/>
                          <a:ea typeface="Consolas"/>
                          <a:cs typeface="Consolas"/>
                          <a:sym typeface="Consolas"/>
                        </a:rPr>
                        <a:t>(</a:t>
                      </a:r>
                      <a:r>
                        <a:rPr lang="en" sz="1000">
                          <a:solidFill>
                            <a:srgbClr val="3367D6"/>
                          </a:solidFill>
                          <a:highlight>
                            <a:srgbClr val="FFFFFF"/>
                          </a:highlight>
                          <a:latin typeface="Consolas"/>
                          <a:ea typeface="Consolas"/>
                          <a:cs typeface="Consolas"/>
                          <a:sym typeface="Consolas"/>
                        </a:rPr>
                        <a:t>Dropout</a:t>
                      </a:r>
                      <a:r>
                        <a:rPr lang="en" sz="1000">
                          <a:solidFill>
                            <a:srgbClr val="616161"/>
                          </a:solidFill>
                          <a:highlight>
                            <a:srgbClr val="FFFFFF"/>
                          </a:highlight>
                          <a:latin typeface="Consolas"/>
                          <a:ea typeface="Consolas"/>
                          <a:cs typeface="Consolas"/>
                          <a:sym typeface="Consolas"/>
                        </a:rPr>
                        <a:t>(</a:t>
                      </a:r>
                      <a:r>
                        <a:rPr lang="en" sz="1000">
                          <a:solidFill>
                            <a:srgbClr val="C53929"/>
                          </a:solidFill>
                          <a:highlight>
                            <a:srgbClr val="FFFFFF"/>
                          </a:highlight>
                          <a:latin typeface="Consolas"/>
                          <a:ea typeface="Consolas"/>
                          <a:cs typeface="Consolas"/>
                          <a:sym typeface="Consolas"/>
                        </a:rPr>
                        <a:t>0.5</a:t>
                      </a:r>
                      <a:r>
                        <a:rPr lang="en" sz="1000">
                          <a:solidFill>
                            <a:srgbClr val="616161"/>
                          </a:solidFill>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model</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add</a:t>
                      </a:r>
                      <a:r>
                        <a:rPr lang="en" sz="1000">
                          <a:solidFill>
                            <a:srgbClr val="616161"/>
                          </a:solidFill>
                          <a:highlight>
                            <a:srgbClr val="FFFFFF"/>
                          </a:highlight>
                          <a:latin typeface="Consolas"/>
                          <a:ea typeface="Consolas"/>
                          <a:cs typeface="Consolas"/>
                          <a:sym typeface="Consolas"/>
                        </a:rPr>
                        <a:t>(</a:t>
                      </a:r>
                      <a:r>
                        <a:rPr lang="en" sz="1000">
                          <a:solidFill>
                            <a:srgbClr val="3367D6"/>
                          </a:solidFill>
                          <a:highlight>
                            <a:srgbClr val="FFFFFF"/>
                          </a:highlight>
                          <a:latin typeface="Consolas"/>
                          <a:ea typeface="Consolas"/>
                          <a:cs typeface="Consolas"/>
                          <a:sym typeface="Consolas"/>
                        </a:rPr>
                        <a:t>ReLU</a:t>
                      </a:r>
                      <a:r>
                        <a:rPr lang="en" sz="1000">
                          <a:solidFill>
                            <a:srgbClr val="616161"/>
                          </a:solidFill>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model</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add</a:t>
                      </a:r>
                      <a:r>
                        <a:rPr lang="en" sz="1000">
                          <a:solidFill>
                            <a:srgbClr val="616161"/>
                          </a:solidFill>
                          <a:highlight>
                            <a:srgbClr val="FFFFFF"/>
                          </a:highlight>
                          <a:latin typeface="Consolas"/>
                          <a:ea typeface="Consolas"/>
                          <a:cs typeface="Consolas"/>
                          <a:sym typeface="Consolas"/>
                        </a:rPr>
                        <a:t>(</a:t>
                      </a:r>
                      <a:r>
                        <a:rPr lang="en" sz="1000">
                          <a:solidFill>
                            <a:srgbClr val="3367D6"/>
                          </a:solidFill>
                          <a:highlight>
                            <a:srgbClr val="FFFFFF"/>
                          </a:highlight>
                          <a:latin typeface="Consolas"/>
                          <a:ea typeface="Consolas"/>
                          <a:cs typeface="Consolas"/>
                          <a:sym typeface="Consolas"/>
                        </a:rPr>
                        <a:t>Dense</a:t>
                      </a:r>
                      <a:r>
                        <a:rPr lang="en" sz="1000">
                          <a:solidFill>
                            <a:srgbClr val="616161"/>
                          </a:solidFill>
                          <a:highlight>
                            <a:srgbClr val="FFFFFF"/>
                          </a:highlight>
                          <a:latin typeface="Consolas"/>
                          <a:ea typeface="Consolas"/>
                          <a:cs typeface="Consolas"/>
                          <a:sym typeface="Consolas"/>
                        </a:rPr>
                        <a:t>(</a:t>
                      </a:r>
                      <a:r>
                        <a:rPr lang="en" sz="1000">
                          <a:solidFill>
                            <a:srgbClr val="C53929"/>
                          </a:solidFill>
                          <a:highlight>
                            <a:srgbClr val="FFFFFF"/>
                          </a:highlight>
                          <a:latin typeface="Consolas"/>
                          <a:ea typeface="Consolas"/>
                          <a:cs typeface="Consolas"/>
                          <a:sym typeface="Consolas"/>
                        </a:rPr>
                        <a:t>512</a:t>
                      </a:r>
                      <a:r>
                        <a:rPr lang="en" sz="1000">
                          <a:solidFill>
                            <a:srgbClr val="616161"/>
                          </a:solidFill>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highlight>
                            <a:srgbClr val="FFFFFF"/>
                          </a:highlight>
                          <a:latin typeface="Consolas"/>
                          <a:ea typeface="Consolas"/>
                          <a:cs typeface="Consolas"/>
                          <a:sym typeface="Consolas"/>
                        </a:rPr>
                        <a:t># Add dropout of 50% at the hidden layer.</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model</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add</a:t>
                      </a:r>
                      <a:r>
                        <a:rPr lang="en" sz="1000">
                          <a:solidFill>
                            <a:srgbClr val="616161"/>
                          </a:solidFill>
                          <a:highlight>
                            <a:srgbClr val="FFFFFF"/>
                          </a:highlight>
                          <a:latin typeface="Consolas"/>
                          <a:ea typeface="Consolas"/>
                          <a:cs typeface="Consolas"/>
                          <a:sym typeface="Consolas"/>
                        </a:rPr>
                        <a:t>(</a:t>
                      </a:r>
                      <a:r>
                        <a:rPr lang="en" sz="1000">
                          <a:solidFill>
                            <a:srgbClr val="3367D6"/>
                          </a:solidFill>
                          <a:highlight>
                            <a:srgbClr val="FFFFFF"/>
                          </a:highlight>
                          <a:latin typeface="Consolas"/>
                          <a:ea typeface="Consolas"/>
                          <a:cs typeface="Consolas"/>
                          <a:sym typeface="Consolas"/>
                        </a:rPr>
                        <a:t>Dropout</a:t>
                      </a:r>
                      <a:r>
                        <a:rPr lang="en" sz="1000">
                          <a:solidFill>
                            <a:srgbClr val="616161"/>
                          </a:solidFill>
                          <a:highlight>
                            <a:srgbClr val="FFFFFF"/>
                          </a:highlight>
                          <a:latin typeface="Consolas"/>
                          <a:ea typeface="Consolas"/>
                          <a:cs typeface="Consolas"/>
                          <a:sym typeface="Consolas"/>
                        </a:rPr>
                        <a:t>(</a:t>
                      </a:r>
                      <a:r>
                        <a:rPr lang="en" sz="1000">
                          <a:solidFill>
                            <a:srgbClr val="C53929"/>
                          </a:solidFill>
                          <a:highlight>
                            <a:srgbClr val="FFFFFF"/>
                          </a:highlight>
                          <a:latin typeface="Consolas"/>
                          <a:ea typeface="Consolas"/>
                          <a:cs typeface="Consolas"/>
                          <a:sym typeface="Consolas"/>
                        </a:rPr>
                        <a:t>0.5</a:t>
                      </a:r>
                      <a:r>
                        <a:rPr lang="en" sz="1000">
                          <a:solidFill>
                            <a:srgbClr val="616161"/>
                          </a:solidFill>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model</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add</a:t>
                      </a:r>
                      <a:r>
                        <a:rPr lang="en" sz="1000">
                          <a:solidFill>
                            <a:srgbClr val="616161"/>
                          </a:solidFill>
                          <a:highlight>
                            <a:srgbClr val="FFFFFF"/>
                          </a:highlight>
                          <a:latin typeface="Consolas"/>
                          <a:ea typeface="Consolas"/>
                          <a:cs typeface="Consolas"/>
                          <a:sym typeface="Consolas"/>
                        </a:rPr>
                        <a:t>(</a:t>
                      </a:r>
                      <a:r>
                        <a:rPr lang="en" sz="1000">
                          <a:solidFill>
                            <a:srgbClr val="3367D6"/>
                          </a:solidFill>
                          <a:highlight>
                            <a:srgbClr val="FFFFFF"/>
                          </a:highlight>
                          <a:latin typeface="Consolas"/>
                          <a:ea typeface="Consolas"/>
                          <a:cs typeface="Consolas"/>
                          <a:sym typeface="Consolas"/>
                        </a:rPr>
                        <a:t>ReLU</a:t>
                      </a:r>
                      <a:r>
                        <a:rPr lang="en" sz="1000">
                          <a:solidFill>
                            <a:srgbClr val="616161"/>
                          </a:solidFill>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txBody>
                  <a:tcPr marT="63500" marB="63500" marR="63500" marL="63500">
                    <a:solidFill>
                      <a:srgbClr val="FAFAFA"/>
                    </a:solidFill>
                  </a:tcPr>
                </a:tc>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0" name="Shape 430"/>
        <p:cNvGrpSpPr/>
        <p:nvPr/>
      </p:nvGrpSpPr>
      <p:grpSpPr>
        <a:xfrm>
          <a:off x="0" y="0"/>
          <a:ext cx="0" cy="0"/>
          <a:chOff x="0" y="0"/>
          <a:chExt cx="0" cy="0"/>
        </a:xfrm>
      </p:grpSpPr>
      <p:sp>
        <p:nvSpPr>
          <p:cNvPr id="431" name="Google Shape;431;p58"/>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Neural Networks - Lab Exercise #1</a:t>
            </a:r>
            <a:endParaRPr>
              <a:solidFill>
                <a:srgbClr val="38761D"/>
              </a:solidFill>
            </a:endParaRPr>
          </a:p>
        </p:txBody>
      </p:sp>
      <p:pic>
        <p:nvPicPr>
          <p:cNvPr id="432" name="Google Shape;432;p58"/>
          <p:cNvPicPr preferRelativeResize="0"/>
          <p:nvPr/>
        </p:nvPicPr>
        <p:blipFill>
          <a:blip r:embed="rId3">
            <a:alphaModFix/>
          </a:blip>
          <a:stretch>
            <a:fillRect/>
          </a:stretch>
        </p:blipFill>
        <p:spPr>
          <a:xfrm>
            <a:off x="0" y="0"/>
            <a:ext cx="1466275" cy="730575"/>
          </a:xfrm>
          <a:prstGeom prst="rect">
            <a:avLst/>
          </a:prstGeom>
          <a:noFill/>
          <a:ln>
            <a:noFill/>
          </a:ln>
        </p:spPr>
      </p:pic>
      <p:sp>
        <p:nvSpPr>
          <p:cNvPr id="433" name="Google Shape;433;p58"/>
          <p:cNvSpPr txBox="1"/>
          <p:nvPr/>
        </p:nvSpPr>
        <p:spPr>
          <a:xfrm>
            <a:off x="356700"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None/>
            </a:pPr>
            <a:r>
              <a:rPr b="1" lang="en" sz="1200">
                <a:solidFill>
                  <a:schemeClr val="dk1"/>
                </a:solidFill>
                <a:highlight>
                  <a:srgbClr val="FFFFFF"/>
                </a:highlight>
              </a:rPr>
              <a:t>Optional Code Lab - </a:t>
            </a:r>
            <a:r>
              <a:rPr b="1" lang="en" sz="1200">
                <a:solidFill>
                  <a:srgbClr val="0000FF"/>
                </a:solidFill>
                <a:highlight>
                  <a:srgbClr val="FFFFFF"/>
                </a:highlight>
              </a:rPr>
              <a:t>G</a:t>
            </a:r>
            <a:r>
              <a:rPr b="1" lang="en" sz="1200">
                <a:solidFill>
                  <a:srgbClr val="0000FF"/>
                </a:solidFill>
                <a:highlight>
                  <a:srgbClr val="FFFFFF"/>
                </a:highlight>
              </a:rPr>
              <a:t>et Started with a Deep Neural Network (DNN)</a:t>
            </a:r>
            <a:r>
              <a:rPr b="1" lang="en" sz="1650">
                <a:solidFill>
                  <a:srgbClr val="337AB7"/>
                </a:solidFill>
                <a:highlight>
                  <a:srgbClr val="FFFFFF"/>
                </a:highlight>
                <a:uFill>
                  <a:noFill/>
                </a:uFill>
                <a:hlinkClick r:id="rId4"/>
              </a:rPr>
              <a:t>¶</a:t>
            </a:r>
            <a:endParaRPr b="1" sz="1650">
              <a:solidFill>
                <a:srgbClr val="337AB7"/>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a:p>
            <a:pPr indent="0" lvl="0" marL="0" rtl="0" algn="l">
              <a:lnSpc>
                <a:spcPct val="115000"/>
              </a:lnSpc>
              <a:spcBef>
                <a:spcPts val="1100"/>
              </a:spcBef>
              <a:spcAft>
                <a:spcPts val="0"/>
              </a:spcAft>
              <a:buNone/>
            </a:pPr>
            <a:r>
              <a:rPr lang="en" sz="1200">
                <a:solidFill>
                  <a:schemeClr val="dk1"/>
                </a:solidFill>
                <a:highlight>
                  <a:srgbClr val="FFFFFF"/>
                </a:highlight>
              </a:rPr>
              <a:t>						</a:t>
            </a:r>
            <a:r>
              <a:rPr lang="en" sz="1000">
                <a:solidFill>
                  <a:srgbClr val="337AB7"/>
                </a:solidFill>
                <a:highlight>
                  <a:srgbClr val="FAFAFA"/>
                </a:highlight>
                <a:uFill>
                  <a:noFill/>
                </a:uFill>
                <a:hlinkClick r:id="rId5"/>
              </a:rPr>
              <a:t>Deep Learning Design Patterns - Workshop - Chapter I.ipynb</a:t>
            </a:r>
            <a:endParaRPr sz="1200">
              <a:solidFill>
                <a:schemeClr val="dk1"/>
              </a:solidFill>
              <a:highlight>
                <a:srgbClr val="FFFFFF"/>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7"/>
          <p:cNvSpPr txBox="1"/>
          <p:nvPr>
            <p:ph idx="1" type="subTitle"/>
          </p:nvPr>
        </p:nvSpPr>
        <p:spPr>
          <a:xfrm>
            <a:off x="13495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Neural Networks - Input Class</a:t>
            </a:r>
            <a:endParaRPr>
              <a:solidFill>
                <a:srgbClr val="38761D"/>
              </a:solidFill>
            </a:endParaRPr>
          </a:p>
        </p:txBody>
      </p:sp>
      <p:pic>
        <p:nvPicPr>
          <p:cNvPr id="89" name="Google Shape;89;p17"/>
          <p:cNvPicPr preferRelativeResize="0"/>
          <p:nvPr/>
        </p:nvPicPr>
        <p:blipFill>
          <a:blip r:embed="rId3">
            <a:alphaModFix/>
          </a:blip>
          <a:stretch>
            <a:fillRect/>
          </a:stretch>
        </p:blipFill>
        <p:spPr>
          <a:xfrm>
            <a:off x="0" y="0"/>
            <a:ext cx="1466275" cy="730575"/>
          </a:xfrm>
          <a:prstGeom prst="rect">
            <a:avLst/>
          </a:prstGeom>
          <a:noFill/>
          <a:ln>
            <a:noFill/>
          </a:ln>
        </p:spPr>
      </p:pic>
      <p:sp>
        <p:nvSpPr>
          <p:cNvPr id="90" name="Google Shape;90;p17"/>
          <p:cNvSpPr txBox="1"/>
          <p:nvPr/>
        </p:nvSpPr>
        <p:spPr>
          <a:xfrm>
            <a:off x="824850" y="910725"/>
            <a:ext cx="7070100" cy="4057800"/>
          </a:xfrm>
          <a:prstGeom prst="rect">
            <a:avLst/>
          </a:prstGeom>
          <a:noFill/>
          <a:ln>
            <a:noFill/>
          </a:ln>
        </p:spPr>
        <p:txBody>
          <a:bodyPr anchorCtr="0" anchor="t" bIns="91425" lIns="91425" spcFirstLastPara="1" rIns="91425" wrap="square" tIns="91425">
            <a:noAutofit/>
          </a:bodyPr>
          <a:lstStyle/>
          <a:p>
            <a:pPr indent="0" lvl="0" marL="0" rtl="0" algn="ctr">
              <a:spcBef>
                <a:spcPts val="1000"/>
              </a:spcBef>
              <a:spcAft>
                <a:spcPts val="0"/>
              </a:spcAft>
              <a:buNone/>
            </a:pPr>
            <a:r>
              <a:rPr b="1" lang="en">
                <a:solidFill>
                  <a:schemeClr val="dk1"/>
                </a:solidFill>
              </a:rPr>
              <a:t>Input Class</a:t>
            </a:r>
            <a:endParaRPr sz="1200">
              <a:solidFill>
                <a:schemeClr val="dk1"/>
              </a:solidFill>
            </a:endParaRPr>
          </a:p>
          <a:p>
            <a:pPr indent="0" lvl="0" marL="0" rtl="0" algn="l">
              <a:lnSpc>
                <a:spcPct val="115000"/>
              </a:lnSpc>
              <a:spcBef>
                <a:spcPts val="1100"/>
              </a:spcBef>
              <a:spcAft>
                <a:spcPts val="0"/>
              </a:spcAft>
              <a:buNone/>
            </a:pPr>
            <a:r>
              <a:rPr lang="en" sz="1200">
                <a:solidFill>
                  <a:schemeClr val="dk1"/>
                </a:solidFill>
              </a:rPr>
              <a:t>For the </a:t>
            </a:r>
            <a:r>
              <a:rPr lang="en" sz="1200">
                <a:solidFill>
                  <a:schemeClr val="dk1"/>
                </a:solidFill>
                <a:highlight>
                  <a:srgbClr val="EFF0F1"/>
                </a:highlight>
              </a:rPr>
              <a:t>Input</a:t>
            </a:r>
            <a:r>
              <a:rPr lang="en" sz="1200">
                <a:solidFill>
                  <a:schemeClr val="dk1"/>
                </a:solidFill>
              </a:rPr>
              <a:t> class object, we define the shape (i.e., dimensions) of the input. In our example, the input is a one dimensional array (i.e., vector) of 13 elements, one for each feature.</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457200" rtl="0" algn="l">
              <a:lnSpc>
                <a:spcPct val="115000"/>
              </a:lnSpc>
              <a:spcBef>
                <a:spcPts val="0"/>
              </a:spcBef>
              <a:spcAft>
                <a:spcPts val="0"/>
              </a:spcAft>
              <a:buNone/>
            </a:pPr>
            <a:r>
              <a:t/>
            </a:r>
            <a:endParaRPr b="1" sz="1200">
              <a:solidFill>
                <a:srgbClr val="303F9F"/>
              </a:solidFill>
              <a:highlight>
                <a:srgbClr val="FCE5CD"/>
              </a:highlight>
              <a:latin typeface="Consolas"/>
              <a:ea typeface="Consolas"/>
              <a:cs typeface="Consolas"/>
              <a:sym typeface="Consolas"/>
            </a:endParaRPr>
          </a:p>
          <a:p>
            <a:pPr indent="0" lvl="0" marL="0" rtl="0" algn="l">
              <a:lnSpc>
                <a:spcPct val="115000"/>
              </a:lnSpc>
              <a:spcBef>
                <a:spcPts val="1100"/>
              </a:spcBef>
              <a:spcAft>
                <a:spcPts val="0"/>
              </a:spcAft>
              <a:buNone/>
            </a:pPr>
            <a:r>
              <a:t/>
            </a:r>
            <a:endParaRPr sz="1100">
              <a:solidFill>
                <a:schemeClr val="dk1"/>
              </a:solidFill>
            </a:endParaRPr>
          </a:p>
        </p:txBody>
      </p:sp>
      <p:graphicFrame>
        <p:nvGraphicFramePr>
          <p:cNvPr id="91" name="Google Shape;91;p17"/>
          <p:cNvGraphicFramePr/>
          <p:nvPr/>
        </p:nvGraphicFramePr>
        <p:xfrm>
          <a:off x="1921050" y="2683300"/>
          <a:ext cx="3000000" cy="3000000"/>
        </p:xfrm>
        <a:graphic>
          <a:graphicData uri="http://schemas.openxmlformats.org/drawingml/2006/table">
            <a:tbl>
              <a:tblPr>
                <a:noFill/>
                <a:tableStyleId>{ED65EA27-E6AA-487E-946A-8596C767633C}</a:tableStyleId>
              </a:tblPr>
              <a:tblGrid>
                <a:gridCol w="4066375"/>
              </a:tblGrid>
              <a:tr h="559275">
                <a:tc>
                  <a:txBody>
                    <a:bodyPr/>
                    <a:lstStyle/>
                    <a:p>
                      <a:pPr indent="0" lvl="0" marL="0" rtl="0" algn="l">
                        <a:lnSpc>
                          <a:spcPct val="115000"/>
                        </a:lnSpc>
                        <a:spcBef>
                          <a:spcPts val="0"/>
                        </a:spcBef>
                        <a:spcAft>
                          <a:spcPts val="0"/>
                        </a:spcAft>
                        <a:buClr>
                          <a:schemeClr val="dk1"/>
                        </a:buClr>
                        <a:buSzPts val="1100"/>
                        <a:buFont typeface="Arial"/>
                        <a:buNone/>
                      </a:pPr>
                      <a:r>
                        <a:rPr lang="en" sz="1200">
                          <a:solidFill>
                            <a:srgbClr val="9C27B0"/>
                          </a:solidFill>
                          <a:latin typeface="Consolas"/>
                          <a:ea typeface="Consolas"/>
                          <a:cs typeface="Consolas"/>
                          <a:sym typeface="Consolas"/>
                        </a:rPr>
                        <a:t>import</a:t>
                      </a:r>
                      <a:r>
                        <a:rPr lang="en" sz="1200">
                          <a:solidFill>
                            <a:schemeClr val="dk1"/>
                          </a:solidFill>
                          <a:latin typeface="Consolas"/>
                          <a:ea typeface="Consolas"/>
                          <a:cs typeface="Consolas"/>
                          <a:sym typeface="Consolas"/>
                        </a:rPr>
                        <a:t> tensorflow </a:t>
                      </a:r>
                      <a:r>
                        <a:rPr lang="en" sz="1200">
                          <a:solidFill>
                            <a:srgbClr val="9C27B0"/>
                          </a:solidFill>
                          <a:latin typeface="Consolas"/>
                          <a:ea typeface="Consolas"/>
                          <a:cs typeface="Consolas"/>
                          <a:sym typeface="Consolas"/>
                        </a:rPr>
                        <a:t>as</a:t>
                      </a:r>
                      <a:r>
                        <a:rPr lang="en" sz="1200">
                          <a:solidFill>
                            <a:schemeClr val="dk1"/>
                          </a:solidFill>
                          <a:latin typeface="Consolas"/>
                          <a:ea typeface="Consolas"/>
                          <a:cs typeface="Consolas"/>
                          <a:sym typeface="Consolas"/>
                        </a:rPr>
                        <a:t> </a:t>
                      </a:r>
                      <a:r>
                        <a:rPr lang="en" sz="1200">
                          <a:solidFill>
                            <a:srgbClr val="3367D6"/>
                          </a:solidFill>
                          <a:latin typeface="Consolas"/>
                          <a:ea typeface="Consolas"/>
                          <a:cs typeface="Consolas"/>
                          <a:sym typeface="Consolas"/>
                        </a:rPr>
                        <a:t>tf</a:t>
                      </a:r>
                      <a:endParaRPr sz="1200">
                        <a:solidFill>
                          <a:srgbClr val="9C27B0"/>
                        </a:solidFill>
                        <a:latin typeface="Consolas"/>
                        <a:ea typeface="Consolas"/>
                        <a:cs typeface="Consolas"/>
                        <a:sym typeface="Consolas"/>
                      </a:endParaRPr>
                    </a:p>
                    <a:p>
                      <a:pPr indent="0" lvl="0" marL="0" rtl="0" algn="l">
                        <a:lnSpc>
                          <a:spcPct val="115000"/>
                        </a:lnSpc>
                        <a:spcBef>
                          <a:spcPts val="0"/>
                        </a:spcBef>
                        <a:spcAft>
                          <a:spcPts val="0"/>
                        </a:spcAft>
                        <a:buNone/>
                      </a:pPr>
                      <a:r>
                        <a:rPr lang="en" sz="1200">
                          <a:solidFill>
                            <a:srgbClr val="9C27B0"/>
                          </a:solidFill>
                          <a:latin typeface="Consolas"/>
                          <a:ea typeface="Consolas"/>
                          <a:cs typeface="Consolas"/>
                          <a:sym typeface="Consolas"/>
                        </a:rPr>
                        <a:t>from</a:t>
                      </a:r>
                      <a:r>
                        <a:rPr lang="en" sz="1200">
                          <a:latin typeface="Consolas"/>
                          <a:ea typeface="Consolas"/>
                          <a:cs typeface="Consolas"/>
                          <a:sym typeface="Consolas"/>
                        </a:rPr>
                        <a:t> tensorflow.keras </a:t>
                      </a:r>
                      <a:r>
                        <a:rPr lang="en" sz="1200">
                          <a:solidFill>
                            <a:srgbClr val="9C27B0"/>
                          </a:solidFill>
                          <a:latin typeface="Consolas"/>
                          <a:ea typeface="Consolas"/>
                          <a:cs typeface="Consolas"/>
                          <a:sym typeface="Consolas"/>
                        </a:rPr>
                        <a:t>import</a:t>
                      </a:r>
                      <a:r>
                        <a:rPr lang="en" sz="1200">
                          <a:latin typeface="Consolas"/>
                          <a:ea typeface="Consolas"/>
                          <a:cs typeface="Consolas"/>
                          <a:sym typeface="Consolas"/>
                        </a:rPr>
                        <a:t> </a:t>
                      </a:r>
                      <a:r>
                        <a:rPr lang="en" sz="1200">
                          <a:solidFill>
                            <a:srgbClr val="3367D6"/>
                          </a:solidFill>
                          <a:latin typeface="Consolas"/>
                          <a:ea typeface="Consolas"/>
                          <a:cs typeface="Consolas"/>
                          <a:sym typeface="Consolas"/>
                        </a:rPr>
                        <a:t>Input</a:t>
                      </a:r>
                      <a:endParaRPr sz="1200">
                        <a:latin typeface="Consolas"/>
                        <a:ea typeface="Consolas"/>
                        <a:cs typeface="Consolas"/>
                        <a:sym typeface="Consolas"/>
                      </a:endParaRPr>
                    </a:p>
                    <a:p>
                      <a:pPr indent="0" lvl="0" marL="0" rtl="0" algn="l">
                        <a:lnSpc>
                          <a:spcPct val="115000"/>
                        </a:lnSpc>
                        <a:spcBef>
                          <a:spcPts val="0"/>
                        </a:spcBef>
                        <a:spcAft>
                          <a:spcPts val="0"/>
                        </a:spcAft>
                        <a:buNone/>
                      </a:pPr>
                      <a:r>
                        <a:t/>
                      </a:r>
                      <a:endParaRPr sz="1200">
                        <a:latin typeface="Consolas"/>
                        <a:ea typeface="Consolas"/>
                        <a:cs typeface="Consolas"/>
                        <a:sym typeface="Consolas"/>
                      </a:endParaRPr>
                    </a:p>
                    <a:p>
                      <a:pPr indent="0" lvl="0" marL="0" rtl="0" algn="l">
                        <a:lnSpc>
                          <a:spcPct val="115000"/>
                        </a:lnSpc>
                        <a:spcBef>
                          <a:spcPts val="0"/>
                        </a:spcBef>
                        <a:spcAft>
                          <a:spcPts val="0"/>
                        </a:spcAft>
                        <a:buNone/>
                      </a:pPr>
                      <a:r>
                        <a:rPr lang="en" sz="1200">
                          <a:solidFill>
                            <a:srgbClr val="3367D6"/>
                          </a:solidFill>
                          <a:latin typeface="Consolas"/>
                          <a:ea typeface="Consolas"/>
                          <a:cs typeface="Consolas"/>
                          <a:sym typeface="Consolas"/>
                        </a:rPr>
                        <a:t>Input</a:t>
                      </a:r>
                      <a:r>
                        <a:rPr lang="en" sz="1200">
                          <a:solidFill>
                            <a:srgbClr val="616161"/>
                          </a:solidFill>
                          <a:latin typeface="Consolas"/>
                          <a:ea typeface="Consolas"/>
                          <a:cs typeface="Consolas"/>
                          <a:sym typeface="Consolas"/>
                        </a:rPr>
                        <a:t>(</a:t>
                      </a:r>
                      <a:r>
                        <a:rPr lang="en" sz="1200">
                          <a:latin typeface="Consolas"/>
                          <a:ea typeface="Consolas"/>
                          <a:cs typeface="Consolas"/>
                          <a:sym typeface="Consolas"/>
                        </a:rPr>
                        <a:t>shape</a:t>
                      </a:r>
                      <a:r>
                        <a:rPr lang="en" sz="1200">
                          <a:solidFill>
                            <a:srgbClr val="616161"/>
                          </a:solidFill>
                          <a:latin typeface="Consolas"/>
                          <a:ea typeface="Consolas"/>
                          <a:cs typeface="Consolas"/>
                          <a:sym typeface="Consolas"/>
                        </a:rPr>
                        <a:t>=(</a:t>
                      </a:r>
                      <a:r>
                        <a:rPr lang="en" sz="1200">
                          <a:solidFill>
                            <a:srgbClr val="C53929"/>
                          </a:solidFill>
                          <a:latin typeface="Consolas"/>
                          <a:ea typeface="Consolas"/>
                          <a:cs typeface="Consolas"/>
                          <a:sym typeface="Consolas"/>
                        </a:rPr>
                        <a:t>13</a:t>
                      </a:r>
                      <a:r>
                        <a:rPr lang="en" sz="1200">
                          <a:solidFill>
                            <a:srgbClr val="616161"/>
                          </a:solidFill>
                          <a:latin typeface="Consolas"/>
                          <a:ea typeface="Consolas"/>
                          <a:cs typeface="Consolas"/>
                          <a:sym typeface="Consolas"/>
                        </a:rPr>
                        <a:t>,))</a:t>
                      </a:r>
                      <a:endParaRPr sz="1200">
                        <a:solidFill>
                          <a:srgbClr val="303F9F"/>
                        </a:solidFill>
                        <a:latin typeface="Consolas"/>
                        <a:ea typeface="Consolas"/>
                        <a:cs typeface="Consolas"/>
                        <a:sym typeface="Consolas"/>
                      </a:endParaRPr>
                    </a:p>
                  </a:txBody>
                  <a:tcPr marT="63500" marB="63500" marR="63500" marL="63500">
                    <a:solidFill>
                      <a:srgbClr val="FAFAFA"/>
                    </a:solidFill>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8"/>
          <p:cNvSpPr txBox="1"/>
          <p:nvPr>
            <p:ph idx="1" type="subTitle"/>
          </p:nvPr>
        </p:nvSpPr>
        <p:spPr>
          <a:xfrm>
            <a:off x="13495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Neural Networks - Input Class</a:t>
            </a:r>
            <a:endParaRPr>
              <a:solidFill>
                <a:srgbClr val="38761D"/>
              </a:solidFill>
            </a:endParaRPr>
          </a:p>
        </p:txBody>
      </p:sp>
      <p:pic>
        <p:nvPicPr>
          <p:cNvPr id="97" name="Google Shape;97;p18"/>
          <p:cNvPicPr preferRelativeResize="0"/>
          <p:nvPr/>
        </p:nvPicPr>
        <p:blipFill>
          <a:blip r:embed="rId3">
            <a:alphaModFix/>
          </a:blip>
          <a:stretch>
            <a:fillRect/>
          </a:stretch>
        </p:blipFill>
        <p:spPr>
          <a:xfrm>
            <a:off x="0" y="0"/>
            <a:ext cx="1466275" cy="730575"/>
          </a:xfrm>
          <a:prstGeom prst="rect">
            <a:avLst/>
          </a:prstGeom>
          <a:noFill/>
          <a:ln>
            <a:noFill/>
          </a:ln>
        </p:spPr>
      </p:pic>
      <p:sp>
        <p:nvSpPr>
          <p:cNvPr id="98" name="Google Shape;98;p18"/>
          <p:cNvSpPr txBox="1"/>
          <p:nvPr/>
        </p:nvSpPr>
        <p:spPr>
          <a:xfrm>
            <a:off x="824850" y="910725"/>
            <a:ext cx="7070100" cy="4057800"/>
          </a:xfrm>
          <a:prstGeom prst="rect">
            <a:avLst/>
          </a:prstGeom>
          <a:noFill/>
          <a:ln>
            <a:noFill/>
          </a:ln>
        </p:spPr>
        <p:txBody>
          <a:bodyPr anchorCtr="0" anchor="t" bIns="91425" lIns="91425" spcFirstLastPara="1" rIns="91425" wrap="square" tIns="91425">
            <a:noAutofit/>
          </a:bodyPr>
          <a:lstStyle/>
          <a:p>
            <a:pPr indent="0" lvl="0" marL="0" rtl="0" algn="ctr">
              <a:spcBef>
                <a:spcPts val="1000"/>
              </a:spcBef>
              <a:spcAft>
                <a:spcPts val="0"/>
              </a:spcAft>
              <a:buNone/>
            </a:pPr>
            <a:r>
              <a:rPr b="1" lang="en">
                <a:solidFill>
                  <a:schemeClr val="dk1"/>
                </a:solidFill>
              </a:rPr>
              <a:t>Input Class</a:t>
            </a:r>
            <a:br>
              <a:rPr b="1" lang="en">
                <a:solidFill>
                  <a:schemeClr val="dk1"/>
                </a:solidFill>
              </a:rPr>
            </a:br>
            <a:endParaRPr b="1">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When you run the previous two lines in a notebook, you will see the output:</a:t>
            </a:r>
            <a:endParaRPr sz="1200">
              <a:solidFill>
                <a:schemeClr val="dk1"/>
              </a:solidFill>
            </a:endParaRPr>
          </a:p>
          <a:p>
            <a:pPr indent="190500" lvl="0" marL="1181100" marR="266700" rtl="0" algn="l">
              <a:lnSpc>
                <a:spcPct val="115000"/>
              </a:lnSpc>
              <a:spcBef>
                <a:spcPts val="1100"/>
              </a:spcBef>
              <a:spcAft>
                <a:spcPts val="0"/>
              </a:spcAft>
              <a:buClr>
                <a:schemeClr val="dk1"/>
              </a:buClr>
              <a:buSzPts val="1100"/>
              <a:buFont typeface="Arial"/>
              <a:buNone/>
            </a:pPr>
            <a:r>
              <a:rPr b="1" lang="en" sz="1200">
                <a:solidFill>
                  <a:schemeClr val="dk1"/>
                </a:solidFill>
                <a:highlight>
                  <a:srgbClr val="FCE5CD"/>
                </a:highlight>
              </a:rPr>
              <a:t>&lt;tf.Tensor 'input_1:0' shape=(?, 13) dtype=float32&gt;</a:t>
            </a:r>
            <a:endParaRPr b="1" sz="1200">
              <a:solidFill>
                <a:schemeClr val="dk1"/>
              </a:solidFill>
              <a:highlight>
                <a:srgbClr val="FCE5CD"/>
              </a:highlight>
            </a:endParaRPr>
          </a:p>
          <a:p>
            <a:pPr indent="-304800" lvl="0" marL="457200" rtl="0" algn="l">
              <a:lnSpc>
                <a:spcPct val="115000"/>
              </a:lnSpc>
              <a:spcBef>
                <a:spcPts val="1100"/>
              </a:spcBef>
              <a:spcAft>
                <a:spcPts val="0"/>
              </a:spcAft>
              <a:buClr>
                <a:schemeClr val="dk1"/>
              </a:buClr>
              <a:buSzPts val="1200"/>
              <a:buChar char="●"/>
            </a:pPr>
            <a:r>
              <a:rPr lang="en" sz="1200">
                <a:solidFill>
                  <a:schemeClr val="dk1"/>
                </a:solidFill>
              </a:rPr>
              <a:t>This is showing you what </a:t>
            </a:r>
            <a:r>
              <a:rPr lang="en" sz="1200">
                <a:solidFill>
                  <a:schemeClr val="dk1"/>
                </a:solidFill>
                <a:highlight>
                  <a:srgbClr val="EFF0F1"/>
                </a:highlight>
              </a:rPr>
              <a:t>Input(shape=(13,))</a:t>
            </a:r>
            <a:r>
              <a:rPr lang="en" sz="1200">
                <a:solidFill>
                  <a:schemeClr val="dk1"/>
                </a:solidFill>
              </a:rPr>
              <a:t> evaluates to. It produces a tensor object by the name 'input_1:0'. This name will be useful in assisting you in debugging. </a:t>
            </a:r>
            <a:br>
              <a:rPr lang="en" sz="1200">
                <a:solidFill>
                  <a:schemeClr val="dk1"/>
                </a:solidFill>
              </a:rPr>
            </a:b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 sz="1200" u="sng">
                <a:solidFill>
                  <a:schemeClr val="dk1"/>
                </a:solidFill>
              </a:rPr>
              <a:t>The '?' in shape</a:t>
            </a:r>
            <a:r>
              <a:rPr lang="en" sz="1200">
                <a:solidFill>
                  <a:schemeClr val="dk1"/>
                </a:solidFill>
              </a:rPr>
              <a:t> shows that the input object takes an unbounded number of entries (your examples or rows) of 13 elements each. At run-time it will bind the number of one dimensional vectors of 13 elements to the actual number of samples (rows) you pass in. </a:t>
            </a:r>
            <a:br>
              <a:rPr lang="en" sz="1200">
                <a:solidFill>
                  <a:schemeClr val="dk1"/>
                </a:solidFill>
              </a:rPr>
            </a:b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 sz="1200">
                <a:solidFill>
                  <a:schemeClr val="dk1"/>
                </a:solidFill>
              </a:rPr>
              <a:t>The 'dtype' shows the default data type of the elements, which in this case is a 32-bit float (single precision).</a:t>
            </a:r>
            <a:endParaRPr sz="1200">
              <a:solidFill>
                <a:schemeClr val="dk1"/>
              </a:solidFill>
            </a:endParaRPr>
          </a:p>
          <a:p>
            <a:pPr indent="0" lvl="0" marL="457200" rtl="0" algn="l">
              <a:lnSpc>
                <a:spcPct val="115000"/>
              </a:lnSpc>
              <a:spcBef>
                <a:spcPts val="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1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19"/>
          <p:cNvSpPr txBox="1"/>
          <p:nvPr>
            <p:ph idx="1" type="subTitle"/>
          </p:nvPr>
        </p:nvSpPr>
        <p:spPr>
          <a:xfrm>
            <a:off x="4868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Neural Networks - Deep Neural Networks</a:t>
            </a:r>
            <a:endParaRPr>
              <a:solidFill>
                <a:srgbClr val="38761D"/>
              </a:solidFill>
            </a:endParaRPr>
          </a:p>
        </p:txBody>
      </p:sp>
      <p:pic>
        <p:nvPicPr>
          <p:cNvPr id="104" name="Google Shape;104;p19"/>
          <p:cNvPicPr preferRelativeResize="0"/>
          <p:nvPr/>
        </p:nvPicPr>
        <p:blipFill>
          <a:blip r:embed="rId3">
            <a:alphaModFix/>
          </a:blip>
          <a:stretch>
            <a:fillRect/>
          </a:stretch>
        </p:blipFill>
        <p:spPr>
          <a:xfrm>
            <a:off x="0" y="0"/>
            <a:ext cx="1466275" cy="730575"/>
          </a:xfrm>
          <a:prstGeom prst="rect">
            <a:avLst/>
          </a:prstGeom>
          <a:noFill/>
          <a:ln>
            <a:noFill/>
          </a:ln>
        </p:spPr>
      </p:pic>
      <p:sp>
        <p:nvSpPr>
          <p:cNvPr id="105" name="Google Shape;105;p19"/>
          <p:cNvSpPr txBox="1"/>
          <p:nvPr/>
        </p:nvSpPr>
        <p:spPr>
          <a:xfrm>
            <a:off x="824850" y="910725"/>
            <a:ext cx="7070100" cy="4057800"/>
          </a:xfrm>
          <a:prstGeom prst="rect">
            <a:avLst/>
          </a:prstGeom>
          <a:noFill/>
          <a:ln>
            <a:noFill/>
          </a:ln>
        </p:spPr>
        <p:txBody>
          <a:bodyPr anchorCtr="0" anchor="t" bIns="91425" lIns="91425" spcFirstLastPara="1" rIns="91425" wrap="square" tIns="91425">
            <a:noAutofit/>
          </a:bodyPr>
          <a:lstStyle/>
          <a:p>
            <a:pPr indent="0" lvl="0" marL="0" rtl="0" algn="ctr">
              <a:spcBef>
                <a:spcPts val="1000"/>
              </a:spcBef>
              <a:spcAft>
                <a:spcPts val="0"/>
              </a:spcAft>
              <a:buNone/>
            </a:pPr>
            <a:r>
              <a:rPr b="1" lang="en">
                <a:solidFill>
                  <a:schemeClr val="dk1"/>
                </a:solidFill>
              </a:rPr>
              <a:t>Deep Neural Networks</a:t>
            </a:r>
            <a:endParaRPr b="1">
              <a:solidFill>
                <a:schemeClr val="dk1"/>
              </a:solidFill>
            </a:endParaRPr>
          </a:p>
          <a:p>
            <a:pPr indent="0" lvl="0" marL="0" rtl="0" algn="l">
              <a:lnSpc>
                <a:spcPct val="115000"/>
              </a:lnSpc>
              <a:spcBef>
                <a:spcPts val="1100"/>
              </a:spcBef>
              <a:spcAft>
                <a:spcPts val="0"/>
              </a:spcAft>
              <a:buNone/>
            </a:pPr>
            <a:r>
              <a:rPr lang="en" sz="1200">
                <a:solidFill>
                  <a:schemeClr val="dk1"/>
                </a:solidFill>
              </a:rPr>
              <a:t>What's meant by Deep? It means that the neural network has one or more layers between the input layer and the output layer. The layers in between the input and output are known as the hidden (deep) layers. </a:t>
            </a:r>
            <a:endParaRPr sz="1200">
              <a:solidFill>
                <a:schemeClr val="dk1"/>
              </a:solidFill>
            </a:endParaRPr>
          </a:p>
          <a:p>
            <a:pPr indent="0" lvl="0" marL="0" rtl="0" algn="l">
              <a:lnSpc>
                <a:spcPct val="115000"/>
              </a:lnSpc>
              <a:spcBef>
                <a:spcPts val="1100"/>
              </a:spcBef>
              <a:spcAft>
                <a:spcPts val="0"/>
              </a:spcAft>
              <a:buNone/>
            </a:pPr>
            <a:r>
              <a:rPr lang="en" sz="1200">
                <a:solidFill>
                  <a:schemeClr val="dk1"/>
                </a:solidFill>
              </a:rPr>
              <a:t>A four layer DNN would look like:</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highlight>
                  <a:srgbClr val="FFFFFF"/>
                </a:highlight>
              </a:rPr>
              <a:t>                                       			</a:t>
            </a:r>
            <a:r>
              <a:rPr lang="en" sz="1200">
                <a:solidFill>
                  <a:srgbClr val="0000FF"/>
                </a:solidFill>
                <a:highlight>
                  <a:srgbClr val="FFFFFF"/>
                </a:highlight>
              </a:rPr>
              <a:t>input layer</a:t>
            </a:r>
            <a:endParaRPr sz="1200">
              <a:solidFill>
                <a:srgbClr val="0000FF"/>
              </a:solidFill>
              <a:highlight>
                <a:srgbClr val="FFFFFF"/>
              </a:highlight>
            </a:endParaRPr>
          </a:p>
          <a:p>
            <a:pPr indent="0" lvl="0" marL="0" rtl="0" algn="l">
              <a:lnSpc>
                <a:spcPct val="115000"/>
              </a:lnSpc>
              <a:spcBef>
                <a:spcPts val="0"/>
              </a:spcBef>
              <a:spcAft>
                <a:spcPts val="0"/>
              </a:spcAft>
              <a:buNone/>
            </a:pPr>
            <a:r>
              <a:rPr lang="en" sz="1200">
                <a:solidFill>
                  <a:srgbClr val="0000FF"/>
                </a:solidFill>
                <a:highlight>
                  <a:srgbClr val="FFFFFF"/>
                </a:highlight>
              </a:rPr>
              <a:t>                                        			hidden layer</a:t>
            </a:r>
            <a:endParaRPr sz="1200">
              <a:solidFill>
                <a:srgbClr val="0000FF"/>
              </a:solidFill>
              <a:highlight>
                <a:srgbClr val="FFFFFF"/>
              </a:highlight>
            </a:endParaRPr>
          </a:p>
          <a:p>
            <a:pPr indent="0" lvl="0" marL="0" rtl="0" algn="l">
              <a:lnSpc>
                <a:spcPct val="115000"/>
              </a:lnSpc>
              <a:spcBef>
                <a:spcPts val="0"/>
              </a:spcBef>
              <a:spcAft>
                <a:spcPts val="0"/>
              </a:spcAft>
              <a:buNone/>
            </a:pPr>
            <a:r>
              <a:rPr lang="en" sz="1200">
                <a:solidFill>
                  <a:srgbClr val="0000FF"/>
                </a:solidFill>
                <a:highlight>
                  <a:srgbClr val="FFFFFF"/>
                </a:highlight>
              </a:rPr>
              <a:t>                                        			hidden layer</a:t>
            </a:r>
            <a:br>
              <a:rPr lang="en" sz="1200">
                <a:solidFill>
                  <a:srgbClr val="0000FF"/>
                </a:solidFill>
                <a:highlight>
                  <a:srgbClr val="FFFFFF"/>
                </a:highlight>
              </a:rPr>
            </a:br>
            <a:r>
              <a:rPr lang="en" sz="1200">
                <a:solidFill>
                  <a:srgbClr val="0000FF"/>
                </a:solidFill>
                <a:highlight>
                  <a:srgbClr val="FFFFFF"/>
                </a:highlight>
              </a:rPr>
              <a:t>						output layer</a:t>
            </a:r>
            <a:endParaRPr b="1" sz="1200">
              <a:solidFill>
                <a:schemeClr val="dk1"/>
              </a:solidFill>
            </a:endParaRPr>
          </a:p>
          <a:p>
            <a:pPr indent="0" lvl="0" marL="0" rtl="0" algn="l">
              <a:lnSpc>
                <a:spcPct val="115000"/>
              </a:lnSpc>
              <a:spcBef>
                <a:spcPts val="1100"/>
              </a:spcBef>
              <a:spcAft>
                <a:spcPts val="0"/>
              </a:spcAft>
              <a:buNone/>
            </a:pPr>
            <a:r>
              <a:rPr lang="en" sz="1200">
                <a:solidFill>
                  <a:schemeClr val="dk1"/>
                </a:solidFill>
              </a:rPr>
              <a:t>For our purposes, we will start every node on each layer is connected to every other node on the next layer. This is known as a fully connected neural network (FCNN)</a:t>
            </a:r>
            <a:endParaRPr sz="12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20"/>
          <p:cNvSpPr txBox="1"/>
          <p:nvPr>
            <p:ph idx="1" type="subTitle"/>
          </p:nvPr>
        </p:nvSpPr>
        <p:spPr>
          <a:xfrm>
            <a:off x="4868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Neural Networks - Deep Neural Networks</a:t>
            </a:r>
            <a:endParaRPr>
              <a:solidFill>
                <a:srgbClr val="38761D"/>
              </a:solidFill>
            </a:endParaRPr>
          </a:p>
        </p:txBody>
      </p:sp>
      <p:pic>
        <p:nvPicPr>
          <p:cNvPr id="111" name="Google Shape;111;p20"/>
          <p:cNvPicPr preferRelativeResize="0"/>
          <p:nvPr/>
        </p:nvPicPr>
        <p:blipFill>
          <a:blip r:embed="rId3">
            <a:alphaModFix/>
          </a:blip>
          <a:stretch>
            <a:fillRect/>
          </a:stretch>
        </p:blipFill>
        <p:spPr>
          <a:xfrm>
            <a:off x="0" y="0"/>
            <a:ext cx="1466275" cy="730575"/>
          </a:xfrm>
          <a:prstGeom prst="rect">
            <a:avLst/>
          </a:prstGeom>
          <a:noFill/>
          <a:ln>
            <a:noFill/>
          </a:ln>
        </p:spPr>
      </p:pic>
      <p:sp>
        <p:nvSpPr>
          <p:cNvPr id="112" name="Google Shape;112;p20"/>
          <p:cNvSpPr txBox="1"/>
          <p:nvPr/>
        </p:nvSpPr>
        <p:spPr>
          <a:xfrm>
            <a:off x="824850" y="910725"/>
            <a:ext cx="7070100" cy="4057800"/>
          </a:xfrm>
          <a:prstGeom prst="rect">
            <a:avLst/>
          </a:prstGeom>
          <a:noFill/>
          <a:ln>
            <a:noFill/>
          </a:ln>
        </p:spPr>
        <p:txBody>
          <a:bodyPr anchorCtr="0" anchor="t" bIns="91425" lIns="91425" spcFirstLastPara="1" rIns="91425" wrap="square" tIns="91425">
            <a:noAutofit/>
          </a:bodyPr>
          <a:lstStyle/>
          <a:p>
            <a:pPr indent="0" lvl="0" marL="0" rtl="0" algn="ctr">
              <a:spcBef>
                <a:spcPts val="1000"/>
              </a:spcBef>
              <a:spcAft>
                <a:spcPts val="0"/>
              </a:spcAft>
              <a:buNone/>
            </a:pPr>
            <a:r>
              <a:rPr b="1" lang="en">
                <a:solidFill>
                  <a:schemeClr val="dk1"/>
                </a:solidFill>
              </a:rPr>
              <a:t>Number of Connections</a:t>
            </a:r>
            <a:endParaRPr b="1">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rPr lang="en" sz="1200">
                <a:solidFill>
                  <a:schemeClr val="dk1"/>
                </a:solidFill>
              </a:rPr>
              <a:t>For example, if the input layer has three nodes and the next (hidden) layer has four nodes, then each node on the first layer is connected to all four nodes on the next layer for a total of 12 (3x4) connections.</a:t>
            </a:r>
            <a:endParaRPr sz="1200">
              <a:solidFill>
                <a:schemeClr val="dk1"/>
              </a:solidFill>
            </a:endParaRPr>
          </a:p>
        </p:txBody>
      </p:sp>
      <p:pic>
        <p:nvPicPr>
          <p:cNvPr id="113" name="Google Shape;113;p20"/>
          <p:cNvPicPr preferRelativeResize="0"/>
          <p:nvPr/>
        </p:nvPicPr>
        <p:blipFill>
          <a:blip r:embed="rId4">
            <a:alphaModFix/>
          </a:blip>
          <a:stretch>
            <a:fillRect/>
          </a:stretch>
        </p:blipFill>
        <p:spPr>
          <a:xfrm>
            <a:off x="3205675" y="1643063"/>
            <a:ext cx="2066925" cy="18573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21"/>
          <p:cNvSpPr txBox="1"/>
          <p:nvPr>
            <p:ph idx="1" type="subTitle"/>
          </p:nvPr>
        </p:nvSpPr>
        <p:spPr>
          <a:xfrm>
            <a:off x="4868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Neural Networks - Feed Forward</a:t>
            </a:r>
            <a:endParaRPr>
              <a:solidFill>
                <a:srgbClr val="38761D"/>
              </a:solidFill>
            </a:endParaRPr>
          </a:p>
        </p:txBody>
      </p:sp>
      <p:pic>
        <p:nvPicPr>
          <p:cNvPr id="119" name="Google Shape;119;p21"/>
          <p:cNvPicPr preferRelativeResize="0"/>
          <p:nvPr/>
        </p:nvPicPr>
        <p:blipFill>
          <a:blip r:embed="rId3">
            <a:alphaModFix/>
          </a:blip>
          <a:stretch>
            <a:fillRect/>
          </a:stretch>
        </p:blipFill>
        <p:spPr>
          <a:xfrm>
            <a:off x="0" y="0"/>
            <a:ext cx="1466275" cy="730575"/>
          </a:xfrm>
          <a:prstGeom prst="rect">
            <a:avLst/>
          </a:prstGeom>
          <a:noFill/>
          <a:ln>
            <a:noFill/>
          </a:ln>
        </p:spPr>
      </p:pic>
      <p:sp>
        <p:nvSpPr>
          <p:cNvPr id="120" name="Google Shape;120;p21"/>
          <p:cNvSpPr txBox="1"/>
          <p:nvPr/>
        </p:nvSpPr>
        <p:spPr>
          <a:xfrm>
            <a:off x="824850" y="910725"/>
            <a:ext cx="7070100" cy="4057800"/>
          </a:xfrm>
          <a:prstGeom prst="rect">
            <a:avLst/>
          </a:prstGeom>
          <a:noFill/>
          <a:ln>
            <a:noFill/>
          </a:ln>
        </p:spPr>
        <p:txBody>
          <a:bodyPr anchorCtr="0" anchor="t" bIns="91425" lIns="91425" spcFirstLastPara="1" rIns="91425" wrap="square" tIns="91425">
            <a:noAutofit/>
          </a:bodyPr>
          <a:lstStyle/>
          <a:p>
            <a:pPr indent="0" lvl="0" marL="0" rtl="0" algn="ctr">
              <a:spcBef>
                <a:spcPts val="1000"/>
              </a:spcBef>
              <a:spcAft>
                <a:spcPts val="0"/>
              </a:spcAft>
              <a:buNone/>
            </a:pPr>
            <a:r>
              <a:rPr b="1" lang="en">
                <a:solidFill>
                  <a:schemeClr val="dk1"/>
                </a:solidFill>
              </a:rPr>
              <a:t>Feed Forward</a:t>
            </a:r>
            <a:endParaRPr b="1" sz="1350">
              <a:solidFill>
                <a:schemeClr val="dk1"/>
              </a:solidFill>
            </a:endParaRPr>
          </a:p>
          <a:p>
            <a:pPr indent="0" lvl="0" marL="0" rtl="0" algn="l">
              <a:lnSpc>
                <a:spcPct val="115000"/>
              </a:lnSpc>
              <a:spcBef>
                <a:spcPts val="1100"/>
              </a:spcBef>
              <a:spcAft>
                <a:spcPts val="0"/>
              </a:spcAft>
              <a:buNone/>
            </a:pPr>
            <a:r>
              <a:rPr lang="en" sz="1200">
                <a:solidFill>
                  <a:schemeClr val="dk1"/>
                </a:solidFill>
              </a:rPr>
              <a:t>A DNN (and CNN) are known as feed forward neural networks. This means that data moves through the network sequential in one direction (from input to output layer). </a:t>
            </a:r>
            <a:endParaRPr sz="1200">
              <a:solidFill>
                <a:schemeClr val="dk1"/>
              </a:solidFill>
            </a:endParaRPr>
          </a:p>
          <a:p>
            <a:pPr indent="0" lvl="0" marL="0" rtl="0" algn="l">
              <a:lnSpc>
                <a:spcPct val="115000"/>
              </a:lnSpc>
              <a:spcBef>
                <a:spcPts val="1100"/>
              </a:spcBef>
              <a:spcAft>
                <a:spcPts val="0"/>
              </a:spcAft>
              <a:buNone/>
            </a:pPr>
            <a:r>
              <a:rPr lang="en" sz="1200">
                <a:solidFill>
                  <a:schemeClr val="dk1"/>
                </a:solidFill>
              </a:rPr>
              <a:t>There are two distinctive styles when coding a forward feed network in </a:t>
            </a:r>
            <a:r>
              <a:rPr b="1" lang="en" sz="1200">
                <a:solidFill>
                  <a:schemeClr val="dk1"/>
                </a:solidFill>
              </a:rPr>
              <a:t>TF.Keras</a:t>
            </a:r>
            <a:r>
              <a:rPr lang="en" sz="1200">
                <a:solidFill>
                  <a:schemeClr val="dk1"/>
                </a:solidFill>
              </a:rPr>
              <a:t>.</a:t>
            </a:r>
            <a:endParaRPr sz="1200">
              <a:solidFill>
                <a:schemeClr val="dk1"/>
              </a:solidFill>
            </a:endParaRPr>
          </a:p>
          <a:p>
            <a:pPr indent="-317500" lvl="0" marL="2286000" rtl="0" algn="l">
              <a:lnSpc>
                <a:spcPct val="115000"/>
              </a:lnSpc>
              <a:spcBef>
                <a:spcPts val="1100"/>
              </a:spcBef>
              <a:spcAft>
                <a:spcPts val="0"/>
              </a:spcAft>
              <a:buClr>
                <a:srgbClr val="0000FF"/>
              </a:buClr>
              <a:buSzPts val="1400"/>
              <a:buAutoNum type="arabicPeriod"/>
            </a:pPr>
            <a:r>
              <a:rPr b="1" lang="en">
                <a:solidFill>
                  <a:srgbClr val="0000FF"/>
                </a:solidFill>
              </a:rPr>
              <a:t>Sequential API Method</a:t>
            </a:r>
            <a:endParaRPr b="1">
              <a:solidFill>
                <a:srgbClr val="0000FF"/>
              </a:solidFill>
            </a:endParaRPr>
          </a:p>
          <a:p>
            <a:pPr indent="-317500" lvl="0" marL="2286000" rtl="0" algn="l">
              <a:lnSpc>
                <a:spcPct val="115000"/>
              </a:lnSpc>
              <a:spcBef>
                <a:spcPts val="0"/>
              </a:spcBef>
              <a:spcAft>
                <a:spcPts val="0"/>
              </a:spcAft>
              <a:buClr>
                <a:srgbClr val="0000FF"/>
              </a:buClr>
              <a:buSzPts val="1400"/>
              <a:buAutoNum type="arabicPeriod"/>
            </a:pPr>
            <a:r>
              <a:rPr b="1" lang="en">
                <a:solidFill>
                  <a:srgbClr val="0000FF"/>
                </a:solidFill>
              </a:rPr>
              <a:t>Functional API Method</a:t>
            </a:r>
            <a:endParaRPr b="1">
              <a:solidFill>
                <a:srgbClr val="0000FF"/>
              </a:solidFill>
            </a:endParaRPr>
          </a:p>
          <a:p>
            <a:pPr indent="0" lvl="0" marL="0" rtl="0" algn="l">
              <a:lnSpc>
                <a:spcPct val="115000"/>
              </a:lnSpc>
              <a:spcBef>
                <a:spcPts val="1100"/>
              </a:spcBef>
              <a:spcAft>
                <a:spcPts val="0"/>
              </a:spcAft>
              <a:buNone/>
            </a:pPr>
            <a:r>
              <a:t/>
            </a:r>
            <a:endParaRPr b="1">
              <a:solidFill>
                <a:srgbClr val="0000FF"/>
              </a:solidFill>
            </a:endParaRPr>
          </a:p>
          <a:p>
            <a:pPr indent="0" lvl="0" marL="0" rtl="0" algn="l">
              <a:lnSpc>
                <a:spcPct val="115000"/>
              </a:lnSpc>
              <a:spcBef>
                <a:spcPts val="1100"/>
              </a:spcBef>
              <a:spcAft>
                <a:spcPts val="0"/>
              </a:spcAft>
              <a:buNone/>
            </a:pPr>
            <a:r>
              <a:t/>
            </a:r>
            <a:endParaRPr b="1">
              <a:solidFill>
                <a:srgbClr val="0000FF"/>
              </a:solidFill>
            </a:endParaRPr>
          </a:p>
        </p:txBody>
      </p:sp>
      <p:sp>
        <p:nvSpPr>
          <p:cNvPr id="121" name="Google Shape;121;p21"/>
          <p:cNvSpPr txBox="1"/>
          <p:nvPr/>
        </p:nvSpPr>
        <p:spPr>
          <a:xfrm>
            <a:off x="4037250" y="3747875"/>
            <a:ext cx="3857700" cy="1070700"/>
          </a:xfrm>
          <a:prstGeom prst="rect">
            <a:avLst/>
          </a:prstGeom>
          <a:noFill/>
          <a:ln cap="flat" cmpd="sng" w="9525">
            <a:solidFill>
              <a:srgbClr val="0F9D58"/>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1100"/>
              </a:spcBef>
              <a:spcAft>
                <a:spcPts val="0"/>
              </a:spcAft>
              <a:buClr>
                <a:schemeClr val="dk1"/>
              </a:buClr>
              <a:buSzPts val="1100"/>
              <a:buFont typeface="Arial"/>
              <a:buNone/>
            </a:pPr>
            <a:r>
              <a:rPr lang="en" sz="1000">
                <a:solidFill>
                  <a:srgbClr val="38761D"/>
                </a:solidFill>
              </a:rPr>
              <a:t>Feed Forward is</a:t>
            </a:r>
            <a:r>
              <a:rPr lang="en" sz="1000">
                <a:solidFill>
                  <a:srgbClr val="38761D"/>
                </a:solidFill>
              </a:rPr>
              <a:t> like a function in procedural programming. The inputs are passed as parameters (i.e., input layer), the function performs a sequenced set of actions based on the inputs (i.e., hidden layers) and outputs a result (i.e., output layer).</a:t>
            </a:r>
            <a:endParaRPr sz="1000">
              <a:solidFill>
                <a:srgbClr val="38761D"/>
              </a:solidFill>
            </a:endParaRPr>
          </a:p>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