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b0f80c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b0f80c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b0f80cc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b0f80cc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b0f80cc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b0f80cc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b0f80cc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b0f80cc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b0f80cc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b0f80cc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b0f80cc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b0f80cc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b0f80c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4b0f80c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b0f80cc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4b0f80cc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b0f80c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b0f80c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b0f80c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4b0f80c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4b0f80c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4b0f80c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b0f80cc3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4b0f80cc3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3eb980e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3eb980e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3eb980e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3eb980e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3eb980e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3eb980e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3eb980e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3eb980e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3eb980e4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3eb980e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b0f80c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b0f80c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b0f80c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b0f80c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b0f80c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b0f80c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b0f80cc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b0f80cc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b0f80cc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b0f80cc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eb980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eb980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b0f80cc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b0f80cc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tree/master/workshops/Modern_CN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Encoders for CNN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https://github.com/GoogleCloudPlatform/keras-idiomatic-programmer/tree/master/workshops/Modern_CNN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0"/>
            <a:ext cx="2521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</a:rPr>
              <a:t>2015 ILSVRC Winner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264300" y="93300"/>
            <a:ext cx="250200" cy="221400"/>
          </a:xfrm>
          <a:prstGeom prst="su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164250" y="2454188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62" name="Google Shape;162;p22"/>
          <p:cNvSpPr/>
          <p:nvPr/>
        </p:nvSpPr>
        <p:spPr>
          <a:xfrm>
            <a:off x="1766350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 Group</a:t>
            </a:r>
            <a:endParaRPr b="1" sz="1000"/>
          </a:p>
        </p:txBody>
      </p:sp>
      <p:sp>
        <p:nvSpPr>
          <p:cNvPr id="163" name="Google Shape;163;p22"/>
          <p:cNvSpPr/>
          <p:nvPr/>
        </p:nvSpPr>
        <p:spPr>
          <a:xfrm rot="-5400000">
            <a:off x="1161788" y="27349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>
            <a:off x="2256025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204175" y="1682363"/>
            <a:ext cx="675000" cy="2378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Final</a:t>
            </a:r>
            <a:br>
              <a:rPr b="1" lang="en" sz="1000"/>
            </a:br>
            <a:r>
              <a:rPr b="1" lang="en" sz="1000"/>
              <a:t>Pooling</a:t>
            </a:r>
            <a:br>
              <a:rPr b="1" lang="en" sz="1000"/>
            </a:br>
            <a:r>
              <a:rPr b="1" lang="en" sz="1000"/>
              <a:t>Flatten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66" name="Google Shape;166;p22"/>
          <p:cNvSpPr txBox="1"/>
          <p:nvPr/>
        </p:nvSpPr>
        <p:spPr>
          <a:xfrm>
            <a:off x="4024475" y="1253550"/>
            <a:ext cx="1838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Macro-Architecture</a:t>
            </a:r>
            <a:endParaRPr b="1" sz="1200"/>
          </a:p>
        </p:txBody>
      </p:sp>
      <p:sp>
        <p:nvSpPr>
          <p:cNvPr id="167" name="Google Shape;167;p22"/>
          <p:cNvSpPr/>
          <p:nvPr/>
        </p:nvSpPr>
        <p:spPr>
          <a:xfrm>
            <a:off x="2867525" y="1649538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68" name="Google Shape;168;p22"/>
          <p:cNvSpPr/>
          <p:nvPr/>
        </p:nvSpPr>
        <p:spPr>
          <a:xfrm rot="-5400000">
            <a:off x="3357213" y="27043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968713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0" name="Google Shape;170;p22"/>
          <p:cNvSpPr/>
          <p:nvPr/>
        </p:nvSpPr>
        <p:spPr>
          <a:xfrm>
            <a:off x="7131975" y="1659113"/>
            <a:ext cx="675000" cy="242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(Dense)</a:t>
            </a:r>
            <a:br>
              <a:rPr b="1" lang="en" sz="1000"/>
            </a:br>
            <a:r>
              <a:rPr b="1" lang="en" sz="1000"/>
              <a:t>Layer</a:t>
            </a:r>
            <a:endParaRPr b="1" sz="1000"/>
          </a:p>
        </p:txBody>
      </p:sp>
      <p:sp>
        <p:nvSpPr>
          <p:cNvPr id="171" name="Google Shape;171;p22"/>
          <p:cNvSpPr/>
          <p:nvPr/>
        </p:nvSpPr>
        <p:spPr>
          <a:xfrm rot="-5400000">
            <a:off x="4458413" y="27380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 rot="-5400000">
            <a:off x="5581638" y="278983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 rot="-5400000">
            <a:off x="2185950" y="2450225"/>
            <a:ext cx="391200" cy="4029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252250" y="4660325"/>
            <a:ext cx="1514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Learning</a:t>
            </a:r>
            <a:endParaRPr b="1" sz="1000"/>
          </a:p>
        </p:txBody>
      </p:sp>
      <p:sp>
        <p:nvSpPr>
          <p:cNvPr id="175" name="Google Shape;175;p22"/>
          <p:cNvSpPr/>
          <p:nvPr/>
        </p:nvSpPr>
        <p:spPr>
          <a:xfrm rot="-5400000">
            <a:off x="6274325" y="3416500"/>
            <a:ext cx="391200" cy="225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5672925" y="4737100"/>
            <a:ext cx="1702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Classification Learning</a:t>
            </a:r>
            <a:endParaRPr b="1" sz="1000"/>
          </a:p>
        </p:txBody>
      </p:sp>
      <p:sp>
        <p:nvSpPr>
          <p:cNvPr id="177" name="Google Shape;177;p22"/>
          <p:cNvSpPr/>
          <p:nvPr/>
        </p:nvSpPr>
        <p:spPr>
          <a:xfrm>
            <a:off x="5080925" y="1682363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Residual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</p:txBody>
      </p:sp>
      <p:sp>
        <p:nvSpPr>
          <p:cNvPr id="178" name="Google Shape;178;p22"/>
          <p:cNvSpPr txBox="1"/>
          <p:nvPr/>
        </p:nvSpPr>
        <p:spPr>
          <a:xfrm>
            <a:off x="7919100" y="1659025"/>
            <a:ext cx="11382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Hidden layers dropped in classifier.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Classification partially moved into top convolutional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7387000" y="1435075"/>
            <a:ext cx="14259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block uses linear projection for the residual link to expand the number of feature maps (dimensionality expansion) to match the number of filters for the corresponding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905425" y="1609888"/>
            <a:ext cx="4653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223980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Projection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88" name="Google Shape;188;p23"/>
          <p:cNvSpPr/>
          <p:nvPr/>
        </p:nvSpPr>
        <p:spPr>
          <a:xfrm rot="-5400000">
            <a:off x="2929000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2902100" y="1269550"/>
            <a:ext cx="406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Group (Micro-Architecture)</a:t>
            </a:r>
            <a:endParaRPr b="1" sz="1200"/>
          </a:p>
        </p:txBody>
      </p:sp>
      <p:sp>
        <p:nvSpPr>
          <p:cNvPr id="190" name="Google Shape;190;p23"/>
          <p:cNvSpPr/>
          <p:nvPr/>
        </p:nvSpPr>
        <p:spPr>
          <a:xfrm rot="-5400000">
            <a:off x="5643338" y="2876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 rot="-5400000">
            <a:off x="4342638" y="2824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3596975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3" name="Google Shape;193;p23"/>
          <p:cNvSpPr/>
          <p:nvPr/>
        </p:nvSpPr>
        <p:spPr>
          <a:xfrm>
            <a:off x="4954150" y="1769150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ResNet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Block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w/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Identity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Shortcut</a:t>
            </a:r>
            <a:endParaRPr b="1" sz="1000"/>
          </a:p>
        </p:txBody>
      </p:sp>
      <p:sp>
        <p:nvSpPr>
          <p:cNvPr id="194" name="Google Shape;194;p23"/>
          <p:cNvSpPr txBox="1"/>
          <p:nvPr/>
        </p:nvSpPr>
        <p:spPr>
          <a:xfrm>
            <a:off x="6159650" y="2592675"/>
            <a:ext cx="5535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95" name="Google Shape;195;p23"/>
          <p:cNvSpPr/>
          <p:nvPr/>
        </p:nvSpPr>
        <p:spPr>
          <a:xfrm rot="-5400000">
            <a:off x="1532749" y="28873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 rot="-5400000">
            <a:off x="6570899" y="2844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1143300" y="28546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198" name="Google Shape;198;p23"/>
          <p:cNvSpPr txBox="1"/>
          <p:nvPr/>
        </p:nvSpPr>
        <p:spPr>
          <a:xfrm>
            <a:off x="6851738" y="2790675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199" name="Google Shape;199;p23"/>
          <p:cNvSpPr txBox="1"/>
          <p:nvPr/>
        </p:nvSpPr>
        <p:spPr>
          <a:xfrm>
            <a:off x="311800" y="1609900"/>
            <a:ext cx="877800" cy="265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Projection shortcut doubles the number of filters.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11700" y="113925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strides=(2, 2),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n_filters = metaparameters[‘n_filters’]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n_blocks = metaparameters[‘n_blocks’]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</a:t>
            </a:r>
            <a:r>
              <a:rPr lang="en">
                <a:solidFill>
                  <a:srgbClr val="93C47D"/>
                </a:solidFill>
              </a:rPr>
              <a:t># Linear Projection Block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</a:t>
            </a:r>
            <a:r>
              <a:rPr lang="en">
                <a:solidFill>
                  <a:srgbClr val="FFFFFF"/>
                </a:solidFill>
              </a:rPr>
              <a:t>inputs = projection_block(inputs, n_filters, strides=strides)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lang="en">
                <a:solidFill>
                  <a:srgbClr val="93C47D"/>
                </a:solidFill>
              </a:rPr>
              <a:t># Identity Blocks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for </a:t>
            </a:r>
            <a:r>
              <a:rPr lang="en">
                <a:solidFill>
                  <a:srgbClr val="FFFFFF"/>
                </a:solidFill>
              </a:rPr>
              <a:t>_ </a:t>
            </a:r>
            <a:r>
              <a:rPr b="1" lang="en">
                <a:solidFill>
                  <a:srgbClr val="6FA8DC"/>
                </a:solidFill>
              </a:rPr>
              <a:t>in </a:t>
            </a:r>
            <a:r>
              <a:rPr lang="en">
                <a:solidFill>
                  <a:srgbClr val="FFFFFF"/>
                </a:solidFill>
              </a:rPr>
              <a:t>range(n_blocks-1):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Inputs = identity_block(inputs, n_filters)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return</a:t>
            </a:r>
            <a:r>
              <a:rPr lang="en">
                <a:solidFill>
                  <a:srgbClr val="FFFFFF"/>
                </a:solidFill>
              </a:rPr>
              <a:t> inputs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group does not do feature pooling in projection block --while subsequent groups do feature pooling.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blocks use identity link (no projection).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4514946" y="1068525"/>
            <a:ext cx="204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ResNet Stem Group</a:t>
            </a:r>
            <a:endParaRPr b="1" sz="1200"/>
          </a:p>
        </p:txBody>
      </p:sp>
      <p:sp>
        <p:nvSpPr>
          <p:cNvPr id="215" name="Google Shape;215;p25"/>
          <p:cNvSpPr/>
          <p:nvPr/>
        </p:nvSpPr>
        <p:spPr>
          <a:xfrm>
            <a:off x="2377108" y="1419716"/>
            <a:ext cx="5634900" cy="23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2622437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17" name="Google Shape;217;p25"/>
          <p:cNvSpPr/>
          <p:nvPr/>
        </p:nvSpPr>
        <p:spPr>
          <a:xfrm rot="-5400000">
            <a:off x="3389354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013458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7x7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(64 filters)</a:t>
            </a:r>
            <a:endParaRPr b="1" sz="1000"/>
          </a:p>
        </p:txBody>
      </p:sp>
      <p:sp>
        <p:nvSpPr>
          <p:cNvPr id="219" name="Google Shape;219;p25"/>
          <p:cNvSpPr/>
          <p:nvPr/>
        </p:nvSpPr>
        <p:spPr>
          <a:xfrm rot="-5400000">
            <a:off x="1966108" y="2410991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1555525" y="2359106"/>
            <a:ext cx="5298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21" name="Google Shape;221;p25"/>
          <p:cNvSpPr txBox="1"/>
          <p:nvPr/>
        </p:nvSpPr>
        <p:spPr>
          <a:xfrm>
            <a:off x="8303764" y="2421237"/>
            <a:ext cx="604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22" name="Google Shape;222;p25"/>
          <p:cNvSpPr/>
          <p:nvPr/>
        </p:nvSpPr>
        <p:spPr>
          <a:xfrm rot="-5400000">
            <a:off x="8045287" y="2488029"/>
            <a:ext cx="322500" cy="2187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 rot="-5400000">
            <a:off x="4779369" y="2473117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5"/>
          <p:cNvCxnSpPr>
            <a:endCxn id="218" idx="2"/>
          </p:cNvCxnSpPr>
          <p:nvPr/>
        </p:nvCxnSpPr>
        <p:spPr>
          <a:xfrm rot="-5400000">
            <a:off x="3684508" y="3819205"/>
            <a:ext cx="997500" cy="66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5"/>
          <p:cNvSpPr txBox="1"/>
          <p:nvPr/>
        </p:nvSpPr>
        <p:spPr>
          <a:xfrm>
            <a:off x="2951731" y="4649688"/>
            <a:ext cx="225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Dimensionality reduction - reduce size of feature maps by 75%</a:t>
            </a:r>
            <a:endParaRPr b="1" sz="1000"/>
          </a:p>
        </p:txBody>
      </p:sp>
      <p:sp>
        <p:nvSpPr>
          <p:cNvPr id="226" name="Google Shape;226;p25"/>
          <p:cNvSpPr/>
          <p:nvPr/>
        </p:nvSpPr>
        <p:spPr>
          <a:xfrm>
            <a:off x="540246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Zero</a:t>
            </a:r>
            <a:br>
              <a:rPr b="1" lang="en" sz="1000"/>
            </a:br>
            <a:r>
              <a:rPr b="1" lang="en" sz="1000"/>
              <a:t>Padding</a:t>
            </a:r>
            <a:endParaRPr b="1" sz="1000"/>
          </a:p>
        </p:txBody>
      </p:sp>
      <p:sp>
        <p:nvSpPr>
          <p:cNvPr id="227" name="Google Shape;227;p25"/>
          <p:cNvSpPr/>
          <p:nvPr/>
        </p:nvSpPr>
        <p:spPr>
          <a:xfrm rot="-5400000">
            <a:off x="6168379" y="2519062"/>
            <a:ext cx="860400" cy="1566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6791479" y="1542505"/>
            <a:ext cx="1002900" cy="2109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2x2</a:t>
            </a:r>
            <a:endParaRPr b="1" sz="1000"/>
          </a:p>
        </p:txBody>
      </p:sp>
      <p:cxnSp>
        <p:nvCxnSpPr>
          <p:cNvPr id="229" name="Google Shape;229;p25"/>
          <p:cNvCxnSpPr/>
          <p:nvPr/>
        </p:nvCxnSpPr>
        <p:spPr>
          <a:xfrm flipH="1" rot="10800000">
            <a:off x="5384881" y="3609888"/>
            <a:ext cx="1402200" cy="128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5"/>
          <p:cNvSpPr txBox="1"/>
          <p:nvPr/>
        </p:nvSpPr>
        <p:spPr>
          <a:xfrm>
            <a:off x="311700" y="1419825"/>
            <a:ext cx="1243800" cy="242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Introduced using a coarse filter size (7x7) vs. VGG (3x3).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Added dimensionality reduction with strided convolution and max pooling.</a:t>
            </a:r>
            <a:endParaRPr sz="1200"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177651" y="17571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38" name="Google Shape;238;p26"/>
          <p:cNvSpPr txBox="1"/>
          <p:nvPr/>
        </p:nvSpPr>
        <p:spPr>
          <a:xfrm>
            <a:off x="2786369" y="1106900"/>
            <a:ext cx="4338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Identity Shortcut</a:t>
            </a:r>
            <a:endParaRPr b="1" sz="1200"/>
          </a:p>
        </p:txBody>
      </p:sp>
      <p:sp>
        <p:nvSpPr>
          <p:cNvPr id="239" name="Google Shape;239;p26"/>
          <p:cNvSpPr/>
          <p:nvPr/>
        </p:nvSpPr>
        <p:spPr>
          <a:xfrm rot="-5400000">
            <a:off x="4237346" y="266486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 rot="-5400000">
            <a:off x="2980358" y="2622691"/>
            <a:ext cx="789900" cy="1578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3497575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42" name="Google Shape;242;p26"/>
          <p:cNvSpPr/>
          <p:nvPr/>
        </p:nvSpPr>
        <p:spPr>
          <a:xfrm>
            <a:off x="4754563" y="1775659"/>
            <a:ext cx="1012800" cy="1936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078474" y="3949318"/>
            <a:ext cx="13593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Feature Maps is increased 4X</a:t>
            </a:r>
            <a:endParaRPr b="1" sz="1000"/>
          </a:p>
        </p:txBody>
      </p:sp>
      <p:cxnSp>
        <p:nvCxnSpPr>
          <p:cNvPr id="244" name="Google Shape;244;p26"/>
          <p:cNvCxnSpPr/>
          <p:nvPr/>
        </p:nvCxnSpPr>
        <p:spPr>
          <a:xfrm rot="-5400000">
            <a:off x="4149213" y="3452972"/>
            <a:ext cx="856500" cy="22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6"/>
          <p:cNvSpPr/>
          <p:nvPr/>
        </p:nvSpPr>
        <p:spPr>
          <a:xfrm rot="-5400000">
            <a:off x="1876222" y="2572788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1378975" y="2563562"/>
            <a:ext cx="53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47" name="Google Shape;247;p26"/>
          <p:cNvSpPr/>
          <p:nvPr/>
        </p:nvSpPr>
        <p:spPr>
          <a:xfrm rot="-5400000">
            <a:off x="5772745" y="26468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7543864" y="2637625"/>
            <a:ext cx="610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49" name="Google Shape;249;p26"/>
          <p:cNvSpPr/>
          <p:nvPr/>
        </p:nvSpPr>
        <p:spPr>
          <a:xfrm>
            <a:off x="6149214" y="2563562"/>
            <a:ext cx="1012800" cy="42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50" name="Google Shape;250;p26"/>
          <p:cNvSpPr/>
          <p:nvPr/>
        </p:nvSpPr>
        <p:spPr>
          <a:xfrm rot="-5400000">
            <a:off x="7242436" y="2665350"/>
            <a:ext cx="296100" cy="220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1921025" y="2764380"/>
            <a:ext cx="72300" cy="2001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1921025" y="4709908"/>
            <a:ext cx="4813500" cy="5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6615571" y="2987788"/>
            <a:ext cx="157800" cy="1717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4984640" y="4770592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restoration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55" name="Google Shape;255;p26"/>
          <p:cNvCxnSpPr/>
          <p:nvPr/>
        </p:nvCxnSpPr>
        <p:spPr>
          <a:xfrm rot="10800000">
            <a:off x="4848425" y="4373486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2350152" y="4808567"/>
            <a:ext cx="18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dimensionality reduction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57" name="Google Shape;257;p26"/>
          <p:cNvCxnSpPr/>
          <p:nvPr/>
        </p:nvCxnSpPr>
        <p:spPr>
          <a:xfrm flipH="1" rot="5400000">
            <a:off x="2195017" y="4271957"/>
            <a:ext cx="984600" cy="20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6"/>
          <p:cNvSpPr txBox="1"/>
          <p:nvPr/>
        </p:nvSpPr>
        <p:spPr>
          <a:xfrm>
            <a:off x="7161897" y="3449503"/>
            <a:ext cx="1982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 rot="10800000">
            <a:off x="7741928" y="2923742"/>
            <a:ext cx="214200" cy="5442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6"/>
          <p:cNvSpPr/>
          <p:nvPr/>
        </p:nvSpPr>
        <p:spPr>
          <a:xfrm rot="5400000">
            <a:off x="3970584" y="421341"/>
            <a:ext cx="184800" cy="2543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942044" y="1361691"/>
            <a:ext cx="22461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bottleneck design</a:t>
            </a:r>
            <a:endParaRPr b="1" sz="800">
              <a:solidFill>
                <a:srgbClr val="0097A7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263425" y="1757150"/>
            <a:ext cx="1067400" cy="193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 convolution layers reduce the number of features maps from previous block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(bottleneck).</a:t>
            </a:r>
            <a:endParaRPr sz="1200"/>
          </a:p>
        </p:txBody>
      </p:sp>
      <p:sp>
        <p:nvSpPr>
          <p:cNvPr id="263" name="Google Shape;263;p26"/>
          <p:cNvSpPr txBox="1"/>
          <p:nvPr/>
        </p:nvSpPr>
        <p:spPr>
          <a:xfrm>
            <a:off x="6149225" y="1724225"/>
            <a:ext cx="2246100" cy="5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Last convolution increases the number of feature maps.</a:t>
            </a:r>
            <a:endParaRPr sz="1200"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identity_block</a:t>
            </a:r>
            <a:r>
              <a:rPr lang="en" sz="1200">
                <a:solidFill>
                  <a:srgbClr val="FFFFFF"/>
                </a:solidFill>
              </a:rPr>
              <a:t>(inputs,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the input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</a:t>
            </a:r>
            <a:r>
              <a:rPr lang="en" sz="1200">
                <a:solidFill>
                  <a:srgbClr val="FFFFFF"/>
                </a:solidFill>
              </a:rPr>
              <a:t>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saving a copy of the input (residual).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series of sequential convolutions.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matrix add of the saved input (residual) with outputs of the last convolution.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2260522" y="1432512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Strided</a:t>
            </a:r>
            <a:br>
              <a:rPr b="1" lang="en" sz="900"/>
            </a:b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1x1</a:t>
            </a:r>
            <a:endParaRPr b="1" sz="900"/>
          </a:p>
        </p:txBody>
      </p:sp>
      <p:sp>
        <p:nvSpPr>
          <p:cNvPr id="279" name="Google Shape;279;p28"/>
          <p:cNvSpPr txBox="1"/>
          <p:nvPr/>
        </p:nvSpPr>
        <p:spPr>
          <a:xfrm>
            <a:off x="2430674" y="1017725"/>
            <a:ext cx="5225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Residual Block (Fig. 3(c) in Paper) with (Linear) Projection  Shortcut</a:t>
            </a:r>
            <a:endParaRPr b="1" sz="1200"/>
          </a:p>
        </p:txBody>
      </p:sp>
      <p:sp>
        <p:nvSpPr>
          <p:cNvPr id="280" name="Google Shape;280;p28"/>
          <p:cNvSpPr/>
          <p:nvPr/>
        </p:nvSpPr>
        <p:spPr>
          <a:xfrm rot="-5400000">
            <a:off x="4268056" y="2388140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 rot="-5400000">
            <a:off x="3028111" y="2343962"/>
            <a:ext cx="827700" cy="1557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3562550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Bottleneck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Convolution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3x3</a:t>
            </a:r>
            <a:endParaRPr b="1" sz="900"/>
          </a:p>
        </p:txBody>
      </p:sp>
      <p:sp>
        <p:nvSpPr>
          <p:cNvPr id="283" name="Google Shape;283;p28"/>
          <p:cNvSpPr/>
          <p:nvPr/>
        </p:nvSpPr>
        <p:spPr>
          <a:xfrm>
            <a:off x="4802496" y="1451893"/>
            <a:ext cx="999000" cy="20283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Convolution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1x1</a:t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</a:rPr>
              <a:t>Filters x 4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284" name="Google Shape;284;p28"/>
          <p:cNvSpPr/>
          <p:nvPr/>
        </p:nvSpPr>
        <p:spPr>
          <a:xfrm rot="-5400000">
            <a:off x="1953970" y="229357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1472675" y="2277308"/>
            <a:ext cx="527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286" name="Google Shape;286;p28"/>
          <p:cNvSpPr/>
          <p:nvPr/>
        </p:nvSpPr>
        <p:spPr>
          <a:xfrm rot="-5400000">
            <a:off x="5797662" y="2371166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7553979" y="2354897"/>
            <a:ext cx="602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288" name="Google Shape;288;p28"/>
          <p:cNvSpPr/>
          <p:nvPr/>
        </p:nvSpPr>
        <p:spPr>
          <a:xfrm>
            <a:off x="6178237" y="2277308"/>
            <a:ext cx="999000" cy="444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</a:t>
            </a:r>
            <a:endParaRPr b="1" sz="1000"/>
          </a:p>
        </p:txBody>
      </p:sp>
      <p:sp>
        <p:nvSpPr>
          <p:cNvPr id="289" name="Google Shape;289;p28"/>
          <p:cNvSpPr/>
          <p:nvPr/>
        </p:nvSpPr>
        <p:spPr>
          <a:xfrm rot="-5400000">
            <a:off x="7247427" y="2390547"/>
            <a:ext cx="310500" cy="2178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2007376" y="2487686"/>
            <a:ext cx="71100" cy="209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2007376" y="4525842"/>
            <a:ext cx="4748400" cy="58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6638271" y="2721731"/>
            <a:ext cx="155700" cy="17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6233147" y="4773063"/>
            <a:ext cx="1847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 this is called projection shortcut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rot="10800000">
            <a:off x="4894881" y="4173512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3364123" y="4143911"/>
            <a:ext cx="2156400" cy="6291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Strided Convolution 1x1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Filters x 4</a:t>
            </a:r>
            <a:endParaRPr b="1" sz="1000"/>
          </a:p>
        </p:txBody>
      </p:sp>
      <p:sp>
        <p:nvSpPr>
          <p:cNvPr id="296" name="Google Shape;296;p28"/>
          <p:cNvSpPr txBox="1"/>
          <p:nvPr/>
        </p:nvSpPr>
        <p:spPr>
          <a:xfrm>
            <a:off x="2260522" y="3738378"/>
            <a:ext cx="1340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Reduces Filter Size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 75%</a:t>
            </a:r>
            <a:endParaRPr b="1" sz="1000"/>
          </a:p>
        </p:txBody>
      </p:sp>
      <p:cxnSp>
        <p:nvCxnSpPr>
          <p:cNvPr id="297" name="Google Shape;297;p28"/>
          <p:cNvCxnSpPr/>
          <p:nvPr/>
        </p:nvCxnSpPr>
        <p:spPr>
          <a:xfrm rot="10800000">
            <a:off x="5640217" y="4651603"/>
            <a:ext cx="536400" cy="20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8"/>
          <p:cNvCxnSpPr>
            <a:endCxn id="278" idx="2"/>
          </p:cNvCxnSpPr>
          <p:nvPr/>
        </p:nvCxnSpPr>
        <p:spPr>
          <a:xfrm rot="-5400000">
            <a:off x="2575972" y="3592962"/>
            <a:ext cx="316200" cy="5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8"/>
          <p:cNvCxnSpPr/>
          <p:nvPr/>
        </p:nvCxnSpPr>
        <p:spPr>
          <a:xfrm>
            <a:off x="2904851" y="4093422"/>
            <a:ext cx="383100" cy="24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8"/>
          <p:cNvSpPr txBox="1"/>
          <p:nvPr/>
        </p:nvSpPr>
        <p:spPr>
          <a:xfrm>
            <a:off x="7083959" y="3272463"/>
            <a:ext cx="1954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In paper,this is denoted by the formula</a:t>
            </a:r>
            <a:endParaRPr b="1" sz="800">
              <a:solidFill>
                <a:srgbClr val="0097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h(x) = f(x, {W</a:t>
            </a:r>
            <a:r>
              <a:rPr b="1" baseline="-25000" lang="en" sz="800">
                <a:solidFill>
                  <a:srgbClr val="0097A7"/>
                </a:solidFill>
              </a:rPr>
              <a:t>i</a:t>
            </a:r>
            <a:r>
              <a:rPr b="1" lang="en" sz="800">
                <a:solidFill>
                  <a:srgbClr val="0097A7"/>
                </a:solidFill>
              </a:rPr>
              <a:t>}) + W</a:t>
            </a:r>
            <a:r>
              <a:rPr b="1" baseline="-25000" lang="en" sz="800">
                <a:solidFill>
                  <a:srgbClr val="0097A7"/>
                </a:solidFill>
              </a:rPr>
              <a:t>s</a:t>
            </a:r>
            <a:r>
              <a:rPr b="1" lang="en" sz="800">
                <a:solidFill>
                  <a:srgbClr val="0097A7"/>
                </a:solidFill>
              </a:rPr>
              <a:t>x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301" name="Google Shape;301;p28"/>
          <p:cNvCxnSpPr/>
          <p:nvPr/>
        </p:nvCxnSpPr>
        <p:spPr>
          <a:xfrm rot="10800000">
            <a:off x="7655921" y="2721780"/>
            <a:ext cx="211500" cy="570000"/>
          </a:xfrm>
          <a:prstGeom prst="curvedConnector2">
            <a:avLst/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8"/>
          <p:cNvSpPr txBox="1"/>
          <p:nvPr/>
        </p:nvSpPr>
        <p:spPr>
          <a:xfrm>
            <a:off x="256375" y="1497250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linear projection convolution is used on the residual in the first block, so the number of feature maps on the identity link match the output for the matrix add operation.</a:t>
            </a:r>
            <a:endParaRPr sz="1200"/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311700" y="1148875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projection</a:t>
            </a:r>
            <a:r>
              <a:rPr lang="en" sz="1200">
                <a:solidFill>
                  <a:srgbClr val="FFFFFF"/>
                </a:solidFill>
              </a:rPr>
              <a:t>_block(inputs, strides=(2, 2), **metaparameters):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n_filters = metaparameters[‘n_filters’]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br>
              <a:rPr lang="en" sz="1200">
                <a:solidFill>
                  <a:srgbClr val="93C47D"/>
                </a:solidFill>
              </a:rPr>
            </a:b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Remember a Linear projection of the inputs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</a:t>
            </a:r>
            <a:r>
              <a:rPr lang="en" sz="1200">
                <a:solidFill>
                  <a:srgbClr val="FFFFFF"/>
                </a:solidFill>
              </a:rPr>
              <a:t> residual = Conv2D(4 * n_filters, (1, 1), strides=strides, </a:t>
            </a:r>
            <a:r>
              <a:rPr lang="en" sz="1200">
                <a:solidFill>
                  <a:srgbClr val="FFFFFF"/>
                </a:solidFill>
              </a:rPr>
              <a:t>...</a:t>
            </a:r>
            <a:r>
              <a:rPr lang="en" sz="1200">
                <a:solidFill>
                  <a:srgbClr val="FFFFFF"/>
                </a:solidFill>
              </a:rPr>
              <a:t>.)(inputs)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Dimensionality Reduction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…)(inputs)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Bottleneck Convolution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Conv2D(n_filters, (3, 3),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Dimensionality Expansion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Conv2D(4 * n_filters, (1, 1), strides=(1, 1), …)(inputs)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…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# Add residual block input to output of residual block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 </a:t>
            </a:r>
            <a:r>
              <a:rPr lang="en" sz="1200">
                <a:solidFill>
                  <a:srgbClr val="FFFFFF"/>
                </a:solidFill>
              </a:rPr>
              <a:t>inputs = Add()([residual,  inputs])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return</a:t>
            </a:r>
            <a:r>
              <a:rPr lang="en" sz="1200">
                <a:solidFill>
                  <a:srgbClr val="FFFFFF"/>
                </a:solidFill>
              </a:rPr>
              <a:t> inputs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remembered input (residual) has the number of filters increased 4X on the first block to match the number of filters on the output for the matrix add operation.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ResNet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3648868" y="1456050"/>
            <a:ext cx="213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Classifier Group</a:t>
            </a:r>
            <a:endParaRPr b="1" sz="1200"/>
          </a:p>
        </p:txBody>
      </p:sp>
      <p:sp>
        <p:nvSpPr>
          <p:cNvPr id="318" name="Google Shape;318;p30"/>
          <p:cNvSpPr/>
          <p:nvPr/>
        </p:nvSpPr>
        <p:spPr>
          <a:xfrm>
            <a:off x="2965850" y="1956050"/>
            <a:ext cx="2997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3120563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Global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Average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Pooling</a:t>
            </a:r>
            <a:endParaRPr b="1" sz="1000"/>
          </a:p>
        </p:txBody>
      </p:sp>
      <p:sp>
        <p:nvSpPr>
          <p:cNvPr id="320" name="Google Shape;320;p30"/>
          <p:cNvSpPr/>
          <p:nvPr/>
        </p:nvSpPr>
        <p:spPr>
          <a:xfrm rot="-5400000">
            <a:off x="2522911" y="3005863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2037188" y="2973163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sp>
        <p:nvSpPr>
          <p:cNvPr id="322" name="Google Shape;322;p30"/>
          <p:cNvSpPr txBox="1"/>
          <p:nvPr/>
        </p:nvSpPr>
        <p:spPr>
          <a:xfrm>
            <a:off x="4891463" y="2832900"/>
            <a:ext cx="631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23" name="Google Shape;323;p30"/>
          <p:cNvSpPr/>
          <p:nvPr/>
        </p:nvSpPr>
        <p:spPr>
          <a:xfrm rot="-5400000">
            <a:off x="6042811" y="3040975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 rot="-5400000">
            <a:off x="3884950" y="307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4615575" y="2017713"/>
            <a:ext cx="1047900" cy="2378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Dense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(N classes)</a:t>
            </a:r>
            <a:endParaRPr b="1" sz="1000"/>
          </a:p>
        </p:txBody>
      </p:sp>
      <p:sp>
        <p:nvSpPr>
          <p:cNvPr id="326" name="Google Shape;326;p30"/>
          <p:cNvSpPr txBox="1"/>
          <p:nvPr/>
        </p:nvSpPr>
        <p:spPr>
          <a:xfrm>
            <a:off x="6386231" y="3008275"/>
            <a:ext cx="815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/>
          </a:p>
        </p:txBody>
      </p:sp>
      <p:sp>
        <p:nvSpPr>
          <p:cNvPr id="327" name="Google Shape;327;p30"/>
          <p:cNvSpPr txBox="1"/>
          <p:nvPr/>
        </p:nvSpPr>
        <p:spPr>
          <a:xfrm>
            <a:off x="5836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Flattening of feature maps (bottleneck layer) is replaced by averaging each feature map into a single value and concatenating into 1D vector.</a:t>
            </a:r>
            <a:endParaRPr sz="1200"/>
          </a:p>
        </p:txBody>
      </p:sp>
      <p:sp>
        <p:nvSpPr>
          <p:cNvPr id="328" name="Google Shape;328;p30"/>
          <p:cNvSpPr txBox="1"/>
          <p:nvPr/>
        </p:nvSpPr>
        <p:spPr>
          <a:xfrm>
            <a:off x="7059825" y="1918225"/>
            <a:ext cx="1209300" cy="247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Coarse classification learning overlaps with  prior (toplevel) convolutional group.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(detail) classification learning is done here.</a:t>
            </a:r>
            <a:endParaRPr sz="1200"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37" name="Google Shape;337;p31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435475" y="1271100"/>
            <a:ext cx="1684800" cy="128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Pixels  values are normalized, whereby the distance between pixels is proportional to their frequency of occurrence -- which speeds up learning.</a:t>
            </a:r>
            <a:endParaRPr b="1" sz="1000"/>
          </a:p>
        </p:txBody>
      </p:sp>
      <p:sp>
        <p:nvSpPr>
          <p:cNvPr id="339" name="Google Shape;339;p31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1" name="Google Shape;341;p31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42" name="Google Shape;342;p31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44" name="Google Shape;344;p31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10800000">
            <a:off x="5544050" y="2432525"/>
            <a:ext cx="1538000" cy="2608900"/>
          </a:xfrm>
          <a:prstGeom prst="flowChartManualOperation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7371000" y="2153200"/>
            <a:ext cx="1461300" cy="2888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spreads per layer (co-variance).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At some point, the variance is too great for the model to learn - which limited the depth of layers (vanishing gradient).</a:t>
            </a:r>
            <a:endParaRPr b="1" sz="1000"/>
          </a:p>
        </p:txBody>
      </p:sp>
      <p:sp>
        <p:nvSpPr>
          <p:cNvPr id="347" name="Google Shape;347;p31"/>
          <p:cNvSpPr txBox="1"/>
          <p:nvPr/>
        </p:nvSpPr>
        <p:spPr>
          <a:xfrm>
            <a:off x="3136200" y="1055500"/>
            <a:ext cx="3274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Co-Variance Shift - Vanishing Gradient</a:t>
            </a:r>
            <a:endParaRPr b="1" sz="1200"/>
          </a:p>
        </p:txBody>
      </p:sp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540450" y="2662675"/>
            <a:ext cx="1549800" cy="97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65767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63" name="Google Shape;63;p14"/>
          <p:cNvSpPr/>
          <p:nvPr/>
        </p:nvSpPr>
        <p:spPr>
          <a:xfrm>
            <a:off x="3329825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" name="Google Shape;64;p14"/>
          <p:cNvSpPr/>
          <p:nvPr/>
        </p:nvSpPr>
        <p:spPr>
          <a:xfrm rot="-5400000">
            <a:off x="2544863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5400000">
            <a:off x="3819500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431000" y="1958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7" name="Google Shape;67;p14"/>
          <p:cNvSpPr/>
          <p:nvPr/>
        </p:nvSpPr>
        <p:spPr>
          <a:xfrm rot="-5400000">
            <a:off x="4920688" y="3013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532188" y="1991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9" name="Google Shape;69;p14"/>
          <p:cNvSpPr/>
          <p:nvPr/>
        </p:nvSpPr>
        <p:spPr>
          <a:xfrm rot="-5400000">
            <a:off x="6021888" y="3047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633750" y="2766263"/>
            <a:ext cx="1363200" cy="72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1" name="Google Shape;71;p14"/>
          <p:cNvSpPr/>
          <p:nvPr/>
        </p:nvSpPr>
        <p:spPr>
          <a:xfrm>
            <a:off x="3156500" y="1836550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595575" y="2746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3" name="Google Shape;73;p14"/>
          <p:cNvSpPr/>
          <p:nvPr/>
        </p:nvSpPr>
        <p:spPr>
          <a:xfrm rot="-5400000">
            <a:off x="6878913" y="3098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96525" y="2746825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5" name="Google Shape;75;p14"/>
          <p:cNvSpPr/>
          <p:nvPr/>
        </p:nvSpPr>
        <p:spPr>
          <a:xfrm rot="-5400000">
            <a:off x="993488" y="3013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3750" y="2510875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100150" y="2214025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730650" y="14933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Learner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791750" y="2266675"/>
            <a:ext cx="9021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Classifier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54" name="Google Shape;3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87" y="1489250"/>
            <a:ext cx="1391926" cy="9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/>
          <p:nvPr/>
        </p:nvSpPr>
        <p:spPr>
          <a:xfrm>
            <a:off x="2291138" y="26412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56" name="Google Shape;356;p32"/>
          <p:cNvSpPr/>
          <p:nvPr/>
        </p:nvSpPr>
        <p:spPr>
          <a:xfrm>
            <a:off x="3299838" y="32027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341050" y="2772550"/>
            <a:ext cx="1684800" cy="71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Re-normalize pixel values after each convolution.</a:t>
            </a:r>
            <a:endParaRPr b="1" sz="1000"/>
          </a:p>
        </p:txBody>
      </p:sp>
      <p:sp>
        <p:nvSpPr>
          <p:cNvPr id="358" name="Google Shape;358;p32"/>
          <p:cNvSpPr/>
          <p:nvPr/>
        </p:nvSpPr>
        <p:spPr>
          <a:xfrm>
            <a:off x="3299850" y="24471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2291138" y="343390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0" name="Google Shape;360;p32"/>
          <p:cNvSpPr txBox="1"/>
          <p:nvPr/>
        </p:nvSpPr>
        <p:spPr>
          <a:xfrm>
            <a:off x="5544050" y="2063350"/>
            <a:ext cx="1684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Pixel value spread</a:t>
            </a:r>
            <a:endParaRPr b="1" sz="1000"/>
          </a:p>
        </p:txBody>
      </p:sp>
      <p:sp>
        <p:nvSpPr>
          <p:cNvPr id="361" name="Google Shape;361;p32"/>
          <p:cNvSpPr/>
          <p:nvPr/>
        </p:nvSpPr>
        <p:spPr>
          <a:xfrm>
            <a:off x="3299838" y="40532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91138" y="4284450"/>
            <a:ext cx="2900400" cy="49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</a:t>
            </a:r>
            <a:endParaRPr b="1" sz="1000"/>
          </a:p>
        </p:txBody>
      </p:sp>
      <p:sp>
        <p:nvSpPr>
          <p:cNvPr id="363" name="Google Shape;363;p32"/>
          <p:cNvSpPr/>
          <p:nvPr/>
        </p:nvSpPr>
        <p:spPr>
          <a:xfrm>
            <a:off x="3299838" y="49038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 txBox="1"/>
          <p:nvPr/>
        </p:nvSpPr>
        <p:spPr>
          <a:xfrm>
            <a:off x="7371000" y="2153200"/>
            <a:ext cx="1461300" cy="270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Variance in the pixel values stabilizes.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Can go deeper layers without vanishing gradient.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By-product benefit was able to use higher learning rates and speed up training time.</a:t>
            </a:r>
            <a:endParaRPr b="1" sz="1000"/>
          </a:p>
        </p:txBody>
      </p:sp>
      <p:sp>
        <p:nvSpPr>
          <p:cNvPr id="365" name="Google Shape;365;p32"/>
          <p:cNvSpPr txBox="1"/>
          <p:nvPr/>
        </p:nvSpPr>
        <p:spPr>
          <a:xfrm>
            <a:off x="2887575" y="1017725"/>
            <a:ext cx="4032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Solution - Renormalize after each convolution</a:t>
            </a:r>
            <a:endParaRPr b="1" sz="1200"/>
          </a:p>
        </p:txBody>
      </p:sp>
      <p:sp>
        <p:nvSpPr>
          <p:cNvPr id="366" name="Google Shape;366;p32"/>
          <p:cNvSpPr/>
          <p:nvPr/>
        </p:nvSpPr>
        <p:spPr>
          <a:xfrm>
            <a:off x="5669275" y="2512200"/>
            <a:ext cx="1087500" cy="2348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Batch Normalization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311700" y="1148100"/>
            <a:ext cx="54768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# Convolutional layer followed by batch normalization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inputs = Conv2D(n_filters, (1, 1), strides=(1, 1), use_bias=False,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                       kernel_initializer=’he_normal’)(inputs)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inputs = BatchNormalization()(inputs)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inputs = ReLU()(inputs)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6063925" y="1260900"/>
            <a:ext cx="2598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 (normalize over each batch) added inserted before linear activation unit (demonstrated in ResNet).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Eliminated the need for bias parameters (i.e., use_bias = 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used random sample from He-Normal distribution for initializing weights (prior was Xavier -- increased </a:t>
            </a:r>
            <a:r>
              <a:rPr lang="en"/>
              <a:t>likelihood</a:t>
            </a:r>
            <a:r>
              <a:rPr lang="en"/>
              <a:t> of finding best optima ~ accuracy on holdout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5039952" y="1695182"/>
            <a:ext cx="37350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 txBox="1"/>
          <p:nvPr/>
        </p:nvSpPr>
        <p:spPr>
          <a:xfrm>
            <a:off x="3385562" y="1086950"/>
            <a:ext cx="292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Macro-Architecture</a:t>
            </a:r>
            <a:endParaRPr b="1" sz="1200"/>
          </a:p>
        </p:txBody>
      </p:sp>
      <p:sp>
        <p:nvSpPr>
          <p:cNvPr id="383" name="Google Shape;383;p34"/>
          <p:cNvSpPr/>
          <p:nvPr/>
        </p:nvSpPr>
        <p:spPr>
          <a:xfrm>
            <a:off x="919412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4" name="Google Shape;384;p34"/>
          <p:cNvSpPr/>
          <p:nvPr/>
        </p:nvSpPr>
        <p:spPr>
          <a:xfrm rot="-5400000">
            <a:off x="196650" y="2732121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 rot="-5400000">
            <a:off x="1418346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1974851" y="1790017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7" name="Google Shape;387;p34"/>
          <p:cNvSpPr/>
          <p:nvPr/>
        </p:nvSpPr>
        <p:spPr>
          <a:xfrm rot="-5400000">
            <a:off x="2473797" y="2732109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3030301" y="1819489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89" name="Google Shape;389;p34"/>
          <p:cNvSpPr/>
          <p:nvPr/>
        </p:nvSpPr>
        <p:spPr>
          <a:xfrm rot="-5400000">
            <a:off x="3529259" y="2762367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4049522" y="2497745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391" name="Google Shape;391;p34"/>
          <p:cNvSpPr/>
          <p:nvPr/>
        </p:nvSpPr>
        <p:spPr>
          <a:xfrm rot="-5400000">
            <a:off x="4309163" y="2777103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/>
        </p:nvSpPr>
        <p:spPr>
          <a:xfrm>
            <a:off x="2262055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Encoder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810866" y="1709907"/>
            <a:ext cx="3638100" cy="2384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5218754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95" name="Google Shape;395;p34"/>
          <p:cNvSpPr/>
          <p:nvPr/>
        </p:nvSpPr>
        <p:spPr>
          <a:xfrm rot="-5400000">
            <a:off x="5717688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6274193" y="1804742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7" name="Google Shape;397;p34"/>
          <p:cNvSpPr/>
          <p:nvPr/>
        </p:nvSpPr>
        <p:spPr>
          <a:xfrm rot="-5400000">
            <a:off x="6773139" y="2746834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7329643" y="1834214"/>
            <a:ext cx="813300" cy="213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9" name="Google Shape;399;p34"/>
          <p:cNvSpPr/>
          <p:nvPr/>
        </p:nvSpPr>
        <p:spPr>
          <a:xfrm rot="-5400000">
            <a:off x="7828601" y="2777092"/>
            <a:ext cx="870900" cy="1569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 txBox="1"/>
          <p:nvPr/>
        </p:nvSpPr>
        <p:spPr>
          <a:xfrm>
            <a:off x="8348864" y="2512469"/>
            <a:ext cx="725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01" name="Google Shape;401;p34"/>
          <p:cNvSpPr txBox="1"/>
          <p:nvPr/>
        </p:nvSpPr>
        <p:spPr>
          <a:xfrm>
            <a:off x="6684560" y="1372317"/>
            <a:ext cx="876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Decoder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1185662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Pool</a:t>
            </a:r>
            <a:endParaRPr b="1" sz="1000"/>
          </a:p>
        </p:txBody>
      </p:sp>
      <p:cxnSp>
        <p:nvCxnSpPr>
          <p:cNvPr id="403" name="Google Shape;403;p34"/>
          <p:cNvCxnSpPr/>
          <p:nvPr/>
        </p:nvCxnSpPr>
        <p:spPr>
          <a:xfrm flipH="1" rot="10800000">
            <a:off x="3036023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4"/>
          <p:cNvCxnSpPr/>
          <p:nvPr/>
        </p:nvCxnSpPr>
        <p:spPr>
          <a:xfrm flipH="1" rot="10800000">
            <a:off x="6908991" y="4138698"/>
            <a:ext cx="850200" cy="352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4"/>
          <p:cNvSpPr txBox="1"/>
          <p:nvPr/>
        </p:nvSpPr>
        <p:spPr>
          <a:xfrm>
            <a:off x="5053215" y="4332012"/>
            <a:ext cx="2199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Progressively Feature Unpool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Symmetric to Encoder</a:t>
            </a:r>
            <a:endParaRPr b="1" sz="1000"/>
          </a:p>
        </p:txBody>
      </p:sp>
      <p:sp>
        <p:nvSpPr>
          <p:cNvPr id="406" name="Google Shape;406;p34"/>
          <p:cNvSpPr/>
          <p:nvPr/>
        </p:nvSpPr>
        <p:spPr>
          <a:xfrm rot="-5400000">
            <a:off x="2452766" y="2904674"/>
            <a:ext cx="305100" cy="3588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 txBox="1"/>
          <p:nvPr/>
        </p:nvSpPr>
        <p:spPr>
          <a:xfrm>
            <a:off x="4283100" y="4713650"/>
            <a:ext cx="2199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97A7"/>
                </a:solidFill>
              </a:rPr>
              <a:t>Learn the function f(x) = x’, f(x’) = x, where x’ is lower dimensionality than x.</a:t>
            </a:r>
            <a:endParaRPr b="1" sz="800">
              <a:solidFill>
                <a:srgbClr val="0097A7"/>
              </a:solidFill>
            </a:endParaRPr>
          </a:p>
        </p:txBody>
      </p:sp>
      <p:cxnSp>
        <p:nvCxnSpPr>
          <p:cNvPr id="408" name="Google Shape;408;p34"/>
          <p:cNvCxnSpPr/>
          <p:nvPr/>
        </p:nvCxnSpPr>
        <p:spPr>
          <a:xfrm rot="-5400000">
            <a:off x="4082320" y="3974886"/>
            <a:ext cx="1279200" cy="21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metaparameter: filters per layer in encoder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layers = [ { ‘n_filters’: 64 }, { ‘n_filters’: 32 }, { ‘n_filters’: 32 } 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input shape to autoencoder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inputs = Input(input_shape=(32, 32, 3))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encoder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 = encoder(inputs,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the decoder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outputs = decoder(x, layers=layers)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 = Model(inputs, outputs)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# compile using mean square error as the loss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model.compile(loss=’mse’, ….)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autoencoder as an encoder and then decoder, where decoder is reverse symmetric to encoder.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 is mean square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2697625" y="1686825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28108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Encoder</a:t>
            </a:r>
            <a:endParaRPr b="1" sz="1200"/>
          </a:p>
        </p:txBody>
      </p:sp>
      <p:sp>
        <p:nvSpPr>
          <p:cNvPr id="424" name="Google Shape;424;p36"/>
          <p:cNvSpPr/>
          <p:nvPr/>
        </p:nvSpPr>
        <p:spPr>
          <a:xfrm>
            <a:off x="2810875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(1/2H </a:t>
            </a:r>
            <a:br>
              <a:rPr b="1" lang="en" sz="1000"/>
            </a:br>
            <a:r>
              <a:rPr b="1" lang="en" sz="1000"/>
              <a:t>x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1/2W)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5" name="Google Shape;425;p36"/>
          <p:cNvSpPr/>
          <p:nvPr/>
        </p:nvSpPr>
        <p:spPr>
          <a:xfrm rot="-5400000">
            <a:off x="2025913" y="283086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 rot="-5400000">
            <a:off x="3300550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3912050" y="17760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(1/4H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1/4W)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28" name="Google Shape;428;p36"/>
          <p:cNvSpPr/>
          <p:nvPr/>
        </p:nvSpPr>
        <p:spPr>
          <a:xfrm rot="-5400000">
            <a:off x="4401738" y="28308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5013238" y="18088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Feature</a:t>
            </a:r>
            <a:br>
              <a:rPr b="1" lang="en" sz="1000"/>
            </a:br>
            <a:r>
              <a:rPr b="1" lang="en" sz="1000"/>
              <a:t>Pooling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(1/8H</a:t>
            </a:r>
            <a:br>
              <a:rPr b="1" lang="en" sz="1000"/>
            </a:br>
            <a:r>
              <a:rPr b="1" lang="en" sz="1000"/>
              <a:t>x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1/8W)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30" name="Google Shape;430;p36"/>
          <p:cNvSpPr/>
          <p:nvPr/>
        </p:nvSpPr>
        <p:spPr>
          <a:xfrm rot="-5400000">
            <a:off x="5502938" y="28645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 txBox="1"/>
          <p:nvPr/>
        </p:nvSpPr>
        <p:spPr>
          <a:xfrm>
            <a:off x="6076625" y="25643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32" name="Google Shape;432;p36"/>
          <p:cNvSpPr txBox="1"/>
          <p:nvPr/>
        </p:nvSpPr>
        <p:spPr>
          <a:xfrm>
            <a:off x="311700" y="180887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convolution downsamples feature maps by 75%.</a:t>
            </a:r>
            <a:endParaRPr b="1" sz="1000"/>
          </a:p>
        </p:txBody>
      </p:sp>
      <p:cxnSp>
        <p:nvCxnSpPr>
          <p:cNvPr id="433" name="Google Shape;433;p36"/>
          <p:cNvCxnSpPr/>
          <p:nvPr/>
        </p:nvCxnSpPr>
        <p:spPr>
          <a:xfrm>
            <a:off x="2067482" y="1959501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6"/>
          <p:cNvSpPr txBox="1"/>
          <p:nvPr/>
        </p:nvSpPr>
        <p:spPr>
          <a:xfrm>
            <a:off x="449400" y="3431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halved or held constant.</a:t>
            </a:r>
            <a:endParaRPr b="1" sz="1000"/>
          </a:p>
        </p:txBody>
      </p:sp>
      <p:cxnSp>
        <p:nvCxnSpPr>
          <p:cNvPr id="435" name="Google Shape;435;p36"/>
          <p:cNvCxnSpPr/>
          <p:nvPr/>
        </p:nvCxnSpPr>
        <p:spPr>
          <a:xfrm flipH="1" rot="10800000">
            <a:off x="2067482" y="3441926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6"/>
          <p:cNvSpPr txBox="1"/>
          <p:nvPr/>
        </p:nvSpPr>
        <p:spPr>
          <a:xfrm>
            <a:off x="4487650" y="4581775"/>
            <a:ext cx="1899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 is typically 90% reduction in size from input.</a:t>
            </a:r>
            <a:endParaRPr b="1" sz="1000"/>
          </a:p>
        </p:txBody>
      </p:sp>
      <p:cxnSp>
        <p:nvCxnSpPr>
          <p:cNvPr id="437" name="Google Shape;437;p36"/>
          <p:cNvCxnSpPr>
            <a:endCxn id="431" idx="2"/>
          </p:cNvCxnSpPr>
          <p:nvPr/>
        </p:nvCxnSpPr>
        <p:spPr>
          <a:xfrm rot="-5400000">
            <a:off x="5360825" y="3647150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6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Typically, the encoder is three layers, where each layer reduces height and width by ½.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feature maps are ⅛ in height and width.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high number of filters (e.g.,64) than the channels (e.g., 3) are used and progressively reduced or stay the same.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 is to reduce HxWx3 input by 90% for ⅛ H x ⅛ W x C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2697625" y="1521350"/>
            <a:ext cx="37959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 txBox="1"/>
          <p:nvPr/>
        </p:nvSpPr>
        <p:spPr>
          <a:xfrm>
            <a:off x="2796175" y="1017725"/>
            <a:ext cx="379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AutoEncoder Micro-Architecture - Decoder</a:t>
            </a:r>
            <a:endParaRPr b="1" sz="1200"/>
          </a:p>
        </p:txBody>
      </p:sp>
      <p:sp>
        <p:nvSpPr>
          <p:cNvPr id="446" name="Google Shape;446;p37"/>
          <p:cNvSpPr/>
          <p:nvPr/>
        </p:nvSpPr>
        <p:spPr>
          <a:xfrm>
            <a:off x="2810875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(2H </a:t>
            </a:r>
            <a:br>
              <a:rPr b="1" lang="en" sz="900"/>
            </a:br>
            <a:r>
              <a:rPr b="1" lang="en" sz="900"/>
              <a:t>x 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2W)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47" name="Google Shape;447;p37"/>
          <p:cNvSpPr/>
          <p:nvPr/>
        </p:nvSpPr>
        <p:spPr>
          <a:xfrm rot="-5400000">
            <a:off x="2025913" y="2665387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 rot="-5400000">
            <a:off x="3300550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3912050" y="16105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(4H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4W)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0" name="Google Shape;450;p37"/>
          <p:cNvSpPr/>
          <p:nvPr/>
        </p:nvSpPr>
        <p:spPr>
          <a:xfrm rot="-5400000">
            <a:off x="4401738" y="26653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5013238" y="164340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Conv</a:t>
            </a:r>
            <a:br>
              <a:rPr b="1" lang="en" sz="900"/>
            </a:br>
            <a:r>
              <a:rPr b="1" lang="en" sz="900"/>
              <a:t>Feature</a:t>
            </a:r>
            <a:br>
              <a:rPr b="1" lang="en" sz="900"/>
            </a:br>
            <a:r>
              <a:rPr b="1" lang="en" sz="900"/>
              <a:t>Unpooling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(8H</a:t>
            </a:r>
            <a:br>
              <a:rPr b="1" lang="en" sz="900"/>
            </a:br>
            <a:r>
              <a:rPr b="1" lang="en" sz="900"/>
              <a:t>x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8W)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52" name="Google Shape;452;p37"/>
          <p:cNvSpPr/>
          <p:nvPr/>
        </p:nvSpPr>
        <p:spPr>
          <a:xfrm rot="-5400000">
            <a:off x="5502938" y="2699074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 txBox="1"/>
          <p:nvPr/>
        </p:nvSpPr>
        <p:spPr>
          <a:xfrm>
            <a:off x="6076625" y="2398825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454" name="Google Shape;454;p37"/>
          <p:cNvSpPr txBox="1"/>
          <p:nvPr/>
        </p:nvSpPr>
        <p:spPr>
          <a:xfrm>
            <a:off x="311700" y="1643400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Each deconvolution upsamples feature maps by 75%.</a:t>
            </a:r>
            <a:endParaRPr b="1" sz="1000"/>
          </a:p>
        </p:txBody>
      </p:sp>
      <p:cxnSp>
        <p:nvCxnSpPr>
          <p:cNvPr id="455" name="Google Shape;455;p37"/>
          <p:cNvCxnSpPr/>
          <p:nvPr/>
        </p:nvCxnSpPr>
        <p:spPr>
          <a:xfrm>
            <a:off x="2067482" y="1794026"/>
            <a:ext cx="728700" cy="29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7"/>
          <p:cNvSpPr txBox="1"/>
          <p:nvPr/>
        </p:nvSpPr>
        <p:spPr>
          <a:xfrm>
            <a:off x="449400" y="3265925"/>
            <a:ext cx="1899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Number of filters are symmetrically the same as the encoder, except the last deconvolution.</a:t>
            </a:r>
            <a:endParaRPr b="1" sz="1000"/>
          </a:p>
        </p:txBody>
      </p:sp>
      <p:cxnSp>
        <p:nvCxnSpPr>
          <p:cNvPr id="457" name="Google Shape;457;p37"/>
          <p:cNvCxnSpPr/>
          <p:nvPr/>
        </p:nvCxnSpPr>
        <p:spPr>
          <a:xfrm flipH="1" rot="10800000">
            <a:off x="2067482" y="3276451"/>
            <a:ext cx="721200" cy="31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7"/>
          <p:cNvSpPr txBox="1"/>
          <p:nvPr/>
        </p:nvSpPr>
        <p:spPr>
          <a:xfrm>
            <a:off x="4175075" y="4416300"/>
            <a:ext cx="2362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Last deconvolution, the number of filters is the number of channels for the input to AutoEncoder (e.g., 3).</a:t>
            </a:r>
            <a:endParaRPr b="1" sz="1000"/>
          </a:p>
        </p:txBody>
      </p:sp>
      <p:cxnSp>
        <p:nvCxnSpPr>
          <p:cNvPr id="459" name="Google Shape;459;p37"/>
          <p:cNvCxnSpPr>
            <a:endCxn id="453" idx="2"/>
          </p:cNvCxnSpPr>
          <p:nvPr/>
        </p:nvCxnSpPr>
        <p:spPr>
          <a:xfrm rot="-5400000">
            <a:off x="5360825" y="3481675"/>
            <a:ext cx="1753500" cy="4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 txBox="1"/>
          <p:nvPr/>
        </p:nvSpPr>
        <p:spPr>
          <a:xfrm>
            <a:off x="6979850" y="1399725"/>
            <a:ext cx="1851900" cy="3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/>
              <a:t>he decoder is symmetric to the encoder, progressively increasing the feature map sizes in reverse order.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last deconvolution restores the number of channels to the input.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>
            <p:ph type="title"/>
          </p:nvPr>
        </p:nvSpPr>
        <p:spPr>
          <a:xfrm>
            <a:off x="311700" y="4571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AutoEncoder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311700" y="1148100"/>
            <a:ext cx="60543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encoder(x,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lang="en" sz="1200">
                <a:solidFill>
                  <a:srgbClr val="93C47D"/>
                </a:solidFill>
              </a:rPr>
              <a:t># Progressive feature pooling 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layers = metaparameters[‘layers’]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</a:t>
            </a:r>
            <a:r>
              <a:rPr lang="en" sz="1200">
                <a:solidFill>
                  <a:srgbClr val="6FA8DC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for</a:t>
            </a:r>
            <a:r>
              <a:rPr lang="en" sz="1200">
                <a:solidFill>
                  <a:srgbClr val="FFFFFF"/>
                </a:solidFill>
              </a:rPr>
              <a:t> layer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layers: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 n_filters = layer[‘n_filters’]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           x = Conv2D(n_filters, (3, 3), strides=2, padding=’same’)(x)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C47D"/>
                </a:solidFill>
              </a:rPr>
              <a:t>       # Return the bottleneck layer (encoding)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</a:t>
            </a:r>
            <a:r>
              <a:rPr b="1" lang="en" sz="1200">
                <a:solidFill>
                  <a:srgbClr val="6D9EEB"/>
                </a:solidFill>
              </a:rPr>
              <a:t>return </a:t>
            </a:r>
            <a:r>
              <a:rPr lang="en" sz="1200">
                <a:solidFill>
                  <a:srgbClr val="FFFFFF"/>
                </a:solidFill>
              </a:rPr>
              <a:t>x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6FA8DC"/>
                </a:solidFill>
              </a:rPr>
              <a:t>def </a:t>
            </a:r>
            <a:r>
              <a:rPr lang="en" sz="1200">
                <a:solidFill>
                  <a:schemeClr val="lt1"/>
                </a:solidFill>
              </a:rPr>
              <a:t>decoder(x, **metaparameters):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Progressive feature unpooling (in reverse order)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layers = metaparameters[‘layers’]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FA8DC"/>
                </a:solidFill>
              </a:rPr>
              <a:t>      for</a:t>
            </a:r>
            <a:r>
              <a:rPr lang="en" sz="1200">
                <a:solidFill>
                  <a:schemeClr val="lt1"/>
                </a:solidFill>
              </a:rPr>
              <a:t> _ </a:t>
            </a:r>
            <a:r>
              <a:rPr b="1" lang="en" sz="1200">
                <a:solidFill>
                  <a:srgbClr val="6FA8DC"/>
                </a:solidFill>
              </a:rPr>
              <a:t>in </a:t>
            </a:r>
            <a:r>
              <a:rPr lang="en" sz="1200">
                <a:solidFill>
                  <a:srgbClr val="FFFFFF"/>
                </a:solidFill>
              </a:rPr>
              <a:t>range(len(layers-1), 0, -1):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n_filters = layers[_][‘n_filters’]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x = Conv2DTranspose(n_filters, (3, 3), strides=2)(x)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 </a:t>
            </a:r>
            <a:r>
              <a:rPr lang="en" sz="1200">
                <a:solidFill>
                  <a:srgbClr val="93C47D"/>
                </a:solidFill>
              </a:rPr>
              <a:t># On last deconvolution, restore the number of channels to the input.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x = Conv2DTranspose(3, (3, 3), strides=2, padding=’same’)(x)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6554800" y="1292475"/>
            <a:ext cx="220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reduce the feature map HxW by ½ (strides=2).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the number of filters is halved or kept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Progressively increase the feature map HxW by 2 (strides=2).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43400" y="1737925"/>
            <a:ext cx="4031100" cy="2655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716725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8" name="Google Shape;88;p15"/>
          <p:cNvSpPr/>
          <p:nvPr/>
        </p:nvSpPr>
        <p:spPr>
          <a:xfrm rot="-5400000">
            <a:off x="3206400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817900" y="1859950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0" name="Google Shape;90;p15"/>
          <p:cNvSpPr/>
          <p:nvPr/>
        </p:nvSpPr>
        <p:spPr>
          <a:xfrm rot="-5400000">
            <a:off x="4307588" y="29147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919088" y="1892775"/>
            <a:ext cx="848400" cy="2378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br>
              <a:rPr b="1" lang="en" sz="1000"/>
            </a:br>
            <a:r>
              <a:rPr b="1" lang="en" sz="1000"/>
              <a:t>Block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2" name="Google Shape;92;p15"/>
          <p:cNvSpPr/>
          <p:nvPr/>
        </p:nvSpPr>
        <p:spPr>
          <a:xfrm rot="-5400000">
            <a:off x="5408788" y="2948449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982475" y="2648200"/>
            <a:ext cx="756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94" name="Google Shape;94;p15"/>
          <p:cNvSpPr txBox="1"/>
          <p:nvPr/>
        </p:nvSpPr>
        <p:spPr>
          <a:xfrm>
            <a:off x="4188825" y="1240838"/>
            <a:ext cx="1689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Group </a:t>
            </a:r>
            <a:endParaRPr b="1" sz="1200"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Parameters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Meta-Parameters</a:t>
            </a:r>
            <a:r>
              <a:rPr lang="en"/>
              <a:t>  - These are the parameters for configuring macro-architecture.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Hyper-parameters</a:t>
            </a:r>
            <a:r>
              <a:rPr lang="en"/>
              <a:t> - These are the parameters for training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Parameters </a:t>
            </a:r>
            <a:r>
              <a:rPr lang="en"/>
              <a:t>          - These are the parameters the model will learn during training.</a:t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1141200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inputs = Input(shape=...)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= stem(inputs)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layers </a:t>
            </a:r>
            <a:r>
              <a:rPr lang="en">
                <a:solidFill>
                  <a:srgbClr val="FFFFFF"/>
                </a:solidFill>
              </a:rPr>
              <a:t>= learner(layers, metaparameters=...)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outputs = classifier(layers, n_classes)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= Model(inputs, outputs)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macro architecture of a model in TF.Keras.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Macro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11700" y="1150825"/>
            <a:ext cx="53517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class </a:t>
            </a:r>
            <a:r>
              <a:rPr b="1" lang="en">
                <a:solidFill>
                  <a:srgbClr val="FFFFFF"/>
                </a:solidFill>
              </a:rPr>
              <a:t>MyModel():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def </a:t>
            </a:r>
            <a:r>
              <a:rPr lang="en">
                <a:solidFill>
                  <a:srgbClr val="FFFFFF"/>
                </a:solidFill>
              </a:rPr>
              <a:t>init(self, input_shape, n_classes,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</a:t>
            </a:r>
            <a:r>
              <a:rPr lang="en">
                <a:solidFill>
                  <a:srgbClr val="FFFFFF"/>
                </a:solidFill>
              </a:rPr>
              <a:t>inputs = Input(shape=input_shape)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  layers = stem(inputs)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layers = learner(layers, metaparameters)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outputs = classifier(layers, n_classes)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model = Model(inputs, outputs)</a:t>
            </a:r>
            <a:br>
              <a:rPr lang="en">
                <a:solidFill>
                  <a:srgbClr val="FFFFFF"/>
                </a:solidFill>
              </a:rPr>
            </a:b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stem(self, inputs):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learner(self, 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 </a:t>
            </a:r>
            <a:r>
              <a:rPr b="1" lang="en">
                <a:solidFill>
                  <a:srgbClr val="6D9EEB"/>
                </a:solidFill>
              </a:rPr>
              <a:t>def</a:t>
            </a:r>
            <a:r>
              <a:rPr lang="en">
                <a:solidFill>
                  <a:srgbClr val="FFFFFF"/>
                </a:solidFill>
              </a:rPr>
              <a:t> classifier(self, inputs, n_classes):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a model in TF.Keras.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learner(inputs,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group_params </a:t>
            </a:r>
            <a:r>
              <a:rPr b="1" lang="en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metaparameters[‘groups’]: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group(inputs, group_parameters)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group(inputs,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      for</a:t>
            </a:r>
            <a:r>
              <a:rPr lang="en">
                <a:solidFill>
                  <a:srgbClr val="FFFFFF"/>
                </a:solidFill>
              </a:rPr>
              <a:t> block_params </a:t>
            </a:r>
            <a:r>
              <a:rPr b="1" lang="en">
                <a:solidFill>
                  <a:srgbClr val="6FA8DC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metaparameters[‘n_blocks’]: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inputs = block(inputs, block_parameters)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def </a:t>
            </a:r>
            <a:r>
              <a:rPr lang="en">
                <a:solidFill>
                  <a:srgbClr val="FFFFFF"/>
                </a:solidFill>
              </a:rPr>
              <a:t>block(inputs, **metaparameters):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...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metaparameters =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‘groups’ :[ { n_blocks: 4, filters: 32 }, {n_blocks: 8, filters:64} ] 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Style (Idiomatic) of coding the micro architecture of a model in TF.Keras.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Micro Architecture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11700" y="1148875"/>
            <a:ext cx="5091900" cy="39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class </a:t>
            </a:r>
            <a:r>
              <a:rPr b="1" lang="en" sz="1200">
                <a:solidFill>
                  <a:schemeClr val="lt1"/>
                </a:solidFill>
              </a:rPr>
              <a:t>MyModel():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metaparameters =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‘groups’ :[ { n_blocks: 4, filters: 32 }, {n_blocks: 8, filters:64} 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     ]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b="1" lang="en" sz="1200">
                <a:solidFill>
                  <a:srgbClr val="6D9EEB"/>
                </a:solidFill>
              </a:rPr>
              <a:t>def </a:t>
            </a:r>
            <a:r>
              <a:rPr lang="en" sz="1200">
                <a:solidFill>
                  <a:srgbClr val="FFFFFF"/>
                </a:solidFill>
              </a:rPr>
              <a:t>learner(self, 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 for</a:t>
            </a:r>
            <a:r>
              <a:rPr lang="en" sz="1200">
                <a:solidFill>
                  <a:srgbClr val="FFFFFF"/>
                </a:solidFill>
              </a:rPr>
              <a:t> group_params </a:t>
            </a:r>
            <a:r>
              <a:rPr b="1" lang="en" sz="1200">
                <a:solidFill>
                  <a:srgbClr val="FFFFFF"/>
                </a:solidFill>
                <a:highlight>
                  <a:srgbClr val="6FA8DC"/>
                </a:highlight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metaparameters[‘groups’]: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group(inputs, group_parameters)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@staticmethod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def </a:t>
            </a:r>
            <a:r>
              <a:rPr lang="en" sz="1200">
                <a:solidFill>
                  <a:srgbClr val="FFFFFF"/>
                </a:solidFill>
              </a:rPr>
              <a:t>group(inputs,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     for</a:t>
            </a:r>
            <a:r>
              <a:rPr lang="en" sz="1200">
                <a:solidFill>
                  <a:srgbClr val="FFFFFF"/>
                </a:solidFill>
              </a:rPr>
              <a:t> block_params </a:t>
            </a:r>
            <a:r>
              <a:rPr b="1" lang="en" sz="1200">
                <a:solidFill>
                  <a:srgbClr val="6FA8DC"/>
                </a:solidFill>
              </a:rPr>
              <a:t>in</a:t>
            </a:r>
            <a:r>
              <a:rPr lang="en" sz="1200">
                <a:solidFill>
                  <a:srgbClr val="FFFFFF"/>
                </a:solidFill>
              </a:rPr>
              <a:t> metaparameters[‘n_blocks’]: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    inputs = block(inputs, block_parameters)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</a:rPr>
              <a:t>    </a:t>
            </a:r>
            <a:r>
              <a:rPr lang="en" sz="1200">
                <a:solidFill>
                  <a:schemeClr val="lt1"/>
                </a:solidFill>
              </a:rPr>
              <a:t>@staticmethod</a:t>
            </a:r>
            <a:br>
              <a:rPr b="1" lang="en" sz="1200">
                <a:solidFill>
                  <a:srgbClr val="6D9EEB"/>
                </a:solidFill>
              </a:rPr>
            </a:br>
            <a:r>
              <a:rPr b="1" lang="en" sz="1200">
                <a:solidFill>
                  <a:srgbClr val="6D9EEB"/>
                </a:solidFill>
              </a:rPr>
              <a:t>     def </a:t>
            </a:r>
            <a:r>
              <a:rPr lang="en" sz="1200">
                <a:solidFill>
                  <a:srgbClr val="FFFFFF"/>
                </a:solidFill>
              </a:rPr>
              <a:t>block(inputs, **metaparameters):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  ...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063925" y="1260900"/>
            <a:ext cx="25989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r>
              <a:rPr lang="en"/>
              <a:t> Style (Composable) of coding the micro architecture of a model in TF.Keras.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@staticmethod provides means to tear off buildable micro components that afe configured by metaparameters (factory design pattern).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Stem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913650" y="3398800"/>
            <a:ext cx="18288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model entry part of the Graph.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81955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142" name="Google Shape;142;p21"/>
          <p:cNvSpPr/>
          <p:nvPr/>
        </p:nvSpPr>
        <p:spPr>
          <a:xfrm rot="-5400000">
            <a:off x="5706738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258400" y="2227050"/>
            <a:ext cx="1203000" cy="725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Pre-Stem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144" name="Google Shape;144;p21"/>
          <p:cNvSpPr/>
          <p:nvPr/>
        </p:nvSpPr>
        <p:spPr>
          <a:xfrm rot="-5400000">
            <a:off x="4155363" y="2493612"/>
            <a:ext cx="970200" cy="1635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215625" y="1991100"/>
            <a:ext cx="2849700" cy="1168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262025" y="1694250"/>
            <a:ext cx="756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Stem</a:t>
            </a:r>
            <a:endParaRPr b="1" i="1" sz="12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 rot="-5400000">
            <a:off x="2800624" y="2461200"/>
            <a:ext cx="363900" cy="228300"/>
          </a:xfrm>
          <a:prstGeom prst="downArrow">
            <a:avLst>
              <a:gd fmla="val 50000" name="adj1"/>
              <a:gd fmla="val 25343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401550" y="2428500"/>
            <a:ext cx="5535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Input</a:t>
            </a:r>
            <a:endParaRPr b="1" sz="1000"/>
          </a:p>
        </p:txBody>
      </p:sp>
      <p:cxnSp>
        <p:nvCxnSpPr>
          <p:cNvPr id="149" name="Google Shape;149;p21"/>
          <p:cNvCxnSpPr/>
          <p:nvPr/>
        </p:nvCxnSpPr>
        <p:spPr>
          <a:xfrm flipH="1">
            <a:off x="4624875" y="3287625"/>
            <a:ext cx="108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2796100" y="3363550"/>
            <a:ext cx="1665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data preprocessing part of the Graph (detachable).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988925" y="1699450"/>
            <a:ext cx="17316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convolutional layers for extracting coarse features, followed by pooling the coarse feature maps.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56125" y="1699450"/>
            <a:ext cx="1915500" cy="29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(T in ETL) of raw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augmentation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for prediction.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