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A95973-22DE-46CC-A186-26C7C0E670E9}">
  <a:tblStyle styleId="{55A95973-22DE-46CC-A186-26C7C0E670E9}"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d027be3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d027be3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027be3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027be3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d027be3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d027be3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027be3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027be3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d027be3d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d027be3d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027be3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027be3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d027be3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d027be3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027be3d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027be3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d027be3d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d027be3d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d027be3d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d027be3d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d027be3d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d027be3d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d027be3d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d027be3d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027be3d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027be3d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d027be3d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d027be3d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d027be3d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d027be3d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d027be3d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027be3d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d027be3d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d027be3d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d027be3d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027be3d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d027be3d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d027be3d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d027be3d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d027be3d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b15df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b15df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d027be3d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d027be3d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d027be3d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d027be3d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d027be3d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d027be3d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d027be3d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d027be3d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d027be3d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d027be3d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b15df6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b15df6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b15df6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b15df6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6b15df6a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6b15df6a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b15df6a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b15df6a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027be3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027be3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d027be3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d027be3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hyperlink" Target="https://github.com/GoogleCloudPlatform/keras-idiomatic-programmer/blob/master/books/deep-learning-design-patterns/Workshops/Junior/Deep%20Learning%20Design%20Patterns%20-%20Workshop%20-%20Chapter%201.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Models by Design</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2"/>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(no) </a:t>
            </a:r>
            <a:r>
              <a:rPr b="1" lang="en" sz="1200">
                <a:solidFill>
                  <a:srgbClr val="434343"/>
                </a:solidFill>
              </a:rPr>
              <a:t>Padding</a:t>
            </a:r>
            <a:endParaRPr/>
          </a:p>
        </p:txBody>
      </p:sp>
      <p:sp>
        <p:nvSpPr>
          <p:cNvPr id="151" name="Google Shape;151;p22"/>
          <p:cNvSpPr txBox="1"/>
          <p:nvPr/>
        </p:nvSpPr>
        <p:spPr>
          <a:xfrm>
            <a:off x="311700" y="1598900"/>
            <a:ext cx="8374200" cy="9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ResNet stem convolutional layer uses no padding when sliding the filter across the image. Thus, when the filter reaches the edge of the image it stops. </a:t>
            </a:r>
            <a:r>
              <a:rPr b="1" lang="en" sz="1200">
                <a:solidFill>
                  <a:srgbClr val="4A86E8"/>
                </a:solidFill>
              </a:rPr>
              <a:t>Since each pixel does not have its own slide (the edges) by the filter, the output size is smaller than the input size</a:t>
            </a:r>
            <a:r>
              <a:rPr lang="en" sz="1200">
                <a:solidFill>
                  <a:schemeClr val="dk1"/>
                </a:solidFill>
              </a:rPr>
              <a:t>. </a:t>
            </a:r>
            <a:r>
              <a:rPr lang="en" sz="1200">
                <a:solidFill>
                  <a:schemeClr val="dk1"/>
                </a:solidFill>
              </a:rPr>
              <a:t> This is specified with the keyword parameter </a:t>
            </a:r>
            <a:r>
              <a:rPr lang="en" sz="1200">
                <a:solidFill>
                  <a:srgbClr val="3367D6"/>
                </a:solidFill>
              </a:rPr>
              <a:t>padding=’valid’</a:t>
            </a:r>
            <a:r>
              <a:rPr lang="en" sz="1200">
                <a:solidFill>
                  <a:schemeClr val="dk1"/>
                </a:solidFill>
              </a:rPr>
              <a:t> to the </a:t>
            </a:r>
            <a:r>
              <a:rPr lang="en" sz="1200">
                <a:solidFill>
                  <a:srgbClr val="3367D6"/>
                </a:solidFill>
              </a:rPr>
              <a:t>Conv2D</a:t>
            </a:r>
            <a:r>
              <a:rPr lang="en" sz="1200">
                <a:solidFill>
                  <a:schemeClr val="dk1"/>
                </a:solidFill>
              </a:rPr>
              <a: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52" name="Google Shape;152;p22"/>
          <p:cNvPicPr preferRelativeResize="0"/>
          <p:nvPr/>
        </p:nvPicPr>
        <p:blipFill>
          <a:blip r:embed="rId3">
            <a:alphaModFix/>
          </a:blip>
          <a:stretch>
            <a:fillRect/>
          </a:stretch>
        </p:blipFill>
        <p:spPr>
          <a:xfrm>
            <a:off x="2302525" y="2511200"/>
            <a:ext cx="4392561" cy="2626750"/>
          </a:xfrm>
          <a:prstGeom prst="rect">
            <a:avLst/>
          </a:prstGeom>
          <a:noFill/>
          <a:ln>
            <a:noFill/>
          </a:ln>
        </p:spPr>
      </p:pic>
      <p:sp>
        <p:nvSpPr>
          <p:cNvPr id="153" name="Google Shape;153;p22"/>
          <p:cNvSpPr/>
          <p:nvPr/>
        </p:nvSpPr>
        <p:spPr>
          <a:xfrm>
            <a:off x="1365550" y="3050875"/>
            <a:ext cx="475500" cy="1071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3"/>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a:t>
            </a:r>
            <a:r>
              <a:rPr b="1" lang="en" sz="1200">
                <a:solidFill>
                  <a:srgbClr val="434343"/>
                </a:solidFill>
              </a:rPr>
              <a:t>Padding</a:t>
            </a:r>
            <a:endParaRPr/>
          </a:p>
        </p:txBody>
      </p:sp>
      <p:sp>
        <p:nvSpPr>
          <p:cNvPr id="161" name="Google Shape;161;p23"/>
          <p:cNvSpPr txBox="1"/>
          <p:nvPr/>
        </p:nvSpPr>
        <p:spPr>
          <a:xfrm>
            <a:off x="311700" y="1598900"/>
            <a:ext cx="8374200" cy="9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One can slide the filter over the edge until the last row and column are covered. But, </a:t>
            </a:r>
            <a:r>
              <a:rPr b="1" lang="en" sz="1200">
                <a:solidFill>
                  <a:srgbClr val="4A86E8"/>
                </a:solidFill>
              </a:rPr>
              <a:t>part of the filter would hang over imaginary pixels</a:t>
            </a:r>
            <a:r>
              <a:rPr lang="en" sz="1200">
                <a:solidFill>
                  <a:schemeClr val="dk1"/>
                </a:solidFill>
              </a:rPr>
              <a:t>. There are several strategies on what could be padded as the imaginary pixels. The most common convention today is to </a:t>
            </a:r>
            <a:r>
              <a:rPr b="1" lang="en" sz="1200">
                <a:solidFill>
                  <a:srgbClr val="4A86E8"/>
                </a:solidFill>
              </a:rPr>
              <a:t>pad the imaginary pixels with the same pixel value at the edge</a:t>
            </a:r>
            <a:r>
              <a:rPr lang="en" sz="1200">
                <a:solidFill>
                  <a:schemeClr val="dk1"/>
                </a:solidFill>
              </a:rPr>
              <a:t>. This is specified with the keyword parameter </a:t>
            </a:r>
            <a:r>
              <a:rPr lang="en" sz="1200">
                <a:solidFill>
                  <a:srgbClr val="3367D6"/>
                </a:solidFill>
              </a:rPr>
              <a:t>padding=’same’</a:t>
            </a:r>
            <a:r>
              <a:rPr lang="en" sz="1200">
                <a:solidFill>
                  <a:schemeClr val="dk1"/>
                </a:solidFill>
              </a:rPr>
              <a:t> to the </a:t>
            </a:r>
            <a:r>
              <a:rPr lang="en" sz="1200">
                <a:solidFill>
                  <a:srgbClr val="3367D6"/>
                </a:solidFill>
              </a:rPr>
              <a:t>Conv2D</a:t>
            </a:r>
            <a:r>
              <a:rPr lang="en" sz="1200">
                <a:solidFill>
                  <a:schemeClr val="dk1"/>
                </a:solidFill>
              </a:rPr>
              <a: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62" name="Google Shape;162;p23"/>
          <p:cNvPicPr preferRelativeResize="0"/>
          <p:nvPr/>
        </p:nvPicPr>
        <p:blipFill>
          <a:blip r:embed="rId3">
            <a:alphaModFix/>
          </a:blip>
          <a:stretch>
            <a:fillRect/>
          </a:stretch>
        </p:blipFill>
        <p:spPr>
          <a:xfrm>
            <a:off x="2102225" y="2571750"/>
            <a:ext cx="4392561" cy="2626750"/>
          </a:xfrm>
          <a:prstGeom prst="rect">
            <a:avLst/>
          </a:prstGeom>
          <a:noFill/>
          <a:ln>
            <a:noFill/>
          </a:ln>
        </p:spPr>
      </p:pic>
      <p:sp>
        <p:nvSpPr>
          <p:cNvPr id="163" name="Google Shape;163;p23"/>
          <p:cNvSpPr/>
          <p:nvPr/>
        </p:nvSpPr>
        <p:spPr>
          <a:xfrm rot="10800000">
            <a:off x="7017875" y="3111375"/>
            <a:ext cx="475500" cy="1071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4"/>
          <p:cNvSpPr txBox="1"/>
          <p:nvPr/>
        </p:nvSpPr>
        <p:spPr>
          <a:xfrm>
            <a:off x="2571463"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Padding - Single Filter</a:t>
            </a:r>
            <a:endParaRPr/>
          </a:p>
        </p:txBody>
      </p:sp>
      <p:sp>
        <p:nvSpPr>
          <p:cNvPr id="171" name="Google Shape;171;p24"/>
          <p:cNvSpPr txBox="1"/>
          <p:nvPr/>
        </p:nvSpPr>
        <p:spPr>
          <a:xfrm>
            <a:off x="311700" y="1598900"/>
            <a:ext cx="8374200" cy="9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 depicted of using a convolution with padding on an image of size H x W x 3 (three channels for RGB). With a single filter one would output a feature map of size H x W x 1.</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72" name="Google Shape;172;p24"/>
          <p:cNvPicPr preferRelativeResize="0"/>
          <p:nvPr/>
        </p:nvPicPr>
        <p:blipFill>
          <a:blip r:embed="rId3">
            <a:alphaModFix/>
          </a:blip>
          <a:stretch>
            <a:fillRect/>
          </a:stretch>
        </p:blipFill>
        <p:spPr>
          <a:xfrm>
            <a:off x="1960725" y="2473450"/>
            <a:ext cx="4721230" cy="232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78" name="Google Shape;17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Multi-Filter</a:t>
            </a:r>
            <a:endParaRPr/>
          </a:p>
        </p:txBody>
      </p:sp>
      <p:sp>
        <p:nvSpPr>
          <p:cNvPr id="180" name="Google Shape;180;p25"/>
          <p:cNvSpPr txBox="1"/>
          <p:nvPr/>
        </p:nvSpPr>
        <p:spPr>
          <a:xfrm>
            <a:off x="311700" y="1598900"/>
            <a:ext cx="8374200" cy="9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a:t>
            </a:r>
            <a:r>
              <a:rPr lang="en" sz="1200">
                <a:solidFill>
                  <a:schemeClr val="dk1"/>
                </a:solidFill>
              </a:rPr>
              <a:t>ith multiple filters C, one would output a feature map of size H x W x 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81" name="Google Shape;181;p25"/>
          <p:cNvPicPr preferRelativeResize="0"/>
          <p:nvPr/>
        </p:nvPicPr>
        <p:blipFill>
          <a:blip r:embed="rId3">
            <a:alphaModFix/>
          </a:blip>
          <a:stretch>
            <a:fillRect/>
          </a:stretch>
        </p:blipFill>
        <p:spPr>
          <a:xfrm>
            <a:off x="1717500" y="2300725"/>
            <a:ext cx="5562600" cy="22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6"/>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Group</a:t>
            </a:r>
            <a:endParaRPr/>
          </a:p>
        </p:txBody>
      </p:sp>
      <p:sp>
        <p:nvSpPr>
          <p:cNvPr id="189" name="Google Shape;189;p26"/>
          <p:cNvSpPr txBox="1"/>
          <p:nvPr/>
        </p:nvSpPr>
        <p:spPr>
          <a:xfrm>
            <a:off x="311700" y="159890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ResNet predated this convention and padded the imaginary pixels with zero values; hence, why you see in the stem group the </a:t>
            </a:r>
            <a:r>
              <a:rPr lang="en" sz="1200">
                <a:solidFill>
                  <a:srgbClr val="3367D6"/>
                </a:solidFill>
              </a:rPr>
              <a:t>ZeroPadding2D</a:t>
            </a:r>
            <a:r>
              <a:rPr lang="en" sz="1200">
                <a:solidFill>
                  <a:schemeClr val="dk1"/>
                </a:solidFill>
              </a:rPr>
              <a:t> layers, where a zero padding is placed around the image.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0" name="Google Shape;190;p26"/>
          <p:cNvGraphicFramePr/>
          <p:nvPr/>
        </p:nvGraphicFramePr>
        <p:xfrm>
          <a:off x="397350" y="2198975"/>
          <a:ext cx="3000000" cy="3000000"/>
        </p:xfrm>
        <a:graphic>
          <a:graphicData uri="http://schemas.openxmlformats.org/drawingml/2006/table">
            <a:tbl>
              <a:tblPr>
                <a:noFill/>
                <a:tableStyleId>{55A95973-22DE-46CC-A186-26C7C0E670E9}</a:tableStyleId>
              </a:tblPr>
              <a:tblGrid>
                <a:gridCol w="8288550"/>
              </a:tblGrid>
              <a:tr h="277602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Stem Convolutional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inputs : the input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The 224x224 images are zero padded (black - no signal) to be 230x230 images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prior to the first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First Convolutional layer which uses a large (coarse) filter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7</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'valid'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Pooled feature maps will be reduced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7"/>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ResNeXt Stem Group</a:t>
            </a:r>
            <a:endParaRPr/>
          </a:p>
        </p:txBody>
      </p:sp>
      <p:sp>
        <p:nvSpPr>
          <p:cNvPr id="198" name="Google Shape;198;p27"/>
          <p:cNvSpPr txBox="1"/>
          <p:nvPr/>
        </p:nvSpPr>
        <p:spPr>
          <a:xfrm>
            <a:off x="311700" y="152975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Subsequent models to ResNet used the </a:t>
            </a:r>
            <a:r>
              <a:rPr b="1" lang="en" sz="1200">
                <a:solidFill>
                  <a:srgbClr val="4A86E8"/>
                </a:solidFill>
              </a:rPr>
              <a:t>convention of same padding, which reduces the layers to a single strided convolution (feature pooling) and strided max pooling (downsampling)</a:t>
            </a:r>
            <a:r>
              <a:rPr lang="en" sz="1200">
                <a:solidFill>
                  <a:schemeClr val="dk1"/>
                </a:solidFill>
              </a:rPr>
              <a:t>, while </a:t>
            </a:r>
            <a:r>
              <a:rPr lang="en" sz="1200" u="sng">
                <a:solidFill>
                  <a:schemeClr val="dk1"/>
                </a:solidFill>
              </a:rPr>
              <a:t>maintaining the same computational complexity</a:t>
            </a:r>
            <a:r>
              <a:rPr lang="en" sz="1200">
                <a:solidFill>
                  <a:schemeClr val="dk1"/>
                </a:solidFill>
              </a:rPr>
              <a:t>. Below is the stem group for a ResNeXt model by Facebook AI, which introduced the concept, along with Inception by Google AI, of wide residual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9" name="Google Shape;199;p27"/>
          <p:cNvGraphicFramePr/>
          <p:nvPr/>
        </p:nvGraphicFramePr>
        <p:xfrm>
          <a:off x="3610625" y="2759075"/>
          <a:ext cx="3000000" cy="3000000"/>
        </p:xfrm>
        <a:graphic>
          <a:graphicData uri="http://schemas.openxmlformats.org/drawingml/2006/table">
            <a:tbl>
              <a:tblPr>
                <a:noFill/>
                <a:tableStyleId>{55A95973-22DE-46CC-A186-26C7C0E670E9}</a:tableStyleId>
              </a:tblPr>
              <a:tblGrid>
                <a:gridCol w="5168525"/>
              </a:tblGrid>
              <a:tr h="10172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Convolution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200" name="Google Shape;200;p27"/>
          <p:cNvPicPr preferRelativeResize="0"/>
          <p:nvPr/>
        </p:nvPicPr>
        <p:blipFill>
          <a:blip r:embed="rId3">
            <a:alphaModFix/>
          </a:blip>
          <a:stretch>
            <a:fillRect/>
          </a:stretch>
        </p:blipFill>
        <p:spPr>
          <a:xfrm>
            <a:off x="428975" y="2534325"/>
            <a:ext cx="3082474" cy="252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8"/>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Xception Stem Group</a:t>
            </a:r>
            <a:endParaRPr/>
          </a:p>
        </p:txBody>
      </p:sp>
      <p:sp>
        <p:nvSpPr>
          <p:cNvPr id="208" name="Google Shape;208;p28"/>
          <p:cNvSpPr txBox="1"/>
          <p:nvPr/>
        </p:nvSpPr>
        <p:spPr>
          <a:xfrm>
            <a:off x="311700" y="152975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Subsequent state-of-the-art (SOTA) models, the 7x7 filter size was replaced with a smaller 5x5 filter, which had lower computational complexity. The common convention today, is the 5x5 filter is refactored into two 3x3 filters, which have the same representational power with lower computational complexity.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9" name="Google Shape;209;p28"/>
          <p:cNvGraphicFramePr/>
          <p:nvPr/>
        </p:nvGraphicFramePr>
        <p:xfrm>
          <a:off x="3610625" y="2384000"/>
          <a:ext cx="3000000" cy="3000000"/>
        </p:xfrm>
        <a:graphic>
          <a:graphicData uri="http://schemas.openxmlformats.org/drawingml/2006/table">
            <a:tbl>
              <a:tblPr>
                <a:noFill/>
                <a:tableStyleId>{55A95973-22DE-46CC-A186-26C7C0E670E9}</a:tableStyleId>
              </a:tblPr>
              <a:tblGrid>
                <a:gridCol w="5168525"/>
              </a:tblGrid>
              <a:tr h="10172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Create the stem entry into the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input tensor to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Convolution - dimensionality expansion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210" name="Google Shape;210;p28"/>
          <p:cNvPicPr preferRelativeResize="0"/>
          <p:nvPr/>
        </p:nvPicPr>
        <p:blipFill>
          <a:blip r:embed="rId3">
            <a:alphaModFix/>
          </a:blip>
          <a:stretch>
            <a:fillRect/>
          </a:stretch>
        </p:blipFill>
        <p:spPr>
          <a:xfrm>
            <a:off x="311700" y="2384000"/>
            <a:ext cx="3219273" cy="259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16" name="Google Shape;21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a:t>
            </a:r>
            <a:endParaRPr/>
          </a:p>
        </p:txBody>
      </p:sp>
      <p:sp>
        <p:nvSpPr>
          <p:cNvPr id="218" name="Google Shape;218;p29"/>
          <p:cNvSpPr txBox="1"/>
          <p:nvPr/>
        </p:nvSpPr>
        <p:spPr>
          <a:xfrm>
            <a:off x="311700" y="1529750"/>
            <a:ext cx="8374200" cy="11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With TF 2.0 see an </a:t>
            </a:r>
            <a:r>
              <a:rPr b="1" lang="en" sz="1200">
                <a:solidFill>
                  <a:srgbClr val="4A86E8"/>
                </a:solidFill>
              </a:rPr>
              <a:t>emergence of adding a </a:t>
            </a:r>
            <a:r>
              <a:rPr b="1" i="1" lang="en" sz="1200">
                <a:solidFill>
                  <a:srgbClr val="4A86E8"/>
                </a:solidFill>
              </a:rPr>
              <a:t>pre-stem group</a:t>
            </a:r>
            <a:r>
              <a:rPr b="1" lang="en" sz="1200">
                <a:solidFill>
                  <a:srgbClr val="4A86E8"/>
                </a:solidFill>
              </a:rPr>
              <a:t> to the </a:t>
            </a:r>
            <a:r>
              <a:rPr b="1" i="1" lang="en" sz="1200">
                <a:solidFill>
                  <a:srgbClr val="4A86E8"/>
                </a:solidFill>
              </a:rPr>
              <a:t>stem component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purpose of a pre-stem is to </a:t>
            </a:r>
            <a:r>
              <a:rPr b="1" lang="en" sz="1200">
                <a:solidFill>
                  <a:srgbClr val="4A86E8"/>
                </a:solidFill>
              </a:rPr>
              <a:t>move into the graph (model) some or all of the data preprocessing that was performed upstream</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219" name="Google Shape;219;p29"/>
          <p:cNvSpPr txBox="1"/>
          <p:nvPr/>
        </p:nvSpPr>
        <p:spPr>
          <a:xfrm>
            <a:off x="2126400" y="3107600"/>
            <a:ext cx="4744800" cy="13827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rPr>
              <a:t>Prior to this, the data preprocessing was done in a separate module and had to be replicated when the model was deployed for inference (predicting on future examples). Generally, this was done on a CPU. </a:t>
            </a:r>
            <a:br>
              <a:rPr lang="en" sz="1000">
                <a:solidFill>
                  <a:srgbClr val="38761D"/>
                </a:solidFill>
              </a:rPr>
            </a:br>
            <a:endParaRPr sz="10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Many of the data preprocessing steps can be replaced by graph operations and more efficiently executed on a GPU, which typically is where the model is deployed on.</a:t>
            </a:r>
            <a:endParaRPr sz="1000">
              <a:solidFill>
                <a:srgbClr val="38761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25" name="Google Shape;22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 - Plug n Play</a:t>
            </a:r>
            <a:endParaRPr/>
          </a:p>
        </p:txBody>
      </p:sp>
      <p:sp>
        <p:nvSpPr>
          <p:cNvPr id="227" name="Google Shape;227;p30"/>
          <p:cNvSpPr txBox="1"/>
          <p:nvPr/>
        </p:nvSpPr>
        <p:spPr>
          <a:xfrm>
            <a:off x="311700" y="1529750"/>
            <a:ext cx="8374200" cy="211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solidFill>
                  <a:schemeClr val="dk1"/>
                </a:solidFill>
              </a:rPr>
              <a:t>Pre-stems</a:t>
            </a:r>
            <a:r>
              <a:rPr lang="en" sz="1200">
                <a:solidFill>
                  <a:schemeClr val="dk1"/>
                </a:solidFill>
              </a:rPr>
              <a:t> are also plug-and-play in that they can be added or removed from existing models and reused.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Summary of functions typically performed by a </a:t>
            </a:r>
            <a:r>
              <a:rPr i="1" lang="en" sz="1200">
                <a:solidFill>
                  <a:schemeClr val="dk1"/>
                </a:solidFill>
              </a:rPr>
              <a:t>pre-stem group</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Resizing and cropping.</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Adapting a model to a different input size.</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Normalization.</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Translation and scale invariance.</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1"/>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 - Plug n Play</a:t>
            </a:r>
            <a:endParaRPr/>
          </a:p>
        </p:txBody>
      </p:sp>
      <p:sp>
        <p:nvSpPr>
          <p:cNvPr id="235" name="Google Shape;235;p31"/>
          <p:cNvSpPr txBox="1"/>
          <p:nvPr/>
        </p:nvSpPr>
        <p:spPr>
          <a:xfrm>
            <a:off x="311700" y="1529750"/>
            <a:ext cx="8374200" cy="6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Coding sample of adding a </a:t>
            </a:r>
            <a:r>
              <a:rPr i="1" lang="en" sz="1200">
                <a:solidFill>
                  <a:schemeClr val="dk1"/>
                </a:solidFill>
              </a:rPr>
              <a:t>pre-stem group</a:t>
            </a:r>
            <a:r>
              <a:rPr lang="en" sz="1200">
                <a:solidFill>
                  <a:schemeClr val="dk1"/>
                </a:solidFill>
              </a:rPr>
              <a:t> to an existing [trained] model:</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36" name="Google Shape;236;p31"/>
          <p:cNvGraphicFramePr/>
          <p:nvPr/>
        </p:nvGraphicFramePr>
        <p:xfrm>
          <a:off x="1914538" y="2228450"/>
          <a:ext cx="3000000" cy="3000000"/>
        </p:xfrm>
        <a:graphic>
          <a:graphicData uri="http://schemas.openxmlformats.org/drawingml/2006/table">
            <a:tbl>
              <a:tblPr>
                <a:noFill/>
                <a:tableStyleId>{55A95973-22DE-46CC-A186-26C7C0E670E9}</a:tableStyleId>
              </a:tblPr>
              <a:tblGrid>
                <a:gridCol w="5168525"/>
              </a:tblGrid>
              <a:tr h="10172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prestem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input_shape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pre-stem layers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wrapper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Start the wrapper model with the pre-stem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existing model to the wrapper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History</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Prior to 2017, the majority of renditions of neural network models were coded in a batch scripting style.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AI researchers and experienced software engineers became increasingly participating in research and design, one started to see a shift in the coding of models that </a:t>
            </a:r>
            <a:r>
              <a:rPr b="1" lang="en" sz="1200">
                <a:solidFill>
                  <a:srgbClr val="4A86E8"/>
                </a:solidFill>
              </a:rPr>
              <a:t>reflected software engineering principles for reuse and design patterns</a:t>
            </a:r>
            <a:r>
              <a:rPr lang="en" sz="1200">
                <a:solidFill>
                  <a:srgbClr val="4A86E8"/>
                </a:solidFill>
              </a:rPr>
              <a:t>.</a:t>
            </a:r>
            <a:endParaRPr sz="1200">
              <a:solidFill>
                <a:srgbClr val="4A86E8"/>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42" name="Google Shape;24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a:t>
            </a:r>
            <a:endParaRPr/>
          </a:p>
        </p:txBody>
      </p:sp>
      <p:sp>
        <p:nvSpPr>
          <p:cNvPr id="244" name="Google Shape;244;p32"/>
          <p:cNvSpPr txBox="1"/>
          <p:nvPr/>
        </p:nvSpPr>
        <p:spPr>
          <a:xfrm>
            <a:off x="311700" y="1529750"/>
            <a:ext cx="8374200" cy="26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A86E8"/>
                </a:solidFill>
              </a:rPr>
              <a:t>The </a:t>
            </a:r>
            <a:r>
              <a:rPr b="1" i="1" lang="en" sz="1200">
                <a:solidFill>
                  <a:srgbClr val="4A86E8"/>
                </a:solidFill>
              </a:rPr>
              <a:t>learner component</a:t>
            </a:r>
            <a:r>
              <a:rPr b="1" lang="en" sz="1200">
                <a:solidFill>
                  <a:srgbClr val="4A86E8"/>
                </a:solidFill>
              </a:rPr>
              <a:t> is where we generally perform “feature learning” and “feature extraction”.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i="1" lang="en" sz="1200">
                <a:solidFill>
                  <a:schemeClr val="dk1"/>
                </a:solidFill>
              </a:rPr>
              <a:t>learner component</a:t>
            </a:r>
            <a:r>
              <a:rPr lang="en" sz="1200">
                <a:solidFill>
                  <a:schemeClr val="dk1"/>
                </a:solidFill>
              </a:rPr>
              <a:t> consists of:</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one or more </a:t>
            </a:r>
            <a:r>
              <a:rPr b="1" i="1" lang="en">
                <a:solidFill>
                  <a:srgbClr val="38761D"/>
                </a:solidFill>
              </a:rPr>
              <a:t>convolutional groups</a:t>
            </a:r>
            <a:r>
              <a:rPr b="1" lang="en">
                <a:solidFill>
                  <a:srgbClr val="38761D"/>
                </a:solidFill>
              </a:rPr>
              <a:t>, </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where each group consists of one or more </a:t>
            </a:r>
            <a:r>
              <a:rPr b="1" i="1" lang="en">
                <a:solidFill>
                  <a:srgbClr val="38761D"/>
                </a:solidFill>
              </a:rPr>
              <a:t>convolutional blocks</a:t>
            </a:r>
            <a:r>
              <a:rPr b="1" lang="en">
                <a:solidFill>
                  <a:srgbClr val="38761D"/>
                </a:solidFill>
              </a:rPr>
              <a:t>. </a:t>
            </a:r>
            <a:endParaRPr b="1">
              <a:solidFill>
                <a:srgbClr val="38761D"/>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One assemblies </a:t>
            </a:r>
            <a:r>
              <a:rPr i="1" lang="en" sz="1200">
                <a:solidFill>
                  <a:schemeClr val="dk1"/>
                </a:solidFill>
              </a:rPr>
              <a:t>convolution blocks</a:t>
            </a:r>
            <a:r>
              <a:rPr lang="en" sz="1200">
                <a:solidFill>
                  <a:schemeClr val="dk1"/>
                </a:solidFill>
              </a:rPr>
              <a:t> into groups based on a common model configuration attribute. The most common attributes for </a:t>
            </a:r>
            <a:r>
              <a:rPr i="1" lang="en" sz="1200">
                <a:solidFill>
                  <a:schemeClr val="dk1"/>
                </a:solidFill>
              </a:rPr>
              <a:t>convolutional groups</a:t>
            </a:r>
            <a:r>
              <a:rPr lang="en" sz="1200">
                <a:solidFill>
                  <a:schemeClr val="dk1"/>
                </a:solidFill>
              </a:rPr>
              <a:t> in conventional CNNs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the number of input or output filters</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the size of the input or output feature maps.</a:t>
            </a:r>
            <a:endParaRPr b="1">
              <a:solidFill>
                <a:srgbClr val="38761D"/>
              </a:solidFill>
            </a:endParaRPr>
          </a:p>
          <a:p>
            <a:pPr indent="0" lvl="0" marL="0" rtl="0" algn="l">
              <a:lnSpc>
                <a:spcPct val="115000"/>
              </a:lnSpc>
              <a:spcBef>
                <a:spcPts val="0"/>
              </a:spcBef>
              <a:spcAft>
                <a:spcPts val="0"/>
              </a:spcAft>
              <a:buNone/>
            </a:pP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50" name="Google Shape;25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3"/>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Skeleton Template</a:t>
            </a:r>
            <a:endParaRPr/>
          </a:p>
        </p:txBody>
      </p:sp>
      <p:sp>
        <p:nvSpPr>
          <p:cNvPr id="252" name="Google Shape;252;p33"/>
          <p:cNvSpPr txBox="1"/>
          <p:nvPr/>
        </p:nvSpPr>
        <p:spPr>
          <a:xfrm>
            <a:off x="311700" y="1445875"/>
            <a:ext cx="83742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53" name="Google Shape;253;p33"/>
          <p:cNvGraphicFramePr/>
          <p:nvPr/>
        </p:nvGraphicFramePr>
        <p:xfrm>
          <a:off x="358813" y="1749525"/>
          <a:ext cx="3000000" cy="3000000"/>
        </p:xfrm>
        <a:graphic>
          <a:graphicData uri="http://schemas.openxmlformats.org/drawingml/2006/table">
            <a:tbl>
              <a:tblPr>
                <a:noFill/>
                <a:tableStyleId>{55A95973-22DE-46CC-A186-26C7C0E670E9}</a:tableStyleId>
              </a:tblPr>
              <a:tblGrid>
                <a:gridCol w="3539375"/>
              </a:tblGrid>
              <a:tr h="33073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leaner layers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groups : the block parameters for each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group_parmas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blocks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group layers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blocks : the block parameters for each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block_parmas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blocks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block_params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54" name="Google Shape;254;p33"/>
          <p:cNvGraphicFramePr/>
          <p:nvPr/>
        </p:nvGraphicFramePr>
        <p:xfrm>
          <a:off x="4141188" y="1749525"/>
          <a:ext cx="3000000" cy="3000000"/>
        </p:xfrm>
        <a:graphic>
          <a:graphicData uri="http://schemas.openxmlformats.org/drawingml/2006/table">
            <a:tbl>
              <a:tblPr>
                <a:noFill/>
                <a:tableStyleId>{55A95973-22DE-46CC-A186-26C7C0E670E9}</a:tableStyleId>
              </a:tblPr>
              <a:tblGrid>
                <a:gridCol w="4628350"/>
              </a:tblGrid>
              <a:tr h="22989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block layers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params : the block parameters for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Assemble the learner component.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group: two blocks of 128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group: one block of 256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'n_filters: 128'</a:t>
                      </a:r>
                      <a:r>
                        <a:rPr lang="en" sz="900">
                          <a:latin typeface="Consolas"/>
                          <a:ea typeface="Consolas"/>
                          <a:cs typeface="Consolas"/>
                          <a:sym typeface="Consolas"/>
                        </a:rPr>
                        <a: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'n_filters: 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'n_filters: 256'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60" name="Google Shape;26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4"/>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ResNet</a:t>
            </a:r>
            <a:endParaRPr/>
          </a:p>
        </p:txBody>
      </p:sp>
      <p:sp>
        <p:nvSpPr>
          <p:cNvPr id="262" name="Google Shape;262;p34"/>
          <p:cNvSpPr txBox="1"/>
          <p:nvPr/>
        </p:nvSpPr>
        <p:spPr>
          <a:xfrm>
            <a:off x="311700" y="1445875"/>
            <a:ext cx="8374200" cy="174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Each ResNet group </a:t>
            </a:r>
            <a:r>
              <a:rPr b="1" lang="en" sz="1200">
                <a:solidFill>
                  <a:srgbClr val="4A86E8"/>
                </a:solidFill>
              </a:rPr>
              <a:t>starts with a residual block with linear projection shortcut</a:t>
            </a:r>
            <a:r>
              <a:rPr lang="en" sz="1200">
                <a:solidFill>
                  <a:schemeClr val="dk1"/>
                </a:solidFill>
              </a:rPr>
              <a:t>, and then </a:t>
            </a:r>
            <a:r>
              <a:rPr b="1" lang="en" sz="1200">
                <a:solidFill>
                  <a:srgbClr val="4A86E8"/>
                </a:solidFill>
              </a:rPr>
              <a:t>followed by one or more residual blocks with identity shortcut</a:t>
            </a:r>
            <a:r>
              <a:rPr lang="en" sz="1200">
                <a:solidFill>
                  <a:schemeClr val="dk1"/>
                </a:solidFill>
              </a:rPr>
              <a:t>.   </a:t>
            </a:r>
            <a:r>
              <a:rPr lang="en" sz="1200" u="sng">
                <a:solidFill>
                  <a:schemeClr val="dk1"/>
                </a:solidFill>
              </a:rPr>
              <a:t>All the residual blocks in a group have the same number of output filters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Each group successively doubles the number of output filters, and the residual block with linear projection shortcut doubles the number of filters from the input to the group. The output filters for the four groups in a ResNet50 are 64, 128, 256 and 512 respectively.</a:t>
            </a:r>
            <a:endParaRPr sz="1200">
              <a:solidFill>
                <a:srgbClr val="24292E"/>
              </a:solidFill>
              <a:highlight>
                <a:srgbClr val="F6F8FA"/>
              </a:highlight>
              <a:latin typeface="Consolas"/>
              <a:ea typeface="Consolas"/>
              <a:cs typeface="Consolas"/>
              <a:sym typeface="Consolas"/>
            </a:endParaRPr>
          </a:p>
        </p:txBody>
      </p:sp>
      <p:pic>
        <p:nvPicPr>
          <p:cNvPr id="263" name="Google Shape;263;p34"/>
          <p:cNvPicPr preferRelativeResize="0"/>
          <p:nvPr/>
        </p:nvPicPr>
        <p:blipFill>
          <a:blip r:embed="rId3">
            <a:alphaModFix/>
          </a:blip>
          <a:stretch>
            <a:fillRect/>
          </a:stretch>
        </p:blipFill>
        <p:spPr>
          <a:xfrm>
            <a:off x="2189100" y="2687900"/>
            <a:ext cx="4619403" cy="2368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69" name="Google Shape;26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5"/>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ResNet</a:t>
            </a:r>
            <a:endParaRPr/>
          </a:p>
        </p:txBody>
      </p:sp>
      <p:graphicFrame>
        <p:nvGraphicFramePr>
          <p:cNvPr id="271" name="Google Shape;271;p35"/>
          <p:cNvGraphicFramePr/>
          <p:nvPr/>
        </p:nvGraphicFramePr>
        <p:xfrm>
          <a:off x="242538" y="1732225"/>
          <a:ext cx="3000000" cy="3000000"/>
        </p:xfrm>
        <a:graphic>
          <a:graphicData uri="http://schemas.openxmlformats.org/drawingml/2006/table">
            <a:tbl>
              <a:tblPr>
                <a:noFill/>
                <a:tableStyleId>{55A95973-22DE-46CC-A186-26C7C0E670E9}</a:tableStyleId>
              </a:tblPr>
              <a:tblGrid>
                <a:gridCol w="3617125"/>
              </a:tblGrid>
              <a:tr h="29310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input to the learner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groups: group parameters per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First Residual Block Group (not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group_params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group_params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Residual Block Groups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group_params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group_params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72" name="Google Shape;272;p35"/>
          <p:cNvGraphicFramePr/>
          <p:nvPr/>
        </p:nvGraphicFramePr>
        <p:xfrm>
          <a:off x="4045338" y="1732225"/>
          <a:ext cx="3000000" cy="3000000"/>
        </p:xfrm>
        <a:graphic>
          <a:graphicData uri="http://schemas.openxmlformats.org/drawingml/2006/table">
            <a:tbl>
              <a:tblPr>
                <a:noFill/>
                <a:tableStyleId>{55A95973-22DE-46CC-A186-26C7C0E670E9}</a:tableStyleId>
              </a:tblPr>
              <a:tblGrid>
                <a:gridCol w="4786950"/>
              </a:tblGrid>
              <a:tr h="27993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into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blocks    : block parameters for each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the projection block is a strided </a:t>
                      </a:r>
                      <a:br>
                        <a:rPr lang="en" sz="1000">
                          <a:solidFill>
                            <a:srgbClr val="0F9D58"/>
                          </a:solidFill>
                          <a:latin typeface="Consolas"/>
                          <a:ea typeface="Consolas"/>
                          <a:cs typeface="Consolas"/>
                          <a:sym typeface="Consolas"/>
                        </a:rPr>
                      </a:br>
                      <a:r>
                        <a:rPr lang="en" sz="1000">
                          <a:solidFill>
                            <a:srgbClr val="0F9D58"/>
                          </a:solidFill>
                          <a:latin typeface="Consolas"/>
                          <a:ea typeface="Consolas"/>
                          <a:cs typeface="Consolas"/>
                          <a:sym typeface="Consolas"/>
                        </a:rPr>
                        <a:t>                    convolution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Double the size of filters to fit the first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block_params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projection_block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block_params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Identity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block_params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identity_block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block_params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78" name="Google Shape;27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DenseNet</a:t>
            </a:r>
            <a:endParaRPr/>
          </a:p>
        </p:txBody>
      </p:sp>
      <p:sp>
        <p:nvSpPr>
          <p:cNvPr id="280" name="Google Shape;280;p36"/>
          <p:cNvSpPr txBox="1"/>
          <p:nvPr/>
        </p:nvSpPr>
        <p:spPr>
          <a:xfrm>
            <a:off x="311700" y="1445875"/>
            <a:ext cx="8374200" cy="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DenseNet </a:t>
            </a:r>
            <a:r>
              <a:rPr i="1" lang="en" sz="1200">
                <a:solidFill>
                  <a:schemeClr val="dk1"/>
                </a:solidFill>
              </a:rPr>
              <a:t>convolutional groups</a:t>
            </a:r>
            <a:r>
              <a:rPr lang="en" sz="1200">
                <a:solidFill>
                  <a:schemeClr val="dk1"/>
                </a:solidFill>
              </a:rPr>
              <a:t> consist of two types of </a:t>
            </a:r>
            <a:r>
              <a:rPr i="1" lang="en" sz="1200">
                <a:solidFill>
                  <a:schemeClr val="dk1"/>
                </a:solidFill>
              </a:rPr>
              <a:t>convolutional blocks</a:t>
            </a:r>
            <a:r>
              <a:rPr lang="en" sz="1200">
                <a:solidFill>
                  <a:schemeClr val="dk1"/>
                </a:solidFill>
              </a:rPr>
              <a:t>. The </a:t>
            </a:r>
            <a:r>
              <a:rPr b="1" lang="en" sz="1200">
                <a:solidFill>
                  <a:srgbClr val="4A86E8"/>
                </a:solidFill>
              </a:rPr>
              <a:t>first blocks are a DenseNet blocks for feature learning</a:t>
            </a:r>
            <a:r>
              <a:rPr lang="en" sz="1200">
                <a:solidFill>
                  <a:schemeClr val="dk1"/>
                </a:solidFill>
              </a:rPr>
              <a:t>, and the </a:t>
            </a:r>
            <a:r>
              <a:rPr b="1" lang="en" sz="1200">
                <a:solidFill>
                  <a:srgbClr val="4A86E8"/>
                </a:solidFill>
              </a:rPr>
              <a:t>last block is a </a:t>
            </a:r>
            <a:r>
              <a:rPr b="1" i="1" lang="en" sz="1200">
                <a:solidFill>
                  <a:srgbClr val="4A86E8"/>
                </a:solidFill>
              </a:rPr>
              <a:t>transitional block</a:t>
            </a:r>
            <a:r>
              <a:rPr b="1" lang="en" sz="1200">
                <a:solidFill>
                  <a:srgbClr val="4A86E8"/>
                </a:solidFill>
              </a:rPr>
              <a:t> for reducing the size of the feature maps </a:t>
            </a:r>
            <a:r>
              <a:rPr lang="en" sz="1200">
                <a:solidFill>
                  <a:schemeClr val="dk1"/>
                </a:solidFill>
              </a:rPr>
              <a:t>prior to the next group, which is referred to as the </a:t>
            </a:r>
            <a:r>
              <a:rPr b="1" lang="en" sz="1200">
                <a:solidFill>
                  <a:srgbClr val="4A86E8"/>
                </a:solidFill>
              </a:rPr>
              <a:t>compression factor</a:t>
            </a:r>
            <a:r>
              <a:rPr lang="en" sz="1200">
                <a:solidFill>
                  <a:schemeClr val="dk1"/>
                </a:solidFill>
              </a:rPr>
              <a:t>. </a:t>
            </a:r>
            <a:r>
              <a:rPr lang="en" sz="1200" u="sng">
                <a:solidFill>
                  <a:schemeClr val="dk1"/>
                </a:solidFill>
              </a:rPr>
              <a:t>The last convolutional group has no </a:t>
            </a:r>
            <a:r>
              <a:rPr i="1" lang="en" sz="1200" u="sng">
                <a:solidFill>
                  <a:schemeClr val="dk1"/>
                </a:solidFill>
              </a:rPr>
              <a:t>transitional block</a:t>
            </a:r>
            <a:r>
              <a:rPr lang="en" sz="1200">
                <a:solidFill>
                  <a:schemeClr val="dk1"/>
                </a:solidFill>
              </a:rPr>
              <a:t>.</a:t>
            </a:r>
            <a:br>
              <a:rPr lang="en" sz="1100">
                <a:solidFill>
                  <a:schemeClr val="dk1"/>
                </a:solidFill>
              </a:rPr>
            </a:br>
            <a:endParaRPr sz="1200">
              <a:solidFill>
                <a:srgbClr val="24292E"/>
              </a:solidFill>
              <a:highlight>
                <a:srgbClr val="F6F8FA"/>
              </a:highlight>
              <a:latin typeface="Consolas"/>
              <a:ea typeface="Consolas"/>
              <a:cs typeface="Consolas"/>
              <a:sym typeface="Consolas"/>
            </a:endParaRPr>
          </a:p>
        </p:txBody>
      </p:sp>
      <p:pic>
        <p:nvPicPr>
          <p:cNvPr id="281" name="Google Shape;281;p36"/>
          <p:cNvPicPr preferRelativeResize="0"/>
          <p:nvPr/>
        </p:nvPicPr>
        <p:blipFill>
          <a:blip r:embed="rId3">
            <a:alphaModFix/>
          </a:blip>
          <a:stretch>
            <a:fillRect/>
          </a:stretch>
        </p:blipFill>
        <p:spPr>
          <a:xfrm>
            <a:off x="1887525" y="2255750"/>
            <a:ext cx="5335801" cy="284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87" name="Google Shape;28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37"/>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Densely Connected</a:t>
            </a:r>
            <a:endParaRPr/>
          </a:p>
        </p:txBody>
      </p:sp>
      <p:sp>
        <p:nvSpPr>
          <p:cNvPr id="289" name="Google Shape;289;p37"/>
          <p:cNvSpPr txBox="1"/>
          <p:nvPr/>
        </p:nvSpPr>
        <p:spPr>
          <a:xfrm>
            <a:off x="311700" y="1445875"/>
            <a:ext cx="8374200" cy="31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DenseNet block is essentially a residual block, except that in place of adding (matrix add) the identity link to the output, it is concatenated.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ResNet, the information from previous inputs is only passed one block forward. </a:t>
            </a:r>
            <a:r>
              <a:rPr b="1" lang="en" sz="1200">
                <a:solidFill>
                  <a:srgbClr val="4A86E8"/>
                </a:solidFill>
              </a:rPr>
              <a:t>Using concatenation, the information from the feature maps accumulates and each block passes all the accumulative information forward to all subsequent blocks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lang="en" sz="1200" u="sng">
                <a:solidFill>
                  <a:schemeClr val="dk1"/>
                </a:solidFill>
              </a:rPr>
              <a:t>concatenation of feature maps would result in an continued growth in size of feature maps and corresponding parameters as we go deeper in layers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To control (reduce) the growth,</a:t>
            </a:r>
            <a:r>
              <a:rPr b="1" lang="en" sz="1200">
                <a:solidFill>
                  <a:srgbClr val="4A86E8"/>
                </a:solidFill>
              </a:rPr>
              <a:t> the </a:t>
            </a:r>
            <a:r>
              <a:rPr b="1" i="1" lang="en" sz="1200">
                <a:solidFill>
                  <a:srgbClr val="4A86E8"/>
                </a:solidFill>
              </a:rPr>
              <a:t>transitional block </a:t>
            </a:r>
            <a:r>
              <a:rPr b="1" lang="en" sz="1200">
                <a:solidFill>
                  <a:srgbClr val="4A86E8"/>
                </a:solidFill>
              </a:rPr>
              <a:t>at the end of each </a:t>
            </a:r>
            <a:r>
              <a:rPr b="1" i="1" lang="en" sz="1200">
                <a:solidFill>
                  <a:srgbClr val="4A86E8"/>
                </a:solidFill>
              </a:rPr>
              <a:t>convolutional block</a:t>
            </a:r>
            <a:r>
              <a:rPr b="1" lang="en" sz="1200">
                <a:solidFill>
                  <a:srgbClr val="4A86E8"/>
                </a:solidFill>
              </a:rPr>
              <a:t> compresses (reduces) the size of the concatenated feature maps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95" name="Google Shape;29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8"/>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DenseNet</a:t>
            </a:r>
            <a:endParaRPr/>
          </a:p>
        </p:txBody>
      </p:sp>
      <p:graphicFrame>
        <p:nvGraphicFramePr>
          <p:cNvPr id="297" name="Google Shape;297;p38"/>
          <p:cNvGraphicFramePr/>
          <p:nvPr/>
        </p:nvGraphicFramePr>
        <p:xfrm>
          <a:off x="242538" y="1732225"/>
          <a:ext cx="3000000" cy="3000000"/>
        </p:xfrm>
        <a:graphic>
          <a:graphicData uri="http://schemas.openxmlformats.org/drawingml/2006/table">
            <a:tbl>
              <a:tblPr>
                <a:noFill/>
                <a:tableStyleId>{55A95973-22DE-46CC-A186-26C7C0E670E9}</a:tableStyleId>
              </a:tblPr>
              <a:tblGrid>
                <a:gridCol w="3885050"/>
              </a:tblGrid>
              <a:tr h="29310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Learner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input to the learner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groups    : set of number of blocks per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reduction : the amount to reduce (compress) by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pop off the list the last dense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last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pop</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Dense groups with interceding transition blocks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group_params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Last dense group w/o a following transition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last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98" name="Google Shape;298;p38"/>
          <p:cNvGraphicFramePr/>
          <p:nvPr/>
        </p:nvGraphicFramePr>
        <p:xfrm>
          <a:off x="4226838" y="1732225"/>
          <a:ext cx="3000000" cy="3000000"/>
        </p:xfrm>
        <a:graphic>
          <a:graphicData uri="http://schemas.openxmlformats.org/drawingml/2006/table">
            <a:tbl>
              <a:tblPr>
                <a:noFill/>
                <a:tableStyleId>{55A95973-22DE-46CC-A186-26C7C0E670E9}</a:tableStyleId>
              </a:tblPr>
              <a:tblGrid>
                <a:gridCol w="4605450"/>
              </a:tblGrid>
              <a:tr h="3041650">
                <a:tc>
                  <a:txBody>
                    <a:bodyPr/>
                    <a:lstStyle/>
                    <a:p>
                      <a:pPr indent="0" lvl="0" marL="0" rtl="0" algn="l">
                        <a:lnSpc>
                          <a:spcPct val="115000"/>
                        </a:lnSpc>
                        <a:spcBef>
                          <a:spcPts val="0"/>
                        </a:spcBef>
                        <a:spcAft>
                          <a:spcPts val="0"/>
                        </a:spcAft>
                        <a:buNone/>
                      </a:pPr>
                      <a:r>
                        <a:rPr lang="en" sz="900">
                          <a:solidFill>
                            <a:srgbClr val="9C27B0"/>
                          </a:solidFill>
                          <a:highlight>
                            <a:srgbClr val="F6F8FA"/>
                          </a:highlight>
                          <a:latin typeface="Consolas"/>
                          <a:ea typeface="Consolas"/>
                          <a:cs typeface="Consolas"/>
                          <a:sym typeface="Consolas"/>
                        </a:rPr>
                        <a:t>def</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group</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inputs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reduction</a:t>
                      </a:r>
                      <a:r>
                        <a:rPr lang="en" sz="900">
                          <a:solidFill>
                            <a:srgbClr val="616161"/>
                          </a:solidFill>
                          <a:highlight>
                            <a:srgbClr val="F6F8FA"/>
                          </a:highlight>
                          <a:latin typeface="Consolas"/>
                          <a:ea typeface="Consolas"/>
                          <a:cs typeface="Consolas"/>
                          <a:sym typeface="Consolas"/>
                        </a:rPr>
                        <a:t>=</a:t>
                      </a:r>
                      <a:r>
                        <a:rPr lang="en" sz="900">
                          <a:solidFill>
                            <a:srgbClr val="9C27B0"/>
                          </a:solidFill>
                          <a:highlight>
                            <a:srgbClr val="F6F8FA"/>
                          </a:highlight>
                          <a:latin typeface="Consolas"/>
                          <a:ea typeface="Consolas"/>
                          <a:cs typeface="Consolas"/>
                          <a:sym typeface="Consolas"/>
                        </a:rPr>
                        <a:t>None</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blocks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0F9D58"/>
                          </a:solidFill>
                          <a:highlight>
                            <a:srgbClr val="F6F8FA"/>
                          </a:highlight>
                          <a:latin typeface="Consolas"/>
                          <a:ea typeface="Consolas"/>
                          <a:cs typeface="Consolas"/>
                          <a:sym typeface="Consolas"/>
                        </a:rPr>
                        <a:t>""" Construct a Dense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inputs    : input tensor to the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reduction : amount to reduce feature maps by</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blocks    : parameters for each dense block in the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inputs</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455A64"/>
                          </a:solidFill>
                          <a:highlight>
                            <a:srgbClr val="F6F8FA"/>
                          </a:highlight>
                          <a:latin typeface="Consolas"/>
                          <a:ea typeface="Consolas"/>
                          <a:cs typeface="Consolas"/>
                          <a:sym typeface="Consolas"/>
                        </a:rPr>
                        <a:t># Construct a group of densely connected residual blocks</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for</a:t>
                      </a:r>
                      <a:r>
                        <a:rPr lang="en" sz="900">
                          <a:solidFill>
                            <a:schemeClr val="dk1"/>
                          </a:solidFill>
                          <a:highlight>
                            <a:srgbClr val="F6F8FA"/>
                          </a:highlight>
                          <a:latin typeface="Consolas"/>
                          <a:ea typeface="Consolas"/>
                          <a:cs typeface="Consolas"/>
                          <a:sym typeface="Consolas"/>
                        </a:rPr>
                        <a:t> block_params </a:t>
                      </a:r>
                      <a:r>
                        <a:rPr lang="en" sz="900">
                          <a:solidFill>
                            <a:srgbClr val="9C27B0"/>
                          </a:solidFill>
                          <a:highlight>
                            <a:srgbClr val="F6F8FA"/>
                          </a:highlight>
                          <a:latin typeface="Consolas"/>
                          <a:ea typeface="Consolas"/>
                          <a:cs typeface="Consolas"/>
                          <a:sym typeface="Consolas"/>
                        </a:rPr>
                        <a:t>in</a:t>
                      </a:r>
                      <a:r>
                        <a:rPr lang="en" sz="900">
                          <a:solidFill>
                            <a:schemeClr val="dk1"/>
                          </a:solidFill>
                          <a:highlight>
                            <a:srgbClr val="F6F8FA"/>
                          </a:highlight>
                          <a:latin typeface="Consolas"/>
                          <a:ea typeface="Consolas"/>
                          <a:cs typeface="Consolas"/>
                          <a:sym typeface="Consolas"/>
                        </a:rPr>
                        <a:t> blocks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residual_block</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outputs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block_params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455A64"/>
                          </a:solidFill>
                          <a:highlight>
                            <a:srgbClr val="F6F8FA"/>
                          </a:highlight>
                          <a:latin typeface="Consolas"/>
                          <a:ea typeface="Consolas"/>
                          <a:cs typeface="Consolas"/>
                          <a:sym typeface="Consolas"/>
                        </a:rPr>
                        <a:t># Construct interceding transition block</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if</a:t>
                      </a:r>
                      <a:r>
                        <a:rPr lang="en" sz="900">
                          <a:solidFill>
                            <a:schemeClr val="dk1"/>
                          </a:solidFill>
                          <a:highlight>
                            <a:srgbClr val="F6F8FA"/>
                          </a:highlight>
                          <a:latin typeface="Consolas"/>
                          <a:ea typeface="Consolas"/>
                          <a:cs typeface="Consolas"/>
                          <a:sym typeface="Consolas"/>
                        </a:rPr>
                        <a:t> reduction </a:t>
                      </a:r>
                      <a:r>
                        <a:rPr lang="en" sz="900">
                          <a:solidFill>
                            <a:srgbClr val="9C27B0"/>
                          </a:solidFill>
                          <a:highlight>
                            <a:srgbClr val="F6F8FA"/>
                          </a:highlight>
                          <a:latin typeface="Consolas"/>
                          <a:ea typeface="Consolas"/>
                          <a:cs typeface="Consolas"/>
                          <a:sym typeface="Consolas"/>
                        </a:rPr>
                        <a:t>is</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not</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None</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trans_block</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outputs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reduction</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4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return</a:t>
                      </a:r>
                      <a:r>
                        <a:rPr lang="en" sz="900">
                          <a:solidFill>
                            <a:schemeClr val="dk1"/>
                          </a:solidFill>
                          <a:highlight>
                            <a:srgbClr val="F6F8FA"/>
                          </a:highlight>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04" name="Google Shape;30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a:t>
            </a:r>
            <a:endParaRPr/>
          </a:p>
        </p:txBody>
      </p:sp>
      <p:sp>
        <p:nvSpPr>
          <p:cNvPr id="306" name="Google Shape;306;p39"/>
          <p:cNvSpPr txBox="1"/>
          <p:nvPr/>
        </p:nvSpPr>
        <p:spPr>
          <a:xfrm>
            <a:off x="311700" y="1529750"/>
            <a:ext cx="8374200" cy="26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b="1" i="1" lang="en" sz="1200">
                <a:solidFill>
                  <a:srgbClr val="4A86E8"/>
                </a:solidFill>
              </a:rPr>
              <a:t>classifier component</a:t>
            </a:r>
            <a:r>
              <a:rPr b="1" lang="en" sz="1200">
                <a:solidFill>
                  <a:srgbClr val="4A86E8"/>
                </a:solidFill>
              </a:rPr>
              <a:t> is where we generally perform “classification learning”</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4A86E8"/>
                </a:solidFill>
              </a:rPr>
              <a:t>output from the </a:t>
            </a:r>
            <a:r>
              <a:rPr b="1" i="1" lang="en" sz="1200">
                <a:solidFill>
                  <a:srgbClr val="4A86E8"/>
                </a:solidFill>
              </a:rPr>
              <a:t>learner component </a:t>
            </a:r>
            <a:r>
              <a:rPr b="1" lang="en" sz="1200">
                <a:solidFill>
                  <a:srgbClr val="4A86E8"/>
                </a:solidFill>
              </a:rPr>
              <a:t>is a final reduced size of feature maps</a:t>
            </a:r>
            <a:r>
              <a:rPr lang="en" sz="1200">
                <a:solidFill>
                  <a:schemeClr val="dk1"/>
                </a:solidFill>
              </a:rPr>
              <a:t> (e.g., 4x4 pixels). For example, for a ResNet50 the number of feature maps is 2048.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i="1" lang="en" sz="1200">
                <a:solidFill>
                  <a:schemeClr val="dk1"/>
                </a:solidFill>
              </a:rPr>
              <a:t>classifier component </a:t>
            </a:r>
            <a:r>
              <a:rPr lang="en" sz="1200">
                <a:solidFill>
                  <a:schemeClr val="dk1"/>
                </a:solidFill>
              </a:rPr>
              <a:t>in large conventional CNNs </a:t>
            </a:r>
            <a:r>
              <a:rPr b="1" lang="en" sz="1200">
                <a:solidFill>
                  <a:srgbClr val="4A86E8"/>
                </a:solidFill>
              </a:rPr>
              <a:t>typically consist of two layers</a:t>
            </a:r>
            <a:r>
              <a:rPr lang="en" sz="1200">
                <a:solidFill>
                  <a:schemeClr val="dk1"/>
                </a:solidFill>
              </a:rPr>
              <a:t>.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12" name="Google Shape;31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4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a:t>
            </a:r>
            <a:endParaRPr/>
          </a:p>
        </p:txBody>
      </p:sp>
      <p:sp>
        <p:nvSpPr>
          <p:cNvPr id="314" name="Google Shape;314;p40"/>
          <p:cNvSpPr txBox="1"/>
          <p:nvPr/>
        </p:nvSpPr>
        <p:spPr>
          <a:xfrm>
            <a:off x="311700" y="1529750"/>
            <a:ext cx="8374200" cy="14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first layer in the</a:t>
            </a:r>
            <a:r>
              <a:rPr i="1" lang="en" sz="1200">
                <a:solidFill>
                  <a:schemeClr val="dk1"/>
                </a:solidFill>
              </a:rPr>
              <a:t> classifier component</a:t>
            </a:r>
            <a:r>
              <a:rPr lang="en" sz="1200">
                <a:solidFill>
                  <a:schemeClr val="dk1"/>
                </a:solidFill>
              </a:rPr>
              <a:t> is </a:t>
            </a:r>
            <a:r>
              <a:rPr b="1" lang="en" sz="1200">
                <a:solidFill>
                  <a:srgbClr val="4A86E8"/>
                </a:solidFill>
              </a:rPr>
              <a:t>both flattening the feature maps into a 1D vector and reducing the size</a:t>
            </a:r>
            <a:r>
              <a:rPr lang="en" sz="1200">
                <a:solidFill>
                  <a:schemeClr val="dk1"/>
                </a:solidFill>
              </a:rPr>
              <a:t>, such as with </a:t>
            </a:r>
            <a:r>
              <a:rPr lang="en" sz="1200">
                <a:solidFill>
                  <a:srgbClr val="3367D6"/>
                </a:solidFill>
              </a:rPr>
              <a:t>GlobalAveragePooling2D</a:t>
            </a:r>
            <a:r>
              <a:rPr lang="en" sz="1200">
                <a:solidFill>
                  <a:schemeClr val="dk1"/>
                </a:solidFill>
              </a:rPr>
              <a:t>. This flattening/reduction layer is also referred to as the </a:t>
            </a:r>
            <a:r>
              <a:rPr b="1" i="1" lang="en" sz="1200">
                <a:solidFill>
                  <a:srgbClr val="4A86E8"/>
                </a:solidFill>
              </a:rPr>
              <a:t>bottleneck layer</a:t>
            </a:r>
            <a:r>
              <a:rPr b="1" lang="en" sz="1200">
                <a:solidFill>
                  <a:srgbClr val="4A86E8"/>
                </a:solidFill>
              </a:rPr>
              <a:t> </a:t>
            </a:r>
            <a:r>
              <a:rPr lang="en" sz="1200">
                <a:solidFill>
                  <a:schemeClr val="dk1"/>
                </a:solidFill>
              </a:rPr>
              <a:t>in a CNN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Following the bottleneck layer is a </a:t>
            </a:r>
            <a:r>
              <a:rPr lang="en" sz="1200">
                <a:solidFill>
                  <a:srgbClr val="3367D6"/>
                </a:solidFill>
              </a:rPr>
              <a:t>Dense</a:t>
            </a:r>
            <a:r>
              <a:rPr lang="en" sz="1200">
                <a:solidFill>
                  <a:schemeClr val="dk1"/>
                </a:solidFill>
              </a:rPr>
              <a:t> layer that does the classification.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15" name="Google Shape;315;p40"/>
          <p:cNvPicPr preferRelativeResize="0"/>
          <p:nvPr/>
        </p:nvPicPr>
        <p:blipFill>
          <a:blip r:embed="rId3">
            <a:alphaModFix/>
          </a:blip>
          <a:stretch>
            <a:fillRect/>
          </a:stretch>
        </p:blipFill>
        <p:spPr>
          <a:xfrm>
            <a:off x="2679250" y="2715625"/>
            <a:ext cx="3569475" cy="22808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21" name="Google Shape;3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1"/>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Basic (Standard)</a:t>
            </a:r>
            <a:endParaRPr/>
          </a:p>
        </p:txBody>
      </p:sp>
      <p:graphicFrame>
        <p:nvGraphicFramePr>
          <p:cNvPr id="323" name="Google Shape;323;p41"/>
          <p:cNvGraphicFramePr/>
          <p:nvPr/>
        </p:nvGraphicFramePr>
        <p:xfrm>
          <a:off x="821588" y="1827275"/>
          <a:ext cx="3000000" cy="3000000"/>
        </p:xfrm>
        <a:graphic>
          <a:graphicData uri="http://schemas.openxmlformats.org/drawingml/2006/table">
            <a:tbl>
              <a:tblPr>
                <a:noFill/>
                <a:tableStyleId>{55A95973-22DE-46CC-A186-26C7C0E670E9}</a:tableStyleId>
              </a:tblPr>
              <a:tblGrid>
                <a:gridCol w="6771725"/>
              </a:tblGrid>
              <a:tr h="22309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The output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 to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 number of output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Global Average Pooling will flatten the feature maps into 1D</a:t>
                      </a: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feature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Fully connected output layer (classification)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n_classes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Procedural Design Pattern</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early versions of using design patterns for neural network models was the </a:t>
            </a:r>
            <a:r>
              <a:rPr b="1" lang="en" sz="1200">
                <a:solidFill>
                  <a:srgbClr val="4A86E8"/>
                </a:solidFill>
              </a:rPr>
              <a:t>use of a procedural style for reuse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design pattern implies that there is </a:t>
            </a:r>
            <a:r>
              <a:rPr b="1" lang="en" sz="1200">
                <a:solidFill>
                  <a:srgbClr val="4A86E8"/>
                </a:solidFill>
              </a:rPr>
              <a:t>a “pattern” for constructing and coding a model which can be re-applied</a:t>
            </a:r>
            <a:r>
              <a:rPr lang="en" sz="1200">
                <a:solidFill>
                  <a:schemeClr val="dk1"/>
                </a:solidFill>
              </a:rPr>
              <a:t> across a wide range of cases.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will cover one </a:t>
            </a:r>
            <a:r>
              <a:rPr b="1" lang="en" sz="1200">
                <a:solidFill>
                  <a:srgbClr val="4A86E8"/>
                </a:solidFill>
              </a:rPr>
              <a:t>procedural reuse design pattern based on the </a:t>
            </a:r>
            <a:r>
              <a:rPr b="1" i="1" lang="en" sz="1200">
                <a:solidFill>
                  <a:srgbClr val="4A86E8"/>
                </a:solidFill>
              </a:rPr>
              <a:t>Idiomatic</a:t>
            </a:r>
            <a:r>
              <a:rPr b="1" lang="en" sz="1200">
                <a:solidFill>
                  <a:srgbClr val="4A86E8"/>
                </a:solidFill>
              </a:rPr>
              <a:t> design pattern</a:t>
            </a:r>
            <a:r>
              <a:rPr lang="en" sz="1200">
                <a:solidFill>
                  <a:schemeClr val="dk1"/>
                </a:solidFill>
              </a:rPr>
              <a:t> for convolutional neural network models.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29" name="Google Shape;32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2"/>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Multi-Output</a:t>
            </a:r>
            <a:endParaRPr/>
          </a:p>
        </p:txBody>
      </p:sp>
      <p:sp>
        <p:nvSpPr>
          <p:cNvPr id="331" name="Google Shape;331;p42"/>
          <p:cNvSpPr txBox="1"/>
          <p:nvPr/>
        </p:nvSpPr>
        <p:spPr>
          <a:xfrm>
            <a:off x="311700" y="1512475"/>
            <a:ext cx="8520600" cy="34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earlier deployed ML production systems, models were treated as independent algorithms and in these systems one was only interested in the final output (i.e.., prediction).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4A86E8"/>
                </a:solidFill>
              </a:rPr>
              <a:t>Today, we build not models, but applications that are an amalgamation (composition) of models</a:t>
            </a:r>
            <a:r>
              <a:rPr lang="en" sz="1200">
                <a:solidFill>
                  <a:schemeClr val="dk1"/>
                </a:solidFill>
              </a:rPr>
              <a:t>. As a result, we no longer treat the classifier as a single output, but instead as </a:t>
            </a:r>
            <a:r>
              <a:rPr b="1" lang="en" sz="1200">
                <a:solidFill>
                  <a:srgbClr val="4A86E8"/>
                </a:solidFill>
              </a:rPr>
              <a:t>having four outputs</a:t>
            </a:r>
            <a:r>
              <a:rPr lang="en" sz="1200">
                <a:solidFill>
                  <a:schemeClr val="dk1"/>
                </a:solidFill>
              </a:rPr>
              <a:t>, depending on how the model is connected to other models in the application. This outputs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Char char="●"/>
            </a:pPr>
            <a:r>
              <a:rPr b="1" lang="en">
                <a:solidFill>
                  <a:srgbClr val="38761D"/>
                </a:solidFill>
              </a:rPr>
              <a:t>Feature Extraction</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High Dimensionality (Encoding)</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Low Dimensionality (Embedding)</a:t>
            </a:r>
            <a:r>
              <a:rPr lang="en" sz="800">
                <a:solidFill>
                  <a:srgbClr val="666666"/>
                </a:solidFill>
              </a:rPr>
              <a:t> - </a:t>
            </a:r>
            <a:r>
              <a:rPr b="1" lang="en" sz="800">
                <a:solidFill>
                  <a:srgbClr val="666666"/>
                </a:solidFill>
              </a:rPr>
              <a:t>Feature Vector</a:t>
            </a:r>
            <a:br>
              <a:rPr b="1" lang="en">
                <a:solidFill>
                  <a:srgbClr val="38761D"/>
                </a:solidFill>
              </a:rPr>
            </a:br>
            <a:endParaRPr b="1">
              <a:solidFill>
                <a:srgbClr val="38761D"/>
              </a:solidFill>
            </a:endParaRPr>
          </a:p>
          <a:p>
            <a:pPr indent="-317500" lvl="0" marL="2286000" rtl="0" algn="l">
              <a:lnSpc>
                <a:spcPct val="115000"/>
              </a:lnSpc>
              <a:spcBef>
                <a:spcPts val="0"/>
              </a:spcBef>
              <a:spcAft>
                <a:spcPts val="0"/>
              </a:spcAft>
              <a:buClr>
                <a:srgbClr val="38761D"/>
              </a:buClr>
              <a:buSzPts val="1400"/>
              <a:buChar char="●"/>
            </a:pPr>
            <a:r>
              <a:rPr b="1" lang="en">
                <a:solidFill>
                  <a:srgbClr val="38761D"/>
                </a:solidFill>
              </a:rPr>
              <a:t>Prediction</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Pre-activation (probabilities) </a:t>
            </a:r>
            <a:r>
              <a:rPr lang="en" sz="800">
                <a:solidFill>
                  <a:srgbClr val="666666"/>
                </a:solidFill>
              </a:rPr>
              <a:t>- </a:t>
            </a:r>
            <a:r>
              <a:rPr b="1" lang="en" sz="800">
                <a:solidFill>
                  <a:srgbClr val="666666"/>
                </a:solidFill>
              </a:rPr>
              <a:t>Soft Labels</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Post-activation (outputs) </a:t>
            </a:r>
            <a:r>
              <a:rPr lang="en" sz="800">
                <a:solidFill>
                  <a:srgbClr val="666666"/>
                </a:solidFill>
              </a:rPr>
              <a:t>- </a:t>
            </a:r>
            <a:r>
              <a:rPr b="1" lang="en" sz="800">
                <a:solidFill>
                  <a:srgbClr val="666666"/>
                </a:solidFill>
              </a:rPr>
              <a:t>Hard Labels</a:t>
            </a:r>
            <a:endParaRPr b="1">
              <a:solidFill>
                <a:srgbClr val="38761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37" name="Google Shape;33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8" name="Google Shape;338;p43"/>
          <p:cNvPicPr preferRelativeResize="0"/>
          <p:nvPr/>
        </p:nvPicPr>
        <p:blipFill>
          <a:blip r:embed="rId3">
            <a:alphaModFix/>
          </a:blip>
          <a:stretch>
            <a:fillRect/>
          </a:stretch>
        </p:blipFill>
        <p:spPr>
          <a:xfrm>
            <a:off x="1806875" y="1401500"/>
            <a:ext cx="5318151" cy="353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44" name="Google Shape;34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5" name="Google Shape;345;p44"/>
          <p:cNvGraphicFramePr/>
          <p:nvPr/>
        </p:nvGraphicFramePr>
        <p:xfrm>
          <a:off x="1478463" y="1590425"/>
          <a:ext cx="3000000" cy="3000000"/>
        </p:xfrm>
        <a:graphic>
          <a:graphicData uri="http://schemas.openxmlformats.org/drawingml/2006/table">
            <a:tbl>
              <a:tblPr>
                <a:noFill/>
                <a:tableStyleId>{55A95973-22DE-46CC-A186-26C7C0E670E9}</a:tableStyleId>
              </a:tblPr>
              <a:tblGrid>
                <a:gridCol w="6070375"/>
              </a:tblGrid>
              <a:tr h="33446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high-dimensionality feature extraction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encoding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Global Average Pooling will flatten the feature maps into 1D feature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low-dimensionality feature extraction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embeddings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Fully connected output layer (classification)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pre-activation probabilities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probabilities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post-activation probabilities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encoding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embeddings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probabilities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rgbClr val="9C27B0"/>
                        </a:solidFill>
                        <a:highlight>
                          <a:srgbClr val="F6F8FA"/>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346" name="Google Shape;346;p44"/>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Multi-Output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52" name="Google Shape;35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5"/>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Mobile/Compact</a:t>
            </a:r>
            <a:endParaRPr/>
          </a:p>
        </p:txBody>
      </p:sp>
      <p:sp>
        <p:nvSpPr>
          <p:cNvPr id="354" name="Google Shape;354;p45"/>
          <p:cNvSpPr txBox="1"/>
          <p:nvPr/>
        </p:nvSpPr>
        <p:spPr>
          <a:xfrm>
            <a:off x="440775" y="1555675"/>
            <a:ext cx="8340300" cy="29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compact models, particularly for mobile devices, the </a:t>
            </a:r>
            <a:r>
              <a:rPr lang="en" sz="1200">
                <a:solidFill>
                  <a:srgbClr val="3D85C6"/>
                </a:solidFill>
              </a:rPr>
              <a:t>GlobalAveraging2D</a:t>
            </a:r>
            <a:r>
              <a:rPr lang="en" sz="1200">
                <a:solidFill>
                  <a:schemeClr val="dk1"/>
                </a:solidFill>
              </a:rPr>
              <a:t> followed by a </a:t>
            </a:r>
            <a:r>
              <a:rPr lang="en" sz="1200">
                <a:solidFill>
                  <a:srgbClr val="3D85C6"/>
                </a:solidFill>
              </a:rPr>
              <a:t>Dense</a:t>
            </a:r>
            <a:r>
              <a:rPr lang="en" sz="1200">
                <a:solidFill>
                  <a:schemeClr val="dk1"/>
                </a:solidFill>
              </a:rPr>
              <a:t> layer is replaced with:</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6AA84F"/>
              </a:buClr>
              <a:buSzPts val="1400"/>
              <a:buChar char="●"/>
            </a:pPr>
            <a:r>
              <a:rPr b="1" lang="en">
                <a:solidFill>
                  <a:srgbClr val="6AA84F"/>
                </a:solidFill>
              </a:rPr>
              <a:t>Conv2D using a softmax activation, where the number of filters is set to the number of classes</a:t>
            </a:r>
            <a:endParaRPr b="1">
              <a:solidFill>
                <a:srgbClr val="6AA84F"/>
              </a:solidFill>
            </a:endParaRPr>
          </a:p>
          <a:p>
            <a:pPr indent="0" lvl="0" marL="457200" rtl="0" algn="l">
              <a:lnSpc>
                <a:spcPct val="115000"/>
              </a:lnSpc>
              <a:spcBef>
                <a:spcPts val="0"/>
              </a:spcBef>
              <a:spcAft>
                <a:spcPts val="0"/>
              </a:spcAft>
              <a:buNone/>
            </a:pPr>
            <a:r>
              <a:t/>
            </a:r>
            <a:endParaRPr b="1">
              <a:solidFill>
                <a:srgbClr val="6AA84F"/>
              </a:solidFill>
            </a:endParaRPr>
          </a:p>
          <a:p>
            <a:pPr indent="-317500" lvl="0" marL="457200" rtl="0" algn="l">
              <a:lnSpc>
                <a:spcPct val="115000"/>
              </a:lnSpc>
              <a:spcBef>
                <a:spcPts val="0"/>
              </a:spcBef>
              <a:spcAft>
                <a:spcPts val="0"/>
              </a:spcAft>
              <a:buClr>
                <a:srgbClr val="6AA84F"/>
              </a:buClr>
              <a:buSzPts val="1400"/>
              <a:buChar char="●"/>
            </a:pPr>
            <a:r>
              <a:rPr b="1" lang="en">
                <a:solidFill>
                  <a:srgbClr val="6AA84F"/>
                </a:solidFill>
              </a:rPr>
              <a:t>followed by a GlobalAveraging2D for the flattening into number of classes.</a:t>
            </a:r>
            <a:endParaRPr b="1">
              <a:solidFill>
                <a:srgbClr val="6AA8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60" name="Google Shape;360;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6"/>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SqueezeNet </a:t>
            </a:r>
            <a:r>
              <a:rPr b="1" lang="en" sz="1200">
                <a:solidFill>
                  <a:srgbClr val="434343"/>
                </a:solidFill>
              </a:rPr>
              <a:t>Classifier</a:t>
            </a:r>
            <a:endParaRPr/>
          </a:p>
        </p:txBody>
      </p:sp>
      <p:pic>
        <p:nvPicPr>
          <p:cNvPr id="362" name="Google Shape;362;p46"/>
          <p:cNvPicPr preferRelativeResize="0"/>
          <p:nvPr/>
        </p:nvPicPr>
        <p:blipFill>
          <a:blip r:embed="rId3">
            <a:alphaModFix/>
          </a:blip>
          <a:stretch>
            <a:fillRect/>
          </a:stretch>
        </p:blipFill>
        <p:spPr>
          <a:xfrm>
            <a:off x="91575" y="1590425"/>
            <a:ext cx="4099025" cy="3249500"/>
          </a:xfrm>
          <a:prstGeom prst="rect">
            <a:avLst/>
          </a:prstGeom>
          <a:noFill/>
          <a:ln>
            <a:noFill/>
          </a:ln>
        </p:spPr>
      </p:pic>
      <p:graphicFrame>
        <p:nvGraphicFramePr>
          <p:cNvPr id="363" name="Google Shape;363;p46"/>
          <p:cNvGraphicFramePr/>
          <p:nvPr/>
        </p:nvGraphicFramePr>
        <p:xfrm>
          <a:off x="4425088" y="1719825"/>
          <a:ext cx="3000000" cy="3000000"/>
        </p:xfrm>
        <a:graphic>
          <a:graphicData uri="http://schemas.openxmlformats.org/drawingml/2006/table">
            <a:tbl>
              <a:tblPr>
                <a:noFill/>
                <a:tableStyleId>{55A95973-22DE-46CC-A186-26C7C0E670E9}</a:tableStyleId>
              </a:tblPr>
              <a:tblGrid>
                <a:gridCol w="4322525"/>
              </a:tblGrid>
              <a:tr h="24468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set the number of filters equal to number of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n_classes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reduce each filter (class) to a single value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 - Lab Exercise #5</a:t>
            </a:r>
            <a:endParaRPr>
              <a:solidFill>
                <a:srgbClr val="38761D"/>
              </a:solidFill>
            </a:endParaRPr>
          </a:p>
        </p:txBody>
      </p:sp>
      <p:pic>
        <p:nvPicPr>
          <p:cNvPr id="369" name="Google Shape;36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Model Design Patterns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chemeClr val="hlink"/>
                </a:solidFill>
                <a:highlight>
                  <a:srgbClr val="FAFAFA"/>
                </a:highlight>
                <a:uFill>
                  <a:noFill/>
                </a:uFill>
                <a:hlinkClick r:id="rId4"/>
              </a:rPr>
              <a:t>Deep Learning Design Patterns - Workshop - Chapter 1.ipynb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Idiomatic Procedural Design Pattern</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idiomatic design pattern views the model as consisting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an overall macro architecture pattern, </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each macro component consisting of a micro architecture design. </a:t>
            </a:r>
            <a:endParaRPr b="1">
              <a:solidFill>
                <a:srgbClr val="38761D"/>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 convolutional neural network (CNN), follows the convention of consisting of three macro components: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stem</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learner</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classifier</a:t>
            </a:r>
            <a:endParaRPr b="1">
              <a:solidFill>
                <a:srgbClr val="38761D"/>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p:nvPr/>
        </p:nvSpPr>
        <p:spPr>
          <a:xfrm>
            <a:off x="53750" y="2510875"/>
            <a:ext cx="2849700" cy="11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87" name="Google Shape;87;p17"/>
          <p:cNvSpPr/>
          <p:nvPr/>
        </p:nvSpPr>
        <p:spPr>
          <a:xfrm>
            <a:off x="7540450" y="2662675"/>
            <a:ext cx="1549800" cy="97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65767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89" name="Google Shape;89;p17"/>
          <p:cNvSpPr/>
          <p:nvPr/>
        </p:nvSpPr>
        <p:spPr>
          <a:xfrm>
            <a:off x="3329825"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90" name="Google Shape;90;p17"/>
          <p:cNvSpPr/>
          <p:nvPr/>
        </p:nvSpPr>
        <p:spPr>
          <a:xfrm rot="-5400000">
            <a:off x="2544863"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3819500"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431000" y="19585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93" name="Google Shape;93;p17"/>
          <p:cNvSpPr/>
          <p:nvPr/>
        </p:nvSpPr>
        <p:spPr>
          <a:xfrm rot="-5400000">
            <a:off x="4920688" y="30133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5532188"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95" name="Google Shape;95;p17"/>
          <p:cNvSpPr/>
          <p:nvPr/>
        </p:nvSpPr>
        <p:spPr>
          <a:xfrm rot="-5400000">
            <a:off x="6021888"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633750" y="2766263"/>
            <a:ext cx="13632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97" name="Google Shape;97;p17"/>
          <p:cNvSpPr/>
          <p:nvPr/>
        </p:nvSpPr>
        <p:spPr>
          <a:xfrm>
            <a:off x="3156500" y="1836550"/>
            <a:ext cx="40311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6595575" y="2746825"/>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99" name="Google Shape;99;p17"/>
          <p:cNvSpPr/>
          <p:nvPr/>
        </p:nvSpPr>
        <p:spPr>
          <a:xfrm rot="-5400000">
            <a:off x="6878913" y="30988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9652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101" name="Google Shape;101;p17"/>
          <p:cNvSpPr/>
          <p:nvPr/>
        </p:nvSpPr>
        <p:spPr>
          <a:xfrm rot="-5400000">
            <a:off x="993488"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4026000" y="4811700"/>
            <a:ext cx="12534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Feature Learning</a:t>
            </a:r>
            <a:endParaRPr b="1" sz="1000">
              <a:solidFill>
                <a:srgbClr val="434343"/>
              </a:solidFill>
            </a:endParaRPr>
          </a:p>
        </p:txBody>
      </p:sp>
      <p:sp>
        <p:nvSpPr>
          <p:cNvPr id="103" name="Google Shape;103;p17"/>
          <p:cNvSpPr txBox="1"/>
          <p:nvPr/>
        </p:nvSpPr>
        <p:spPr>
          <a:xfrm>
            <a:off x="4730650" y="1493350"/>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104" name="Google Shape;104;p17"/>
          <p:cNvSpPr txBox="1"/>
          <p:nvPr/>
        </p:nvSpPr>
        <p:spPr>
          <a:xfrm>
            <a:off x="7791750" y="2266675"/>
            <a:ext cx="9021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
        <p:nvSpPr>
          <p:cNvPr id="105" name="Google Shape;10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p:nvPr/>
        </p:nvSpPr>
        <p:spPr>
          <a:xfrm rot="-5394083">
            <a:off x="4422800" y="2108575"/>
            <a:ext cx="174300" cy="53550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218950" y="2214025"/>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4" name="Google Shape;114;p18"/>
          <p:cNvGraphicFramePr/>
          <p:nvPr/>
        </p:nvGraphicFramePr>
        <p:xfrm>
          <a:off x="336850" y="1758725"/>
          <a:ext cx="3000000" cy="3000000"/>
        </p:xfrm>
        <a:graphic>
          <a:graphicData uri="http://schemas.openxmlformats.org/drawingml/2006/table">
            <a:tbl>
              <a:tblPr>
                <a:noFill/>
                <a:tableStyleId>{55A95973-22DE-46CC-A186-26C7C0E670E9}</a:tableStyleId>
              </a:tblPr>
              <a:tblGrid>
                <a:gridCol w="4653400"/>
              </a:tblGrid>
              <a:tr h="30739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stem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(e.g., images)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leaner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classifier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n_classes : the number of output classes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solidFill>
                          <a:srgbClr val="0F9D58"/>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15" name="Google Shape;115;p18"/>
          <p:cNvGraphicFramePr/>
          <p:nvPr/>
        </p:nvGraphicFramePr>
        <p:xfrm>
          <a:off x="5493375" y="1719563"/>
          <a:ext cx="3000000" cy="3000000"/>
        </p:xfrm>
        <a:graphic>
          <a:graphicData uri="http://schemas.openxmlformats.org/drawingml/2006/table">
            <a:tbl>
              <a:tblPr>
                <a:noFill/>
                <a:tableStyleId>{55A95973-22DE-46CC-A186-26C7C0E670E9}</a:tableStyleId>
              </a:tblPr>
              <a:tblGrid>
                <a:gridCol w="3313775"/>
              </a:tblGrid>
              <a:tr h="31130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Assemble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1000</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16" name="Google Shape;116;p18"/>
          <p:cNvSpPr txBox="1"/>
          <p:nvPr/>
        </p:nvSpPr>
        <p:spPr>
          <a:xfrm>
            <a:off x="2826150" y="1082300"/>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Procedural Style Template (Idiomatic)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22" name="Google Shape;12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Stem</a:t>
            </a:r>
            <a:endParaRPr/>
          </a:p>
        </p:txBody>
      </p:sp>
      <p:sp>
        <p:nvSpPr>
          <p:cNvPr id="124" name="Google Shape;124;p19"/>
          <p:cNvSpPr txBox="1"/>
          <p:nvPr/>
        </p:nvSpPr>
        <p:spPr>
          <a:xfrm>
            <a:off x="311700" y="1555700"/>
            <a:ext cx="8400000" cy="33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b="1" i="1" lang="en" sz="1200">
                <a:solidFill>
                  <a:srgbClr val="4A86E8"/>
                </a:solidFill>
              </a:rPr>
              <a:t>stem component </a:t>
            </a:r>
            <a:r>
              <a:rPr lang="en" sz="1200">
                <a:solidFill>
                  <a:schemeClr val="dk1"/>
                </a:solidFill>
              </a:rPr>
              <a:t>is the entry point to the neural network.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It’s </a:t>
            </a:r>
            <a:r>
              <a:rPr b="1" lang="en" sz="1200">
                <a:solidFill>
                  <a:srgbClr val="4A86E8"/>
                </a:solidFill>
              </a:rPr>
              <a:t>primary purpose is to perform the first (coarse level) feature extraction</a:t>
            </a:r>
            <a:r>
              <a:rPr lang="en" sz="1200">
                <a:solidFill>
                  <a:schemeClr val="dk1"/>
                </a:solidFill>
              </a:rPr>
              <a:t> while reducing the feature maps to a size designed for the </a:t>
            </a:r>
            <a:r>
              <a:rPr i="1" lang="en" sz="1200">
                <a:solidFill>
                  <a:schemeClr val="dk1"/>
                </a:solidFill>
              </a:rPr>
              <a:t>learner component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whereby, the number of feature maps and corresponding size </a:t>
            </a:r>
            <a:r>
              <a:rPr b="1" lang="en" sz="1200">
                <a:solidFill>
                  <a:srgbClr val="4A86E8"/>
                </a:solidFill>
              </a:rPr>
              <a:t>is optimized to maximize the feature extraction and minimize the number of parameters</a:t>
            </a:r>
            <a:r>
              <a:rPr lang="en" sz="1200">
                <a:solidFill>
                  <a:schemeClr val="dk1"/>
                </a:solidFill>
              </a:rPr>
              <a:t> in the learner component.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VGG Stem Group</a:t>
            </a:r>
            <a:endParaRPr/>
          </a:p>
        </p:txBody>
      </p:sp>
      <p:sp>
        <p:nvSpPr>
          <p:cNvPr id="132" name="Google Shape;132;p20"/>
          <p:cNvSpPr txBox="1"/>
          <p:nvPr/>
        </p:nvSpPr>
        <p:spPr>
          <a:xfrm>
            <a:off x="311700" y="1598900"/>
            <a:ext cx="83655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VGG was designed to take as an input a 224x224x3 image and output 64 feature maps, each of size 224x224. The VGG stem group </a:t>
            </a:r>
            <a:r>
              <a:rPr lang="en" sz="1200" u="sng">
                <a:solidFill>
                  <a:schemeClr val="dk1"/>
                </a:solidFill>
              </a:rPr>
              <a:t>did not do any size reduction of the feature maps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33" name="Google Shape;133;p20"/>
          <p:cNvPicPr preferRelativeResize="0"/>
          <p:nvPr/>
        </p:nvPicPr>
        <p:blipFill>
          <a:blip r:embed="rId3">
            <a:alphaModFix/>
          </a:blip>
          <a:stretch>
            <a:fillRect/>
          </a:stretch>
        </p:blipFill>
        <p:spPr>
          <a:xfrm>
            <a:off x="385750" y="2295850"/>
            <a:ext cx="2670399" cy="2461900"/>
          </a:xfrm>
          <a:prstGeom prst="rect">
            <a:avLst/>
          </a:prstGeom>
          <a:noFill/>
          <a:ln>
            <a:noFill/>
          </a:ln>
        </p:spPr>
      </p:pic>
      <p:graphicFrame>
        <p:nvGraphicFramePr>
          <p:cNvPr id="134" name="Google Shape;134;p20"/>
          <p:cNvGraphicFramePr/>
          <p:nvPr/>
        </p:nvGraphicFramePr>
        <p:xfrm>
          <a:off x="3463950" y="2990450"/>
          <a:ext cx="3000000" cy="3000000"/>
        </p:xfrm>
        <a:graphic>
          <a:graphicData uri="http://schemas.openxmlformats.org/drawingml/2006/table">
            <a:tbl>
              <a:tblPr>
                <a:noFill/>
                <a:tableStyleId>{55A95973-22DE-46CC-A186-26C7C0E670E9}</a:tableStyleId>
              </a:tblPr>
              <a:tblGrid>
                <a:gridCol w="5271350"/>
              </a:tblGrid>
              <a:tr h="7765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Convolutional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the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1"/>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Group</a:t>
            </a:r>
            <a:endParaRPr/>
          </a:p>
        </p:txBody>
      </p:sp>
      <p:sp>
        <p:nvSpPr>
          <p:cNvPr id="142" name="Google Shape;142;p21"/>
          <p:cNvSpPr txBox="1"/>
          <p:nvPr/>
        </p:nvSpPr>
        <p:spPr>
          <a:xfrm>
            <a:off x="311700" y="1598900"/>
            <a:ext cx="8365500" cy="105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ResNet </a:t>
            </a:r>
            <a:r>
              <a:rPr i="1" lang="en" sz="1200">
                <a:solidFill>
                  <a:schemeClr val="dk1"/>
                </a:solidFill>
              </a:rPr>
              <a:t>stem group</a:t>
            </a:r>
            <a:r>
              <a:rPr lang="en" sz="1200">
                <a:solidFill>
                  <a:schemeClr val="dk1"/>
                </a:solidFill>
              </a:rPr>
              <a:t> consists of </a:t>
            </a:r>
            <a:r>
              <a:rPr b="1" lang="en" sz="1200">
                <a:solidFill>
                  <a:srgbClr val="4A86E8"/>
                </a:solidFill>
              </a:rPr>
              <a:t>one 7x7 convolutional layer for coarse feature extraction</a:t>
            </a:r>
            <a:r>
              <a:rPr lang="en" sz="1200">
                <a:solidFill>
                  <a:schemeClr val="dk1"/>
                </a:solidFill>
              </a:rPr>
              <a:t> to obtain coarse features over a wider window: a 3x3 covers 9 pixels, while a 7x7 covers 49 pixels.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feature map reduction, the ResNet </a:t>
            </a:r>
            <a:r>
              <a:rPr i="1" lang="en" sz="1200">
                <a:solidFill>
                  <a:schemeClr val="dk1"/>
                </a:solidFill>
              </a:rPr>
              <a:t>stem group</a:t>
            </a:r>
            <a:r>
              <a:rPr lang="en" sz="1200">
                <a:solidFill>
                  <a:schemeClr val="dk1"/>
                </a:solidFill>
              </a:rPr>
              <a:t> does both a </a:t>
            </a:r>
            <a:r>
              <a:rPr b="1" lang="en" sz="1200">
                <a:solidFill>
                  <a:srgbClr val="4A86E8"/>
                </a:solidFill>
              </a:rPr>
              <a:t>feature pooling step and downsampling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43" name="Google Shape;143;p21"/>
          <p:cNvPicPr preferRelativeResize="0"/>
          <p:nvPr/>
        </p:nvPicPr>
        <p:blipFill>
          <a:blip r:embed="rId3">
            <a:alphaModFix/>
          </a:blip>
          <a:stretch>
            <a:fillRect/>
          </a:stretch>
        </p:blipFill>
        <p:spPr>
          <a:xfrm>
            <a:off x="2025000" y="2649500"/>
            <a:ext cx="4366769" cy="240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