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Lst>
  <p:sldSz cy="5143500" cx="9144000"/>
  <p:notesSz cx="6858000" cy="9144000"/>
  <p:embeddedFontLst>
    <p:embeddedFont>
      <p:font typeface="Roboto"/>
      <p:regular r:id="rId40"/>
      <p:bold r:id="rId41"/>
      <p:italic r:id="rId42"/>
      <p:boldItalic r:id="rId4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0DCE61A7-FE16-4F7C-AC55-E25B9B9091B1}">
  <a:tblStyle styleId="{0DCE61A7-FE16-4F7C-AC55-E25B9B9091B1}" styleName="Table_0">
    <a:wholeTbl>
      <a:tcTxStyle>
        <a:font>
          <a:latin typeface="Arial"/>
          <a:ea typeface="Arial"/>
          <a:cs typeface="Arial"/>
        </a:font>
        <a:srgbClr val="000000"/>
      </a:tcTxStyle>
      <a:tcStyle>
        <a:tcBdr>
          <a:left>
            <a:ln cap="flat" cmpd="sng" w="12700">
              <a:solidFill>
                <a:srgbClr val="E0E0E0"/>
              </a:solidFill>
              <a:prstDash val="solid"/>
              <a:round/>
              <a:headEnd len="sm" w="sm" type="none"/>
              <a:tailEnd len="sm" w="sm" type="none"/>
            </a:ln>
          </a:left>
          <a:right>
            <a:ln cap="flat" cmpd="sng" w="12700">
              <a:solidFill>
                <a:srgbClr val="E0E0E0"/>
              </a:solidFill>
              <a:prstDash val="solid"/>
              <a:round/>
              <a:headEnd len="sm" w="sm" type="none"/>
              <a:tailEnd len="sm" w="sm" type="none"/>
            </a:ln>
          </a:right>
          <a:top>
            <a:ln cap="flat" cmpd="sng" w="12700">
              <a:solidFill>
                <a:srgbClr val="E0E0E0"/>
              </a:solidFill>
              <a:prstDash val="solid"/>
              <a:round/>
              <a:headEnd len="sm" w="sm" type="none"/>
              <a:tailEnd len="sm" w="sm" type="none"/>
            </a:ln>
          </a:top>
          <a:bottom>
            <a:ln cap="flat" cmpd="sng" w="12700">
              <a:solidFill>
                <a:srgbClr val="E0E0E0"/>
              </a:solidFill>
              <a:prstDash val="solid"/>
              <a:round/>
              <a:headEnd len="sm" w="sm" type="none"/>
              <a:tailEnd len="sm" w="sm" type="none"/>
            </a:ln>
          </a:bottom>
          <a:insideH>
            <a:ln cap="flat" cmpd="sng" w="12700">
              <a:solidFill>
                <a:srgbClr val="E0E0E0"/>
              </a:solidFill>
              <a:prstDash val="solid"/>
              <a:round/>
              <a:headEnd len="sm" w="sm" type="none"/>
              <a:tailEnd len="sm" w="sm" type="none"/>
            </a:ln>
          </a:insideH>
          <a:insideV>
            <a:ln cap="flat" cmpd="sng" w="12700">
              <a:solidFill>
                <a:srgbClr val="E0E0E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Roboto-regular.fntdata"/><Relationship Id="rId20" Type="http://schemas.openxmlformats.org/officeDocument/2006/relationships/slide" Target="slides/slide14.xml"/><Relationship Id="rId42" Type="http://schemas.openxmlformats.org/officeDocument/2006/relationships/font" Target="fonts/Roboto-italic.fntdata"/><Relationship Id="rId41" Type="http://schemas.openxmlformats.org/officeDocument/2006/relationships/font" Target="fonts/Roboto-bold.fntdata"/><Relationship Id="rId22" Type="http://schemas.openxmlformats.org/officeDocument/2006/relationships/slide" Target="slides/slide16.xml"/><Relationship Id="rId21" Type="http://schemas.openxmlformats.org/officeDocument/2006/relationships/slide" Target="slides/slide15.xml"/><Relationship Id="rId43" Type="http://schemas.openxmlformats.org/officeDocument/2006/relationships/font" Target="fonts/Roboto-boldItalic.fntdata"/><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slide" Target="slides/slide31.xml"/><Relationship Id="rId14" Type="http://schemas.openxmlformats.org/officeDocument/2006/relationships/slide" Target="slides/slide8.xml"/><Relationship Id="rId36" Type="http://schemas.openxmlformats.org/officeDocument/2006/relationships/slide" Target="slides/slide30.xml"/><Relationship Id="rId17" Type="http://schemas.openxmlformats.org/officeDocument/2006/relationships/slide" Target="slides/slide11.xml"/><Relationship Id="rId39" Type="http://schemas.openxmlformats.org/officeDocument/2006/relationships/slide" Target="slides/slide33.xml"/><Relationship Id="rId16" Type="http://schemas.openxmlformats.org/officeDocument/2006/relationships/slide" Target="slides/slide10.xml"/><Relationship Id="rId38" Type="http://schemas.openxmlformats.org/officeDocument/2006/relationships/slide" Target="slides/slide32.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g6ce9d8e26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6ce9d8e26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6" name="Shape 126"/>
        <p:cNvGrpSpPr/>
        <p:nvPr/>
      </p:nvGrpSpPr>
      <p:grpSpPr>
        <a:xfrm>
          <a:off x="0" y="0"/>
          <a:ext cx="0" cy="0"/>
          <a:chOff x="0" y="0"/>
          <a:chExt cx="0" cy="0"/>
        </a:xfrm>
      </p:grpSpPr>
      <p:sp>
        <p:nvSpPr>
          <p:cNvPr id="127" name="Google Shape;127;g6eab8a76fd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6eab8a76fd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5" name="Shape 135"/>
        <p:cNvGrpSpPr/>
        <p:nvPr/>
      </p:nvGrpSpPr>
      <p:grpSpPr>
        <a:xfrm>
          <a:off x="0" y="0"/>
          <a:ext cx="0" cy="0"/>
          <a:chOff x="0" y="0"/>
          <a:chExt cx="0" cy="0"/>
        </a:xfrm>
      </p:grpSpPr>
      <p:sp>
        <p:nvSpPr>
          <p:cNvPr id="136" name="Google Shape;136;g6eab8a76fd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6eab8a76fd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Google Shape;143;g6eab8a76fd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6eab8a76fd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9" name="Shape 149"/>
        <p:cNvGrpSpPr/>
        <p:nvPr/>
      </p:nvGrpSpPr>
      <p:grpSpPr>
        <a:xfrm>
          <a:off x="0" y="0"/>
          <a:ext cx="0" cy="0"/>
          <a:chOff x="0" y="0"/>
          <a:chExt cx="0" cy="0"/>
        </a:xfrm>
      </p:grpSpPr>
      <p:sp>
        <p:nvSpPr>
          <p:cNvPr id="150" name="Google Shape;150;g6eab8a76fd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6eab8a76fd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8" name="Shape 158"/>
        <p:cNvGrpSpPr/>
        <p:nvPr/>
      </p:nvGrpSpPr>
      <p:grpSpPr>
        <a:xfrm>
          <a:off x="0" y="0"/>
          <a:ext cx="0" cy="0"/>
          <a:chOff x="0" y="0"/>
          <a:chExt cx="0" cy="0"/>
        </a:xfrm>
      </p:grpSpPr>
      <p:sp>
        <p:nvSpPr>
          <p:cNvPr id="159" name="Google Shape;159;g6eab8a76fd_0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6eab8a76fd_0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6" name="Shape 166"/>
        <p:cNvGrpSpPr/>
        <p:nvPr/>
      </p:nvGrpSpPr>
      <p:grpSpPr>
        <a:xfrm>
          <a:off x="0" y="0"/>
          <a:ext cx="0" cy="0"/>
          <a:chOff x="0" y="0"/>
          <a:chExt cx="0" cy="0"/>
        </a:xfrm>
      </p:grpSpPr>
      <p:sp>
        <p:nvSpPr>
          <p:cNvPr id="167" name="Google Shape;167;g6eab8a76fd_0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6eab8a76fd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4" name="Shape 174"/>
        <p:cNvGrpSpPr/>
        <p:nvPr/>
      </p:nvGrpSpPr>
      <p:grpSpPr>
        <a:xfrm>
          <a:off x="0" y="0"/>
          <a:ext cx="0" cy="0"/>
          <a:chOff x="0" y="0"/>
          <a:chExt cx="0" cy="0"/>
        </a:xfrm>
      </p:grpSpPr>
      <p:sp>
        <p:nvSpPr>
          <p:cNvPr id="175" name="Google Shape;175;g6eab8a76fd_0_1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6eab8a76fd_0_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3" name="Shape 183"/>
        <p:cNvGrpSpPr/>
        <p:nvPr/>
      </p:nvGrpSpPr>
      <p:grpSpPr>
        <a:xfrm>
          <a:off x="0" y="0"/>
          <a:ext cx="0" cy="0"/>
          <a:chOff x="0" y="0"/>
          <a:chExt cx="0" cy="0"/>
        </a:xfrm>
      </p:grpSpPr>
      <p:sp>
        <p:nvSpPr>
          <p:cNvPr id="184" name="Google Shape;184;g6eab8a76fd_0_1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6eab8a76fd_0_1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3" name="Shape 193"/>
        <p:cNvGrpSpPr/>
        <p:nvPr/>
      </p:nvGrpSpPr>
      <p:grpSpPr>
        <a:xfrm>
          <a:off x="0" y="0"/>
          <a:ext cx="0" cy="0"/>
          <a:chOff x="0" y="0"/>
          <a:chExt cx="0" cy="0"/>
        </a:xfrm>
      </p:grpSpPr>
      <p:sp>
        <p:nvSpPr>
          <p:cNvPr id="194" name="Google Shape;194;g6eab8a76fd_0_1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6eab8a76fd_0_1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1" name="Shape 201"/>
        <p:cNvGrpSpPr/>
        <p:nvPr/>
      </p:nvGrpSpPr>
      <p:grpSpPr>
        <a:xfrm>
          <a:off x="0" y="0"/>
          <a:ext cx="0" cy="0"/>
          <a:chOff x="0" y="0"/>
          <a:chExt cx="0" cy="0"/>
        </a:xfrm>
      </p:grpSpPr>
      <p:sp>
        <p:nvSpPr>
          <p:cNvPr id="202" name="Google Shape;202;g6eab8a76fd_0_1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6eab8a76fd_0_1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0" name="Shape 60"/>
        <p:cNvGrpSpPr/>
        <p:nvPr/>
      </p:nvGrpSpPr>
      <p:grpSpPr>
        <a:xfrm>
          <a:off x="0" y="0"/>
          <a:ext cx="0" cy="0"/>
          <a:chOff x="0" y="0"/>
          <a:chExt cx="0" cy="0"/>
        </a:xfrm>
      </p:grpSpPr>
      <p:sp>
        <p:nvSpPr>
          <p:cNvPr id="61" name="Google Shape;61;g581e144ad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g581e144ad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9" name="Shape 209"/>
        <p:cNvGrpSpPr/>
        <p:nvPr/>
      </p:nvGrpSpPr>
      <p:grpSpPr>
        <a:xfrm>
          <a:off x="0" y="0"/>
          <a:ext cx="0" cy="0"/>
          <a:chOff x="0" y="0"/>
          <a:chExt cx="0" cy="0"/>
        </a:xfrm>
      </p:grpSpPr>
      <p:sp>
        <p:nvSpPr>
          <p:cNvPr id="210" name="Google Shape;210;g6eab8a76fd_0_1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6eab8a76fd_0_1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7" name="Shape 217"/>
        <p:cNvGrpSpPr/>
        <p:nvPr/>
      </p:nvGrpSpPr>
      <p:grpSpPr>
        <a:xfrm>
          <a:off x="0" y="0"/>
          <a:ext cx="0" cy="0"/>
          <a:chOff x="0" y="0"/>
          <a:chExt cx="0" cy="0"/>
        </a:xfrm>
      </p:grpSpPr>
      <p:sp>
        <p:nvSpPr>
          <p:cNvPr id="218" name="Google Shape;218;g6eab8a76fd_0_1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6eab8a76fd_0_1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6" name="Shape 226"/>
        <p:cNvGrpSpPr/>
        <p:nvPr/>
      </p:nvGrpSpPr>
      <p:grpSpPr>
        <a:xfrm>
          <a:off x="0" y="0"/>
          <a:ext cx="0" cy="0"/>
          <a:chOff x="0" y="0"/>
          <a:chExt cx="0" cy="0"/>
        </a:xfrm>
      </p:grpSpPr>
      <p:sp>
        <p:nvSpPr>
          <p:cNvPr id="227" name="Google Shape;227;g6eab8a76fd_0_1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6eab8a76fd_0_1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4" name="Shape 234"/>
        <p:cNvGrpSpPr/>
        <p:nvPr/>
      </p:nvGrpSpPr>
      <p:grpSpPr>
        <a:xfrm>
          <a:off x="0" y="0"/>
          <a:ext cx="0" cy="0"/>
          <a:chOff x="0" y="0"/>
          <a:chExt cx="0" cy="0"/>
        </a:xfrm>
      </p:grpSpPr>
      <p:sp>
        <p:nvSpPr>
          <p:cNvPr id="235" name="Google Shape;235;g6eab8a76fd_0_1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6eab8a76fd_0_1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1" name="Shape 241"/>
        <p:cNvGrpSpPr/>
        <p:nvPr/>
      </p:nvGrpSpPr>
      <p:grpSpPr>
        <a:xfrm>
          <a:off x="0" y="0"/>
          <a:ext cx="0" cy="0"/>
          <a:chOff x="0" y="0"/>
          <a:chExt cx="0" cy="0"/>
        </a:xfrm>
      </p:grpSpPr>
      <p:sp>
        <p:nvSpPr>
          <p:cNvPr id="242" name="Google Shape;242;g6eab8a76fd_0_1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6eab8a76fd_0_1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0" name="Shape 250"/>
        <p:cNvGrpSpPr/>
        <p:nvPr/>
      </p:nvGrpSpPr>
      <p:grpSpPr>
        <a:xfrm>
          <a:off x="0" y="0"/>
          <a:ext cx="0" cy="0"/>
          <a:chOff x="0" y="0"/>
          <a:chExt cx="0" cy="0"/>
        </a:xfrm>
      </p:grpSpPr>
      <p:sp>
        <p:nvSpPr>
          <p:cNvPr id="251" name="Google Shape;251;g6eab8a76fd_0_2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2" name="Google Shape;252;g6eab8a76fd_0_2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0" name="Shape 260"/>
        <p:cNvGrpSpPr/>
        <p:nvPr/>
      </p:nvGrpSpPr>
      <p:grpSpPr>
        <a:xfrm>
          <a:off x="0" y="0"/>
          <a:ext cx="0" cy="0"/>
          <a:chOff x="0" y="0"/>
          <a:chExt cx="0" cy="0"/>
        </a:xfrm>
      </p:grpSpPr>
      <p:sp>
        <p:nvSpPr>
          <p:cNvPr id="261" name="Google Shape;261;g6eab8a76fd_0_2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2" name="Google Shape;262;g6eab8a76fd_0_2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7" name="Shape 267"/>
        <p:cNvGrpSpPr/>
        <p:nvPr/>
      </p:nvGrpSpPr>
      <p:grpSpPr>
        <a:xfrm>
          <a:off x="0" y="0"/>
          <a:ext cx="0" cy="0"/>
          <a:chOff x="0" y="0"/>
          <a:chExt cx="0" cy="0"/>
        </a:xfrm>
      </p:grpSpPr>
      <p:sp>
        <p:nvSpPr>
          <p:cNvPr id="268" name="Google Shape;268;g6eab8a76fd_0_2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9" name="Google Shape;269;g6eab8a76fd_0_2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5" name="Shape 275"/>
        <p:cNvGrpSpPr/>
        <p:nvPr/>
      </p:nvGrpSpPr>
      <p:grpSpPr>
        <a:xfrm>
          <a:off x="0" y="0"/>
          <a:ext cx="0" cy="0"/>
          <a:chOff x="0" y="0"/>
          <a:chExt cx="0" cy="0"/>
        </a:xfrm>
      </p:grpSpPr>
      <p:sp>
        <p:nvSpPr>
          <p:cNvPr id="276" name="Google Shape;276;g6eab8a76fd_0_2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7" name="Google Shape;277;g6eab8a76fd_0_2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3" name="Shape 283"/>
        <p:cNvGrpSpPr/>
        <p:nvPr/>
      </p:nvGrpSpPr>
      <p:grpSpPr>
        <a:xfrm>
          <a:off x="0" y="0"/>
          <a:ext cx="0" cy="0"/>
          <a:chOff x="0" y="0"/>
          <a:chExt cx="0" cy="0"/>
        </a:xfrm>
      </p:grpSpPr>
      <p:sp>
        <p:nvSpPr>
          <p:cNvPr id="284" name="Google Shape;284;g6eab8a76fd_0_2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5" name="Google Shape;285;g6eab8a76fd_0_2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 name="Shape 67"/>
        <p:cNvGrpSpPr/>
        <p:nvPr/>
      </p:nvGrpSpPr>
      <p:grpSpPr>
        <a:xfrm>
          <a:off x="0" y="0"/>
          <a:ext cx="0" cy="0"/>
          <a:chOff x="0" y="0"/>
          <a:chExt cx="0" cy="0"/>
        </a:xfrm>
      </p:grpSpPr>
      <p:sp>
        <p:nvSpPr>
          <p:cNvPr id="68" name="Google Shape;68;g76c2e96d2a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76c2e96d2a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1" name="Shape 291"/>
        <p:cNvGrpSpPr/>
        <p:nvPr/>
      </p:nvGrpSpPr>
      <p:grpSpPr>
        <a:xfrm>
          <a:off x="0" y="0"/>
          <a:ext cx="0" cy="0"/>
          <a:chOff x="0" y="0"/>
          <a:chExt cx="0" cy="0"/>
        </a:xfrm>
      </p:grpSpPr>
      <p:sp>
        <p:nvSpPr>
          <p:cNvPr id="292" name="Google Shape;292;g6eab8a76fd_0_2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6eab8a76fd_0_2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1" name="Shape 301"/>
        <p:cNvGrpSpPr/>
        <p:nvPr/>
      </p:nvGrpSpPr>
      <p:grpSpPr>
        <a:xfrm>
          <a:off x="0" y="0"/>
          <a:ext cx="0" cy="0"/>
          <a:chOff x="0" y="0"/>
          <a:chExt cx="0" cy="0"/>
        </a:xfrm>
      </p:grpSpPr>
      <p:sp>
        <p:nvSpPr>
          <p:cNvPr id="302" name="Google Shape;302;g6eab8a76fd_0_2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3" name="Google Shape;303;g6eab8a76fd_0_2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0" name="Shape 310"/>
        <p:cNvGrpSpPr/>
        <p:nvPr/>
      </p:nvGrpSpPr>
      <p:grpSpPr>
        <a:xfrm>
          <a:off x="0" y="0"/>
          <a:ext cx="0" cy="0"/>
          <a:chOff x="0" y="0"/>
          <a:chExt cx="0" cy="0"/>
        </a:xfrm>
      </p:grpSpPr>
      <p:sp>
        <p:nvSpPr>
          <p:cNvPr id="311" name="Google Shape;311;g6eab8a76fd_0_2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2" name="Google Shape;312;g6eab8a76fd_0_2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5" name="Shape 325"/>
        <p:cNvGrpSpPr/>
        <p:nvPr/>
      </p:nvGrpSpPr>
      <p:grpSpPr>
        <a:xfrm>
          <a:off x="0" y="0"/>
          <a:ext cx="0" cy="0"/>
          <a:chOff x="0" y="0"/>
          <a:chExt cx="0" cy="0"/>
        </a:xfrm>
      </p:grpSpPr>
      <p:sp>
        <p:nvSpPr>
          <p:cNvPr id="326" name="Google Shape;326;g7d510cf431_2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7" name="Google Shape;327;g7d510cf431_2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5" name="Shape 75"/>
        <p:cNvGrpSpPr/>
        <p:nvPr/>
      </p:nvGrpSpPr>
      <p:grpSpPr>
        <a:xfrm>
          <a:off x="0" y="0"/>
          <a:ext cx="0" cy="0"/>
          <a:chOff x="0" y="0"/>
          <a:chExt cx="0" cy="0"/>
        </a:xfrm>
      </p:grpSpPr>
      <p:sp>
        <p:nvSpPr>
          <p:cNvPr id="76" name="Google Shape;76;g6eab8a76fd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6eab8a76fd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 name="Shape 84"/>
        <p:cNvGrpSpPr/>
        <p:nvPr/>
      </p:nvGrpSpPr>
      <p:grpSpPr>
        <a:xfrm>
          <a:off x="0" y="0"/>
          <a:ext cx="0" cy="0"/>
          <a:chOff x="0" y="0"/>
          <a:chExt cx="0" cy="0"/>
        </a:xfrm>
      </p:grpSpPr>
      <p:sp>
        <p:nvSpPr>
          <p:cNvPr id="85" name="Google Shape;85;g6eab8a76fd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6eab8a76fd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 name="Shape 93"/>
        <p:cNvGrpSpPr/>
        <p:nvPr/>
      </p:nvGrpSpPr>
      <p:grpSpPr>
        <a:xfrm>
          <a:off x="0" y="0"/>
          <a:ext cx="0" cy="0"/>
          <a:chOff x="0" y="0"/>
          <a:chExt cx="0" cy="0"/>
        </a:xfrm>
      </p:grpSpPr>
      <p:sp>
        <p:nvSpPr>
          <p:cNvPr id="94" name="Google Shape;94;g6eab8a76f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6eab8a76f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1" name="Shape 101"/>
        <p:cNvGrpSpPr/>
        <p:nvPr/>
      </p:nvGrpSpPr>
      <p:grpSpPr>
        <a:xfrm>
          <a:off x="0" y="0"/>
          <a:ext cx="0" cy="0"/>
          <a:chOff x="0" y="0"/>
          <a:chExt cx="0" cy="0"/>
        </a:xfrm>
      </p:grpSpPr>
      <p:sp>
        <p:nvSpPr>
          <p:cNvPr id="102" name="Google Shape;102;g6eab8a76fd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6eab8a76fd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9" name="Shape 109"/>
        <p:cNvGrpSpPr/>
        <p:nvPr/>
      </p:nvGrpSpPr>
      <p:grpSpPr>
        <a:xfrm>
          <a:off x="0" y="0"/>
          <a:ext cx="0" cy="0"/>
          <a:chOff x="0" y="0"/>
          <a:chExt cx="0" cy="0"/>
        </a:xfrm>
      </p:grpSpPr>
      <p:sp>
        <p:nvSpPr>
          <p:cNvPr id="110" name="Google Shape;110;g6eab8a76fd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6eab8a76fd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7" name="Shape 117"/>
        <p:cNvGrpSpPr/>
        <p:nvPr/>
      </p:nvGrpSpPr>
      <p:grpSpPr>
        <a:xfrm>
          <a:off x="0" y="0"/>
          <a:ext cx="0" cy="0"/>
          <a:chOff x="0" y="0"/>
          <a:chExt cx="0" cy="0"/>
        </a:xfrm>
      </p:grpSpPr>
      <p:sp>
        <p:nvSpPr>
          <p:cNvPr id="118" name="Google Shape;118;g6eab8a76fd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6eab8a76fd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 Id="rId4" Type="http://schemas.openxmlformats.org/officeDocument/2006/relationships/image" Target="../media/image1.png"/><Relationship Id="rId5"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2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2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0.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2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22.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20.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19.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1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17.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3.xml"/><Relationship Id="rId3" Type="http://schemas.openxmlformats.org/officeDocument/2006/relationships/image" Target="../media/image16.png"/><Relationship Id="rId4" Type="http://schemas.openxmlformats.org/officeDocument/2006/relationships/hyperlink" Target="https://github.com/GoogleCloudPlatform/keras-idiomatic-programmer/blob/master/books/deep-learning-by-design/Deep%20Learning%20by%20Design%20-%20Workshop%20-%20Chapter%206.ipynb"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0" y="786650"/>
            <a:ext cx="8520600" cy="1777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600">
                <a:solidFill>
                  <a:srgbClr val="3D85C6"/>
                </a:solidFill>
              </a:rPr>
              <a:t>Deep Learning Design Patterns</a:t>
            </a:r>
            <a:br>
              <a:rPr lang="en" sz="3600">
                <a:solidFill>
                  <a:srgbClr val="3D85C6"/>
                </a:solidFill>
              </a:rPr>
            </a:br>
            <a:r>
              <a:rPr lang="en" sz="3600">
                <a:solidFill>
                  <a:srgbClr val="3D85C6"/>
                </a:solidFill>
              </a:rPr>
              <a:t>with Tensorflow 2.0</a:t>
            </a:r>
            <a:endParaRPr sz="3600">
              <a:solidFill>
                <a:srgbClr val="3D85C6"/>
              </a:solidFill>
            </a:endParaRPr>
          </a:p>
        </p:txBody>
      </p:sp>
      <p:sp>
        <p:nvSpPr>
          <p:cNvPr id="55" name="Google Shape;55;p13"/>
          <p:cNvSpPr txBox="1"/>
          <p:nvPr>
            <p:ph idx="1" type="subTitle"/>
          </p:nvPr>
        </p:nvSpPr>
        <p:spPr>
          <a:xfrm>
            <a:off x="216075" y="2564450"/>
            <a:ext cx="8616300" cy="670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400">
                <a:solidFill>
                  <a:srgbClr val="38761D"/>
                </a:solidFill>
              </a:rPr>
              <a:t>Computer Vision Workshop - Alternative Connectivity Patterns</a:t>
            </a:r>
            <a:br>
              <a:rPr lang="en">
                <a:solidFill>
                  <a:srgbClr val="38761D"/>
                </a:solidFill>
              </a:rPr>
            </a:br>
            <a:r>
              <a:rPr lang="en" sz="1200">
                <a:solidFill>
                  <a:srgbClr val="38761D"/>
                </a:solidFill>
              </a:rPr>
              <a:t>Version: Feb 2020</a:t>
            </a:r>
            <a:endParaRPr sz="1200">
              <a:solidFill>
                <a:srgbClr val="38761D"/>
              </a:solidFill>
            </a:endParaRPr>
          </a:p>
        </p:txBody>
      </p:sp>
      <p:pic>
        <p:nvPicPr>
          <p:cNvPr id="56" name="Google Shape;56;p13"/>
          <p:cNvPicPr preferRelativeResize="0"/>
          <p:nvPr/>
        </p:nvPicPr>
        <p:blipFill>
          <a:blip r:embed="rId3">
            <a:alphaModFix/>
          </a:blip>
          <a:stretch>
            <a:fillRect/>
          </a:stretch>
        </p:blipFill>
        <p:spPr>
          <a:xfrm>
            <a:off x="0" y="0"/>
            <a:ext cx="1827825" cy="910725"/>
          </a:xfrm>
          <a:prstGeom prst="rect">
            <a:avLst/>
          </a:prstGeom>
          <a:noFill/>
          <a:ln>
            <a:noFill/>
          </a:ln>
        </p:spPr>
      </p:pic>
      <p:pic>
        <p:nvPicPr>
          <p:cNvPr id="57" name="Google Shape;57;p13"/>
          <p:cNvPicPr preferRelativeResize="0"/>
          <p:nvPr/>
        </p:nvPicPr>
        <p:blipFill>
          <a:blip r:embed="rId4">
            <a:alphaModFix/>
          </a:blip>
          <a:stretch>
            <a:fillRect/>
          </a:stretch>
        </p:blipFill>
        <p:spPr>
          <a:xfrm>
            <a:off x="3789750" y="3235250"/>
            <a:ext cx="1428750" cy="990900"/>
          </a:xfrm>
          <a:prstGeom prst="rect">
            <a:avLst/>
          </a:prstGeom>
          <a:noFill/>
          <a:ln>
            <a:noFill/>
          </a:ln>
        </p:spPr>
      </p:pic>
      <p:pic>
        <p:nvPicPr>
          <p:cNvPr id="58" name="Google Shape;58;p13"/>
          <p:cNvPicPr preferRelativeResize="0"/>
          <p:nvPr/>
        </p:nvPicPr>
        <p:blipFill>
          <a:blip r:embed="rId5">
            <a:alphaModFix/>
          </a:blip>
          <a:stretch>
            <a:fillRect/>
          </a:stretch>
        </p:blipFill>
        <p:spPr>
          <a:xfrm>
            <a:off x="7323975" y="177775"/>
            <a:ext cx="1642475" cy="339200"/>
          </a:xfrm>
          <a:prstGeom prst="rect">
            <a:avLst/>
          </a:prstGeom>
          <a:noFill/>
          <a:ln>
            <a:noFill/>
          </a:ln>
        </p:spPr>
      </p:pic>
      <p:sp>
        <p:nvSpPr>
          <p:cNvPr id="59" name="Google Shape;59;p13"/>
          <p:cNvSpPr txBox="1"/>
          <p:nvPr/>
        </p:nvSpPr>
        <p:spPr>
          <a:xfrm>
            <a:off x="710400" y="4226150"/>
            <a:ext cx="7723200" cy="804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38761D"/>
                </a:solidFill>
              </a:rPr>
              <a:t>Repo: github.com/GoogleCloudPlatform/keras-idiomatic-programmer</a:t>
            </a:r>
            <a:endParaRPr sz="1800">
              <a:solidFill>
                <a:srgbClr val="38761D"/>
              </a:solidFill>
            </a:endParaRPr>
          </a:p>
          <a:p>
            <a:pPr indent="0" lvl="0" marL="0" rtl="0" algn="ctr">
              <a:spcBef>
                <a:spcPts val="0"/>
              </a:spcBef>
              <a:spcAft>
                <a:spcPts val="0"/>
              </a:spcAft>
              <a:buNone/>
            </a:pPr>
            <a:r>
              <a:rPr lang="en" sz="1800">
                <a:solidFill>
                  <a:srgbClr val="38761D"/>
                </a:solidFill>
              </a:rPr>
              <a:t>twitter.com/andrewferlitsch</a:t>
            </a:r>
            <a:endParaRPr sz="1800">
              <a:solidFill>
                <a:srgbClr val="38761D"/>
              </a:solidFill>
            </a:endParaRPr>
          </a:p>
          <a:p>
            <a:pPr indent="0" lvl="0" marL="0" rtl="0" algn="ctr">
              <a:spcBef>
                <a:spcPts val="0"/>
              </a:spcBef>
              <a:spcAft>
                <a:spcPts val="0"/>
              </a:spcAft>
              <a:buNone/>
            </a:pPr>
            <a:r>
              <a:t/>
            </a:r>
            <a:endParaRPr sz="1800">
              <a:solidFill>
                <a:srgbClr val="38761D"/>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9" name="Shape 129"/>
        <p:cNvGrpSpPr/>
        <p:nvPr/>
      </p:nvGrpSpPr>
      <p:grpSpPr>
        <a:xfrm>
          <a:off x="0" y="0"/>
          <a:ext cx="0" cy="0"/>
          <a:chOff x="0" y="0"/>
          <a:chExt cx="0" cy="0"/>
        </a:xfrm>
      </p:grpSpPr>
      <p:sp>
        <p:nvSpPr>
          <p:cNvPr id="130" name="Google Shape;130;p22"/>
          <p:cNvSpPr txBox="1"/>
          <p:nvPr>
            <p:ph type="title"/>
          </p:nvPr>
        </p:nvSpPr>
        <p:spPr>
          <a:xfrm>
            <a:off x="311700" y="445025"/>
            <a:ext cx="8520600" cy="572700"/>
          </a:xfrm>
          <a:prstGeom prst="rect">
            <a:avLst/>
          </a:prstGeom>
          <a:solidFill>
            <a:srgbClr val="D9D9D9"/>
          </a:solidFill>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A61C00"/>
                </a:solidFill>
              </a:rPr>
              <a:t>DenseNet Group</a:t>
            </a:r>
            <a:endParaRPr>
              <a:solidFill>
                <a:srgbClr val="A61C00"/>
              </a:solidFill>
            </a:endParaRPr>
          </a:p>
        </p:txBody>
      </p:sp>
      <p:sp>
        <p:nvSpPr>
          <p:cNvPr id="131" name="Google Shape;131;p2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32" name="Google Shape;132;p22"/>
          <p:cNvSpPr txBox="1"/>
          <p:nvPr/>
        </p:nvSpPr>
        <p:spPr>
          <a:xfrm>
            <a:off x="311700" y="1188675"/>
            <a:ext cx="8520600" cy="1262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200">
                <a:solidFill>
                  <a:schemeClr val="dk1"/>
                </a:solidFill>
              </a:rPr>
              <a:t>Below is an example of a densenet group, where:</a:t>
            </a:r>
            <a:br>
              <a:rPr lang="en" sz="1200">
                <a:solidFill>
                  <a:schemeClr val="dk1"/>
                </a:solidFill>
              </a:rPr>
            </a:br>
            <a:endParaRPr sz="1200">
              <a:solidFill>
                <a:schemeClr val="dk1"/>
              </a:solidFill>
            </a:endParaRPr>
          </a:p>
          <a:p>
            <a:pPr indent="-304800" lvl="0" marL="457200" rtl="0" algn="l">
              <a:lnSpc>
                <a:spcPct val="115000"/>
              </a:lnSpc>
              <a:spcBef>
                <a:spcPts val="0"/>
              </a:spcBef>
              <a:spcAft>
                <a:spcPts val="0"/>
              </a:spcAft>
              <a:buSzPts val="1200"/>
              <a:buChar char="●"/>
            </a:pPr>
            <a:r>
              <a:rPr b="1" lang="en" sz="1200">
                <a:solidFill>
                  <a:schemeClr val="dk1"/>
                </a:solidFill>
              </a:rPr>
              <a:t>number of dense residual blocks is specified by the parameter </a:t>
            </a:r>
            <a:r>
              <a:rPr b="1" lang="en" sz="1200">
                <a:solidFill>
                  <a:srgbClr val="4A86E8"/>
                </a:solidFill>
              </a:rPr>
              <a:t>n_blocks</a:t>
            </a:r>
            <a:endParaRPr b="1" sz="1200">
              <a:solidFill>
                <a:schemeClr val="dk1"/>
              </a:solidFill>
            </a:endParaRPr>
          </a:p>
          <a:p>
            <a:pPr indent="-304800" lvl="0" marL="457200" rtl="0" algn="l">
              <a:lnSpc>
                <a:spcPct val="115000"/>
              </a:lnSpc>
              <a:spcBef>
                <a:spcPts val="0"/>
              </a:spcBef>
              <a:spcAft>
                <a:spcPts val="0"/>
              </a:spcAft>
              <a:buSzPts val="1200"/>
              <a:buChar char="●"/>
            </a:pPr>
            <a:r>
              <a:rPr b="1" lang="en" sz="1200">
                <a:solidFill>
                  <a:schemeClr val="dk1"/>
                </a:solidFill>
              </a:rPr>
              <a:t>number of output filters by </a:t>
            </a:r>
            <a:r>
              <a:rPr b="1" lang="en" sz="1200">
                <a:solidFill>
                  <a:srgbClr val="4A86E8"/>
                </a:solidFill>
              </a:rPr>
              <a:t>n_filters</a:t>
            </a:r>
            <a:r>
              <a:rPr b="1" lang="en" sz="1200">
                <a:solidFill>
                  <a:schemeClr val="dk1"/>
                </a:solidFill>
              </a:rPr>
              <a:t> and the compression factor specified by </a:t>
            </a:r>
            <a:r>
              <a:rPr b="1" lang="en" sz="1200">
                <a:solidFill>
                  <a:srgbClr val="4A86E8"/>
                </a:solidFill>
              </a:rPr>
              <a:t>compression</a:t>
            </a:r>
            <a:r>
              <a:rPr b="1" lang="en" sz="1200">
                <a:solidFill>
                  <a:schemeClr val="dk1"/>
                </a:solidFill>
              </a:rPr>
              <a:t>.</a:t>
            </a:r>
            <a:r>
              <a:rPr lang="en" sz="1200">
                <a:solidFill>
                  <a:schemeClr val="dk1"/>
                </a:solidFill>
              </a:rPr>
              <a:t>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p:txBody>
      </p:sp>
      <p:graphicFrame>
        <p:nvGraphicFramePr>
          <p:cNvPr id="133" name="Google Shape;133;p22"/>
          <p:cNvGraphicFramePr/>
          <p:nvPr/>
        </p:nvGraphicFramePr>
        <p:xfrm>
          <a:off x="477100" y="2229538"/>
          <a:ext cx="3000000" cy="3000000"/>
        </p:xfrm>
        <a:graphic>
          <a:graphicData uri="http://schemas.openxmlformats.org/drawingml/2006/table">
            <a:tbl>
              <a:tblPr>
                <a:noFill/>
                <a:tableStyleId>{0DCE61A7-FE16-4F7C-AC55-E25B9B9091B1}</a:tableStyleId>
              </a:tblPr>
              <a:tblGrid>
                <a:gridCol w="4833300"/>
              </a:tblGrid>
              <a:tr h="2913950">
                <a:tc>
                  <a:txBody>
                    <a:bodyPr/>
                    <a:lstStyle/>
                    <a:p>
                      <a:pPr indent="0" lvl="0" marL="0" rtl="0" algn="l">
                        <a:lnSpc>
                          <a:spcPct val="115000"/>
                        </a:lnSpc>
                        <a:spcBef>
                          <a:spcPts val="0"/>
                        </a:spcBef>
                        <a:spcAft>
                          <a:spcPts val="0"/>
                        </a:spcAft>
                        <a:buClr>
                          <a:schemeClr val="dk1"/>
                        </a:buClr>
                        <a:buSzPts val="1100"/>
                        <a:buFont typeface="Arial"/>
                        <a:buNone/>
                      </a:pPr>
                      <a:r>
                        <a:rPr lang="en" sz="1000">
                          <a:solidFill>
                            <a:srgbClr val="9C27B0"/>
                          </a:solidFill>
                          <a:latin typeface="Consolas"/>
                          <a:ea typeface="Consolas"/>
                          <a:cs typeface="Consolas"/>
                          <a:sym typeface="Consolas"/>
                        </a:rPr>
                        <a:t>def</a:t>
                      </a:r>
                      <a:r>
                        <a:rPr lang="en" sz="1000">
                          <a:solidFill>
                            <a:schemeClr val="dk1"/>
                          </a:solidFill>
                          <a:latin typeface="Consolas"/>
                          <a:ea typeface="Consolas"/>
                          <a:cs typeface="Consolas"/>
                          <a:sym typeface="Consolas"/>
                        </a:rPr>
                        <a:t> </a:t>
                      </a:r>
                      <a:r>
                        <a:rPr lang="en" sz="1000">
                          <a:solidFill>
                            <a:srgbClr val="9C27B0"/>
                          </a:solidFill>
                          <a:latin typeface="Consolas"/>
                          <a:ea typeface="Consolas"/>
                          <a:cs typeface="Consolas"/>
                          <a:sym typeface="Consolas"/>
                        </a:rPr>
                        <a:t>group</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x</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n_blocks</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n_filters</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compression</a:t>
                      </a:r>
                      <a:r>
                        <a:rPr lang="en" sz="1000">
                          <a:solidFill>
                            <a:srgbClr val="616161"/>
                          </a:solidFill>
                          <a:latin typeface="Consolas"/>
                          <a:ea typeface="Consolas"/>
                          <a:cs typeface="Consolas"/>
                          <a:sym typeface="Consolas"/>
                        </a:rPr>
                        <a:t>=</a:t>
                      </a:r>
                      <a:r>
                        <a:rPr lang="en" sz="1000">
                          <a:solidFill>
                            <a:srgbClr val="9C27B0"/>
                          </a:solidFill>
                          <a:latin typeface="Consolas"/>
                          <a:ea typeface="Consolas"/>
                          <a:cs typeface="Consolas"/>
                          <a:sym typeface="Consolas"/>
                        </a:rPr>
                        <a:t>None</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1000">
                          <a:solidFill>
                            <a:schemeClr val="dk1"/>
                          </a:solidFill>
                          <a:latin typeface="Consolas"/>
                          <a:ea typeface="Consolas"/>
                          <a:cs typeface="Consolas"/>
                          <a:sym typeface="Consolas"/>
                        </a:rPr>
                        <a:t>    </a:t>
                      </a:r>
                      <a:r>
                        <a:rPr lang="en" sz="1000">
                          <a:solidFill>
                            <a:srgbClr val="0F9D58"/>
                          </a:solidFill>
                          <a:latin typeface="Consolas"/>
                          <a:ea typeface="Consolas"/>
                          <a:cs typeface="Consolas"/>
                          <a:sym typeface="Consolas"/>
                        </a:rPr>
                        <a:t>""" Construct a Dense Group</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1000">
                          <a:solidFill>
                            <a:srgbClr val="0F9D58"/>
                          </a:solidFill>
                          <a:latin typeface="Consolas"/>
                          <a:ea typeface="Consolas"/>
                          <a:cs typeface="Consolas"/>
                          <a:sym typeface="Consolas"/>
                        </a:rPr>
                        <a:t>        x           : input to the group</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1000">
                          <a:solidFill>
                            <a:srgbClr val="0F9D58"/>
                          </a:solidFill>
                          <a:latin typeface="Consolas"/>
                          <a:ea typeface="Consolas"/>
                          <a:cs typeface="Consolas"/>
                          <a:sym typeface="Consolas"/>
                        </a:rPr>
                        <a:t>        n_blocks    : number of residual blocks in dense block</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1000">
                          <a:solidFill>
                            <a:srgbClr val="0F9D58"/>
                          </a:solidFill>
                          <a:latin typeface="Consolas"/>
                          <a:ea typeface="Consolas"/>
                          <a:cs typeface="Consolas"/>
                          <a:sym typeface="Consolas"/>
                        </a:rPr>
                        <a:t>        n_filters   : number of filters in convolution layer in </a:t>
                      </a:r>
                      <a:br>
                        <a:rPr lang="en" sz="1000">
                          <a:solidFill>
                            <a:srgbClr val="0F9D58"/>
                          </a:solidFill>
                          <a:latin typeface="Consolas"/>
                          <a:ea typeface="Consolas"/>
                          <a:cs typeface="Consolas"/>
                          <a:sym typeface="Consolas"/>
                        </a:rPr>
                      </a:br>
                      <a:r>
                        <a:rPr lang="en" sz="1000">
                          <a:solidFill>
                            <a:srgbClr val="0F9D58"/>
                          </a:solidFill>
                          <a:latin typeface="Consolas"/>
                          <a:ea typeface="Consolas"/>
                          <a:cs typeface="Consolas"/>
                          <a:sym typeface="Consolas"/>
                        </a:rPr>
                        <a:t>                      residual block</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1000">
                          <a:solidFill>
                            <a:srgbClr val="0F9D58"/>
                          </a:solidFill>
                          <a:latin typeface="Consolas"/>
                          <a:ea typeface="Consolas"/>
                          <a:cs typeface="Consolas"/>
                          <a:sym typeface="Consolas"/>
                        </a:rPr>
                        <a:t>        compression : amount to reduce feature maps by</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1000">
                          <a:solidFill>
                            <a:srgbClr val="0F9D58"/>
                          </a:solidFill>
                          <a:latin typeface="Consolas"/>
                          <a:ea typeface="Consolas"/>
                          <a:cs typeface="Consolas"/>
                          <a:sym typeface="Consolas"/>
                        </a:rPr>
                        <a:t>    """</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1000">
                          <a:solidFill>
                            <a:schemeClr val="dk1"/>
                          </a:solidFill>
                          <a:latin typeface="Consolas"/>
                          <a:ea typeface="Consolas"/>
                          <a:cs typeface="Consolas"/>
                          <a:sym typeface="Consolas"/>
                        </a:rPr>
                        <a:t>    </a:t>
                      </a:r>
                      <a:r>
                        <a:rPr lang="en" sz="1000">
                          <a:solidFill>
                            <a:srgbClr val="455A64"/>
                          </a:solidFill>
                          <a:latin typeface="Consolas"/>
                          <a:ea typeface="Consolas"/>
                          <a:cs typeface="Consolas"/>
                          <a:sym typeface="Consolas"/>
                        </a:rPr>
                        <a:t># Construct a group of densely connected residual blocks</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1000">
                          <a:solidFill>
                            <a:schemeClr val="dk1"/>
                          </a:solidFill>
                          <a:latin typeface="Consolas"/>
                          <a:ea typeface="Consolas"/>
                          <a:cs typeface="Consolas"/>
                          <a:sym typeface="Consolas"/>
                        </a:rPr>
                        <a:t>    </a:t>
                      </a:r>
                      <a:r>
                        <a:rPr lang="en" sz="1000">
                          <a:solidFill>
                            <a:srgbClr val="9C27B0"/>
                          </a:solidFill>
                          <a:latin typeface="Consolas"/>
                          <a:ea typeface="Consolas"/>
                          <a:cs typeface="Consolas"/>
                          <a:sym typeface="Consolas"/>
                        </a:rPr>
                        <a:t>for</a:t>
                      </a:r>
                      <a:r>
                        <a:rPr lang="en" sz="1000">
                          <a:solidFill>
                            <a:schemeClr val="dk1"/>
                          </a:solidFill>
                          <a:latin typeface="Consolas"/>
                          <a:ea typeface="Consolas"/>
                          <a:cs typeface="Consolas"/>
                          <a:sym typeface="Consolas"/>
                        </a:rPr>
                        <a:t> _ </a:t>
                      </a:r>
                      <a:r>
                        <a:rPr lang="en" sz="1000">
                          <a:solidFill>
                            <a:srgbClr val="9C27B0"/>
                          </a:solidFill>
                          <a:latin typeface="Consolas"/>
                          <a:ea typeface="Consolas"/>
                          <a:cs typeface="Consolas"/>
                          <a:sym typeface="Consolas"/>
                        </a:rPr>
                        <a:t>in</a:t>
                      </a:r>
                      <a:r>
                        <a:rPr lang="en" sz="1000">
                          <a:solidFill>
                            <a:schemeClr val="dk1"/>
                          </a:solidFill>
                          <a:latin typeface="Consolas"/>
                          <a:ea typeface="Consolas"/>
                          <a:cs typeface="Consolas"/>
                          <a:sym typeface="Consolas"/>
                        </a:rPr>
                        <a:t> range</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n_blocks</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1000">
                          <a:solidFill>
                            <a:schemeClr val="dk1"/>
                          </a:solidFill>
                          <a:latin typeface="Consolas"/>
                          <a:ea typeface="Consolas"/>
                          <a:cs typeface="Consolas"/>
                          <a:sym typeface="Consolas"/>
                        </a:rPr>
                        <a:t>        x </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dense_block</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x</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n_filters</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1000">
                          <a:solidFill>
                            <a:schemeClr val="dk1"/>
                          </a:solidFill>
                          <a:latin typeface="Consolas"/>
                          <a:ea typeface="Consolas"/>
                          <a:cs typeface="Consolas"/>
                          <a:sym typeface="Consolas"/>
                        </a:rPr>
                        <a:t>    </a:t>
                      </a:r>
                      <a:r>
                        <a:rPr lang="en" sz="1000">
                          <a:solidFill>
                            <a:srgbClr val="455A64"/>
                          </a:solidFill>
                          <a:latin typeface="Consolas"/>
                          <a:ea typeface="Consolas"/>
                          <a:cs typeface="Consolas"/>
                          <a:sym typeface="Consolas"/>
                        </a:rPr>
                        <a:t># Construct interceding transition block</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1000">
                          <a:solidFill>
                            <a:schemeClr val="dk1"/>
                          </a:solidFill>
                          <a:latin typeface="Consolas"/>
                          <a:ea typeface="Consolas"/>
                          <a:cs typeface="Consolas"/>
                          <a:sym typeface="Consolas"/>
                        </a:rPr>
                        <a:t>    </a:t>
                      </a:r>
                      <a:r>
                        <a:rPr lang="en" sz="1000">
                          <a:solidFill>
                            <a:srgbClr val="9C27B0"/>
                          </a:solidFill>
                          <a:latin typeface="Consolas"/>
                          <a:ea typeface="Consolas"/>
                          <a:cs typeface="Consolas"/>
                          <a:sym typeface="Consolas"/>
                        </a:rPr>
                        <a:t>if</a:t>
                      </a:r>
                      <a:r>
                        <a:rPr lang="en" sz="1000">
                          <a:solidFill>
                            <a:schemeClr val="dk1"/>
                          </a:solidFill>
                          <a:latin typeface="Consolas"/>
                          <a:ea typeface="Consolas"/>
                          <a:cs typeface="Consolas"/>
                          <a:sym typeface="Consolas"/>
                        </a:rPr>
                        <a:t> compression </a:t>
                      </a:r>
                      <a:r>
                        <a:rPr lang="en" sz="1000">
                          <a:solidFill>
                            <a:srgbClr val="9C27B0"/>
                          </a:solidFill>
                          <a:latin typeface="Consolas"/>
                          <a:ea typeface="Consolas"/>
                          <a:cs typeface="Consolas"/>
                          <a:sym typeface="Consolas"/>
                        </a:rPr>
                        <a:t>is</a:t>
                      </a:r>
                      <a:r>
                        <a:rPr lang="en" sz="1000">
                          <a:solidFill>
                            <a:schemeClr val="dk1"/>
                          </a:solidFill>
                          <a:latin typeface="Consolas"/>
                          <a:ea typeface="Consolas"/>
                          <a:cs typeface="Consolas"/>
                          <a:sym typeface="Consolas"/>
                        </a:rPr>
                        <a:t> </a:t>
                      </a:r>
                      <a:r>
                        <a:rPr lang="en" sz="1000">
                          <a:solidFill>
                            <a:srgbClr val="9C27B0"/>
                          </a:solidFill>
                          <a:latin typeface="Consolas"/>
                          <a:ea typeface="Consolas"/>
                          <a:cs typeface="Consolas"/>
                          <a:sym typeface="Consolas"/>
                        </a:rPr>
                        <a:t>not</a:t>
                      </a:r>
                      <a:r>
                        <a:rPr lang="en" sz="1000">
                          <a:solidFill>
                            <a:schemeClr val="dk1"/>
                          </a:solidFill>
                          <a:latin typeface="Consolas"/>
                          <a:ea typeface="Consolas"/>
                          <a:cs typeface="Consolas"/>
                          <a:sym typeface="Consolas"/>
                        </a:rPr>
                        <a:t> </a:t>
                      </a:r>
                      <a:r>
                        <a:rPr lang="en" sz="1000">
                          <a:solidFill>
                            <a:srgbClr val="9C27B0"/>
                          </a:solidFill>
                          <a:latin typeface="Consolas"/>
                          <a:ea typeface="Consolas"/>
                          <a:cs typeface="Consolas"/>
                          <a:sym typeface="Consolas"/>
                        </a:rPr>
                        <a:t>None</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1000">
                          <a:solidFill>
                            <a:schemeClr val="dk1"/>
                          </a:solidFill>
                          <a:latin typeface="Consolas"/>
                          <a:ea typeface="Consolas"/>
                          <a:cs typeface="Consolas"/>
                          <a:sym typeface="Consolas"/>
                        </a:rPr>
                        <a:t>        x </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trans_block</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x</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reduction</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1000">
                          <a:solidFill>
                            <a:schemeClr val="dk1"/>
                          </a:solidFill>
                          <a:latin typeface="Consolas"/>
                          <a:ea typeface="Consolas"/>
                          <a:cs typeface="Consolas"/>
                          <a:sym typeface="Consolas"/>
                        </a:rPr>
                        <a:t>    </a:t>
                      </a:r>
                      <a:r>
                        <a:rPr lang="en" sz="1000">
                          <a:solidFill>
                            <a:srgbClr val="9C27B0"/>
                          </a:solidFill>
                          <a:latin typeface="Consolas"/>
                          <a:ea typeface="Consolas"/>
                          <a:cs typeface="Consolas"/>
                          <a:sym typeface="Consolas"/>
                        </a:rPr>
                        <a:t>return</a:t>
                      </a:r>
                      <a:r>
                        <a:rPr lang="en" sz="1000">
                          <a:solidFill>
                            <a:schemeClr val="dk1"/>
                          </a:solidFill>
                          <a:latin typeface="Consolas"/>
                          <a:ea typeface="Consolas"/>
                          <a:cs typeface="Consolas"/>
                          <a:sym typeface="Consolas"/>
                        </a:rPr>
                        <a:t> x</a:t>
                      </a:r>
                      <a:endParaRPr sz="1000">
                        <a:solidFill>
                          <a:srgbClr val="455A64"/>
                        </a:solidFill>
                        <a:latin typeface="Consolas"/>
                        <a:ea typeface="Consolas"/>
                        <a:cs typeface="Consolas"/>
                        <a:sym typeface="Consolas"/>
                      </a:endParaRPr>
                    </a:p>
                  </a:txBody>
                  <a:tcPr marT="63500" marB="63500" marR="63500" marL="63500">
                    <a:solidFill>
                      <a:srgbClr val="FAFAFA"/>
                    </a:solidFill>
                  </a:tcPr>
                </a:tc>
              </a:tr>
            </a:tbl>
          </a:graphicData>
        </a:graphic>
      </p:graphicFrame>
      <p:sp>
        <p:nvSpPr>
          <p:cNvPr id="134" name="Google Shape;134;p22"/>
          <p:cNvSpPr txBox="1"/>
          <p:nvPr/>
        </p:nvSpPr>
        <p:spPr>
          <a:xfrm>
            <a:off x="5394675" y="2229550"/>
            <a:ext cx="2841900" cy="867600"/>
          </a:xfrm>
          <a:prstGeom prst="rect">
            <a:avLst/>
          </a:prstGeom>
          <a:noFill/>
          <a:ln cap="flat" cmpd="sng" w="9525">
            <a:solidFill>
              <a:srgbClr val="0D904F"/>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000">
                <a:solidFill>
                  <a:srgbClr val="0D904F"/>
                </a:solidFill>
              </a:rPr>
              <a:t>For the last group where there is no transition block, is indicated by the parameter compression set to None.</a:t>
            </a:r>
            <a:endParaRPr sz="1000">
              <a:solidFill>
                <a:srgbClr val="0D904F"/>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8" name="Shape 138"/>
        <p:cNvGrpSpPr/>
        <p:nvPr/>
      </p:nvGrpSpPr>
      <p:grpSpPr>
        <a:xfrm>
          <a:off x="0" y="0"/>
          <a:ext cx="0" cy="0"/>
          <a:chOff x="0" y="0"/>
          <a:chExt cx="0" cy="0"/>
        </a:xfrm>
      </p:grpSpPr>
      <p:sp>
        <p:nvSpPr>
          <p:cNvPr id="139" name="Google Shape;139;p23"/>
          <p:cNvSpPr txBox="1"/>
          <p:nvPr>
            <p:ph type="title"/>
          </p:nvPr>
        </p:nvSpPr>
        <p:spPr>
          <a:xfrm>
            <a:off x="311700" y="445025"/>
            <a:ext cx="8520600" cy="572700"/>
          </a:xfrm>
          <a:prstGeom prst="rect">
            <a:avLst/>
          </a:prstGeom>
          <a:solidFill>
            <a:srgbClr val="D9D9D9"/>
          </a:solidFill>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A61C00"/>
                </a:solidFill>
              </a:rPr>
              <a:t>Xception</a:t>
            </a:r>
            <a:endParaRPr>
              <a:solidFill>
                <a:srgbClr val="A61C00"/>
              </a:solidFill>
            </a:endParaRPr>
          </a:p>
        </p:txBody>
      </p:sp>
      <p:sp>
        <p:nvSpPr>
          <p:cNvPr id="140" name="Google Shape;140;p2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41" name="Google Shape;141;p23"/>
          <p:cNvSpPr txBox="1"/>
          <p:nvPr/>
        </p:nvSpPr>
        <p:spPr>
          <a:xfrm>
            <a:off x="311700" y="1188675"/>
            <a:ext cx="8520600" cy="2112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200">
                <a:solidFill>
                  <a:schemeClr val="dk1"/>
                </a:solidFill>
              </a:rPr>
              <a:t>The </a:t>
            </a:r>
            <a:r>
              <a:rPr b="1" lang="en" sz="1200">
                <a:solidFill>
                  <a:schemeClr val="dk1"/>
                </a:solidFill>
              </a:rPr>
              <a:t>Xception</a:t>
            </a:r>
            <a:r>
              <a:rPr lang="en" sz="1200">
                <a:solidFill>
                  <a:schemeClr val="dk1"/>
                </a:solidFill>
              </a:rPr>
              <a:t> (Extreme Inception) architecture was introduced by Francois Chollet/Google (creator of Keras) in 2017 as a </a:t>
            </a:r>
            <a:r>
              <a:rPr b="1" lang="en" sz="1200">
                <a:solidFill>
                  <a:srgbClr val="4A86E8"/>
                </a:solidFill>
              </a:rPr>
              <a:t>proposed further improvement over the Inception v3 architecture</a:t>
            </a:r>
            <a:r>
              <a:rPr lang="en" sz="1200">
                <a:solidFill>
                  <a:schemeClr val="dk1"/>
                </a:solidFill>
              </a:rPr>
              <a:t>. These two major changes were:</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endParaRPr>
          </a:p>
          <a:p>
            <a:pPr indent="-304800" lvl="0" marL="457200" rtl="0" algn="l">
              <a:lnSpc>
                <a:spcPct val="115000"/>
              </a:lnSpc>
              <a:spcBef>
                <a:spcPts val="0"/>
              </a:spcBef>
              <a:spcAft>
                <a:spcPts val="0"/>
              </a:spcAft>
              <a:buClr>
                <a:schemeClr val="dk1"/>
              </a:buClr>
              <a:buSzPts val="1200"/>
              <a:buAutoNum type="arabicPeriod"/>
            </a:pPr>
            <a:r>
              <a:rPr b="1" lang="en" sz="1200">
                <a:solidFill>
                  <a:srgbClr val="4A86E8"/>
                </a:solidFill>
              </a:rPr>
              <a:t>Reorganized the Inception architecture</a:t>
            </a:r>
            <a:r>
              <a:rPr lang="en" sz="1200">
                <a:solidFill>
                  <a:schemeClr val="dk1"/>
                </a:solidFill>
              </a:rPr>
              <a:t> of the concept of having three inception-style residual groups (A, B and C) </a:t>
            </a:r>
            <a:r>
              <a:rPr b="1" lang="en" sz="1200">
                <a:solidFill>
                  <a:srgbClr val="4A86E8"/>
                </a:solidFill>
              </a:rPr>
              <a:t>into an entry, middle and exit flow</a:t>
            </a:r>
            <a:r>
              <a:rPr lang="en" sz="1200">
                <a:solidFill>
                  <a:schemeClr val="dk1"/>
                </a:solidFill>
              </a:rPr>
              <a:t>, where the stem group is part of the entry, the classifier is part of the exit, and reduced the structural complexity of the inception-style residual blocks.</a:t>
            </a:r>
            <a:br>
              <a:rPr lang="en" sz="1200">
                <a:solidFill>
                  <a:schemeClr val="dk1"/>
                </a:solidFill>
              </a:rPr>
            </a:br>
            <a:endParaRPr sz="1200">
              <a:solidFill>
                <a:schemeClr val="dk1"/>
              </a:solidFill>
            </a:endParaRPr>
          </a:p>
          <a:p>
            <a:pPr indent="-304800" lvl="0" marL="457200" rtl="0" algn="l">
              <a:lnSpc>
                <a:spcPct val="115000"/>
              </a:lnSpc>
              <a:spcBef>
                <a:spcPts val="0"/>
              </a:spcBef>
              <a:spcAft>
                <a:spcPts val="0"/>
              </a:spcAft>
              <a:buClr>
                <a:schemeClr val="dk1"/>
              </a:buClr>
              <a:buSzPts val="1200"/>
              <a:buAutoNum type="arabicPeriod"/>
            </a:pPr>
            <a:r>
              <a:rPr lang="en" sz="1200">
                <a:solidFill>
                  <a:schemeClr val="dk1"/>
                </a:solidFill>
              </a:rPr>
              <a:t>The factorization of a convolution into a </a:t>
            </a:r>
            <a:r>
              <a:rPr b="1" lang="en" sz="1200">
                <a:solidFill>
                  <a:srgbClr val="4A86E8"/>
                </a:solidFill>
              </a:rPr>
              <a:t>spatial separable convolution in an inception v3 block is replaced with a depthwise separable convolution</a:t>
            </a:r>
            <a:r>
              <a:rPr lang="en" sz="1200">
                <a:solidFill>
                  <a:schemeClr val="dk1"/>
                </a:solidFill>
              </a:rPr>
              <a:t>.</a:t>
            </a:r>
            <a:endParaRPr sz="1200">
              <a:solidFill>
                <a:schemeClr val="dk1"/>
              </a:solidFill>
            </a:endParaRPr>
          </a:p>
          <a:p>
            <a:pPr indent="0" lvl="0" marL="0" rtl="0" algn="l">
              <a:lnSpc>
                <a:spcPct val="115000"/>
              </a:lnSpc>
              <a:spcBef>
                <a:spcPts val="0"/>
              </a:spcBef>
              <a:spcAft>
                <a:spcPts val="0"/>
              </a:spcAft>
              <a:buNone/>
            </a:pPr>
            <a:r>
              <a:rPr lang="en" sz="1200">
                <a:solidFill>
                  <a:schemeClr val="dk1"/>
                </a:solidFill>
              </a:rPr>
              <a:t>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sp>
        <p:nvSpPr>
          <p:cNvPr id="146" name="Google Shape;146;p24"/>
          <p:cNvSpPr txBox="1"/>
          <p:nvPr>
            <p:ph type="title"/>
          </p:nvPr>
        </p:nvSpPr>
        <p:spPr>
          <a:xfrm>
            <a:off x="311700" y="445025"/>
            <a:ext cx="8520600" cy="572700"/>
          </a:xfrm>
          <a:prstGeom prst="rect">
            <a:avLst/>
          </a:prstGeom>
          <a:solidFill>
            <a:srgbClr val="D9D9D9"/>
          </a:solidFill>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A61C00"/>
                </a:solidFill>
              </a:rPr>
              <a:t>Xception Architecture</a:t>
            </a:r>
            <a:endParaRPr>
              <a:solidFill>
                <a:srgbClr val="A61C00"/>
              </a:solidFill>
            </a:endParaRPr>
          </a:p>
        </p:txBody>
      </p:sp>
      <p:sp>
        <p:nvSpPr>
          <p:cNvPr id="147" name="Google Shape;147;p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48" name="Google Shape;148;p24"/>
          <p:cNvPicPr preferRelativeResize="0"/>
          <p:nvPr/>
        </p:nvPicPr>
        <p:blipFill>
          <a:blip r:embed="rId3">
            <a:alphaModFix/>
          </a:blip>
          <a:stretch>
            <a:fillRect/>
          </a:stretch>
        </p:blipFill>
        <p:spPr>
          <a:xfrm>
            <a:off x="835200" y="1250650"/>
            <a:ext cx="7089699" cy="38061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2" name="Shape 152"/>
        <p:cNvGrpSpPr/>
        <p:nvPr/>
      </p:nvGrpSpPr>
      <p:grpSpPr>
        <a:xfrm>
          <a:off x="0" y="0"/>
          <a:ext cx="0" cy="0"/>
          <a:chOff x="0" y="0"/>
          <a:chExt cx="0" cy="0"/>
        </a:xfrm>
      </p:grpSpPr>
      <p:sp>
        <p:nvSpPr>
          <p:cNvPr id="153" name="Google Shape;153;p25"/>
          <p:cNvSpPr txBox="1"/>
          <p:nvPr>
            <p:ph type="title"/>
          </p:nvPr>
        </p:nvSpPr>
        <p:spPr>
          <a:xfrm>
            <a:off x="311700" y="445025"/>
            <a:ext cx="8520600" cy="572700"/>
          </a:xfrm>
          <a:prstGeom prst="rect">
            <a:avLst/>
          </a:prstGeom>
          <a:solidFill>
            <a:srgbClr val="D9D9D9"/>
          </a:solidFill>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A61C00"/>
                </a:solidFill>
              </a:rPr>
              <a:t>Xception Architecture</a:t>
            </a:r>
            <a:endParaRPr>
              <a:solidFill>
                <a:srgbClr val="A61C00"/>
              </a:solidFill>
            </a:endParaRPr>
          </a:p>
        </p:txBody>
      </p:sp>
      <p:sp>
        <p:nvSpPr>
          <p:cNvPr id="154" name="Google Shape;154;p2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55" name="Google Shape;155;p25"/>
          <p:cNvSpPr txBox="1"/>
          <p:nvPr/>
        </p:nvSpPr>
        <p:spPr>
          <a:xfrm>
            <a:off x="311700" y="1175425"/>
            <a:ext cx="8520600" cy="1093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100"/>
              </a:spcBef>
              <a:spcAft>
                <a:spcPts val="0"/>
              </a:spcAft>
              <a:buNone/>
            </a:pPr>
            <a:r>
              <a:rPr lang="en" sz="1200">
                <a:solidFill>
                  <a:schemeClr val="dk1"/>
                </a:solidFill>
              </a:rPr>
              <a:t>A</a:t>
            </a:r>
            <a:r>
              <a:rPr lang="en" sz="1200">
                <a:solidFill>
                  <a:schemeClr val="dk1"/>
                </a:solidFill>
              </a:rPr>
              <a:t> </a:t>
            </a:r>
            <a:r>
              <a:rPr lang="en" sz="1200" u="sng">
                <a:solidFill>
                  <a:schemeClr val="dk1"/>
                </a:solidFill>
              </a:rPr>
              <a:t>skeleton</a:t>
            </a:r>
            <a:r>
              <a:rPr lang="en" sz="1200">
                <a:solidFill>
                  <a:schemeClr val="dk1"/>
                </a:solidFill>
              </a:rPr>
              <a:t> implementation of the Xception architecture. The code is partitioned into an </a:t>
            </a:r>
            <a:r>
              <a:rPr b="1" lang="en" sz="1200">
                <a:solidFill>
                  <a:srgbClr val="4A86E8"/>
                </a:solidFill>
              </a:rPr>
              <a:t>entry flow, middle flow and exit flow</a:t>
            </a:r>
            <a:r>
              <a:rPr lang="en" sz="1200">
                <a:solidFill>
                  <a:schemeClr val="dk1"/>
                </a:solidFill>
              </a:rPr>
              <a:t> section. The entry flow is further sub-partitioned into a stem and body, and the exit flow is further sub-partitioned into a body and classifier.</a:t>
            </a:r>
            <a:endParaRPr sz="1200">
              <a:solidFill>
                <a:schemeClr val="dk1"/>
              </a:solidFill>
            </a:endParaRPr>
          </a:p>
        </p:txBody>
      </p:sp>
      <p:graphicFrame>
        <p:nvGraphicFramePr>
          <p:cNvPr id="156" name="Google Shape;156;p25"/>
          <p:cNvGraphicFramePr/>
          <p:nvPr/>
        </p:nvGraphicFramePr>
        <p:xfrm>
          <a:off x="377700" y="2082613"/>
          <a:ext cx="3000000" cy="3000000"/>
        </p:xfrm>
        <a:graphic>
          <a:graphicData uri="http://schemas.openxmlformats.org/drawingml/2006/table">
            <a:tbl>
              <a:tblPr>
                <a:noFill/>
                <a:tableStyleId>{0DCE61A7-FE16-4F7C-AC55-E25B9B9091B1}</a:tableStyleId>
              </a:tblPr>
              <a:tblGrid>
                <a:gridCol w="4194300"/>
              </a:tblGrid>
              <a:tr h="2974200">
                <a:tc>
                  <a:txBody>
                    <a:bodyPr/>
                    <a:lstStyle/>
                    <a:p>
                      <a:pPr indent="0" lvl="0" marL="0" rtl="0" algn="l">
                        <a:lnSpc>
                          <a:spcPct val="115000"/>
                        </a:lnSpc>
                        <a:spcBef>
                          <a:spcPts val="0"/>
                        </a:spcBef>
                        <a:spcAft>
                          <a:spcPts val="0"/>
                        </a:spcAft>
                        <a:buNone/>
                      </a:pPr>
                      <a:r>
                        <a:rPr lang="en" sz="900">
                          <a:solidFill>
                            <a:srgbClr val="9C27B0"/>
                          </a:solidFill>
                          <a:latin typeface="Consolas"/>
                          <a:ea typeface="Consolas"/>
                          <a:cs typeface="Consolas"/>
                          <a:sym typeface="Consolas"/>
                        </a:rPr>
                        <a:t>def</a:t>
                      </a:r>
                      <a:r>
                        <a:rPr lang="en" sz="900">
                          <a:solidFill>
                            <a:schemeClr val="dk1"/>
                          </a:solidFill>
                          <a:latin typeface="Consolas"/>
                          <a:ea typeface="Consolas"/>
                          <a:cs typeface="Consolas"/>
                          <a:sym typeface="Consolas"/>
                        </a:rPr>
                        <a:t> entryFlow</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inputs</a:t>
                      </a:r>
                      <a:r>
                        <a:rPr lang="en" sz="900">
                          <a:solidFill>
                            <a:srgbClr val="616161"/>
                          </a:solidFill>
                          <a:latin typeface="Consolas"/>
                          <a:ea typeface="Consolas"/>
                          <a:cs typeface="Consolas"/>
                          <a:sym typeface="Consolas"/>
                        </a:rPr>
                        <a:t>):</a:t>
                      </a:r>
                      <a:br>
                        <a:rPr lang="en" sz="900">
                          <a:solidFill>
                            <a:srgbClr val="616161"/>
                          </a:solidFill>
                          <a:latin typeface="Consolas"/>
                          <a:ea typeface="Consolas"/>
                          <a:cs typeface="Consolas"/>
                          <a:sym typeface="Consolas"/>
                        </a:rPr>
                      </a:b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900">
                          <a:solidFill>
                            <a:schemeClr val="dk1"/>
                          </a:solidFill>
                          <a:latin typeface="Consolas"/>
                          <a:ea typeface="Consolas"/>
                          <a:cs typeface="Consolas"/>
                          <a:sym typeface="Consolas"/>
                        </a:rPr>
                        <a:t>    </a:t>
                      </a:r>
                      <a:r>
                        <a:rPr lang="en" sz="900">
                          <a:solidFill>
                            <a:srgbClr val="9C27B0"/>
                          </a:solidFill>
                          <a:latin typeface="Consolas"/>
                          <a:ea typeface="Consolas"/>
                          <a:cs typeface="Consolas"/>
                          <a:sym typeface="Consolas"/>
                        </a:rPr>
                        <a:t>def</a:t>
                      </a:r>
                      <a:r>
                        <a:rPr lang="en" sz="900">
                          <a:solidFill>
                            <a:schemeClr val="dk1"/>
                          </a:solidFill>
                          <a:latin typeface="Consolas"/>
                          <a:ea typeface="Consolas"/>
                          <a:cs typeface="Consolas"/>
                          <a:sym typeface="Consolas"/>
                        </a:rPr>
                        <a:t> stem</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inputs</a:t>
                      </a:r>
                      <a:r>
                        <a:rPr lang="en" sz="900">
                          <a:solidFill>
                            <a:srgbClr val="616161"/>
                          </a:solidFill>
                          <a:latin typeface="Consolas"/>
                          <a:ea typeface="Consolas"/>
                          <a:cs typeface="Consolas"/>
                          <a:sym typeface="Consolas"/>
                        </a:rPr>
                        <a:t>):</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900">
                          <a:solidFill>
                            <a:schemeClr val="dk1"/>
                          </a:solidFill>
                          <a:latin typeface="Consolas"/>
                          <a:ea typeface="Consolas"/>
                          <a:cs typeface="Consolas"/>
                          <a:sym typeface="Consolas"/>
                        </a:rPr>
                        <a:t>        </a:t>
                      </a:r>
                      <a:r>
                        <a:rPr lang="en" sz="900">
                          <a:solidFill>
                            <a:srgbClr val="455A64"/>
                          </a:solidFill>
                          <a:latin typeface="Consolas"/>
                          <a:ea typeface="Consolas"/>
                          <a:cs typeface="Consolas"/>
                          <a:sym typeface="Consolas"/>
                        </a:rPr>
                        <a:t># … REMOVED for brevity</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900">
                          <a:solidFill>
                            <a:schemeClr val="dk1"/>
                          </a:solidFill>
                          <a:latin typeface="Consolas"/>
                          <a:ea typeface="Consolas"/>
                          <a:cs typeface="Consolas"/>
                          <a:sym typeface="Consolas"/>
                        </a:rPr>
                        <a:t>        </a:t>
                      </a:r>
                      <a:r>
                        <a:rPr lang="en" sz="900">
                          <a:solidFill>
                            <a:srgbClr val="9C27B0"/>
                          </a:solidFill>
                          <a:latin typeface="Consolas"/>
                          <a:ea typeface="Consolas"/>
                          <a:cs typeface="Consolas"/>
                          <a:sym typeface="Consolas"/>
                        </a:rPr>
                        <a:t>return</a:t>
                      </a:r>
                      <a:r>
                        <a:rPr lang="en" sz="900">
                          <a:solidFill>
                            <a:schemeClr val="dk1"/>
                          </a:solidFill>
                          <a:latin typeface="Consolas"/>
                          <a:ea typeface="Consolas"/>
                          <a:cs typeface="Consolas"/>
                          <a:sym typeface="Consolas"/>
                        </a:rPr>
                        <a:t> x</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900">
                          <a:solidFill>
                            <a:schemeClr val="dk1"/>
                          </a:solidFill>
                          <a:latin typeface="Consolas"/>
                          <a:ea typeface="Consolas"/>
                          <a:cs typeface="Consolas"/>
                          <a:sym typeface="Consolas"/>
                        </a:rPr>
                        <a:t>    </a:t>
                      </a:r>
                      <a:r>
                        <a:rPr lang="en" sz="900">
                          <a:solidFill>
                            <a:srgbClr val="455A64"/>
                          </a:solidFill>
                          <a:latin typeface="Consolas"/>
                          <a:ea typeface="Consolas"/>
                          <a:cs typeface="Consolas"/>
                          <a:sym typeface="Consolas"/>
                        </a:rPr>
                        <a:t># Create the stem to the neural network</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900">
                          <a:solidFill>
                            <a:schemeClr val="dk1"/>
                          </a:solidFill>
                          <a:latin typeface="Consolas"/>
                          <a:ea typeface="Consolas"/>
                          <a:cs typeface="Consolas"/>
                          <a:sym typeface="Consolas"/>
                        </a:rPr>
                        <a:t>    x </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stem</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inputs</a:t>
                      </a:r>
                      <a:r>
                        <a:rPr lang="en" sz="900">
                          <a:solidFill>
                            <a:srgbClr val="616161"/>
                          </a:solidFill>
                          <a:latin typeface="Consolas"/>
                          <a:ea typeface="Consolas"/>
                          <a:cs typeface="Consolas"/>
                          <a:sym typeface="Consolas"/>
                        </a:rPr>
                        <a:t>)</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900">
                          <a:solidFill>
                            <a:schemeClr val="dk1"/>
                          </a:solidFill>
                          <a:latin typeface="Consolas"/>
                          <a:ea typeface="Consolas"/>
                          <a:cs typeface="Consolas"/>
                          <a:sym typeface="Consolas"/>
                        </a:rPr>
                        <a:t>    </a:t>
                      </a:r>
                      <a:r>
                        <a:rPr lang="en" sz="900">
                          <a:solidFill>
                            <a:srgbClr val="455A64"/>
                          </a:solidFill>
                          <a:latin typeface="Consolas"/>
                          <a:ea typeface="Consolas"/>
                          <a:cs typeface="Consolas"/>
                          <a:sym typeface="Consolas"/>
                        </a:rPr>
                        <a:t># Create three residual blocks using linear projection</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900">
                          <a:solidFill>
                            <a:schemeClr val="dk1"/>
                          </a:solidFill>
                          <a:latin typeface="Consolas"/>
                          <a:ea typeface="Consolas"/>
                          <a:cs typeface="Consolas"/>
                          <a:sym typeface="Consolas"/>
                        </a:rPr>
                        <a:t>    </a:t>
                      </a:r>
                      <a:r>
                        <a:rPr lang="en" sz="900">
                          <a:solidFill>
                            <a:srgbClr val="9C27B0"/>
                          </a:solidFill>
                          <a:latin typeface="Consolas"/>
                          <a:ea typeface="Consolas"/>
                          <a:cs typeface="Consolas"/>
                          <a:sym typeface="Consolas"/>
                        </a:rPr>
                        <a:t>for</a:t>
                      </a:r>
                      <a:r>
                        <a:rPr lang="en" sz="900">
                          <a:solidFill>
                            <a:schemeClr val="dk1"/>
                          </a:solidFill>
                          <a:latin typeface="Consolas"/>
                          <a:ea typeface="Consolas"/>
                          <a:cs typeface="Consolas"/>
                          <a:sym typeface="Consolas"/>
                        </a:rPr>
                        <a:t> n_filters </a:t>
                      </a:r>
                      <a:r>
                        <a:rPr lang="en" sz="900">
                          <a:solidFill>
                            <a:srgbClr val="9C27B0"/>
                          </a:solidFill>
                          <a:latin typeface="Consolas"/>
                          <a:ea typeface="Consolas"/>
                          <a:cs typeface="Consolas"/>
                          <a:sym typeface="Consolas"/>
                        </a:rPr>
                        <a:t>in</a:t>
                      </a:r>
                      <a:r>
                        <a:rPr lang="en" sz="900">
                          <a:solidFill>
                            <a:schemeClr val="dk1"/>
                          </a:solidFill>
                          <a:latin typeface="Consolas"/>
                          <a:ea typeface="Consolas"/>
                          <a:cs typeface="Consolas"/>
                          <a:sym typeface="Consolas"/>
                        </a:rPr>
                        <a:t> </a:t>
                      </a:r>
                      <a:r>
                        <a:rPr lang="en" sz="900">
                          <a:solidFill>
                            <a:srgbClr val="616161"/>
                          </a:solidFill>
                          <a:latin typeface="Consolas"/>
                          <a:ea typeface="Consolas"/>
                          <a:cs typeface="Consolas"/>
                          <a:sym typeface="Consolas"/>
                        </a:rPr>
                        <a:t>[</a:t>
                      </a:r>
                      <a:r>
                        <a:rPr lang="en" sz="900">
                          <a:solidFill>
                            <a:srgbClr val="C53929"/>
                          </a:solidFill>
                          <a:latin typeface="Consolas"/>
                          <a:ea typeface="Consolas"/>
                          <a:cs typeface="Consolas"/>
                          <a:sym typeface="Consolas"/>
                        </a:rPr>
                        <a:t>128</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a:t>
                      </a:r>
                      <a:r>
                        <a:rPr lang="en" sz="900">
                          <a:solidFill>
                            <a:srgbClr val="C53929"/>
                          </a:solidFill>
                          <a:latin typeface="Consolas"/>
                          <a:ea typeface="Consolas"/>
                          <a:cs typeface="Consolas"/>
                          <a:sym typeface="Consolas"/>
                        </a:rPr>
                        <a:t>256</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a:t>
                      </a:r>
                      <a:r>
                        <a:rPr lang="en" sz="900">
                          <a:solidFill>
                            <a:srgbClr val="C53929"/>
                          </a:solidFill>
                          <a:latin typeface="Consolas"/>
                          <a:ea typeface="Consolas"/>
                          <a:cs typeface="Consolas"/>
                          <a:sym typeface="Consolas"/>
                        </a:rPr>
                        <a:t>728</a:t>
                      </a:r>
                      <a:r>
                        <a:rPr lang="en" sz="900">
                          <a:solidFill>
                            <a:srgbClr val="616161"/>
                          </a:solidFill>
                          <a:latin typeface="Consolas"/>
                          <a:ea typeface="Consolas"/>
                          <a:cs typeface="Consolas"/>
                          <a:sym typeface="Consolas"/>
                        </a:rPr>
                        <a:t>]:</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900">
                          <a:solidFill>
                            <a:schemeClr val="dk1"/>
                          </a:solidFill>
                          <a:latin typeface="Consolas"/>
                          <a:ea typeface="Consolas"/>
                          <a:cs typeface="Consolas"/>
                          <a:sym typeface="Consolas"/>
                        </a:rPr>
                        <a:t>        x </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projection_block</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x</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n_filters</a:t>
                      </a:r>
                      <a:r>
                        <a:rPr lang="en" sz="900">
                          <a:solidFill>
                            <a:srgbClr val="616161"/>
                          </a:solidFill>
                          <a:latin typeface="Consolas"/>
                          <a:ea typeface="Consolas"/>
                          <a:cs typeface="Consolas"/>
                          <a:sym typeface="Consolas"/>
                        </a:rPr>
                        <a:t>)</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900">
                          <a:solidFill>
                            <a:schemeClr val="dk1"/>
                          </a:solidFill>
                          <a:latin typeface="Consolas"/>
                          <a:ea typeface="Consolas"/>
                          <a:cs typeface="Consolas"/>
                          <a:sym typeface="Consolas"/>
                        </a:rPr>
                        <a:t>    </a:t>
                      </a:r>
                      <a:r>
                        <a:rPr lang="en" sz="900">
                          <a:solidFill>
                            <a:srgbClr val="9C27B0"/>
                          </a:solidFill>
                          <a:latin typeface="Consolas"/>
                          <a:ea typeface="Consolas"/>
                          <a:cs typeface="Consolas"/>
                          <a:sym typeface="Consolas"/>
                        </a:rPr>
                        <a:t>return</a:t>
                      </a:r>
                      <a:r>
                        <a:rPr lang="en" sz="900">
                          <a:solidFill>
                            <a:schemeClr val="dk1"/>
                          </a:solidFill>
                          <a:latin typeface="Consolas"/>
                          <a:ea typeface="Consolas"/>
                          <a:cs typeface="Consolas"/>
                          <a:sym typeface="Consolas"/>
                        </a:rPr>
                        <a:t> x</a:t>
                      </a:r>
                      <a:endParaRPr sz="900">
                        <a:solidFill>
                          <a:srgbClr val="9C27B0"/>
                        </a:solidFill>
                        <a:latin typeface="Consolas"/>
                        <a:ea typeface="Consolas"/>
                        <a:cs typeface="Consolas"/>
                        <a:sym typeface="Consolas"/>
                      </a:endParaRPr>
                    </a:p>
                  </a:txBody>
                  <a:tcPr marT="63500" marB="63500" marR="63500" marL="63500">
                    <a:solidFill>
                      <a:srgbClr val="FAFAFA"/>
                    </a:solidFill>
                  </a:tcPr>
                </a:tc>
              </a:tr>
            </a:tbl>
          </a:graphicData>
        </a:graphic>
      </p:graphicFrame>
      <p:graphicFrame>
        <p:nvGraphicFramePr>
          <p:cNvPr id="157" name="Google Shape;157;p25"/>
          <p:cNvGraphicFramePr/>
          <p:nvPr/>
        </p:nvGraphicFramePr>
        <p:xfrm>
          <a:off x="4638000" y="2082613"/>
          <a:ext cx="3000000" cy="3000000"/>
        </p:xfrm>
        <a:graphic>
          <a:graphicData uri="http://schemas.openxmlformats.org/drawingml/2006/table">
            <a:tbl>
              <a:tblPr>
                <a:noFill/>
                <a:tableStyleId>{0DCE61A7-FE16-4F7C-AC55-E25B9B9091B1}</a:tableStyleId>
              </a:tblPr>
              <a:tblGrid>
                <a:gridCol w="4017125"/>
              </a:tblGrid>
              <a:tr h="2974200">
                <a:tc>
                  <a:txBody>
                    <a:bodyPr/>
                    <a:lstStyle/>
                    <a:p>
                      <a:pPr indent="0" lvl="0" marL="0" rtl="0" algn="l">
                        <a:lnSpc>
                          <a:spcPct val="115000"/>
                        </a:lnSpc>
                        <a:spcBef>
                          <a:spcPts val="0"/>
                        </a:spcBef>
                        <a:spcAft>
                          <a:spcPts val="0"/>
                        </a:spcAft>
                        <a:buNone/>
                      </a:pPr>
                      <a:r>
                        <a:rPr lang="en" sz="900">
                          <a:solidFill>
                            <a:srgbClr val="9C27B0"/>
                          </a:solidFill>
                          <a:latin typeface="Consolas"/>
                          <a:ea typeface="Consolas"/>
                          <a:cs typeface="Consolas"/>
                          <a:sym typeface="Consolas"/>
                        </a:rPr>
                        <a:t>def</a:t>
                      </a:r>
                      <a:r>
                        <a:rPr lang="en" sz="900">
                          <a:solidFill>
                            <a:schemeClr val="dk1"/>
                          </a:solidFill>
                          <a:latin typeface="Consolas"/>
                          <a:ea typeface="Consolas"/>
                          <a:cs typeface="Consolas"/>
                          <a:sym typeface="Consolas"/>
                        </a:rPr>
                        <a:t> middleFlow</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x</a:t>
                      </a:r>
                      <a:r>
                        <a:rPr lang="en" sz="900">
                          <a:solidFill>
                            <a:srgbClr val="616161"/>
                          </a:solidFill>
                          <a:latin typeface="Consolas"/>
                          <a:ea typeface="Consolas"/>
                          <a:cs typeface="Consolas"/>
                          <a:sym typeface="Consolas"/>
                        </a:rPr>
                        <a:t>):</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900">
                          <a:solidFill>
                            <a:schemeClr val="dk1"/>
                          </a:solidFill>
                          <a:latin typeface="Consolas"/>
                          <a:ea typeface="Consolas"/>
                          <a:cs typeface="Consolas"/>
                          <a:sym typeface="Consolas"/>
                        </a:rPr>
                        <a:t>    </a:t>
                      </a:r>
                      <a:r>
                        <a:rPr lang="en" sz="900">
                          <a:solidFill>
                            <a:srgbClr val="455A64"/>
                          </a:solidFill>
                          <a:latin typeface="Consolas"/>
                          <a:ea typeface="Consolas"/>
                          <a:cs typeface="Consolas"/>
                          <a:sym typeface="Consolas"/>
                        </a:rPr>
                        <a:t># Create 8 residual blocks</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900">
                          <a:solidFill>
                            <a:schemeClr val="dk1"/>
                          </a:solidFill>
                          <a:latin typeface="Consolas"/>
                          <a:ea typeface="Consolas"/>
                          <a:cs typeface="Consolas"/>
                          <a:sym typeface="Consolas"/>
                        </a:rPr>
                        <a:t>    </a:t>
                      </a:r>
                      <a:r>
                        <a:rPr lang="en" sz="900">
                          <a:solidFill>
                            <a:srgbClr val="9C27B0"/>
                          </a:solidFill>
                          <a:latin typeface="Consolas"/>
                          <a:ea typeface="Consolas"/>
                          <a:cs typeface="Consolas"/>
                          <a:sym typeface="Consolas"/>
                        </a:rPr>
                        <a:t>for</a:t>
                      </a:r>
                      <a:r>
                        <a:rPr lang="en" sz="900">
                          <a:solidFill>
                            <a:schemeClr val="dk1"/>
                          </a:solidFill>
                          <a:latin typeface="Consolas"/>
                          <a:ea typeface="Consolas"/>
                          <a:cs typeface="Consolas"/>
                          <a:sym typeface="Consolas"/>
                        </a:rPr>
                        <a:t> _ </a:t>
                      </a:r>
                      <a:r>
                        <a:rPr lang="en" sz="900">
                          <a:solidFill>
                            <a:srgbClr val="9C27B0"/>
                          </a:solidFill>
                          <a:latin typeface="Consolas"/>
                          <a:ea typeface="Consolas"/>
                          <a:cs typeface="Consolas"/>
                          <a:sym typeface="Consolas"/>
                        </a:rPr>
                        <a:t>in</a:t>
                      </a:r>
                      <a:r>
                        <a:rPr lang="en" sz="900">
                          <a:solidFill>
                            <a:schemeClr val="dk1"/>
                          </a:solidFill>
                          <a:latin typeface="Consolas"/>
                          <a:ea typeface="Consolas"/>
                          <a:cs typeface="Consolas"/>
                          <a:sym typeface="Consolas"/>
                        </a:rPr>
                        <a:t> range</a:t>
                      </a:r>
                      <a:r>
                        <a:rPr lang="en" sz="900">
                          <a:solidFill>
                            <a:srgbClr val="616161"/>
                          </a:solidFill>
                          <a:latin typeface="Consolas"/>
                          <a:ea typeface="Consolas"/>
                          <a:cs typeface="Consolas"/>
                          <a:sym typeface="Consolas"/>
                        </a:rPr>
                        <a:t>(</a:t>
                      </a:r>
                      <a:r>
                        <a:rPr lang="en" sz="900">
                          <a:solidFill>
                            <a:srgbClr val="C53929"/>
                          </a:solidFill>
                          <a:latin typeface="Consolas"/>
                          <a:ea typeface="Consolas"/>
                          <a:cs typeface="Consolas"/>
                          <a:sym typeface="Consolas"/>
                        </a:rPr>
                        <a:t>8</a:t>
                      </a:r>
                      <a:r>
                        <a:rPr lang="en" sz="900">
                          <a:solidFill>
                            <a:srgbClr val="616161"/>
                          </a:solidFill>
                          <a:latin typeface="Consolas"/>
                          <a:ea typeface="Consolas"/>
                          <a:cs typeface="Consolas"/>
                          <a:sym typeface="Consolas"/>
                        </a:rPr>
                        <a:t>):</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900">
                          <a:solidFill>
                            <a:schemeClr val="dk1"/>
                          </a:solidFill>
                          <a:latin typeface="Consolas"/>
                          <a:ea typeface="Consolas"/>
                          <a:cs typeface="Consolas"/>
                          <a:sym typeface="Consolas"/>
                        </a:rPr>
                        <a:t>        x </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residual_block</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x</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a:t>
                      </a:r>
                      <a:r>
                        <a:rPr lang="en" sz="900">
                          <a:solidFill>
                            <a:srgbClr val="C53929"/>
                          </a:solidFill>
                          <a:latin typeface="Consolas"/>
                          <a:ea typeface="Consolas"/>
                          <a:cs typeface="Consolas"/>
                          <a:sym typeface="Consolas"/>
                        </a:rPr>
                        <a:t>728</a:t>
                      </a:r>
                      <a:r>
                        <a:rPr lang="en" sz="900">
                          <a:solidFill>
                            <a:srgbClr val="616161"/>
                          </a:solidFill>
                          <a:latin typeface="Consolas"/>
                          <a:ea typeface="Consolas"/>
                          <a:cs typeface="Consolas"/>
                          <a:sym typeface="Consolas"/>
                        </a:rPr>
                        <a:t>)</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900">
                          <a:solidFill>
                            <a:schemeClr val="dk1"/>
                          </a:solidFill>
                          <a:latin typeface="Consolas"/>
                          <a:ea typeface="Consolas"/>
                          <a:cs typeface="Consolas"/>
                          <a:sym typeface="Consolas"/>
                        </a:rPr>
                        <a:t>    </a:t>
                      </a:r>
                      <a:r>
                        <a:rPr lang="en" sz="900">
                          <a:solidFill>
                            <a:srgbClr val="9C27B0"/>
                          </a:solidFill>
                          <a:latin typeface="Consolas"/>
                          <a:ea typeface="Consolas"/>
                          <a:cs typeface="Consolas"/>
                          <a:sym typeface="Consolas"/>
                        </a:rPr>
                        <a:t>return</a:t>
                      </a:r>
                      <a:r>
                        <a:rPr lang="en" sz="900">
                          <a:solidFill>
                            <a:schemeClr val="dk1"/>
                          </a:solidFill>
                          <a:latin typeface="Consolas"/>
                          <a:ea typeface="Consolas"/>
                          <a:cs typeface="Consolas"/>
                          <a:sym typeface="Consolas"/>
                        </a:rPr>
                        <a:t> x</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900">
                          <a:solidFill>
                            <a:srgbClr val="9C27B0"/>
                          </a:solidFill>
                          <a:latin typeface="Consolas"/>
                          <a:ea typeface="Consolas"/>
                          <a:cs typeface="Consolas"/>
                          <a:sym typeface="Consolas"/>
                        </a:rPr>
                        <a:t>def</a:t>
                      </a:r>
                      <a:r>
                        <a:rPr lang="en" sz="900">
                          <a:solidFill>
                            <a:schemeClr val="dk1"/>
                          </a:solidFill>
                          <a:latin typeface="Consolas"/>
                          <a:ea typeface="Consolas"/>
                          <a:cs typeface="Consolas"/>
                          <a:sym typeface="Consolas"/>
                        </a:rPr>
                        <a:t> exitFlow</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x</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n_classes</a:t>
                      </a:r>
                      <a:r>
                        <a:rPr lang="en" sz="900">
                          <a:solidFill>
                            <a:srgbClr val="616161"/>
                          </a:solidFill>
                          <a:latin typeface="Consolas"/>
                          <a:ea typeface="Consolas"/>
                          <a:cs typeface="Consolas"/>
                          <a:sym typeface="Consolas"/>
                        </a:rPr>
                        <a:t>):</a:t>
                      </a:r>
                      <a:br>
                        <a:rPr lang="en" sz="900">
                          <a:solidFill>
                            <a:srgbClr val="616161"/>
                          </a:solidFill>
                          <a:latin typeface="Consolas"/>
                          <a:ea typeface="Consolas"/>
                          <a:cs typeface="Consolas"/>
                          <a:sym typeface="Consolas"/>
                        </a:rPr>
                      </a:b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900">
                          <a:solidFill>
                            <a:schemeClr val="dk1"/>
                          </a:solidFill>
                          <a:latin typeface="Consolas"/>
                          <a:ea typeface="Consolas"/>
                          <a:cs typeface="Consolas"/>
                          <a:sym typeface="Consolas"/>
                        </a:rPr>
                        <a:t>    </a:t>
                      </a:r>
                      <a:r>
                        <a:rPr lang="en" sz="900">
                          <a:solidFill>
                            <a:srgbClr val="9C27B0"/>
                          </a:solidFill>
                          <a:latin typeface="Consolas"/>
                          <a:ea typeface="Consolas"/>
                          <a:cs typeface="Consolas"/>
                          <a:sym typeface="Consolas"/>
                        </a:rPr>
                        <a:t>def</a:t>
                      </a:r>
                      <a:r>
                        <a:rPr lang="en" sz="900">
                          <a:solidFill>
                            <a:schemeClr val="dk1"/>
                          </a:solidFill>
                          <a:latin typeface="Consolas"/>
                          <a:ea typeface="Consolas"/>
                          <a:cs typeface="Consolas"/>
                          <a:sym typeface="Consolas"/>
                        </a:rPr>
                        <a:t> classifier</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x</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n_classes</a:t>
                      </a:r>
                      <a:r>
                        <a:rPr lang="en" sz="900">
                          <a:solidFill>
                            <a:srgbClr val="616161"/>
                          </a:solidFill>
                          <a:latin typeface="Consolas"/>
                          <a:ea typeface="Consolas"/>
                          <a:cs typeface="Consolas"/>
                          <a:sym typeface="Consolas"/>
                        </a:rPr>
                        <a:t>):</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900">
                          <a:solidFill>
                            <a:schemeClr val="dk1"/>
                          </a:solidFill>
                          <a:latin typeface="Consolas"/>
                          <a:ea typeface="Consolas"/>
                          <a:cs typeface="Consolas"/>
                          <a:sym typeface="Consolas"/>
                        </a:rPr>
                        <a:t>        </a:t>
                      </a:r>
                      <a:r>
                        <a:rPr lang="en" sz="900">
                          <a:solidFill>
                            <a:srgbClr val="455A64"/>
                          </a:solidFill>
                          <a:latin typeface="Consolas"/>
                          <a:ea typeface="Consolas"/>
                          <a:cs typeface="Consolas"/>
                          <a:sym typeface="Consolas"/>
                        </a:rPr>
                        <a:t># … REMOVED for brevity</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900">
                          <a:solidFill>
                            <a:schemeClr val="dk1"/>
                          </a:solidFill>
                          <a:latin typeface="Consolas"/>
                          <a:ea typeface="Consolas"/>
                          <a:cs typeface="Consolas"/>
                          <a:sym typeface="Consolas"/>
                        </a:rPr>
                        <a:t>        </a:t>
                      </a:r>
                      <a:r>
                        <a:rPr lang="en" sz="900">
                          <a:solidFill>
                            <a:srgbClr val="9C27B0"/>
                          </a:solidFill>
                          <a:latin typeface="Consolas"/>
                          <a:ea typeface="Consolas"/>
                          <a:cs typeface="Consolas"/>
                          <a:sym typeface="Consolas"/>
                        </a:rPr>
                        <a:t>return</a:t>
                      </a:r>
                      <a:r>
                        <a:rPr lang="en" sz="900">
                          <a:solidFill>
                            <a:schemeClr val="dk1"/>
                          </a:solidFill>
                          <a:latin typeface="Consolas"/>
                          <a:ea typeface="Consolas"/>
                          <a:cs typeface="Consolas"/>
                          <a:sym typeface="Consolas"/>
                        </a:rPr>
                        <a:t> x</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900">
                          <a:solidFill>
                            <a:schemeClr val="dk1"/>
                          </a:solidFill>
                          <a:latin typeface="Consolas"/>
                          <a:ea typeface="Consolas"/>
                          <a:cs typeface="Consolas"/>
                          <a:sym typeface="Consolas"/>
                        </a:rPr>
                        <a:t>    </a:t>
                      </a:r>
                      <a:r>
                        <a:rPr lang="en" sz="900">
                          <a:solidFill>
                            <a:srgbClr val="455A64"/>
                          </a:solidFill>
                          <a:latin typeface="Consolas"/>
                          <a:ea typeface="Consolas"/>
                          <a:cs typeface="Consolas"/>
                          <a:sym typeface="Consolas"/>
                        </a:rPr>
                        <a:t># … REMOVED for brevity</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900">
                          <a:solidFill>
                            <a:schemeClr val="dk1"/>
                          </a:solidFill>
                          <a:latin typeface="Consolas"/>
                          <a:ea typeface="Consolas"/>
                          <a:cs typeface="Consolas"/>
                          <a:sym typeface="Consolas"/>
                        </a:rPr>
                        <a:t>    </a:t>
                      </a:r>
                      <a:r>
                        <a:rPr lang="en" sz="900">
                          <a:solidFill>
                            <a:srgbClr val="455A64"/>
                          </a:solidFill>
                          <a:latin typeface="Consolas"/>
                          <a:ea typeface="Consolas"/>
                          <a:cs typeface="Consolas"/>
                          <a:sym typeface="Consolas"/>
                        </a:rPr>
                        <a:t># Create classifier section</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900">
                          <a:solidFill>
                            <a:schemeClr val="dk1"/>
                          </a:solidFill>
                          <a:latin typeface="Consolas"/>
                          <a:ea typeface="Consolas"/>
                          <a:cs typeface="Consolas"/>
                          <a:sym typeface="Consolas"/>
                        </a:rPr>
                        <a:t>    x </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classifier</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x</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n_classes</a:t>
                      </a:r>
                      <a:r>
                        <a:rPr lang="en" sz="900">
                          <a:solidFill>
                            <a:srgbClr val="616161"/>
                          </a:solidFill>
                          <a:latin typeface="Consolas"/>
                          <a:ea typeface="Consolas"/>
                          <a:cs typeface="Consolas"/>
                          <a:sym typeface="Consolas"/>
                        </a:rPr>
                        <a:t>)</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900">
                          <a:solidFill>
                            <a:schemeClr val="dk1"/>
                          </a:solidFill>
                          <a:latin typeface="Consolas"/>
                          <a:ea typeface="Consolas"/>
                          <a:cs typeface="Consolas"/>
                          <a:sym typeface="Consolas"/>
                        </a:rPr>
                        <a:t>    </a:t>
                      </a:r>
                      <a:r>
                        <a:rPr lang="en" sz="900">
                          <a:solidFill>
                            <a:srgbClr val="9C27B0"/>
                          </a:solidFill>
                          <a:latin typeface="Consolas"/>
                          <a:ea typeface="Consolas"/>
                          <a:cs typeface="Consolas"/>
                          <a:sym typeface="Consolas"/>
                        </a:rPr>
                        <a:t>return</a:t>
                      </a:r>
                      <a:r>
                        <a:rPr lang="en" sz="900">
                          <a:solidFill>
                            <a:schemeClr val="dk1"/>
                          </a:solidFill>
                          <a:latin typeface="Consolas"/>
                          <a:ea typeface="Consolas"/>
                          <a:cs typeface="Consolas"/>
                          <a:sym typeface="Consolas"/>
                        </a:rPr>
                        <a:t> x</a:t>
                      </a:r>
                      <a:endParaRPr sz="900">
                        <a:solidFill>
                          <a:srgbClr val="9C27B0"/>
                        </a:solidFill>
                        <a:latin typeface="Consolas"/>
                        <a:ea typeface="Consolas"/>
                        <a:cs typeface="Consolas"/>
                        <a:sym typeface="Consolas"/>
                      </a:endParaRPr>
                    </a:p>
                  </a:txBody>
                  <a:tcPr marT="63500" marB="63500" marR="63500" marL="63500">
                    <a:solidFill>
                      <a:srgbClr val="FAFAFA"/>
                    </a:solidFill>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1" name="Shape 161"/>
        <p:cNvGrpSpPr/>
        <p:nvPr/>
      </p:nvGrpSpPr>
      <p:grpSpPr>
        <a:xfrm>
          <a:off x="0" y="0"/>
          <a:ext cx="0" cy="0"/>
          <a:chOff x="0" y="0"/>
          <a:chExt cx="0" cy="0"/>
        </a:xfrm>
      </p:grpSpPr>
      <p:sp>
        <p:nvSpPr>
          <p:cNvPr id="162" name="Google Shape;162;p26"/>
          <p:cNvSpPr txBox="1"/>
          <p:nvPr>
            <p:ph type="title"/>
          </p:nvPr>
        </p:nvSpPr>
        <p:spPr>
          <a:xfrm>
            <a:off x="311700" y="445025"/>
            <a:ext cx="8520600" cy="572700"/>
          </a:xfrm>
          <a:prstGeom prst="rect">
            <a:avLst/>
          </a:prstGeom>
          <a:solidFill>
            <a:srgbClr val="D9D9D9"/>
          </a:solidFill>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A61C00"/>
                </a:solidFill>
              </a:rPr>
              <a:t>Xception Entry Flow</a:t>
            </a:r>
            <a:endParaRPr>
              <a:solidFill>
                <a:srgbClr val="A61C00"/>
              </a:solidFill>
            </a:endParaRPr>
          </a:p>
        </p:txBody>
      </p:sp>
      <p:sp>
        <p:nvSpPr>
          <p:cNvPr id="163" name="Google Shape;163;p2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64" name="Google Shape;164;p26"/>
          <p:cNvSpPr txBox="1"/>
          <p:nvPr/>
        </p:nvSpPr>
        <p:spPr>
          <a:xfrm>
            <a:off x="311700" y="1175425"/>
            <a:ext cx="8520600" cy="665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200">
                <a:solidFill>
                  <a:schemeClr val="dk1"/>
                </a:solidFill>
              </a:rPr>
              <a:t>The entry flow component c</a:t>
            </a:r>
            <a:r>
              <a:rPr b="1" lang="en" sz="1200">
                <a:solidFill>
                  <a:srgbClr val="4A86E8"/>
                </a:solidFill>
              </a:rPr>
              <a:t>onsists of the stem convolutional group, followed by three xception entry flow style residual blocks</a:t>
            </a:r>
            <a:r>
              <a:rPr lang="en" sz="1200">
                <a:solidFill>
                  <a:schemeClr val="dk1"/>
                </a:solidFill>
              </a:rPr>
              <a:t>, successively outputting 128, 256 and 728 feature maps.</a:t>
            </a:r>
            <a:endParaRPr sz="1200">
              <a:solidFill>
                <a:schemeClr val="dk1"/>
              </a:solidFill>
            </a:endParaRPr>
          </a:p>
        </p:txBody>
      </p:sp>
      <p:pic>
        <p:nvPicPr>
          <p:cNvPr id="165" name="Google Shape;165;p26"/>
          <p:cNvPicPr preferRelativeResize="0"/>
          <p:nvPr/>
        </p:nvPicPr>
        <p:blipFill>
          <a:blip r:embed="rId3">
            <a:alphaModFix/>
          </a:blip>
          <a:stretch>
            <a:fillRect/>
          </a:stretch>
        </p:blipFill>
        <p:spPr>
          <a:xfrm>
            <a:off x="1915500" y="1733950"/>
            <a:ext cx="4977946" cy="34095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9" name="Shape 169"/>
        <p:cNvGrpSpPr/>
        <p:nvPr/>
      </p:nvGrpSpPr>
      <p:grpSpPr>
        <a:xfrm>
          <a:off x="0" y="0"/>
          <a:ext cx="0" cy="0"/>
          <a:chOff x="0" y="0"/>
          <a:chExt cx="0" cy="0"/>
        </a:xfrm>
      </p:grpSpPr>
      <p:sp>
        <p:nvSpPr>
          <p:cNvPr id="170" name="Google Shape;170;p27"/>
          <p:cNvSpPr txBox="1"/>
          <p:nvPr>
            <p:ph type="title"/>
          </p:nvPr>
        </p:nvSpPr>
        <p:spPr>
          <a:xfrm>
            <a:off x="311700" y="445025"/>
            <a:ext cx="8520600" cy="572700"/>
          </a:xfrm>
          <a:prstGeom prst="rect">
            <a:avLst/>
          </a:prstGeom>
          <a:solidFill>
            <a:srgbClr val="D9D9D9"/>
          </a:solidFill>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A61C00"/>
                </a:solidFill>
              </a:rPr>
              <a:t>Xception Entry Flow - Stem</a:t>
            </a:r>
            <a:endParaRPr>
              <a:solidFill>
                <a:srgbClr val="A61C00"/>
              </a:solidFill>
            </a:endParaRPr>
          </a:p>
        </p:txBody>
      </p:sp>
      <p:sp>
        <p:nvSpPr>
          <p:cNvPr id="171" name="Google Shape;171;p2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72" name="Google Shape;172;p27"/>
          <p:cNvSpPr txBox="1"/>
          <p:nvPr/>
        </p:nvSpPr>
        <p:spPr>
          <a:xfrm>
            <a:off x="311700" y="1175425"/>
            <a:ext cx="8520600" cy="665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200">
                <a:solidFill>
                  <a:schemeClr val="dk1"/>
                </a:solidFill>
              </a:rPr>
              <a:t>The stem consists of </a:t>
            </a:r>
            <a:r>
              <a:rPr b="1" lang="en" sz="1200">
                <a:solidFill>
                  <a:srgbClr val="4A86E8"/>
                </a:solidFill>
              </a:rPr>
              <a:t>two 3x3 convolutions</a:t>
            </a:r>
            <a:r>
              <a:rPr lang="en" sz="1200">
                <a:solidFill>
                  <a:schemeClr val="dk1"/>
                </a:solidFill>
              </a:rPr>
              <a:t>, where the</a:t>
            </a:r>
            <a:r>
              <a:rPr b="1" lang="en" sz="1200">
                <a:solidFill>
                  <a:srgbClr val="4A86E8"/>
                </a:solidFill>
              </a:rPr>
              <a:t> first 3x3 convolution does feature pooling</a:t>
            </a:r>
            <a:r>
              <a:rPr lang="en" sz="1200">
                <a:solidFill>
                  <a:schemeClr val="dk1"/>
                </a:solidFill>
              </a:rPr>
              <a:t> (strided) with 32 filters and the </a:t>
            </a:r>
            <a:r>
              <a:rPr b="1" lang="en" sz="1200">
                <a:solidFill>
                  <a:srgbClr val="4A86E8"/>
                </a:solidFill>
              </a:rPr>
              <a:t>second 3x3 convolution does a dimensionality expansion </a:t>
            </a:r>
            <a:r>
              <a:rPr lang="en" sz="1200">
                <a:solidFill>
                  <a:schemeClr val="dk1"/>
                </a:solidFill>
              </a:rPr>
              <a:t>by increasing the number of feature maps to 64.</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p:txBody>
      </p:sp>
      <p:pic>
        <p:nvPicPr>
          <p:cNvPr id="173" name="Google Shape;173;p27"/>
          <p:cNvPicPr preferRelativeResize="0"/>
          <p:nvPr/>
        </p:nvPicPr>
        <p:blipFill>
          <a:blip r:embed="rId3">
            <a:alphaModFix/>
          </a:blip>
          <a:stretch>
            <a:fillRect/>
          </a:stretch>
        </p:blipFill>
        <p:spPr>
          <a:xfrm>
            <a:off x="2131575" y="1784125"/>
            <a:ext cx="4108475" cy="33593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7" name="Shape 177"/>
        <p:cNvGrpSpPr/>
        <p:nvPr/>
      </p:nvGrpSpPr>
      <p:grpSpPr>
        <a:xfrm>
          <a:off x="0" y="0"/>
          <a:ext cx="0" cy="0"/>
          <a:chOff x="0" y="0"/>
          <a:chExt cx="0" cy="0"/>
        </a:xfrm>
      </p:grpSpPr>
      <p:sp>
        <p:nvSpPr>
          <p:cNvPr id="178" name="Google Shape;178;p28"/>
          <p:cNvSpPr txBox="1"/>
          <p:nvPr>
            <p:ph type="title"/>
          </p:nvPr>
        </p:nvSpPr>
        <p:spPr>
          <a:xfrm>
            <a:off x="311700" y="445025"/>
            <a:ext cx="8520600" cy="572700"/>
          </a:xfrm>
          <a:prstGeom prst="rect">
            <a:avLst/>
          </a:prstGeom>
          <a:solidFill>
            <a:srgbClr val="D9D9D9"/>
          </a:solidFill>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A61C00"/>
                </a:solidFill>
              </a:rPr>
              <a:t>Xception Entry Flow - Residual Block</a:t>
            </a:r>
            <a:endParaRPr>
              <a:solidFill>
                <a:srgbClr val="A61C00"/>
              </a:solidFill>
            </a:endParaRPr>
          </a:p>
        </p:txBody>
      </p:sp>
      <p:sp>
        <p:nvSpPr>
          <p:cNvPr id="179" name="Google Shape;179;p2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80" name="Google Shape;180;p28"/>
          <p:cNvSpPr txBox="1"/>
          <p:nvPr/>
        </p:nvSpPr>
        <p:spPr>
          <a:xfrm>
            <a:off x="311700" y="1175425"/>
            <a:ext cx="8520600" cy="665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200">
                <a:solidFill>
                  <a:schemeClr val="dk1"/>
                </a:solidFill>
              </a:rPr>
              <a:t>The entry flow style of residual blocks use a </a:t>
            </a:r>
            <a:r>
              <a:rPr b="1" lang="en" sz="1200">
                <a:solidFill>
                  <a:srgbClr val="4A86E8"/>
                </a:solidFill>
              </a:rPr>
              <a:t>B(3, 3) residual block </a:t>
            </a:r>
            <a:r>
              <a:rPr lang="en" sz="1200">
                <a:solidFill>
                  <a:schemeClr val="dk1"/>
                </a:solidFill>
              </a:rPr>
              <a:t>followed by a </a:t>
            </a:r>
            <a:r>
              <a:rPr b="1" lang="en" sz="1200">
                <a:solidFill>
                  <a:srgbClr val="4A86E8"/>
                </a:solidFill>
              </a:rPr>
              <a:t>max pooling</a:t>
            </a:r>
            <a:r>
              <a:rPr lang="en" sz="1200">
                <a:solidFill>
                  <a:schemeClr val="dk1"/>
                </a:solidFill>
              </a:rPr>
              <a:t> and </a:t>
            </a:r>
            <a:r>
              <a:rPr b="1" lang="en" sz="1200">
                <a:solidFill>
                  <a:srgbClr val="4A86E8"/>
                </a:solidFill>
              </a:rPr>
              <a:t>1x1 linear projection on the identify link</a:t>
            </a:r>
            <a:r>
              <a:rPr lang="en" sz="1200">
                <a:solidFill>
                  <a:schemeClr val="dk1"/>
                </a:solidFill>
              </a:rPr>
              <a:t>. </a:t>
            </a:r>
            <a:endParaRPr sz="1200">
              <a:solidFill>
                <a:schemeClr val="dk1"/>
              </a:solidFill>
            </a:endParaRPr>
          </a:p>
        </p:txBody>
      </p:sp>
      <p:pic>
        <p:nvPicPr>
          <p:cNvPr id="181" name="Google Shape;181;p28"/>
          <p:cNvPicPr preferRelativeResize="0"/>
          <p:nvPr/>
        </p:nvPicPr>
        <p:blipFill>
          <a:blip r:embed="rId3">
            <a:alphaModFix/>
          </a:blip>
          <a:stretch>
            <a:fillRect/>
          </a:stretch>
        </p:blipFill>
        <p:spPr>
          <a:xfrm>
            <a:off x="411700" y="1742575"/>
            <a:ext cx="5131746" cy="3314250"/>
          </a:xfrm>
          <a:prstGeom prst="rect">
            <a:avLst/>
          </a:prstGeom>
          <a:noFill/>
          <a:ln>
            <a:noFill/>
          </a:ln>
        </p:spPr>
      </p:pic>
      <p:sp>
        <p:nvSpPr>
          <p:cNvPr id="182" name="Google Shape;182;p28"/>
          <p:cNvSpPr txBox="1"/>
          <p:nvPr/>
        </p:nvSpPr>
        <p:spPr>
          <a:xfrm>
            <a:off x="5747425" y="1840825"/>
            <a:ext cx="3000000" cy="3000000"/>
          </a:xfrm>
          <a:prstGeom prst="rect">
            <a:avLst/>
          </a:prstGeom>
          <a:noFill/>
          <a:ln cap="flat" cmpd="sng" w="9525">
            <a:solidFill>
              <a:srgbClr val="999999"/>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200">
                <a:solidFill>
                  <a:schemeClr val="dk1"/>
                </a:solidFill>
              </a:rPr>
              <a:t>T</a:t>
            </a:r>
            <a:r>
              <a:rPr lang="en" sz="1200">
                <a:solidFill>
                  <a:schemeClr val="dk1"/>
                </a:solidFill>
              </a:rPr>
              <a:t>he 3x3 convolutions are depth wise separable convolutions (</a:t>
            </a:r>
            <a:r>
              <a:rPr lang="en" sz="1200">
                <a:solidFill>
                  <a:srgbClr val="4A86E8"/>
                </a:solidFill>
              </a:rPr>
              <a:t>SeparableConv2D</a:t>
            </a:r>
            <a:r>
              <a:rPr lang="en" sz="1200">
                <a:solidFill>
                  <a:schemeClr val="dk1"/>
                </a:solidFill>
              </a:rPr>
              <a:t>).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rPr lang="en" sz="1200">
                <a:solidFill>
                  <a:schemeClr val="dk1"/>
                </a:solidFill>
              </a:rPr>
              <a:t>The max pooling uses a 3x3 pooling size, thus outputting the maximum value from a 9 pixel window (vs 4 pixel for 2x2).</a:t>
            </a:r>
            <a:endParaRPr sz="1200">
              <a:solidFill>
                <a:schemeClr val="dk1"/>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6" name="Shape 186"/>
        <p:cNvGrpSpPr/>
        <p:nvPr/>
      </p:nvGrpSpPr>
      <p:grpSpPr>
        <a:xfrm>
          <a:off x="0" y="0"/>
          <a:ext cx="0" cy="0"/>
          <a:chOff x="0" y="0"/>
          <a:chExt cx="0" cy="0"/>
        </a:xfrm>
      </p:grpSpPr>
      <p:sp>
        <p:nvSpPr>
          <p:cNvPr id="187" name="Google Shape;187;p29"/>
          <p:cNvSpPr txBox="1"/>
          <p:nvPr>
            <p:ph type="title"/>
          </p:nvPr>
        </p:nvSpPr>
        <p:spPr>
          <a:xfrm>
            <a:off x="311700" y="445025"/>
            <a:ext cx="8520600" cy="572700"/>
          </a:xfrm>
          <a:prstGeom prst="rect">
            <a:avLst/>
          </a:prstGeom>
          <a:solidFill>
            <a:srgbClr val="D9D9D9"/>
          </a:solidFill>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A61C00"/>
                </a:solidFill>
              </a:rPr>
              <a:t>Xception Entry Flow - Residual Block</a:t>
            </a:r>
            <a:endParaRPr>
              <a:solidFill>
                <a:srgbClr val="A61C00"/>
              </a:solidFill>
            </a:endParaRPr>
          </a:p>
        </p:txBody>
      </p:sp>
      <p:sp>
        <p:nvSpPr>
          <p:cNvPr id="188" name="Google Shape;188;p2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89" name="Google Shape;189;p29"/>
          <p:cNvSpPr txBox="1"/>
          <p:nvPr/>
        </p:nvSpPr>
        <p:spPr>
          <a:xfrm>
            <a:off x="311700" y="1175425"/>
            <a:ext cx="8520600" cy="665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1200">
              <a:solidFill>
                <a:schemeClr val="dk1"/>
              </a:solidFill>
            </a:endParaRPr>
          </a:p>
        </p:txBody>
      </p:sp>
      <p:graphicFrame>
        <p:nvGraphicFramePr>
          <p:cNvPr id="190" name="Google Shape;190;p29"/>
          <p:cNvGraphicFramePr/>
          <p:nvPr/>
        </p:nvGraphicFramePr>
        <p:xfrm>
          <a:off x="1417975" y="1043613"/>
          <a:ext cx="3000000" cy="3000000"/>
        </p:xfrm>
        <a:graphic>
          <a:graphicData uri="http://schemas.openxmlformats.org/drawingml/2006/table">
            <a:tbl>
              <a:tblPr>
                <a:noFill/>
                <a:tableStyleId>{0DCE61A7-FE16-4F7C-AC55-E25B9B9091B1}</a:tableStyleId>
              </a:tblPr>
              <a:tblGrid>
                <a:gridCol w="6108675"/>
              </a:tblGrid>
              <a:tr h="3726100">
                <a:tc>
                  <a:txBody>
                    <a:bodyPr/>
                    <a:lstStyle/>
                    <a:p>
                      <a:pPr indent="0" lvl="0" marL="0" rtl="0" algn="l">
                        <a:lnSpc>
                          <a:spcPct val="115000"/>
                        </a:lnSpc>
                        <a:spcBef>
                          <a:spcPts val="0"/>
                        </a:spcBef>
                        <a:spcAft>
                          <a:spcPts val="0"/>
                        </a:spcAft>
                        <a:buNone/>
                      </a:pPr>
                      <a:r>
                        <a:rPr lang="en" sz="900">
                          <a:solidFill>
                            <a:srgbClr val="9C27B0"/>
                          </a:solidFill>
                          <a:latin typeface="Consolas"/>
                          <a:ea typeface="Consolas"/>
                          <a:cs typeface="Consolas"/>
                          <a:sym typeface="Consolas"/>
                        </a:rPr>
                        <a:t>def</a:t>
                      </a:r>
                      <a:r>
                        <a:rPr lang="en" sz="900">
                          <a:solidFill>
                            <a:schemeClr val="dk1"/>
                          </a:solidFill>
                          <a:latin typeface="Consolas"/>
                          <a:ea typeface="Consolas"/>
                          <a:cs typeface="Consolas"/>
                          <a:sym typeface="Consolas"/>
                        </a:rPr>
                        <a:t> projection_block</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x</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n_filters</a:t>
                      </a:r>
                      <a:r>
                        <a:rPr lang="en" sz="900">
                          <a:solidFill>
                            <a:srgbClr val="616161"/>
                          </a:solidFill>
                          <a:latin typeface="Consolas"/>
                          <a:ea typeface="Consolas"/>
                          <a:cs typeface="Consolas"/>
                          <a:sym typeface="Consolas"/>
                        </a:rPr>
                        <a:t>):</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900">
                          <a:solidFill>
                            <a:schemeClr val="dk1"/>
                          </a:solidFill>
                          <a:latin typeface="Consolas"/>
                          <a:ea typeface="Consolas"/>
                          <a:cs typeface="Consolas"/>
                          <a:sym typeface="Consolas"/>
                        </a:rPr>
                        <a:t>    shortcut </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x</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900">
                          <a:solidFill>
                            <a:schemeClr val="dk1"/>
                          </a:solidFill>
                          <a:latin typeface="Consolas"/>
                          <a:ea typeface="Consolas"/>
                          <a:cs typeface="Consolas"/>
                          <a:sym typeface="Consolas"/>
                        </a:rPr>
                        <a:t>    </a:t>
                      </a:r>
                      <a:r>
                        <a:rPr lang="en" sz="900">
                          <a:solidFill>
                            <a:srgbClr val="455A64"/>
                          </a:solidFill>
                          <a:latin typeface="Consolas"/>
                          <a:ea typeface="Consolas"/>
                          <a:cs typeface="Consolas"/>
                          <a:sym typeface="Consolas"/>
                        </a:rPr>
                        <a:t># Strided convolution to double number of filters in identity link to</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900">
                          <a:solidFill>
                            <a:schemeClr val="dk1"/>
                          </a:solidFill>
                          <a:latin typeface="Consolas"/>
                          <a:ea typeface="Consolas"/>
                          <a:cs typeface="Consolas"/>
                          <a:sym typeface="Consolas"/>
                        </a:rPr>
                        <a:t>    </a:t>
                      </a:r>
                      <a:r>
                        <a:rPr lang="en" sz="900">
                          <a:solidFill>
                            <a:srgbClr val="455A64"/>
                          </a:solidFill>
                          <a:latin typeface="Consolas"/>
                          <a:ea typeface="Consolas"/>
                          <a:cs typeface="Consolas"/>
                          <a:sym typeface="Consolas"/>
                        </a:rPr>
                        <a:t># match output of residual block for the add operation (projection shortcut)</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900">
                          <a:solidFill>
                            <a:schemeClr val="dk1"/>
                          </a:solidFill>
                          <a:latin typeface="Consolas"/>
                          <a:ea typeface="Consolas"/>
                          <a:cs typeface="Consolas"/>
                          <a:sym typeface="Consolas"/>
                        </a:rPr>
                        <a:t>    shortcut </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a:t>
                      </a:r>
                      <a:r>
                        <a:rPr lang="en" sz="900">
                          <a:solidFill>
                            <a:srgbClr val="3367D6"/>
                          </a:solidFill>
                          <a:latin typeface="Consolas"/>
                          <a:ea typeface="Consolas"/>
                          <a:cs typeface="Consolas"/>
                          <a:sym typeface="Consolas"/>
                        </a:rPr>
                        <a:t>Conv2D</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n_filters</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a:t>
                      </a:r>
                      <a:r>
                        <a:rPr lang="en" sz="900">
                          <a:solidFill>
                            <a:srgbClr val="616161"/>
                          </a:solidFill>
                          <a:latin typeface="Consolas"/>
                          <a:ea typeface="Consolas"/>
                          <a:cs typeface="Consolas"/>
                          <a:sym typeface="Consolas"/>
                        </a:rPr>
                        <a:t>(</a:t>
                      </a:r>
                      <a:r>
                        <a:rPr lang="en" sz="900">
                          <a:solidFill>
                            <a:srgbClr val="C53929"/>
                          </a:solidFill>
                          <a:latin typeface="Consolas"/>
                          <a:ea typeface="Consolas"/>
                          <a:cs typeface="Consolas"/>
                          <a:sym typeface="Consolas"/>
                        </a:rPr>
                        <a:t>1</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a:t>
                      </a:r>
                      <a:r>
                        <a:rPr lang="en" sz="900">
                          <a:solidFill>
                            <a:srgbClr val="C53929"/>
                          </a:solidFill>
                          <a:latin typeface="Consolas"/>
                          <a:ea typeface="Consolas"/>
                          <a:cs typeface="Consolas"/>
                          <a:sym typeface="Consolas"/>
                        </a:rPr>
                        <a:t>1</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strides</a:t>
                      </a:r>
                      <a:r>
                        <a:rPr lang="en" sz="900">
                          <a:solidFill>
                            <a:srgbClr val="616161"/>
                          </a:solidFill>
                          <a:latin typeface="Consolas"/>
                          <a:ea typeface="Consolas"/>
                          <a:cs typeface="Consolas"/>
                          <a:sym typeface="Consolas"/>
                        </a:rPr>
                        <a:t>=(</a:t>
                      </a:r>
                      <a:r>
                        <a:rPr lang="en" sz="900">
                          <a:solidFill>
                            <a:srgbClr val="C53929"/>
                          </a:solidFill>
                          <a:latin typeface="Consolas"/>
                          <a:ea typeface="Consolas"/>
                          <a:cs typeface="Consolas"/>
                          <a:sym typeface="Consolas"/>
                        </a:rPr>
                        <a:t>2</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a:t>
                      </a:r>
                      <a:r>
                        <a:rPr lang="en" sz="900">
                          <a:solidFill>
                            <a:srgbClr val="C53929"/>
                          </a:solidFill>
                          <a:latin typeface="Consolas"/>
                          <a:ea typeface="Consolas"/>
                          <a:cs typeface="Consolas"/>
                          <a:sym typeface="Consolas"/>
                        </a:rPr>
                        <a:t>2</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padding</a:t>
                      </a:r>
                      <a:r>
                        <a:rPr lang="en" sz="900">
                          <a:solidFill>
                            <a:srgbClr val="616161"/>
                          </a:solidFill>
                          <a:latin typeface="Consolas"/>
                          <a:ea typeface="Consolas"/>
                          <a:cs typeface="Consolas"/>
                          <a:sym typeface="Consolas"/>
                        </a:rPr>
                        <a:t>=</a:t>
                      </a:r>
                      <a:r>
                        <a:rPr lang="en" sz="900">
                          <a:solidFill>
                            <a:srgbClr val="0F9D58"/>
                          </a:solidFill>
                          <a:latin typeface="Consolas"/>
                          <a:ea typeface="Consolas"/>
                          <a:cs typeface="Consolas"/>
                          <a:sym typeface="Consolas"/>
                        </a:rPr>
                        <a:t>'same'</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shortcut</a:t>
                      </a:r>
                      <a:r>
                        <a:rPr lang="en" sz="900">
                          <a:solidFill>
                            <a:srgbClr val="616161"/>
                          </a:solidFill>
                          <a:latin typeface="Consolas"/>
                          <a:ea typeface="Consolas"/>
                          <a:cs typeface="Consolas"/>
                          <a:sym typeface="Consolas"/>
                        </a:rPr>
                        <a:t>)</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900">
                          <a:solidFill>
                            <a:schemeClr val="dk1"/>
                          </a:solidFill>
                          <a:latin typeface="Consolas"/>
                          <a:ea typeface="Consolas"/>
                          <a:cs typeface="Consolas"/>
                          <a:sym typeface="Consolas"/>
                        </a:rPr>
                        <a:t>    shortcut </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a:t>
                      </a:r>
                      <a:r>
                        <a:rPr lang="en" sz="900">
                          <a:solidFill>
                            <a:srgbClr val="3367D6"/>
                          </a:solidFill>
                          <a:latin typeface="Consolas"/>
                          <a:ea typeface="Consolas"/>
                          <a:cs typeface="Consolas"/>
                          <a:sym typeface="Consolas"/>
                        </a:rPr>
                        <a:t>BatchNormalization</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shortcut</a:t>
                      </a:r>
                      <a:r>
                        <a:rPr lang="en" sz="900">
                          <a:solidFill>
                            <a:srgbClr val="616161"/>
                          </a:solidFill>
                          <a:latin typeface="Consolas"/>
                          <a:ea typeface="Consolas"/>
                          <a:cs typeface="Consolas"/>
                          <a:sym typeface="Consolas"/>
                        </a:rPr>
                        <a:t>)</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900">
                          <a:solidFill>
                            <a:schemeClr val="dk1"/>
                          </a:solidFill>
                          <a:latin typeface="Consolas"/>
                          <a:ea typeface="Consolas"/>
                          <a:cs typeface="Consolas"/>
                          <a:sym typeface="Consolas"/>
                        </a:rPr>
                        <a:t>    </a:t>
                      </a:r>
                      <a:r>
                        <a:rPr lang="en" sz="900">
                          <a:solidFill>
                            <a:srgbClr val="455A64"/>
                          </a:solidFill>
                          <a:latin typeface="Consolas"/>
                          <a:ea typeface="Consolas"/>
                          <a:cs typeface="Consolas"/>
                          <a:sym typeface="Consolas"/>
                        </a:rPr>
                        <a:t># First Depthwise Separable Convolution</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900">
                          <a:solidFill>
                            <a:schemeClr val="dk1"/>
                          </a:solidFill>
                          <a:latin typeface="Consolas"/>
                          <a:ea typeface="Consolas"/>
                          <a:cs typeface="Consolas"/>
                          <a:sym typeface="Consolas"/>
                        </a:rPr>
                        <a:t>    x </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a:t>
                      </a:r>
                      <a:r>
                        <a:rPr lang="en" sz="900">
                          <a:solidFill>
                            <a:srgbClr val="3367D6"/>
                          </a:solidFill>
                          <a:latin typeface="Consolas"/>
                          <a:ea typeface="Consolas"/>
                          <a:cs typeface="Consolas"/>
                          <a:sym typeface="Consolas"/>
                        </a:rPr>
                        <a:t>SeparableConv2D</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n_filters</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a:t>
                      </a:r>
                      <a:r>
                        <a:rPr lang="en" sz="900">
                          <a:solidFill>
                            <a:srgbClr val="616161"/>
                          </a:solidFill>
                          <a:latin typeface="Consolas"/>
                          <a:ea typeface="Consolas"/>
                          <a:cs typeface="Consolas"/>
                          <a:sym typeface="Consolas"/>
                        </a:rPr>
                        <a:t>(</a:t>
                      </a:r>
                      <a:r>
                        <a:rPr lang="en" sz="900">
                          <a:solidFill>
                            <a:srgbClr val="C53929"/>
                          </a:solidFill>
                          <a:latin typeface="Consolas"/>
                          <a:ea typeface="Consolas"/>
                          <a:cs typeface="Consolas"/>
                          <a:sym typeface="Consolas"/>
                        </a:rPr>
                        <a:t>3</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a:t>
                      </a:r>
                      <a:r>
                        <a:rPr lang="en" sz="900">
                          <a:solidFill>
                            <a:srgbClr val="C53929"/>
                          </a:solidFill>
                          <a:latin typeface="Consolas"/>
                          <a:ea typeface="Consolas"/>
                          <a:cs typeface="Consolas"/>
                          <a:sym typeface="Consolas"/>
                        </a:rPr>
                        <a:t>3</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padding</a:t>
                      </a:r>
                      <a:r>
                        <a:rPr lang="en" sz="900">
                          <a:solidFill>
                            <a:srgbClr val="616161"/>
                          </a:solidFill>
                          <a:latin typeface="Consolas"/>
                          <a:ea typeface="Consolas"/>
                          <a:cs typeface="Consolas"/>
                          <a:sym typeface="Consolas"/>
                        </a:rPr>
                        <a:t>=</a:t>
                      </a:r>
                      <a:r>
                        <a:rPr lang="en" sz="900">
                          <a:solidFill>
                            <a:srgbClr val="0F9D58"/>
                          </a:solidFill>
                          <a:latin typeface="Consolas"/>
                          <a:ea typeface="Consolas"/>
                          <a:cs typeface="Consolas"/>
                          <a:sym typeface="Consolas"/>
                        </a:rPr>
                        <a:t>'same'</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x</a:t>
                      </a:r>
                      <a:r>
                        <a:rPr lang="en" sz="900">
                          <a:solidFill>
                            <a:srgbClr val="616161"/>
                          </a:solidFill>
                          <a:latin typeface="Consolas"/>
                          <a:ea typeface="Consolas"/>
                          <a:cs typeface="Consolas"/>
                          <a:sym typeface="Consolas"/>
                        </a:rPr>
                        <a:t>)</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900">
                          <a:solidFill>
                            <a:schemeClr val="dk1"/>
                          </a:solidFill>
                          <a:latin typeface="Consolas"/>
                          <a:ea typeface="Consolas"/>
                          <a:cs typeface="Consolas"/>
                          <a:sym typeface="Consolas"/>
                        </a:rPr>
                        <a:t>    x </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a:t>
                      </a:r>
                      <a:r>
                        <a:rPr lang="en" sz="900">
                          <a:solidFill>
                            <a:srgbClr val="3367D6"/>
                          </a:solidFill>
                          <a:latin typeface="Consolas"/>
                          <a:ea typeface="Consolas"/>
                          <a:cs typeface="Consolas"/>
                          <a:sym typeface="Consolas"/>
                        </a:rPr>
                        <a:t>BatchNormalization</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x</a:t>
                      </a:r>
                      <a:r>
                        <a:rPr lang="en" sz="900">
                          <a:solidFill>
                            <a:srgbClr val="616161"/>
                          </a:solidFill>
                          <a:latin typeface="Consolas"/>
                          <a:ea typeface="Consolas"/>
                          <a:cs typeface="Consolas"/>
                          <a:sym typeface="Consolas"/>
                        </a:rPr>
                        <a:t>)</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900">
                          <a:solidFill>
                            <a:schemeClr val="dk1"/>
                          </a:solidFill>
                          <a:latin typeface="Consolas"/>
                          <a:ea typeface="Consolas"/>
                          <a:cs typeface="Consolas"/>
                          <a:sym typeface="Consolas"/>
                        </a:rPr>
                        <a:t>    x </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a:t>
                      </a:r>
                      <a:r>
                        <a:rPr lang="en" sz="900">
                          <a:solidFill>
                            <a:srgbClr val="3367D6"/>
                          </a:solidFill>
                          <a:latin typeface="Consolas"/>
                          <a:ea typeface="Consolas"/>
                          <a:cs typeface="Consolas"/>
                          <a:sym typeface="Consolas"/>
                        </a:rPr>
                        <a:t>ReLU</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x</a:t>
                      </a:r>
                      <a:r>
                        <a:rPr lang="en" sz="900">
                          <a:solidFill>
                            <a:srgbClr val="616161"/>
                          </a:solidFill>
                          <a:latin typeface="Consolas"/>
                          <a:ea typeface="Consolas"/>
                          <a:cs typeface="Consolas"/>
                          <a:sym typeface="Consolas"/>
                        </a:rPr>
                        <a:t>)</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br>
                        <a:rPr lang="en" sz="900">
                          <a:solidFill>
                            <a:srgbClr val="455A64"/>
                          </a:solidFill>
                          <a:latin typeface="Consolas"/>
                          <a:ea typeface="Consolas"/>
                          <a:cs typeface="Consolas"/>
                          <a:sym typeface="Consolas"/>
                        </a:rPr>
                      </a:br>
                      <a:r>
                        <a:rPr lang="en" sz="900">
                          <a:solidFill>
                            <a:srgbClr val="455A64"/>
                          </a:solidFill>
                          <a:latin typeface="Consolas"/>
                          <a:ea typeface="Consolas"/>
                          <a:cs typeface="Consolas"/>
                          <a:sym typeface="Consolas"/>
                        </a:rPr>
                        <a:t>    # Second depthwise Separable Convolution</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900">
                          <a:solidFill>
                            <a:schemeClr val="dk1"/>
                          </a:solidFill>
                          <a:latin typeface="Consolas"/>
                          <a:ea typeface="Consolas"/>
                          <a:cs typeface="Consolas"/>
                          <a:sym typeface="Consolas"/>
                        </a:rPr>
                        <a:t>    x </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a:t>
                      </a:r>
                      <a:r>
                        <a:rPr lang="en" sz="900">
                          <a:solidFill>
                            <a:srgbClr val="3367D6"/>
                          </a:solidFill>
                          <a:latin typeface="Consolas"/>
                          <a:ea typeface="Consolas"/>
                          <a:cs typeface="Consolas"/>
                          <a:sym typeface="Consolas"/>
                        </a:rPr>
                        <a:t>SeparableConv2D</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n_filters</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a:t>
                      </a:r>
                      <a:r>
                        <a:rPr lang="en" sz="900">
                          <a:solidFill>
                            <a:srgbClr val="616161"/>
                          </a:solidFill>
                          <a:latin typeface="Consolas"/>
                          <a:ea typeface="Consolas"/>
                          <a:cs typeface="Consolas"/>
                          <a:sym typeface="Consolas"/>
                        </a:rPr>
                        <a:t>(</a:t>
                      </a:r>
                      <a:r>
                        <a:rPr lang="en" sz="900">
                          <a:solidFill>
                            <a:srgbClr val="C53929"/>
                          </a:solidFill>
                          <a:latin typeface="Consolas"/>
                          <a:ea typeface="Consolas"/>
                          <a:cs typeface="Consolas"/>
                          <a:sym typeface="Consolas"/>
                        </a:rPr>
                        <a:t>3</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a:t>
                      </a:r>
                      <a:r>
                        <a:rPr lang="en" sz="900">
                          <a:solidFill>
                            <a:srgbClr val="C53929"/>
                          </a:solidFill>
                          <a:latin typeface="Consolas"/>
                          <a:ea typeface="Consolas"/>
                          <a:cs typeface="Consolas"/>
                          <a:sym typeface="Consolas"/>
                        </a:rPr>
                        <a:t>3</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padding</a:t>
                      </a:r>
                      <a:r>
                        <a:rPr lang="en" sz="900">
                          <a:solidFill>
                            <a:srgbClr val="616161"/>
                          </a:solidFill>
                          <a:latin typeface="Consolas"/>
                          <a:ea typeface="Consolas"/>
                          <a:cs typeface="Consolas"/>
                          <a:sym typeface="Consolas"/>
                        </a:rPr>
                        <a:t>=</a:t>
                      </a:r>
                      <a:r>
                        <a:rPr lang="en" sz="900">
                          <a:solidFill>
                            <a:srgbClr val="0F9D58"/>
                          </a:solidFill>
                          <a:latin typeface="Consolas"/>
                          <a:ea typeface="Consolas"/>
                          <a:cs typeface="Consolas"/>
                          <a:sym typeface="Consolas"/>
                        </a:rPr>
                        <a:t>'same'</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x</a:t>
                      </a:r>
                      <a:r>
                        <a:rPr lang="en" sz="900">
                          <a:solidFill>
                            <a:srgbClr val="616161"/>
                          </a:solidFill>
                          <a:latin typeface="Consolas"/>
                          <a:ea typeface="Consolas"/>
                          <a:cs typeface="Consolas"/>
                          <a:sym typeface="Consolas"/>
                        </a:rPr>
                        <a:t>)</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900">
                          <a:solidFill>
                            <a:schemeClr val="dk1"/>
                          </a:solidFill>
                          <a:latin typeface="Consolas"/>
                          <a:ea typeface="Consolas"/>
                          <a:cs typeface="Consolas"/>
                          <a:sym typeface="Consolas"/>
                        </a:rPr>
                        <a:t>    x </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a:t>
                      </a:r>
                      <a:r>
                        <a:rPr lang="en" sz="900">
                          <a:solidFill>
                            <a:srgbClr val="3367D6"/>
                          </a:solidFill>
                          <a:latin typeface="Consolas"/>
                          <a:ea typeface="Consolas"/>
                          <a:cs typeface="Consolas"/>
                          <a:sym typeface="Consolas"/>
                        </a:rPr>
                        <a:t>BatchNormalization</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x</a:t>
                      </a:r>
                      <a:r>
                        <a:rPr lang="en" sz="900">
                          <a:solidFill>
                            <a:srgbClr val="616161"/>
                          </a:solidFill>
                          <a:latin typeface="Consolas"/>
                          <a:ea typeface="Consolas"/>
                          <a:cs typeface="Consolas"/>
                          <a:sym typeface="Consolas"/>
                        </a:rPr>
                        <a:t>)</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900">
                          <a:solidFill>
                            <a:schemeClr val="dk1"/>
                          </a:solidFill>
                          <a:latin typeface="Consolas"/>
                          <a:ea typeface="Consolas"/>
                          <a:cs typeface="Consolas"/>
                          <a:sym typeface="Consolas"/>
                        </a:rPr>
                        <a:t>    x </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a:t>
                      </a:r>
                      <a:r>
                        <a:rPr lang="en" sz="900">
                          <a:solidFill>
                            <a:srgbClr val="3367D6"/>
                          </a:solidFill>
                          <a:latin typeface="Consolas"/>
                          <a:ea typeface="Consolas"/>
                          <a:cs typeface="Consolas"/>
                          <a:sym typeface="Consolas"/>
                        </a:rPr>
                        <a:t>ReLU</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x</a:t>
                      </a:r>
                      <a:r>
                        <a:rPr lang="en" sz="900">
                          <a:solidFill>
                            <a:srgbClr val="616161"/>
                          </a:solidFill>
                          <a:latin typeface="Consolas"/>
                          <a:ea typeface="Consolas"/>
                          <a:cs typeface="Consolas"/>
                          <a:sym typeface="Consolas"/>
                        </a:rPr>
                        <a:t>)</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900">
                          <a:solidFill>
                            <a:schemeClr val="dk1"/>
                          </a:solidFill>
                          <a:latin typeface="Consolas"/>
                          <a:ea typeface="Consolas"/>
                          <a:cs typeface="Consolas"/>
                          <a:sym typeface="Consolas"/>
                        </a:rPr>
                        <a:t>    </a:t>
                      </a:r>
                      <a:r>
                        <a:rPr lang="en" sz="900">
                          <a:solidFill>
                            <a:srgbClr val="455A64"/>
                          </a:solidFill>
                          <a:latin typeface="Consolas"/>
                          <a:ea typeface="Consolas"/>
                          <a:cs typeface="Consolas"/>
                          <a:sym typeface="Consolas"/>
                        </a:rPr>
                        <a:t># Create pooled feature maps, reduce size by 75%</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900">
                          <a:solidFill>
                            <a:schemeClr val="dk1"/>
                          </a:solidFill>
                          <a:latin typeface="Consolas"/>
                          <a:ea typeface="Consolas"/>
                          <a:cs typeface="Consolas"/>
                          <a:sym typeface="Consolas"/>
                        </a:rPr>
                        <a:t>    x </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a:t>
                      </a:r>
                      <a:r>
                        <a:rPr lang="en" sz="900">
                          <a:solidFill>
                            <a:srgbClr val="3367D6"/>
                          </a:solidFill>
                          <a:latin typeface="Consolas"/>
                          <a:ea typeface="Consolas"/>
                          <a:cs typeface="Consolas"/>
                          <a:sym typeface="Consolas"/>
                        </a:rPr>
                        <a:t>MaxPooling2D</a:t>
                      </a:r>
                      <a:r>
                        <a:rPr lang="en" sz="900">
                          <a:solidFill>
                            <a:srgbClr val="616161"/>
                          </a:solidFill>
                          <a:latin typeface="Consolas"/>
                          <a:ea typeface="Consolas"/>
                          <a:cs typeface="Consolas"/>
                          <a:sym typeface="Consolas"/>
                        </a:rPr>
                        <a:t>((</a:t>
                      </a:r>
                      <a:r>
                        <a:rPr lang="en" sz="900">
                          <a:solidFill>
                            <a:srgbClr val="C53929"/>
                          </a:solidFill>
                          <a:latin typeface="Consolas"/>
                          <a:ea typeface="Consolas"/>
                          <a:cs typeface="Consolas"/>
                          <a:sym typeface="Consolas"/>
                        </a:rPr>
                        <a:t>3</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a:t>
                      </a:r>
                      <a:r>
                        <a:rPr lang="en" sz="900">
                          <a:solidFill>
                            <a:srgbClr val="C53929"/>
                          </a:solidFill>
                          <a:latin typeface="Consolas"/>
                          <a:ea typeface="Consolas"/>
                          <a:cs typeface="Consolas"/>
                          <a:sym typeface="Consolas"/>
                        </a:rPr>
                        <a:t>3</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strides</a:t>
                      </a:r>
                      <a:r>
                        <a:rPr lang="en" sz="900">
                          <a:solidFill>
                            <a:srgbClr val="616161"/>
                          </a:solidFill>
                          <a:latin typeface="Consolas"/>
                          <a:ea typeface="Consolas"/>
                          <a:cs typeface="Consolas"/>
                          <a:sym typeface="Consolas"/>
                        </a:rPr>
                        <a:t>=(</a:t>
                      </a:r>
                      <a:r>
                        <a:rPr lang="en" sz="900">
                          <a:solidFill>
                            <a:srgbClr val="C53929"/>
                          </a:solidFill>
                          <a:latin typeface="Consolas"/>
                          <a:ea typeface="Consolas"/>
                          <a:cs typeface="Consolas"/>
                          <a:sym typeface="Consolas"/>
                        </a:rPr>
                        <a:t>2</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a:t>
                      </a:r>
                      <a:r>
                        <a:rPr lang="en" sz="900">
                          <a:solidFill>
                            <a:srgbClr val="C53929"/>
                          </a:solidFill>
                          <a:latin typeface="Consolas"/>
                          <a:ea typeface="Consolas"/>
                          <a:cs typeface="Consolas"/>
                          <a:sym typeface="Consolas"/>
                        </a:rPr>
                        <a:t>2</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padding</a:t>
                      </a:r>
                      <a:r>
                        <a:rPr lang="en" sz="900">
                          <a:solidFill>
                            <a:srgbClr val="616161"/>
                          </a:solidFill>
                          <a:latin typeface="Consolas"/>
                          <a:ea typeface="Consolas"/>
                          <a:cs typeface="Consolas"/>
                          <a:sym typeface="Consolas"/>
                        </a:rPr>
                        <a:t>=</a:t>
                      </a:r>
                      <a:r>
                        <a:rPr lang="en" sz="900">
                          <a:solidFill>
                            <a:srgbClr val="0F9D58"/>
                          </a:solidFill>
                          <a:latin typeface="Consolas"/>
                          <a:ea typeface="Consolas"/>
                          <a:cs typeface="Consolas"/>
                          <a:sym typeface="Consolas"/>
                        </a:rPr>
                        <a:t>'same'</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x</a:t>
                      </a:r>
                      <a:r>
                        <a:rPr lang="en" sz="900">
                          <a:solidFill>
                            <a:srgbClr val="616161"/>
                          </a:solidFill>
                          <a:latin typeface="Consolas"/>
                          <a:ea typeface="Consolas"/>
                          <a:cs typeface="Consolas"/>
                          <a:sym typeface="Consolas"/>
                        </a:rPr>
                        <a:t>)</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900">
                          <a:solidFill>
                            <a:schemeClr val="dk1"/>
                          </a:solidFill>
                          <a:latin typeface="Consolas"/>
                          <a:ea typeface="Consolas"/>
                          <a:cs typeface="Consolas"/>
                          <a:sym typeface="Consolas"/>
                        </a:rPr>
                        <a:t>    </a:t>
                      </a:r>
                      <a:r>
                        <a:rPr lang="en" sz="900">
                          <a:solidFill>
                            <a:srgbClr val="455A64"/>
                          </a:solidFill>
                          <a:latin typeface="Consolas"/>
                          <a:ea typeface="Consolas"/>
                          <a:cs typeface="Consolas"/>
                          <a:sym typeface="Consolas"/>
                        </a:rPr>
                        <a:t># Add the projection shortcut to the output of the block</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900">
                          <a:solidFill>
                            <a:schemeClr val="dk1"/>
                          </a:solidFill>
                          <a:latin typeface="Consolas"/>
                          <a:ea typeface="Consolas"/>
                          <a:cs typeface="Consolas"/>
                          <a:sym typeface="Consolas"/>
                        </a:rPr>
                        <a:t>    x </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a:t>
                      </a:r>
                      <a:r>
                        <a:rPr lang="en" sz="900">
                          <a:solidFill>
                            <a:srgbClr val="3367D6"/>
                          </a:solidFill>
                          <a:latin typeface="Consolas"/>
                          <a:ea typeface="Consolas"/>
                          <a:cs typeface="Consolas"/>
                          <a:sym typeface="Consolas"/>
                        </a:rPr>
                        <a:t>Add</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x</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shortcut</a:t>
                      </a:r>
                      <a:r>
                        <a:rPr lang="en" sz="900">
                          <a:solidFill>
                            <a:srgbClr val="616161"/>
                          </a:solidFill>
                          <a:latin typeface="Consolas"/>
                          <a:ea typeface="Consolas"/>
                          <a:cs typeface="Consolas"/>
                          <a:sym typeface="Consolas"/>
                        </a:rPr>
                        <a:t>])</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900">
                          <a:solidFill>
                            <a:schemeClr val="dk1"/>
                          </a:solidFill>
                          <a:latin typeface="Consolas"/>
                          <a:ea typeface="Consolas"/>
                          <a:cs typeface="Consolas"/>
                          <a:sym typeface="Consolas"/>
                        </a:rPr>
                        <a:t>    </a:t>
                      </a:r>
                      <a:r>
                        <a:rPr lang="en" sz="900">
                          <a:solidFill>
                            <a:srgbClr val="9C27B0"/>
                          </a:solidFill>
                          <a:latin typeface="Consolas"/>
                          <a:ea typeface="Consolas"/>
                          <a:cs typeface="Consolas"/>
                          <a:sym typeface="Consolas"/>
                        </a:rPr>
                        <a:t>return</a:t>
                      </a:r>
                      <a:r>
                        <a:rPr lang="en" sz="900">
                          <a:solidFill>
                            <a:schemeClr val="dk1"/>
                          </a:solidFill>
                          <a:latin typeface="Consolas"/>
                          <a:ea typeface="Consolas"/>
                          <a:cs typeface="Consolas"/>
                          <a:sym typeface="Consolas"/>
                        </a:rPr>
                        <a:t> x</a:t>
                      </a:r>
                      <a:endParaRPr sz="900">
                        <a:solidFill>
                          <a:srgbClr val="9C27B0"/>
                        </a:solidFill>
                        <a:latin typeface="Consolas"/>
                        <a:ea typeface="Consolas"/>
                        <a:cs typeface="Consolas"/>
                        <a:sym typeface="Consolas"/>
                      </a:endParaRPr>
                    </a:p>
                  </a:txBody>
                  <a:tcPr marT="63500" marB="63500" marR="63500" marL="63500">
                    <a:solidFill>
                      <a:srgbClr val="FAFAFA"/>
                    </a:solidFill>
                  </a:tcPr>
                </a:tc>
              </a:tr>
            </a:tbl>
          </a:graphicData>
        </a:graphic>
      </p:graphicFrame>
      <p:sp>
        <p:nvSpPr>
          <p:cNvPr id="191" name="Google Shape;191;p29"/>
          <p:cNvSpPr/>
          <p:nvPr/>
        </p:nvSpPr>
        <p:spPr>
          <a:xfrm>
            <a:off x="878400" y="2528525"/>
            <a:ext cx="449400" cy="328500"/>
          </a:xfrm>
          <a:prstGeom prst="rightArrow">
            <a:avLst>
              <a:gd fmla="val 50000" name="adj1"/>
              <a:gd fmla="val 50000" name="adj2"/>
            </a:avLst>
          </a:prstGeom>
          <a:solidFill>
            <a:srgbClr val="0D90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29"/>
          <p:cNvSpPr/>
          <p:nvPr/>
        </p:nvSpPr>
        <p:spPr>
          <a:xfrm>
            <a:off x="878400" y="3277275"/>
            <a:ext cx="449400" cy="328500"/>
          </a:xfrm>
          <a:prstGeom prst="rightArrow">
            <a:avLst>
              <a:gd fmla="val 50000" name="adj1"/>
              <a:gd fmla="val 50000" name="adj2"/>
            </a:avLst>
          </a:prstGeom>
          <a:solidFill>
            <a:srgbClr val="0D90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6" name="Shape 196"/>
        <p:cNvGrpSpPr/>
        <p:nvPr/>
      </p:nvGrpSpPr>
      <p:grpSpPr>
        <a:xfrm>
          <a:off x="0" y="0"/>
          <a:ext cx="0" cy="0"/>
          <a:chOff x="0" y="0"/>
          <a:chExt cx="0" cy="0"/>
        </a:xfrm>
      </p:grpSpPr>
      <p:sp>
        <p:nvSpPr>
          <p:cNvPr id="197" name="Google Shape;197;p30"/>
          <p:cNvSpPr txBox="1"/>
          <p:nvPr>
            <p:ph type="title"/>
          </p:nvPr>
        </p:nvSpPr>
        <p:spPr>
          <a:xfrm>
            <a:off x="311700" y="445025"/>
            <a:ext cx="8520600" cy="572700"/>
          </a:xfrm>
          <a:prstGeom prst="rect">
            <a:avLst/>
          </a:prstGeom>
          <a:solidFill>
            <a:srgbClr val="D9D9D9"/>
          </a:solidFill>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A61C00"/>
                </a:solidFill>
              </a:rPr>
              <a:t>Xception Middle Flow</a:t>
            </a:r>
            <a:endParaRPr>
              <a:solidFill>
                <a:srgbClr val="A61C00"/>
              </a:solidFill>
            </a:endParaRPr>
          </a:p>
        </p:txBody>
      </p:sp>
      <p:sp>
        <p:nvSpPr>
          <p:cNvPr id="198" name="Google Shape;198;p3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99" name="Google Shape;199;p30"/>
          <p:cNvSpPr txBox="1"/>
          <p:nvPr/>
        </p:nvSpPr>
        <p:spPr>
          <a:xfrm>
            <a:off x="311700" y="1175425"/>
            <a:ext cx="8520600" cy="665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200">
                <a:solidFill>
                  <a:schemeClr val="dk1"/>
                </a:solidFill>
              </a:rPr>
              <a:t>The middle flow consists of eight middle flow style residual blocks, each outputting 728 feature maps.</a:t>
            </a:r>
            <a:br>
              <a:rPr lang="en" sz="1200">
                <a:solidFill>
                  <a:schemeClr val="dk1"/>
                </a:solidFill>
              </a:rPr>
            </a:br>
            <a:endParaRPr sz="1200">
              <a:solidFill>
                <a:schemeClr val="dk1"/>
              </a:solidFill>
            </a:endParaRPr>
          </a:p>
        </p:txBody>
      </p:sp>
      <p:pic>
        <p:nvPicPr>
          <p:cNvPr id="200" name="Google Shape;200;p30"/>
          <p:cNvPicPr preferRelativeResize="0"/>
          <p:nvPr/>
        </p:nvPicPr>
        <p:blipFill>
          <a:blip r:embed="rId3">
            <a:alphaModFix/>
          </a:blip>
          <a:stretch>
            <a:fillRect/>
          </a:stretch>
        </p:blipFill>
        <p:spPr>
          <a:xfrm>
            <a:off x="472200" y="1673450"/>
            <a:ext cx="8212250" cy="31454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4" name="Shape 204"/>
        <p:cNvGrpSpPr/>
        <p:nvPr/>
      </p:nvGrpSpPr>
      <p:grpSpPr>
        <a:xfrm>
          <a:off x="0" y="0"/>
          <a:ext cx="0" cy="0"/>
          <a:chOff x="0" y="0"/>
          <a:chExt cx="0" cy="0"/>
        </a:xfrm>
      </p:grpSpPr>
      <p:sp>
        <p:nvSpPr>
          <p:cNvPr id="205" name="Google Shape;205;p31"/>
          <p:cNvSpPr txBox="1"/>
          <p:nvPr>
            <p:ph type="title"/>
          </p:nvPr>
        </p:nvSpPr>
        <p:spPr>
          <a:xfrm>
            <a:off x="311700" y="445025"/>
            <a:ext cx="8520600" cy="572700"/>
          </a:xfrm>
          <a:prstGeom prst="rect">
            <a:avLst/>
          </a:prstGeom>
          <a:solidFill>
            <a:srgbClr val="D9D9D9"/>
          </a:solidFill>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A61C00"/>
                </a:solidFill>
              </a:rPr>
              <a:t>Xception Middle Flow - Residual Block</a:t>
            </a:r>
            <a:endParaRPr>
              <a:solidFill>
                <a:srgbClr val="A61C00"/>
              </a:solidFill>
            </a:endParaRPr>
          </a:p>
        </p:txBody>
      </p:sp>
      <p:sp>
        <p:nvSpPr>
          <p:cNvPr id="206" name="Google Shape;206;p3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07" name="Google Shape;207;p31"/>
          <p:cNvSpPr txBox="1"/>
          <p:nvPr/>
        </p:nvSpPr>
        <p:spPr>
          <a:xfrm>
            <a:off x="311700" y="1175425"/>
            <a:ext cx="8520600" cy="665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200">
                <a:solidFill>
                  <a:schemeClr val="dk1"/>
                </a:solidFill>
              </a:rPr>
              <a:t>The middle flow style residual block uses a </a:t>
            </a:r>
            <a:r>
              <a:rPr b="1" lang="en" sz="1200">
                <a:solidFill>
                  <a:srgbClr val="4A86E8"/>
                </a:solidFill>
              </a:rPr>
              <a:t>B(3, 3, 3) residual block</a:t>
            </a:r>
            <a:r>
              <a:rPr lang="en" sz="1200">
                <a:solidFill>
                  <a:schemeClr val="dk1"/>
                </a:solidFill>
              </a:rPr>
              <a:t>.  The 3x3 convolutions are depth wise separable convolutions (</a:t>
            </a:r>
            <a:r>
              <a:rPr lang="en" sz="1200">
                <a:solidFill>
                  <a:srgbClr val="4A86E8"/>
                </a:solidFill>
              </a:rPr>
              <a:t>SeparableConv2D</a:t>
            </a:r>
            <a:r>
              <a:rPr lang="en" sz="1200">
                <a:solidFill>
                  <a:schemeClr val="dk1"/>
                </a:solidFill>
              </a:rPr>
              <a:t>). </a:t>
            </a:r>
            <a:endParaRPr sz="1200">
              <a:solidFill>
                <a:schemeClr val="dk1"/>
              </a:solidFill>
            </a:endParaRPr>
          </a:p>
          <a:p>
            <a:pPr indent="0" lvl="0" marL="0" rtl="0" algn="l">
              <a:lnSpc>
                <a:spcPct val="115000"/>
              </a:lnSpc>
              <a:spcBef>
                <a:spcPts val="0"/>
              </a:spcBef>
              <a:spcAft>
                <a:spcPts val="0"/>
              </a:spcAft>
              <a:buNone/>
            </a:pPr>
            <a:br>
              <a:rPr lang="en" sz="1200">
                <a:solidFill>
                  <a:schemeClr val="dk1"/>
                </a:solidFill>
              </a:rPr>
            </a:br>
            <a:endParaRPr sz="1200">
              <a:solidFill>
                <a:schemeClr val="dk1"/>
              </a:solidFill>
            </a:endParaRPr>
          </a:p>
        </p:txBody>
      </p:sp>
      <p:pic>
        <p:nvPicPr>
          <p:cNvPr id="208" name="Google Shape;208;p31"/>
          <p:cNvPicPr preferRelativeResize="0"/>
          <p:nvPr/>
        </p:nvPicPr>
        <p:blipFill>
          <a:blip r:embed="rId3">
            <a:alphaModFix/>
          </a:blip>
          <a:stretch>
            <a:fillRect/>
          </a:stretch>
        </p:blipFill>
        <p:spPr>
          <a:xfrm>
            <a:off x="1727788" y="1752325"/>
            <a:ext cx="5688425" cy="33911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3" name="Shape 63"/>
        <p:cNvGrpSpPr/>
        <p:nvPr/>
      </p:nvGrpSpPr>
      <p:grpSpPr>
        <a:xfrm>
          <a:off x="0" y="0"/>
          <a:ext cx="0" cy="0"/>
          <a:chOff x="0" y="0"/>
          <a:chExt cx="0" cy="0"/>
        </a:xfrm>
      </p:grpSpPr>
      <p:sp>
        <p:nvSpPr>
          <p:cNvPr id="64" name="Google Shape;64;p14"/>
          <p:cNvSpPr txBox="1"/>
          <p:nvPr>
            <p:ph idx="1" type="subTitle"/>
          </p:nvPr>
        </p:nvSpPr>
        <p:spPr>
          <a:xfrm>
            <a:off x="682600" y="118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Alternative Connectivity Patterns</a:t>
            </a:r>
            <a:endParaRPr>
              <a:solidFill>
                <a:srgbClr val="38761D"/>
              </a:solidFill>
            </a:endParaRPr>
          </a:p>
        </p:txBody>
      </p:sp>
      <p:pic>
        <p:nvPicPr>
          <p:cNvPr id="65" name="Google Shape;65;p14"/>
          <p:cNvPicPr preferRelativeResize="0"/>
          <p:nvPr/>
        </p:nvPicPr>
        <p:blipFill>
          <a:blip r:embed="rId3">
            <a:alphaModFix/>
          </a:blip>
          <a:stretch>
            <a:fillRect/>
          </a:stretch>
        </p:blipFill>
        <p:spPr>
          <a:xfrm>
            <a:off x="0" y="0"/>
            <a:ext cx="1466275" cy="730575"/>
          </a:xfrm>
          <a:prstGeom prst="rect">
            <a:avLst/>
          </a:prstGeom>
          <a:noFill/>
          <a:ln>
            <a:noFill/>
          </a:ln>
        </p:spPr>
      </p:pic>
      <p:sp>
        <p:nvSpPr>
          <p:cNvPr id="66" name="Google Shape;66;p14"/>
          <p:cNvSpPr txBox="1"/>
          <p:nvPr/>
        </p:nvSpPr>
        <p:spPr>
          <a:xfrm>
            <a:off x="356700" y="730575"/>
            <a:ext cx="8430600" cy="4302900"/>
          </a:xfrm>
          <a:prstGeom prst="rect">
            <a:avLst/>
          </a:prstGeom>
          <a:noFill/>
          <a:ln>
            <a:noFill/>
          </a:ln>
        </p:spPr>
        <p:txBody>
          <a:bodyPr anchorCtr="0" anchor="t" bIns="91425" lIns="91425" spcFirstLastPara="1" rIns="91425" wrap="square" tIns="91425">
            <a:noAutofit/>
          </a:bodyPr>
          <a:lstStyle/>
          <a:p>
            <a:pPr indent="0" lvl="0" marL="0" rtl="0" algn="ctr">
              <a:spcBef>
                <a:spcPts val="1100"/>
              </a:spcBef>
              <a:spcAft>
                <a:spcPts val="0"/>
              </a:spcAft>
              <a:buClr>
                <a:schemeClr val="dk1"/>
              </a:buClr>
              <a:buSzPts val="1100"/>
              <a:buFont typeface="Arial"/>
              <a:buNone/>
            </a:pPr>
            <a:r>
              <a:rPr b="1" lang="en" sz="1200">
                <a:solidFill>
                  <a:srgbClr val="434343"/>
                </a:solidFill>
              </a:rPr>
              <a:t>Overview</a:t>
            </a:r>
            <a:endParaRPr b="1" sz="1200">
              <a:solidFill>
                <a:srgbClr val="434343"/>
              </a:solidFill>
            </a:endParaRPr>
          </a:p>
          <a:p>
            <a:pPr indent="0" lvl="0" marL="0" rtl="0" algn="l">
              <a:spcBef>
                <a:spcPts val="1100"/>
              </a:spcBef>
              <a:spcAft>
                <a:spcPts val="0"/>
              </a:spcAft>
              <a:buClr>
                <a:schemeClr val="dk1"/>
              </a:buClr>
              <a:buSzPts val="1100"/>
              <a:buFont typeface="Arial"/>
              <a:buNone/>
            </a:pPr>
            <a:r>
              <a:rPr lang="en" sz="1200">
                <a:solidFill>
                  <a:schemeClr val="dk1"/>
                </a:solidFill>
              </a:rPr>
              <a:t>We will cover in this section alternative connectivity patterns beyond the sequential flow as in VGG, residual blocks as in ResNet, et. al, and parallel convolutions as in ResNext, etc.</a:t>
            </a:r>
            <a:endParaRPr sz="1200">
              <a:solidFill>
                <a:schemeClr val="dk1"/>
              </a:solidFill>
            </a:endParaRPr>
          </a:p>
          <a:p>
            <a:pPr indent="0" lvl="0" marL="0" rtl="0" algn="l">
              <a:spcBef>
                <a:spcPts val="1100"/>
              </a:spcBef>
              <a:spcAft>
                <a:spcPts val="0"/>
              </a:spcAft>
              <a:buClr>
                <a:schemeClr val="dk1"/>
              </a:buClr>
              <a:buSzPts val="1100"/>
              <a:buFont typeface="Arial"/>
              <a:buNone/>
            </a:pPr>
            <a:r>
              <a:rPr lang="en" sz="1200">
                <a:solidFill>
                  <a:schemeClr val="dk1"/>
                </a:solidFill>
              </a:rPr>
              <a:t>We will cover the following:</a:t>
            </a:r>
            <a:endParaRPr sz="1200">
              <a:solidFill>
                <a:schemeClr val="dk1"/>
              </a:solidFill>
            </a:endParaRPr>
          </a:p>
          <a:p>
            <a:pPr indent="0" lvl="0" marL="0" rtl="0" algn="l">
              <a:spcBef>
                <a:spcPts val="1100"/>
              </a:spcBef>
              <a:spcAft>
                <a:spcPts val="0"/>
              </a:spcAft>
              <a:buClr>
                <a:schemeClr val="dk1"/>
              </a:buClr>
              <a:buSzPts val="1100"/>
              <a:buFont typeface="Arial"/>
              <a:buNone/>
            </a:pPr>
            <a:r>
              <a:t/>
            </a:r>
            <a:endParaRPr sz="1200">
              <a:solidFill>
                <a:schemeClr val="dk1"/>
              </a:solidFill>
            </a:endParaRPr>
          </a:p>
          <a:p>
            <a:pPr indent="-317500" lvl="0" marL="457200" rtl="0" algn="l">
              <a:spcBef>
                <a:spcPts val="1100"/>
              </a:spcBef>
              <a:spcAft>
                <a:spcPts val="0"/>
              </a:spcAft>
              <a:buClr>
                <a:srgbClr val="4A86E8"/>
              </a:buClr>
              <a:buSzPts val="1400"/>
              <a:buChar char="●"/>
            </a:pPr>
            <a:r>
              <a:rPr b="1" lang="en">
                <a:solidFill>
                  <a:srgbClr val="4A86E8"/>
                </a:solidFill>
              </a:rPr>
              <a:t>DenseNet </a:t>
            </a:r>
            <a:r>
              <a:rPr lang="en">
                <a:solidFill>
                  <a:srgbClr val="4A86E8"/>
                </a:solidFill>
              </a:rPr>
              <a:t>- introduced concept of feature reuse.</a:t>
            </a:r>
            <a:br>
              <a:rPr lang="en">
                <a:solidFill>
                  <a:srgbClr val="4A86E8"/>
                </a:solidFill>
              </a:rPr>
            </a:br>
            <a:endParaRPr>
              <a:solidFill>
                <a:srgbClr val="4A86E8"/>
              </a:solidFill>
            </a:endParaRPr>
          </a:p>
          <a:p>
            <a:pPr indent="-317500" lvl="0" marL="457200" rtl="0" algn="l">
              <a:spcBef>
                <a:spcPts val="0"/>
              </a:spcBef>
              <a:spcAft>
                <a:spcPts val="0"/>
              </a:spcAft>
              <a:buClr>
                <a:srgbClr val="4A86E8"/>
              </a:buClr>
              <a:buSzPts val="1400"/>
              <a:buChar char="●"/>
            </a:pPr>
            <a:r>
              <a:rPr b="1" lang="en">
                <a:solidFill>
                  <a:srgbClr val="4A86E8"/>
                </a:solidFill>
              </a:rPr>
              <a:t>Xception </a:t>
            </a:r>
            <a:r>
              <a:rPr lang="en">
                <a:solidFill>
                  <a:srgbClr val="4A86E8"/>
                </a:solidFill>
              </a:rPr>
              <a:t>- introduced a new architectural layout and new factorizations.</a:t>
            </a:r>
            <a:br>
              <a:rPr lang="en">
                <a:solidFill>
                  <a:srgbClr val="4A86E8"/>
                </a:solidFill>
              </a:rPr>
            </a:br>
            <a:endParaRPr>
              <a:solidFill>
                <a:srgbClr val="4A86E8"/>
              </a:solidFill>
            </a:endParaRPr>
          </a:p>
          <a:p>
            <a:pPr indent="-317500" lvl="0" marL="457200" rtl="0" algn="l">
              <a:spcBef>
                <a:spcPts val="0"/>
              </a:spcBef>
              <a:spcAft>
                <a:spcPts val="0"/>
              </a:spcAft>
              <a:buClr>
                <a:srgbClr val="4A86E8"/>
              </a:buClr>
              <a:buSzPts val="1400"/>
              <a:buChar char="●"/>
            </a:pPr>
            <a:r>
              <a:rPr b="1" lang="en">
                <a:solidFill>
                  <a:srgbClr val="4A86E8"/>
                </a:solidFill>
              </a:rPr>
              <a:t>SE-Net - </a:t>
            </a:r>
            <a:r>
              <a:rPr lang="en">
                <a:solidFill>
                  <a:srgbClr val="4A86E8"/>
                </a:solidFill>
              </a:rPr>
              <a:t>introduced the concept of feature excitation.</a:t>
            </a:r>
            <a:endParaRPr>
              <a:solidFill>
                <a:srgbClr val="4A86E8"/>
              </a:solidFill>
            </a:endParaRPr>
          </a:p>
          <a:p>
            <a:pPr indent="0" lvl="0" marL="0" rtl="0" algn="l">
              <a:spcBef>
                <a:spcPts val="1100"/>
              </a:spcBef>
              <a:spcAft>
                <a:spcPts val="0"/>
              </a:spcAft>
              <a:buClr>
                <a:schemeClr val="dk1"/>
              </a:buClr>
              <a:buSzPts val="1100"/>
              <a:buFont typeface="Arial"/>
              <a:buNone/>
            </a:pPr>
            <a:r>
              <a:t/>
            </a:r>
            <a:endParaRPr b="1" sz="1100">
              <a:solidFill>
                <a:srgbClr val="4A86E8"/>
              </a:solidFill>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endParaRPr>
          </a:p>
          <a:p>
            <a:pPr indent="0" lvl="0" marL="0" rtl="0" algn="ctr">
              <a:spcBef>
                <a:spcPts val="1100"/>
              </a:spcBef>
              <a:spcAft>
                <a:spcPts val="0"/>
              </a:spcAft>
              <a:buClr>
                <a:schemeClr val="dk1"/>
              </a:buClr>
              <a:buSzPts val="1100"/>
              <a:buFont typeface="Arial"/>
              <a:buNone/>
            </a:pPr>
            <a:r>
              <a:t/>
            </a:r>
            <a:endParaRPr b="1" sz="1200">
              <a:solidFill>
                <a:srgbClr val="434343"/>
              </a:solidFill>
            </a:endParaRPr>
          </a:p>
          <a:p>
            <a:pPr indent="0" lvl="0" marL="0" rtl="0" algn="l">
              <a:lnSpc>
                <a:spcPct val="115000"/>
              </a:lnSpc>
              <a:spcBef>
                <a:spcPts val="0"/>
              </a:spcBef>
              <a:spcAft>
                <a:spcPts val="0"/>
              </a:spcAft>
              <a:buClr>
                <a:schemeClr val="dk1"/>
              </a:buClr>
              <a:buSzPts val="1100"/>
              <a:buFont typeface="Arial"/>
              <a:buNone/>
            </a:pPr>
            <a:r>
              <a:t/>
            </a:r>
            <a:endParaRPr sz="11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1100"/>
              </a:spcBef>
              <a:spcAft>
                <a:spcPts val="0"/>
              </a:spcAft>
              <a:buClr>
                <a:schemeClr val="dk1"/>
              </a:buClr>
              <a:buSzPts val="1100"/>
              <a:buFont typeface="Arial"/>
              <a:buNone/>
            </a:pPr>
            <a:r>
              <a:t/>
            </a:r>
            <a:endParaRPr sz="1200">
              <a:solidFill>
                <a:schemeClr val="dk1"/>
              </a:solidFill>
            </a:endParaRPr>
          </a:p>
          <a:p>
            <a:pPr indent="0" lvl="0" marL="0" rtl="0" algn="l">
              <a:lnSpc>
                <a:spcPct val="115000"/>
              </a:lnSpc>
              <a:spcBef>
                <a:spcPts val="1100"/>
              </a:spcBef>
              <a:spcAft>
                <a:spcPts val="0"/>
              </a:spcAft>
              <a:buNone/>
            </a:pPr>
            <a:r>
              <a:t/>
            </a:r>
            <a:endParaRPr b="1" sz="1200">
              <a:solidFill>
                <a:schemeClr val="dk1"/>
              </a:solidFill>
              <a:highlight>
                <a:srgbClr val="FFFFFF"/>
              </a:highlight>
            </a:endParaRPr>
          </a:p>
          <a:p>
            <a:pPr indent="0" lvl="0" marL="0" rtl="0" algn="l">
              <a:lnSpc>
                <a:spcPct val="115000"/>
              </a:lnSpc>
              <a:spcBef>
                <a:spcPts val="1100"/>
              </a:spcBef>
              <a:spcAft>
                <a:spcPts val="0"/>
              </a:spcAft>
              <a:buNone/>
            </a:pPr>
            <a:r>
              <a:t/>
            </a:r>
            <a:endParaRPr sz="1200">
              <a:solidFill>
                <a:schemeClr val="dk1"/>
              </a:solidFill>
              <a:highlight>
                <a:srgbClr val="FFFFFF"/>
              </a:highlight>
            </a:endParaRPr>
          </a:p>
          <a:p>
            <a:pPr indent="0" lvl="0" marL="0" rtl="0" algn="l">
              <a:lnSpc>
                <a:spcPct val="115000"/>
              </a:lnSpc>
              <a:spcBef>
                <a:spcPts val="1100"/>
              </a:spcBef>
              <a:spcAft>
                <a:spcPts val="0"/>
              </a:spcAft>
              <a:buNone/>
            </a:pPr>
            <a:r>
              <a:t/>
            </a:r>
            <a:endParaRPr sz="1200">
              <a:solidFill>
                <a:schemeClr val="dk1"/>
              </a:solidFill>
              <a:highlight>
                <a:srgbClr val="FFFFFF"/>
              </a:highlight>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2" name="Shape 212"/>
        <p:cNvGrpSpPr/>
        <p:nvPr/>
      </p:nvGrpSpPr>
      <p:grpSpPr>
        <a:xfrm>
          <a:off x="0" y="0"/>
          <a:ext cx="0" cy="0"/>
          <a:chOff x="0" y="0"/>
          <a:chExt cx="0" cy="0"/>
        </a:xfrm>
      </p:grpSpPr>
      <p:sp>
        <p:nvSpPr>
          <p:cNvPr id="213" name="Google Shape;213;p32"/>
          <p:cNvSpPr txBox="1"/>
          <p:nvPr>
            <p:ph type="title"/>
          </p:nvPr>
        </p:nvSpPr>
        <p:spPr>
          <a:xfrm>
            <a:off x="311700" y="445025"/>
            <a:ext cx="8520600" cy="572700"/>
          </a:xfrm>
          <a:prstGeom prst="rect">
            <a:avLst/>
          </a:prstGeom>
          <a:solidFill>
            <a:srgbClr val="D9D9D9"/>
          </a:solidFill>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A61C00"/>
                </a:solidFill>
              </a:rPr>
              <a:t>Xception Exit Flow</a:t>
            </a:r>
            <a:endParaRPr>
              <a:solidFill>
                <a:srgbClr val="A61C00"/>
              </a:solidFill>
            </a:endParaRPr>
          </a:p>
        </p:txBody>
      </p:sp>
      <p:sp>
        <p:nvSpPr>
          <p:cNvPr id="214" name="Google Shape;214;p3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215" name="Google Shape;215;p32"/>
          <p:cNvPicPr preferRelativeResize="0"/>
          <p:nvPr/>
        </p:nvPicPr>
        <p:blipFill>
          <a:blip r:embed="rId3">
            <a:alphaModFix/>
          </a:blip>
          <a:stretch>
            <a:fillRect/>
          </a:stretch>
        </p:blipFill>
        <p:spPr>
          <a:xfrm>
            <a:off x="3177375" y="1310579"/>
            <a:ext cx="5577201" cy="3417000"/>
          </a:xfrm>
          <a:prstGeom prst="rect">
            <a:avLst/>
          </a:prstGeom>
          <a:noFill/>
          <a:ln>
            <a:noFill/>
          </a:ln>
        </p:spPr>
      </p:pic>
      <p:sp>
        <p:nvSpPr>
          <p:cNvPr id="216" name="Google Shape;216;p32"/>
          <p:cNvSpPr txBox="1"/>
          <p:nvPr/>
        </p:nvSpPr>
        <p:spPr>
          <a:xfrm>
            <a:off x="311700" y="1175425"/>
            <a:ext cx="8520600" cy="1140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100">
                <a:solidFill>
                  <a:schemeClr val="dk1"/>
                </a:solidFill>
              </a:rPr>
              <a:t>T</a:t>
            </a:r>
            <a:r>
              <a:rPr lang="en" sz="1200">
                <a:solidFill>
                  <a:schemeClr val="dk1"/>
                </a:solidFill>
              </a:rPr>
              <a:t>he exit flow consists of a:</a:t>
            </a:r>
            <a:br>
              <a:rPr lang="en" sz="1200">
                <a:solidFill>
                  <a:schemeClr val="dk1"/>
                </a:solidFill>
              </a:rPr>
            </a:br>
            <a:endParaRPr sz="1200">
              <a:solidFill>
                <a:schemeClr val="dk1"/>
              </a:solidFill>
            </a:endParaRPr>
          </a:p>
          <a:p>
            <a:pPr indent="-304800" lvl="0" marL="457200" rtl="0" algn="l">
              <a:lnSpc>
                <a:spcPct val="115000"/>
              </a:lnSpc>
              <a:spcBef>
                <a:spcPts val="0"/>
              </a:spcBef>
              <a:spcAft>
                <a:spcPts val="0"/>
              </a:spcAft>
              <a:buSzPts val="1200"/>
              <a:buChar char="●"/>
            </a:pPr>
            <a:r>
              <a:rPr b="1" lang="en" sz="1200">
                <a:solidFill>
                  <a:srgbClr val="4A86E8"/>
                </a:solidFill>
              </a:rPr>
              <a:t>single exit flow style residual block</a:t>
            </a:r>
            <a:r>
              <a:rPr lang="en" sz="1200">
                <a:solidFill>
                  <a:schemeClr val="dk1"/>
                </a:solidFill>
              </a:rPr>
              <a:t>, </a:t>
            </a:r>
            <a:endParaRPr sz="1200">
              <a:solidFill>
                <a:schemeClr val="dk1"/>
              </a:solidFill>
            </a:endParaRPr>
          </a:p>
          <a:p>
            <a:pPr indent="-304800" lvl="0" marL="457200" rtl="0" algn="l">
              <a:lnSpc>
                <a:spcPct val="115000"/>
              </a:lnSpc>
              <a:spcBef>
                <a:spcPts val="0"/>
              </a:spcBef>
              <a:spcAft>
                <a:spcPts val="0"/>
              </a:spcAft>
              <a:buSzPts val="1200"/>
              <a:buChar char="●"/>
            </a:pPr>
            <a:r>
              <a:rPr b="1" lang="en" sz="1200">
                <a:solidFill>
                  <a:srgbClr val="4A86E8"/>
                </a:solidFill>
              </a:rPr>
              <a:t>convolutional (non-residual) block</a:t>
            </a:r>
            <a:r>
              <a:rPr lang="en" sz="1200">
                <a:solidFill>
                  <a:schemeClr val="dk1"/>
                </a:solidFill>
              </a:rPr>
              <a:t> </a:t>
            </a:r>
            <a:endParaRPr sz="1200">
              <a:solidFill>
                <a:schemeClr val="dk1"/>
              </a:solidFill>
            </a:endParaRPr>
          </a:p>
          <a:p>
            <a:pPr indent="-304800" lvl="0" marL="457200" rtl="0" algn="l">
              <a:lnSpc>
                <a:spcPct val="115000"/>
              </a:lnSpc>
              <a:spcBef>
                <a:spcPts val="0"/>
              </a:spcBef>
              <a:spcAft>
                <a:spcPts val="0"/>
              </a:spcAft>
              <a:buSzPts val="1200"/>
              <a:buChar char="●"/>
            </a:pPr>
            <a:r>
              <a:rPr b="1" lang="en" sz="1200">
                <a:solidFill>
                  <a:srgbClr val="4A86E8"/>
                </a:solidFill>
              </a:rPr>
              <a:t>classifier</a:t>
            </a:r>
            <a:r>
              <a:rPr lang="en" sz="1200">
                <a:solidFill>
                  <a:schemeClr val="dk1"/>
                </a:solidFill>
              </a:rPr>
              <a:t>.</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br>
              <a:rPr lang="en" sz="1200">
                <a:solidFill>
                  <a:schemeClr val="dk1"/>
                </a:solidFill>
              </a:rPr>
            </a:br>
            <a:endParaRPr sz="1200">
              <a:solidFill>
                <a:schemeClr val="dk1"/>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0" name="Shape 220"/>
        <p:cNvGrpSpPr/>
        <p:nvPr/>
      </p:nvGrpSpPr>
      <p:grpSpPr>
        <a:xfrm>
          <a:off x="0" y="0"/>
          <a:ext cx="0" cy="0"/>
          <a:chOff x="0" y="0"/>
          <a:chExt cx="0" cy="0"/>
        </a:xfrm>
      </p:grpSpPr>
      <p:sp>
        <p:nvSpPr>
          <p:cNvPr id="221" name="Google Shape;221;p33"/>
          <p:cNvSpPr txBox="1"/>
          <p:nvPr>
            <p:ph type="title"/>
          </p:nvPr>
        </p:nvSpPr>
        <p:spPr>
          <a:xfrm>
            <a:off x="311700" y="445025"/>
            <a:ext cx="8520600" cy="572700"/>
          </a:xfrm>
          <a:prstGeom prst="rect">
            <a:avLst/>
          </a:prstGeom>
          <a:solidFill>
            <a:srgbClr val="D9D9D9"/>
          </a:solidFill>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A61C00"/>
                </a:solidFill>
              </a:rPr>
              <a:t>Xception Exit Flow - Residual Block</a:t>
            </a:r>
            <a:endParaRPr>
              <a:solidFill>
                <a:srgbClr val="A61C00"/>
              </a:solidFill>
            </a:endParaRPr>
          </a:p>
        </p:txBody>
      </p:sp>
      <p:sp>
        <p:nvSpPr>
          <p:cNvPr id="222" name="Google Shape;222;p3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23" name="Google Shape;223;p33"/>
          <p:cNvSpPr txBox="1"/>
          <p:nvPr/>
        </p:nvSpPr>
        <p:spPr>
          <a:xfrm>
            <a:off x="311700" y="1175425"/>
            <a:ext cx="8520600" cy="639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200">
                <a:solidFill>
                  <a:schemeClr val="dk1"/>
                </a:solidFill>
              </a:rPr>
              <a:t>The single exit flow style residual block is a</a:t>
            </a:r>
            <a:r>
              <a:rPr b="1" lang="en" sz="1200">
                <a:solidFill>
                  <a:srgbClr val="4A86E8"/>
                </a:solidFill>
              </a:rPr>
              <a:t> B(3,3)</a:t>
            </a:r>
            <a:r>
              <a:rPr lang="en" sz="1200">
                <a:solidFill>
                  <a:schemeClr val="dk1"/>
                </a:solidFill>
              </a:rPr>
              <a:t> with the two convolutions outputting 728 and 1024 feature maps respectively, followed by a </a:t>
            </a:r>
            <a:r>
              <a:rPr b="1" lang="en" sz="1200">
                <a:solidFill>
                  <a:srgbClr val="4A86E8"/>
                </a:solidFill>
              </a:rPr>
              <a:t>max pooling</a:t>
            </a:r>
            <a:r>
              <a:rPr lang="en" sz="1200">
                <a:solidFill>
                  <a:schemeClr val="dk1"/>
                </a:solidFill>
              </a:rPr>
              <a:t> with a pooling size of 3x3, and a </a:t>
            </a:r>
            <a:r>
              <a:rPr b="1" lang="en" sz="1200">
                <a:solidFill>
                  <a:srgbClr val="4A86E8"/>
                </a:solidFill>
              </a:rPr>
              <a:t>1x1 linear projection</a:t>
            </a:r>
            <a:r>
              <a:rPr lang="en" sz="1200">
                <a:solidFill>
                  <a:schemeClr val="dk1"/>
                </a:solidFill>
              </a:rPr>
              <a:t> for the identity link. </a:t>
            </a:r>
            <a:endParaRPr sz="12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br>
              <a:rPr lang="en" sz="1200">
                <a:solidFill>
                  <a:schemeClr val="dk1"/>
                </a:solidFill>
              </a:rPr>
            </a:br>
            <a:endParaRPr sz="1200">
              <a:solidFill>
                <a:schemeClr val="dk1"/>
              </a:solidFill>
            </a:endParaRPr>
          </a:p>
        </p:txBody>
      </p:sp>
      <p:sp>
        <p:nvSpPr>
          <p:cNvPr id="224" name="Google Shape;224;p33"/>
          <p:cNvSpPr txBox="1"/>
          <p:nvPr/>
        </p:nvSpPr>
        <p:spPr>
          <a:xfrm>
            <a:off x="5832300" y="1884100"/>
            <a:ext cx="2343600" cy="3000000"/>
          </a:xfrm>
          <a:prstGeom prst="rect">
            <a:avLst/>
          </a:prstGeom>
          <a:noFill/>
          <a:ln cap="flat" cmpd="sng" w="9525">
            <a:solidFill>
              <a:srgbClr val="0D904F"/>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100">
                <a:solidFill>
                  <a:srgbClr val="0D904F"/>
                </a:solidFill>
              </a:rPr>
              <a:t>Note how the exit flow residual block structural is identical to the entry flow, except the exit flow style does a dimensionality expansion with the block, going from 728 to 1024 feature maps, while the entry flow does not do any dimensionality expansion.</a:t>
            </a:r>
            <a:endParaRPr sz="1100">
              <a:solidFill>
                <a:srgbClr val="0D904F"/>
              </a:solidFill>
            </a:endParaRPr>
          </a:p>
        </p:txBody>
      </p:sp>
      <p:pic>
        <p:nvPicPr>
          <p:cNvPr id="225" name="Google Shape;225;p33"/>
          <p:cNvPicPr preferRelativeResize="0"/>
          <p:nvPr/>
        </p:nvPicPr>
        <p:blipFill>
          <a:blip r:embed="rId3">
            <a:alphaModFix/>
          </a:blip>
          <a:stretch>
            <a:fillRect/>
          </a:stretch>
        </p:blipFill>
        <p:spPr>
          <a:xfrm>
            <a:off x="394400" y="1815025"/>
            <a:ext cx="5059150" cy="302367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9" name="Shape 229"/>
        <p:cNvGrpSpPr/>
        <p:nvPr/>
      </p:nvGrpSpPr>
      <p:grpSpPr>
        <a:xfrm>
          <a:off x="0" y="0"/>
          <a:ext cx="0" cy="0"/>
          <a:chOff x="0" y="0"/>
          <a:chExt cx="0" cy="0"/>
        </a:xfrm>
      </p:grpSpPr>
      <p:sp>
        <p:nvSpPr>
          <p:cNvPr id="230" name="Google Shape;230;p34"/>
          <p:cNvSpPr txBox="1"/>
          <p:nvPr>
            <p:ph type="title"/>
          </p:nvPr>
        </p:nvSpPr>
        <p:spPr>
          <a:xfrm>
            <a:off x="311700" y="445025"/>
            <a:ext cx="8520600" cy="572700"/>
          </a:xfrm>
          <a:prstGeom prst="rect">
            <a:avLst/>
          </a:prstGeom>
          <a:solidFill>
            <a:srgbClr val="D9D9D9"/>
          </a:solidFill>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A61C00"/>
                </a:solidFill>
              </a:rPr>
              <a:t>Xception Exit Flow</a:t>
            </a:r>
            <a:endParaRPr>
              <a:solidFill>
                <a:srgbClr val="A61C00"/>
              </a:solidFill>
            </a:endParaRPr>
          </a:p>
        </p:txBody>
      </p:sp>
      <p:sp>
        <p:nvSpPr>
          <p:cNvPr id="231" name="Google Shape;231;p3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32" name="Google Shape;232;p34"/>
          <p:cNvSpPr txBox="1"/>
          <p:nvPr/>
        </p:nvSpPr>
        <p:spPr>
          <a:xfrm>
            <a:off x="311700" y="1175425"/>
            <a:ext cx="8520600" cy="639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200">
                <a:solidFill>
                  <a:schemeClr val="dk1"/>
                </a:solidFill>
              </a:rPr>
              <a:t>The convolutional block following the residual block consists of </a:t>
            </a:r>
            <a:r>
              <a:rPr b="1" lang="en" sz="1200">
                <a:solidFill>
                  <a:srgbClr val="4A86E8"/>
                </a:solidFill>
              </a:rPr>
              <a:t>two 3x3 depth wise separable convolutions</a:t>
            </a:r>
            <a:r>
              <a:rPr lang="en" sz="1200">
                <a:solidFill>
                  <a:schemeClr val="dk1"/>
                </a:solidFill>
              </a:rPr>
              <a:t>, each doing a dimensionality expansion increasing the number of feature maps to 1156 and 2048, respectively.</a:t>
            </a:r>
            <a:endParaRPr sz="12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br>
              <a:rPr lang="en" sz="1200">
                <a:solidFill>
                  <a:schemeClr val="dk1"/>
                </a:solidFill>
              </a:rPr>
            </a:br>
            <a:endParaRPr sz="1200">
              <a:solidFill>
                <a:schemeClr val="dk1"/>
              </a:solidFill>
            </a:endParaRPr>
          </a:p>
        </p:txBody>
      </p:sp>
      <p:pic>
        <p:nvPicPr>
          <p:cNvPr id="233" name="Google Shape;233;p34"/>
          <p:cNvPicPr preferRelativeResize="0"/>
          <p:nvPr/>
        </p:nvPicPr>
        <p:blipFill>
          <a:blip r:embed="rId3">
            <a:alphaModFix/>
          </a:blip>
          <a:stretch>
            <a:fillRect/>
          </a:stretch>
        </p:blipFill>
        <p:spPr>
          <a:xfrm>
            <a:off x="1500675" y="1815025"/>
            <a:ext cx="5413500" cy="329035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7" name="Shape 237"/>
        <p:cNvGrpSpPr/>
        <p:nvPr/>
      </p:nvGrpSpPr>
      <p:grpSpPr>
        <a:xfrm>
          <a:off x="0" y="0"/>
          <a:ext cx="0" cy="0"/>
          <a:chOff x="0" y="0"/>
          <a:chExt cx="0" cy="0"/>
        </a:xfrm>
      </p:grpSpPr>
      <p:sp>
        <p:nvSpPr>
          <p:cNvPr id="238" name="Google Shape;238;p35"/>
          <p:cNvSpPr txBox="1"/>
          <p:nvPr>
            <p:ph type="title"/>
          </p:nvPr>
        </p:nvSpPr>
        <p:spPr>
          <a:xfrm>
            <a:off x="311700" y="445025"/>
            <a:ext cx="8520600" cy="572700"/>
          </a:xfrm>
          <a:prstGeom prst="rect">
            <a:avLst/>
          </a:prstGeom>
          <a:solidFill>
            <a:srgbClr val="D9D9D9"/>
          </a:solidFill>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A61C00"/>
                </a:solidFill>
              </a:rPr>
              <a:t>Xception - Depthwise Separable Convolutions</a:t>
            </a:r>
            <a:endParaRPr>
              <a:solidFill>
                <a:srgbClr val="A61C00"/>
              </a:solidFill>
            </a:endParaRPr>
          </a:p>
        </p:txBody>
      </p:sp>
      <p:sp>
        <p:nvSpPr>
          <p:cNvPr id="239" name="Google Shape;239;p3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40" name="Google Shape;240;p35"/>
          <p:cNvSpPr txBox="1"/>
          <p:nvPr/>
        </p:nvSpPr>
        <p:spPr>
          <a:xfrm>
            <a:off x="311700" y="1175425"/>
            <a:ext cx="8520600" cy="933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100"/>
              </a:spcBef>
              <a:spcAft>
                <a:spcPts val="0"/>
              </a:spcAft>
              <a:buNone/>
            </a:pPr>
            <a:r>
              <a:rPr lang="en" sz="1200">
                <a:solidFill>
                  <a:schemeClr val="dk1"/>
                </a:solidFill>
              </a:rPr>
              <a:t>A depthwise separable convolution is </a:t>
            </a:r>
            <a:r>
              <a:rPr b="1" lang="en" sz="1200">
                <a:solidFill>
                  <a:srgbClr val="4A86E8"/>
                </a:solidFill>
              </a:rPr>
              <a:t>used where a convolution cannot be factored into a spatial separable convolution without representational loss</a:t>
            </a:r>
            <a:r>
              <a:rPr lang="en" sz="1200">
                <a:solidFill>
                  <a:schemeClr val="dk1"/>
                </a:solidFill>
              </a:rPr>
              <a:t>.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rPr lang="en" sz="1200">
                <a:solidFill>
                  <a:schemeClr val="dk1"/>
                </a:solidFill>
              </a:rPr>
              <a:t>A depthwise spatial convolution </a:t>
            </a:r>
            <a:r>
              <a:rPr b="1" lang="en" sz="1200">
                <a:solidFill>
                  <a:srgbClr val="4A86E8"/>
                </a:solidFill>
              </a:rPr>
              <a:t>factors a 2D kernel into two 2D kernels</a:t>
            </a:r>
            <a:r>
              <a:rPr lang="en" sz="1200">
                <a:solidFill>
                  <a:schemeClr val="dk1"/>
                </a:solidFill>
              </a:rPr>
              <a:t>, where the:</a:t>
            </a:r>
            <a:endParaRPr sz="1200">
              <a:solidFill>
                <a:schemeClr val="dk1"/>
              </a:solidFill>
            </a:endParaRPr>
          </a:p>
          <a:p>
            <a:pPr indent="-317500" lvl="0" marL="457200" rtl="0" algn="l">
              <a:lnSpc>
                <a:spcPct val="115000"/>
              </a:lnSpc>
              <a:spcBef>
                <a:spcPts val="1100"/>
              </a:spcBef>
              <a:spcAft>
                <a:spcPts val="0"/>
              </a:spcAft>
              <a:buClr>
                <a:srgbClr val="0D904F"/>
              </a:buClr>
              <a:buSzPts val="1400"/>
              <a:buChar char="●"/>
            </a:pPr>
            <a:r>
              <a:rPr lang="en">
                <a:solidFill>
                  <a:srgbClr val="0D904F"/>
                </a:solidFill>
              </a:rPr>
              <a:t>first is a depthwise convolution and the </a:t>
            </a:r>
            <a:endParaRPr>
              <a:solidFill>
                <a:srgbClr val="0D904F"/>
              </a:solidFill>
            </a:endParaRPr>
          </a:p>
          <a:p>
            <a:pPr indent="-317500" lvl="0" marL="457200" rtl="0" algn="l">
              <a:lnSpc>
                <a:spcPct val="115000"/>
              </a:lnSpc>
              <a:spcBef>
                <a:spcPts val="0"/>
              </a:spcBef>
              <a:spcAft>
                <a:spcPts val="0"/>
              </a:spcAft>
              <a:buClr>
                <a:srgbClr val="0D904F"/>
              </a:buClr>
              <a:buSzPts val="1400"/>
              <a:buChar char="●"/>
            </a:pPr>
            <a:r>
              <a:rPr lang="en">
                <a:solidFill>
                  <a:srgbClr val="0D904F"/>
                </a:solidFill>
              </a:rPr>
              <a:t>second is a pointwise convolution.</a:t>
            </a:r>
            <a:endParaRPr>
              <a:solidFill>
                <a:srgbClr val="0D904F"/>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br>
              <a:rPr lang="en" sz="1200">
                <a:solidFill>
                  <a:schemeClr val="dk1"/>
                </a:solidFill>
              </a:rPr>
            </a:br>
            <a:endParaRPr sz="1200">
              <a:solidFill>
                <a:schemeClr val="dk1"/>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4" name="Shape 244"/>
        <p:cNvGrpSpPr/>
        <p:nvPr/>
      </p:nvGrpSpPr>
      <p:grpSpPr>
        <a:xfrm>
          <a:off x="0" y="0"/>
          <a:ext cx="0" cy="0"/>
          <a:chOff x="0" y="0"/>
          <a:chExt cx="0" cy="0"/>
        </a:xfrm>
      </p:grpSpPr>
      <p:sp>
        <p:nvSpPr>
          <p:cNvPr id="245" name="Google Shape;245;p36"/>
          <p:cNvSpPr txBox="1"/>
          <p:nvPr>
            <p:ph type="title"/>
          </p:nvPr>
        </p:nvSpPr>
        <p:spPr>
          <a:xfrm>
            <a:off x="311700" y="445025"/>
            <a:ext cx="8520600" cy="572700"/>
          </a:xfrm>
          <a:prstGeom prst="rect">
            <a:avLst/>
          </a:prstGeom>
          <a:solidFill>
            <a:srgbClr val="D9D9D9"/>
          </a:solidFill>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A61C00"/>
                </a:solidFill>
              </a:rPr>
              <a:t>Xception - Depthwise Separable Convolutions</a:t>
            </a:r>
            <a:endParaRPr>
              <a:solidFill>
                <a:srgbClr val="A61C00"/>
              </a:solidFill>
            </a:endParaRPr>
          </a:p>
        </p:txBody>
      </p:sp>
      <p:sp>
        <p:nvSpPr>
          <p:cNvPr id="246" name="Google Shape;246;p3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47" name="Google Shape;247;p36"/>
          <p:cNvSpPr txBox="1"/>
          <p:nvPr/>
        </p:nvSpPr>
        <p:spPr>
          <a:xfrm>
            <a:off x="311700" y="1175425"/>
            <a:ext cx="8520600" cy="10803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1100"/>
              </a:spcBef>
              <a:spcAft>
                <a:spcPts val="0"/>
              </a:spcAft>
              <a:buNone/>
            </a:pPr>
            <a:r>
              <a:rPr b="1" lang="en" sz="1200">
                <a:solidFill>
                  <a:schemeClr val="dk1"/>
                </a:solidFill>
              </a:rPr>
              <a:t>Depthwise Convolution</a:t>
            </a:r>
            <a:endParaRPr b="1" sz="1200">
              <a:solidFill>
                <a:schemeClr val="dk1"/>
              </a:solidFill>
            </a:endParaRPr>
          </a:p>
          <a:p>
            <a:pPr indent="0" lvl="0" marL="0" rtl="0" algn="l">
              <a:lnSpc>
                <a:spcPct val="115000"/>
              </a:lnSpc>
              <a:spcBef>
                <a:spcPts val="1100"/>
              </a:spcBef>
              <a:spcAft>
                <a:spcPts val="0"/>
              </a:spcAft>
              <a:buNone/>
            </a:pPr>
            <a:r>
              <a:rPr lang="en" sz="1200">
                <a:solidFill>
                  <a:schemeClr val="dk1"/>
                </a:solidFill>
              </a:rPr>
              <a:t>In a depthwise convolution the </a:t>
            </a:r>
            <a:r>
              <a:rPr b="1" lang="en" sz="1200">
                <a:solidFill>
                  <a:srgbClr val="4A86E8"/>
                </a:solidFill>
              </a:rPr>
              <a:t>kernel is split into single H x W x 1 kernels</a:t>
            </a:r>
            <a:r>
              <a:rPr lang="en" sz="1200">
                <a:solidFill>
                  <a:schemeClr val="dk1"/>
                </a:solidFill>
              </a:rPr>
              <a:t>, one per channel, and where each kernel operates on a single channel instead across all channels.</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br>
              <a:rPr lang="en" sz="1200">
                <a:solidFill>
                  <a:schemeClr val="dk1"/>
                </a:solidFill>
              </a:rPr>
            </a:br>
            <a:endParaRPr sz="1200">
              <a:solidFill>
                <a:schemeClr val="dk1"/>
              </a:solidFill>
            </a:endParaRPr>
          </a:p>
        </p:txBody>
      </p:sp>
      <p:sp>
        <p:nvSpPr>
          <p:cNvPr id="248" name="Google Shape;248;p36"/>
          <p:cNvSpPr txBox="1"/>
          <p:nvPr/>
        </p:nvSpPr>
        <p:spPr>
          <a:xfrm>
            <a:off x="5626425" y="2413425"/>
            <a:ext cx="2558400" cy="2333700"/>
          </a:xfrm>
          <a:prstGeom prst="rect">
            <a:avLst/>
          </a:prstGeom>
          <a:noFill/>
          <a:ln cap="flat" cmpd="sng" w="9525">
            <a:solidFill>
              <a:srgbClr val="0D904F"/>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1100"/>
              </a:spcBef>
              <a:spcAft>
                <a:spcPts val="0"/>
              </a:spcAft>
              <a:buNone/>
            </a:pPr>
            <a:r>
              <a:rPr lang="en" sz="1000">
                <a:solidFill>
                  <a:srgbClr val="0D904F"/>
                </a:solidFill>
              </a:rPr>
              <a:t>In the RGB example using a 3x3 kernel, a depthwise convolution would be three 3x3x1 kernels. While the number of multiply operations as the kernel is moved is the same as the normal convolution (e.g., 27 for 3x3 on three channels), the output is a D depth feature map instead of a 2D (depth=1) feature map.</a:t>
            </a:r>
            <a:endParaRPr sz="1000">
              <a:solidFill>
                <a:srgbClr val="0D904F"/>
              </a:solidFill>
            </a:endParaRPr>
          </a:p>
        </p:txBody>
      </p:sp>
      <p:pic>
        <p:nvPicPr>
          <p:cNvPr id="249" name="Google Shape;249;p36"/>
          <p:cNvPicPr preferRelativeResize="0"/>
          <p:nvPr/>
        </p:nvPicPr>
        <p:blipFill>
          <a:blip r:embed="rId3">
            <a:alphaModFix/>
          </a:blip>
          <a:stretch>
            <a:fillRect/>
          </a:stretch>
        </p:blipFill>
        <p:spPr>
          <a:xfrm>
            <a:off x="420325" y="2321700"/>
            <a:ext cx="5057775" cy="24003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3" name="Shape 253"/>
        <p:cNvGrpSpPr/>
        <p:nvPr/>
      </p:nvGrpSpPr>
      <p:grpSpPr>
        <a:xfrm>
          <a:off x="0" y="0"/>
          <a:ext cx="0" cy="0"/>
          <a:chOff x="0" y="0"/>
          <a:chExt cx="0" cy="0"/>
        </a:xfrm>
      </p:grpSpPr>
      <p:sp>
        <p:nvSpPr>
          <p:cNvPr id="254" name="Google Shape;254;p37"/>
          <p:cNvSpPr txBox="1"/>
          <p:nvPr>
            <p:ph type="title"/>
          </p:nvPr>
        </p:nvSpPr>
        <p:spPr>
          <a:xfrm>
            <a:off x="311700" y="445025"/>
            <a:ext cx="8520600" cy="572700"/>
          </a:xfrm>
          <a:prstGeom prst="rect">
            <a:avLst/>
          </a:prstGeom>
          <a:solidFill>
            <a:srgbClr val="D9D9D9"/>
          </a:solidFill>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A61C00"/>
                </a:solidFill>
              </a:rPr>
              <a:t>Xception - Depthwise Separable Convolutions</a:t>
            </a:r>
            <a:endParaRPr>
              <a:solidFill>
                <a:srgbClr val="A61C00"/>
              </a:solidFill>
            </a:endParaRPr>
          </a:p>
        </p:txBody>
      </p:sp>
      <p:sp>
        <p:nvSpPr>
          <p:cNvPr id="255" name="Google Shape;255;p3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56" name="Google Shape;256;p37"/>
          <p:cNvSpPr txBox="1"/>
          <p:nvPr/>
        </p:nvSpPr>
        <p:spPr>
          <a:xfrm>
            <a:off x="311700" y="1017725"/>
            <a:ext cx="8520600" cy="1238100"/>
          </a:xfrm>
          <a:prstGeom prst="rect">
            <a:avLst/>
          </a:prstGeom>
          <a:noFill/>
          <a:ln>
            <a:noFill/>
          </a:ln>
        </p:spPr>
        <p:txBody>
          <a:bodyPr anchorCtr="0" anchor="t" bIns="91425" lIns="91425" spcFirstLastPara="1" rIns="91425" wrap="square" tIns="91425">
            <a:noAutofit/>
          </a:bodyPr>
          <a:lstStyle/>
          <a:p>
            <a:pPr indent="0" lvl="0" marL="0" rtl="0" algn="ctr">
              <a:spcBef>
                <a:spcPts val="2200"/>
              </a:spcBef>
              <a:spcAft>
                <a:spcPts val="0"/>
              </a:spcAft>
              <a:buNone/>
            </a:pPr>
            <a:r>
              <a:rPr b="1" lang="en" sz="1200">
                <a:solidFill>
                  <a:schemeClr val="dk1"/>
                </a:solidFill>
              </a:rPr>
              <a:t>Pointwise Convolution</a:t>
            </a:r>
            <a:endParaRPr b="1" sz="1200">
              <a:solidFill>
                <a:schemeClr val="dk1"/>
              </a:solidFill>
            </a:endParaRPr>
          </a:p>
          <a:p>
            <a:pPr indent="0" lvl="0" marL="0" rtl="0" algn="l">
              <a:lnSpc>
                <a:spcPct val="115000"/>
              </a:lnSpc>
              <a:spcBef>
                <a:spcPts val="1100"/>
              </a:spcBef>
              <a:spcAft>
                <a:spcPts val="0"/>
              </a:spcAft>
              <a:buNone/>
            </a:pPr>
            <a:r>
              <a:rPr lang="en" sz="1200">
                <a:solidFill>
                  <a:schemeClr val="dk1"/>
                </a:solidFill>
              </a:rPr>
              <a:t>The output from a depthwise convolution is passed as the input to a pointwise convolution, which forms a depthwise separable convolution. </a:t>
            </a:r>
            <a:endParaRPr b="1"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br>
              <a:rPr lang="en" sz="1200">
                <a:solidFill>
                  <a:schemeClr val="dk1"/>
                </a:solidFill>
              </a:rPr>
            </a:br>
            <a:endParaRPr sz="1200">
              <a:solidFill>
                <a:schemeClr val="dk1"/>
              </a:solidFill>
            </a:endParaRPr>
          </a:p>
        </p:txBody>
      </p:sp>
      <p:pic>
        <p:nvPicPr>
          <p:cNvPr id="257" name="Google Shape;257;p37"/>
          <p:cNvPicPr preferRelativeResize="0"/>
          <p:nvPr/>
        </p:nvPicPr>
        <p:blipFill>
          <a:blip r:embed="rId3">
            <a:alphaModFix/>
          </a:blip>
          <a:stretch>
            <a:fillRect/>
          </a:stretch>
        </p:blipFill>
        <p:spPr>
          <a:xfrm>
            <a:off x="390238" y="2390250"/>
            <a:ext cx="4543425" cy="2152650"/>
          </a:xfrm>
          <a:prstGeom prst="rect">
            <a:avLst/>
          </a:prstGeom>
          <a:noFill/>
          <a:ln>
            <a:noFill/>
          </a:ln>
        </p:spPr>
      </p:pic>
      <p:sp>
        <p:nvSpPr>
          <p:cNvPr id="258" name="Google Shape;258;p37"/>
          <p:cNvSpPr txBox="1"/>
          <p:nvPr/>
        </p:nvSpPr>
        <p:spPr>
          <a:xfrm>
            <a:off x="5525850" y="2182825"/>
            <a:ext cx="2946600" cy="1342200"/>
          </a:xfrm>
          <a:prstGeom prst="rect">
            <a:avLst/>
          </a:prstGeom>
          <a:noFill/>
          <a:ln cap="flat" cmpd="sng" w="9525">
            <a:solidFill>
              <a:srgbClr val="666666"/>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1100"/>
              </a:spcBef>
              <a:spcAft>
                <a:spcPts val="0"/>
              </a:spcAft>
              <a:buNone/>
            </a:pPr>
            <a:r>
              <a:rPr lang="en" sz="1200">
                <a:solidFill>
                  <a:schemeClr val="dk1"/>
                </a:solidFill>
              </a:rPr>
              <a:t>The pointwise convolution is used to combine the outputs of the depthwise convolution and expand the number of feature maps to match the specified number of filters (feature maps).</a:t>
            </a:r>
            <a:endParaRPr sz="1200">
              <a:solidFill>
                <a:schemeClr val="dk1"/>
              </a:solidFill>
            </a:endParaRPr>
          </a:p>
        </p:txBody>
      </p:sp>
      <p:sp>
        <p:nvSpPr>
          <p:cNvPr id="259" name="Google Shape;259;p37"/>
          <p:cNvSpPr txBox="1"/>
          <p:nvPr/>
        </p:nvSpPr>
        <p:spPr>
          <a:xfrm>
            <a:off x="5525850" y="3695925"/>
            <a:ext cx="2946600" cy="1143900"/>
          </a:xfrm>
          <a:prstGeom prst="rect">
            <a:avLst/>
          </a:prstGeom>
          <a:noFill/>
          <a:ln cap="flat" cmpd="sng" w="9525">
            <a:solidFill>
              <a:srgbClr val="0D904F"/>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1100"/>
              </a:spcBef>
              <a:spcAft>
                <a:spcPts val="0"/>
              </a:spcAft>
              <a:buNone/>
            </a:pPr>
            <a:r>
              <a:rPr lang="en" sz="1050">
                <a:solidFill>
                  <a:srgbClr val="0D904F"/>
                </a:solidFill>
              </a:rPr>
              <a:t>In the pointwise convolution we use 1x1xD kernels, one for each output. As in the early example, of our output is 256 filters (feature maps), we will use 256 1x1xD kernels.</a:t>
            </a:r>
            <a:endParaRPr sz="1050">
              <a:solidFill>
                <a:srgbClr val="0D904F"/>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3" name="Shape 263"/>
        <p:cNvGrpSpPr/>
        <p:nvPr/>
      </p:nvGrpSpPr>
      <p:grpSpPr>
        <a:xfrm>
          <a:off x="0" y="0"/>
          <a:ext cx="0" cy="0"/>
          <a:chOff x="0" y="0"/>
          <a:chExt cx="0" cy="0"/>
        </a:xfrm>
      </p:grpSpPr>
      <p:sp>
        <p:nvSpPr>
          <p:cNvPr id="264" name="Google Shape;264;p38"/>
          <p:cNvSpPr txBox="1"/>
          <p:nvPr>
            <p:ph type="title"/>
          </p:nvPr>
        </p:nvSpPr>
        <p:spPr>
          <a:xfrm>
            <a:off x="311700" y="445025"/>
            <a:ext cx="8520600" cy="572700"/>
          </a:xfrm>
          <a:prstGeom prst="rect">
            <a:avLst/>
          </a:prstGeom>
          <a:solidFill>
            <a:srgbClr val="D9D9D9"/>
          </a:solidFill>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A61C00"/>
                </a:solidFill>
              </a:rPr>
              <a:t>Squeeze - Excitation Network (SE-Net)</a:t>
            </a:r>
            <a:endParaRPr>
              <a:solidFill>
                <a:srgbClr val="A61C00"/>
              </a:solidFill>
            </a:endParaRPr>
          </a:p>
        </p:txBody>
      </p:sp>
      <p:sp>
        <p:nvSpPr>
          <p:cNvPr id="265" name="Google Shape;265;p3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66" name="Google Shape;266;p38"/>
          <p:cNvSpPr txBox="1"/>
          <p:nvPr/>
        </p:nvSpPr>
        <p:spPr>
          <a:xfrm>
            <a:off x="311700" y="1017725"/>
            <a:ext cx="8520600" cy="2020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200">
                <a:solidFill>
                  <a:schemeClr val="dk1"/>
                </a:solidFill>
              </a:rPr>
              <a:t>SENet </a:t>
            </a:r>
            <a:r>
              <a:rPr lang="en" sz="1200">
                <a:solidFill>
                  <a:schemeClr val="dk1"/>
                </a:solidFill>
              </a:rPr>
              <a:t>(Chinese Academy  of Science, et. al.) was the winner of the 2017 ILSVRC competition for ImageNet and </a:t>
            </a:r>
            <a:r>
              <a:rPr b="1" lang="en" sz="1200">
                <a:solidFill>
                  <a:srgbClr val="4A86E8"/>
                </a:solidFill>
              </a:rPr>
              <a:t>introduced the concept of adding a squeeze-excitation (SE) block</a:t>
            </a:r>
            <a:r>
              <a:rPr lang="en" sz="1200">
                <a:solidFill>
                  <a:schemeClr val="dk1"/>
                </a:solidFill>
              </a:rPr>
              <a:t> inside a residual block between the convolution layer(s) output and the matrix add operation with the identity link.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rPr lang="en" sz="1200">
                <a:solidFill>
                  <a:schemeClr val="dk1"/>
                </a:solidFill>
              </a:rPr>
              <a:t>The author’s referred to this as a novel architectural unit that allows the network to perform </a:t>
            </a:r>
            <a:r>
              <a:rPr b="1" lang="en" sz="1200">
                <a:solidFill>
                  <a:srgbClr val="4A86E8"/>
                </a:solidFill>
              </a:rPr>
              <a:t>feature recalibration</a:t>
            </a:r>
            <a:r>
              <a:rPr lang="en" sz="1200">
                <a:solidFill>
                  <a:schemeClr val="dk1"/>
                </a:solidFill>
              </a:rPr>
              <a:t>. Some of the benefits stated by their ablation study included:</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317500" lvl="0" marL="457200" rtl="0" algn="l">
              <a:lnSpc>
                <a:spcPct val="115000"/>
              </a:lnSpc>
              <a:spcBef>
                <a:spcPts val="0"/>
              </a:spcBef>
              <a:spcAft>
                <a:spcPts val="0"/>
              </a:spcAft>
              <a:buClr>
                <a:srgbClr val="0D904F"/>
              </a:buClr>
              <a:buSzPts val="1400"/>
              <a:buChar char="●"/>
            </a:pPr>
            <a:r>
              <a:rPr b="1" lang="en">
                <a:solidFill>
                  <a:srgbClr val="0D904F"/>
                </a:solidFill>
              </a:rPr>
              <a:t>Can be added to existing SOTA architectures, such as ResNet, ResNeXt and Inception.</a:t>
            </a:r>
            <a:endParaRPr b="1">
              <a:solidFill>
                <a:srgbClr val="0D904F"/>
              </a:solidFill>
            </a:endParaRPr>
          </a:p>
          <a:p>
            <a:pPr indent="-317500" lvl="0" marL="457200" rtl="0" algn="l">
              <a:lnSpc>
                <a:spcPct val="115000"/>
              </a:lnSpc>
              <a:spcBef>
                <a:spcPts val="0"/>
              </a:spcBef>
              <a:spcAft>
                <a:spcPts val="0"/>
              </a:spcAft>
              <a:buClr>
                <a:srgbClr val="0D904F"/>
              </a:buClr>
              <a:buSzPts val="1400"/>
              <a:buChar char="●"/>
            </a:pPr>
            <a:r>
              <a:rPr b="1" lang="en">
                <a:solidFill>
                  <a:srgbClr val="0D904F"/>
                </a:solidFill>
              </a:rPr>
              <a:t>Adds a minimal increase in parameters while achieving higher accuracy results.</a:t>
            </a:r>
            <a:endParaRPr b="1">
              <a:solidFill>
                <a:srgbClr val="0D904F"/>
              </a:solidFill>
            </a:endParaRPr>
          </a:p>
          <a:p>
            <a:pPr indent="0" lvl="0" marL="0" rtl="0" algn="l">
              <a:lnSpc>
                <a:spcPct val="115000"/>
              </a:lnSpc>
              <a:spcBef>
                <a:spcPts val="1100"/>
              </a:spcBef>
              <a:spcAft>
                <a:spcPts val="0"/>
              </a:spcAft>
              <a:buNone/>
            </a:pPr>
            <a:r>
              <a:t/>
            </a:r>
            <a:endParaRPr b="1"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br>
              <a:rPr lang="en" sz="1200">
                <a:solidFill>
                  <a:schemeClr val="dk1"/>
                </a:solidFill>
              </a:rPr>
            </a:br>
            <a:endParaRPr sz="1200">
              <a:solidFill>
                <a:schemeClr val="dk1"/>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0" name="Shape 270"/>
        <p:cNvGrpSpPr/>
        <p:nvPr/>
      </p:nvGrpSpPr>
      <p:grpSpPr>
        <a:xfrm>
          <a:off x="0" y="0"/>
          <a:ext cx="0" cy="0"/>
          <a:chOff x="0" y="0"/>
          <a:chExt cx="0" cy="0"/>
        </a:xfrm>
      </p:grpSpPr>
      <p:sp>
        <p:nvSpPr>
          <p:cNvPr id="271" name="Google Shape;271;p39"/>
          <p:cNvSpPr txBox="1"/>
          <p:nvPr>
            <p:ph type="title"/>
          </p:nvPr>
        </p:nvSpPr>
        <p:spPr>
          <a:xfrm>
            <a:off x="311700" y="445025"/>
            <a:ext cx="8520600" cy="572700"/>
          </a:xfrm>
          <a:prstGeom prst="rect">
            <a:avLst/>
          </a:prstGeom>
          <a:solidFill>
            <a:srgbClr val="D9D9D9"/>
          </a:solidFill>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A61C00"/>
                </a:solidFill>
              </a:rPr>
              <a:t>SENet - Architecture</a:t>
            </a:r>
            <a:endParaRPr>
              <a:solidFill>
                <a:srgbClr val="A61C00"/>
              </a:solidFill>
            </a:endParaRPr>
          </a:p>
        </p:txBody>
      </p:sp>
      <p:sp>
        <p:nvSpPr>
          <p:cNvPr id="272" name="Google Shape;272;p3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73" name="Google Shape;273;p39"/>
          <p:cNvSpPr txBox="1"/>
          <p:nvPr/>
        </p:nvSpPr>
        <p:spPr>
          <a:xfrm>
            <a:off x="311700" y="1017725"/>
            <a:ext cx="8520600" cy="637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b="1">
              <a:solidFill>
                <a:srgbClr val="0D904F"/>
              </a:solidFill>
            </a:endParaRPr>
          </a:p>
          <a:p>
            <a:pPr indent="0" lvl="0" marL="0" rtl="0" algn="l">
              <a:lnSpc>
                <a:spcPct val="115000"/>
              </a:lnSpc>
              <a:spcBef>
                <a:spcPts val="1100"/>
              </a:spcBef>
              <a:spcAft>
                <a:spcPts val="0"/>
              </a:spcAft>
              <a:buNone/>
            </a:pPr>
            <a:r>
              <a:t/>
            </a:r>
            <a:endParaRPr b="1"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br>
              <a:rPr lang="en" sz="1200">
                <a:solidFill>
                  <a:schemeClr val="dk1"/>
                </a:solidFill>
              </a:rPr>
            </a:br>
            <a:endParaRPr sz="1200">
              <a:solidFill>
                <a:schemeClr val="dk1"/>
              </a:solidFill>
            </a:endParaRPr>
          </a:p>
        </p:txBody>
      </p:sp>
      <p:pic>
        <p:nvPicPr>
          <p:cNvPr id="274" name="Google Shape;274;p39"/>
          <p:cNvPicPr preferRelativeResize="0"/>
          <p:nvPr/>
        </p:nvPicPr>
        <p:blipFill>
          <a:blip r:embed="rId3">
            <a:alphaModFix/>
          </a:blip>
          <a:stretch>
            <a:fillRect/>
          </a:stretch>
        </p:blipFill>
        <p:spPr>
          <a:xfrm>
            <a:off x="1111725" y="1436200"/>
            <a:ext cx="6433350" cy="337132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8" name="Shape 278"/>
        <p:cNvGrpSpPr/>
        <p:nvPr/>
      </p:nvGrpSpPr>
      <p:grpSpPr>
        <a:xfrm>
          <a:off x="0" y="0"/>
          <a:ext cx="0" cy="0"/>
          <a:chOff x="0" y="0"/>
          <a:chExt cx="0" cy="0"/>
        </a:xfrm>
      </p:grpSpPr>
      <p:sp>
        <p:nvSpPr>
          <p:cNvPr id="279" name="Google Shape;279;p40"/>
          <p:cNvSpPr txBox="1"/>
          <p:nvPr>
            <p:ph type="title"/>
          </p:nvPr>
        </p:nvSpPr>
        <p:spPr>
          <a:xfrm>
            <a:off x="311700" y="445025"/>
            <a:ext cx="8520600" cy="572700"/>
          </a:xfrm>
          <a:prstGeom prst="rect">
            <a:avLst/>
          </a:prstGeom>
          <a:solidFill>
            <a:srgbClr val="D9D9D9"/>
          </a:solidFill>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A61C00"/>
                </a:solidFill>
              </a:rPr>
              <a:t>SENet - Micro-Architecture</a:t>
            </a:r>
            <a:endParaRPr>
              <a:solidFill>
                <a:srgbClr val="A61C00"/>
              </a:solidFill>
            </a:endParaRPr>
          </a:p>
        </p:txBody>
      </p:sp>
      <p:sp>
        <p:nvSpPr>
          <p:cNvPr id="280" name="Google Shape;280;p4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81" name="Google Shape;281;p40"/>
          <p:cNvSpPr txBox="1"/>
          <p:nvPr/>
        </p:nvSpPr>
        <p:spPr>
          <a:xfrm>
            <a:off x="311700" y="1017725"/>
            <a:ext cx="8520600" cy="637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b="1">
              <a:solidFill>
                <a:srgbClr val="0D904F"/>
              </a:solidFill>
            </a:endParaRPr>
          </a:p>
          <a:p>
            <a:pPr indent="0" lvl="0" marL="0" rtl="0" algn="l">
              <a:lnSpc>
                <a:spcPct val="115000"/>
              </a:lnSpc>
              <a:spcBef>
                <a:spcPts val="1100"/>
              </a:spcBef>
              <a:spcAft>
                <a:spcPts val="0"/>
              </a:spcAft>
              <a:buNone/>
            </a:pPr>
            <a:r>
              <a:t/>
            </a:r>
            <a:endParaRPr b="1"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br>
              <a:rPr lang="en" sz="1200">
                <a:solidFill>
                  <a:schemeClr val="dk1"/>
                </a:solidFill>
              </a:rPr>
            </a:br>
            <a:endParaRPr sz="1200">
              <a:solidFill>
                <a:schemeClr val="dk1"/>
              </a:solidFill>
            </a:endParaRPr>
          </a:p>
        </p:txBody>
      </p:sp>
      <p:pic>
        <p:nvPicPr>
          <p:cNvPr id="282" name="Google Shape;282;p40"/>
          <p:cNvPicPr preferRelativeResize="0"/>
          <p:nvPr/>
        </p:nvPicPr>
        <p:blipFill>
          <a:blip r:embed="rId3">
            <a:alphaModFix/>
          </a:blip>
          <a:stretch>
            <a:fillRect/>
          </a:stretch>
        </p:blipFill>
        <p:spPr>
          <a:xfrm>
            <a:off x="947525" y="1341225"/>
            <a:ext cx="7139825" cy="358135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6" name="Shape 286"/>
        <p:cNvGrpSpPr/>
        <p:nvPr/>
      </p:nvGrpSpPr>
      <p:grpSpPr>
        <a:xfrm>
          <a:off x="0" y="0"/>
          <a:ext cx="0" cy="0"/>
          <a:chOff x="0" y="0"/>
          <a:chExt cx="0" cy="0"/>
        </a:xfrm>
      </p:grpSpPr>
      <p:sp>
        <p:nvSpPr>
          <p:cNvPr id="287" name="Google Shape;287;p41"/>
          <p:cNvSpPr txBox="1"/>
          <p:nvPr>
            <p:ph type="title"/>
          </p:nvPr>
        </p:nvSpPr>
        <p:spPr>
          <a:xfrm>
            <a:off x="311700" y="445025"/>
            <a:ext cx="8520600" cy="572700"/>
          </a:xfrm>
          <a:prstGeom prst="rect">
            <a:avLst/>
          </a:prstGeom>
          <a:solidFill>
            <a:srgbClr val="D9D9D9"/>
          </a:solidFill>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A61C00"/>
                </a:solidFill>
              </a:rPr>
              <a:t>SENet - Residual Block</a:t>
            </a:r>
            <a:endParaRPr>
              <a:solidFill>
                <a:srgbClr val="A61C00"/>
              </a:solidFill>
            </a:endParaRPr>
          </a:p>
        </p:txBody>
      </p:sp>
      <p:sp>
        <p:nvSpPr>
          <p:cNvPr id="288" name="Google Shape;288;p4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89" name="Google Shape;289;p41"/>
          <p:cNvSpPr txBox="1"/>
          <p:nvPr/>
        </p:nvSpPr>
        <p:spPr>
          <a:xfrm>
            <a:off x="311700" y="1095525"/>
            <a:ext cx="8520600" cy="637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200">
                <a:solidFill>
                  <a:schemeClr val="dk1"/>
                </a:solidFill>
              </a:rPr>
              <a:t>The SE Link is inserted into a residual block, where the SE Link is inserted </a:t>
            </a:r>
            <a:r>
              <a:rPr b="1" lang="en" sz="1200">
                <a:solidFill>
                  <a:srgbClr val="4A86E8"/>
                </a:solidFill>
              </a:rPr>
              <a:t>between the convolution layer(s) output and the matrix add operation</a:t>
            </a:r>
            <a:r>
              <a:rPr lang="en" sz="1200">
                <a:solidFill>
                  <a:schemeClr val="dk1"/>
                </a:solidFill>
              </a:rPr>
              <a:t>.</a:t>
            </a:r>
            <a:endParaRPr sz="1200">
              <a:solidFill>
                <a:schemeClr val="dk1"/>
              </a:solidFill>
            </a:endParaRPr>
          </a:p>
        </p:txBody>
      </p:sp>
      <p:pic>
        <p:nvPicPr>
          <p:cNvPr id="290" name="Google Shape;290;p41"/>
          <p:cNvPicPr preferRelativeResize="0"/>
          <p:nvPr/>
        </p:nvPicPr>
        <p:blipFill>
          <a:blip r:embed="rId3">
            <a:alphaModFix/>
          </a:blip>
          <a:stretch>
            <a:fillRect/>
          </a:stretch>
        </p:blipFill>
        <p:spPr>
          <a:xfrm>
            <a:off x="1898225" y="1669650"/>
            <a:ext cx="5504150" cy="33871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0" name="Shape 70"/>
        <p:cNvGrpSpPr/>
        <p:nvPr/>
      </p:nvGrpSpPr>
      <p:grpSpPr>
        <a:xfrm>
          <a:off x="0" y="0"/>
          <a:ext cx="0" cy="0"/>
          <a:chOff x="0" y="0"/>
          <a:chExt cx="0" cy="0"/>
        </a:xfrm>
      </p:grpSpPr>
      <p:sp>
        <p:nvSpPr>
          <p:cNvPr id="71" name="Google Shape;71;p15"/>
          <p:cNvSpPr txBox="1"/>
          <p:nvPr>
            <p:ph type="title"/>
          </p:nvPr>
        </p:nvSpPr>
        <p:spPr>
          <a:xfrm>
            <a:off x="311700" y="445025"/>
            <a:ext cx="8520600" cy="572700"/>
          </a:xfrm>
          <a:prstGeom prst="rect">
            <a:avLst/>
          </a:prstGeom>
          <a:solidFill>
            <a:srgbClr val="D9D9D9"/>
          </a:solidFill>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A61C00"/>
                </a:solidFill>
              </a:rPr>
              <a:t>DenseNet</a:t>
            </a:r>
            <a:endParaRPr>
              <a:solidFill>
                <a:srgbClr val="A61C00"/>
              </a:solidFill>
            </a:endParaRPr>
          </a:p>
        </p:txBody>
      </p:sp>
      <p:sp>
        <p:nvSpPr>
          <p:cNvPr id="72" name="Google Shape;72;p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73" name="Google Shape;73;p15"/>
          <p:cNvSpPr txBox="1"/>
          <p:nvPr/>
        </p:nvSpPr>
        <p:spPr>
          <a:xfrm>
            <a:off x="311700" y="1188675"/>
            <a:ext cx="8520600" cy="1205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200">
                <a:solidFill>
                  <a:schemeClr val="dk1"/>
                </a:solidFill>
              </a:rPr>
              <a:t>DenseNet</a:t>
            </a:r>
            <a:r>
              <a:rPr lang="en" sz="1200">
                <a:solidFill>
                  <a:schemeClr val="dk1"/>
                </a:solidFill>
              </a:rPr>
              <a:t> introduced the concept of a Densely Connected Convolutional Network. The corresponding paper won </a:t>
            </a:r>
            <a:r>
              <a:rPr lang="en" sz="1200">
                <a:solidFill>
                  <a:schemeClr val="dk1"/>
                </a:solidFill>
                <a:highlight>
                  <a:srgbClr val="FFFFFF"/>
                </a:highlight>
                <a:latin typeface="Roboto"/>
                <a:ea typeface="Roboto"/>
                <a:cs typeface="Roboto"/>
                <a:sym typeface="Roboto"/>
              </a:rPr>
              <a:t>CVPR 2017 (Best Paper Award). </a:t>
            </a:r>
            <a:endParaRPr sz="1200">
              <a:solidFill>
                <a:schemeClr val="dk1"/>
              </a:solidFill>
              <a:highlight>
                <a:srgbClr val="FFFFFF"/>
              </a:highlight>
              <a:latin typeface="Roboto"/>
              <a:ea typeface="Roboto"/>
              <a:cs typeface="Roboto"/>
              <a:sym typeface="Roboto"/>
            </a:endParaRPr>
          </a:p>
          <a:p>
            <a:pPr indent="0" lvl="0" marL="0" rtl="0" algn="l">
              <a:lnSpc>
                <a:spcPct val="115000"/>
              </a:lnSpc>
              <a:spcBef>
                <a:spcPts val="0"/>
              </a:spcBef>
              <a:spcAft>
                <a:spcPts val="0"/>
              </a:spcAft>
              <a:buNone/>
            </a:pPr>
            <a:r>
              <a:t/>
            </a:r>
            <a:endParaRPr sz="1200">
              <a:solidFill>
                <a:schemeClr val="dk1"/>
              </a:solidFill>
              <a:highlight>
                <a:srgbClr val="FFFFFF"/>
              </a:highlight>
              <a:latin typeface="Roboto"/>
              <a:ea typeface="Roboto"/>
              <a:cs typeface="Roboto"/>
              <a:sym typeface="Roboto"/>
            </a:endParaRPr>
          </a:p>
          <a:p>
            <a:pPr indent="0" lvl="0" marL="0" rtl="0" algn="l">
              <a:lnSpc>
                <a:spcPct val="115000"/>
              </a:lnSpc>
              <a:spcBef>
                <a:spcPts val="0"/>
              </a:spcBef>
              <a:spcAft>
                <a:spcPts val="0"/>
              </a:spcAft>
              <a:buClr>
                <a:schemeClr val="dk1"/>
              </a:buClr>
              <a:buSzPts val="1100"/>
              <a:buFont typeface="Arial"/>
              <a:buNone/>
            </a:pPr>
            <a:r>
              <a:rPr lang="en" sz="1200">
                <a:solidFill>
                  <a:schemeClr val="dk1"/>
                </a:solidFill>
                <a:highlight>
                  <a:srgbClr val="FFFFFF"/>
                </a:highlight>
                <a:latin typeface="Roboto"/>
                <a:ea typeface="Roboto"/>
                <a:cs typeface="Roboto"/>
                <a:sym typeface="Roboto"/>
              </a:rPr>
              <a:t>It is based on the principal, that the output of </a:t>
            </a:r>
            <a:r>
              <a:rPr b="1" lang="en" sz="1200">
                <a:solidFill>
                  <a:srgbClr val="4A86E8"/>
                </a:solidFill>
                <a:highlight>
                  <a:srgbClr val="FFFFFF"/>
                </a:highlight>
                <a:latin typeface="Roboto"/>
                <a:ea typeface="Roboto"/>
                <a:cs typeface="Roboto"/>
                <a:sym typeface="Roboto"/>
              </a:rPr>
              <a:t>each residual block layer is connected to the input of every subsequent residual block layer</a:t>
            </a:r>
            <a:r>
              <a:rPr lang="en" sz="1200">
                <a:solidFill>
                  <a:schemeClr val="dk1"/>
                </a:solidFill>
                <a:highlight>
                  <a:srgbClr val="FFFFFF"/>
                </a:highlight>
                <a:latin typeface="Roboto"/>
                <a:ea typeface="Roboto"/>
                <a:cs typeface="Roboto"/>
                <a:sym typeface="Roboto"/>
              </a:rPr>
              <a:t>. This </a:t>
            </a:r>
            <a:r>
              <a:rPr lang="en" sz="1200" u="sng">
                <a:solidFill>
                  <a:schemeClr val="dk1"/>
                </a:solidFill>
                <a:highlight>
                  <a:srgbClr val="FFFFFF"/>
                </a:highlight>
                <a:latin typeface="Roboto"/>
                <a:ea typeface="Roboto"/>
                <a:cs typeface="Roboto"/>
                <a:sym typeface="Roboto"/>
              </a:rPr>
              <a:t>extends the concept of identity links</a:t>
            </a:r>
            <a:r>
              <a:rPr lang="en" sz="1200">
                <a:solidFill>
                  <a:schemeClr val="dk1"/>
                </a:solidFill>
                <a:highlight>
                  <a:srgbClr val="FFFFFF"/>
                </a:highlight>
                <a:latin typeface="Roboto"/>
                <a:ea typeface="Roboto"/>
                <a:cs typeface="Roboto"/>
                <a:sym typeface="Roboto"/>
              </a:rPr>
              <a:t>.</a:t>
            </a:r>
            <a:endParaRPr sz="1200">
              <a:solidFill>
                <a:schemeClr val="dk1"/>
              </a:solidFill>
              <a:highlight>
                <a:srgbClr val="FFFFFF"/>
              </a:highlight>
              <a:latin typeface="Roboto"/>
              <a:ea typeface="Roboto"/>
              <a:cs typeface="Roboto"/>
              <a:sym typeface="Roboto"/>
            </a:endParaRPr>
          </a:p>
          <a:p>
            <a:pPr indent="0" lvl="0" marL="0" rtl="0" algn="l">
              <a:lnSpc>
                <a:spcPct val="115000"/>
              </a:lnSpc>
              <a:spcBef>
                <a:spcPts val="0"/>
              </a:spcBef>
              <a:spcAft>
                <a:spcPts val="0"/>
              </a:spcAft>
              <a:buNone/>
            </a:pPr>
            <a:r>
              <a:t/>
            </a:r>
            <a:endParaRPr sz="1100">
              <a:solidFill>
                <a:schemeClr val="dk1"/>
              </a:solidFill>
            </a:endParaRPr>
          </a:p>
        </p:txBody>
      </p:sp>
      <p:sp>
        <p:nvSpPr>
          <p:cNvPr id="74" name="Google Shape;74;p15"/>
          <p:cNvSpPr txBox="1"/>
          <p:nvPr/>
        </p:nvSpPr>
        <p:spPr>
          <a:xfrm>
            <a:off x="3202200" y="2608250"/>
            <a:ext cx="2739600" cy="1384800"/>
          </a:xfrm>
          <a:prstGeom prst="rect">
            <a:avLst/>
          </a:prstGeom>
          <a:noFill/>
          <a:ln cap="flat" cmpd="sng" w="9525">
            <a:solidFill>
              <a:srgbClr val="0D904F"/>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100">
                <a:solidFill>
                  <a:srgbClr val="0D904F"/>
                </a:solidFill>
                <a:highlight>
                  <a:srgbClr val="FFFFFF"/>
                </a:highlight>
                <a:latin typeface="Roboto"/>
                <a:ea typeface="Roboto"/>
                <a:cs typeface="Roboto"/>
                <a:sym typeface="Roboto"/>
              </a:rPr>
              <a:t> In a dense block, the input to the residual block is concatenated to the output of the residual block. This change introduced the concept of </a:t>
            </a:r>
            <a:r>
              <a:rPr i="1" lang="en" sz="1100">
                <a:solidFill>
                  <a:srgbClr val="0D904F"/>
                </a:solidFill>
                <a:highlight>
                  <a:srgbClr val="FFFFFF"/>
                </a:highlight>
                <a:latin typeface="Roboto"/>
                <a:ea typeface="Roboto"/>
                <a:cs typeface="Roboto"/>
                <a:sym typeface="Roboto"/>
              </a:rPr>
              <a:t>feature (map) reuse</a:t>
            </a:r>
            <a:r>
              <a:rPr lang="en" sz="1100">
                <a:solidFill>
                  <a:srgbClr val="0D904F"/>
                </a:solidFill>
                <a:highlight>
                  <a:srgbClr val="FFFFFF"/>
                </a:highlight>
                <a:latin typeface="Roboto"/>
                <a:ea typeface="Roboto"/>
                <a:cs typeface="Roboto"/>
                <a:sym typeface="Roboto"/>
              </a:rPr>
              <a:t>.</a:t>
            </a:r>
            <a:endParaRPr sz="1100">
              <a:solidFill>
                <a:srgbClr val="0D904F"/>
              </a:solidFill>
              <a:highlight>
                <a:srgbClr val="FFFFFF"/>
              </a:highlight>
              <a:latin typeface="Roboto"/>
              <a:ea typeface="Roboto"/>
              <a:cs typeface="Roboto"/>
              <a:sym typeface="Roboto"/>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4" name="Shape 294"/>
        <p:cNvGrpSpPr/>
        <p:nvPr/>
      </p:nvGrpSpPr>
      <p:grpSpPr>
        <a:xfrm>
          <a:off x="0" y="0"/>
          <a:ext cx="0" cy="0"/>
          <a:chOff x="0" y="0"/>
          <a:chExt cx="0" cy="0"/>
        </a:xfrm>
      </p:grpSpPr>
      <p:sp>
        <p:nvSpPr>
          <p:cNvPr id="295" name="Google Shape;295;p42"/>
          <p:cNvSpPr txBox="1"/>
          <p:nvPr>
            <p:ph type="title"/>
          </p:nvPr>
        </p:nvSpPr>
        <p:spPr>
          <a:xfrm>
            <a:off x="311700" y="445025"/>
            <a:ext cx="8520600" cy="572700"/>
          </a:xfrm>
          <a:prstGeom prst="rect">
            <a:avLst/>
          </a:prstGeom>
          <a:solidFill>
            <a:srgbClr val="D9D9D9"/>
          </a:solidFill>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A61C00"/>
                </a:solidFill>
              </a:rPr>
              <a:t>SENet - Residual Block</a:t>
            </a:r>
            <a:endParaRPr>
              <a:solidFill>
                <a:srgbClr val="A61C00"/>
              </a:solidFill>
            </a:endParaRPr>
          </a:p>
        </p:txBody>
      </p:sp>
      <p:sp>
        <p:nvSpPr>
          <p:cNvPr id="296" name="Google Shape;296;p4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97" name="Google Shape;297;p42"/>
          <p:cNvSpPr txBox="1"/>
          <p:nvPr/>
        </p:nvSpPr>
        <p:spPr>
          <a:xfrm>
            <a:off x="311700" y="1095525"/>
            <a:ext cx="8520600" cy="637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200">
                <a:solidFill>
                  <a:schemeClr val="dk1"/>
                </a:solidFill>
              </a:rPr>
              <a:t>Below is an example implementation of adding a SE link to a ResNet residual block. At the end of the block, a call to </a:t>
            </a:r>
            <a:r>
              <a:rPr lang="en" sz="1200">
                <a:solidFill>
                  <a:srgbClr val="4A86E8"/>
                </a:solidFill>
              </a:rPr>
              <a:t>squeeze_excite_block() </a:t>
            </a:r>
            <a:r>
              <a:rPr lang="en" sz="1200">
                <a:solidFill>
                  <a:schemeClr val="dk1"/>
                </a:solidFill>
              </a:rPr>
              <a:t>is inserted between the output from the B(3,3) output and the matrix add operation (</a:t>
            </a:r>
            <a:r>
              <a:rPr lang="en" sz="1200">
                <a:solidFill>
                  <a:srgbClr val="4A86E8"/>
                </a:solidFill>
              </a:rPr>
              <a:t>Add()</a:t>
            </a:r>
            <a:r>
              <a:rPr lang="en" sz="1200">
                <a:solidFill>
                  <a:schemeClr val="dk1"/>
                </a:solidFill>
              </a:rPr>
              <a:t>).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p:txBody>
      </p:sp>
      <p:graphicFrame>
        <p:nvGraphicFramePr>
          <p:cNvPr id="298" name="Google Shape;298;p42"/>
          <p:cNvGraphicFramePr/>
          <p:nvPr/>
        </p:nvGraphicFramePr>
        <p:xfrm>
          <a:off x="311700" y="1733313"/>
          <a:ext cx="3000000" cy="3000000"/>
        </p:xfrm>
        <a:graphic>
          <a:graphicData uri="http://schemas.openxmlformats.org/drawingml/2006/table">
            <a:tbl>
              <a:tblPr>
                <a:noFill/>
                <a:tableStyleId>{0DCE61A7-FE16-4F7C-AC55-E25B9B9091B1}</a:tableStyleId>
              </a:tblPr>
              <a:tblGrid>
                <a:gridCol w="5028300"/>
              </a:tblGrid>
              <a:tr h="2328925">
                <a:tc>
                  <a:txBody>
                    <a:bodyPr/>
                    <a:lstStyle/>
                    <a:p>
                      <a:pPr indent="0" lvl="0" marL="0" rtl="0" algn="l">
                        <a:lnSpc>
                          <a:spcPct val="115000"/>
                        </a:lnSpc>
                        <a:spcBef>
                          <a:spcPts val="0"/>
                        </a:spcBef>
                        <a:spcAft>
                          <a:spcPts val="0"/>
                        </a:spcAft>
                        <a:buNone/>
                      </a:pPr>
                      <a:r>
                        <a:rPr lang="en" sz="900">
                          <a:solidFill>
                            <a:srgbClr val="9C27B0"/>
                          </a:solidFill>
                          <a:latin typeface="Consolas"/>
                          <a:ea typeface="Consolas"/>
                          <a:cs typeface="Consolas"/>
                          <a:sym typeface="Consolas"/>
                        </a:rPr>
                        <a:t>def</a:t>
                      </a:r>
                      <a:r>
                        <a:rPr lang="en" sz="900">
                          <a:solidFill>
                            <a:schemeClr val="dk1"/>
                          </a:solidFill>
                          <a:latin typeface="Consolas"/>
                          <a:ea typeface="Consolas"/>
                          <a:cs typeface="Consolas"/>
                          <a:sym typeface="Consolas"/>
                        </a:rPr>
                        <a:t> identity_block</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x</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n_filters</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ratio</a:t>
                      </a:r>
                      <a:r>
                        <a:rPr lang="en" sz="900">
                          <a:solidFill>
                            <a:srgbClr val="616161"/>
                          </a:solidFill>
                          <a:latin typeface="Consolas"/>
                          <a:ea typeface="Consolas"/>
                          <a:cs typeface="Consolas"/>
                          <a:sym typeface="Consolas"/>
                        </a:rPr>
                        <a:t>=</a:t>
                      </a:r>
                      <a:r>
                        <a:rPr lang="en" sz="900">
                          <a:solidFill>
                            <a:srgbClr val="C53929"/>
                          </a:solidFill>
                          <a:latin typeface="Consolas"/>
                          <a:ea typeface="Consolas"/>
                          <a:cs typeface="Consolas"/>
                          <a:sym typeface="Consolas"/>
                        </a:rPr>
                        <a:t>16</a:t>
                      </a:r>
                      <a:r>
                        <a:rPr lang="en" sz="900">
                          <a:solidFill>
                            <a:srgbClr val="616161"/>
                          </a:solidFill>
                          <a:latin typeface="Consolas"/>
                          <a:ea typeface="Consolas"/>
                          <a:cs typeface="Consolas"/>
                          <a:sym typeface="Consolas"/>
                        </a:rPr>
                        <a:t>):</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900">
                          <a:solidFill>
                            <a:schemeClr val="dk1"/>
                          </a:solidFill>
                          <a:latin typeface="Consolas"/>
                          <a:ea typeface="Consolas"/>
                          <a:cs typeface="Consolas"/>
                          <a:sym typeface="Consolas"/>
                        </a:rPr>
                        <a:t>    shortcut </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x</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900">
                          <a:solidFill>
                            <a:schemeClr val="dk1"/>
                          </a:solidFill>
                          <a:latin typeface="Consolas"/>
                          <a:ea typeface="Consolas"/>
                          <a:cs typeface="Consolas"/>
                          <a:sym typeface="Consolas"/>
                        </a:rPr>
                        <a:t>    </a:t>
                      </a:r>
                      <a:r>
                        <a:rPr lang="en" sz="900">
                          <a:solidFill>
                            <a:srgbClr val="455A64"/>
                          </a:solidFill>
                          <a:latin typeface="Consolas"/>
                          <a:ea typeface="Consolas"/>
                          <a:cs typeface="Consolas"/>
                          <a:sym typeface="Consolas"/>
                        </a:rPr>
                        <a:t>## Construct the 1x1, 3x3, 1x1 residual block (fig 3c)</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900">
                          <a:solidFill>
                            <a:schemeClr val="dk1"/>
                          </a:solidFill>
                          <a:latin typeface="Consolas"/>
                          <a:ea typeface="Consolas"/>
                          <a:cs typeface="Consolas"/>
                          <a:sym typeface="Consolas"/>
                        </a:rPr>
                        <a:t>    </a:t>
                      </a:r>
                      <a:r>
                        <a:rPr lang="en" sz="900">
                          <a:solidFill>
                            <a:srgbClr val="455A64"/>
                          </a:solidFill>
                          <a:latin typeface="Consolas"/>
                          <a:ea typeface="Consolas"/>
                          <a:cs typeface="Consolas"/>
                          <a:sym typeface="Consolas"/>
                        </a:rPr>
                        <a:t># Dimensionality reduction</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900">
                          <a:solidFill>
                            <a:schemeClr val="dk1"/>
                          </a:solidFill>
                          <a:latin typeface="Consolas"/>
                          <a:ea typeface="Consolas"/>
                          <a:cs typeface="Consolas"/>
                          <a:sym typeface="Consolas"/>
                        </a:rPr>
                        <a:t>    x </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a:t>
                      </a:r>
                      <a:r>
                        <a:rPr lang="en" sz="900">
                          <a:solidFill>
                            <a:srgbClr val="3367D6"/>
                          </a:solidFill>
                          <a:latin typeface="Consolas"/>
                          <a:ea typeface="Consolas"/>
                          <a:cs typeface="Consolas"/>
                          <a:sym typeface="Consolas"/>
                        </a:rPr>
                        <a:t>Conv2D</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n_filters</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a:t>
                      </a:r>
                      <a:r>
                        <a:rPr lang="en" sz="900">
                          <a:solidFill>
                            <a:srgbClr val="616161"/>
                          </a:solidFill>
                          <a:latin typeface="Consolas"/>
                          <a:ea typeface="Consolas"/>
                          <a:cs typeface="Consolas"/>
                          <a:sym typeface="Consolas"/>
                        </a:rPr>
                        <a:t>(</a:t>
                      </a:r>
                      <a:r>
                        <a:rPr lang="en" sz="900">
                          <a:solidFill>
                            <a:srgbClr val="C53929"/>
                          </a:solidFill>
                          <a:latin typeface="Consolas"/>
                          <a:ea typeface="Consolas"/>
                          <a:cs typeface="Consolas"/>
                          <a:sym typeface="Consolas"/>
                        </a:rPr>
                        <a:t>1</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a:t>
                      </a:r>
                      <a:r>
                        <a:rPr lang="en" sz="900">
                          <a:solidFill>
                            <a:srgbClr val="C53929"/>
                          </a:solidFill>
                          <a:latin typeface="Consolas"/>
                          <a:ea typeface="Consolas"/>
                          <a:cs typeface="Consolas"/>
                          <a:sym typeface="Consolas"/>
                        </a:rPr>
                        <a:t>1</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strides</a:t>
                      </a:r>
                      <a:r>
                        <a:rPr lang="en" sz="900">
                          <a:solidFill>
                            <a:srgbClr val="616161"/>
                          </a:solidFill>
                          <a:latin typeface="Consolas"/>
                          <a:ea typeface="Consolas"/>
                          <a:cs typeface="Consolas"/>
                          <a:sym typeface="Consolas"/>
                        </a:rPr>
                        <a:t>=(</a:t>
                      </a:r>
                      <a:r>
                        <a:rPr lang="en" sz="900">
                          <a:solidFill>
                            <a:srgbClr val="C53929"/>
                          </a:solidFill>
                          <a:latin typeface="Consolas"/>
                          <a:ea typeface="Consolas"/>
                          <a:cs typeface="Consolas"/>
                          <a:sym typeface="Consolas"/>
                        </a:rPr>
                        <a:t>1</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a:t>
                      </a:r>
                      <a:r>
                        <a:rPr lang="en" sz="900">
                          <a:solidFill>
                            <a:srgbClr val="C53929"/>
                          </a:solidFill>
                          <a:latin typeface="Consolas"/>
                          <a:ea typeface="Consolas"/>
                          <a:cs typeface="Consolas"/>
                          <a:sym typeface="Consolas"/>
                        </a:rPr>
                        <a:t>1</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x</a:t>
                      </a:r>
                      <a:r>
                        <a:rPr lang="en" sz="900">
                          <a:solidFill>
                            <a:srgbClr val="616161"/>
                          </a:solidFill>
                          <a:latin typeface="Consolas"/>
                          <a:ea typeface="Consolas"/>
                          <a:cs typeface="Consolas"/>
                          <a:sym typeface="Consolas"/>
                        </a:rPr>
                        <a:t>)</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900">
                          <a:solidFill>
                            <a:schemeClr val="dk1"/>
                          </a:solidFill>
                          <a:latin typeface="Consolas"/>
                          <a:ea typeface="Consolas"/>
                          <a:cs typeface="Consolas"/>
                          <a:sym typeface="Consolas"/>
                        </a:rPr>
                        <a:t>    x </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a:t>
                      </a:r>
                      <a:r>
                        <a:rPr lang="en" sz="900">
                          <a:solidFill>
                            <a:srgbClr val="3367D6"/>
                          </a:solidFill>
                          <a:latin typeface="Consolas"/>
                          <a:ea typeface="Consolas"/>
                          <a:cs typeface="Consolas"/>
                          <a:sym typeface="Consolas"/>
                        </a:rPr>
                        <a:t>BatchNormalization</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x</a:t>
                      </a:r>
                      <a:r>
                        <a:rPr lang="en" sz="900">
                          <a:solidFill>
                            <a:srgbClr val="616161"/>
                          </a:solidFill>
                          <a:latin typeface="Consolas"/>
                          <a:ea typeface="Consolas"/>
                          <a:cs typeface="Consolas"/>
                          <a:sym typeface="Consolas"/>
                        </a:rPr>
                        <a:t>)</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900">
                          <a:solidFill>
                            <a:schemeClr val="dk1"/>
                          </a:solidFill>
                          <a:latin typeface="Consolas"/>
                          <a:ea typeface="Consolas"/>
                          <a:cs typeface="Consolas"/>
                          <a:sym typeface="Consolas"/>
                        </a:rPr>
                        <a:t>    x </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a:t>
                      </a:r>
                      <a:r>
                        <a:rPr lang="en" sz="900">
                          <a:solidFill>
                            <a:srgbClr val="3367D6"/>
                          </a:solidFill>
                          <a:latin typeface="Consolas"/>
                          <a:ea typeface="Consolas"/>
                          <a:cs typeface="Consolas"/>
                          <a:sym typeface="Consolas"/>
                        </a:rPr>
                        <a:t>ReLU</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x</a:t>
                      </a:r>
                      <a:r>
                        <a:rPr lang="en" sz="900">
                          <a:solidFill>
                            <a:srgbClr val="616161"/>
                          </a:solidFill>
                          <a:latin typeface="Consolas"/>
                          <a:ea typeface="Consolas"/>
                          <a:cs typeface="Consolas"/>
                          <a:sym typeface="Consolas"/>
                        </a:rPr>
                        <a:t>)</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900">
                          <a:solidFill>
                            <a:schemeClr val="dk1"/>
                          </a:solidFill>
                          <a:latin typeface="Consolas"/>
                          <a:ea typeface="Consolas"/>
                          <a:cs typeface="Consolas"/>
                          <a:sym typeface="Consolas"/>
                        </a:rPr>
                        <a:t>    </a:t>
                      </a:r>
                      <a:r>
                        <a:rPr lang="en" sz="900">
                          <a:solidFill>
                            <a:srgbClr val="455A64"/>
                          </a:solidFill>
                          <a:latin typeface="Consolas"/>
                          <a:ea typeface="Consolas"/>
                          <a:cs typeface="Consolas"/>
                          <a:sym typeface="Consolas"/>
                        </a:rPr>
                        <a:t># REMOVED for brevity ...</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900">
                          <a:solidFill>
                            <a:schemeClr val="dk1"/>
                          </a:solidFill>
                          <a:latin typeface="Consolas"/>
                          <a:ea typeface="Consolas"/>
                          <a:cs typeface="Consolas"/>
                          <a:sym typeface="Consolas"/>
                        </a:rPr>
                        <a:t> </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900">
                          <a:solidFill>
                            <a:srgbClr val="455A64"/>
                          </a:solidFill>
                          <a:latin typeface="Consolas"/>
                          <a:ea typeface="Consolas"/>
                          <a:cs typeface="Consolas"/>
                          <a:sym typeface="Consolas"/>
                        </a:rPr>
                        <a:t>    # Pass the output through the squeeze and excitation block</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900">
                          <a:solidFill>
                            <a:schemeClr val="dk1"/>
                          </a:solidFill>
                          <a:latin typeface="Consolas"/>
                          <a:ea typeface="Consolas"/>
                          <a:cs typeface="Consolas"/>
                          <a:sym typeface="Consolas"/>
                        </a:rPr>
                        <a:t>    x </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squeeze_excite_block</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x</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ratio</a:t>
                      </a:r>
                      <a:r>
                        <a:rPr lang="en" sz="900">
                          <a:solidFill>
                            <a:srgbClr val="616161"/>
                          </a:solidFill>
                          <a:latin typeface="Consolas"/>
                          <a:ea typeface="Consolas"/>
                          <a:cs typeface="Consolas"/>
                          <a:sym typeface="Consolas"/>
                        </a:rPr>
                        <a:t>)</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900">
                          <a:solidFill>
                            <a:schemeClr val="dk1"/>
                          </a:solidFill>
                          <a:latin typeface="Consolas"/>
                          <a:ea typeface="Consolas"/>
                          <a:cs typeface="Consolas"/>
                          <a:sym typeface="Consolas"/>
                        </a:rPr>
                        <a:t>    </a:t>
                      </a:r>
                      <a:r>
                        <a:rPr lang="en" sz="900">
                          <a:solidFill>
                            <a:srgbClr val="455A64"/>
                          </a:solidFill>
                          <a:latin typeface="Consolas"/>
                          <a:ea typeface="Consolas"/>
                          <a:cs typeface="Consolas"/>
                          <a:sym typeface="Consolas"/>
                        </a:rPr>
                        <a:t># Add the identity link (input) to the output of the residual block</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900">
                          <a:solidFill>
                            <a:schemeClr val="dk1"/>
                          </a:solidFill>
                          <a:latin typeface="Consolas"/>
                          <a:ea typeface="Consolas"/>
                          <a:cs typeface="Consolas"/>
                          <a:sym typeface="Consolas"/>
                        </a:rPr>
                        <a:t>    x </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a:t>
                      </a:r>
                      <a:r>
                        <a:rPr lang="en" sz="900">
                          <a:solidFill>
                            <a:srgbClr val="3367D6"/>
                          </a:solidFill>
                          <a:latin typeface="Consolas"/>
                          <a:ea typeface="Consolas"/>
                          <a:cs typeface="Consolas"/>
                          <a:sym typeface="Consolas"/>
                        </a:rPr>
                        <a:t>Add</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shortcut</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x</a:t>
                      </a:r>
                      <a:r>
                        <a:rPr lang="en" sz="900">
                          <a:solidFill>
                            <a:srgbClr val="616161"/>
                          </a:solidFill>
                          <a:latin typeface="Consolas"/>
                          <a:ea typeface="Consolas"/>
                          <a:cs typeface="Consolas"/>
                          <a:sym typeface="Consolas"/>
                        </a:rPr>
                        <a:t>])</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900">
                          <a:solidFill>
                            <a:schemeClr val="dk1"/>
                          </a:solidFill>
                          <a:latin typeface="Consolas"/>
                          <a:ea typeface="Consolas"/>
                          <a:cs typeface="Consolas"/>
                          <a:sym typeface="Consolas"/>
                        </a:rPr>
                        <a:t>    x </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a:t>
                      </a:r>
                      <a:r>
                        <a:rPr lang="en" sz="900">
                          <a:solidFill>
                            <a:srgbClr val="3367D6"/>
                          </a:solidFill>
                          <a:latin typeface="Consolas"/>
                          <a:ea typeface="Consolas"/>
                          <a:cs typeface="Consolas"/>
                          <a:sym typeface="Consolas"/>
                        </a:rPr>
                        <a:t>ReLU</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x</a:t>
                      </a:r>
                      <a:r>
                        <a:rPr lang="en" sz="900">
                          <a:solidFill>
                            <a:srgbClr val="616161"/>
                          </a:solidFill>
                          <a:latin typeface="Consolas"/>
                          <a:ea typeface="Consolas"/>
                          <a:cs typeface="Consolas"/>
                          <a:sym typeface="Consolas"/>
                        </a:rPr>
                        <a:t>)</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900">
                          <a:solidFill>
                            <a:schemeClr val="dk1"/>
                          </a:solidFill>
                          <a:latin typeface="Consolas"/>
                          <a:ea typeface="Consolas"/>
                          <a:cs typeface="Consolas"/>
                          <a:sym typeface="Consolas"/>
                        </a:rPr>
                        <a:t>    </a:t>
                      </a:r>
                      <a:r>
                        <a:rPr lang="en" sz="900">
                          <a:solidFill>
                            <a:srgbClr val="9C27B0"/>
                          </a:solidFill>
                          <a:latin typeface="Consolas"/>
                          <a:ea typeface="Consolas"/>
                          <a:cs typeface="Consolas"/>
                          <a:sym typeface="Consolas"/>
                        </a:rPr>
                        <a:t>return</a:t>
                      </a:r>
                      <a:r>
                        <a:rPr lang="en" sz="900">
                          <a:solidFill>
                            <a:schemeClr val="dk1"/>
                          </a:solidFill>
                          <a:latin typeface="Consolas"/>
                          <a:ea typeface="Consolas"/>
                          <a:cs typeface="Consolas"/>
                          <a:sym typeface="Consolas"/>
                        </a:rPr>
                        <a:t> x</a:t>
                      </a:r>
                      <a:endParaRPr sz="900">
                        <a:solidFill>
                          <a:srgbClr val="9C27B0"/>
                        </a:solidFill>
                        <a:latin typeface="Consolas"/>
                        <a:ea typeface="Consolas"/>
                        <a:cs typeface="Consolas"/>
                        <a:sym typeface="Consolas"/>
                      </a:endParaRPr>
                    </a:p>
                  </a:txBody>
                  <a:tcPr marT="63500" marB="63500" marR="63500" marL="63500">
                    <a:solidFill>
                      <a:srgbClr val="FAFAFA"/>
                    </a:solidFill>
                  </a:tcPr>
                </a:tc>
              </a:tr>
            </a:tbl>
          </a:graphicData>
        </a:graphic>
      </p:graphicFrame>
      <p:sp>
        <p:nvSpPr>
          <p:cNvPr id="299" name="Google Shape;299;p42"/>
          <p:cNvSpPr txBox="1"/>
          <p:nvPr/>
        </p:nvSpPr>
        <p:spPr>
          <a:xfrm>
            <a:off x="5649175" y="1733325"/>
            <a:ext cx="3183000" cy="1538400"/>
          </a:xfrm>
          <a:prstGeom prst="rect">
            <a:avLst/>
          </a:prstGeom>
          <a:noFill/>
          <a:ln cap="flat" cmpd="sng" w="9525">
            <a:solidFill>
              <a:srgbClr val="666666"/>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100">
                <a:solidFill>
                  <a:schemeClr val="dk1"/>
                </a:solidFill>
              </a:rPr>
              <a:t>The parameter </a:t>
            </a:r>
            <a:r>
              <a:rPr lang="en" sz="1100">
                <a:solidFill>
                  <a:srgbClr val="4A86E8"/>
                </a:solidFill>
              </a:rPr>
              <a:t>ratio</a:t>
            </a:r>
            <a:r>
              <a:rPr lang="en" sz="1100">
                <a:solidFill>
                  <a:schemeClr val="dk1"/>
                </a:solidFill>
              </a:rPr>
              <a:t> is the amount (ratio) of dimensionality reduction on the squeeze operation on the input prior to the subsequent dimensionality restoration by the excitation operation. </a:t>
            </a:r>
            <a:endParaRPr sz="1100">
              <a:solidFill>
                <a:schemeClr val="dk1"/>
              </a:solidFill>
            </a:endParaRPr>
          </a:p>
        </p:txBody>
      </p:sp>
      <p:sp>
        <p:nvSpPr>
          <p:cNvPr id="300" name="Google Shape;300;p42"/>
          <p:cNvSpPr/>
          <p:nvPr/>
        </p:nvSpPr>
        <p:spPr>
          <a:xfrm rot="10800000">
            <a:off x="5407206" y="3779880"/>
            <a:ext cx="449400" cy="328500"/>
          </a:xfrm>
          <a:prstGeom prst="rightArrow">
            <a:avLst>
              <a:gd fmla="val 50000" name="adj1"/>
              <a:gd fmla="val 50000" name="adj2"/>
            </a:avLst>
          </a:prstGeom>
          <a:solidFill>
            <a:srgbClr val="0D90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4" name="Shape 304"/>
        <p:cNvGrpSpPr/>
        <p:nvPr/>
      </p:nvGrpSpPr>
      <p:grpSpPr>
        <a:xfrm>
          <a:off x="0" y="0"/>
          <a:ext cx="0" cy="0"/>
          <a:chOff x="0" y="0"/>
          <a:chExt cx="0" cy="0"/>
        </a:xfrm>
      </p:grpSpPr>
      <p:sp>
        <p:nvSpPr>
          <p:cNvPr id="305" name="Google Shape;305;p43"/>
          <p:cNvSpPr txBox="1"/>
          <p:nvPr>
            <p:ph type="title"/>
          </p:nvPr>
        </p:nvSpPr>
        <p:spPr>
          <a:xfrm>
            <a:off x="311700" y="445025"/>
            <a:ext cx="8520600" cy="572700"/>
          </a:xfrm>
          <a:prstGeom prst="rect">
            <a:avLst/>
          </a:prstGeom>
          <a:solidFill>
            <a:srgbClr val="D9D9D9"/>
          </a:solidFill>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A61C00"/>
                </a:solidFill>
              </a:rPr>
              <a:t>SENet - SE Link</a:t>
            </a:r>
            <a:endParaRPr>
              <a:solidFill>
                <a:srgbClr val="A61C00"/>
              </a:solidFill>
            </a:endParaRPr>
          </a:p>
        </p:txBody>
      </p:sp>
      <p:sp>
        <p:nvSpPr>
          <p:cNvPr id="306" name="Google Shape;306;p4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07" name="Google Shape;307;p43"/>
          <p:cNvSpPr txBox="1"/>
          <p:nvPr/>
        </p:nvSpPr>
        <p:spPr>
          <a:xfrm>
            <a:off x="311700" y="1095525"/>
            <a:ext cx="8520600" cy="637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200">
                <a:solidFill>
                  <a:schemeClr val="dk1"/>
                </a:solidFill>
              </a:rPr>
              <a:t>The link consists of three layers. The </a:t>
            </a:r>
            <a:r>
              <a:rPr b="1" lang="en" sz="1200">
                <a:solidFill>
                  <a:srgbClr val="4A86E8"/>
                </a:solidFill>
              </a:rPr>
              <a:t>first two layers performs the squeeze operation.</a:t>
            </a:r>
            <a:r>
              <a:rPr lang="en" sz="1200">
                <a:solidFill>
                  <a:schemeClr val="dk1"/>
                </a:solidFill>
              </a:rPr>
              <a:t> A global average pooling is used to reduce each input feature map (channel) to a 1x1, outputting a 1D vector of size C (channels). The dense layer then further reduces the output by the reduction ratio 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p:txBody>
      </p:sp>
      <p:pic>
        <p:nvPicPr>
          <p:cNvPr id="308" name="Google Shape;308;p43"/>
          <p:cNvPicPr preferRelativeResize="0"/>
          <p:nvPr/>
        </p:nvPicPr>
        <p:blipFill>
          <a:blip r:embed="rId3">
            <a:alphaModFix/>
          </a:blip>
          <a:stretch>
            <a:fillRect/>
          </a:stretch>
        </p:blipFill>
        <p:spPr>
          <a:xfrm>
            <a:off x="135100" y="1811125"/>
            <a:ext cx="5925853" cy="3105375"/>
          </a:xfrm>
          <a:prstGeom prst="rect">
            <a:avLst/>
          </a:prstGeom>
          <a:noFill/>
          <a:ln>
            <a:noFill/>
          </a:ln>
        </p:spPr>
      </p:pic>
      <p:sp>
        <p:nvSpPr>
          <p:cNvPr id="309" name="Google Shape;309;p43"/>
          <p:cNvSpPr txBox="1"/>
          <p:nvPr/>
        </p:nvSpPr>
        <p:spPr>
          <a:xfrm>
            <a:off x="5832300" y="1976000"/>
            <a:ext cx="3000000" cy="3000000"/>
          </a:xfrm>
          <a:prstGeom prst="rect">
            <a:avLst/>
          </a:prstGeom>
          <a:noFill/>
          <a:ln cap="flat" cmpd="sng" w="9525">
            <a:solidFill>
              <a:srgbClr val="666666"/>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100">
                <a:solidFill>
                  <a:schemeClr val="dk1"/>
                </a:solidFill>
              </a:rPr>
              <a:t>The squeezed output is passed to the third layer which performs the excitation by restoring back to the 1D vector of size C. </a:t>
            </a:r>
            <a:endParaRPr sz="11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rPr lang="en" sz="1100">
                <a:solidFill>
                  <a:schemeClr val="dk1"/>
                </a:solidFill>
              </a:rPr>
              <a:t>The final step is a scale operation that consists of an identity link from the input, where the 1x1xC vector from the squeeze-excitation operation is matrix multiplied against the input, whereby the output is restored to the original dimension of the input (scale).</a:t>
            </a:r>
            <a:endParaRPr sz="1100">
              <a:solidFill>
                <a:schemeClr val="dk1"/>
              </a:solidFill>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3" name="Shape 313"/>
        <p:cNvGrpSpPr/>
        <p:nvPr/>
      </p:nvGrpSpPr>
      <p:grpSpPr>
        <a:xfrm>
          <a:off x="0" y="0"/>
          <a:ext cx="0" cy="0"/>
          <a:chOff x="0" y="0"/>
          <a:chExt cx="0" cy="0"/>
        </a:xfrm>
      </p:grpSpPr>
      <p:sp>
        <p:nvSpPr>
          <p:cNvPr id="314" name="Google Shape;314;p44"/>
          <p:cNvSpPr txBox="1"/>
          <p:nvPr>
            <p:ph type="title"/>
          </p:nvPr>
        </p:nvSpPr>
        <p:spPr>
          <a:xfrm>
            <a:off x="311700" y="445025"/>
            <a:ext cx="8520600" cy="572700"/>
          </a:xfrm>
          <a:prstGeom prst="rect">
            <a:avLst/>
          </a:prstGeom>
          <a:solidFill>
            <a:srgbClr val="D9D9D9"/>
          </a:solidFill>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A61C00"/>
                </a:solidFill>
              </a:rPr>
              <a:t>SENet - SE Link</a:t>
            </a:r>
            <a:endParaRPr>
              <a:solidFill>
                <a:srgbClr val="A61C00"/>
              </a:solidFill>
            </a:endParaRPr>
          </a:p>
        </p:txBody>
      </p:sp>
      <p:sp>
        <p:nvSpPr>
          <p:cNvPr id="315" name="Google Shape;315;p4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16" name="Google Shape;316;p44"/>
          <p:cNvSpPr txBox="1"/>
          <p:nvPr/>
        </p:nvSpPr>
        <p:spPr>
          <a:xfrm>
            <a:off x="311700" y="1095525"/>
            <a:ext cx="8520600" cy="393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200">
                <a:solidFill>
                  <a:schemeClr val="dk1"/>
                </a:solidFill>
              </a:rPr>
              <a:t>X</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p:txBody>
      </p:sp>
      <p:graphicFrame>
        <p:nvGraphicFramePr>
          <p:cNvPr id="317" name="Google Shape;317;p44"/>
          <p:cNvGraphicFramePr/>
          <p:nvPr/>
        </p:nvGraphicFramePr>
        <p:xfrm>
          <a:off x="311700" y="1197463"/>
          <a:ext cx="3000000" cy="3000000"/>
        </p:xfrm>
        <a:graphic>
          <a:graphicData uri="http://schemas.openxmlformats.org/drawingml/2006/table">
            <a:tbl>
              <a:tblPr>
                <a:noFill/>
                <a:tableStyleId>{0DCE61A7-FE16-4F7C-AC55-E25B9B9091B1}</a:tableStyleId>
              </a:tblPr>
              <a:tblGrid>
                <a:gridCol w="6009225"/>
              </a:tblGrid>
              <a:tr h="3859350">
                <a:tc>
                  <a:txBody>
                    <a:bodyPr/>
                    <a:lstStyle/>
                    <a:p>
                      <a:pPr indent="0" lvl="0" marL="0" rtl="0" algn="l">
                        <a:lnSpc>
                          <a:spcPct val="115000"/>
                        </a:lnSpc>
                        <a:spcBef>
                          <a:spcPts val="0"/>
                        </a:spcBef>
                        <a:spcAft>
                          <a:spcPts val="0"/>
                        </a:spcAft>
                        <a:buNone/>
                      </a:pPr>
                      <a:r>
                        <a:rPr lang="en" sz="900">
                          <a:solidFill>
                            <a:srgbClr val="9C27B0"/>
                          </a:solidFill>
                          <a:latin typeface="Consolas"/>
                          <a:ea typeface="Consolas"/>
                          <a:cs typeface="Consolas"/>
                          <a:sym typeface="Consolas"/>
                        </a:rPr>
                        <a:t>def</a:t>
                      </a:r>
                      <a:r>
                        <a:rPr lang="en" sz="900">
                          <a:solidFill>
                            <a:schemeClr val="dk1"/>
                          </a:solidFill>
                          <a:latin typeface="Consolas"/>
                          <a:ea typeface="Consolas"/>
                          <a:cs typeface="Consolas"/>
                          <a:sym typeface="Consolas"/>
                        </a:rPr>
                        <a:t> squeeze_excite_block</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x</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ratio</a:t>
                      </a:r>
                      <a:r>
                        <a:rPr lang="en" sz="900">
                          <a:solidFill>
                            <a:srgbClr val="616161"/>
                          </a:solidFill>
                          <a:latin typeface="Consolas"/>
                          <a:ea typeface="Consolas"/>
                          <a:cs typeface="Consolas"/>
                          <a:sym typeface="Consolas"/>
                        </a:rPr>
                        <a:t>=</a:t>
                      </a:r>
                      <a:r>
                        <a:rPr lang="en" sz="900">
                          <a:solidFill>
                            <a:srgbClr val="C53929"/>
                          </a:solidFill>
                          <a:latin typeface="Consolas"/>
                          <a:ea typeface="Consolas"/>
                          <a:cs typeface="Consolas"/>
                          <a:sym typeface="Consolas"/>
                        </a:rPr>
                        <a:t>16</a:t>
                      </a:r>
                      <a:r>
                        <a:rPr lang="en" sz="900">
                          <a:solidFill>
                            <a:srgbClr val="616161"/>
                          </a:solidFill>
                          <a:latin typeface="Consolas"/>
                          <a:ea typeface="Consolas"/>
                          <a:cs typeface="Consolas"/>
                          <a:sym typeface="Consolas"/>
                        </a:rPr>
                        <a:t>):</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900">
                          <a:solidFill>
                            <a:schemeClr val="dk1"/>
                          </a:solidFill>
                          <a:latin typeface="Consolas"/>
                          <a:ea typeface="Consolas"/>
                          <a:cs typeface="Consolas"/>
                          <a:sym typeface="Consolas"/>
                        </a:rPr>
                        <a:t>    </a:t>
                      </a:r>
                      <a:r>
                        <a:rPr lang="en" sz="900">
                          <a:solidFill>
                            <a:srgbClr val="455A64"/>
                          </a:solidFill>
                          <a:latin typeface="Consolas"/>
                          <a:ea typeface="Consolas"/>
                          <a:cs typeface="Consolas"/>
                          <a:sym typeface="Consolas"/>
                        </a:rPr>
                        <a:t># Remember the input</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900">
                          <a:solidFill>
                            <a:schemeClr val="dk1"/>
                          </a:solidFill>
                          <a:latin typeface="Consolas"/>
                          <a:ea typeface="Consolas"/>
                          <a:cs typeface="Consolas"/>
                          <a:sym typeface="Consolas"/>
                        </a:rPr>
                        <a:t>    shortcut </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x</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900">
                          <a:solidFill>
                            <a:schemeClr val="dk1"/>
                          </a:solidFill>
                          <a:latin typeface="Consolas"/>
                          <a:ea typeface="Consolas"/>
                          <a:cs typeface="Consolas"/>
                          <a:sym typeface="Consolas"/>
                        </a:rPr>
                        <a:t>    </a:t>
                      </a:r>
                      <a:r>
                        <a:rPr lang="en" sz="900">
                          <a:solidFill>
                            <a:srgbClr val="455A64"/>
                          </a:solidFill>
                          <a:latin typeface="Consolas"/>
                          <a:ea typeface="Consolas"/>
                          <a:cs typeface="Consolas"/>
                          <a:sym typeface="Consolas"/>
                        </a:rPr>
                        <a:t># Get the number of filters on the input</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900">
                          <a:solidFill>
                            <a:schemeClr val="dk1"/>
                          </a:solidFill>
                          <a:latin typeface="Consolas"/>
                          <a:ea typeface="Consolas"/>
                          <a:cs typeface="Consolas"/>
                          <a:sym typeface="Consolas"/>
                        </a:rPr>
                        <a:t>    filters </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x</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shape</a:t>
                      </a:r>
                      <a:r>
                        <a:rPr lang="en" sz="900">
                          <a:solidFill>
                            <a:srgbClr val="616161"/>
                          </a:solidFill>
                          <a:latin typeface="Consolas"/>
                          <a:ea typeface="Consolas"/>
                          <a:cs typeface="Consolas"/>
                          <a:sym typeface="Consolas"/>
                        </a:rPr>
                        <a:t>[-</a:t>
                      </a:r>
                      <a:r>
                        <a:rPr lang="en" sz="900">
                          <a:solidFill>
                            <a:srgbClr val="C53929"/>
                          </a:solidFill>
                          <a:latin typeface="Consolas"/>
                          <a:ea typeface="Consolas"/>
                          <a:cs typeface="Consolas"/>
                          <a:sym typeface="Consolas"/>
                        </a:rPr>
                        <a:t>1</a:t>
                      </a:r>
                      <a:r>
                        <a:rPr lang="en" sz="900">
                          <a:solidFill>
                            <a:srgbClr val="616161"/>
                          </a:solidFill>
                          <a:latin typeface="Consolas"/>
                          <a:ea typeface="Consolas"/>
                          <a:cs typeface="Consolas"/>
                          <a:sym typeface="Consolas"/>
                        </a:rPr>
                        <a:t>]</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900">
                          <a:solidFill>
                            <a:schemeClr val="dk1"/>
                          </a:solidFill>
                          <a:latin typeface="Consolas"/>
                          <a:ea typeface="Consolas"/>
                          <a:cs typeface="Consolas"/>
                          <a:sym typeface="Consolas"/>
                        </a:rPr>
                        <a:t>    </a:t>
                      </a:r>
                      <a:r>
                        <a:rPr lang="en" sz="900">
                          <a:solidFill>
                            <a:srgbClr val="455A64"/>
                          </a:solidFill>
                          <a:latin typeface="Consolas"/>
                          <a:ea typeface="Consolas"/>
                          <a:cs typeface="Consolas"/>
                          <a:sym typeface="Consolas"/>
                        </a:rPr>
                        <a:t># Squeeze (dimensionality reduction)</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900">
                          <a:solidFill>
                            <a:schemeClr val="dk1"/>
                          </a:solidFill>
                          <a:latin typeface="Consolas"/>
                          <a:ea typeface="Consolas"/>
                          <a:cs typeface="Consolas"/>
                          <a:sym typeface="Consolas"/>
                        </a:rPr>
                        <a:t>    </a:t>
                      </a:r>
                      <a:r>
                        <a:rPr lang="en" sz="900">
                          <a:solidFill>
                            <a:srgbClr val="455A64"/>
                          </a:solidFill>
                          <a:latin typeface="Consolas"/>
                          <a:ea typeface="Consolas"/>
                          <a:cs typeface="Consolas"/>
                          <a:sym typeface="Consolas"/>
                        </a:rPr>
                        <a:t># Do global average pooling across the filters, which will output a 1D vector</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900">
                          <a:solidFill>
                            <a:schemeClr val="dk1"/>
                          </a:solidFill>
                          <a:latin typeface="Consolas"/>
                          <a:ea typeface="Consolas"/>
                          <a:cs typeface="Consolas"/>
                          <a:sym typeface="Consolas"/>
                        </a:rPr>
                        <a:t>    x </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a:t>
                      </a:r>
                      <a:r>
                        <a:rPr lang="en" sz="900">
                          <a:solidFill>
                            <a:srgbClr val="3367D6"/>
                          </a:solidFill>
                          <a:latin typeface="Consolas"/>
                          <a:ea typeface="Consolas"/>
                          <a:cs typeface="Consolas"/>
                          <a:sym typeface="Consolas"/>
                        </a:rPr>
                        <a:t>GlobalAveragePooling2D</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x</a:t>
                      </a:r>
                      <a:r>
                        <a:rPr lang="en" sz="900">
                          <a:solidFill>
                            <a:srgbClr val="616161"/>
                          </a:solidFill>
                          <a:latin typeface="Consolas"/>
                          <a:ea typeface="Consolas"/>
                          <a:cs typeface="Consolas"/>
                          <a:sym typeface="Consolas"/>
                        </a:rPr>
                        <a:t>)</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900">
                          <a:solidFill>
                            <a:schemeClr val="dk1"/>
                          </a:solidFill>
                          <a:latin typeface="Consolas"/>
                          <a:ea typeface="Consolas"/>
                          <a:cs typeface="Consolas"/>
                          <a:sym typeface="Consolas"/>
                        </a:rPr>
                        <a:t>    </a:t>
                      </a:r>
                      <a:r>
                        <a:rPr lang="en" sz="900">
                          <a:solidFill>
                            <a:srgbClr val="455A64"/>
                          </a:solidFill>
                          <a:latin typeface="Consolas"/>
                          <a:ea typeface="Consolas"/>
                          <a:cs typeface="Consolas"/>
                          <a:sym typeface="Consolas"/>
                        </a:rPr>
                        <a:t># Reshape into 1x1 feature maps (1x1xC)</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900">
                          <a:solidFill>
                            <a:schemeClr val="dk1"/>
                          </a:solidFill>
                          <a:latin typeface="Consolas"/>
                          <a:ea typeface="Consolas"/>
                          <a:cs typeface="Consolas"/>
                          <a:sym typeface="Consolas"/>
                        </a:rPr>
                        <a:t>    x </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a:t>
                      </a:r>
                      <a:r>
                        <a:rPr lang="en" sz="900">
                          <a:solidFill>
                            <a:srgbClr val="3367D6"/>
                          </a:solidFill>
                          <a:latin typeface="Consolas"/>
                          <a:ea typeface="Consolas"/>
                          <a:cs typeface="Consolas"/>
                          <a:sym typeface="Consolas"/>
                        </a:rPr>
                        <a:t>Reshape</a:t>
                      </a:r>
                      <a:r>
                        <a:rPr lang="en" sz="900">
                          <a:solidFill>
                            <a:srgbClr val="616161"/>
                          </a:solidFill>
                          <a:latin typeface="Consolas"/>
                          <a:ea typeface="Consolas"/>
                          <a:cs typeface="Consolas"/>
                          <a:sym typeface="Consolas"/>
                        </a:rPr>
                        <a:t>((</a:t>
                      </a:r>
                      <a:r>
                        <a:rPr lang="en" sz="900">
                          <a:solidFill>
                            <a:srgbClr val="C53929"/>
                          </a:solidFill>
                          <a:latin typeface="Consolas"/>
                          <a:ea typeface="Consolas"/>
                          <a:cs typeface="Consolas"/>
                          <a:sym typeface="Consolas"/>
                        </a:rPr>
                        <a:t>1</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a:t>
                      </a:r>
                      <a:r>
                        <a:rPr lang="en" sz="900">
                          <a:solidFill>
                            <a:srgbClr val="C53929"/>
                          </a:solidFill>
                          <a:latin typeface="Consolas"/>
                          <a:ea typeface="Consolas"/>
                          <a:cs typeface="Consolas"/>
                          <a:sym typeface="Consolas"/>
                        </a:rPr>
                        <a:t>1</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filters</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x</a:t>
                      </a:r>
                      <a:r>
                        <a:rPr lang="en" sz="900">
                          <a:solidFill>
                            <a:srgbClr val="616161"/>
                          </a:solidFill>
                          <a:latin typeface="Consolas"/>
                          <a:ea typeface="Consolas"/>
                          <a:cs typeface="Consolas"/>
                          <a:sym typeface="Consolas"/>
                        </a:rPr>
                        <a:t>)</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900">
                          <a:solidFill>
                            <a:srgbClr val="455A64"/>
                          </a:solidFill>
                          <a:latin typeface="Consolas"/>
                          <a:ea typeface="Consolas"/>
                          <a:cs typeface="Consolas"/>
                          <a:sym typeface="Consolas"/>
                        </a:rPr>
                        <a:t>    # Reduce the number of filters (1x1xC/r)</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900">
                          <a:solidFill>
                            <a:schemeClr val="dk1"/>
                          </a:solidFill>
                          <a:latin typeface="Consolas"/>
                          <a:ea typeface="Consolas"/>
                          <a:cs typeface="Consolas"/>
                          <a:sym typeface="Consolas"/>
                        </a:rPr>
                        <a:t>    x </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a:t>
                      </a:r>
                      <a:r>
                        <a:rPr lang="en" sz="900">
                          <a:solidFill>
                            <a:srgbClr val="3367D6"/>
                          </a:solidFill>
                          <a:latin typeface="Consolas"/>
                          <a:ea typeface="Consolas"/>
                          <a:cs typeface="Consolas"/>
                          <a:sym typeface="Consolas"/>
                        </a:rPr>
                        <a:t>Dense</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filters </a:t>
                      </a:r>
                      <a:r>
                        <a:rPr lang="en" sz="900">
                          <a:solidFill>
                            <a:srgbClr val="455A64"/>
                          </a:solidFill>
                          <a:latin typeface="Consolas"/>
                          <a:ea typeface="Consolas"/>
                          <a:cs typeface="Consolas"/>
                          <a:sym typeface="Consolas"/>
                        </a:rPr>
                        <a:t>// ratio, activation='relu')(x)</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900">
                          <a:solidFill>
                            <a:schemeClr val="dk1"/>
                          </a:solidFill>
                          <a:latin typeface="Consolas"/>
                          <a:ea typeface="Consolas"/>
                          <a:cs typeface="Consolas"/>
                          <a:sym typeface="Consolas"/>
                        </a:rPr>
                        <a:t>    </a:t>
                      </a:r>
                      <a:r>
                        <a:rPr lang="en" sz="900">
                          <a:solidFill>
                            <a:srgbClr val="455A64"/>
                          </a:solidFill>
                          <a:latin typeface="Consolas"/>
                          <a:ea typeface="Consolas"/>
                          <a:cs typeface="Consolas"/>
                          <a:sym typeface="Consolas"/>
                        </a:rPr>
                        <a:t># Excitation (dimensionality restoration)</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900">
                          <a:solidFill>
                            <a:schemeClr val="dk1"/>
                          </a:solidFill>
                          <a:latin typeface="Consolas"/>
                          <a:ea typeface="Consolas"/>
                          <a:cs typeface="Consolas"/>
                          <a:sym typeface="Consolas"/>
                        </a:rPr>
                        <a:t>    </a:t>
                      </a:r>
                      <a:r>
                        <a:rPr lang="en" sz="900">
                          <a:solidFill>
                            <a:srgbClr val="455A64"/>
                          </a:solidFill>
                          <a:latin typeface="Consolas"/>
                          <a:ea typeface="Consolas"/>
                          <a:cs typeface="Consolas"/>
                          <a:sym typeface="Consolas"/>
                        </a:rPr>
                        <a:t># Restore the number of filters (1x1xC)</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900">
                          <a:solidFill>
                            <a:schemeClr val="dk1"/>
                          </a:solidFill>
                          <a:latin typeface="Consolas"/>
                          <a:ea typeface="Consolas"/>
                          <a:cs typeface="Consolas"/>
                          <a:sym typeface="Consolas"/>
                        </a:rPr>
                        <a:t>    x </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a:t>
                      </a:r>
                      <a:r>
                        <a:rPr lang="en" sz="900">
                          <a:solidFill>
                            <a:srgbClr val="3367D6"/>
                          </a:solidFill>
                          <a:latin typeface="Consolas"/>
                          <a:ea typeface="Consolas"/>
                          <a:cs typeface="Consolas"/>
                          <a:sym typeface="Consolas"/>
                        </a:rPr>
                        <a:t>Dense</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filters</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activation</a:t>
                      </a:r>
                      <a:r>
                        <a:rPr lang="en" sz="900">
                          <a:solidFill>
                            <a:srgbClr val="616161"/>
                          </a:solidFill>
                          <a:latin typeface="Consolas"/>
                          <a:ea typeface="Consolas"/>
                          <a:cs typeface="Consolas"/>
                          <a:sym typeface="Consolas"/>
                        </a:rPr>
                        <a:t>=</a:t>
                      </a:r>
                      <a:r>
                        <a:rPr lang="en" sz="900">
                          <a:solidFill>
                            <a:srgbClr val="0F9D58"/>
                          </a:solidFill>
                          <a:latin typeface="Consolas"/>
                          <a:ea typeface="Consolas"/>
                          <a:cs typeface="Consolas"/>
                          <a:sym typeface="Consolas"/>
                        </a:rPr>
                        <a:t>'sigmoid'</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x</a:t>
                      </a:r>
                      <a:r>
                        <a:rPr lang="en" sz="900">
                          <a:solidFill>
                            <a:srgbClr val="616161"/>
                          </a:solidFill>
                          <a:latin typeface="Consolas"/>
                          <a:ea typeface="Consolas"/>
                          <a:cs typeface="Consolas"/>
                          <a:sym typeface="Consolas"/>
                        </a:rPr>
                        <a:t>)</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900">
                          <a:solidFill>
                            <a:schemeClr val="dk1"/>
                          </a:solidFill>
                          <a:latin typeface="Consolas"/>
                          <a:ea typeface="Consolas"/>
                          <a:cs typeface="Consolas"/>
                          <a:sym typeface="Consolas"/>
                        </a:rPr>
                        <a:t>    </a:t>
                      </a:r>
                      <a:r>
                        <a:rPr lang="en" sz="900">
                          <a:solidFill>
                            <a:srgbClr val="455A64"/>
                          </a:solidFill>
                          <a:latin typeface="Consolas"/>
                          <a:ea typeface="Consolas"/>
                          <a:cs typeface="Consolas"/>
                          <a:sym typeface="Consolas"/>
                        </a:rPr>
                        <a:t># Scale - multiply the squeeze/excitation output with the input (WxHxC)</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900">
                          <a:solidFill>
                            <a:schemeClr val="dk1"/>
                          </a:solidFill>
                          <a:latin typeface="Consolas"/>
                          <a:ea typeface="Consolas"/>
                          <a:cs typeface="Consolas"/>
                          <a:sym typeface="Consolas"/>
                        </a:rPr>
                        <a:t>    x </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a:t>
                      </a:r>
                      <a:r>
                        <a:rPr lang="en" sz="900">
                          <a:solidFill>
                            <a:srgbClr val="3367D6"/>
                          </a:solidFill>
                          <a:latin typeface="Consolas"/>
                          <a:ea typeface="Consolas"/>
                          <a:cs typeface="Consolas"/>
                          <a:sym typeface="Consolas"/>
                        </a:rPr>
                        <a:t>Multiply</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shortcut</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x</a:t>
                      </a:r>
                      <a:r>
                        <a:rPr lang="en" sz="900">
                          <a:solidFill>
                            <a:srgbClr val="616161"/>
                          </a:solidFill>
                          <a:latin typeface="Consolas"/>
                          <a:ea typeface="Consolas"/>
                          <a:cs typeface="Consolas"/>
                          <a:sym typeface="Consolas"/>
                        </a:rPr>
                        <a:t>])</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900">
                          <a:solidFill>
                            <a:schemeClr val="dk1"/>
                          </a:solidFill>
                          <a:latin typeface="Consolas"/>
                          <a:ea typeface="Consolas"/>
                          <a:cs typeface="Consolas"/>
                          <a:sym typeface="Consolas"/>
                        </a:rPr>
                        <a:t>    </a:t>
                      </a:r>
                      <a:r>
                        <a:rPr lang="en" sz="900">
                          <a:solidFill>
                            <a:srgbClr val="9C27B0"/>
                          </a:solidFill>
                          <a:latin typeface="Consolas"/>
                          <a:ea typeface="Consolas"/>
                          <a:cs typeface="Consolas"/>
                          <a:sym typeface="Consolas"/>
                        </a:rPr>
                        <a:t>return</a:t>
                      </a:r>
                      <a:r>
                        <a:rPr lang="en" sz="900">
                          <a:solidFill>
                            <a:schemeClr val="dk1"/>
                          </a:solidFill>
                          <a:latin typeface="Consolas"/>
                          <a:ea typeface="Consolas"/>
                          <a:cs typeface="Consolas"/>
                          <a:sym typeface="Consolas"/>
                        </a:rPr>
                        <a:t> x</a:t>
                      </a:r>
                      <a:endParaRPr sz="900">
                        <a:solidFill>
                          <a:srgbClr val="9C27B0"/>
                        </a:solidFill>
                        <a:latin typeface="Consolas"/>
                        <a:ea typeface="Consolas"/>
                        <a:cs typeface="Consolas"/>
                        <a:sym typeface="Consolas"/>
                      </a:endParaRPr>
                    </a:p>
                  </a:txBody>
                  <a:tcPr marT="63500" marB="63500" marR="63500" marL="63500">
                    <a:solidFill>
                      <a:srgbClr val="FAFAFA"/>
                    </a:solidFill>
                  </a:tcPr>
                </a:tc>
              </a:tr>
            </a:tbl>
          </a:graphicData>
        </a:graphic>
      </p:graphicFrame>
      <p:sp>
        <p:nvSpPr>
          <p:cNvPr id="318" name="Google Shape;318;p44"/>
          <p:cNvSpPr/>
          <p:nvPr/>
        </p:nvSpPr>
        <p:spPr>
          <a:xfrm rot="10800000">
            <a:off x="6361806" y="3833580"/>
            <a:ext cx="449400" cy="328500"/>
          </a:xfrm>
          <a:prstGeom prst="rightArrow">
            <a:avLst>
              <a:gd fmla="val 50000" name="adj1"/>
              <a:gd fmla="val 50000" name="adj2"/>
            </a:avLst>
          </a:prstGeom>
          <a:solidFill>
            <a:srgbClr val="0D90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44"/>
          <p:cNvSpPr/>
          <p:nvPr/>
        </p:nvSpPr>
        <p:spPr>
          <a:xfrm rot="10800000">
            <a:off x="6361806" y="3000705"/>
            <a:ext cx="449400" cy="328500"/>
          </a:xfrm>
          <a:prstGeom prst="rightArrow">
            <a:avLst>
              <a:gd fmla="val 50000" name="adj1"/>
              <a:gd fmla="val 50000" name="adj2"/>
            </a:avLst>
          </a:prstGeom>
          <a:solidFill>
            <a:srgbClr val="0D90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44"/>
          <p:cNvSpPr/>
          <p:nvPr/>
        </p:nvSpPr>
        <p:spPr>
          <a:xfrm rot="10800000">
            <a:off x="6361806" y="2497105"/>
            <a:ext cx="449400" cy="328500"/>
          </a:xfrm>
          <a:prstGeom prst="rightArrow">
            <a:avLst>
              <a:gd fmla="val 50000" name="adj1"/>
              <a:gd fmla="val 50000" name="adj2"/>
            </a:avLst>
          </a:prstGeom>
          <a:solidFill>
            <a:srgbClr val="0D90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44"/>
          <p:cNvSpPr txBox="1"/>
          <p:nvPr/>
        </p:nvSpPr>
        <p:spPr>
          <a:xfrm>
            <a:off x="6936925" y="2649450"/>
            <a:ext cx="1246200" cy="328500"/>
          </a:xfrm>
          <a:prstGeom prst="rect">
            <a:avLst/>
          </a:prstGeom>
          <a:noFill/>
          <a:ln cap="flat" cmpd="sng" w="9525">
            <a:solidFill>
              <a:srgbClr val="666666"/>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100">
                <a:solidFill>
                  <a:srgbClr val="0D904F"/>
                </a:solidFill>
              </a:rPr>
              <a:t>Squeeze</a:t>
            </a:r>
            <a:r>
              <a:rPr lang="en" sz="1100">
                <a:solidFill>
                  <a:schemeClr val="dk1"/>
                </a:solidFill>
              </a:rPr>
              <a:t> </a:t>
            </a:r>
            <a:endParaRPr sz="1100">
              <a:solidFill>
                <a:schemeClr val="dk1"/>
              </a:solidFill>
            </a:endParaRPr>
          </a:p>
        </p:txBody>
      </p:sp>
      <p:sp>
        <p:nvSpPr>
          <p:cNvPr id="322" name="Google Shape;322;p44"/>
          <p:cNvSpPr txBox="1"/>
          <p:nvPr/>
        </p:nvSpPr>
        <p:spPr>
          <a:xfrm>
            <a:off x="6985625" y="3833575"/>
            <a:ext cx="1246200" cy="328500"/>
          </a:xfrm>
          <a:prstGeom prst="rect">
            <a:avLst/>
          </a:prstGeom>
          <a:noFill/>
          <a:ln cap="flat" cmpd="sng" w="9525">
            <a:solidFill>
              <a:srgbClr val="666666"/>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100">
                <a:solidFill>
                  <a:srgbClr val="0D904F"/>
                </a:solidFill>
              </a:rPr>
              <a:t>Excitation</a:t>
            </a:r>
            <a:endParaRPr sz="1100">
              <a:solidFill>
                <a:schemeClr val="dk1"/>
              </a:solidFill>
            </a:endParaRPr>
          </a:p>
        </p:txBody>
      </p:sp>
      <p:sp>
        <p:nvSpPr>
          <p:cNvPr id="323" name="Google Shape;323;p44"/>
          <p:cNvSpPr/>
          <p:nvPr/>
        </p:nvSpPr>
        <p:spPr>
          <a:xfrm rot="10800000">
            <a:off x="6361806" y="4504530"/>
            <a:ext cx="449400" cy="328500"/>
          </a:xfrm>
          <a:prstGeom prst="rightArrow">
            <a:avLst>
              <a:gd fmla="val 50000" name="adj1"/>
              <a:gd fmla="val 50000" name="adj2"/>
            </a:avLst>
          </a:prstGeom>
          <a:solidFill>
            <a:srgbClr val="0D90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44"/>
          <p:cNvSpPr txBox="1"/>
          <p:nvPr/>
        </p:nvSpPr>
        <p:spPr>
          <a:xfrm>
            <a:off x="6985625" y="4504525"/>
            <a:ext cx="1246200" cy="328500"/>
          </a:xfrm>
          <a:prstGeom prst="rect">
            <a:avLst/>
          </a:prstGeom>
          <a:noFill/>
          <a:ln cap="flat" cmpd="sng" w="9525">
            <a:solidFill>
              <a:srgbClr val="666666"/>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100">
                <a:solidFill>
                  <a:srgbClr val="0D904F"/>
                </a:solidFill>
              </a:rPr>
              <a:t>Scale</a:t>
            </a:r>
            <a:endParaRPr sz="1100">
              <a:solidFill>
                <a:schemeClr val="dk1"/>
              </a:solidFill>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8" name="Shape 328"/>
        <p:cNvGrpSpPr/>
        <p:nvPr/>
      </p:nvGrpSpPr>
      <p:grpSpPr>
        <a:xfrm>
          <a:off x="0" y="0"/>
          <a:ext cx="0" cy="0"/>
          <a:chOff x="0" y="0"/>
          <a:chExt cx="0" cy="0"/>
        </a:xfrm>
      </p:grpSpPr>
      <p:sp>
        <p:nvSpPr>
          <p:cNvPr id="329" name="Google Shape;329;p45"/>
          <p:cNvSpPr txBox="1"/>
          <p:nvPr>
            <p:ph idx="1" type="subTitle"/>
          </p:nvPr>
        </p:nvSpPr>
        <p:spPr>
          <a:xfrm>
            <a:off x="835000" y="118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Wide Residual Networks</a:t>
            </a:r>
            <a:r>
              <a:rPr lang="en">
                <a:solidFill>
                  <a:srgbClr val="38761D"/>
                </a:solidFill>
              </a:rPr>
              <a:t> - Lab Exercise #7</a:t>
            </a:r>
            <a:endParaRPr>
              <a:solidFill>
                <a:srgbClr val="38761D"/>
              </a:solidFill>
            </a:endParaRPr>
          </a:p>
        </p:txBody>
      </p:sp>
      <p:pic>
        <p:nvPicPr>
          <p:cNvPr id="330" name="Google Shape;330;p45"/>
          <p:cNvPicPr preferRelativeResize="0"/>
          <p:nvPr/>
        </p:nvPicPr>
        <p:blipFill>
          <a:blip r:embed="rId3">
            <a:alphaModFix/>
          </a:blip>
          <a:stretch>
            <a:fillRect/>
          </a:stretch>
        </p:blipFill>
        <p:spPr>
          <a:xfrm>
            <a:off x="0" y="0"/>
            <a:ext cx="1466275" cy="730575"/>
          </a:xfrm>
          <a:prstGeom prst="rect">
            <a:avLst/>
          </a:prstGeom>
          <a:noFill/>
          <a:ln>
            <a:noFill/>
          </a:ln>
        </p:spPr>
      </p:pic>
      <p:sp>
        <p:nvSpPr>
          <p:cNvPr id="331" name="Google Shape;331;p45"/>
          <p:cNvSpPr txBox="1"/>
          <p:nvPr/>
        </p:nvSpPr>
        <p:spPr>
          <a:xfrm>
            <a:off x="423375" y="730575"/>
            <a:ext cx="8430600" cy="4302900"/>
          </a:xfrm>
          <a:prstGeom prst="rect">
            <a:avLst/>
          </a:prstGeom>
          <a:noFill/>
          <a:ln>
            <a:noFill/>
          </a:ln>
        </p:spPr>
        <p:txBody>
          <a:bodyPr anchorCtr="0" anchor="t" bIns="91425" lIns="91425" spcFirstLastPara="1" rIns="91425" wrap="square" tIns="91425">
            <a:noAutofit/>
          </a:bodyPr>
          <a:lstStyle/>
          <a:p>
            <a:pPr indent="0" lvl="0" marL="0" rtl="0" algn="ctr">
              <a:spcBef>
                <a:spcPts val="1100"/>
              </a:spcBef>
              <a:spcAft>
                <a:spcPts val="0"/>
              </a:spcAft>
              <a:buNone/>
            </a:pPr>
            <a:r>
              <a:rPr b="1" lang="en" sz="1200">
                <a:solidFill>
                  <a:schemeClr val="dk1"/>
                </a:solidFill>
                <a:highlight>
                  <a:schemeClr val="lt1"/>
                </a:highlight>
              </a:rPr>
              <a:t>Optional Code Lab - </a:t>
            </a:r>
            <a:r>
              <a:rPr b="1" lang="en" sz="1200">
                <a:solidFill>
                  <a:srgbClr val="0000FF"/>
                </a:solidFill>
                <a:highlight>
                  <a:srgbClr val="FFFFFF"/>
                </a:highlight>
              </a:rPr>
              <a:t>Get Familiar with Alternative Connectivity Patterns</a:t>
            </a:r>
            <a:endParaRPr b="1" sz="1200">
              <a:solidFill>
                <a:srgbClr val="0000FF"/>
              </a:solidFill>
              <a:highlight>
                <a:srgbClr val="FFFFFF"/>
              </a:highlight>
            </a:endParaRPr>
          </a:p>
          <a:p>
            <a:pPr indent="0" lvl="0" marL="0" rtl="0" algn="l">
              <a:lnSpc>
                <a:spcPct val="115000"/>
              </a:lnSpc>
              <a:spcBef>
                <a:spcPts val="0"/>
              </a:spcBef>
              <a:spcAft>
                <a:spcPts val="0"/>
              </a:spcAft>
              <a:buNone/>
            </a:pPr>
            <a:r>
              <a:t/>
            </a:r>
            <a:endParaRPr sz="1100">
              <a:solidFill>
                <a:schemeClr val="dk1"/>
              </a:solidFill>
            </a:endParaRPr>
          </a:p>
          <a:p>
            <a:pPr indent="0" lvl="0" marL="0" rtl="0" algn="l">
              <a:spcBef>
                <a:spcPts val="1100"/>
              </a:spcBef>
              <a:spcAft>
                <a:spcPts val="0"/>
              </a:spcAft>
              <a:buClr>
                <a:schemeClr val="dk1"/>
              </a:buClr>
              <a:buSzPts val="1100"/>
              <a:buFont typeface="Arial"/>
              <a:buNone/>
            </a:pPr>
            <a:r>
              <a:t/>
            </a:r>
            <a:endParaRPr b="1" sz="1650">
              <a:solidFill>
                <a:srgbClr val="337AB7"/>
              </a:solidFill>
              <a:highlight>
                <a:srgbClr val="FFFFFF"/>
              </a:highlight>
            </a:endParaRPr>
          </a:p>
          <a:p>
            <a:pPr indent="0" lvl="0" marL="0" rtl="0" algn="ctr">
              <a:lnSpc>
                <a:spcPct val="115000"/>
              </a:lnSpc>
              <a:spcBef>
                <a:spcPts val="0"/>
              </a:spcBef>
              <a:spcAft>
                <a:spcPts val="0"/>
              </a:spcAft>
              <a:buNone/>
            </a:pPr>
            <a:r>
              <a:rPr lang="en" sz="1000" u="sng">
                <a:solidFill>
                  <a:schemeClr val="hlink"/>
                </a:solidFill>
                <a:highlight>
                  <a:srgbClr val="FAFAFA"/>
                </a:highlight>
                <a:hlinkClick r:id="rId4"/>
              </a:rPr>
              <a:t>Deep Learning Design Patterns - Workshop - Chapter 3.ipynb</a:t>
            </a:r>
            <a:endParaRPr b="1"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highlight>
                <a:srgbClr val="FFFFFF"/>
              </a:highligh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8" name="Shape 78"/>
        <p:cNvGrpSpPr/>
        <p:nvPr/>
      </p:nvGrpSpPr>
      <p:grpSpPr>
        <a:xfrm>
          <a:off x="0" y="0"/>
          <a:ext cx="0" cy="0"/>
          <a:chOff x="0" y="0"/>
          <a:chExt cx="0" cy="0"/>
        </a:xfrm>
      </p:grpSpPr>
      <p:sp>
        <p:nvSpPr>
          <p:cNvPr id="79" name="Google Shape;79;p16"/>
          <p:cNvSpPr txBox="1"/>
          <p:nvPr>
            <p:ph type="title"/>
          </p:nvPr>
        </p:nvSpPr>
        <p:spPr>
          <a:xfrm>
            <a:off x="311700" y="445025"/>
            <a:ext cx="8520600" cy="572700"/>
          </a:xfrm>
          <a:prstGeom prst="rect">
            <a:avLst/>
          </a:prstGeom>
          <a:solidFill>
            <a:srgbClr val="D9D9D9"/>
          </a:solidFill>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A61C00"/>
                </a:solidFill>
              </a:rPr>
              <a:t>DenseNet</a:t>
            </a:r>
            <a:endParaRPr>
              <a:solidFill>
                <a:srgbClr val="A61C00"/>
              </a:solidFill>
            </a:endParaRPr>
          </a:p>
        </p:txBody>
      </p:sp>
      <p:sp>
        <p:nvSpPr>
          <p:cNvPr id="80" name="Google Shape;80;p1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81" name="Google Shape;81;p16"/>
          <p:cNvSpPr txBox="1"/>
          <p:nvPr/>
        </p:nvSpPr>
        <p:spPr>
          <a:xfrm>
            <a:off x="311700" y="1188675"/>
            <a:ext cx="8520600" cy="1205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200">
                <a:solidFill>
                  <a:schemeClr val="dk1"/>
                </a:solidFill>
                <a:highlight>
                  <a:srgbClr val="FFFFFF"/>
                </a:highlight>
                <a:latin typeface="Roboto"/>
                <a:ea typeface="Roboto"/>
                <a:cs typeface="Roboto"/>
                <a:sym typeface="Roboto"/>
              </a:rPr>
              <a:t>The replacing of the matrix addition with a concatenation has the advantages of:</a:t>
            </a:r>
            <a:endParaRPr sz="1200">
              <a:solidFill>
                <a:schemeClr val="dk1"/>
              </a:solidFill>
              <a:highlight>
                <a:srgbClr val="FFFFFF"/>
              </a:highlight>
              <a:latin typeface="Roboto"/>
              <a:ea typeface="Roboto"/>
              <a:cs typeface="Roboto"/>
              <a:sym typeface="Roboto"/>
            </a:endParaRPr>
          </a:p>
          <a:p>
            <a:pPr indent="0" lvl="0" marL="0" rtl="0" algn="l">
              <a:lnSpc>
                <a:spcPct val="115000"/>
              </a:lnSpc>
              <a:spcBef>
                <a:spcPts val="0"/>
              </a:spcBef>
              <a:spcAft>
                <a:spcPts val="0"/>
              </a:spcAft>
              <a:buNone/>
            </a:pPr>
            <a:r>
              <a:t/>
            </a:r>
            <a:endParaRPr sz="1200">
              <a:solidFill>
                <a:schemeClr val="dk1"/>
              </a:solidFill>
              <a:highlight>
                <a:srgbClr val="FFFFFF"/>
              </a:highlight>
              <a:latin typeface="Roboto"/>
              <a:ea typeface="Roboto"/>
              <a:cs typeface="Roboto"/>
              <a:sym typeface="Roboto"/>
            </a:endParaRPr>
          </a:p>
          <a:p>
            <a:pPr indent="-317500" lvl="0" marL="457200" rtl="0" algn="l">
              <a:lnSpc>
                <a:spcPct val="115000"/>
              </a:lnSpc>
              <a:spcBef>
                <a:spcPts val="0"/>
              </a:spcBef>
              <a:spcAft>
                <a:spcPts val="0"/>
              </a:spcAft>
              <a:buClr>
                <a:srgbClr val="4A86E8"/>
              </a:buClr>
              <a:buSzPts val="1400"/>
              <a:buFont typeface="Roboto"/>
              <a:buChar char="●"/>
            </a:pPr>
            <a:r>
              <a:rPr b="1" lang="en">
                <a:solidFill>
                  <a:srgbClr val="4A86E8"/>
                </a:solidFill>
                <a:highlight>
                  <a:srgbClr val="FFFFFF"/>
                </a:highlight>
                <a:latin typeface="Roboto"/>
                <a:ea typeface="Roboto"/>
                <a:cs typeface="Roboto"/>
                <a:sym typeface="Roboto"/>
              </a:rPr>
              <a:t>Further alleviating the vanishing gradient problem over deeper layers.</a:t>
            </a:r>
            <a:endParaRPr b="1">
              <a:solidFill>
                <a:srgbClr val="4A86E8"/>
              </a:solidFill>
              <a:highlight>
                <a:srgbClr val="FFFFFF"/>
              </a:highlight>
              <a:latin typeface="Roboto"/>
              <a:ea typeface="Roboto"/>
              <a:cs typeface="Roboto"/>
              <a:sym typeface="Roboto"/>
            </a:endParaRPr>
          </a:p>
          <a:p>
            <a:pPr indent="-317500" lvl="0" marL="457200" rtl="0" algn="l">
              <a:lnSpc>
                <a:spcPct val="115000"/>
              </a:lnSpc>
              <a:spcBef>
                <a:spcPts val="0"/>
              </a:spcBef>
              <a:spcAft>
                <a:spcPts val="0"/>
              </a:spcAft>
              <a:buClr>
                <a:srgbClr val="4A86E8"/>
              </a:buClr>
              <a:buSzPts val="1400"/>
              <a:buFont typeface="Roboto"/>
              <a:buChar char="●"/>
            </a:pPr>
            <a:r>
              <a:rPr b="1" lang="en">
                <a:solidFill>
                  <a:srgbClr val="4A86E8"/>
                </a:solidFill>
                <a:highlight>
                  <a:srgbClr val="FFFFFF"/>
                </a:highlight>
                <a:latin typeface="Roboto"/>
                <a:ea typeface="Roboto"/>
                <a:cs typeface="Roboto"/>
                <a:sym typeface="Roboto"/>
              </a:rPr>
              <a:t>Further reducing the computational complexity (parameters) with narrower feature maps.</a:t>
            </a:r>
            <a:endParaRPr b="1">
              <a:solidFill>
                <a:srgbClr val="4A86E8"/>
              </a:solidFill>
            </a:endParaRPr>
          </a:p>
          <a:p>
            <a:pPr indent="0" lvl="0" marL="0" rtl="0" algn="l">
              <a:lnSpc>
                <a:spcPct val="115000"/>
              </a:lnSpc>
              <a:spcBef>
                <a:spcPts val="0"/>
              </a:spcBef>
              <a:spcAft>
                <a:spcPts val="0"/>
              </a:spcAft>
              <a:buNone/>
            </a:pPr>
            <a:r>
              <a:t/>
            </a:r>
            <a:endParaRPr b="1" sz="12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p:txBody>
      </p:sp>
      <p:pic>
        <p:nvPicPr>
          <p:cNvPr id="82" name="Google Shape;82;p16"/>
          <p:cNvPicPr preferRelativeResize="0"/>
          <p:nvPr/>
        </p:nvPicPr>
        <p:blipFill>
          <a:blip r:embed="rId3">
            <a:alphaModFix/>
          </a:blip>
          <a:stretch>
            <a:fillRect/>
          </a:stretch>
        </p:blipFill>
        <p:spPr>
          <a:xfrm>
            <a:off x="420325" y="2160725"/>
            <a:ext cx="5302716" cy="2982775"/>
          </a:xfrm>
          <a:prstGeom prst="rect">
            <a:avLst/>
          </a:prstGeom>
          <a:noFill/>
          <a:ln>
            <a:noFill/>
          </a:ln>
        </p:spPr>
      </p:pic>
      <p:sp>
        <p:nvSpPr>
          <p:cNvPr id="83" name="Google Shape;83;p16"/>
          <p:cNvSpPr txBox="1"/>
          <p:nvPr/>
        </p:nvSpPr>
        <p:spPr>
          <a:xfrm>
            <a:off x="6207050" y="2565025"/>
            <a:ext cx="1986300" cy="1653900"/>
          </a:xfrm>
          <a:prstGeom prst="rect">
            <a:avLst/>
          </a:prstGeom>
          <a:noFill/>
          <a:ln cap="flat" cmpd="sng" w="9525">
            <a:solidFill>
              <a:srgbClr val="0D904F"/>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000">
                <a:solidFill>
                  <a:srgbClr val="0D904F"/>
                </a:solidFill>
              </a:rPr>
              <a:t>With concatenation, the distance between the output (classifier) and the feature maps is shorter which reduces the vanishing gradient problem, allowing for deeper networks for higher accuracy. </a:t>
            </a:r>
            <a:endParaRPr sz="1000">
              <a:solidFill>
                <a:srgbClr val="0D904F"/>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7" name="Shape 87"/>
        <p:cNvGrpSpPr/>
        <p:nvPr/>
      </p:nvGrpSpPr>
      <p:grpSpPr>
        <a:xfrm>
          <a:off x="0" y="0"/>
          <a:ext cx="0" cy="0"/>
          <a:chOff x="0" y="0"/>
          <a:chExt cx="0" cy="0"/>
        </a:xfrm>
      </p:grpSpPr>
      <p:sp>
        <p:nvSpPr>
          <p:cNvPr id="88" name="Google Shape;88;p17"/>
          <p:cNvSpPr txBox="1"/>
          <p:nvPr>
            <p:ph type="title"/>
          </p:nvPr>
        </p:nvSpPr>
        <p:spPr>
          <a:xfrm>
            <a:off x="311700" y="445025"/>
            <a:ext cx="8520600" cy="572700"/>
          </a:xfrm>
          <a:prstGeom prst="rect">
            <a:avLst/>
          </a:prstGeom>
          <a:solidFill>
            <a:srgbClr val="D9D9D9"/>
          </a:solidFill>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A61C00"/>
                </a:solidFill>
              </a:rPr>
              <a:t>DenseNet Block</a:t>
            </a:r>
            <a:endParaRPr>
              <a:solidFill>
                <a:srgbClr val="A61C00"/>
              </a:solidFill>
            </a:endParaRPr>
          </a:p>
        </p:txBody>
      </p:sp>
      <p:sp>
        <p:nvSpPr>
          <p:cNvPr id="89" name="Google Shape;89;p1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90" name="Google Shape;90;p17"/>
          <p:cNvSpPr txBox="1"/>
          <p:nvPr/>
        </p:nvSpPr>
        <p:spPr>
          <a:xfrm>
            <a:off x="311700" y="1188675"/>
            <a:ext cx="8520600" cy="1205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200">
                <a:solidFill>
                  <a:schemeClr val="dk1"/>
                </a:solidFill>
              </a:rPr>
              <a:t>The residual block in DenseNet uses the B(1, 3) pattern of a 1x1 convolution followed by a 3x3 convolution, but where the 1x1 convolution is a linear projection instead of a bottleneck. That is, the 1x1 expands the number of output feature maps (filters) by an expansion factor of 4. The 3x3 then performs a dimensionality reduction restoring the number of output feature maps.</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highlight>
                <a:srgbClr val="FFFFFF"/>
              </a:highlight>
              <a:latin typeface="Roboto"/>
              <a:ea typeface="Roboto"/>
              <a:cs typeface="Roboto"/>
              <a:sym typeface="Roboto"/>
            </a:endParaRPr>
          </a:p>
          <a:p>
            <a:pPr indent="0" lvl="0" marL="0" rtl="0" algn="l">
              <a:lnSpc>
                <a:spcPct val="115000"/>
              </a:lnSpc>
              <a:spcBef>
                <a:spcPts val="0"/>
              </a:spcBef>
              <a:spcAft>
                <a:spcPts val="0"/>
              </a:spcAft>
              <a:buNone/>
            </a:pPr>
            <a:r>
              <a:t/>
            </a:r>
            <a:endParaRPr b="1" sz="12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p:txBody>
      </p:sp>
      <p:sp>
        <p:nvSpPr>
          <p:cNvPr id="91" name="Google Shape;91;p17"/>
          <p:cNvSpPr txBox="1"/>
          <p:nvPr/>
        </p:nvSpPr>
        <p:spPr>
          <a:xfrm>
            <a:off x="5895875" y="2446250"/>
            <a:ext cx="2859300" cy="978600"/>
          </a:xfrm>
          <a:prstGeom prst="rect">
            <a:avLst/>
          </a:prstGeom>
          <a:noFill/>
          <a:ln cap="flat" cmpd="sng" w="9525">
            <a:solidFill>
              <a:srgbClr val="0D904F"/>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000">
                <a:solidFill>
                  <a:srgbClr val="0D904F"/>
                </a:solidFill>
              </a:rPr>
              <a:t>The reuse of feature maps has representational equivalence with the former operation of a matrix addition, but with more narrow layers. With the narrower layers, the overall number of parameters to train is reduced.</a:t>
            </a:r>
            <a:endParaRPr sz="1000">
              <a:solidFill>
                <a:srgbClr val="0D904F"/>
              </a:solidFill>
            </a:endParaRPr>
          </a:p>
          <a:p>
            <a:pPr indent="0" lvl="0" marL="0" rtl="0" algn="l">
              <a:lnSpc>
                <a:spcPct val="115000"/>
              </a:lnSpc>
              <a:spcBef>
                <a:spcPts val="0"/>
              </a:spcBef>
              <a:spcAft>
                <a:spcPts val="0"/>
              </a:spcAft>
              <a:buNone/>
            </a:pPr>
            <a:r>
              <a:t/>
            </a:r>
            <a:endParaRPr sz="1000">
              <a:solidFill>
                <a:srgbClr val="0D904F"/>
              </a:solidFill>
            </a:endParaRPr>
          </a:p>
        </p:txBody>
      </p:sp>
      <p:pic>
        <p:nvPicPr>
          <p:cNvPr id="92" name="Google Shape;92;p17"/>
          <p:cNvPicPr preferRelativeResize="0"/>
          <p:nvPr/>
        </p:nvPicPr>
        <p:blipFill>
          <a:blip r:embed="rId3">
            <a:alphaModFix/>
          </a:blip>
          <a:stretch>
            <a:fillRect/>
          </a:stretch>
        </p:blipFill>
        <p:spPr>
          <a:xfrm>
            <a:off x="394400" y="2166200"/>
            <a:ext cx="5292977" cy="29773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 name="Shape 96"/>
        <p:cNvGrpSpPr/>
        <p:nvPr/>
      </p:nvGrpSpPr>
      <p:grpSpPr>
        <a:xfrm>
          <a:off x="0" y="0"/>
          <a:ext cx="0" cy="0"/>
          <a:chOff x="0" y="0"/>
          <a:chExt cx="0" cy="0"/>
        </a:xfrm>
      </p:grpSpPr>
      <p:sp>
        <p:nvSpPr>
          <p:cNvPr id="97" name="Google Shape;97;p18"/>
          <p:cNvSpPr txBox="1"/>
          <p:nvPr>
            <p:ph type="title"/>
          </p:nvPr>
        </p:nvSpPr>
        <p:spPr>
          <a:xfrm>
            <a:off x="311700" y="445025"/>
            <a:ext cx="8520600" cy="572700"/>
          </a:xfrm>
          <a:prstGeom prst="rect">
            <a:avLst/>
          </a:prstGeom>
          <a:solidFill>
            <a:srgbClr val="D9D9D9"/>
          </a:solidFill>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A61C00"/>
                </a:solidFill>
              </a:rPr>
              <a:t>DenseNet Block</a:t>
            </a:r>
            <a:endParaRPr>
              <a:solidFill>
                <a:srgbClr val="A61C00"/>
              </a:solidFill>
            </a:endParaRPr>
          </a:p>
        </p:txBody>
      </p:sp>
      <p:sp>
        <p:nvSpPr>
          <p:cNvPr id="98" name="Google Shape;98;p1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99" name="Google Shape;99;p18"/>
          <p:cNvSpPr txBox="1"/>
          <p:nvPr/>
        </p:nvSpPr>
        <p:spPr>
          <a:xfrm>
            <a:off x="311700" y="1188675"/>
            <a:ext cx="8520600" cy="721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200">
                <a:solidFill>
                  <a:schemeClr val="dk1"/>
                </a:solidFill>
              </a:rPr>
              <a:t>DenseNet also </a:t>
            </a:r>
            <a:r>
              <a:rPr lang="en" sz="1200" u="sng">
                <a:solidFill>
                  <a:schemeClr val="dk1"/>
                </a:solidFill>
              </a:rPr>
              <a:t>adopted the modern convention of using a pre-activation batch normalization</a:t>
            </a:r>
            <a:r>
              <a:rPr lang="en" sz="1200">
                <a:solidFill>
                  <a:schemeClr val="dk1"/>
                </a:solidFill>
              </a:rPr>
              <a:t> (BN-RE-Conv). Below is an example of a densenet residual block:</a:t>
            </a:r>
            <a:endParaRPr sz="12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p:txBody>
      </p:sp>
      <p:graphicFrame>
        <p:nvGraphicFramePr>
          <p:cNvPr id="100" name="Google Shape;100;p18"/>
          <p:cNvGraphicFramePr/>
          <p:nvPr/>
        </p:nvGraphicFramePr>
        <p:xfrm>
          <a:off x="346425" y="1691325"/>
          <a:ext cx="3000000" cy="3000000"/>
        </p:xfrm>
        <a:graphic>
          <a:graphicData uri="http://schemas.openxmlformats.org/drawingml/2006/table">
            <a:tbl>
              <a:tblPr>
                <a:noFill/>
                <a:tableStyleId>{0DCE61A7-FE16-4F7C-AC55-E25B9B9091B1}</a:tableStyleId>
              </a:tblPr>
              <a:tblGrid>
                <a:gridCol w="8438350"/>
              </a:tblGrid>
              <a:tr h="2859825">
                <a:tc>
                  <a:txBody>
                    <a:bodyPr/>
                    <a:lstStyle/>
                    <a:p>
                      <a:pPr indent="0" lvl="0" marL="0" rtl="0" algn="l">
                        <a:lnSpc>
                          <a:spcPct val="115000"/>
                        </a:lnSpc>
                        <a:spcBef>
                          <a:spcPts val="0"/>
                        </a:spcBef>
                        <a:spcAft>
                          <a:spcPts val="0"/>
                        </a:spcAft>
                        <a:buNone/>
                      </a:pPr>
                      <a:r>
                        <a:rPr lang="en" sz="900">
                          <a:solidFill>
                            <a:srgbClr val="455A64"/>
                          </a:solidFill>
                          <a:latin typeface="Consolas"/>
                          <a:ea typeface="Consolas"/>
                          <a:cs typeface="Consolas"/>
                          <a:sym typeface="Consolas"/>
                        </a:rPr>
                        <a:t># Remember input tensor into residual block</a:t>
                      </a:r>
                      <a:endParaRPr sz="900">
                        <a:latin typeface="Consolas"/>
                        <a:ea typeface="Consolas"/>
                        <a:cs typeface="Consolas"/>
                        <a:sym typeface="Consolas"/>
                      </a:endParaRPr>
                    </a:p>
                    <a:p>
                      <a:pPr indent="0" lvl="0" marL="0" rtl="0" algn="l">
                        <a:lnSpc>
                          <a:spcPct val="115000"/>
                        </a:lnSpc>
                        <a:spcBef>
                          <a:spcPts val="0"/>
                        </a:spcBef>
                        <a:spcAft>
                          <a:spcPts val="0"/>
                        </a:spcAft>
                        <a:buNone/>
                      </a:pPr>
                      <a:r>
                        <a:rPr lang="en" sz="900">
                          <a:latin typeface="Consolas"/>
                          <a:ea typeface="Consolas"/>
                          <a:cs typeface="Consolas"/>
                          <a:sym typeface="Consolas"/>
                        </a:rPr>
                        <a:t>shortcut </a:t>
                      </a:r>
                      <a:r>
                        <a:rPr lang="en" sz="900">
                          <a:solidFill>
                            <a:srgbClr val="616161"/>
                          </a:solidFill>
                          <a:latin typeface="Consolas"/>
                          <a:ea typeface="Consolas"/>
                          <a:cs typeface="Consolas"/>
                          <a:sym typeface="Consolas"/>
                        </a:rPr>
                        <a:t>=</a:t>
                      </a:r>
                      <a:r>
                        <a:rPr lang="en" sz="900">
                          <a:latin typeface="Consolas"/>
                          <a:ea typeface="Consolas"/>
                          <a:cs typeface="Consolas"/>
                          <a:sym typeface="Consolas"/>
                        </a:rPr>
                        <a:t> x</a:t>
                      </a:r>
                      <a:endParaRPr sz="900">
                        <a:latin typeface="Consolas"/>
                        <a:ea typeface="Consolas"/>
                        <a:cs typeface="Consolas"/>
                        <a:sym typeface="Consolas"/>
                      </a:endParaRPr>
                    </a:p>
                    <a:p>
                      <a:pPr indent="0" lvl="0" marL="0" rtl="0" algn="l">
                        <a:lnSpc>
                          <a:spcPct val="115000"/>
                        </a:lnSpc>
                        <a:spcBef>
                          <a:spcPts val="0"/>
                        </a:spcBef>
                        <a:spcAft>
                          <a:spcPts val="0"/>
                        </a:spcAft>
                        <a:buNone/>
                      </a:pPr>
                      <a:r>
                        <a:t/>
                      </a:r>
                      <a:endParaRPr sz="900">
                        <a:latin typeface="Consolas"/>
                        <a:ea typeface="Consolas"/>
                        <a:cs typeface="Consolas"/>
                        <a:sym typeface="Consolas"/>
                      </a:endParaRPr>
                    </a:p>
                    <a:p>
                      <a:pPr indent="0" lvl="0" marL="0" rtl="0" algn="l">
                        <a:lnSpc>
                          <a:spcPct val="115000"/>
                        </a:lnSpc>
                        <a:spcBef>
                          <a:spcPts val="0"/>
                        </a:spcBef>
                        <a:spcAft>
                          <a:spcPts val="0"/>
                        </a:spcAft>
                        <a:buNone/>
                      </a:pPr>
                      <a:r>
                        <a:rPr lang="en" sz="900">
                          <a:solidFill>
                            <a:srgbClr val="455A64"/>
                          </a:solidFill>
                          <a:latin typeface="Consolas"/>
                          <a:ea typeface="Consolas"/>
                          <a:cs typeface="Consolas"/>
                          <a:sym typeface="Consolas"/>
                        </a:rPr>
                        <a:t># BN-RE-Conv pre-activation form of convolutions</a:t>
                      </a:r>
                      <a:endParaRPr sz="900">
                        <a:latin typeface="Consolas"/>
                        <a:ea typeface="Consolas"/>
                        <a:cs typeface="Consolas"/>
                        <a:sym typeface="Consolas"/>
                      </a:endParaRPr>
                    </a:p>
                    <a:p>
                      <a:pPr indent="0" lvl="0" marL="0" rtl="0" algn="l">
                        <a:lnSpc>
                          <a:spcPct val="115000"/>
                        </a:lnSpc>
                        <a:spcBef>
                          <a:spcPts val="0"/>
                        </a:spcBef>
                        <a:spcAft>
                          <a:spcPts val="0"/>
                        </a:spcAft>
                        <a:buNone/>
                      </a:pPr>
                      <a:r>
                        <a:t/>
                      </a:r>
                      <a:endParaRPr sz="900">
                        <a:latin typeface="Consolas"/>
                        <a:ea typeface="Consolas"/>
                        <a:cs typeface="Consolas"/>
                        <a:sym typeface="Consolas"/>
                      </a:endParaRPr>
                    </a:p>
                    <a:p>
                      <a:pPr indent="0" lvl="0" marL="0" rtl="0" algn="l">
                        <a:lnSpc>
                          <a:spcPct val="115000"/>
                        </a:lnSpc>
                        <a:spcBef>
                          <a:spcPts val="0"/>
                        </a:spcBef>
                        <a:spcAft>
                          <a:spcPts val="0"/>
                        </a:spcAft>
                        <a:buNone/>
                      </a:pPr>
                      <a:r>
                        <a:rPr lang="en" sz="900">
                          <a:solidFill>
                            <a:srgbClr val="455A64"/>
                          </a:solidFill>
                          <a:latin typeface="Consolas"/>
                          <a:ea typeface="Consolas"/>
                          <a:cs typeface="Consolas"/>
                          <a:sym typeface="Consolas"/>
                        </a:rPr>
                        <a:t># Dimensionality expansion, expand filters by 4 (DenseNet-B)</a:t>
                      </a:r>
                      <a:endParaRPr sz="900">
                        <a:latin typeface="Consolas"/>
                        <a:ea typeface="Consolas"/>
                        <a:cs typeface="Consolas"/>
                        <a:sym typeface="Consolas"/>
                      </a:endParaRPr>
                    </a:p>
                    <a:p>
                      <a:pPr indent="0" lvl="0" marL="0" rtl="0" algn="l">
                        <a:lnSpc>
                          <a:spcPct val="115000"/>
                        </a:lnSpc>
                        <a:spcBef>
                          <a:spcPts val="0"/>
                        </a:spcBef>
                        <a:spcAft>
                          <a:spcPts val="0"/>
                        </a:spcAft>
                        <a:buNone/>
                      </a:pPr>
                      <a:r>
                        <a:rPr lang="en" sz="900">
                          <a:latin typeface="Consolas"/>
                          <a:ea typeface="Consolas"/>
                          <a:cs typeface="Consolas"/>
                          <a:sym typeface="Consolas"/>
                        </a:rPr>
                        <a:t>x </a:t>
                      </a:r>
                      <a:r>
                        <a:rPr lang="en" sz="900">
                          <a:solidFill>
                            <a:srgbClr val="616161"/>
                          </a:solidFill>
                          <a:latin typeface="Consolas"/>
                          <a:ea typeface="Consolas"/>
                          <a:cs typeface="Consolas"/>
                          <a:sym typeface="Consolas"/>
                        </a:rPr>
                        <a:t>=</a:t>
                      </a:r>
                      <a:r>
                        <a:rPr lang="en" sz="900">
                          <a:latin typeface="Consolas"/>
                          <a:ea typeface="Consolas"/>
                          <a:cs typeface="Consolas"/>
                          <a:sym typeface="Consolas"/>
                        </a:rPr>
                        <a:t> </a:t>
                      </a:r>
                      <a:r>
                        <a:rPr lang="en" sz="900">
                          <a:solidFill>
                            <a:srgbClr val="3367D6"/>
                          </a:solidFill>
                          <a:latin typeface="Consolas"/>
                          <a:ea typeface="Consolas"/>
                          <a:cs typeface="Consolas"/>
                          <a:sym typeface="Consolas"/>
                        </a:rPr>
                        <a:t>BatchNormalization</a:t>
                      </a:r>
                      <a:r>
                        <a:rPr lang="en" sz="900">
                          <a:solidFill>
                            <a:srgbClr val="616161"/>
                          </a:solidFill>
                          <a:latin typeface="Consolas"/>
                          <a:ea typeface="Consolas"/>
                          <a:cs typeface="Consolas"/>
                          <a:sym typeface="Consolas"/>
                        </a:rPr>
                        <a:t>()(</a:t>
                      </a:r>
                      <a:r>
                        <a:rPr lang="en" sz="900">
                          <a:latin typeface="Consolas"/>
                          <a:ea typeface="Consolas"/>
                          <a:cs typeface="Consolas"/>
                          <a:sym typeface="Consolas"/>
                        </a:rPr>
                        <a:t>x</a:t>
                      </a:r>
                      <a:r>
                        <a:rPr lang="en" sz="900">
                          <a:solidFill>
                            <a:srgbClr val="616161"/>
                          </a:solidFill>
                          <a:latin typeface="Consolas"/>
                          <a:ea typeface="Consolas"/>
                          <a:cs typeface="Consolas"/>
                          <a:sym typeface="Consolas"/>
                        </a:rPr>
                        <a:t>)</a:t>
                      </a:r>
                      <a:endParaRPr sz="900">
                        <a:latin typeface="Consolas"/>
                        <a:ea typeface="Consolas"/>
                        <a:cs typeface="Consolas"/>
                        <a:sym typeface="Consolas"/>
                      </a:endParaRPr>
                    </a:p>
                    <a:p>
                      <a:pPr indent="0" lvl="0" marL="0" rtl="0" algn="l">
                        <a:lnSpc>
                          <a:spcPct val="115000"/>
                        </a:lnSpc>
                        <a:spcBef>
                          <a:spcPts val="0"/>
                        </a:spcBef>
                        <a:spcAft>
                          <a:spcPts val="0"/>
                        </a:spcAft>
                        <a:buNone/>
                      </a:pPr>
                      <a:r>
                        <a:rPr lang="en" sz="900">
                          <a:latin typeface="Consolas"/>
                          <a:ea typeface="Consolas"/>
                          <a:cs typeface="Consolas"/>
                          <a:sym typeface="Consolas"/>
                        </a:rPr>
                        <a:t>x </a:t>
                      </a:r>
                      <a:r>
                        <a:rPr lang="en" sz="900">
                          <a:solidFill>
                            <a:srgbClr val="616161"/>
                          </a:solidFill>
                          <a:latin typeface="Consolas"/>
                          <a:ea typeface="Consolas"/>
                          <a:cs typeface="Consolas"/>
                          <a:sym typeface="Consolas"/>
                        </a:rPr>
                        <a:t>=</a:t>
                      </a:r>
                      <a:r>
                        <a:rPr lang="en" sz="900">
                          <a:latin typeface="Consolas"/>
                          <a:ea typeface="Consolas"/>
                          <a:cs typeface="Consolas"/>
                          <a:sym typeface="Consolas"/>
                        </a:rPr>
                        <a:t> </a:t>
                      </a:r>
                      <a:r>
                        <a:rPr lang="en" sz="900">
                          <a:solidFill>
                            <a:srgbClr val="3367D6"/>
                          </a:solidFill>
                          <a:latin typeface="Consolas"/>
                          <a:ea typeface="Consolas"/>
                          <a:cs typeface="Consolas"/>
                          <a:sym typeface="Consolas"/>
                        </a:rPr>
                        <a:t>ReLU</a:t>
                      </a:r>
                      <a:r>
                        <a:rPr lang="en" sz="900">
                          <a:solidFill>
                            <a:srgbClr val="616161"/>
                          </a:solidFill>
                          <a:latin typeface="Consolas"/>
                          <a:ea typeface="Consolas"/>
                          <a:cs typeface="Consolas"/>
                          <a:sym typeface="Consolas"/>
                        </a:rPr>
                        <a:t>()(</a:t>
                      </a:r>
                      <a:r>
                        <a:rPr lang="en" sz="900">
                          <a:latin typeface="Consolas"/>
                          <a:ea typeface="Consolas"/>
                          <a:cs typeface="Consolas"/>
                          <a:sym typeface="Consolas"/>
                        </a:rPr>
                        <a:t>x</a:t>
                      </a:r>
                      <a:r>
                        <a:rPr lang="en" sz="900">
                          <a:solidFill>
                            <a:srgbClr val="616161"/>
                          </a:solidFill>
                          <a:latin typeface="Consolas"/>
                          <a:ea typeface="Consolas"/>
                          <a:cs typeface="Consolas"/>
                          <a:sym typeface="Consolas"/>
                        </a:rPr>
                        <a:t>)</a:t>
                      </a:r>
                      <a:endParaRPr sz="900">
                        <a:latin typeface="Consolas"/>
                        <a:ea typeface="Consolas"/>
                        <a:cs typeface="Consolas"/>
                        <a:sym typeface="Consolas"/>
                      </a:endParaRPr>
                    </a:p>
                    <a:p>
                      <a:pPr indent="0" lvl="0" marL="0" rtl="0" algn="l">
                        <a:lnSpc>
                          <a:spcPct val="115000"/>
                        </a:lnSpc>
                        <a:spcBef>
                          <a:spcPts val="0"/>
                        </a:spcBef>
                        <a:spcAft>
                          <a:spcPts val="0"/>
                        </a:spcAft>
                        <a:buNone/>
                      </a:pPr>
                      <a:r>
                        <a:rPr lang="en" sz="900">
                          <a:latin typeface="Consolas"/>
                          <a:ea typeface="Consolas"/>
                          <a:cs typeface="Consolas"/>
                          <a:sym typeface="Consolas"/>
                        </a:rPr>
                        <a:t>x </a:t>
                      </a:r>
                      <a:r>
                        <a:rPr lang="en" sz="900">
                          <a:solidFill>
                            <a:srgbClr val="616161"/>
                          </a:solidFill>
                          <a:latin typeface="Consolas"/>
                          <a:ea typeface="Consolas"/>
                          <a:cs typeface="Consolas"/>
                          <a:sym typeface="Consolas"/>
                        </a:rPr>
                        <a:t>=</a:t>
                      </a:r>
                      <a:r>
                        <a:rPr lang="en" sz="900">
                          <a:latin typeface="Consolas"/>
                          <a:ea typeface="Consolas"/>
                          <a:cs typeface="Consolas"/>
                          <a:sym typeface="Consolas"/>
                        </a:rPr>
                        <a:t> </a:t>
                      </a:r>
                      <a:r>
                        <a:rPr lang="en" sz="900">
                          <a:solidFill>
                            <a:srgbClr val="3367D6"/>
                          </a:solidFill>
                          <a:latin typeface="Consolas"/>
                          <a:ea typeface="Consolas"/>
                          <a:cs typeface="Consolas"/>
                          <a:sym typeface="Consolas"/>
                        </a:rPr>
                        <a:t>Conv2D</a:t>
                      </a:r>
                      <a:r>
                        <a:rPr lang="en" sz="900">
                          <a:solidFill>
                            <a:srgbClr val="616161"/>
                          </a:solidFill>
                          <a:latin typeface="Consolas"/>
                          <a:ea typeface="Consolas"/>
                          <a:cs typeface="Consolas"/>
                          <a:sym typeface="Consolas"/>
                        </a:rPr>
                        <a:t>(</a:t>
                      </a:r>
                      <a:r>
                        <a:rPr lang="en" sz="900">
                          <a:solidFill>
                            <a:srgbClr val="C53929"/>
                          </a:solidFill>
                          <a:latin typeface="Consolas"/>
                          <a:ea typeface="Consolas"/>
                          <a:cs typeface="Consolas"/>
                          <a:sym typeface="Consolas"/>
                        </a:rPr>
                        <a:t>4</a:t>
                      </a:r>
                      <a:r>
                        <a:rPr lang="en" sz="900">
                          <a:latin typeface="Consolas"/>
                          <a:ea typeface="Consolas"/>
                          <a:cs typeface="Consolas"/>
                          <a:sym typeface="Consolas"/>
                        </a:rPr>
                        <a:t> </a:t>
                      </a:r>
                      <a:r>
                        <a:rPr lang="en" sz="900">
                          <a:solidFill>
                            <a:srgbClr val="616161"/>
                          </a:solidFill>
                          <a:latin typeface="Consolas"/>
                          <a:ea typeface="Consolas"/>
                          <a:cs typeface="Consolas"/>
                          <a:sym typeface="Consolas"/>
                        </a:rPr>
                        <a:t>*</a:t>
                      </a:r>
                      <a:r>
                        <a:rPr lang="en" sz="900">
                          <a:latin typeface="Consolas"/>
                          <a:ea typeface="Consolas"/>
                          <a:cs typeface="Consolas"/>
                          <a:sym typeface="Consolas"/>
                        </a:rPr>
                        <a:t> n_filters</a:t>
                      </a:r>
                      <a:r>
                        <a:rPr lang="en" sz="900">
                          <a:solidFill>
                            <a:srgbClr val="616161"/>
                          </a:solidFill>
                          <a:latin typeface="Consolas"/>
                          <a:ea typeface="Consolas"/>
                          <a:cs typeface="Consolas"/>
                          <a:sym typeface="Consolas"/>
                        </a:rPr>
                        <a:t>,</a:t>
                      </a:r>
                      <a:r>
                        <a:rPr lang="en" sz="900">
                          <a:latin typeface="Consolas"/>
                          <a:ea typeface="Consolas"/>
                          <a:cs typeface="Consolas"/>
                          <a:sym typeface="Consolas"/>
                        </a:rPr>
                        <a:t> </a:t>
                      </a:r>
                      <a:r>
                        <a:rPr lang="en" sz="900">
                          <a:solidFill>
                            <a:srgbClr val="616161"/>
                          </a:solidFill>
                          <a:latin typeface="Consolas"/>
                          <a:ea typeface="Consolas"/>
                          <a:cs typeface="Consolas"/>
                          <a:sym typeface="Consolas"/>
                        </a:rPr>
                        <a:t>(</a:t>
                      </a:r>
                      <a:r>
                        <a:rPr lang="en" sz="900">
                          <a:solidFill>
                            <a:srgbClr val="C53929"/>
                          </a:solidFill>
                          <a:latin typeface="Consolas"/>
                          <a:ea typeface="Consolas"/>
                          <a:cs typeface="Consolas"/>
                          <a:sym typeface="Consolas"/>
                        </a:rPr>
                        <a:t>1</a:t>
                      </a:r>
                      <a:r>
                        <a:rPr lang="en" sz="900">
                          <a:solidFill>
                            <a:srgbClr val="616161"/>
                          </a:solidFill>
                          <a:latin typeface="Consolas"/>
                          <a:ea typeface="Consolas"/>
                          <a:cs typeface="Consolas"/>
                          <a:sym typeface="Consolas"/>
                        </a:rPr>
                        <a:t>,</a:t>
                      </a:r>
                      <a:r>
                        <a:rPr lang="en" sz="900">
                          <a:latin typeface="Consolas"/>
                          <a:ea typeface="Consolas"/>
                          <a:cs typeface="Consolas"/>
                          <a:sym typeface="Consolas"/>
                        </a:rPr>
                        <a:t> </a:t>
                      </a:r>
                      <a:r>
                        <a:rPr lang="en" sz="900">
                          <a:solidFill>
                            <a:srgbClr val="C53929"/>
                          </a:solidFill>
                          <a:latin typeface="Consolas"/>
                          <a:ea typeface="Consolas"/>
                          <a:cs typeface="Consolas"/>
                          <a:sym typeface="Consolas"/>
                        </a:rPr>
                        <a:t>1</a:t>
                      </a:r>
                      <a:r>
                        <a:rPr lang="en" sz="900">
                          <a:solidFill>
                            <a:srgbClr val="616161"/>
                          </a:solidFill>
                          <a:latin typeface="Consolas"/>
                          <a:ea typeface="Consolas"/>
                          <a:cs typeface="Consolas"/>
                          <a:sym typeface="Consolas"/>
                        </a:rPr>
                        <a:t>),</a:t>
                      </a:r>
                      <a:r>
                        <a:rPr lang="en" sz="900">
                          <a:latin typeface="Consolas"/>
                          <a:ea typeface="Consolas"/>
                          <a:cs typeface="Consolas"/>
                          <a:sym typeface="Consolas"/>
                        </a:rPr>
                        <a:t> strides</a:t>
                      </a:r>
                      <a:r>
                        <a:rPr lang="en" sz="900">
                          <a:solidFill>
                            <a:srgbClr val="616161"/>
                          </a:solidFill>
                          <a:latin typeface="Consolas"/>
                          <a:ea typeface="Consolas"/>
                          <a:cs typeface="Consolas"/>
                          <a:sym typeface="Consolas"/>
                        </a:rPr>
                        <a:t>=(</a:t>
                      </a:r>
                      <a:r>
                        <a:rPr lang="en" sz="900">
                          <a:solidFill>
                            <a:srgbClr val="C53929"/>
                          </a:solidFill>
                          <a:latin typeface="Consolas"/>
                          <a:ea typeface="Consolas"/>
                          <a:cs typeface="Consolas"/>
                          <a:sym typeface="Consolas"/>
                        </a:rPr>
                        <a:t>1</a:t>
                      </a:r>
                      <a:r>
                        <a:rPr lang="en" sz="900">
                          <a:solidFill>
                            <a:srgbClr val="616161"/>
                          </a:solidFill>
                          <a:latin typeface="Consolas"/>
                          <a:ea typeface="Consolas"/>
                          <a:cs typeface="Consolas"/>
                          <a:sym typeface="Consolas"/>
                        </a:rPr>
                        <a:t>,</a:t>
                      </a:r>
                      <a:r>
                        <a:rPr lang="en" sz="900">
                          <a:latin typeface="Consolas"/>
                          <a:ea typeface="Consolas"/>
                          <a:cs typeface="Consolas"/>
                          <a:sym typeface="Consolas"/>
                        </a:rPr>
                        <a:t> </a:t>
                      </a:r>
                      <a:r>
                        <a:rPr lang="en" sz="900">
                          <a:solidFill>
                            <a:srgbClr val="C53929"/>
                          </a:solidFill>
                          <a:latin typeface="Consolas"/>
                          <a:ea typeface="Consolas"/>
                          <a:cs typeface="Consolas"/>
                          <a:sym typeface="Consolas"/>
                        </a:rPr>
                        <a:t>1</a:t>
                      </a:r>
                      <a:r>
                        <a:rPr lang="en" sz="900">
                          <a:solidFill>
                            <a:srgbClr val="616161"/>
                          </a:solidFill>
                          <a:latin typeface="Consolas"/>
                          <a:ea typeface="Consolas"/>
                          <a:cs typeface="Consolas"/>
                          <a:sym typeface="Consolas"/>
                        </a:rPr>
                        <a:t>))(</a:t>
                      </a:r>
                      <a:r>
                        <a:rPr lang="en" sz="900">
                          <a:latin typeface="Consolas"/>
                          <a:ea typeface="Consolas"/>
                          <a:cs typeface="Consolas"/>
                          <a:sym typeface="Consolas"/>
                        </a:rPr>
                        <a:t>x</a:t>
                      </a:r>
                      <a:r>
                        <a:rPr lang="en" sz="900">
                          <a:solidFill>
                            <a:srgbClr val="616161"/>
                          </a:solidFill>
                          <a:latin typeface="Consolas"/>
                          <a:ea typeface="Consolas"/>
                          <a:cs typeface="Consolas"/>
                          <a:sym typeface="Consolas"/>
                        </a:rPr>
                        <a:t>)</a:t>
                      </a:r>
                      <a:endParaRPr sz="900">
                        <a:latin typeface="Consolas"/>
                        <a:ea typeface="Consolas"/>
                        <a:cs typeface="Consolas"/>
                        <a:sym typeface="Consolas"/>
                      </a:endParaRPr>
                    </a:p>
                    <a:p>
                      <a:pPr indent="0" lvl="0" marL="0" rtl="0" algn="l">
                        <a:lnSpc>
                          <a:spcPct val="115000"/>
                        </a:lnSpc>
                        <a:spcBef>
                          <a:spcPts val="0"/>
                        </a:spcBef>
                        <a:spcAft>
                          <a:spcPts val="0"/>
                        </a:spcAft>
                        <a:buNone/>
                      </a:pPr>
                      <a:r>
                        <a:t/>
                      </a:r>
                      <a:endParaRPr sz="900">
                        <a:latin typeface="Consolas"/>
                        <a:ea typeface="Consolas"/>
                        <a:cs typeface="Consolas"/>
                        <a:sym typeface="Consolas"/>
                      </a:endParaRPr>
                    </a:p>
                    <a:p>
                      <a:pPr indent="0" lvl="0" marL="0" rtl="0" algn="l">
                        <a:lnSpc>
                          <a:spcPct val="115000"/>
                        </a:lnSpc>
                        <a:spcBef>
                          <a:spcPts val="0"/>
                        </a:spcBef>
                        <a:spcAft>
                          <a:spcPts val="0"/>
                        </a:spcAft>
                        <a:buNone/>
                      </a:pPr>
                      <a:r>
                        <a:rPr lang="en" sz="900">
                          <a:solidFill>
                            <a:srgbClr val="455A64"/>
                          </a:solidFill>
                          <a:latin typeface="Consolas"/>
                          <a:ea typeface="Consolas"/>
                          <a:cs typeface="Consolas"/>
                          <a:sym typeface="Consolas"/>
                        </a:rPr>
                        <a:t># Bottleneck convolution</a:t>
                      </a:r>
                      <a:endParaRPr sz="900">
                        <a:latin typeface="Consolas"/>
                        <a:ea typeface="Consolas"/>
                        <a:cs typeface="Consolas"/>
                        <a:sym typeface="Consolas"/>
                      </a:endParaRPr>
                    </a:p>
                    <a:p>
                      <a:pPr indent="0" lvl="0" marL="0" rtl="0" algn="l">
                        <a:lnSpc>
                          <a:spcPct val="115000"/>
                        </a:lnSpc>
                        <a:spcBef>
                          <a:spcPts val="0"/>
                        </a:spcBef>
                        <a:spcAft>
                          <a:spcPts val="0"/>
                        </a:spcAft>
                        <a:buNone/>
                      </a:pPr>
                      <a:r>
                        <a:rPr lang="en" sz="900">
                          <a:solidFill>
                            <a:srgbClr val="455A64"/>
                          </a:solidFill>
                          <a:latin typeface="Consolas"/>
                          <a:ea typeface="Consolas"/>
                          <a:cs typeface="Consolas"/>
                          <a:sym typeface="Consolas"/>
                        </a:rPr>
                        <a:t># 3x3 convolution with padding=same to preserve same shape of feature maps</a:t>
                      </a:r>
                      <a:endParaRPr sz="900">
                        <a:latin typeface="Consolas"/>
                        <a:ea typeface="Consolas"/>
                        <a:cs typeface="Consolas"/>
                        <a:sym typeface="Consolas"/>
                      </a:endParaRPr>
                    </a:p>
                    <a:p>
                      <a:pPr indent="0" lvl="0" marL="0" rtl="0" algn="l">
                        <a:lnSpc>
                          <a:spcPct val="115000"/>
                        </a:lnSpc>
                        <a:spcBef>
                          <a:spcPts val="0"/>
                        </a:spcBef>
                        <a:spcAft>
                          <a:spcPts val="0"/>
                        </a:spcAft>
                        <a:buNone/>
                      </a:pPr>
                      <a:r>
                        <a:rPr lang="en" sz="900">
                          <a:latin typeface="Consolas"/>
                          <a:ea typeface="Consolas"/>
                          <a:cs typeface="Consolas"/>
                          <a:sym typeface="Consolas"/>
                        </a:rPr>
                        <a:t>x </a:t>
                      </a:r>
                      <a:r>
                        <a:rPr lang="en" sz="900">
                          <a:solidFill>
                            <a:srgbClr val="616161"/>
                          </a:solidFill>
                          <a:latin typeface="Consolas"/>
                          <a:ea typeface="Consolas"/>
                          <a:cs typeface="Consolas"/>
                          <a:sym typeface="Consolas"/>
                        </a:rPr>
                        <a:t>=</a:t>
                      </a:r>
                      <a:r>
                        <a:rPr lang="en" sz="900">
                          <a:latin typeface="Consolas"/>
                          <a:ea typeface="Consolas"/>
                          <a:cs typeface="Consolas"/>
                          <a:sym typeface="Consolas"/>
                        </a:rPr>
                        <a:t> </a:t>
                      </a:r>
                      <a:r>
                        <a:rPr lang="en" sz="900">
                          <a:solidFill>
                            <a:srgbClr val="3367D6"/>
                          </a:solidFill>
                          <a:latin typeface="Consolas"/>
                          <a:ea typeface="Consolas"/>
                          <a:cs typeface="Consolas"/>
                          <a:sym typeface="Consolas"/>
                        </a:rPr>
                        <a:t>BatchNormalization</a:t>
                      </a:r>
                      <a:r>
                        <a:rPr lang="en" sz="900">
                          <a:solidFill>
                            <a:srgbClr val="616161"/>
                          </a:solidFill>
                          <a:latin typeface="Consolas"/>
                          <a:ea typeface="Consolas"/>
                          <a:cs typeface="Consolas"/>
                          <a:sym typeface="Consolas"/>
                        </a:rPr>
                        <a:t>()(</a:t>
                      </a:r>
                      <a:r>
                        <a:rPr lang="en" sz="900">
                          <a:latin typeface="Consolas"/>
                          <a:ea typeface="Consolas"/>
                          <a:cs typeface="Consolas"/>
                          <a:sym typeface="Consolas"/>
                        </a:rPr>
                        <a:t>x</a:t>
                      </a:r>
                      <a:r>
                        <a:rPr lang="en" sz="900">
                          <a:solidFill>
                            <a:srgbClr val="616161"/>
                          </a:solidFill>
                          <a:latin typeface="Consolas"/>
                          <a:ea typeface="Consolas"/>
                          <a:cs typeface="Consolas"/>
                          <a:sym typeface="Consolas"/>
                        </a:rPr>
                        <a:t>)</a:t>
                      </a:r>
                      <a:endParaRPr sz="900">
                        <a:latin typeface="Consolas"/>
                        <a:ea typeface="Consolas"/>
                        <a:cs typeface="Consolas"/>
                        <a:sym typeface="Consolas"/>
                      </a:endParaRPr>
                    </a:p>
                    <a:p>
                      <a:pPr indent="0" lvl="0" marL="0" rtl="0" algn="l">
                        <a:lnSpc>
                          <a:spcPct val="115000"/>
                        </a:lnSpc>
                        <a:spcBef>
                          <a:spcPts val="0"/>
                        </a:spcBef>
                        <a:spcAft>
                          <a:spcPts val="0"/>
                        </a:spcAft>
                        <a:buNone/>
                      </a:pPr>
                      <a:r>
                        <a:rPr lang="en" sz="900">
                          <a:latin typeface="Consolas"/>
                          <a:ea typeface="Consolas"/>
                          <a:cs typeface="Consolas"/>
                          <a:sym typeface="Consolas"/>
                        </a:rPr>
                        <a:t>x </a:t>
                      </a:r>
                      <a:r>
                        <a:rPr lang="en" sz="900">
                          <a:solidFill>
                            <a:srgbClr val="616161"/>
                          </a:solidFill>
                          <a:latin typeface="Consolas"/>
                          <a:ea typeface="Consolas"/>
                          <a:cs typeface="Consolas"/>
                          <a:sym typeface="Consolas"/>
                        </a:rPr>
                        <a:t>=</a:t>
                      </a:r>
                      <a:r>
                        <a:rPr lang="en" sz="900">
                          <a:latin typeface="Consolas"/>
                          <a:ea typeface="Consolas"/>
                          <a:cs typeface="Consolas"/>
                          <a:sym typeface="Consolas"/>
                        </a:rPr>
                        <a:t> </a:t>
                      </a:r>
                      <a:r>
                        <a:rPr lang="en" sz="900">
                          <a:solidFill>
                            <a:srgbClr val="3367D6"/>
                          </a:solidFill>
                          <a:latin typeface="Consolas"/>
                          <a:ea typeface="Consolas"/>
                          <a:cs typeface="Consolas"/>
                          <a:sym typeface="Consolas"/>
                        </a:rPr>
                        <a:t>ReLU</a:t>
                      </a:r>
                      <a:r>
                        <a:rPr lang="en" sz="900">
                          <a:solidFill>
                            <a:srgbClr val="616161"/>
                          </a:solidFill>
                          <a:latin typeface="Consolas"/>
                          <a:ea typeface="Consolas"/>
                          <a:cs typeface="Consolas"/>
                          <a:sym typeface="Consolas"/>
                        </a:rPr>
                        <a:t>()(</a:t>
                      </a:r>
                      <a:r>
                        <a:rPr lang="en" sz="900">
                          <a:latin typeface="Consolas"/>
                          <a:ea typeface="Consolas"/>
                          <a:cs typeface="Consolas"/>
                          <a:sym typeface="Consolas"/>
                        </a:rPr>
                        <a:t>x</a:t>
                      </a:r>
                      <a:r>
                        <a:rPr lang="en" sz="900">
                          <a:solidFill>
                            <a:srgbClr val="616161"/>
                          </a:solidFill>
                          <a:latin typeface="Consolas"/>
                          <a:ea typeface="Consolas"/>
                          <a:cs typeface="Consolas"/>
                          <a:sym typeface="Consolas"/>
                        </a:rPr>
                        <a:t>)</a:t>
                      </a:r>
                      <a:endParaRPr sz="900">
                        <a:latin typeface="Consolas"/>
                        <a:ea typeface="Consolas"/>
                        <a:cs typeface="Consolas"/>
                        <a:sym typeface="Consolas"/>
                      </a:endParaRPr>
                    </a:p>
                    <a:p>
                      <a:pPr indent="0" lvl="0" marL="0" rtl="0" algn="l">
                        <a:lnSpc>
                          <a:spcPct val="115000"/>
                        </a:lnSpc>
                        <a:spcBef>
                          <a:spcPts val="0"/>
                        </a:spcBef>
                        <a:spcAft>
                          <a:spcPts val="0"/>
                        </a:spcAft>
                        <a:buNone/>
                      </a:pPr>
                      <a:r>
                        <a:rPr lang="en" sz="900">
                          <a:latin typeface="Consolas"/>
                          <a:ea typeface="Consolas"/>
                          <a:cs typeface="Consolas"/>
                          <a:sym typeface="Consolas"/>
                        </a:rPr>
                        <a:t>x </a:t>
                      </a:r>
                      <a:r>
                        <a:rPr lang="en" sz="900">
                          <a:solidFill>
                            <a:srgbClr val="616161"/>
                          </a:solidFill>
                          <a:latin typeface="Consolas"/>
                          <a:ea typeface="Consolas"/>
                          <a:cs typeface="Consolas"/>
                          <a:sym typeface="Consolas"/>
                        </a:rPr>
                        <a:t>=</a:t>
                      </a:r>
                      <a:r>
                        <a:rPr lang="en" sz="900">
                          <a:latin typeface="Consolas"/>
                          <a:ea typeface="Consolas"/>
                          <a:cs typeface="Consolas"/>
                          <a:sym typeface="Consolas"/>
                        </a:rPr>
                        <a:t> </a:t>
                      </a:r>
                      <a:r>
                        <a:rPr lang="en" sz="900">
                          <a:solidFill>
                            <a:srgbClr val="3367D6"/>
                          </a:solidFill>
                          <a:latin typeface="Consolas"/>
                          <a:ea typeface="Consolas"/>
                          <a:cs typeface="Consolas"/>
                          <a:sym typeface="Consolas"/>
                        </a:rPr>
                        <a:t>Conv2D</a:t>
                      </a:r>
                      <a:r>
                        <a:rPr lang="en" sz="900">
                          <a:solidFill>
                            <a:srgbClr val="616161"/>
                          </a:solidFill>
                          <a:latin typeface="Consolas"/>
                          <a:ea typeface="Consolas"/>
                          <a:cs typeface="Consolas"/>
                          <a:sym typeface="Consolas"/>
                        </a:rPr>
                        <a:t>(</a:t>
                      </a:r>
                      <a:r>
                        <a:rPr lang="en" sz="900">
                          <a:latin typeface="Consolas"/>
                          <a:ea typeface="Consolas"/>
                          <a:cs typeface="Consolas"/>
                          <a:sym typeface="Consolas"/>
                        </a:rPr>
                        <a:t>n_filters</a:t>
                      </a:r>
                      <a:r>
                        <a:rPr lang="en" sz="900">
                          <a:solidFill>
                            <a:srgbClr val="616161"/>
                          </a:solidFill>
                          <a:latin typeface="Consolas"/>
                          <a:ea typeface="Consolas"/>
                          <a:cs typeface="Consolas"/>
                          <a:sym typeface="Consolas"/>
                        </a:rPr>
                        <a:t>,</a:t>
                      </a:r>
                      <a:r>
                        <a:rPr lang="en" sz="900">
                          <a:latin typeface="Consolas"/>
                          <a:ea typeface="Consolas"/>
                          <a:cs typeface="Consolas"/>
                          <a:sym typeface="Consolas"/>
                        </a:rPr>
                        <a:t> </a:t>
                      </a:r>
                      <a:r>
                        <a:rPr lang="en" sz="900">
                          <a:solidFill>
                            <a:srgbClr val="616161"/>
                          </a:solidFill>
                          <a:latin typeface="Consolas"/>
                          <a:ea typeface="Consolas"/>
                          <a:cs typeface="Consolas"/>
                          <a:sym typeface="Consolas"/>
                        </a:rPr>
                        <a:t>(</a:t>
                      </a:r>
                      <a:r>
                        <a:rPr lang="en" sz="900">
                          <a:solidFill>
                            <a:srgbClr val="C53929"/>
                          </a:solidFill>
                          <a:latin typeface="Consolas"/>
                          <a:ea typeface="Consolas"/>
                          <a:cs typeface="Consolas"/>
                          <a:sym typeface="Consolas"/>
                        </a:rPr>
                        <a:t>3</a:t>
                      </a:r>
                      <a:r>
                        <a:rPr lang="en" sz="900">
                          <a:solidFill>
                            <a:srgbClr val="616161"/>
                          </a:solidFill>
                          <a:latin typeface="Consolas"/>
                          <a:ea typeface="Consolas"/>
                          <a:cs typeface="Consolas"/>
                          <a:sym typeface="Consolas"/>
                        </a:rPr>
                        <a:t>,</a:t>
                      </a:r>
                      <a:r>
                        <a:rPr lang="en" sz="900">
                          <a:latin typeface="Consolas"/>
                          <a:ea typeface="Consolas"/>
                          <a:cs typeface="Consolas"/>
                          <a:sym typeface="Consolas"/>
                        </a:rPr>
                        <a:t> </a:t>
                      </a:r>
                      <a:r>
                        <a:rPr lang="en" sz="900">
                          <a:solidFill>
                            <a:srgbClr val="C53929"/>
                          </a:solidFill>
                          <a:latin typeface="Consolas"/>
                          <a:ea typeface="Consolas"/>
                          <a:cs typeface="Consolas"/>
                          <a:sym typeface="Consolas"/>
                        </a:rPr>
                        <a:t>3</a:t>
                      </a:r>
                      <a:r>
                        <a:rPr lang="en" sz="900">
                          <a:solidFill>
                            <a:srgbClr val="616161"/>
                          </a:solidFill>
                          <a:latin typeface="Consolas"/>
                          <a:ea typeface="Consolas"/>
                          <a:cs typeface="Consolas"/>
                          <a:sym typeface="Consolas"/>
                        </a:rPr>
                        <a:t>),</a:t>
                      </a:r>
                      <a:r>
                        <a:rPr lang="en" sz="900">
                          <a:latin typeface="Consolas"/>
                          <a:ea typeface="Consolas"/>
                          <a:cs typeface="Consolas"/>
                          <a:sym typeface="Consolas"/>
                        </a:rPr>
                        <a:t> strides</a:t>
                      </a:r>
                      <a:r>
                        <a:rPr lang="en" sz="900">
                          <a:solidFill>
                            <a:srgbClr val="616161"/>
                          </a:solidFill>
                          <a:latin typeface="Consolas"/>
                          <a:ea typeface="Consolas"/>
                          <a:cs typeface="Consolas"/>
                          <a:sym typeface="Consolas"/>
                        </a:rPr>
                        <a:t>=(</a:t>
                      </a:r>
                      <a:r>
                        <a:rPr lang="en" sz="900">
                          <a:solidFill>
                            <a:srgbClr val="C53929"/>
                          </a:solidFill>
                          <a:latin typeface="Consolas"/>
                          <a:ea typeface="Consolas"/>
                          <a:cs typeface="Consolas"/>
                          <a:sym typeface="Consolas"/>
                        </a:rPr>
                        <a:t>1</a:t>
                      </a:r>
                      <a:r>
                        <a:rPr lang="en" sz="900">
                          <a:solidFill>
                            <a:srgbClr val="616161"/>
                          </a:solidFill>
                          <a:latin typeface="Consolas"/>
                          <a:ea typeface="Consolas"/>
                          <a:cs typeface="Consolas"/>
                          <a:sym typeface="Consolas"/>
                        </a:rPr>
                        <a:t>,</a:t>
                      </a:r>
                      <a:r>
                        <a:rPr lang="en" sz="900">
                          <a:latin typeface="Consolas"/>
                          <a:ea typeface="Consolas"/>
                          <a:cs typeface="Consolas"/>
                          <a:sym typeface="Consolas"/>
                        </a:rPr>
                        <a:t> </a:t>
                      </a:r>
                      <a:r>
                        <a:rPr lang="en" sz="900">
                          <a:solidFill>
                            <a:srgbClr val="C53929"/>
                          </a:solidFill>
                          <a:latin typeface="Consolas"/>
                          <a:ea typeface="Consolas"/>
                          <a:cs typeface="Consolas"/>
                          <a:sym typeface="Consolas"/>
                        </a:rPr>
                        <a:t>1</a:t>
                      </a:r>
                      <a:r>
                        <a:rPr lang="en" sz="900">
                          <a:solidFill>
                            <a:srgbClr val="616161"/>
                          </a:solidFill>
                          <a:latin typeface="Consolas"/>
                          <a:ea typeface="Consolas"/>
                          <a:cs typeface="Consolas"/>
                          <a:sym typeface="Consolas"/>
                        </a:rPr>
                        <a:t>),</a:t>
                      </a:r>
                      <a:r>
                        <a:rPr lang="en" sz="900">
                          <a:latin typeface="Consolas"/>
                          <a:ea typeface="Consolas"/>
                          <a:cs typeface="Consolas"/>
                          <a:sym typeface="Consolas"/>
                        </a:rPr>
                        <a:t> padding</a:t>
                      </a:r>
                      <a:r>
                        <a:rPr lang="en" sz="900">
                          <a:solidFill>
                            <a:srgbClr val="616161"/>
                          </a:solidFill>
                          <a:latin typeface="Consolas"/>
                          <a:ea typeface="Consolas"/>
                          <a:cs typeface="Consolas"/>
                          <a:sym typeface="Consolas"/>
                        </a:rPr>
                        <a:t>=</a:t>
                      </a:r>
                      <a:r>
                        <a:rPr lang="en" sz="900">
                          <a:solidFill>
                            <a:srgbClr val="0F9D58"/>
                          </a:solidFill>
                          <a:latin typeface="Consolas"/>
                          <a:ea typeface="Consolas"/>
                          <a:cs typeface="Consolas"/>
                          <a:sym typeface="Consolas"/>
                        </a:rPr>
                        <a:t>'same'</a:t>
                      </a:r>
                      <a:r>
                        <a:rPr lang="en" sz="900">
                          <a:solidFill>
                            <a:srgbClr val="616161"/>
                          </a:solidFill>
                          <a:latin typeface="Consolas"/>
                          <a:ea typeface="Consolas"/>
                          <a:cs typeface="Consolas"/>
                          <a:sym typeface="Consolas"/>
                        </a:rPr>
                        <a:t>)(</a:t>
                      </a:r>
                      <a:r>
                        <a:rPr lang="en" sz="900">
                          <a:latin typeface="Consolas"/>
                          <a:ea typeface="Consolas"/>
                          <a:cs typeface="Consolas"/>
                          <a:sym typeface="Consolas"/>
                        </a:rPr>
                        <a:t>x</a:t>
                      </a:r>
                      <a:r>
                        <a:rPr lang="en" sz="900">
                          <a:solidFill>
                            <a:srgbClr val="616161"/>
                          </a:solidFill>
                          <a:latin typeface="Consolas"/>
                          <a:ea typeface="Consolas"/>
                          <a:cs typeface="Consolas"/>
                          <a:sym typeface="Consolas"/>
                        </a:rPr>
                        <a:t>)</a:t>
                      </a:r>
                      <a:endParaRPr sz="900">
                        <a:latin typeface="Consolas"/>
                        <a:ea typeface="Consolas"/>
                        <a:cs typeface="Consolas"/>
                        <a:sym typeface="Consolas"/>
                      </a:endParaRPr>
                    </a:p>
                    <a:p>
                      <a:pPr indent="0" lvl="0" marL="0" rtl="0" algn="l">
                        <a:lnSpc>
                          <a:spcPct val="115000"/>
                        </a:lnSpc>
                        <a:spcBef>
                          <a:spcPts val="0"/>
                        </a:spcBef>
                        <a:spcAft>
                          <a:spcPts val="0"/>
                        </a:spcAft>
                        <a:buNone/>
                      </a:pPr>
                      <a:r>
                        <a:t/>
                      </a:r>
                      <a:endParaRPr sz="900">
                        <a:latin typeface="Consolas"/>
                        <a:ea typeface="Consolas"/>
                        <a:cs typeface="Consolas"/>
                        <a:sym typeface="Consolas"/>
                      </a:endParaRPr>
                    </a:p>
                    <a:p>
                      <a:pPr indent="0" lvl="0" marL="0" rtl="0" algn="l">
                        <a:lnSpc>
                          <a:spcPct val="115000"/>
                        </a:lnSpc>
                        <a:spcBef>
                          <a:spcPts val="0"/>
                        </a:spcBef>
                        <a:spcAft>
                          <a:spcPts val="0"/>
                        </a:spcAft>
                        <a:buNone/>
                      </a:pPr>
                      <a:r>
                        <a:rPr lang="en" sz="900">
                          <a:solidFill>
                            <a:srgbClr val="455A64"/>
                          </a:solidFill>
                          <a:latin typeface="Consolas"/>
                          <a:ea typeface="Consolas"/>
                          <a:cs typeface="Consolas"/>
                          <a:sym typeface="Consolas"/>
                        </a:rPr>
                        <a:t># Concatenate the input (identity) with the output of the residual block</a:t>
                      </a:r>
                      <a:endParaRPr sz="900">
                        <a:latin typeface="Consolas"/>
                        <a:ea typeface="Consolas"/>
                        <a:cs typeface="Consolas"/>
                        <a:sym typeface="Consolas"/>
                      </a:endParaRPr>
                    </a:p>
                    <a:p>
                      <a:pPr indent="0" lvl="0" marL="0" rtl="0" algn="l">
                        <a:lnSpc>
                          <a:spcPct val="115000"/>
                        </a:lnSpc>
                        <a:spcBef>
                          <a:spcPts val="0"/>
                        </a:spcBef>
                        <a:spcAft>
                          <a:spcPts val="0"/>
                        </a:spcAft>
                        <a:buNone/>
                      </a:pPr>
                      <a:r>
                        <a:rPr lang="en" sz="900">
                          <a:solidFill>
                            <a:srgbClr val="455A64"/>
                          </a:solidFill>
                          <a:latin typeface="Consolas"/>
                          <a:ea typeface="Consolas"/>
                          <a:cs typeface="Consolas"/>
                          <a:sym typeface="Consolas"/>
                        </a:rPr>
                        <a:t># Concatenation (vs. merging) provides Feature Reuse between layers</a:t>
                      </a:r>
                      <a:endParaRPr sz="900">
                        <a:latin typeface="Consolas"/>
                        <a:ea typeface="Consolas"/>
                        <a:cs typeface="Consolas"/>
                        <a:sym typeface="Consolas"/>
                      </a:endParaRPr>
                    </a:p>
                    <a:p>
                      <a:pPr indent="0" lvl="0" marL="0" rtl="0" algn="l">
                        <a:lnSpc>
                          <a:spcPct val="115000"/>
                        </a:lnSpc>
                        <a:spcBef>
                          <a:spcPts val="0"/>
                        </a:spcBef>
                        <a:spcAft>
                          <a:spcPts val="0"/>
                        </a:spcAft>
                        <a:buNone/>
                      </a:pPr>
                      <a:r>
                        <a:rPr lang="en" sz="900">
                          <a:latin typeface="Consolas"/>
                          <a:ea typeface="Consolas"/>
                          <a:cs typeface="Consolas"/>
                          <a:sym typeface="Consolas"/>
                        </a:rPr>
                        <a:t>x </a:t>
                      </a:r>
                      <a:r>
                        <a:rPr lang="en" sz="900">
                          <a:solidFill>
                            <a:srgbClr val="616161"/>
                          </a:solidFill>
                          <a:latin typeface="Consolas"/>
                          <a:ea typeface="Consolas"/>
                          <a:cs typeface="Consolas"/>
                          <a:sym typeface="Consolas"/>
                        </a:rPr>
                        <a:t>=</a:t>
                      </a:r>
                      <a:r>
                        <a:rPr lang="en" sz="900">
                          <a:latin typeface="Consolas"/>
                          <a:ea typeface="Consolas"/>
                          <a:cs typeface="Consolas"/>
                          <a:sym typeface="Consolas"/>
                        </a:rPr>
                        <a:t> </a:t>
                      </a:r>
                      <a:r>
                        <a:rPr lang="en" sz="900">
                          <a:solidFill>
                            <a:srgbClr val="3367D6"/>
                          </a:solidFill>
                          <a:latin typeface="Consolas"/>
                          <a:ea typeface="Consolas"/>
                          <a:cs typeface="Consolas"/>
                          <a:sym typeface="Consolas"/>
                        </a:rPr>
                        <a:t>Concatenate</a:t>
                      </a:r>
                      <a:r>
                        <a:rPr lang="en" sz="900">
                          <a:solidFill>
                            <a:srgbClr val="616161"/>
                          </a:solidFill>
                          <a:latin typeface="Consolas"/>
                          <a:ea typeface="Consolas"/>
                          <a:cs typeface="Consolas"/>
                          <a:sym typeface="Consolas"/>
                        </a:rPr>
                        <a:t>()([</a:t>
                      </a:r>
                      <a:r>
                        <a:rPr lang="en" sz="900">
                          <a:latin typeface="Consolas"/>
                          <a:ea typeface="Consolas"/>
                          <a:cs typeface="Consolas"/>
                          <a:sym typeface="Consolas"/>
                        </a:rPr>
                        <a:t>shortcut</a:t>
                      </a:r>
                      <a:r>
                        <a:rPr lang="en" sz="900">
                          <a:solidFill>
                            <a:srgbClr val="616161"/>
                          </a:solidFill>
                          <a:latin typeface="Consolas"/>
                          <a:ea typeface="Consolas"/>
                          <a:cs typeface="Consolas"/>
                          <a:sym typeface="Consolas"/>
                        </a:rPr>
                        <a:t>,</a:t>
                      </a:r>
                      <a:r>
                        <a:rPr lang="en" sz="900">
                          <a:latin typeface="Consolas"/>
                          <a:ea typeface="Consolas"/>
                          <a:cs typeface="Consolas"/>
                          <a:sym typeface="Consolas"/>
                        </a:rPr>
                        <a:t> x</a:t>
                      </a:r>
                      <a:r>
                        <a:rPr lang="en" sz="900">
                          <a:solidFill>
                            <a:srgbClr val="616161"/>
                          </a:solidFill>
                          <a:latin typeface="Consolas"/>
                          <a:ea typeface="Consolas"/>
                          <a:cs typeface="Consolas"/>
                          <a:sym typeface="Consolas"/>
                        </a:rPr>
                        <a:t>])</a:t>
                      </a:r>
                      <a:endParaRPr sz="900">
                        <a:latin typeface="Consolas"/>
                        <a:ea typeface="Consolas"/>
                        <a:cs typeface="Consolas"/>
                        <a:sym typeface="Consolas"/>
                      </a:endParaRPr>
                    </a:p>
                    <a:p>
                      <a:pPr indent="0" lvl="0" marL="0" rtl="0" algn="l">
                        <a:lnSpc>
                          <a:spcPct val="115000"/>
                        </a:lnSpc>
                        <a:spcBef>
                          <a:spcPts val="0"/>
                        </a:spcBef>
                        <a:spcAft>
                          <a:spcPts val="0"/>
                        </a:spcAft>
                        <a:buNone/>
                      </a:pPr>
                      <a:r>
                        <a:rPr lang="en" sz="900">
                          <a:solidFill>
                            <a:srgbClr val="9C27B0"/>
                          </a:solidFill>
                          <a:latin typeface="Consolas"/>
                          <a:ea typeface="Consolas"/>
                          <a:cs typeface="Consolas"/>
                          <a:sym typeface="Consolas"/>
                        </a:rPr>
                        <a:t>return</a:t>
                      </a:r>
                      <a:r>
                        <a:rPr lang="en" sz="900">
                          <a:latin typeface="Consolas"/>
                          <a:ea typeface="Consolas"/>
                          <a:cs typeface="Consolas"/>
                          <a:sym typeface="Consolas"/>
                        </a:rPr>
                        <a:t> x</a:t>
                      </a:r>
                      <a:endParaRPr sz="900">
                        <a:solidFill>
                          <a:srgbClr val="455A64"/>
                        </a:solidFill>
                        <a:latin typeface="Consolas"/>
                        <a:ea typeface="Consolas"/>
                        <a:cs typeface="Consolas"/>
                        <a:sym typeface="Consolas"/>
                      </a:endParaRPr>
                    </a:p>
                  </a:txBody>
                  <a:tcPr marT="63500" marB="63500" marR="63500" marL="63500">
                    <a:lnL cap="flat" cmpd="sng" w="12700">
                      <a:solidFill>
                        <a:srgbClr val="E0E0E0"/>
                      </a:solidFill>
                      <a:prstDash val="solid"/>
                      <a:round/>
                      <a:headEnd len="sm" w="sm" type="none"/>
                      <a:tailEnd len="sm" w="sm" type="none"/>
                    </a:lnL>
                    <a:lnR cap="flat" cmpd="sng" w="12700">
                      <a:solidFill>
                        <a:srgbClr val="E0E0E0"/>
                      </a:solidFill>
                      <a:prstDash val="solid"/>
                      <a:round/>
                      <a:headEnd len="sm" w="sm" type="none"/>
                      <a:tailEnd len="sm" w="sm" type="none"/>
                    </a:lnR>
                    <a:lnT cap="flat" cmpd="sng" w="12700">
                      <a:solidFill>
                        <a:srgbClr val="E0E0E0"/>
                      </a:solidFill>
                      <a:prstDash val="solid"/>
                      <a:round/>
                      <a:headEnd len="sm" w="sm" type="none"/>
                      <a:tailEnd len="sm" w="sm" type="none"/>
                    </a:lnT>
                    <a:lnB cap="flat" cmpd="sng" w="12700">
                      <a:solidFill>
                        <a:srgbClr val="E0E0E0"/>
                      </a:solidFill>
                      <a:prstDash val="solid"/>
                      <a:round/>
                      <a:headEnd len="sm" w="sm" type="none"/>
                      <a:tailEnd len="sm" w="sm" type="none"/>
                    </a:lnB>
                    <a:solidFill>
                      <a:srgbClr val="FAFAFA"/>
                    </a:solidFill>
                  </a:tcPr>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4" name="Shape 104"/>
        <p:cNvGrpSpPr/>
        <p:nvPr/>
      </p:nvGrpSpPr>
      <p:grpSpPr>
        <a:xfrm>
          <a:off x="0" y="0"/>
          <a:ext cx="0" cy="0"/>
          <a:chOff x="0" y="0"/>
          <a:chExt cx="0" cy="0"/>
        </a:xfrm>
      </p:grpSpPr>
      <p:sp>
        <p:nvSpPr>
          <p:cNvPr id="105" name="Google Shape;105;p19"/>
          <p:cNvSpPr txBox="1"/>
          <p:nvPr>
            <p:ph type="title"/>
          </p:nvPr>
        </p:nvSpPr>
        <p:spPr>
          <a:xfrm>
            <a:off x="311700" y="445025"/>
            <a:ext cx="8520600" cy="572700"/>
          </a:xfrm>
          <a:prstGeom prst="rect">
            <a:avLst/>
          </a:prstGeom>
          <a:solidFill>
            <a:srgbClr val="D9D9D9"/>
          </a:solidFill>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A61C00"/>
                </a:solidFill>
              </a:rPr>
              <a:t>DenseNet Architecture</a:t>
            </a:r>
            <a:endParaRPr>
              <a:solidFill>
                <a:srgbClr val="A61C00"/>
              </a:solidFill>
            </a:endParaRPr>
          </a:p>
        </p:txBody>
      </p:sp>
      <p:sp>
        <p:nvSpPr>
          <p:cNvPr id="106" name="Google Shape;106;p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07" name="Google Shape;107;p19"/>
          <p:cNvPicPr preferRelativeResize="0"/>
          <p:nvPr/>
        </p:nvPicPr>
        <p:blipFill>
          <a:blip r:embed="rId3">
            <a:alphaModFix/>
          </a:blip>
          <a:stretch>
            <a:fillRect/>
          </a:stretch>
        </p:blipFill>
        <p:spPr>
          <a:xfrm>
            <a:off x="1445327" y="1690950"/>
            <a:ext cx="5966772" cy="3365875"/>
          </a:xfrm>
          <a:prstGeom prst="rect">
            <a:avLst/>
          </a:prstGeom>
          <a:noFill/>
          <a:ln>
            <a:noFill/>
          </a:ln>
        </p:spPr>
      </p:pic>
      <p:sp>
        <p:nvSpPr>
          <p:cNvPr id="108" name="Google Shape;108;p19"/>
          <p:cNvSpPr txBox="1"/>
          <p:nvPr/>
        </p:nvSpPr>
        <p:spPr>
          <a:xfrm>
            <a:off x="311700" y="1188675"/>
            <a:ext cx="8520600" cy="721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200">
                <a:solidFill>
                  <a:schemeClr val="dk1"/>
                </a:solidFill>
              </a:rPr>
              <a:t>To further reduce computational complexity, </a:t>
            </a:r>
            <a:r>
              <a:rPr b="1" lang="en" sz="1200">
                <a:solidFill>
                  <a:srgbClr val="4A86E8"/>
                </a:solidFill>
              </a:rPr>
              <a:t>a transition block is inserted between each dense block</a:t>
            </a:r>
            <a:r>
              <a:rPr lang="en" sz="1200">
                <a:solidFill>
                  <a:schemeClr val="dk1"/>
                </a:solidFill>
              </a:rPr>
              <a:t>. The transition block is a strided convolution (feature pooling) used to reduce the overall size of the concatenated feature maps (feature reuse) as they move from one dense group to the next.</a:t>
            </a:r>
            <a:endParaRPr sz="12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2" name="Shape 112"/>
        <p:cNvGrpSpPr/>
        <p:nvPr/>
      </p:nvGrpSpPr>
      <p:grpSpPr>
        <a:xfrm>
          <a:off x="0" y="0"/>
          <a:ext cx="0" cy="0"/>
          <a:chOff x="0" y="0"/>
          <a:chExt cx="0" cy="0"/>
        </a:xfrm>
      </p:grpSpPr>
      <p:sp>
        <p:nvSpPr>
          <p:cNvPr id="113" name="Google Shape;113;p20"/>
          <p:cNvSpPr txBox="1"/>
          <p:nvPr>
            <p:ph type="title"/>
          </p:nvPr>
        </p:nvSpPr>
        <p:spPr>
          <a:xfrm>
            <a:off x="311700" y="445025"/>
            <a:ext cx="8520600" cy="572700"/>
          </a:xfrm>
          <a:prstGeom prst="rect">
            <a:avLst/>
          </a:prstGeom>
          <a:solidFill>
            <a:srgbClr val="D9D9D9"/>
          </a:solidFill>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A61C00"/>
                </a:solidFill>
              </a:rPr>
              <a:t>DenseNet Transition Block</a:t>
            </a:r>
            <a:endParaRPr>
              <a:solidFill>
                <a:srgbClr val="A61C00"/>
              </a:solidFill>
            </a:endParaRPr>
          </a:p>
        </p:txBody>
      </p:sp>
      <p:sp>
        <p:nvSpPr>
          <p:cNvPr id="114" name="Google Shape;114;p2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15" name="Google Shape;115;p20"/>
          <p:cNvSpPr txBox="1"/>
          <p:nvPr/>
        </p:nvSpPr>
        <p:spPr>
          <a:xfrm>
            <a:off x="311700" y="1188675"/>
            <a:ext cx="8520600" cy="1262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200">
                <a:solidFill>
                  <a:schemeClr val="dk1"/>
                </a:solidFill>
              </a:rPr>
              <a:t>The transition block consists of a:</a:t>
            </a:r>
            <a:endParaRPr sz="1200">
              <a:solidFill>
                <a:schemeClr val="dk1"/>
              </a:solidFill>
            </a:endParaRPr>
          </a:p>
          <a:p>
            <a:pPr indent="0" lvl="0" marL="0" rtl="0" algn="l">
              <a:lnSpc>
                <a:spcPct val="115000"/>
              </a:lnSpc>
              <a:spcBef>
                <a:spcPts val="0"/>
              </a:spcBef>
              <a:spcAft>
                <a:spcPts val="0"/>
              </a:spcAft>
              <a:buNone/>
            </a:pPr>
            <a:r>
              <a:t/>
            </a:r>
            <a:endParaRPr b="1" sz="1200">
              <a:solidFill>
                <a:srgbClr val="4A86E8"/>
              </a:solidFill>
            </a:endParaRPr>
          </a:p>
          <a:p>
            <a:pPr indent="-304800" lvl="0" marL="457200" rtl="0" algn="l">
              <a:lnSpc>
                <a:spcPct val="115000"/>
              </a:lnSpc>
              <a:spcBef>
                <a:spcPts val="0"/>
              </a:spcBef>
              <a:spcAft>
                <a:spcPts val="0"/>
              </a:spcAft>
              <a:buClr>
                <a:srgbClr val="4A86E8"/>
              </a:buClr>
              <a:buSzPts val="1200"/>
              <a:buChar char="●"/>
            </a:pPr>
            <a:r>
              <a:rPr b="1" lang="en" sz="1200">
                <a:solidFill>
                  <a:srgbClr val="4A86E8"/>
                </a:solidFill>
              </a:rPr>
              <a:t>A 1x1 bottleneck convolution which reduces the number of output feature maps (channels) by a compression factor C.</a:t>
            </a:r>
            <a:endParaRPr b="1" sz="1200">
              <a:solidFill>
                <a:srgbClr val="4A86E8"/>
              </a:solidFill>
            </a:endParaRPr>
          </a:p>
          <a:p>
            <a:pPr indent="-304800" lvl="0" marL="457200" rtl="0" algn="l">
              <a:lnSpc>
                <a:spcPct val="115000"/>
              </a:lnSpc>
              <a:spcBef>
                <a:spcPts val="0"/>
              </a:spcBef>
              <a:spcAft>
                <a:spcPts val="0"/>
              </a:spcAft>
              <a:buClr>
                <a:srgbClr val="4A86E8"/>
              </a:buClr>
              <a:buSzPts val="1200"/>
              <a:buChar char="●"/>
            </a:pPr>
            <a:r>
              <a:rPr b="1" lang="en" sz="1200">
                <a:solidFill>
                  <a:srgbClr val="4A86E8"/>
                </a:solidFill>
              </a:rPr>
              <a:t>Followed by a strided average pooling that then reduces the size of each feature map by 75%.</a:t>
            </a:r>
            <a:endParaRPr b="1" sz="1200">
              <a:solidFill>
                <a:srgbClr val="4A86E8"/>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p:txBody>
      </p:sp>
      <p:pic>
        <p:nvPicPr>
          <p:cNvPr id="116" name="Google Shape;116;p20"/>
          <p:cNvPicPr preferRelativeResize="0"/>
          <p:nvPr/>
        </p:nvPicPr>
        <p:blipFill>
          <a:blip r:embed="rId3">
            <a:alphaModFix/>
          </a:blip>
          <a:stretch>
            <a:fillRect/>
          </a:stretch>
        </p:blipFill>
        <p:spPr>
          <a:xfrm>
            <a:off x="2667425" y="2378450"/>
            <a:ext cx="3686734" cy="27650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0" name="Shape 120"/>
        <p:cNvGrpSpPr/>
        <p:nvPr/>
      </p:nvGrpSpPr>
      <p:grpSpPr>
        <a:xfrm>
          <a:off x="0" y="0"/>
          <a:ext cx="0" cy="0"/>
          <a:chOff x="0" y="0"/>
          <a:chExt cx="0" cy="0"/>
        </a:xfrm>
      </p:grpSpPr>
      <p:sp>
        <p:nvSpPr>
          <p:cNvPr id="121" name="Google Shape;121;p21"/>
          <p:cNvSpPr txBox="1"/>
          <p:nvPr>
            <p:ph type="title"/>
          </p:nvPr>
        </p:nvSpPr>
        <p:spPr>
          <a:xfrm>
            <a:off x="311700" y="445025"/>
            <a:ext cx="8520600" cy="572700"/>
          </a:xfrm>
          <a:prstGeom prst="rect">
            <a:avLst/>
          </a:prstGeom>
          <a:solidFill>
            <a:srgbClr val="D9D9D9"/>
          </a:solidFill>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A61C00"/>
                </a:solidFill>
              </a:rPr>
              <a:t>DenseNet Transition Block</a:t>
            </a:r>
            <a:endParaRPr>
              <a:solidFill>
                <a:srgbClr val="A61C00"/>
              </a:solidFill>
            </a:endParaRPr>
          </a:p>
        </p:txBody>
      </p:sp>
      <p:sp>
        <p:nvSpPr>
          <p:cNvPr id="122" name="Google Shape;122;p2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23" name="Google Shape;123;p21"/>
          <p:cNvSpPr txBox="1"/>
          <p:nvPr/>
        </p:nvSpPr>
        <p:spPr>
          <a:xfrm>
            <a:off x="311700" y="1188675"/>
            <a:ext cx="8520600" cy="1262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200">
                <a:solidFill>
                  <a:schemeClr val="dk1"/>
                </a:solidFill>
              </a:rPr>
              <a:t>The transition block consists of a:</a:t>
            </a:r>
            <a:endParaRPr sz="1200">
              <a:solidFill>
                <a:schemeClr val="dk1"/>
              </a:solidFill>
            </a:endParaRPr>
          </a:p>
          <a:p>
            <a:pPr indent="0" lvl="0" marL="0" rtl="0" algn="l">
              <a:lnSpc>
                <a:spcPct val="115000"/>
              </a:lnSpc>
              <a:spcBef>
                <a:spcPts val="0"/>
              </a:spcBef>
              <a:spcAft>
                <a:spcPts val="0"/>
              </a:spcAft>
              <a:buNone/>
            </a:pPr>
            <a:r>
              <a:t/>
            </a:r>
            <a:endParaRPr b="1" sz="1200">
              <a:solidFill>
                <a:srgbClr val="4A86E8"/>
              </a:solidFill>
            </a:endParaRPr>
          </a:p>
          <a:p>
            <a:pPr indent="-304800" lvl="0" marL="457200" rtl="0" algn="l">
              <a:lnSpc>
                <a:spcPct val="115000"/>
              </a:lnSpc>
              <a:spcBef>
                <a:spcPts val="0"/>
              </a:spcBef>
              <a:spcAft>
                <a:spcPts val="0"/>
              </a:spcAft>
              <a:buClr>
                <a:srgbClr val="4A86E8"/>
              </a:buClr>
              <a:buSzPts val="1200"/>
              <a:buChar char="●"/>
            </a:pPr>
            <a:r>
              <a:rPr b="1" lang="en" sz="1200">
                <a:solidFill>
                  <a:srgbClr val="4A86E8"/>
                </a:solidFill>
              </a:rPr>
              <a:t>A 1x1 bottleneck convolution which reduces the number of output feature maps (channels) by a compression factor C.</a:t>
            </a:r>
            <a:endParaRPr b="1" sz="1200">
              <a:solidFill>
                <a:srgbClr val="4A86E8"/>
              </a:solidFill>
            </a:endParaRPr>
          </a:p>
          <a:p>
            <a:pPr indent="-304800" lvl="0" marL="457200" rtl="0" algn="l">
              <a:lnSpc>
                <a:spcPct val="115000"/>
              </a:lnSpc>
              <a:spcBef>
                <a:spcPts val="0"/>
              </a:spcBef>
              <a:spcAft>
                <a:spcPts val="0"/>
              </a:spcAft>
              <a:buClr>
                <a:srgbClr val="4A86E8"/>
              </a:buClr>
              <a:buSzPts val="1200"/>
              <a:buChar char="●"/>
            </a:pPr>
            <a:r>
              <a:rPr b="1" lang="en" sz="1200">
                <a:solidFill>
                  <a:srgbClr val="4A86E8"/>
                </a:solidFill>
              </a:rPr>
              <a:t>Followed by a strided average pooling that then reduces the size of each feature map by 75%.</a:t>
            </a:r>
            <a:endParaRPr b="1" sz="1200">
              <a:solidFill>
                <a:srgbClr val="4A86E8"/>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p:txBody>
      </p:sp>
      <p:pic>
        <p:nvPicPr>
          <p:cNvPr id="124" name="Google Shape;124;p21"/>
          <p:cNvPicPr preferRelativeResize="0"/>
          <p:nvPr/>
        </p:nvPicPr>
        <p:blipFill>
          <a:blip r:embed="rId3">
            <a:alphaModFix/>
          </a:blip>
          <a:stretch>
            <a:fillRect/>
          </a:stretch>
        </p:blipFill>
        <p:spPr>
          <a:xfrm>
            <a:off x="420325" y="2343875"/>
            <a:ext cx="3686734" cy="2765050"/>
          </a:xfrm>
          <a:prstGeom prst="rect">
            <a:avLst/>
          </a:prstGeom>
          <a:noFill/>
          <a:ln>
            <a:noFill/>
          </a:ln>
        </p:spPr>
      </p:pic>
      <p:graphicFrame>
        <p:nvGraphicFramePr>
          <p:cNvPr id="125" name="Google Shape;125;p21"/>
          <p:cNvGraphicFramePr/>
          <p:nvPr/>
        </p:nvGraphicFramePr>
        <p:xfrm>
          <a:off x="4107050" y="2450763"/>
          <a:ext cx="3000000" cy="3000000"/>
        </p:xfrm>
        <a:graphic>
          <a:graphicData uri="http://schemas.openxmlformats.org/drawingml/2006/table">
            <a:tbl>
              <a:tblPr>
                <a:noFill/>
                <a:tableStyleId>{0DCE61A7-FE16-4F7C-AC55-E25B9B9091B1}</a:tableStyleId>
              </a:tblPr>
              <a:tblGrid>
                <a:gridCol w="4725250"/>
              </a:tblGrid>
              <a:tr h="2354100">
                <a:tc>
                  <a:txBody>
                    <a:bodyPr/>
                    <a:lstStyle/>
                    <a:p>
                      <a:pPr indent="0" lvl="0" marL="0" rtl="0" algn="l">
                        <a:lnSpc>
                          <a:spcPct val="115000"/>
                        </a:lnSpc>
                        <a:spcBef>
                          <a:spcPts val="0"/>
                        </a:spcBef>
                        <a:spcAft>
                          <a:spcPts val="0"/>
                        </a:spcAft>
                        <a:buNone/>
                      </a:pPr>
                      <a:r>
                        <a:rPr lang="en" sz="1000">
                          <a:solidFill>
                            <a:srgbClr val="455A64"/>
                          </a:solidFill>
                          <a:latin typeface="Consolas"/>
                          <a:ea typeface="Consolas"/>
                          <a:cs typeface="Consolas"/>
                          <a:sym typeface="Consolas"/>
                        </a:rPr>
                        <a:t># Reduce (compression) the number of feature maps (DenseNet-C)</a:t>
                      </a:r>
                      <a:endParaRPr sz="1000">
                        <a:latin typeface="Consolas"/>
                        <a:ea typeface="Consolas"/>
                        <a:cs typeface="Consolas"/>
                        <a:sym typeface="Consolas"/>
                      </a:endParaRPr>
                    </a:p>
                    <a:p>
                      <a:pPr indent="0" lvl="0" marL="0" rtl="0" algn="l">
                        <a:lnSpc>
                          <a:spcPct val="115000"/>
                        </a:lnSpc>
                        <a:spcBef>
                          <a:spcPts val="0"/>
                        </a:spcBef>
                        <a:spcAft>
                          <a:spcPts val="0"/>
                        </a:spcAft>
                        <a:buNone/>
                      </a:pPr>
                      <a:r>
                        <a:rPr lang="en" sz="1000">
                          <a:latin typeface="Consolas"/>
                          <a:ea typeface="Consolas"/>
                          <a:cs typeface="Consolas"/>
                          <a:sym typeface="Consolas"/>
                        </a:rPr>
                        <a:t>nb_filters </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a:t>
                      </a:r>
                      <a:r>
                        <a:rPr lang="en" sz="1000">
                          <a:solidFill>
                            <a:srgbClr val="9C27B0"/>
                          </a:solidFill>
                          <a:latin typeface="Consolas"/>
                          <a:ea typeface="Consolas"/>
                          <a:cs typeface="Consolas"/>
                          <a:sym typeface="Consolas"/>
                        </a:rPr>
                        <a:t>int</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a:t>
                      </a:r>
                      <a:r>
                        <a:rPr lang="en" sz="1000">
                          <a:solidFill>
                            <a:srgbClr val="9C27B0"/>
                          </a:solidFill>
                          <a:latin typeface="Consolas"/>
                          <a:ea typeface="Consolas"/>
                          <a:cs typeface="Consolas"/>
                          <a:sym typeface="Consolas"/>
                        </a:rPr>
                        <a:t>int</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x</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shape</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3</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reduce_by </a:t>
                      </a:r>
                      <a:r>
                        <a:rPr lang="en" sz="1000">
                          <a:solidFill>
                            <a:srgbClr val="616161"/>
                          </a:solidFill>
                          <a:latin typeface="Consolas"/>
                          <a:ea typeface="Consolas"/>
                          <a:cs typeface="Consolas"/>
                          <a:sym typeface="Consolas"/>
                        </a:rPr>
                        <a:t>)</a:t>
                      </a:r>
                      <a:endParaRPr sz="1000">
                        <a:latin typeface="Consolas"/>
                        <a:ea typeface="Consolas"/>
                        <a:cs typeface="Consolas"/>
                        <a:sym typeface="Consolas"/>
                      </a:endParaRPr>
                    </a:p>
                    <a:p>
                      <a:pPr indent="0" lvl="0" marL="0" rtl="0" algn="l">
                        <a:lnSpc>
                          <a:spcPct val="115000"/>
                        </a:lnSpc>
                        <a:spcBef>
                          <a:spcPts val="0"/>
                        </a:spcBef>
                        <a:spcAft>
                          <a:spcPts val="0"/>
                        </a:spcAft>
                        <a:buNone/>
                      </a:pPr>
                      <a:r>
                        <a:rPr lang="en" sz="1000">
                          <a:latin typeface="Consolas"/>
                          <a:ea typeface="Consolas"/>
                          <a:cs typeface="Consolas"/>
                          <a:sym typeface="Consolas"/>
                        </a:rPr>
                        <a:t>    </a:t>
                      </a:r>
                      <a:endParaRPr sz="1000">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455A64"/>
                          </a:solidFill>
                          <a:latin typeface="Consolas"/>
                          <a:ea typeface="Consolas"/>
                          <a:cs typeface="Consolas"/>
                          <a:sym typeface="Consolas"/>
                        </a:rPr>
                        <a:t># Bottleneck convolution </a:t>
                      </a:r>
                      <a:endParaRPr sz="1000">
                        <a:latin typeface="Consolas"/>
                        <a:ea typeface="Consolas"/>
                        <a:cs typeface="Consolas"/>
                        <a:sym typeface="Consolas"/>
                      </a:endParaRPr>
                    </a:p>
                    <a:p>
                      <a:pPr indent="0" lvl="0" marL="0" rtl="0" algn="l">
                        <a:lnSpc>
                          <a:spcPct val="115000"/>
                        </a:lnSpc>
                        <a:spcBef>
                          <a:spcPts val="0"/>
                        </a:spcBef>
                        <a:spcAft>
                          <a:spcPts val="0"/>
                        </a:spcAft>
                        <a:buNone/>
                      </a:pPr>
                      <a:r>
                        <a:rPr lang="en" sz="1000">
                          <a:latin typeface="Consolas"/>
                          <a:ea typeface="Consolas"/>
                          <a:cs typeface="Consolas"/>
                          <a:sym typeface="Consolas"/>
                        </a:rPr>
                        <a:t>x </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layers</a:t>
                      </a:r>
                      <a:r>
                        <a:rPr lang="en" sz="1000">
                          <a:solidFill>
                            <a:srgbClr val="616161"/>
                          </a:solidFill>
                          <a:latin typeface="Consolas"/>
                          <a:ea typeface="Consolas"/>
                          <a:cs typeface="Consolas"/>
                          <a:sym typeface="Consolas"/>
                        </a:rPr>
                        <a:t>.</a:t>
                      </a:r>
                      <a:r>
                        <a:rPr lang="en" sz="1000">
                          <a:solidFill>
                            <a:srgbClr val="3367D6"/>
                          </a:solidFill>
                          <a:latin typeface="Consolas"/>
                          <a:ea typeface="Consolas"/>
                          <a:cs typeface="Consolas"/>
                          <a:sym typeface="Consolas"/>
                        </a:rPr>
                        <a:t>Conv2D</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nb_filters</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1</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a:t>
                      </a:r>
                      <a:r>
                        <a:rPr lang="en" sz="1000">
                          <a:solidFill>
                            <a:srgbClr val="C53929"/>
                          </a:solidFill>
                          <a:latin typeface="Consolas"/>
                          <a:ea typeface="Consolas"/>
                          <a:cs typeface="Consolas"/>
                          <a:sym typeface="Consolas"/>
                        </a:rPr>
                        <a:t>1</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strides</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1</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a:t>
                      </a:r>
                      <a:r>
                        <a:rPr lang="en" sz="1000">
                          <a:solidFill>
                            <a:srgbClr val="C53929"/>
                          </a:solidFill>
                          <a:latin typeface="Consolas"/>
                          <a:ea typeface="Consolas"/>
                          <a:cs typeface="Consolas"/>
                          <a:sym typeface="Consolas"/>
                        </a:rPr>
                        <a:t>1</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x</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a:t>
                      </a:r>
                      <a:endParaRPr sz="1000">
                        <a:latin typeface="Consolas"/>
                        <a:ea typeface="Consolas"/>
                        <a:cs typeface="Consolas"/>
                        <a:sym typeface="Consolas"/>
                      </a:endParaRPr>
                    </a:p>
                    <a:p>
                      <a:pPr indent="0" lvl="0" marL="0" rtl="0" algn="l">
                        <a:lnSpc>
                          <a:spcPct val="115000"/>
                        </a:lnSpc>
                        <a:spcBef>
                          <a:spcPts val="0"/>
                        </a:spcBef>
                        <a:spcAft>
                          <a:spcPts val="0"/>
                        </a:spcAft>
                        <a:buNone/>
                      </a:pPr>
                      <a:r>
                        <a:rPr lang="en" sz="1000">
                          <a:latin typeface="Consolas"/>
                          <a:ea typeface="Consolas"/>
                          <a:cs typeface="Consolas"/>
                          <a:sym typeface="Consolas"/>
                        </a:rPr>
                        <a:t>x </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layers</a:t>
                      </a:r>
                      <a:r>
                        <a:rPr lang="en" sz="1000">
                          <a:solidFill>
                            <a:srgbClr val="616161"/>
                          </a:solidFill>
                          <a:latin typeface="Consolas"/>
                          <a:ea typeface="Consolas"/>
                          <a:cs typeface="Consolas"/>
                          <a:sym typeface="Consolas"/>
                        </a:rPr>
                        <a:t>.</a:t>
                      </a:r>
                      <a:r>
                        <a:rPr lang="en" sz="1000">
                          <a:solidFill>
                            <a:srgbClr val="3367D6"/>
                          </a:solidFill>
                          <a:latin typeface="Consolas"/>
                          <a:ea typeface="Consolas"/>
                          <a:cs typeface="Consolas"/>
                          <a:sym typeface="Consolas"/>
                        </a:rPr>
                        <a:t>BatchNormalization</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x</a:t>
                      </a:r>
                      <a:r>
                        <a:rPr lang="en" sz="1000">
                          <a:solidFill>
                            <a:srgbClr val="616161"/>
                          </a:solidFill>
                          <a:latin typeface="Consolas"/>
                          <a:ea typeface="Consolas"/>
                          <a:cs typeface="Consolas"/>
                          <a:sym typeface="Consolas"/>
                        </a:rPr>
                        <a:t>)</a:t>
                      </a:r>
                      <a:endParaRPr sz="1000">
                        <a:latin typeface="Consolas"/>
                        <a:ea typeface="Consolas"/>
                        <a:cs typeface="Consolas"/>
                        <a:sym typeface="Consolas"/>
                      </a:endParaRPr>
                    </a:p>
                    <a:p>
                      <a:pPr indent="0" lvl="0" marL="0" rtl="0" algn="l">
                        <a:lnSpc>
                          <a:spcPct val="115000"/>
                        </a:lnSpc>
                        <a:spcBef>
                          <a:spcPts val="0"/>
                        </a:spcBef>
                        <a:spcAft>
                          <a:spcPts val="0"/>
                        </a:spcAft>
                        <a:buNone/>
                      </a:pPr>
                      <a:r>
                        <a:rPr lang="en" sz="1000">
                          <a:latin typeface="Consolas"/>
                          <a:ea typeface="Consolas"/>
                          <a:cs typeface="Consolas"/>
                          <a:sym typeface="Consolas"/>
                        </a:rPr>
                        <a:t>x </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layers</a:t>
                      </a:r>
                      <a:r>
                        <a:rPr lang="en" sz="1000">
                          <a:solidFill>
                            <a:srgbClr val="616161"/>
                          </a:solidFill>
                          <a:latin typeface="Consolas"/>
                          <a:ea typeface="Consolas"/>
                          <a:cs typeface="Consolas"/>
                          <a:sym typeface="Consolas"/>
                        </a:rPr>
                        <a:t>.</a:t>
                      </a:r>
                      <a:r>
                        <a:rPr lang="en" sz="1000">
                          <a:solidFill>
                            <a:srgbClr val="3367D6"/>
                          </a:solidFill>
                          <a:latin typeface="Consolas"/>
                          <a:ea typeface="Consolas"/>
                          <a:cs typeface="Consolas"/>
                          <a:sym typeface="Consolas"/>
                        </a:rPr>
                        <a:t>ReLU</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x</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a:t>
                      </a:r>
                      <a:endParaRPr sz="1000">
                        <a:latin typeface="Consolas"/>
                        <a:ea typeface="Consolas"/>
                        <a:cs typeface="Consolas"/>
                        <a:sym typeface="Consolas"/>
                      </a:endParaRPr>
                    </a:p>
                    <a:p>
                      <a:pPr indent="0" lvl="0" marL="0" rtl="0" algn="l">
                        <a:lnSpc>
                          <a:spcPct val="115000"/>
                        </a:lnSpc>
                        <a:spcBef>
                          <a:spcPts val="0"/>
                        </a:spcBef>
                        <a:spcAft>
                          <a:spcPts val="0"/>
                        </a:spcAft>
                        <a:buNone/>
                      </a:pPr>
                      <a:r>
                        <a:rPr lang="en" sz="1000">
                          <a:latin typeface="Consolas"/>
                          <a:ea typeface="Consolas"/>
                          <a:cs typeface="Consolas"/>
                          <a:sym typeface="Consolas"/>
                        </a:rPr>
                        <a:t>    </a:t>
                      </a:r>
                      <a:endParaRPr sz="1000">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455A64"/>
                          </a:solidFill>
                          <a:latin typeface="Consolas"/>
                          <a:ea typeface="Consolas"/>
                          <a:cs typeface="Consolas"/>
                          <a:sym typeface="Consolas"/>
                        </a:rPr>
                        <a:t># Use mean value (average) instead of max value sampling when </a:t>
                      </a:r>
                      <a:br>
                        <a:rPr lang="en" sz="1000">
                          <a:solidFill>
                            <a:srgbClr val="455A64"/>
                          </a:solidFill>
                          <a:latin typeface="Consolas"/>
                          <a:ea typeface="Consolas"/>
                          <a:cs typeface="Consolas"/>
                          <a:sym typeface="Consolas"/>
                        </a:rPr>
                      </a:br>
                      <a:r>
                        <a:rPr lang="en" sz="1000">
                          <a:solidFill>
                            <a:srgbClr val="455A64"/>
                          </a:solidFill>
                          <a:latin typeface="Consolas"/>
                          <a:ea typeface="Consolas"/>
                          <a:cs typeface="Consolas"/>
                          <a:sym typeface="Consolas"/>
                        </a:rPr>
                        <a:t># pooling</a:t>
                      </a:r>
                      <a:r>
                        <a:rPr lang="en" sz="1000">
                          <a:latin typeface="Consolas"/>
                          <a:ea typeface="Consolas"/>
                          <a:cs typeface="Consolas"/>
                          <a:sym typeface="Consolas"/>
                        </a:rPr>
                        <a:t> - </a:t>
                      </a:r>
                      <a:r>
                        <a:rPr lang="en" sz="1000">
                          <a:solidFill>
                            <a:srgbClr val="455A64"/>
                          </a:solidFill>
                          <a:latin typeface="Consolas"/>
                          <a:ea typeface="Consolas"/>
                          <a:cs typeface="Consolas"/>
                          <a:sym typeface="Consolas"/>
                        </a:rPr>
                        <a:t>reduce by 75%</a:t>
                      </a:r>
                      <a:endParaRPr sz="1000">
                        <a:latin typeface="Consolas"/>
                        <a:ea typeface="Consolas"/>
                        <a:cs typeface="Consolas"/>
                        <a:sym typeface="Consolas"/>
                      </a:endParaRPr>
                    </a:p>
                    <a:p>
                      <a:pPr indent="0" lvl="0" marL="0" rtl="0" algn="l">
                        <a:lnSpc>
                          <a:spcPct val="115000"/>
                        </a:lnSpc>
                        <a:spcBef>
                          <a:spcPts val="0"/>
                        </a:spcBef>
                        <a:spcAft>
                          <a:spcPts val="0"/>
                        </a:spcAft>
                        <a:buNone/>
                      </a:pPr>
                      <a:r>
                        <a:rPr lang="en" sz="1000">
                          <a:latin typeface="Consolas"/>
                          <a:ea typeface="Consolas"/>
                          <a:cs typeface="Consolas"/>
                          <a:sym typeface="Consolas"/>
                        </a:rPr>
                        <a:t>x </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layers</a:t>
                      </a:r>
                      <a:r>
                        <a:rPr lang="en" sz="1000">
                          <a:solidFill>
                            <a:srgbClr val="616161"/>
                          </a:solidFill>
                          <a:latin typeface="Consolas"/>
                          <a:ea typeface="Consolas"/>
                          <a:cs typeface="Consolas"/>
                          <a:sym typeface="Consolas"/>
                        </a:rPr>
                        <a:t>.</a:t>
                      </a:r>
                      <a:r>
                        <a:rPr lang="en" sz="1000">
                          <a:solidFill>
                            <a:srgbClr val="3367D6"/>
                          </a:solidFill>
                          <a:latin typeface="Consolas"/>
                          <a:ea typeface="Consolas"/>
                          <a:cs typeface="Consolas"/>
                          <a:sym typeface="Consolas"/>
                        </a:rPr>
                        <a:t>AveragePooling2D</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2</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a:t>
                      </a:r>
                      <a:r>
                        <a:rPr lang="en" sz="1000">
                          <a:solidFill>
                            <a:srgbClr val="C53929"/>
                          </a:solidFill>
                          <a:latin typeface="Consolas"/>
                          <a:ea typeface="Consolas"/>
                          <a:cs typeface="Consolas"/>
                          <a:sym typeface="Consolas"/>
                        </a:rPr>
                        <a:t>2</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strides</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2</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a:t>
                      </a:r>
                      <a:r>
                        <a:rPr lang="en" sz="1000">
                          <a:solidFill>
                            <a:srgbClr val="C53929"/>
                          </a:solidFill>
                          <a:latin typeface="Consolas"/>
                          <a:ea typeface="Consolas"/>
                          <a:cs typeface="Consolas"/>
                          <a:sym typeface="Consolas"/>
                        </a:rPr>
                        <a:t>2</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x</a:t>
                      </a:r>
                      <a:r>
                        <a:rPr lang="en" sz="1000">
                          <a:solidFill>
                            <a:srgbClr val="616161"/>
                          </a:solidFill>
                          <a:latin typeface="Consolas"/>
                          <a:ea typeface="Consolas"/>
                          <a:cs typeface="Consolas"/>
                          <a:sym typeface="Consolas"/>
                        </a:rPr>
                        <a:t>)</a:t>
                      </a:r>
                      <a:endParaRPr sz="1000">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9C27B0"/>
                          </a:solidFill>
                          <a:latin typeface="Consolas"/>
                          <a:ea typeface="Consolas"/>
                          <a:cs typeface="Consolas"/>
                          <a:sym typeface="Consolas"/>
                        </a:rPr>
                        <a:t>return</a:t>
                      </a:r>
                      <a:r>
                        <a:rPr lang="en" sz="1000">
                          <a:latin typeface="Consolas"/>
                          <a:ea typeface="Consolas"/>
                          <a:cs typeface="Consolas"/>
                          <a:sym typeface="Consolas"/>
                        </a:rPr>
                        <a:t> x</a:t>
                      </a:r>
                      <a:endParaRPr sz="1000">
                        <a:solidFill>
                          <a:srgbClr val="455A64"/>
                        </a:solidFill>
                        <a:latin typeface="Consolas"/>
                        <a:ea typeface="Consolas"/>
                        <a:cs typeface="Consolas"/>
                        <a:sym typeface="Consolas"/>
                      </a:endParaRPr>
                    </a:p>
                  </a:txBody>
                  <a:tcPr marT="63500" marB="63500" marR="63500" marL="63500">
                    <a:solidFill>
                      <a:srgbClr val="FAFAFA"/>
                    </a:solidFill>
                  </a:tcPr>
                </a:tc>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