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b0f80cc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b0f80cc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eb980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3eb980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b0f80cc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b0f80cc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b0f80c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b0f80c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b0f80cc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b0f80cc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4b0f80cc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4b0f80cc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b0f80cc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4b0f80cc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4b0f80cc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4b0f80cc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4b0f80cc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4b0f80cc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b0f80cc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4b0f80cc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0f80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0f80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4b0f80cc3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4b0f80cc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4b0f80cc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4b0f80cc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4b0f80cc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4b0f80cc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4b0f80cc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4b0f80cc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4b0f80cc3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4b0f80cc3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3eb980e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3eb980e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3eb980e4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3eb980e4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3eb980e4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3eb980e4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3eb980e4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3eb980e4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3eb980e4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73eb980e4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cdd1ab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cdd1ab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cdd1ab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cdd1ab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cdd1a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cdd1a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b0f80c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b0f80c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b0f80c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b0f80c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b0f80c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b0f80c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b0f80cc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b0f80cc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oogleCloudPlatform/keras-idiomatic-programmer/tree/master/workshops/Modern_CN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Community Lab </a:t>
            </a:r>
            <a:endParaRPr b="1"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Encoders for CNN</a:t>
            </a:r>
            <a:endParaRPr b="1" sz="30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Andrew Ferlitsch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Cloud AI/Developer Relations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Repo:</a:t>
            </a:r>
            <a:r>
              <a:rPr lang="en" sz="14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https://github.com/GoogleCloudPlatform/keras-idiomatic-programmer/tree/master/workshops/Modern_CNN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group_params </a:t>
            </a:r>
            <a:r>
              <a:rPr b="1" lang="en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metaparameters[‘groups’]: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group(inputs, group_parameters)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block_params </a:t>
            </a:r>
            <a:r>
              <a:rPr b="1" lang="en">
                <a:solidFill>
                  <a:srgbClr val="6FA8DC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metaparameters[‘n_blocks’]: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block(inputs, block_parameters)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block(inputs,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metaparameters =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‘groups’ :[ { n_blocks: 4, filters: 32 }, {n_blocks: 8, filters:64} ] 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micro architecture of a model in TF.Keras.</a:t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class </a:t>
            </a:r>
            <a:r>
              <a:rPr b="1" lang="en" sz="1200">
                <a:solidFill>
                  <a:schemeClr val="lt1"/>
                </a:solidFill>
              </a:rPr>
              <a:t>MyModel():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metaparameters =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‘groups’ :[ { n_blocks: 4, filters: 32 }, {n_blocks: 8, filters:64} 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] 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</a:t>
            </a: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learner(self, 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 for</a:t>
            </a:r>
            <a:r>
              <a:rPr lang="en" sz="1200">
                <a:solidFill>
                  <a:srgbClr val="FFFFFF"/>
                </a:solidFill>
              </a:rPr>
              <a:t> group_params </a:t>
            </a:r>
            <a:r>
              <a:rPr b="1" lang="en" sz="1200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metaparameters[‘groups’]: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group(inputs, group_parameters)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@staticmethod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def </a:t>
            </a:r>
            <a:r>
              <a:rPr lang="en" sz="1200">
                <a:solidFill>
                  <a:srgbClr val="FFFFFF"/>
                </a:solidFill>
              </a:rPr>
              <a:t>group(inputs,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for</a:t>
            </a:r>
            <a:r>
              <a:rPr lang="en" sz="1200">
                <a:solidFill>
                  <a:srgbClr val="FFFFFF"/>
                </a:solidFill>
              </a:rPr>
              <a:t> block_params </a:t>
            </a:r>
            <a:r>
              <a:rPr b="1" lang="en" sz="1200">
                <a:solidFill>
                  <a:srgbClr val="6FA8DC"/>
                </a:solidFill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metaparameters[‘n_blocks’]: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block(inputs, block_parameters)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</a:t>
            </a:r>
            <a:r>
              <a:rPr lang="en" sz="1200">
                <a:solidFill>
                  <a:schemeClr val="lt1"/>
                </a:solidFill>
              </a:rPr>
              <a:t>@staticmethod</a:t>
            </a:r>
            <a:br>
              <a:rPr b="1" lang="en" sz="1200">
                <a:solidFill>
                  <a:srgbClr val="6D9EEB"/>
                </a:solidFill>
              </a:rPr>
            </a:br>
            <a:r>
              <a:rPr b="1" lang="en" sz="1200">
                <a:solidFill>
                  <a:srgbClr val="6D9EEB"/>
                </a:solidFill>
              </a:rPr>
              <a:t>     def </a:t>
            </a:r>
            <a:r>
              <a:rPr lang="en" sz="1200">
                <a:solidFill>
                  <a:srgbClr val="FFFFFF"/>
                </a:solidFill>
              </a:rPr>
              <a:t>block(inputs,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the micro architecture of a model in TF.Keras.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@staticmethod provides means to tear off buildable micro components that afe configured by metaparameters (factory design pattern).</a:t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Stem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913650" y="3398800"/>
            <a:ext cx="18288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model entry part of the Graph.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481955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72" name="Google Shape;172;p24"/>
          <p:cNvSpPr/>
          <p:nvPr/>
        </p:nvSpPr>
        <p:spPr>
          <a:xfrm rot="-5400000">
            <a:off x="5706738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325840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174" name="Google Shape;174;p24"/>
          <p:cNvSpPr/>
          <p:nvPr/>
        </p:nvSpPr>
        <p:spPr>
          <a:xfrm rot="-5400000">
            <a:off x="4155363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3215625" y="1991100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4262025" y="16942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 rot="-5400000">
            <a:off x="2800624" y="2461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2401550" y="24285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cxnSp>
        <p:nvCxnSpPr>
          <p:cNvPr id="179" name="Google Shape;179;p24"/>
          <p:cNvCxnSpPr/>
          <p:nvPr/>
        </p:nvCxnSpPr>
        <p:spPr>
          <a:xfrm flipH="1">
            <a:off x="4624875" y="3287625"/>
            <a:ext cx="1080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/>
        </p:nvSpPr>
        <p:spPr>
          <a:xfrm>
            <a:off x="2796100" y="3363550"/>
            <a:ext cx="1665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data preprocessing part of the Graph (detachable).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6988925" y="1699450"/>
            <a:ext cx="17316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convolutional layers for extracting coarse features, followed by pooling the coarse feature maps.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356125" y="1699450"/>
            <a:ext cx="19155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 (T in ETL) of raw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augmentation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 for prediction.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0" y="0"/>
            <a:ext cx="2521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</a:rPr>
              <a:t>2015 ILSVRC Winner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264300" y="93300"/>
            <a:ext cx="250200" cy="221400"/>
          </a:xfrm>
          <a:prstGeom prst="sun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164250" y="2454188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92" name="Google Shape;192;p25"/>
          <p:cNvSpPr/>
          <p:nvPr/>
        </p:nvSpPr>
        <p:spPr>
          <a:xfrm>
            <a:off x="1766350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 Group</a:t>
            </a:r>
            <a:endParaRPr b="1" sz="1000"/>
          </a:p>
        </p:txBody>
      </p:sp>
      <p:sp>
        <p:nvSpPr>
          <p:cNvPr id="193" name="Google Shape;193;p25"/>
          <p:cNvSpPr/>
          <p:nvPr/>
        </p:nvSpPr>
        <p:spPr>
          <a:xfrm rot="-5400000">
            <a:off x="1161788" y="27349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 rot="-5400000">
            <a:off x="2256025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6204175" y="1682363"/>
            <a:ext cx="675000" cy="237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Final</a:t>
            </a:r>
            <a:br>
              <a:rPr b="1" lang="en" sz="1000"/>
            </a:br>
            <a:r>
              <a:rPr b="1" lang="en" sz="1000"/>
              <a:t>Pooling</a:t>
            </a:r>
            <a:br>
              <a:rPr b="1" lang="en" sz="1000"/>
            </a:br>
            <a:r>
              <a:rPr b="1" lang="en" sz="1000"/>
              <a:t>Flatten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196" name="Google Shape;196;p25"/>
          <p:cNvSpPr txBox="1"/>
          <p:nvPr/>
        </p:nvSpPr>
        <p:spPr>
          <a:xfrm>
            <a:off x="4024475" y="1253550"/>
            <a:ext cx="1838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Macro-Architecture</a:t>
            </a:r>
            <a:endParaRPr b="1" sz="1200"/>
          </a:p>
        </p:txBody>
      </p:sp>
      <p:sp>
        <p:nvSpPr>
          <p:cNvPr id="197" name="Google Shape;197;p25"/>
          <p:cNvSpPr/>
          <p:nvPr/>
        </p:nvSpPr>
        <p:spPr>
          <a:xfrm>
            <a:off x="2867525" y="1649538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98" name="Google Shape;198;p25"/>
          <p:cNvSpPr/>
          <p:nvPr/>
        </p:nvSpPr>
        <p:spPr>
          <a:xfrm rot="-5400000">
            <a:off x="3357213" y="27043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3968713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200" name="Google Shape;200;p25"/>
          <p:cNvSpPr/>
          <p:nvPr/>
        </p:nvSpPr>
        <p:spPr>
          <a:xfrm>
            <a:off x="7131975" y="1659113"/>
            <a:ext cx="675000" cy="2424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(Dense)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201" name="Google Shape;201;p25"/>
          <p:cNvSpPr/>
          <p:nvPr/>
        </p:nvSpPr>
        <p:spPr>
          <a:xfrm rot="-5400000">
            <a:off x="4458413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 rot="-5400000">
            <a:off x="5581638" y="27898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 rot="-5400000">
            <a:off x="2185950" y="2450225"/>
            <a:ext cx="391200" cy="4029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1252250" y="4660325"/>
            <a:ext cx="1514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 Learning</a:t>
            </a:r>
            <a:endParaRPr b="1" sz="1000"/>
          </a:p>
        </p:txBody>
      </p:sp>
      <p:sp>
        <p:nvSpPr>
          <p:cNvPr id="205" name="Google Shape;205;p25"/>
          <p:cNvSpPr/>
          <p:nvPr/>
        </p:nvSpPr>
        <p:spPr>
          <a:xfrm rot="-5400000">
            <a:off x="6274325" y="3416500"/>
            <a:ext cx="391200" cy="225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5672925" y="4737100"/>
            <a:ext cx="1702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Classification Learning</a:t>
            </a:r>
            <a:endParaRPr b="1" sz="1000"/>
          </a:p>
        </p:txBody>
      </p:sp>
      <p:sp>
        <p:nvSpPr>
          <p:cNvPr id="207" name="Google Shape;207;p25"/>
          <p:cNvSpPr/>
          <p:nvPr/>
        </p:nvSpPr>
        <p:spPr>
          <a:xfrm>
            <a:off x="5080925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208" name="Google Shape;208;p25"/>
          <p:cNvSpPr txBox="1"/>
          <p:nvPr/>
        </p:nvSpPr>
        <p:spPr>
          <a:xfrm>
            <a:off x="7919100" y="1659025"/>
            <a:ext cx="11382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Hidden layers dropped in classifier.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Classification partially moved into top convolutional group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7387000" y="1435075"/>
            <a:ext cx="14259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block uses linear projection for the residual link to expand the number of feature maps (dimensionality expansion) to match the number of filters for the corresponding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905425" y="1609888"/>
            <a:ext cx="4653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223980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Projection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218" name="Google Shape;218;p26"/>
          <p:cNvSpPr/>
          <p:nvPr/>
        </p:nvSpPr>
        <p:spPr>
          <a:xfrm rot="-5400000">
            <a:off x="2929000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2902100" y="1269550"/>
            <a:ext cx="406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Group (Micro-Architecture)</a:t>
            </a:r>
            <a:endParaRPr b="1" sz="1200"/>
          </a:p>
        </p:txBody>
      </p:sp>
      <p:sp>
        <p:nvSpPr>
          <p:cNvPr id="220" name="Google Shape;220;p26"/>
          <p:cNvSpPr/>
          <p:nvPr/>
        </p:nvSpPr>
        <p:spPr>
          <a:xfrm rot="-5400000">
            <a:off x="5643338" y="2876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 rot="-5400000">
            <a:off x="4342638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3596975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223" name="Google Shape;223;p26"/>
          <p:cNvSpPr/>
          <p:nvPr/>
        </p:nvSpPr>
        <p:spPr>
          <a:xfrm>
            <a:off x="495415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224" name="Google Shape;224;p26"/>
          <p:cNvSpPr txBox="1"/>
          <p:nvPr/>
        </p:nvSpPr>
        <p:spPr>
          <a:xfrm>
            <a:off x="6159650" y="2592675"/>
            <a:ext cx="5535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225" name="Google Shape;225;p26"/>
          <p:cNvSpPr/>
          <p:nvPr/>
        </p:nvSpPr>
        <p:spPr>
          <a:xfrm rot="-5400000">
            <a:off x="1532749" y="28873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 rot="-5400000">
            <a:off x="6570899" y="2844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1143300" y="28546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28" name="Google Shape;228;p26"/>
          <p:cNvSpPr txBox="1"/>
          <p:nvPr/>
        </p:nvSpPr>
        <p:spPr>
          <a:xfrm>
            <a:off x="6851738" y="2790675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29" name="Google Shape;229;p26"/>
          <p:cNvSpPr txBox="1"/>
          <p:nvPr/>
        </p:nvSpPr>
        <p:spPr>
          <a:xfrm>
            <a:off x="311800" y="1609900"/>
            <a:ext cx="877800" cy="265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Projection shortcut doubles the number of filters.</a:t>
            </a:r>
            <a:endParaRPr/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311700" y="113925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group(inputs, strides=(2, 2),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n_filters = metaparameters[‘n_filters’]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n_blocks = metaparameters[‘n_blocks’]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</a:t>
            </a:r>
            <a:r>
              <a:rPr lang="en">
                <a:solidFill>
                  <a:srgbClr val="93C47D"/>
                </a:solidFill>
              </a:rPr>
              <a:t># Linear Projection Block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</a:t>
            </a:r>
            <a:r>
              <a:rPr lang="en">
                <a:solidFill>
                  <a:srgbClr val="FFFFFF"/>
                </a:solidFill>
              </a:rPr>
              <a:t>inputs = projection_block(inputs, n_filters, strides=strides)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</a:t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lang="en">
                <a:solidFill>
                  <a:srgbClr val="93C47D"/>
                </a:solidFill>
              </a:rPr>
              <a:t># Identity Blocks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for </a:t>
            </a:r>
            <a:r>
              <a:rPr lang="en">
                <a:solidFill>
                  <a:srgbClr val="FFFFFF"/>
                </a:solidFill>
              </a:rPr>
              <a:t>_ </a:t>
            </a:r>
            <a:r>
              <a:rPr b="1" lang="en">
                <a:solidFill>
                  <a:srgbClr val="6FA8DC"/>
                </a:solidFill>
              </a:rPr>
              <a:t>in </a:t>
            </a:r>
            <a:r>
              <a:rPr lang="en">
                <a:solidFill>
                  <a:srgbClr val="FFFFFF"/>
                </a:solidFill>
              </a:rPr>
              <a:t>range(n_blocks-1):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Inputs = identity_block(inputs, n_filters)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return</a:t>
            </a:r>
            <a:r>
              <a:rPr lang="en">
                <a:solidFill>
                  <a:srgbClr val="FFFFFF"/>
                </a:solidFill>
              </a:rPr>
              <a:t> inputs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group does not do feature pooling in projection block --while subsequent groups do feature pooling.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blocks use identity link (no projection).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514946" y="1068525"/>
            <a:ext cx="2041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Stem Group</a:t>
            </a:r>
            <a:endParaRPr b="1" sz="1200"/>
          </a:p>
        </p:txBody>
      </p:sp>
      <p:sp>
        <p:nvSpPr>
          <p:cNvPr id="245" name="Google Shape;245;p28"/>
          <p:cNvSpPr/>
          <p:nvPr/>
        </p:nvSpPr>
        <p:spPr>
          <a:xfrm>
            <a:off x="2377108" y="1419716"/>
            <a:ext cx="5634900" cy="23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622437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47" name="Google Shape;247;p28"/>
          <p:cNvSpPr/>
          <p:nvPr/>
        </p:nvSpPr>
        <p:spPr>
          <a:xfrm rot="-5400000">
            <a:off x="3389354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4013458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7x7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(64 filters)</a:t>
            </a:r>
            <a:endParaRPr b="1" sz="1000"/>
          </a:p>
        </p:txBody>
      </p:sp>
      <p:sp>
        <p:nvSpPr>
          <p:cNvPr id="249" name="Google Shape;249;p28"/>
          <p:cNvSpPr/>
          <p:nvPr/>
        </p:nvSpPr>
        <p:spPr>
          <a:xfrm rot="-5400000">
            <a:off x="1966108" y="2410991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1555525" y="2359106"/>
            <a:ext cx="5298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51" name="Google Shape;251;p28"/>
          <p:cNvSpPr txBox="1"/>
          <p:nvPr/>
        </p:nvSpPr>
        <p:spPr>
          <a:xfrm>
            <a:off x="8303764" y="2421237"/>
            <a:ext cx="604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52" name="Google Shape;252;p28"/>
          <p:cNvSpPr/>
          <p:nvPr/>
        </p:nvSpPr>
        <p:spPr>
          <a:xfrm rot="-5400000">
            <a:off x="8045287" y="2488029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 rot="-5400000">
            <a:off x="4779369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28"/>
          <p:cNvCxnSpPr>
            <a:endCxn id="248" idx="2"/>
          </p:cNvCxnSpPr>
          <p:nvPr/>
        </p:nvCxnSpPr>
        <p:spPr>
          <a:xfrm rot="-5400000">
            <a:off x="3684508" y="3819205"/>
            <a:ext cx="997500" cy="66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8"/>
          <p:cNvSpPr txBox="1"/>
          <p:nvPr/>
        </p:nvSpPr>
        <p:spPr>
          <a:xfrm>
            <a:off x="2951731" y="4649688"/>
            <a:ext cx="2259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Dimensionality reduction - reduce size of feature maps by 75%</a:t>
            </a:r>
            <a:endParaRPr b="1" sz="1000"/>
          </a:p>
        </p:txBody>
      </p:sp>
      <p:sp>
        <p:nvSpPr>
          <p:cNvPr id="256" name="Google Shape;256;p28"/>
          <p:cNvSpPr/>
          <p:nvPr/>
        </p:nvSpPr>
        <p:spPr>
          <a:xfrm>
            <a:off x="540246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57" name="Google Shape;257;p28"/>
          <p:cNvSpPr/>
          <p:nvPr/>
        </p:nvSpPr>
        <p:spPr>
          <a:xfrm rot="-5400000">
            <a:off x="6168379" y="2519062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679147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2x2</a:t>
            </a:r>
            <a:endParaRPr b="1" sz="1000"/>
          </a:p>
        </p:txBody>
      </p:sp>
      <p:cxnSp>
        <p:nvCxnSpPr>
          <p:cNvPr id="259" name="Google Shape;259;p28"/>
          <p:cNvCxnSpPr/>
          <p:nvPr/>
        </p:nvCxnSpPr>
        <p:spPr>
          <a:xfrm flipH="1" rot="10800000">
            <a:off x="5384881" y="3609888"/>
            <a:ext cx="1402200" cy="128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8"/>
          <p:cNvSpPr txBox="1"/>
          <p:nvPr/>
        </p:nvSpPr>
        <p:spPr>
          <a:xfrm>
            <a:off x="311700" y="1419825"/>
            <a:ext cx="12438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Introduced using a coarse filter size (7x7) vs. VGG (3x3).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Added dimensionality reduction with strided convolution and max pooling.</a:t>
            </a:r>
            <a:endParaRPr sz="1200"/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2177651" y="17571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268" name="Google Shape;268;p29"/>
          <p:cNvSpPr txBox="1"/>
          <p:nvPr/>
        </p:nvSpPr>
        <p:spPr>
          <a:xfrm>
            <a:off x="2786369" y="1106900"/>
            <a:ext cx="4338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Identity Shortcut</a:t>
            </a:r>
            <a:endParaRPr b="1" sz="1200"/>
          </a:p>
        </p:txBody>
      </p:sp>
      <p:sp>
        <p:nvSpPr>
          <p:cNvPr id="269" name="Google Shape;269;p29"/>
          <p:cNvSpPr/>
          <p:nvPr/>
        </p:nvSpPr>
        <p:spPr>
          <a:xfrm rot="-5400000">
            <a:off x="4237346" y="266486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 rot="-5400000">
            <a:off x="2980358" y="262269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3497575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272" name="Google Shape;272;p29"/>
          <p:cNvSpPr/>
          <p:nvPr/>
        </p:nvSpPr>
        <p:spPr>
          <a:xfrm>
            <a:off x="4754563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4078474" y="3949318"/>
            <a:ext cx="13593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Feature Maps is increased 4X</a:t>
            </a:r>
            <a:endParaRPr b="1" sz="1000"/>
          </a:p>
        </p:txBody>
      </p:sp>
      <p:cxnSp>
        <p:nvCxnSpPr>
          <p:cNvPr id="274" name="Google Shape;274;p29"/>
          <p:cNvCxnSpPr/>
          <p:nvPr/>
        </p:nvCxnSpPr>
        <p:spPr>
          <a:xfrm rot="-5400000">
            <a:off x="4149213" y="3452972"/>
            <a:ext cx="856500" cy="22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9"/>
          <p:cNvSpPr/>
          <p:nvPr/>
        </p:nvSpPr>
        <p:spPr>
          <a:xfrm rot="-5400000">
            <a:off x="1876222" y="2572788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1378975" y="2563562"/>
            <a:ext cx="5349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77" name="Google Shape;277;p29"/>
          <p:cNvSpPr/>
          <p:nvPr/>
        </p:nvSpPr>
        <p:spPr>
          <a:xfrm rot="-5400000">
            <a:off x="5772745" y="26468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7543864" y="2637625"/>
            <a:ext cx="610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79" name="Google Shape;279;p29"/>
          <p:cNvSpPr/>
          <p:nvPr/>
        </p:nvSpPr>
        <p:spPr>
          <a:xfrm>
            <a:off x="6149214" y="2563562"/>
            <a:ext cx="1012800" cy="424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280" name="Google Shape;280;p29"/>
          <p:cNvSpPr/>
          <p:nvPr/>
        </p:nvSpPr>
        <p:spPr>
          <a:xfrm rot="-5400000">
            <a:off x="7242436" y="26653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1921025" y="2764380"/>
            <a:ext cx="72300" cy="20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1921025" y="4709908"/>
            <a:ext cx="4813500" cy="5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6615571" y="2987788"/>
            <a:ext cx="157800" cy="1717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 txBox="1"/>
          <p:nvPr/>
        </p:nvSpPr>
        <p:spPr>
          <a:xfrm>
            <a:off x="4984640" y="4770592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restoration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85" name="Google Shape;285;p29"/>
          <p:cNvCxnSpPr/>
          <p:nvPr/>
        </p:nvCxnSpPr>
        <p:spPr>
          <a:xfrm rot="10800000">
            <a:off x="4848425" y="4373486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9"/>
          <p:cNvSpPr txBox="1"/>
          <p:nvPr/>
        </p:nvSpPr>
        <p:spPr>
          <a:xfrm>
            <a:off x="2350152" y="4808567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reduction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87" name="Google Shape;287;p29"/>
          <p:cNvCxnSpPr/>
          <p:nvPr/>
        </p:nvCxnSpPr>
        <p:spPr>
          <a:xfrm flipH="1" rot="5400000">
            <a:off x="2195017" y="4271957"/>
            <a:ext cx="984600" cy="20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9"/>
          <p:cNvSpPr txBox="1"/>
          <p:nvPr/>
        </p:nvSpPr>
        <p:spPr>
          <a:xfrm>
            <a:off x="7161897" y="3449503"/>
            <a:ext cx="1982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89" name="Google Shape;289;p29"/>
          <p:cNvCxnSpPr/>
          <p:nvPr/>
        </p:nvCxnSpPr>
        <p:spPr>
          <a:xfrm rot="10800000">
            <a:off x="7741928" y="2923742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9"/>
          <p:cNvSpPr/>
          <p:nvPr/>
        </p:nvSpPr>
        <p:spPr>
          <a:xfrm rot="5400000">
            <a:off x="3970584" y="421341"/>
            <a:ext cx="184800" cy="2543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2942044" y="1361691"/>
            <a:ext cx="22461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bottleneck design</a:t>
            </a:r>
            <a:endParaRPr b="1" sz="800">
              <a:solidFill>
                <a:srgbClr val="0097A7"/>
              </a:solidFill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263425" y="1757150"/>
            <a:ext cx="1067400" cy="193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convolution layers reduce the number of features maps from previous block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(bottleneck).</a:t>
            </a:r>
            <a:endParaRPr sz="1200"/>
          </a:p>
        </p:txBody>
      </p:sp>
      <p:sp>
        <p:nvSpPr>
          <p:cNvPr id="293" name="Google Shape;293;p29"/>
          <p:cNvSpPr txBox="1"/>
          <p:nvPr/>
        </p:nvSpPr>
        <p:spPr>
          <a:xfrm>
            <a:off x="6149225" y="1724225"/>
            <a:ext cx="2246100" cy="54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convolution increases the number of feature maps.</a:t>
            </a:r>
            <a:endParaRPr sz="1200"/>
          </a:p>
        </p:txBody>
      </p:sp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identity_block</a:t>
            </a:r>
            <a:r>
              <a:rPr lang="en" sz="1200">
                <a:solidFill>
                  <a:srgbClr val="FFFFFF"/>
                </a:solidFill>
              </a:rPr>
              <a:t>(inputs,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the input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</a:t>
            </a:r>
            <a:r>
              <a:rPr lang="en" sz="1200">
                <a:solidFill>
                  <a:srgbClr val="FFFFFF"/>
                </a:solidFill>
              </a:rPr>
              <a:t>nputs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</a:t>
            </a:r>
            <a:r>
              <a:rPr lang="en" sz="1200">
                <a:solidFill>
                  <a:srgbClr val="FFFFFF"/>
                </a:solidFill>
              </a:rPr>
              <a:t>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saving a copy of the input (residual).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series of sequential convolutions.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matrix add of the saved input (residual) with outputs of the last convolution.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2260522" y="1432512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Strided</a:t>
            </a:r>
            <a:br>
              <a:rPr b="1" lang="en" sz="900"/>
            </a:b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309" name="Google Shape;309;p31"/>
          <p:cNvSpPr txBox="1"/>
          <p:nvPr/>
        </p:nvSpPr>
        <p:spPr>
          <a:xfrm>
            <a:off x="2430674" y="1017725"/>
            <a:ext cx="5225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(Linear) Projection  Shortcut</a:t>
            </a:r>
            <a:endParaRPr b="1" sz="1200"/>
          </a:p>
        </p:txBody>
      </p:sp>
      <p:sp>
        <p:nvSpPr>
          <p:cNvPr id="310" name="Google Shape;310;p31"/>
          <p:cNvSpPr/>
          <p:nvPr/>
        </p:nvSpPr>
        <p:spPr>
          <a:xfrm rot="-5400000">
            <a:off x="4268056" y="2388140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 rot="-5400000">
            <a:off x="3028111" y="2343962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3562550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313" name="Google Shape;313;p31"/>
          <p:cNvSpPr/>
          <p:nvPr/>
        </p:nvSpPr>
        <p:spPr>
          <a:xfrm>
            <a:off x="4802496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314" name="Google Shape;314;p31"/>
          <p:cNvSpPr/>
          <p:nvPr/>
        </p:nvSpPr>
        <p:spPr>
          <a:xfrm rot="-5400000">
            <a:off x="1953970" y="229357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 txBox="1"/>
          <p:nvPr/>
        </p:nvSpPr>
        <p:spPr>
          <a:xfrm>
            <a:off x="1472675" y="2277308"/>
            <a:ext cx="5277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316" name="Google Shape;316;p31"/>
          <p:cNvSpPr/>
          <p:nvPr/>
        </p:nvSpPr>
        <p:spPr>
          <a:xfrm rot="-5400000">
            <a:off x="5797662" y="2371166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 txBox="1"/>
          <p:nvPr/>
        </p:nvSpPr>
        <p:spPr>
          <a:xfrm>
            <a:off x="7553979" y="2354897"/>
            <a:ext cx="602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18" name="Google Shape;318;p31"/>
          <p:cNvSpPr/>
          <p:nvPr/>
        </p:nvSpPr>
        <p:spPr>
          <a:xfrm>
            <a:off x="6178237" y="2277308"/>
            <a:ext cx="999000" cy="44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319" name="Google Shape;319;p31"/>
          <p:cNvSpPr/>
          <p:nvPr/>
        </p:nvSpPr>
        <p:spPr>
          <a:xfrm rot="-5400000">
            <a:off x="7247427" y="239054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2007376" y="2487686"/>
            <a:ext cx="71100" cy="2097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2007376" y="4525842"/>
            <a:ext cx="4748400" cy="58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6638271" y="2721731"/>
            <a:ext cx="155700" cy="1799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 txBox="1"/>
          <p:nvPr/>
        </p:nvSpPr>
        <p:spPr>
          <a:xfrm>
            <a:off x="6233147" y="4773063"/>
            <a:ext cx="1847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projection shortcut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324" name="Google Shape;324;p31"/>
          <p:cNvCxnSpPr/>
          <p:nvPr/>
        </p:nvCxnSpPr>
        <p:spPr>
          <a:xfrm rot="10800000">
            <a:off x="4894881" y="4173512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1"/>
          <p:cNvSpPr/>
          <p:nvPr/>
        </p:nvSpPr>
        <p:spPr>
          <a:xfrm>
            <a:off x="3364123" y="4143911"/>
            <a:ext cx="2156400" cy="629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 Convolution 1x1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Filters x 4</a:t>
            </a:r>
            <a:endParaRPr b="1" sz="1000"/>
          </a:p>
        </p:txBody>
      </p:sp>
      <p:sp>
        <p:nvSpPr>
          <p:cNvPr id="326" name="Google Shape;326;p31"/>
          <p:cNvSpPr txBox="1"/>
          <p:nvPr/>
        </p:nvSpPr>
        <p:spPr>
          <a:xfrm>
            <a:off x="2260522" y="3738378"/>
            <a:ext cx="1340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Reduces Filter Size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 75%</a:t>
            </a:r>
            <a:endParaRPr b="1" sz="1000"/>
          </a:p>
        </p:txBody>
      </p:sp>
      <p:cxnSp>
        <p:nvCxnSpPr>
          <p:cNvPr id="327" name="Google Shape;327;p31"/>
          <p:cNvCxnSpPr/>
          <p:nvPr/>
        </p:nvCxnSpPr>
        <p:spPr>
          <a:xfrm rot="10800000">
            <a:off x="5640217" y="4651603"/>
            <a:ext cx="536400" cy="20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1"/>
          <p:cNvCxnSpPr>
            <a:endCxn id="308" idx="2"/>
          </p:cNvCxnSpPr>
          <p:nvPr/>
        </p:nvCxnSpPr>
        <p:spPr>
          <a:xfrm rot="-5400000">
            <a:off x="2575972" y="3592962"/>
            <a:ext cx="316200" cy="5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1"/>
          <p:cNvCxnSpPr/>
          <p:nvPr/>
        </p:nvCxnSpPr>
        <p:spPr>
          <a:xfrm>
            <a:off x="2904851" y="4093422"/>
            <a:ext cx="383100" cy="24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1"/>
          <p:cNvSpPr txBox="1"/>
          <p:nvPr/>
        </p:nvSpPr>
        <p:spPr>
          <a:xfrm>
            <a:off x="7083959" y="3272463"/>
            <a:ext cx="1954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W</a:t>
            </a:r>
            <a:r>
              <a:rPr b="1" baseline="-25000" lang="en" sz="800">
                <a:solidFill>
                  <a:srgbClr val="0097A7"/>
                </a:solidFill>
              </a:rPr>
              <a:t>s</a:t>
            </a:r>
            <a:r>
              <a:rPr b="1" lang="en" sz="800">
                <a:solidFill>
                  <a:srgbClr val="0097A7"/>
                </a:solidFill>
              </a:rPr>
              <a:t>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331" name="Google Shape;331;p31"/>
          <p:cNvCxnSpPr/>
          <p:nvPr/>
        </p:nvCxnSpPr>
        <p:spPr>
          <a:xfrm rot="10800000">
            <a:off x="7655921" y="2721780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1"/>
          <p:cNvSpPr txBox="1"/>
          <p:nvPr/>
        </p:nvSpPr>
        <p:spPr>
          <a:xfrm>
            <a:off x="256375" y="1497250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linear projection convolution is used on the residual in the first block, so the number of feature maps on the identity link match the output for the matrix add operation.</a:t>
            </a:r>
            <a:endParaRPr sz="1200"/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Objective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307525"/>
            <a:ext cx="8520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Replace a traditional "stem convolution group" of higher input dimensionality with lower dimensionality encoding, learned from first training the dataset on an autoencoder.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Goal is that by using a lower dimensionality encoding, one can substantially increase training time of a model.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/>
          <p:nvPr/>
        </p:nvSpPr>
        <p:spPr>
          <a:xfrm rot="-5400000">
            <a:off x="1273898" y="3569009"/>
            <a:ext cx="600600" cy="236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5400000">
            <a:off x="2976720" y="3546294"/>
            <a:ext cx="600600" cy="2670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82875" y="2906918"/>
            <a:ext cx="833100" cy="1472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Encoder</a:t>
            </a:r>
            <a:endParaRPr b="1" sz="1000"/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5871104" y="4261291"/>
            <a:ext cx="263700" cy="7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6090399" y="4083985"/>
            <a:ext cx="2448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Convolutional Network trained on lower dimensional encoding (no stem group).</a:t>
            </a:r>
            <a:endParaRPr b="1" sz="1000"/>
          </a:p>
        </p:txBody>
      </p:sp>
      <p:sp>
        <p:nvSpPr>
          <p:cNvPr id="67" name="Google Shape;67;p14"/>
          <p:cNvSpPr/>
          <p:nvPr/>
        </p:nvSpPr>
        <p:spPr>
          <a:xfrm>
            <a:off x="1732614" y="3525136"/>
            <a:ext cx="1338600" cy="30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Embedding</a:t>
            </a:r>
            <a:endParaRPr b="1" sz="1000"/>
          </a:p>
        </p:txBody>
      </p:sp>
      <p:sp>
        <p:nvSpPr>
          <p:cNvPr id="68" name="Google Shape;68;p14"/>
          <p:cNvSpPr/>
          <p:nvPr/>
        </p:nvSpPr>
        <p:spPr>
          <a:xfrm>
            <a:off x="3483102" y="2890751"/>
            <a:ext cx="833100" cy="1472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Decoder</a:t>
            </a:r>
            <a:endParaRPr b="1" sz="1000"/>
          </a:p>
        </p:txBody>
      </p:sp>
      <p:sp>
        <p:nvSpPr>
          <p:cNvPr id="69" name="Google Shape;69;p14"/>
          <p:cNvSpPr/>
          <p:nvPr/>
        </p:nvSpPr>
        <p:spPr>
          <a:xfrm>
            <a:off x="4971883" y="2890751"/>
            <a:ext cx="833100" cy="1472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Network</a:t>
            </a:r>
            <a:endParaRPr b="1" sz="1000"/>
          </a:p>
        </p:txBody>
      </p:sp>
      <p:sp>
        <p:nvSpPr>
          <p:cNvPr id="70" name="Google Shape;70;p14"/>
          <p:cNvSpPr/>
          <p:nvPr/>
        </p:nvSpPr>
        <p:spPr>
          <a:xfrm rot="-5400000">
            <a:off x="5766886" y="3524436"/>
            <a:ext cx="600600" cy="236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329584" y="3402332"/>
            <a:ext cx="1338600" cy="448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endParaRPr b="1" sz="1000"/>
          </a:p>
        </p:txBody>
      </p:sp>
      <p:sp>
        <p:nvSpPr>
          <p:cNvPr id="72" name="Google Shape;72;p14"/>
          <p:cNvSpPr/>
          <p:nvPr/>
        </p:nvSpPr>
        <p:spPr>
          <a:xfrm>
            <a:off x="2321273" y="3846605"/>
            <a:ext cx="131400" cy="828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359935" y="4401538"/>
            <a:ext cx="3163200" cy="273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projection</a:t>
            </a:r>
            <a:r>
              <a:rPr lang="en" sz="1200">
                <a:solidFill>
                  <a:srgbClr val="FFFFFF"/>
                </a:solidFill>
              </a:rPr>
              <a:t>_block(inputs, strides=(2, 2),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br>
              <a:rPr lang="en" sz="1200">
                <a:solidFill>
                  <a:srgbClr val="93C47D"/>
                </a:solidFill>
              </a:rPr>
            </a:b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a Linear projection of the inputs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Conv2D(4 * n_filters, (1, 1), strides=strides, </a:t>
            </a:r>
            <a:r>
              <a:rPr lang="en" sz="1200">
                <a:solidFill>
                  <a:srgbClr val="FFFFFF"/>
                </a:solidFill>
              </a:rPr>
              <a:t>...</a:t>
            </a:r>
            <a:r>
              <a:rPr lang="en" sz="1200">
                <a:solidFill>
                  <a:srgbClr val="FFFFFF"/>
                </a:solidFill>
              </a:rPr>
              <a:t>.)(inputs)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remembered input (residual) has the number of filters increased 4X on the first block to match the number of filters on the output for the matrix add operation.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3648868" y="1456050"/>
            <a:ext cx="2132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Classifier Group</a:t>
            </a:r>
            <a:endParaRPr b="1" sz="1200"/>
          </a:p>
        </p:txBody>
      </p:sp>
      <p:sp>
        <p:nvSpPr>
          <p:cNvPr id="348" name="Google Shape;348;p33"/>
          <p:cNvSpPr/>
          <p:nvPr/>
        </p:nvSpPr>
        <p:spPr>
          <a:xfrm>
            <a:off x="2965850" y="1956050"/>
            <a:ext cx="2997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3120563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Global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Average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</p:txBody>
      </p:sp>
      <p:sp>
        <p:nvSpPr>
          <p:cNvPr id="350" name="Google Shape;350;p33"/>
          <p:cNvSpPr/>
          <p:nvPr/>
        </p:nvSpPr>
        <p:spPr>
          <a:xfrm rot="-5400000">
            <a:off x="2522911" y="3005863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2037188" y="2973163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352" name="Google Shape;352;p33"/>
          <p:cNvSpPr txBox="1"/>
          <p:nvPr/>
        </p:nvSpPr>
        <p:spPr>
          <a:xfrm>
            <a:off x="4891463" y="2832900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53" name="Google Shape;353;p33"/>
          <p:cNvSpPr/>
          <p:nvPr/>
        </p:nvSpPr>
        <p:spPr>
          <a:xfrm rot="-5400000">
            <a:off x="6042811" y="3040975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 rot="-5400000">
            <a:off x="3884950" y="307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4615575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Dense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(N classes)</a:t>
            </a:r>
            <a:endParaRPr b="1" sz="1000"/>
          </a:p>
        </p:txBody>
      </p:sp>
      <p:sp>
        <p:nvSpPr>
          <p:cNvPr id="356" name="Google Shape;356;p33"/>
          <p:cNvSpPr txBox="1"/>
          <p:nvPr/>
        </p:nvSpPr>
        <p:spPr>
          <a:xfrm>
            <a:off x="6386231" y="3008275"/>
            <a:ext cx="815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57" name="Google Shape;357;p33"/>
          <p:cNvSpPr txBox="1"/>
          <p:nvPr/>
        </p:nvSpPr>
        <p:spPr>
          <a:xfrm>
            <a:off x="5836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Flattening of feature maps (bottleneck layer) is replaced by averaging each feature map into a single value and concatenating into 1D vector.</a:t>
            </a:r>
            <a:endParaRPr sz="1200"/>
          </a:p>
        </p:txBody>
      </p:sp>
      <p:sp>
        <p:nvSpPr>
          <p:cNvPr id="358" name="Google Shape;358;p33"/>
          <p:cNvSpPr txBox="1"/>
          <p:nvPr/>
        </p:nvSpPr>
        <p:spPr>
          <a:xfrm>
            <a:off x="70598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Coarse classification learning overlaps with  prior (toplevel) convolutional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(detail) classification learning is done here.</a:t>
            </a:r>
            <a:endParaRPr sz="1200"/>
          </a:p>
        </p:txBody>
      </p:sp>
      <p:sp>
        <p:nvSpPr>
          <p:cNvPr id="359" name="Google Shape;3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4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7" name="Google Shape;367;p34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"/>
          <p:cNvSpPr txBox="1"/>
          <p:nvPr/>
        </p:nvSpPr>
        <p:spPr>
          <a:xfrm>
            <a:off x="435475" y="1271100"/>
            <a:ext cx="1684800" cy="12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Pixels  values are normalized, whereby the distance between pixels is proportional to their frequency of occurrence -- which speeds up learning.</a:t>
            </a:r>
            <a:endParaRPr b="1" sz="1000"/>
          </a:p>
        </p:txBody>
      </p:sp>
      <p:sp>
        <p:nvSpPr>
          <p:cNvPr id="369" name="Google Shape;369;p34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71" name="Google Shape;371;p34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72" name="Google Shape;372;p34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74" name="Google Shape;374;p34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 rot="10800000">
            <a:off x="5544050" y="2432525"/>
            <a:ext cx="1538000" cy="2608900"/>
          </a:xfrm>
          <a:prstGeom prst="flowChartManualOperation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"/>
          <p:cNvSpPr txBox="1"/>
          <p:nvPr/>
        </p:nvSpPr>
        <p:spPr>
          <a:xfrm>
            <a:off x="7371000" y="2153200"/>
            <a:ext cx="1461300" cy="288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spreads per layer (co-variance).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At some point, the variance is too great for the model to learn - which limited the depth of layers (vanishing gradient).</a:t>
            </a:r>
            <a:endParaRPr b="1" sz="1000"/>
          </a:p>
        </p:txBody>
      </p:sp>
      <p:sp>
        <p:nvSpPr>
          <p:cNvPr id="377" name="Google Shape;377;p34"/>
          <p:cNvSpPr txBox="1"/>
          <p:nvPr/>
        </p:nvSpPr>
        <p:spPr>
          <a:xfrm>
            <a:off x="3136200" y="1055500"/>
            <a:ext cx="3274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Co-Variance Shift - Vanishing Gradient</a:t>
            </a:r>
            <a:endParaRPr b="1" sz="1200"/>
          </a:p>
        </p:txBody>
      </p:sp>
      <p:sp>
        <p:nvSpPr>
          <p:cNvPr id="378" name="Google Shape;3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84" name="Google Shape;3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5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86" name="Google Shape;386;p35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"/>
          <p:cNvSpPr txBox="1"/>
          <p:nvPr/>
        </p:nvSpPr>
        <p:spPr>
          <a:xfrm>
            <a:off x="341050" y="2772550"/>
            <a:ext cx="1684800" cy="71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Re-normalize pixel values after each convolution.</a:t>
            </a:r>
            <a:endParaRPr b="1" sz="1000"/>
          </a:p>
        </p:txBody>
      </p:sp>
      <p:sp>
        <p:nvSpPr>
          <p:cNvPr id="388" name="Google Shape;388;p35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90" name="Google Shape;390;p35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91" name="Google Shape;391;p35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93" name="Google Shape;393;p35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 txBox="1"/>
          <p:nvPr/>
        </p:nvSpPr>
        <p:spPr>
          <a:xfrm>
            <a:off x="7371000" y="2153200"/>
            <a:ext cx="1461300" cy="270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stabilizes.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Can go deeper layers without vanishing gradient.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By-product benefit was able to use higher learning rates and speed up training time.</a:t>
            </a:r>
            <a:endParaRPr b="1" sz="1000"/>
          </a:p>
        </p:txBody>
      </p:sp>
      <p:sp>
        <p:nvSpPr>
          <p:cNvPr id="395" name="Google Shape;395;p35"/>
          <p:cNvSpPr txBox="1"/>
          <p:nvPr/>
        </p:nvSpPr>
        <p:spPr>
          <a:xfrm>
            <a:off x="2887575" y="1017725"/>
            <a:ext cx="4032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Solution - Renormalize after each convolution</a:t>
            </a:r>
            <a:endParaRPr b="1" sz="1200"/>
          </a:p>
        </p:txBody>
      </p:sp>
      <p:sp>
        <p:nvSpPr>
          <p:cNvPr id="396" name="Google Shape;396;p35"/>
          <p:cNvSpPr/>
          <p:nvPr/>
        </p:nvSpPr>
        <p:spPr>
          <a:xfrm>
            <a:off x="5669275" y="2512200"/>
            <a:ext cx="1087500" cy="234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311700" y="114810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Convolutional layer followed by batch normalization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use_bias=False, 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                            kernel_initializer=’he_normal’)(inputs)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inputs = BatchNormalization()(inputs)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inputs = ReLU()(inputs)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6063925" y="1260900"/>
            <a:ext cx="2598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 (normalize over each batch) added inserted before linear activation unit (demonstrated in ResNet).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Eliminated the need for bias parameters (i.e., use_bias = False).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used random sample from He-Normal distribution for initializing weights (prior was Xavier -- increased </a:t>
            </a:r>
            <a:r>
              <a:rPr lang="en"/>
              <a:t>likelihood</a:t>
            </a:r>
            <a:r>
              <a:rPr lang="en"/>
              <a:t> of finding best optima ~ accuracy on holdout data).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5039952" y="1695182"/>
            <a:ext cx="3735000" cy="2384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385562" y="1086950"/>
            <a:ext cx="292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Macro-Architecture</a:t>
            </a:r>
            <a:endParaRPr b="1" sz="1200"/>
          </a:p>
        </p:txBody>
      </p:sp>
      <p:sp>
        <p:nvSpPr>
          <p:cNvPr id="413" name="Google Shape;413;p37"/>
          <p:cNvSpPr/>
          <p:nvPr/>
        </p:nvSpPr>
        <p:spPr>
          <a:xfrm>
            <a:off x="919412" y="1819489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14" name="Google Shape;414;p37"/>
          <p:cNvSpPr/>
          <p:nvPr/>
        </p:nvSpPr>
        <p:spPr>
          <a:xfrm rot="-5400000">
            <a:off x="196650" y="2732121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/>
          <p:nvPr/>
        </p:nvSpPr>
        <p:spPr>
          <a:xfrm rot="-5400000">
            <a:off x="1418346" y="2762367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1974851" y="1790017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17" name="Google Shape;417;p37"/>
          <p:cNvSpPr/>
          <p:nvPr/>
        </p:nvSpPr>
        <p:spPr>
          <a:xfrm rot="-5400000">
            <a:off x="2473797" y="2732109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3030301" y="1819489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19" name="Google Shape;419;p37"/>
          <p:cNvSpPr/>
          <p:nvPr/>
        </p:nvSpPr>
        <p:spPr>
          <a:xfrm rot="-5400000">
            <a:off x="3529259" y="2762367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 txBox="1"/>
          <p:nvPr/>
        </p:nvSpPr>
        <p:spPr>
          <a:xfrm>
            <a:off x="4049522" y="2497745"/>
            <a:ext cx="725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421" name="Google Shape;421;p37"/>
          <p:cNvSpPr/>
          <p:nvPr/>
        </p:nvSpPr>
        <p:spPr>
          <a:xfrm rot="-5400000">
            <a:off x="4309163" y="2777103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"/>
          <p:cNvSpPr txBox="1"/>
          <p:nvPr/>
        </p:nvSpPr>
        <p:spPr>
          <a:xfrm>
            <a:off x="2262055" y="1372317"/>
            <a:ext cx="876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Encoder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810866" y="1709907"/>
            <a:ext cx="3638100" cy="2384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5218754" y="1834214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425" name="Google Shape;425;p37"/>
          <p:cNvSpPr/>
          <p:nvPr/>
        </p:nvSpPr>
        <p:spPr>
          <a:xfrm rot="-5400000">
            <a:off x="5717688" y="2777092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6274193" y="1804742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27" name="Google Shape;427;p37"/>
          <p:cNvSpPr/>
          <p:nvPr/>
        </p:nvSpPr>
        <p:spPr>
          <a:xfrm rot="-5400000">
            <a:off x="6773139" y="2746834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7329643" y="1834214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29" name="Google Shape;429;p37"/>
          <p:cNvSpPr/>
          <p:nvPr/>
        </p:nvSpPr>
        <p:spPr>
          <a:xfrm rot="-5400000">
            <a:off x="7828601" y="2777092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8348864" y="2512469"/>
            <a:ext cx="725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431" name="Google Shape;431;p37"/>
          <p:cNvSpPr txBox="1"/>
          <p:nvPr/>
        </p:nvSpPr>
        <p:spPr>
          <a:xfrm>
            <a:off x="6684560" y="1372317"/>
            <a:ext cx="876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Decoder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1185662" y="4332012"/>
            <a:ext cx="2199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Progressively Feature Pool</a:t>
            </a:r>
            <a:endParaRPr b="1" sz="1000"/>
          </a:p>
        </p:txBody>
      </p:sp>
      <p:cxnSp>
        <p:nvCxnSpPr>
          <p:cNvPr id="433" name="Google Shape;433;p37"/>
          <p:cNvCxnSpPr/>
          <p:nvPr/>
        </p:nvCxnSpPr>
        <p:spPr>
          <a:xfrm flipH="1" rot="10800000">
            <a:off x="3036023" y="4138698"/>
            <a:ext cx="850200" cy="352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7"/>
          <p:cNvCxnSpPr/>
          <p:nvPr/>
        </p:nvCxnSpPr>
        <p:spPr>
          <a:xfrm flipH="1" rot="10800000">
            <a:off x="6908991" y="4138698"/>
            <a:ext cx="850200" cy="352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7"/>
          <p:cNvSpPr txBox="1"/>
          <p:nvPr/>
        </p:nvSpPr>
        <p:spPr>
          <a:xfrm>
            <a:off x="5053215" y="4332012"/>
            <a:ext cx="2199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Progressively Feature Unpool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Symmetric to Encoder</a:t>
            </a:r>
            <a:endParaRPr b="1" sz="1000"/>
          </a:p>
        </p:txBody>
      </p:sp>
      <p:sp>
        <p:nvSpPr>
          <p:cNvPr id="436" name="Google Shape;436;p37"/>
          <p:cNvSpPr/>
          <p:nvPr/>
        </p:nvSpPr>
        <p:spPr>
          <a:xfrm rot="-5400000">
            <a:off x="2452766" y="2904674"/>
            <a:ext cx="305100" cy="3588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 txBox="1"/>
          <p:nvPr/>
        </p:nvSpPr>
        <p:spPr>
          <a:xfrm>
            <a:off x="4283100" y="4713650"/>
            <a:ext cx="2199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Learn the function f(x) = x’, f(x’) = x, where x’ is lower dimensionality than x.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438" name="Google Shape;438;p37"/>
          <p:cNvCxnSpPr/>
          <p:nvPr/>
        </p:nvCxnSpPr>
        <p:spPr>
          <a:xfrm rot="-5400000">
            <a:off x="4082320" y="3974886"/>
            <a:ext cx="1279200" cy="21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 txBox="1"/>
          <p:nvPr>
            <p:ph type="title"/>
          </p:nvPr>
        </p:nvSpPr>
        <p:spPr>
          <a:xfrm>
            <a:off x="311700" y="4571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311700" y="1148100"/>
            <a:ext cx="60543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metaparameter: filters per layer in encoder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layers = [ { ‘n_filters’: 64 }, { ‘n_filters’: 32 }, { ‘n_filters’: 32 } 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input shape to autoencoder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inputs = Input(input_shape=(32, 32, 3))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the encoder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= encoder(inputs, layers=layers)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the decoder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outputs = decoder(x, layers=layers)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model = Model(inputs, outputs)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compile using mean square error as the loss function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model.compile(loss=’mse’, ….)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6554800" y="1292475"/>
            <a:ext cx="22005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autoencoder as an encoder and then decoder, where decoder is reverse symmetric to encoder.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is mean square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2697625" y="1686825"/>
            <a:ext cx="3795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 txBox="1"/>
          <p:nvPr/>
        </p:nvSpPr>
        <p:spPr>
          <a:xfrm>
            <a:off x="2810875" y="1017725"/>
            <a:ext cx="3795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Micro-Architecture - Encoder</a:t>
            </a:r>
            <a:endParaRPr b="1" sz="1200"/>
          </a:p>
        </p:txBody>
      </p:sp>
      <p:sp>
        <p:nvSpPr>
          <p:cNvPr id="454" name="Google Shape;454;p39"/>
          <p:cNvSpPr/>
          <p:nvPr/>
        </p:nvSpPr>
        <p:spPr>
          <a:xfrm>
            <a:off x="2810875" y="18088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(1/2H </a:t>
            </a:r>
            <a:br>
              <a:rPr b="1" lang="en" sz="1000"/>
            </a:br>
            <a:r>
              <a:rPr b="1" lang="en" sz="1000"/>
              <a:t>x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1/2W)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55" name="Google Shape;455;p39"/>
          <p:cNvSpPr/>
          <p:nvPr/>
        </p:nvSpPr>
        <p:spPr>
          <a:xfrm rot="-5400000">
            <a:off x="2025913" y="28308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9"/>
          <p:cNvSpPr/>
          <p:nvPr/>
        </p:nvSpPr>
        <p:spPr>
          <a:xfrm rot="-5400000">
            <a:off x="3300550" y="28645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/>
          <p:nvPr/>
        </p:nvSpPr>
        <p:spPr>
          <a:xfrm>
            <a:off x="3912050" y="177605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(1/4H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1/4W)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58" name="Google Shape;458;p39"/>
          <p:cNvSpPr/>
          <p:nvPr/>
        </p:nvSpPr>
        <p:spPr>
          <a:xfrm rot="-5400000">
            <a:off x="4401738" y="28308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5013238" y="18088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(1/8H</a:t>
            </a:r>
            <a:br>
              <a:rPr b="1" lang="en" sz="1000"/>
            </a:br>
            <a:r>
              <a:rPr b="1" lang="en" sz="1000"/>
              <a:t>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1/8W)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60" name="Google Shape;460;p39"/>
          <p:cNvSpPr/>
          <p:nvPr/>
        </p:nvSpPr>
        <p:spPr>
          <a:xfrm rot="-5400000">
            <a:off x="5502938" y="28645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 txBox="1"/>
          <p:nvPr/>
        </p:nvSpPr>
        <p:spPr>
          <a:xfrm>
            <a:off x="6076625" y="2564300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462" name="Google Shape;462;p39"/>
          <p:cNvSpPr txBox="1"/>
          <p:nvPr/>
        </p:nvSpPr>
        <p:spPr>
          <a:xfrm>
            <a:off x="311700" y="1808875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Each convolution downsamples feature maps by 75%.</a:t>
            </a:r>
            <a:endParaRPr b="1" sz="1000"/>
          </a:p>
        </p:txBody>
      </p:sp>
      <p:cxnSp>
        <p:nvCxnSpPr>
          <p:cNvPr id="463" name="Google Shape;463;p39"/>
          <p:cNvCxnSpPr/>
          <p:nvPr/>
        </p:nvCxnSpPr>
        <p:spPr>
          <a:xfrm>
            <a:off x="2067482" y="1959501"/>
            <a:ext cx="728700" cy="29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39"/>
          <p:cNvSpPr txBox="1"/>
          <p:nvPr/>
        </p:nvSpPr>
        <p:spPr>
          <a:xfrm>
            <a:off x="449400" y="3431400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filters are halved or held constant.</a:t>
            </a:r>
            <a:endParaRPr b="1" sz="1000"/>
          </a:p>
        </p:txBody>
      </p:sp>
      <p:cxnSp>
        <p:nvCxnSpPr>
          <p:cNvPr id="465" name="Google Shape;465;p39"/>
          <p:cNvCxnSpPr/>
          <p:nvPr/>
        </p:nvCxnSpPr>
        <p:spPr>
          <a:xfrm flipH="1" rot="10800000">
            <a:off x="2067482" y="3441926"/>
            <a:ext cx="721200" cy="31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9"/>
          <p:cNvSpPr txBox="1"/>
          <p:nvPr/>
        </p:nvSpPr>
        <p:spPr>
          <a:xfrm>
            <a:off x="4487650" y="4581775"/>
            <a:ext cx="18996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 is typically 90% reduction in size from input.</a:t>
            </a:r>
            <a:endParaRPr b="1" sz="1000"/>
          </a:p>
        </p:txBody>
      </p:sp>
      <p:cxnSp>
        <p:nvCxnSpPr>
          <p:cNvPr id="467" name="Google Shape;467;p39"/>
          <p:cNvCxnSpPr>
            <a:endCxn id="461" idx="2"/>
          </p:cNvCxnSpPr>
          <p:nvPr/>
        </p:nvCxnSpPr>
        <p:spPr>
          <a:xfrm rot="-5400000">
            <a:off x="5360825" y="3647150"/>
            <a:ext cx="1753500" cy="43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9"/>
          <p:cNvSpPr txBox="1"/>
          <p:nvPr/>
        </p:nvSpPr>
        <p:spPr>
          <a:xfrm>
            <a:off x="6979850" y="1399725"/>
            <a:ext cx="1851900" cy="3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Typically, the encoder is three layers, where each layer reduces height and width by ½.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feature maps are ⅛ in height and width.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high number of filters (e.g.,64) than the channels (e.g., 3) are used and progressively reduced or stay the same.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 is to reduce HxWx3 input by 90% for ⅛ H x ⅛ W x C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2697625" y="1521350"/>
            <a:ext cx="3795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0"/>
          <p:cNvSpPr txBox="1"/>
          <p:nvPr/>
        </p:nvSpPr>
        <p:spPr>
          <a:xfrm>
            <a:off x="2796175" y="1017725"/>
            <a:ext cx="3795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Micro-Architecture - Decoder</a:t>
            </a:r>
            <a:endParaRPr b="1" sz="1200"/>
          </a:p>
        </p:txBody>
      </p:sp>
      <p:sp>
        <p:nvSpPr>
          <p:cNvPr id="476" name="Google Shape;476;p40"/>
          <p:cNvSpPr/>
          <p:nvPr/>
        </p:nvSpPr>
        <p:spPr>
          <a:xfrm>
            <a:off x="2810875" y="1643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(2H </a:t>
            </a:r>
            <a:br>
              <a:rPr b="1" lang="en" sz="900"/>
            </a:br>
            <a:r>
              <a:rPr b="1" lang="en" sz="900"/>
              <a:t>x 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2W)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77" name="Google Shape;477;p40"/>
          <p:cNvSpPr/>
          <p:nvPr/>
        </p:nvSpPr>
        <p:spPr>
          <a:xfrm rot="-5400000">
            <a:off x="2025913" y="2665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0"/>
          <p:cNvSpPr/>
          <p:nvPr/>
        </p:nvSpPr>
        <p:spPr>
          <a:xfrm rot="-5400000">
            <a:off x="3300550" y="2699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"/>
          <p:cNvSpPr/>
          <p:nvPr/>
        </p:nvSpPr>
        <p:spPr>
          <a:xfrm>
            <a:off x="3912050" y="16105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(4H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x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4W)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0" name="Google Shape;480;p40"/>
          <p:cNvSpPr/>
          <p:nvPr/>
        </p:nvSpPr>
        <p:spPr>
          <a:xfrm rot="-5400000">
            <a:off x="4401738" y="2665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0"/>
          <p:cNvSpPr/>
          <p:nvPr/>
        </p:nvSpPr>
        <p:spPr>
          <a:xfrm>
            <a:off x="5013238" y="1643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(8H</a:t>
            </a:r>
            <a:br>
              <a:rPr b="1" lang="en" sz="900"/>
            </a:br>
            <a:r>
              <a:rPr b="1" lang="en" sz="900"/>
              <a:t>x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8W)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2" name="Google Shape;482;p40"/>
          <p:cNvSpPr/>
          <p:nvPr/>
        </p:nvSpPr>
        <p:spPr>
          <a:xfrm rot="-5400000">
            <a:off x="5502938" y="2699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0"/>
          <p:cNvSpPr txBox="1"/>
          <p:nvPr/>
        </p:nvSpPr>
        <p:spPr>
          <a:xfrm>
            <a:off x="6076625" y="23988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484" name="Google Shape;484;p40"/>
          <p:cNvSpPr txBox="1"/>
          <p:nvPr/>
        </p:nvSpPr>
        <p:spPr>
          <a:xfrm>
            <a:off x="311700" y="1643400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Each deconvolution upsamples feature maps by 75%.</a:t>
            </a:r>
            <a:endParaRPr b="1" sz="1000"/>
          </a:p>
        </p:txBody>
      </p:sp>
      <p:cxnSp>
        <p:nvCxnSpPr>
          <p:cNvPr id="485" name="Google Shape;485;p40"/>
          <p:cNvCxnSpPr/>
          <p:nvPr/>
        </p:nvCxnSpPr>
        <p:spPr>
          <a:xfrm>
            <a:off x="2067482" y="1794026"/>
            <a:ext cx="728700" cy="29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40"/>
          <p:cNvSpPr txBox="1"/>
          <p:nvPr/>
        </p:nvSpPr>
        <p:spPr>
          <a:xfrm>
            <a:off x="449400" y="3265925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filters are symmetrically the same as the encoder, except the last deconvolution.</a:t>
            </a:r>
            <a:endParaRPr b="1" sz="1000"/>
          </a:p>
        </p:txBody>
      </p:sp>
      <p:cxnSp>
        <p:nvCxnSpPr>
          <p:cNvPr id="487" name="Google Shape;487;p40"/>
          <p:cNvCxnSpPr/>
          <p:nvPr/>
        </p:nvCxnSpPr>
        <p:spPr>
          <a:xfrm flipH="1" rot="10800000">
            <a:off x="2067482" y="3276451"/>
            <a:ext cx="721200" cy="31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40"/>
          <p:cNvSpPr txBox="1"/>
          <p:nvPr/>
        </p:nvSpPr>
        <p:spPr>
          <a:xfrm>
            <a:off x="4175075" y="4416300"/>
            <a:ext cx="23625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Last deconvolution, the number of filters is the number of channels for the input to AutoEncoder (e.g., 3).</a:t>
            </a:r>
            <a:endParaRPr b="1" sz="1000"/>
          </a:p>
        </p:txBody>
      </p:sp>
      <p:cxnSp>
        <p:nvCxnSpPr>
          <p:cNvPr id="489" name="Google Shape;489;p40"/>
          <p:cNvCxnSpPr>
            <a:endCxn id="483" idx="2"/>
          </p:cNvCxnSpPr>
          <p:nvPr/>
        </p:nvCxnSpPr>
        <p:spPr>
          <a:xfrm rot="-5400000">
            <a:off x="5360825" y="3481675"/>
            <a:ext cx="1753500" cy="43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40"/>
          <p:cNvSpPr txBox="1"/>
          <p:nvPr/>
        </p:nvSpPr>
        <p:spPr>
          <a:xfrm>
            <a:off x="6979850" y="1399725"/>
            <a:ext cx="1851900" cy="3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r>
              <a:rPr lang="en" sz="1200"/>
              <a:t>he decoder is symmetric to the encoder, progressively increasing the feature map sizes in reverse order.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last deconvolution restores the number of channels to the input.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/>
          <p:nvPr>
            <p:ph type="title"/>
          </p:nvPr>
        </p:nvSpPr>
        <p:spPr>
          <a:xfrm>
            <a:off x="311700" y="4571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96" name="Google Shape;496;p41"/>
          <p:cNvSpPr txBox="1"/>
          <p:nvPr/>
        </p:nvSpPr>
        <p:spPr>
          <a:xfrm>
            <a:off x="311700" y="1148100"/>
            <a:ext cx="60543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FA8DC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encoder(x,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Progressive feature pooling 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layers = metaparameters[‘layers’]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6FA8DC"/>
                </a:solidFill>
              </a:rPr>
              <a:t> </a:t>
            </a:r>
            <a:r>
              <a:rPr b="1" lang="en" sz="1200">
                <a:solidFill>
                  <a:srgbClr val="6FA8DC"/>
                </a:solidFill>
              </a:rPr>
              <a:t>for</a:t>
            </a:r>
            <a:r>
              <a:rPr lang="en" sz="1200">
                <a:solidFill>
                  <a:srgbClr val="FFFFFF"/>
                </a:solidFill>
              </a:rPr>
              <a:t> layer </a:t>
            </a:r>
            <a:r>
              <a:rPr b="1" lang="en" sz="1200">
                <a:solidFill>
                  <a:srgbClr val="6FA8DC"/>
                </a:solidFill>
              </a:rPr>
              <a:t>in </a:t>
            </a:r>
            <a:r>
              <a:rPr lang="en" sz="1200">
                <a:solidFill>
                  <a:srgbClr val="FFFFFF"/>
                </a:solidFill>
              </a:rPr>
              <a:t>layers: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 n_filters = layer[‘n_filters’]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     x = Conv2D(n_filters, (3, 3), strides=2, padding=’same’)(x)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C47D"/>
                </a:solidFill>
              </a:rPr>
              <a:t>       # Return the bottleneck layer (encoding)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</a:t>
            </a:r>
            <a:r>
              <a:rPr b="1" lang="en" sz="1200">
                <a:solidFill>
                  <a:srgbClr val="6D9EEB"/>
                </a:solidFill>
              </a:rPr>
              <a:t>return </a:t>
            </a:r>
            <a:r>
              <a:rPr lang="en" sz="1200">
                <a:solidFill>
                  <a:srgbClr val="FFFFFF"/>
                </a:solidFill>
              </a:rPr>
              <a:t>x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</a:t>
            </a:r>
            <a:r>
              <a:rPr b="1" lang="en" sz="1200">
                <a:solidFill>
                  <a:srgbClr val="6FA8DC"/>
                </a:solidFill>
              </a:rPr>
              <a:t>def </a:t>
            </a:r>
            <a:r>
              <a:rPr lang="en" sz="1200">
                <a:solidFill>
                  <a:schemeClr val="lt1"/>
                </a:solidFill>
              </a:rPr>
              <a:t>decoder(x, **metaparameters):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Progressive feature unpooling (in reverse order)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layers = metaparameters[‘layers’]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FA8DC"/>
                </a:solidFill>
              </a:rPr>
              <a:t>      for</a:t>
            </a:r>
            <a:r>
              <a:rPr lang="en" sz="1200">
                <a:solidFill>
                  <a:schemeClr val="lt1"/>
                </a:solidFill>
              </a:rPr>
              <a:t> _ </a:t>
            </a:r>
            <a:r>
              <a:rPr b="1" lang="en" sz="1200">
                <a:solidFill>
                  <a:srgbClr val="6FA8DC"/>
                </a:solidFill>
              </a:rPr>
              <a:t>in </a:t>
            </a:r>
            <a:r>
              <a:rPr lang="en" sz="1200">
                <a:solidFill>
                  <a:srgbClr val="FFFFFF"/>
                </a:solidFill>
              </a:rPr>
              <a:t>range(len(layers-1), 0, -1):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   n_filters = layers[_][‘n_filters’]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   x = Conv2DTranspose(n_filters, (3, 3), strides=2)(x)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On last deconvolution, restore the number of channels to the input.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x = Conv2DTranspose(3, (3, 3), strides=2, padding=’same’)(x)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497" name="Google Shape;497;p41"/>
          <p:cNvSpPr txBox="1"/>
          <p:nvPr/>
        </p:nvSpPr>
        <p:spPr>
          <a:xfrm>
            <a:off x="6554800" y="1292475"/>
            <a:ext cx="22005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Progressively reduce the feature map HxW by ½ (strides=2).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Generally, the number of filters is halved or kept the same.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Progressively increase the feature map HxW by 2 (strides=2).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Questions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307525"/>
            <a:ext cx="84471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Can one achieve the same accuracy as using the original input image?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How fast can we speed up training?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Concepts in this Lab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1307525"/>
            <a:ext cx="85206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Macro vs. Micro Architecture in Convolutional Neural Networks.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How Meta-Parameters make models AutoML-friendly.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Macro/Micro architecture of ResNet (used in this lab).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Principle and Macro/Micro Architecture of AutoEncoders.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Extracting the embedding from a trained encoder to use as input to CNN.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7540450" y="2662675"/>
            <a:ext cx="1549800" cy="970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65767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93" name="Google Shape;93;p17"/>
          <p:cNvSpPr/>
          <p:nvPr/>
        </p:nvSpPr>
        <p:spPr>
          <a:xfrm>
            <a:off x="3329825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4" name="Google Shape;94;p17"/>
          <p:cNvSpPr/>
          <p:nvPr/>
        </p:nvSpPr>
        <p:spPr>
          <a:xfrm rot="-5400000">
            <a:off x="2544863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-5400000">
            <a:off x="3819500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431000" y="19585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7" name="Google Shape;97;p17"/>
          <p:cNvSpPr/>
          <p:nvPr/>
        </p:nvSpPr>
        <p:spPr>
          <a:xfrm rot="-5400000">
            <a:off x="4920688" y="301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532188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9" name="Google Shape;99;p17"/>
          <p:cNvSpPr/>
          <p:nvPr/>
        </p:nvSpPr>
        <p:spPr>
          <a:xfrm rot="-5400000">
            <a:off x="6021888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633750" y="2766263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101" name="Google Shape;101;p17"/>
          <p:cNvSpPr/>
          <p:nvPr/>
        </p:nvSpPr>
        <p:spPr>
          <a:xfrm>
            <a:off x="3156500" y="1836550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6595575" y="27468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03" name="Google Shape;103;p17"/>
          <p:cNvSpPr/>
          <p:nvPr/>
        </p:nvSpPr>
        <p:spPr>
          <a:xfrm rot="-5400000">
            <a:off x="6878913" y="30988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9652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105" name="Google Shape;105;p17"/>
          <p:cNvSpPr/>
          <p:nvPr/>
        </p:nvSpPr>
        <p:spPr>
          <a:xfrm rot="-5400000">
            <a:off x="993488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53750" y="2510875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100150" y="2214025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730650" y="14933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Learner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791750" y="2266675"/>
            <a:ext cx="902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Classifier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543400" y="1737925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716725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8" name="Google Shape;118;p18"/>
          <p:cNvSpPr/>
          <p:nvPr/>
        </p:nvSpPr>
        <p:spPr>
          <a:xfrm rot="-5400000">
            <a:off x="3206400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817900" y="185995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4307588" y="29147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919088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2" name="Google Shape;122;p18"/>
          <p:cNvSpPr/>
          <p:nvPr/>
        </p:nvSpPr>
        <p:spPr>
          <a:xfrm rot="-5400000">
            <a:off x="5408788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5982475" y="2648200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24" name="Google Shape;124;p18"/>
          <p:cNvSpPr txBox="1"/>
          <p:nvPr/>
        </p:nvSpPr>
        <p:spPr>
          <a:xfrm>
            <a:off x="4188825" y="1240838"/>
            <a:ext cx="1689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Group </a:t>
            </a:r>
            <a:endParaRPr b="1" sz="12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Parameters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Meta-Parameters</a:t>
            </a:r>
            <a:r>
              <a:rPr lang="en"/>
              <a:t>  - These are the parameters for configuring macro-architecture.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Hyper-parameters</a:t>
            </a:r>
            <a:r>
              <a:rPr lang="en"/>
              <a:t> - These are the parameters for training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Parameters </a:t>
            </a:r>
            <a:r>
              <a:rPr lang="en"/>
              <a:t>          - These are the parameters the model will learn during training.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11700" y="1141200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stem(inputs):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lang="en">
                <a:solidFill>
                  <a:srgbClr val="FFFFFF"/>
                </a:solidFill>
              </a:rPr>
              <a:t> classifier(inputs, n_classes):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inputs = Input(shape=...)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= stem(inputs)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</a:t>
            </a:r>
            <a:r>
              <a:rPr lang="en">
                <a:solidFill>
                  <a:srgbClr val="FFFFFF"/>
                </a:solidFill>
              </a:rPr>
              <a:t>= learner(layers, metaparameters=...)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outputs = classifier(layers, n_classes)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= Model(inputs, outputs)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macro architecture of a model in TF.Keras.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11700" y="1150825"/>
            <a:ext cx="53517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class </a:t>
            </a:r>
            <a:r>
              <a:rPr b="1" lang="en">
                <a:solidFill>
                  <a:srgbClr val="FFFFFF"/>
                </a:solidFill>
              </a:rPr>
              <a:t>MyModel():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def </a:t>
            </a:r>
            <a:r>
              <a:rPr lang="en">
                <a:solidFill>
                  <a:srgbClr val="FFFFFF"/>
                </a:solidFill>
              </a:rPr>
              <a:t>init(self, input_shape, n_classes,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  </a:t>
            </a:r>
            <a:r>
              <a:rPr lang="en">
                <a:solidFill>
                  <a:srgbClr val="FFFFFF"/>
                </a:solidFill>
              </a:rPr>
              <a:t>inputs = Input(shape=input_shape)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  layers = stem(inputs)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layers = learner(layers, metaparameters)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outputs = classifier(layers, n_classes)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model = Model(inputs, outputs)</a:t>
            </a:r>
            <a:br>
              <a:rPr lang="en">
                <a:solidFill>
                  <a:srgbClr val="FFFFFF"/>
                </a:solidFill>
              </a:rPr>
            </a:b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</a:t>
            </a:r>
            <a:r>
              <a:rPr b="1" lang="en">
                <a:solidFill>
                  <a:srgbClr val="6D9EEB"/>
                </a:solidFill>
              </a:rPr>
              <a:t>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stem(self, inputs):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learner(self, 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def</a:t>
            </a:r>
            <a:r>
              <a:rPr lang="en">
                <a:solidFill>
                  <a:srgbClr val="FFFFFF"/>
                </a:solidFill>
              </a:rPr>
              <a:t> classifier(self, inputs, n_classes):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a model in TF.Keras.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