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55CDB02-A35B-49A1-AE16-0C59634E1682}">
  <a:tblStyle styleId="{955CDB02-A35B-49A1-AE16-0C59634E1682}" styleName="Table_0">
    <a:wholeTbl>
      <a:tcTxStyle>
        <a:font>
          <a:latin typeface="Arial"/>
          <a:ea typeface="Arial"/>
          <a:cs typeface="Arial"/>
        </a:font>
        <a:srgbClr val="000000"/>
      </a:tcTxStyle>
      <a:tcStyle>
        <a:tcBdr>
          <a:left>
            <a:ln cap="flat" cmpd="sng" w="12700">
              <a:solidFill>
                <a:srgbClr val="E0E0E0"/>
              </a:solidFill>
              <a:prstDash val="solid"/>
              <a:round/>
              <a:headEnd len="sm" w="sm" type="none"/>
              <a:tailEnd len="sm" w="sm" type="none"/>
            </a:ln>
          </a:left>
          <a:right>
            <a:ln cap="flat" cmpd="sng" w="12700">
              <a:solidFill>
                <a:srgbClr val="E0E0E0"/>
              </a:solidFill>
              <a:prstDash val="solid"/>
              <a:round/>
              <a:headEnd len="sm" w="sm" type="none"/>
              <a:tailEnd len="sm" w="sm" type="none"/>
            </a:ln>
          </a:right>
          <a:top>
            <a:ln cap="flat" cmpd="sng" w="12700">
              <a:solidFill>
                <a:srgbClr val="E0E0E0"/>
              </a:solidFill>
              <a:prstDash val="solid"/>
              <a:round/>
              <a:headEnd len="sm" w="sm" type="none"/>
              <a:tailEnd len="sm" w="sm" type="none"/>
            </a:ln>
          </a:top>
          <a:bottom>
            <a:ln cap="flat" cmpd="sng" w="12700">
              <a:solidFill>
                <a:srgbClr val="E0E0E0"/>
              </a:solidFill>
              <a:prstDash val="solid"/>
              <a:round/>
              <a:headEnd len="sm" w="sm" type="none"/>
              <a:tailEnd len="sm" w="sm" type="none"/>
            </a:ln>
          </a:bottom>
          <a:insideH>
            <a:ln cap="flat" cmpd="sng" w="12700">
              <a:solidFill>
                <a:srgbClr val="E0E0E0"/>
              </a:solidFill>
              <a:prstDash val="solid"/>
              <a:round/>
              <a:headEnd len="sm" w="sm" type="none"/>
              <a:tailEnd len="sm" w="sm" type="none"/>
            </a:ln>
          </a:insideH>
          <a:insideV>
            <a:ln cap="flat" cmpd="sng" w="12700">
              <a:solidFill>
                <a:srgbClr val="E0E0E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6ce9d8e2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ce9d8e2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d027be3d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d027be3d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d027be3d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d027be3d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d027be3d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d027be3d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d027be3d8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d027be3d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7d027be3d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d027be3d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7d027be3d8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d027be3d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7d027be3d8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d027be3d8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7d027be3d8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d027be3d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7d027be3d8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7d027be3d8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7d027be3d8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7d027be3d8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581e144a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581e144a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7d027be3d8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d027be3d8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7d027be3d8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7d027be3d8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7d027be3d8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7d027be3d8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7d027be3d8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7d027be3d8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7d027be3d8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7d027be3d8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7d027be3d8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7d027be3d8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7d027be3d8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d027be3d8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7d027be3d8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7d027be3d8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7d027be3d8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7d027be3d8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7d027be3d8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7d027be3d8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6b15df6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6b15df6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7d027be3d8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7d027be3d8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7d027be3d8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7d027be3d8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7d027be3d8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7d027be3d8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7d027be3d8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7d027be3d8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7d027be3d8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7d027be3d8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58952ecbb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58952ecbb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6b15df6a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6b15df6a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6b15df6a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6b15df6a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76b15df6a0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6b15df6a0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6b15df6a0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6b15df6a0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d027be3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d027be3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7d027be3d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d027be3d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4.png"/><Relationship Id="rId4" Type="http://schemas.openxmlformats.org/officeDocument/2006/relationships/hyperlink" Target="https://github.com/GoogleCloudPlatform/keras-idiomatic-programmer/blob/master/books/deep-learning-by-design/Deep%20Learning%20by%20Design%20-%20Workshop%20-%20Chapter%204.ipynb"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86650"/>
            <a:ext cx="8520600" cy="17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3D85C6"/>
                </a:solidFill>
              </a:rPr>
              <a:t>Deep Learning by Design</a:t>
            </a:r>
            <a:br>
              <a:rPr lang="en" sz="4800">
                <a:solidFill>
                  <a:srgbClr val="3D85C6"/>
                </a:solidFill>
              </a:rPr>
            </a:br>
            <a:r>
              <a:rPr lang="en" sz="4800">
                <a:solidFill>
                  <a:srgbClr val="3D85C6"/>
                </a:solidFill>
              </a:rPr>
              <a:t>Using Tensorflow 2.0</a:t>
            </a:r>
            <a:endParaRPr sz="4800">
              <a:solidFill>
                <a:srgbClr val="3D85C6"/>
              </a:solidFill>
            </a:endParaRPr>
          </a:p>
        </p:txBody>
      </p:sp>
      <p:sp>
        <p:nvSpPr>
          <p:cNvPr id="55" name="Google Shape;55;p13"/>
          <p:cNvSpPr txBox="1"/>
          <p:nvPr>
            <p:ph idx="1" type="subTitle"/>
          </p:nvPr>
        </p:nvSpPr>
        <p:spPr>
          <a:xfrm>
            <a:off x="311700" y="2564450"/>
            <a:ext cx="8520600" cy="67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38761D"/>
                </a:solidFill>
              </a:rPr>
              <a:t>Computer Vision Workshop - Models by Design</a:t>
            </a:r>
            <a:br>
              <a:rPr lang="en">
                <a:solidFill>
                  <a:srgbClr val="38761D"/>
                </a:solidFill>
              </a:rPr>
            </a:br>
            <a:r>
              <a:rPr lang="en" sz="1200">
                <a:solidFill>
                  <a:srgbClr val="38761D"/>
                </a:solidFill>
              </a:rPr>
              <a:t>Version: Jan 2020</a:t>
            </a:r>
            <a:endParaRPr sz="1200">
              <a:solidFill>
                <a:srgbClr val="38761D"/>
              </a:solidFill>
            </a:endParaRPr>
          </a:p>
        </p:txBody>
      </p:sp>
      <p:pic>
        <p:nvPicPr>
          <p:cNvPr id="56" name="Google Shape;56;p13"/>
          <p:cNvPicPr preferRelativeResize="0"/>
          <p:nvPr/>
        </p:nvPicPr>
        <p:blipFill>
          <a:blip r:embed="rId3">
            <a:alphaModFix/>
          </a:blip>
          <a:stretch>
            <a:fillRect/>
          </a:stretch>
        </p:blipFill>
        <p:spPr>
          <a:xfrm>
            <a:off x="0" y="0"/>
            <a:ext cx="1827825" cy="910725"/>
          </a:xfrm>
          <a:prstGeom prst="rect">
            <a:avLst/>
          </a:prstGeom>
          <a:noFill/>
          <a:ln>
            <a:noFill/>
          </a:ln>
        </p:spPr>
      </p:pic>
      <p:pic>
        <p:nvPicPr>
          <p:cNvPr id="57" name="Google Shape;57;p13"/>
          <p:cNvPicPr preferRelativeResize="0"/>
          <p:nvPr/>
        </p:nvPicPr>
        <p:blipFill>
          <a:blip r:embed="rId4">
            <a:alphaModFix/>
          </a:blip>
          <a:stretch>
            <a:fillRect/>
          </a:stretch>
        </p:blipFill>
        <p:spPr>
          <a:xfrm>
            <a:off x="3789750" y="3235250"/>
            <a:ext cx="1428750" cy="990900"/>
          </a:xfrm>
          <a:prstGeom prst="rect">
            <a:avLst/>
          </a:prstGeom>
          <a:noFill/>
          <a:ln>
            <a:noFill/>
          </a:ln>
        </p:spPr>
      </p:pic>
      <p:pic>
        <p:nvPicPr>
          <p:cNvPr id="58" name="Google Shape;58;p13"/>
          <p:cNvPicPr preferRelativeResize="0"/>
          <p:nvPr/>
        </p:nvPicPr>
        <p:blipFill>
          <a:blip r:embed="rId5">
            <a:alphaModFix/>
          </a:blip>
          <a:stretch>
            <a:fillRect/>
          </a:stretch>
        </p:blipFill>
        <p:spPr>
          <a:xfrm>
            <a:off x="7323975" y="177775"/>
            <a:ext cx="1642475" cy="339200"/>
          </a:xfrm>
          <a:prstGeom prst="rect">
            <a:avLst/>
          </a:prstGeom>
          <a:noFill/>
          <a:ln>
            <a:noFill/>
          </a:ln>
        </p:spPr>
      </p:pic>
      <p:sp>
        <p:nvSpPr>
          <p:cNvPr id="59" name="Google Shape;59;p13"/>
          <p:cNvSpPr txBox="1"/>
          <p:nvPr/>
        </p:nvSpPr>
        <p:spPr>
          <a:xfrm>
            <a:off x="710400" y="4226150"/>
            <a:ext cx="7723200" cy="80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38761D"/>
                </a:solidFill>
              </a:rPr>
              <a:t>Repo: github.com/GoogleCloudPlatform/keras-idiomatic-programmer</a:t>
            </a:r>
            <a:endParaRPr sz="1800">
              <a:solidFill>
                <a:srgbClr val="38761D"/>
              </a:solidFill>
            </a:endParaRPr>
          </a:p>
          <a:p>
            <a:pPr indent="0" lvl="0" marL="0" rtl="0" algn="ctr">
              <a:spcBef>
                <a:spcPts val="0"/>
              </a:spcBef>
              <a:spcAft>
                <a:spcPts val="0"/>
              </a:spcAft>
              <a:buNone/>
            </a:pPr>
            <a:r>
              <a:rPr lang="en" sz="1800">
                <a:solidFill>
                  <a:srgbClr val="38761D"/>
                </a:solidFill>
              </a:rPr>
              <a:t>twitter.com/andrewferlitsch</a:t>
            </a:r>
            <a:endParaRPr sz="1800">
              <a:solidFill>
                <a:srgbClr val="38761D"/>
              </a:solidFill>
            </a:endParaRPr>
          </a:p>
          <a:p>
            <a:pPr indent="0" lvl="0" marL="0" rtl="0" algn="ctr">
              <a:spcBef>
                <a:spcPts val="0"/>
              </a:spcBef>
              <a:spcAft>
                <a:spcPts val="0"/>
              </a:spcAft>
              <a:buNone/>
            </a:pPr>
            <a:r>
              <a:t/>
            </a:r>
            <a:endParaRPr sz="1800">
              <a:solidFill>
                <a:srgbClr val="38761D"/>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Stem</a:t>
            </a:r>
            <a:endParaRPr>
              <a:solidFill>
                <a:srgbClr val="A61C00"/>
              </a:solidFill>
            </a:endParaRPr>
          </a:p>
        </p:txBody>
      </p:sp>
      <p:sp>
        <p:nvSpPr>
          <p:cNvPr id="149" name="Google Shape;149;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0" name="Google Shape;150;p22"/>
          <p:cNvSpPr txBox="1"/>
          <p:nvPr/>
        </p:nvSpPr>
        <p:spPr>
          <a:xfrm>
            <a:off x="2489100" y="11082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Example: ResNet Stem (no) </a:t>
            </a:r>
            <a:r>
              <a:rPr b="1" lang="en" sz="1200">
                <a:solidFill>
                  <a:srgbClr val="434343"/>
                </a:solidFill>
              </a:rPr>
              <a:t>Padding</a:t>
            </a:r>
            <a:endParaRPr/>
          </a:p>
        </p:txBody>
      </p:sp>
      <p:sp>
        <p:nvSpPr>
          <p:cNvPr id="151" name="Google Shape;151;p22"/>
          <p:cNvSpPr txBox="1"/>
          <p:nvPr/>
        </p:nvSpPr>
        <p:spPr>
          <a:xfrm>
            <a:off x="311700" y="1598900"/>
            <a:ext cx="8374200" cy="91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 ResNet stem convolutional layer uses no padding when sliding the filter across the image. Thus, when the filter reaches the edge of the image it stops. </a:t>
            </a:r>
            <a:r>
              <a:rPr b="1" lang="en" sz="1200">
                <a:solidFill>
                  <a:srgbClr val="4A86E8"/>
                </a:solidFill>
              </a:rPr>
              <a:t>Since each pixel does not have its own slide (the edges) by the filter, the output size is smaller than the input size</a:t>
            </a:r>
            <a:r>
              <a:rPr lang="en" sz="1200">
                <a:solidFill>
                  <a:schemeClr val="dk1"/>
                </a:solidFill>
              </a:rPr>
              <a:t>. </a:t>
            </a:r>
            <a:r>
              <a:rPr lang="en" sz="1200">
                <a:solidFill>
                  <a:schemeClr val="dk1"/>
                </a:solidFill>
              </a:rPr>
              <a:t> This is specified with the keyword parameter </a:t>
            </a:r>
            <a:r>
              <a:rPr lang="en" sz="1200">
                <a:solidFill>
                  <a:srgbClr val="3367D6"/>
                </a:solidFill>
              </a:rPr>
              <a:t>padding=’valid’</a:t>
            </a:r>
            <a:r>
              <a:rPr lang="en" sz="1200">
                <a:solidFill>
                  <a:schemeClr val="dk1"/>
                </a:solidFill>
              </a:rPr>
              <a:t> to the </a:t>
            </a:r>
            <a:r>
              <a:rPr lang="en" sz="1200">
                <a:solidFill>
                  <a:srgbClr val="3367D6"/>
                </a:solidFill>
              </a:rPr>
              <a:t>Conv2D</a:t>
            </a:r>
            <a:r>
              <a:rPr lang="en" sz="1200">
                <a:solidFill>
                  <a:schemeClr val="dk1"/>
                </a:solidFill>
              </a:rPr>
              <a:t> layer.</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pic>
        <p:nvPicPr>
          <p:cNvPr id="152" name="Google Shape;152;p22"/>
          <p:cNvPicPr preferRelativeResize="0"/>
          <p:nvPr/>
        </p:nvPicPr>
        <p:blipFill>
          <a:blip r:embed="rId3">
            <a:alphaModFix/>
          </a:blip>
          <a:stretch>
            <a:fillRect/>
          </a:stretch>
        </p:blipFill>
        <p:spPr>
          <a:xfrm>
            <a:off x="2302525" y="2511200"/>
            <a:ext cx="4392561" cy="2626750"/>
          </a:xfrm>
          <a:prstGeom prst="rect">
            <a:avLst/>
          </a:prstGeom>
          <a:noFill/>
          <a:ln>
            <a:noFill/>
          </a:ln>
        </p:spPr>
      </p:pic>
      <p:sp>
        <p:nvSpPr>
          <p:cNvPr id="153" name="Google Shape;153;p22"/>
          <p:cNvSpPr/>
          <p:nvPr/>
        </p:nvSpPr>
        <p:spPr>
          <a:xfrm>
            <a:off x="1365550" y="3050875"/>
            <a:ext cx="475500" cy="1071600"/>
          </a:xfrm>
          <a:prstGeom prst="rightArrow">
            <a:avLst>
              <a:gd fmla="val 50000" name="adj1"/>
              <a:gd fmla="val 50000" name="adj2"/>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Stem</a:t>
            </a:r>
            <a:endParaRPr>
              <a:solidFill>
                <a:srgbClr val="A61C00"/>
              </a:solidFill>
            </a:endParaRPr>
          </a:p>
        </p:txBody>
      </p:sp>
      <p:sp>
        <p:nvSpPr>
          <p:cNvPr id="159" name="Google Shape;159;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0" name="Google Shape;160;p23"/>
          <p:cNvSpPr txBox="1"/>
          <p:nvPr/>
        </p:nvSpPr>
        <p:spPr>
          <a:xfrm>
            <a:off x="2489100" y="11082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Example: ResNet Stem </a:t>
            </a:r>
            <a:r>
              <a:rPr b="1" lang="en" sz="1200">
                <a:solidFill>
                  <a:srgbClr val="434343"/>
                </a:solidFill>
              </a:rPr>
              <a:t>Padding</a:t>
            </a:r>
            <a:endParaRPr/>
          </a:p>
        </p:txBody>
      </p:sp>
      <p:sp>
        <p:nvSpPr>
          <p:cNvPr id="161" name="Google Shape;161;p23"/>
          <p:cNvSpPr txBox="1"/>
          <p:nvPr/>
        </p:nvSpPr>
        <p:spPr>
          <a:xfrm>
            <a:off x="311700" y="1598900"/>
            <a:ext cx="8374200" cy="9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One can slide the filter over the edge until the last row and column are covered. But, </a:t>
            </a:r>
            <a:r>
              <a:rPr b="1" lang="en" sz="1200">
                <a:solidFill>
                  <a:srgbClr val="4A86E8"/>
                </a:solidFill>
              </a:rPr>
              <a:t>part of the filter would hang over imaginary pixels</a:t>
            </a:r>
            <a:r>
              <a:rPr lang="en" sz="1200">
                <a:solidFill>
                  <a:schemeClr val="dk1"/>
                </a:solidFill>
              </a:rPr>
              <a:t>. There are several strategies on what could be padded as the imaginary pixels. The most common convention today is to </a:t>
            </a:r>
            <a:r>
              <a:rPr b="1" lang="en" sz="1200">
                <a:solidFill>
                  <a:srgbClr val="4A86E8"/>
                </a:solidFill>
              </a:rPr>
              <a:t>pad the imaginary pixels with the same pixel value at the edge</a:t>
            </a:r>
            <a:r>
              <a:rPr lang="en" sz="1200">
                <a:solidFill>
                  <a:schemeClr val="dk1"/>
                </a:solidFill>
              </a:rPr>
              <a:t>. This is specified with the keyword parameter </a:t>
            </a:r>
            <a:r>
              <a:rPr lang="en" sz="1200">
                <a:solidFill>
                  <a:srgbClr val="3367D6"/>
                </a:solidFill>
              </a:rPr>
              <a:t>padding=’same’</a:t>
            </a:r>
            <a:r>
              <a:rPr lang="en" sz="1200">
                <a:solidFill>
                  <a:schemeClr val="dk1"/>
                </a:solidFill>
              </a:rPr>
              <a:t> to the </a:t>
            </a:r>
            <a:r>
              <a:rPr lang="en" sz="1200">
                <a:solidFill>
                  <a:srgbClr val="3367D6"/>
                </a:solidFill>
              </a:rPr>
              <a:t>Conv2D</a:t>
            </a:r>
            <a:r>
              <a:rPr lang="en" sz="1200">
                <a:solidFill>
                  <a:schemeClr val="dk1"/>
                </a:solidFill>
              </a:rPr>
              <a:t> layer.</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pic>
        <p:nvPicPr>
          <p:cNvPr id="162" name="Google Shape;162;p23"/>
          <p:cNvPicPr preferRelativeResize="0"/>
          <p:nvPr/>
        </p:nvPicPr>
        <p:blipFill>
          <a:blip r:embed="rId3">
            <a:alphaModFix/>
          </a:blip>
          <a:stretch>
            <a:fillRect/>
          </a:stretch>
        </p:blipFill>
        <p:spPr>
          <a:xfrm>
            <a:off x="2102225" y="2571750"/>
            <a:ext cx="4392561" cy="2626750"/>
          </a:xfrm>
          <a:prstGeom prst="rect">
            <a:avLst/>
          </a:prstGeom>
          <a:noFill/>
          <a:ln>
            <a:noFill/>
          </a:ln>
        </p:spPr>
      </p:pic>
      <p:sp>
        <p:nvSpPr>
          <p:cNvPr id="163" name="Google Shape;163;p23"/>
          <p:cNvSpPr/>
          <p:nvPr/>
        </p:nvSpPr>
        <p:spPr>
          <a:xfrm rot="10800000">
            <a:off x="7017875" y="3111375"/>
            <a:ext cx="475500" cy="1071600"/>
          </a:xfrm>
          <a:prstGeom prst="rightArrow">
            <a:avLst>
              <a:gd fmla="val 50000" name="adj1"/>
              <a:gd fmla="val 50000" name="adj2"/>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Stem</a:t>
            </a:r>
            <a:endParaRPr>
              <a:solidFill>
                <a:srgbClr val="A61C00"/>
              </a:solidFill>
            </a:endParaRPr>
          </a:p>
        </p:txBody>
      </p:sp>
      <p:sp>
        <p:nvSpPr>
          <p:cNvPr id="169" name="Google Shape;169;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0" name="Google Shape;170;p24"/>
          <p:cNvSpPr txBox="1"/>
          <p:nvPr/>
        </p:nvSpPr>
        <p:spPr>
          <a:xfrm>
            <a:off x="2571463" y="11082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Padding - Single Filter</a:t>
            </a:r>
            <a:endParaRPr/>
          </a:p>
        </p:txBody>
      </p:sp>
      <p:sp>
        <p:nvSpPr>
          <p:cNvPr id="171" name="Google Shape;171;p24"/>
          <p:cNvSpPr txBox="1"/>
          <p:nvPr/>
        </p:nvSpPr>
        <p:spPr>
          <a:xfrm>
            <a:off x="311700" y="1598900"/>
            <a:ext cx="8374200" cy="91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Below is a depicted of using a convolution with padding on an image of size H x W x 3 (three channels for RGB). With a single filter one would output a feature map of size H x W x 1.</a:t>
            </a: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pic>
        <p:nvPicPr>
          <p:cNvPr id="172" name="Google Shape;172;p24"/>
          <p:cNvPicPr preferRelativeResize="0"/>
          <p:nvPr/>
        </p:nvPicPr>
        <p:blipFill>
          <a:blip r:embed="rId3">
            <a:alphaModFix/>
          </a:blip>
          <a:stretch>
            <a:fillRect/>
          </a:stretch>
        </p:blipFill>
        <p:spPr>
          <a:xfrm>
            <a:off x="1960725" y="2473450"/>
            <a:ext cx="4721230" cy="2327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Stem</a:t>
            </a:r>
            <a:endParaRPr>
              <a:solidFill>
                <a:srgbClr val="A61C00"/>
              </a:solidFill>
            </a:endParaRPr>
          </a:p>
        </p:txBody>
      </p:sp>
      <p:sp>
        <p:nvSpPr>
          <p:cNvPr id="178" name="Google Shape;178;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9" name="Google Shape;179;p25"/>
          <p:cNvSpPr txBox="1"/>
          <p:nvPr/>
        </p:nvSpPr>
        <p:spPr>
          <a:xfrm>
            <a:off x="2489100" y="11082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Example: Multi-Filter</a:t>
            </a:r>
            <a:endParaRPr/>
          </a:p>
        </p:txBody>
      </p:sp>
      <p:sp>
        <p:nvSpPr>
          <p:cNvPr id="180" name="Google Shape;180;p25"/>
          <p:cNvSpPr txBox="1"/>
          <p:nvPr/>
        </p:nvSpPr>
        <p:spPr>
          <a:xfrm>
            <a:off x="311700" y="1598900"/>
            <a:ext cx="8374200" cy="9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W</a:t>
            </a:r>
            <a:r>
              <a:rPr lang="en" sz="1200">
                <a:solidFill>
                  <a:schemeClr val="dk1"/>
                </a:solidFill>
              </a:rPr>
              <a:t>ith multiple filters C, one would output a feature map of size H x W x C</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pic>
        <p:nvPicPr>
          <p:cNvPr id="181" name="Google Shape;181;p25"/>
          <p:cNvPicPr preferRelativeResize="0"/>
          <p:nvPr/>
        </p:nvPicPr>
        <p:blipFill>
          <a:blip r:embed="rId3">
            <a:alphaModFix/>
          </a:blip>
          <a:stretch>
            <a:fillRect/>
          </a:stretch>
        </p:blipFill>
        <p:spPr>
          <a:xfrm>
            <a:off x="1717500" y="2300725"/>
            <a:ext cx="5562600" cy="2238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6"/>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Stem</a:t>
            </a:r>
            <a:endParaRPr>
              <a:solidFill>
                <a:srgbClr val="A61C00"/>
              </a:solidFill>
            </a:endParaRPr>
          </a:p>
        </p:txBody>
      </p:sp>
      <p:sp>
        <p:nvSpPr>
          <p:cNvPr id="187" name="Google Shape;187;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8" name="Google Shape;188;p26"/>
          <p:cNvSpPr txBox="1"/>
          <p:nvPr/>
        </p:nvSpPr>
        <p:spPr>
          <a:xfrm>
            <a:off x="2489100" y="11082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Example: ResNet Stem Group</a:t>
            </a:r>
            <a:endParaRPr/>
          </a:p>
        </p:txBody>
      </p:sp>
      <p:sp>
        <p:nvSpPr>
          <p:cNvPr id="189" name="Google Shape;189;p26"/>
          <p:cNvSpPr txBox="1"/>
          <p:nvPr/>
        </p:nvSpPr>
        <p:spPr>
          <a:xfrm>
            <a:off x="311700" y="1598900"/>
            <a:ext cx="8374200" cy="71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ResNet predated this convention and padded the imaginary pixels with zero values; hence, why you see in the stem group the </a:t>
            </a:r>
            <a:r>
              <a:rPr lang="en" sz="1200">
                <a:solidFill>
                  <a:srgbClr val="3367D6"/>
                </a:solidFill>
              </a:rPr>
              <a:t>ZeroPadding2D</a:t>
            </a:r>
            <a:r>
              <a:rPr lang="en" sz="1200">
                <a:solidFill>
                  <a:schemeClr val="dk1"/>
                </a:solidFill>
              </a:rPr>
              <a:t> layers, where a zero padding is placed around the image.</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graphicFrame>
        <p:nvGraphicFramePr>
          <p:cNvPr id="190" name="Google Shape;190;p26"/>
          <p:cNvGraphicFramePr/>
          <p:nvPr/>
        </p:nvGraphicFramePr>
        <p:xfrm>
          <a:off x="397350" y="2198975"/>
          <a:ext cx="3000000" cy="3000000"/>
        </p:xfrm>
        <a:graphic>
          <a:graphicData uri="http://schemas.openxmlformats.org/drawingml/2006/table">
            <a:tbl>
              <a:tblPr>
                <a:noFill/>
                <a:tableStyleId>{955CDB02-A35B-49A1-AE16-0C59634E1682}</a:tableStyleId>
              </a:tblPr>
              <a:tblGrid>
                <a:gridCol w="8288550"/>
              </a:tblGrid>
              <a:tr h="2776025">
                <a:tc>
                  <a:txBody>
                    <a:bodyPr/>
                    <a:lstStyle/>
                    <a:p>
                      <a:pPr indent="0" lvl="0" marL="0" rtl="0" algn="l">
                        <a:lnSpc>
                          <a:spcPct val="115000"/>
                        </a:lnSpc>
                        <a:spcBef>
                          <a:spcPts val="0"/>
                        </a:spcBef>
                        <a:spcAft>
                          <a:spcPts val="0"/>
                        </a:spcAft>
                        <a:buClr>
                          <a:schemeClr val="dk1"/>
                        </a:buClr>
                        <a:buSzPts val="1100"/>
                        <a:buFont typeface="Arial"/>
                        <a:buNone/>
                      </a:pPr>
                      <a:r>
                        <a:rPr lang="en" sz="900">
                          <a:solidFill>
                            <a:srgbClr val="9C27B0"/>
                          </a:solidFill>
                          <a:latin typeface="Consolas"/>
                          <a:ea typeface="Consolas"/>
                          <a:cs typeface="Consolas"/>
                          <a:sym typeface="Consolas"/>
                        </a:rPr>
                        <a:t>def</a:t>
                      </a:r>
                      <a:r>
                        <a:rPr lang="en" sz="900">
                          <a:solidFill>
                            <a:schemeClr val="dk1"/>
                          </a:solidFill>
                          <a:latin typeface="Consolas"/>
                          <a:ea typeface="Consolas"/>
                          <a:cs typeface="Consolas"/>
                          <a:sym typeface="Consolas"/>
                        </a:rPr>
                        <a:t> stem</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inputs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a:t>
                      </a:r>
                      <a:r>
                        <a:rPr lang="en" sz="900">
                          <a:solidFill>
                            <a:srgbClr val="0F9D58"/>
                          </a:solidFill>
                          <a:latin typeface="Consolas"/>
                          <a:ea typeface="Consolas"/>
                          <a:cs typeface="Consolas"/>
                          <a:sym typeface="Consolas"/>
                        </a:rPr>
                        <a:t>""" Construct the Stem Convolutional Group</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rgbClr val="0F9D58"/>
                          </a:solidFill>
                          <a:latin typeface="Consolas"/>
                          <a:ea typeface="Consolas"/>
                          <a:cs typeface="Consolas"/>
                          <a:sym typeface="Consolas"/>
                        </a:rPr>
                        <a:t>        inputs : the input vector</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rgbClr val="0F9D58"/>
                          </a:solidFill>
                          <a:latin typeface="Consolas"/>
                          <a:ea typeface="Consolas"/>
                          <a:cs typeface="Consolas"/>
                          <a:sym typeface="Consolas"/>
                        </a:rPr>
                        <a:t>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The 224x224 images are zero padded (black - no signal) to be 230x230 images </a:t>
                      </a:r>
                      <a:br>
                        <a:rPr lang="en" sz="900">
                          <a:solidFill>
                            <a:schemeClr val="dk1"/>
                          </a:solidFill>
                          <a:latin typeface="Consolas"/>
                          <a:ea typeface="Consolas"/>
                          <a:cs typeface="Consolas"/>
                          <a:sym typeface="Consolas"/>
                        </a:rPr>
                      </a:b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prior to the first convolution</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outputs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ZeroPadding2D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padding</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inputs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First Convolutional layer which uses a large (coarse) filter</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outputs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64</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7</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7</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'valid'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outputs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outputs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outputs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outputs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outputs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Pooled feature maps will be reduced by 75%</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outputs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ZeroPadding2D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padding</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outputs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outputs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MaxPooling2D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outputs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solidFill>
                            <a:schemeClr val="dk1"/>
                          </a:solidFill>
                          <a:latin typeface="Consolas"/>
                          <a:ea typeface="Consolas"/>
                          <a:cs typeface="Consolas"/>
                          <a:sym typeface="Consolas"/>
                        </a:rPr>
                        <a:t> outputs</a:t>
                      </a:r>
                      <a:endParaRPr sz="9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7"/>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Stem</a:t>
            </a:r>
            <a:endParaRPr>
              <a:solidFill>
                <a:srgbClr val="A61C00"/>
              </a:solidFill>
            </a:endParaRPr>
          </a:p>
        </p:txBody>
      </p:sp>
      <p:sp>
        <p:nvSpPr>
          <p:cNvPr id="196" name="Google Shape;196;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7" name="Google Shape;197;p27"/>
          <p:cNvSpPr txBox="1"/>
          <p:nvPr/>
        </p:nvSpPr>
        <p:spPr>
          <a:xfrm>
            <a:off x="2489100" y="11082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Example: ResNeXt Stem Group</a:t>
            </a:r>
            <a:endParaRPr/>
          </a:p>
        </p:txBody>
      </p:sp>
      <p:sp>
        <p:nvSpPr>
          <p:cNvPr id="198" name="Google Shape;198;p27"/>
          <p:cNvSpPr txBox="1"/>
          <p:nvPr/>
        </p:nvSpPr>
        <p:spPr>
          <a:xfrm>
            <a:off x="311700" y="1529750"/>
            <a:ext cx="8374200" cy="71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Subsequent models to ResNet used the </a:t>
            </a:r>
            <a:r>
              <a:rPr b="1" lang="en" sz="1200">
                <a:solidFill>
                  <a:srgbClr val="4A86E8"/>
                </a:solidFill>
              </a:rPr>
              <a:t>convention of same padding, which reduces the layers to a single strided convolution (feature pooling) and strided max pooling (downsampling)</a:t>
            </a:r>
            <a:r>
              <a:rPr lang="en" sz="1200">
                <a:solidFill>
                  <a:schemeClr val="dk1"/>
                </a:solidFill>
              </a:rPr>
              <a:t>, while </a:t>
            </a:r>
            <a:r>
              <a:rPr lang="en" sz="1200" u="sng">
                <a:solidFill>
                  <a:schemeClr val="dk1"/>
                </a:solidFill>
              </a:rPr>
              <a:t>maintaining the same computational complexity</a:t>
            </a:r>
            <a:r>
              <a:rPr lang="en" sz="1200">
                <a:solidFill>
                  <a:schemeClr val="dk1"/>
                </a:solidFill>
              </a:rPr>
              <a:t>. Below is the stem group for a ResNeXt model by Facebook AI, which introduced the concept, along with Inception by Google AI, of wide residual blocks.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graphicFrame>
        <p:nvGraphicFramePr>
          <p:cNvPr id="199" name="Google Shape;199;p27"/>
          <p:cNvGraphicFramePr/>
          <p:nvPr/>
        </p:nvGraphicFramePr>
        <p:xfrm>
          <a:off x="3610625" y="2759075"/>
          <a:ext cx="3000000" cy="3000000"/>
        </p:xfrm>
        <a:graphic>
          <a:graphicData uri="http://schemas.openxmlformats.org/drawingml/2006/table">
            <a:tbl>
              <a:tblPr>
                <a:noFill/>
                <a:tableStyleId>{955CDB02-A35B-49A1-AE16-0C59634E1682}</a:tableStyleId>
              </a:tblPr>
              <a:tblGrid>
                <a:gridCol w="5168525"/>
              </a:tblGrid>
              <a:tr h="101722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stem</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 Construct the Stem Convolution Group</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inputs : input vector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outputs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7</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7</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outputs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BatchNormalization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outputs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outputs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outputs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outputs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MaxPooling2D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outputs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solidFill>
                            <a:schemeClr val="dk1"/>
                          </a:solidFill>
                          <a:latin typeface="Consolas"/>
                          <a:ea typeface="Consolas"/>
                          <a:cs typeface="Consolas"/>
                          <a:sym typeface="Consolas"/>
                        </a:rPr>
                        <a:t> outputs</a:t>
                      </a:r>
                      <a:endParaRPr sz="9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pic>
        <p:nvPicPr>
          <p:cNvPr id="200" name="Google Shape;200;p27"/>
          <p:cNvPicPr preferRelativeResize="0"/>
          <p:nvPr/>
        </p:nvPicPr>
        <p:blipFill>
          <a:blip r:embed="rId3">
            <a:alphaModFix/>
          </a:blip>
          <a:stretch>
            <a:fillRect/>
          </a:stretch>
        </p:blipFill>
        <p:spPr>
          <a:xfrm>
            <a:off x="428975" y="2534325"/>
            <a:ext cx="3082474" cy="2522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8"/>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Stem</a:t>
            </a:r>
            <a:endParaRPr>
              <a:solidFill>
                <a:srgbClr val="A61C00"/>
              </a:solidFill>
            </a:endParaRPr>
          </a:p>
        </p:txBody>
      </p:sp>
      <p:sp>
        <p:nvSpPr>
          <p:cNvPr id="206" name="Google Shape;206;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7" name="Google Shape;207;p28"/>
          <p:cNvSpPr txBox="1"/>
          <p:nvPr/>
        </p:nvSpPr>
        <p:spPr>
          <a:xfrm>
            <a:off x="2489100" y="11082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Example: Xception Stem Group</a:t>
            </a:r>
            <a:endParaRPr/>
          </a:p>
        </p:txBody>
      </p:sp>
      <p:sp>
        <p:nvSpPr>
          <p:cNvPr id="208" name="Google Shape;208;p28"/>
          <p:cNvSpPr txBox="1"/>
          <p:nvPr/>
        </p:nvSpPr>
        <p:spPr>
          <a:xfrm>
            <a:off x="311700" y="1529750"/>
            <a:ext cx="8374200" cy="71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Subsequent state-of-the-art (SOTA) models, the 7x7 filter size was replaced with a smaller 5x5 filter, which had lower computational complexity. The common convention today, is the 5x5 filter is refactored into two 3x3 filters, which have the same representational power with lower computational complexity.</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graphicFrame>
        <p:nvGraphicFramePr>
          <p:cNvPr id="209" name="Google Shape;209;p28"/>
          <p:cNvGraphicFramePr/>
          <p:nvPr/>
        </p:nvGraphicFramePr>
        <p:xfrm>
          <a:off x="3610625" y="2384000"/>
          <a:ext cx="3000000" cy="3000000"/>
        </p:xfrm>
        <a:graphic>
          <a:graphicData uri="http://schemas.openxmlformats.org/drawingml/2006/table">
            <a:tbl>
              <a:tblPr>
                <a:noFill/>
                <a:tableStyleId>{955CDB02-A35B-49A1-AE16-0C59634E1682}</a:tableStyleId>
              </a:tblPr>
              <a:tblGrid>
                <a:gridCol w="5168525"/>
              </a:tblGrid>
              <a:tr h="1017225">
                <a:tc>
                  <a:txBody>
                    <a:bodyPr/>
                    <a:lstStyle/>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def</a:t>
                      </a:r>
                      <a:r>
                        <a:rPr lang="en" sz="900">
                          <a:solidFill>
                            <a:schemeClr val="dk1"/>
                          </a:solidFill>
                          <a:latin typeface="Consolas"/>
                          <a:ea typeface="Consolas"/>
                          <a:cs typeface="Consolas"/>
                          <a:sym typeface="Consolas"/>
                        </a:rPr>
                        <a:t> stem</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inputs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0F9D58"/>
                          </a:solidFill>
                          <a:latin typeface="Consolas"/>
                          <a:ea typeface="Consolas"/>
                          <a:cs typeface="Consolas"/>
                          <a:sym typeface="Consolas"/>
                        </a:rPr>
                        <a:t>""" Create the stem entry into the neural network</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latin typeface="Consolas"/>
                          <a:ea typeface="Consolas"/>
                          <a:cs typeface="Consolas"/>
                          <a:sym typeface="Consolas"/>
                        </a:rPr>
                        <a:t>            inputs : input tensor to neural network</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latin typeface="Consolas"/>
                          <a:ea typeface="Consolas"/>
                          <a:cs typeface="Consolas"/>
                          <a:sym typeface="Consolas"/>
                        </a:rPr>
                        <a:t>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Strided convolution - dimensionality reduction</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Reduce feature maps by 75%</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outputs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inputs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outputs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outputs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outputs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outputs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Convolution - dimensionality expansion</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Double the number of filters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outputs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64</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outputs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outputs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outputs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outputs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outputs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solidFill>
                            <a:schemeClr val="dk1"/>
                          </a:solidFill>
                          <a:latin typeface="Consolas"/>
                          <a:ea typeface="Consolas"/>
                          <a:cs typeface="Consolas"/>
                          <a:sym typeface="Consolas"/>
                        </a:rPr>
                        <a:t> outputs</a:t>
                      </a:r>
                      <a:endParaRPr sz="9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pic>
        <p:nvPicPr>
          <p:cNvPr id="210" name="Google Shape;210;p28"/>
          <p:cNvPicPr preferRelativeResize="0"/>
          <p:nvPr/>
        </p:nvPicPr>
        <p:blipFill>
          <a:blip r:embed="rId3">
            <a:alphaModFix/>
          </a:blip>
          <a:stretch>
            <a:fillRect/>
          </a:stretch>
        </p:blipFill>
        <p:spPr>
          <a:xfrm>
            <a:off x="311700" y="2384000"/>
            <a:ext cx="3219273" cy="2591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9"/>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Stem</a:t>
            </a:r>
            <a:endParaRPr>
              <a:solidFill>
                <a:srgbClr val="A61C00"/>
              </a:solidFill>
            </a:endParaRPr>
          </a:p>
        </p:txBody>
      </p:sp>
      <p:sp>
        <p:nvSpPr>
          <p:cNvPr id="216" name="Google Shape;216;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7" name="Google Shape;217;p29"/>
          <p:cNvSpPr txBox="1"/>
          <p:nvPr/>
        </p:nvSpPr>
        <p:spPr>
          <a:xfrm>
            <a:off x="2489100" y="11082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Pre-Stems</a:t>
            </a:r>
            <a:endParaRPr/>
          </a:p>
        </p:txBody>
      </p:sp>
      <p:sp>
        <p:nvSpPr>
          <p:cNvPr id="218" name="Google Shape;218;p29"/>
          <p:cNvSpPr txBox="1"/>
          <p:nvPr/>
        </p:nvSpPr>
        <p:spPr>
          <a:xfrm>
            <a:off x="311700" y="1529750"/>
            <a:ext cx="8374200" cy="115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With TF 2.0 see an </a:t>
            </a:r>
            <a:r>
              <a:rPr b="1" lang="en" sz="1200">
                <a:solidFill>
                  <a:srgbClr val="4A86E8"/>
                </a:solidFill>
              </a:rPr>
              <a:t>emergence of adding a </a:t>
            </a:r>
            <a:r>
              <a:rPr b="1" i="1" lang="en" sz="1200">
                <a:solidFill>
                  <a:srgbClr val="4A86E8"/>
                </a:solidFill>
              </a:rPr>
              <a:t>pre-stem group</a:t>
            </a:r>
            <a:r>
              <a:rPr b="1" lang="en" sz="1200">
                <a:solidFill>
                  <a:srgbClr val="4A86E8"/>
                </a:solidFill>
              </a:rPr>
              <a:t> to the </a:t>
            </a:r>
            <a:r>
              <a:rPr b="1" i="1" lang="en" sz="1200">
                <a:solidFill>
                  <a:srgbClr val="4A86E8"/>
                </a:solidFill>
              </a:rPr>
              <a:t>stem component</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purpose of a pre-stem is to </a:t>
            </a:r>
            <a:r>
              <a:rPr b="1" lang="en" sz="1200">
                <a:solidFill>
                  <a:srgbClr val="4A86E8"/>
                </a:solidFill>
              </a:rPr>
              <a:t>move into the graph (model) some or all of the data preprocessing that was performed upstream</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sp>
        <p:nvSpPr>
          <p:cNvPr id="219" name="Google Shape;219;p29"/>
          <p:cNvSpPr txBox="1"/>
          <p:nvPr/>
        </p:nvSpPr>
        <p:spPr>
          <a:xfrm>
            <a:off x="2126400" y="3107600"/>
            <a:ext cx="4744800" cy="1382700"/>
          </a:xfrm>
          <a:prstGeom prst="rect">
            <a:avLst/>
          </a:prstGeom>
          <a:noFill/>
          <a:ln cap="flat" cmpd="sng" w="9525">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38761D"/>
                </a:solidFill>
              </a:rPr>
              <a:t>Prior to this, the data preprocessing was done in a separate module and had to be replicated when the model was deployed for inference (predicting on future examples). Generally, this was done on a CPU. </a:t>
            </a:r>
            <a:br>
              <a:rPr lang="en" sz="1000">
                <a:solidFill>
                  <a:srgbClr val="38761D"/>
                </a:solidFill>
              </a:rPr>
            </a:br>
            <a:endParaRPr sz="1000">
              <a:solidFill>
                <a:srgbClr val="38761D"/>
              </a:solidFill>
            </a:endParaRPr>
          </a:p>
          <a:p>
            <a:pPr indent="0" lvl="0" marL="0" rtl="0" algn="l">
              <a:lnSpc>
                <a:spcPct val="115000"/>
              </a:lnSpc>
              <a:spcBef>
                <a:spcPts val="0"/>
              </a:spcBef>
              <a:spcAft>
                <a:spcPts val="0"/>
              </a:spcAft>
              <a:buClr>
                <a:schemeClr val="dk1"/>
              </a:buClr>
              <a:buSzPts val="1100"/>
              <a:buFont typeface="Arial"/>
              <a:buNone/>
            </a:pPr>
            <a:r>
              <a:rPr lang="en" sz="1000">
                <a:solidFill>
                  <a:srgbClr val="38761D"/>
                </a:solidFill>
              </a:rPr>
              <a:t>Many of the data preprocessing steps can be replaced by graph operations and more efficiently executed on a GPU, which typically is where the model is deployed on.</a:t>
            </a:r>
            <a:endParaRPr sz="1000">
              <a:solidFill>
                <a:srgbClr val="38761D"/>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0"/>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Stem</a:t>
            </a:r>
            <a:endParaRPr>
              <a:solidFill>
                <a:srgbClr val="A61C00"/>
              </a:solidFill>
            </a:endParaRPr>
          </a:p>
        </p:txBody>
      </p:sp>
      <p:sp>
        <p:nvSpPr>
          <p:cNvPr id="225" name="Google Shape;225;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6" name="Google Shape;226;p30"/>
          <p:cNvSpPr txBox="1"/>
          <p:nvPr/>
        </p:nvSpPr>
        <p:spPr>
          <a:xfrm>
            <a:off x="2489100" y="11082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Pre-Stems - Plug n Play</a:t>
            </a:r>
            <a:endParaRPr/>
          </a:p>
        </p:txBody>
      </p:sp>
      <p:sp>
        <p:nvSpPr>
          <p:cNvPr id="227" name="Google Shape;227;p30"/>
          <p:cNvSpPr txBox="1"/>
          <p:nvPr/>
        </p:nvSpPr>
        <p:spPr>
          <a:xfrm>
            <a:off x="311700" y="1529750"/>
            <a:ext cx="8374200" cy="211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1200">
                <a:solidFill>
                  <a:schemeClr val="dk1"/>
                </a:solidFill>
              </a:rPr>
              <a:t>Pre-stems</a:t>
            </a:r>
            <a:r>
              <a:rPr lang="en" sz="1200">
                <a:solidFill>
                  <a:schemeClr val="dk1"/>
                </a:solidFill>
              </a:rPr>
              <a:t> are also plug-and-play in that they can be added or removed from existing models and reused.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Summary of functions typically performed by a </a:t>
            </a:r>
            <a:r>
              <a:rPr i="1" lang="en" sz="1200">
                <a:solidFill>
                  <a:schemeClr val="dk1"/>
                </a:solidFill>
              </a:rPr>
              <a:t>pre-stem group</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17500" lvl="0" marL="914400" rtl="0" algn="l">
              <a:lnSpc>
                <a:spcPct val="115000"/>
              </a:lnSpc>
              <a:spcBef>
                <a:spcPts val="0"/>
              </a:spcBef>
              <a:spcAft>
                <a:spcPts val="0"/>
              </a:spcAft>
              <a:buClr>
                <a:srgbClr val="38761D"/>
              </a:buClr>
              <a:buSzPts val="1400"/>
              <a:buChar char="●"/>
            </a:pPr>
            <a:r>
              <a:rPr b="1" lang="en">
                <a:solidFill>
                  <a:srgbClr val="38761D"/>
                </a:solidFill>
              </a:rPr>
              <a:t>Resizing and cropping.</a:t>
            </a:r>
            <a:endParaRPr b="1">
              <a:solidFill>
                <a:srgbClr val="38761D"/>
              </a:solidFill>
            </a:endParaRPr>
          </a:p>
          <a:p>
            <a:pPr indent="-317500" lvl="0" marL="914400" rtl="0" algn="l">
              <a:lnSpc>
                <a:spcPct val="115000"/>
              </a:lnSpc>
              <a:spcBef>
                <a:spcPts val="0"/>
              </a:spcBef>
              <a:spcAft>
                <a:spcPts val="0"/>
              </a:spcAft>
              <a:buClr>
                <a:srgbClr val="38761D"/>
              </a:buClr>
              <a:buSzPts val="1400"/>
              <a:buChar char="●"/>
            </a:pPr>
            <a:r>
              <a:rPr b="1" lang="en">
                <a:solidFill>
                  <a:srgbClr val="38761D"/>
                </a:solidFill>
              </a:rPr>
              <a:t>Adapting a model to a different input size.</a:t>
            </a:r>
            <a:endParaRPr b="1">
              <a:solidFill>
                <a:srgbClr val="38761D"/>
              </a:solidFill>
            </a:endParaRPr>
          </a:p>
          <a:p>
            <a:pPr indent="-317500" lvl="0" marL="914400" rtl="0" algn="l">
              <a:lnSpc>
                <a:spcPct val="115000"/>
              </a:lnSpc>
              <a:spcBef>
                <a:spcPts val="0"/>
              </a:spcBef>
              <a:spcAft>
                <a:spcPts val="0"/>
              </a:spcAft>
              <a:buClr>
                <a:srgbClr val="38761D"/>
              </a:buClr>
              <a:buSzPts val="1400"/>
              <a:buChar char="●"/>
            </a:pPr>
            <a:r>
              <a:rPr b="1" lang="en">
                <a:solidFill>
                  <a:srgbClr val="38761D"/>
                </a:solidFill>
              </a:rPr>
              <a:t>Normalization.</a:t>
            </a:r>
            <a:endParaRPr b="1">
              <a:solidFill>
                <a:srgbClr val="38761D"/>
              </a:solidFill>
            </a:endParaRPr>
          </a:p>
          <a:p>
            <a:pPr indent="-317500" lvl="0" marL="914400" rtl="0" algn="l">
              <a:lnSpc>
                <a:spcPct val="115000"/>
              </a:lnSpc>
              <a:spcBef>
                <a:spcPts val="0"/>
              </a:spcBef>
              <a:spcAft>
                <a:spcPts val="0"/>
              </a:spcAft>
              <a:buClr>
                <a:srgbClr val="38761D"/>
              </a:buClr>
              <a:buSzPts val="1400"/>
              <a:buChar char="●"/>
            </a:pPr>
            <a:r>
              <a:rPr b="1" lang="en">
                <a:solidFill>
                  <a:srgbClr val="38761D"/>
                </a:solidFill>
              </a:rPr>
              <a:t>Translation and scale invariance.</a:t>
            </a:r>
            <a:endParaRPr b="1">
              <a:solidFill>
                <a:srgbClr val="38761D"/>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1"/>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Stem</a:t>
            </a:r>
            <a:endParaRPr>
              <a:solidFill>
                <a:srgbClr val="A61C00"/>
              </a:solidFill>
            </a:endParaRPr>
          </a:p>
        </p:txBody>
      </p:sp>
      <p:sp>
        <p:nvSpPr>
          <p:cNvPr id="233" name="Google Shape;233;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4" name="Google Shape;234;p31"/>
          <p:cNvSpPr txBox="1"/>
          <p:nvPr/>
        </p:nvSpPr>
        <p:spPr>
          <a:xfrm>
            <a:off x="2489100" y="11082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Pre-Stems - Plug n Play</a:t>
            </a:r>
            <a:endParaRPr/>
          </a:p>
        </p:txBody>
      </p:sp>
      <p:sp>
        <p:nvSpPr>
          <p:cNvPr id="235" name="Google Shape;235;p31"/>
          <p:cNvSpPr txBox="1"/>
          <p:nvPr/>
        </p:nvSpPr>
        <p:spPr>
          <a:xfrm>
            <a:off x="311700" y="1529750"/>
            <a:ext cx="8374200" cy="62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Coding sample of adding a </a:t>
            </a:r>
            <a:r>
              <a:rPr i="1" lang="en" sz="1200">
                <a:solidFill>
                  <a:schemeClr val="dk1"/>
                </a:solidFill>
              </a:rPr>
              <a:t>pre-stem group</a:t>
            </a:r>
            <a:r>
              <a:rPr lang="en" sz="1200">
                <a:solidFill>
                  <a:schemeClr val="dk1"/>
                </a:solidFill>
              </a:rPr>
              <a:t> to an existing [trained] model:</a:t>
            </a:r>
            <a:endParaRPr sz="1200">
              <a:solidFill>
                <a:schemeClr val="dk1"/>
              </a:solidFill>
            </a:endParaRPr>
          </a:p>
          <a:p>
            <a:pPr indent="0" lvl="0" marL="0" rtl="0" algn="l">
              <a:lnSpc>
                <a:spcPct val="115000"/>
              </a:lnSpc>
              <a:spcBef>
                <a:spcPts val="0"/>
              </a:spcBef>
              <a:spcAft>
                <a:spcPts val="0"/>
              </a:spcAft>
              <a:buNone/>
            </a:pPr>
            <a:r>
              <a:t/>
            </a:r>
            <a:endParaRPr i="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graphicFrame>
        <p:nvGraphicFramePr>
          <p:cNvPr id="236" name="Google Shape;236;p31"/>
          <p:cNvGraphicFramePr/>
          <p:nvPr/>
        </p:nvGraphicFramePr>
        <p:xfrm>
          <a:off x="1914538" y="2228450"/>
          <a:ext cx="3000000" cy="3000000"/>
        </p:xfrm>
        <a:graphic>
          <a:graphicData uri="http://schemas.openxmlformats.org/drawingml/2006/table">
            <a:tbl>
              <a:tblPr>
                <a:noFill/>
                <a:tableStyleId>{955CDB02-A35B-49A1-AE16-0C59634E1682}</a:tableStyleId>
              </a:tblPr>
              <a:tblGrid>
                <a:gridCol w="5168525"/>
              </a:tblGrid>
              <a:tr h="101722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prestem</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input_shape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 pre-stem layers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solidFill>
                            <a:schemeClr val="dk1"/>
                          </a:solidFill>
                          <a:latin typeface="Consolas"/>
                          <a:ea typeface="Consolas"/>
                          <a:cs typeface="Consolas"/>
                          <a:sym typeface="Consolas"/>
                        </a:rPr>
                        <a:t> outputs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Create a wrapper model</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wrapper_model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Sequential</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Start the wrapper model with the pre-stem</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wrapper_model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prestem</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input_shape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224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224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Add the existing model to the wrapper model</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wrapper_model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endParaRPr sz="9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Model Design Patterns</a:t>
            </a:r>
            <a:endParaRPr>
              <a:solidFill>
                <a:srgbClr val="38761D"/>
              </a:solidFill>
            </a:endParaRPr>
          </a:p>
        </p:txBody>
      </p:sp>
      <p:pic>
        <p:nvPicPr>
          <p:cNvPr id="65" name="Google Shape;65;p14"/>
          <p:cNvPicPr preferRelativeResize="0"/>
          <p:nvPr/>
        </p:nvPicPr>
        <p:blipFill>
          <a:blip r:embed="rId3">
            <a:alphaModFix/>
          </a:blip>
          <a:stretch>
            <a:fillRect/>
          </a:stretch>
        </p:blipFill>
        <p:spPr>
          <a:xfrm>
            <a:off x="0" y="0"/>
            <a:ext cx="1466275" cy="730575"/>
          </a:xfrm>
          <a:prstGeom prst="rect">
            <a:avLst/>
          </a:prstGeom>
          <a:noFill/>
          <a:ln>
            <a:noFill/>
          </a:ln>
        </p:spPr>
      </p:pic>
      <p:sp>
        <p:nvSpPr>
          <p:cNvPr id="66" name="Google Shape;66;p14"/>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Clr>
                <a:schemeClr val="dk1"/>
              </a:buClr>
              <a:buSzPts val="1100"/>
              <a:buFont typeface="Arial"/>
              <a:buNone/>
            </a:pPr>
            <a:r>
              <a:rPr b="1" lang="en" sz="1200">
                <a:solidFill>
                  <a:srgbClr val="434343"/>
                </a:solidFill>
              </a:rPr>
              <a:t>History</a:t>
            </a:r>
            <a:endParaRPr b="1" sz="1200">
              <a:solidFill>
                <a:srgbClr val="434343"/>
              </a:solidFill>
            </a:endParaRPr>
          </a:p>
          <a:p>
            <a:pPr indent="0" lvl="0" marL="0" rtl="0" algn="ctr">
              <a:spcBef>
                <a:spcPts val="1100"/>
              </a:spcBef>
              <a:spcAft>
                <a:spcPts val="0"/>
              </a:spcAft>
              <a:buClr>
                <a:schemeClr val="dk1"/>
              </a:buClr>
              <a:buSzPts val="1100"/>
              <a:buFont typeface="Arial"/>
              <a:buNone/>
            </a:pPr>
            <a:r>
              <a:t/>
            </a:r>
            <a:endParaRPr b="1" sz="1200">
              <a:solidFill>
                <a:srgbClr val="434343"/>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Prior to 2017, the majority of renditions of neural network models were coded in a batch scripting style.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As AI researchers and experienced software engineers became increasingly participating in research and design, one started to see a shift in the coding of models that </a:t>
            </a:r>
            <a:r>
              <a:rPr b="1" lang="en" sz="1200">
                <a:solidFill>
                  <a:srgbClr val="4A86E8"/>
                </a:solidFill>
              </a:rPr>
              <a:t>reflected software engineering principles for reuse and design patterns</a:t>
            </a:r>
            <a:r>
              <a:rPr lang="en" sz="1200">
                <a:solidFill>
                  <a:srgbClr val="4A86E8"/>
                </a:solidFill>
              </a:rPr>
              <a:t>.</a:t>
            </a:r>
            <a:endParaRPr sz="1200">
              <a:solidFill>
                <a:srgbClr val="4A86E8"/>
              </a:solidFill>
            </a:endParaRPr>
          </a:p>
          <a:p>
            <a:pPr indent="0" lvl="0" marL="0" rtl="0" algn="ctr">
              <a:spcBef>
                <a:spcPts val="1100"/>
              </a:spcBef>
              <a:spcAft>
                <a:spcPts val="0"/>
              </a:spcAft>
              <a:buClr>
                <a:schemeClr val="dk1"/>
              </a:buClr>
              <a:buSzPts val="1100"/>
              <a:buFont typeface="Arial"/>
              <a:buNone/>
            </a:pPr>
            <a:r>
              <a:t/>
            </a:r>
            <a:endParaRPr b="1" sz="1200">
              <a:solidFill>
                <a:srgbClr val="434343"/>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2"/>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Learner</a:t>
            </a:r>
            <a:endParaRPr>
              <a:solidFill>
                <a:srgbClr val="A61C00"/>
              </a:solidFill>
            </a:endParaRPr>
          </a:p>
        </p:txBody>
      </p:sp>
      <p:sp>
        <p:nvSpPr>
          <p:cNvPr id="242" name="Google Shape;242;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3" name="Google Shape;243;p32"/>
          <p:cNvSpPr txBox="1"/>
          <p:nvPr/>
        </p:nvSpPr>
        <p:spPr>
          <a:xfrm>
            <a:off x="2489100" y="11082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Learner</a:t>
            </a:r>
            <a:endParaRPr/>
          </a:p>
        </p:txBody>
      </p:sp>
      <p:sp>
        <p:nvSpPr>
          <p:cNvPr id="244" name="Google Shape;244;p32"/>
          <p:cNvSpPr txBox="1"/>
          <p:nvPr/>
        </p:nvSpPr>
        <p:spPr>
          <a:xfrm>
            <a:off x="311700" y="1529750"/>
            <a:ext cx="8374200" cy="265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4A86E8"/>
                </a:solidFill>
              </a:rPr>
              <a:t>The </a:t>
            </a:r>
            <a:r>
              <a:rPr b="1" i="1" lang="en" sz="1200">
                <a:solidFill>
                  <a:srgbClr val="4A86E8"/>
                </a:solidFill>
              </a:rPr>
              <a:t>learner component</a:t>
            </a:r>
            <a:r>
              <a:rPr b="1" lang="en" sz="1200">
                <a:solidFill>
                  <a:srgbClr val="4A86E8"/>
                </a:solidFill>
              </a:rPr>
              <a:t> is where we generally perform “feature learning” and “feature extraction”.</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a:t>
            </a:r>
            <a:r>
              <a:rPr i="1" lang="en" sz="1200">
                <a:solidFill>
                  <a:schemeClr val="dk1"/>
                </a:solidFill>
              </a:rPr>
              <a:t>learner component</a:t>
            </a:r>
            <a:r>
              <a:rPr lang="en" sz="1200">
                <a:solidFill>
                  <a:schemeClr val="dk1"/>
                </a:solidFill>
              </a:rPr>
              <a:t> consists of:</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17500" lvl="0" marL="914400" rtl="0" algn="l">
              <a:lnSpc>
                <a:spcPct val="115000"/>
              </a:lnSpc>
              <a:spcBef>
                <a:spcPts val="0"/>
              </a:spcBef>
              <a:spcAft>
                <a:spcPts val="0"/>
              </a:spcAft>
              <a:buClr>
                <a:srgbClr val="38761D"/>
              </a:buClr>
              <a:buSzPts val="1400"/>
              <a:buChar char="●"/>
            </a:pPr>
            <a:r>
              <a:rPr b="1" lang="en">
                <a:solidFill>
                  <a:srgbClr val="38761D"/>
                </a:solidFill>
              </a:rPr>
              <a:t>one or more </a:t>
            </a:r>
            <a:r>
              <a:rPr b="1" i="1" lang="en">
                <a:solidFill>
                  <a:srgbClr val="38761D"/>
                </a:solidFill>
              </a:rPr>
              <a:t>convolutional groups</a:t>
            </a:r>
            <a:r>
              <a:rPr b="1" lang="en">
                <a:solidFill>
                  <a:srgbClr val="38761D"/>
                </a:solidFill>
              </a:rPr>
              <a:t>, </a:t>
            </a:r>
            <a:endParaRPr b="1">
              <a:solidFill>
                <a:srgbClr val="38761D"/>
              </a:solidFill>
            </a:endParaRPr>
          </a:p>
          <a:p>
            <a:pPr indent="-317500" lvl="0" marL="914400" rtl="0" algn="l">
              <a:lnSpc>
                <a:spcPct val="115000"/>
              </a:lnSpc>
              <a:spcBef>
                <a:spcPts val="0"/>
              </a:spcBef>
              <a:spcAft>
                <a:spcPts val="0"/>
              </a:spcAft>
              <a:buClr>
                <a:srgbClr val="38761D"/>
              </a:buClr>
              <a:buSzPts val="1400"/>
              <a:buChar char="●"/>
            </a:pPr>
            <a:r>
              <a:rPr b="1" lang="en">
                <a:solidFill>
                  <a:srgbClr val="38761D"/>
                </a:solidFill>
              </a:rPr>
              <a:t>where each group consists of one or more </a:t>
            </a:r>
            <a:r>
              <a:rPr b="1" i="1" lang="en">
                <a:solidFill>
                  <a:srgbClr val="38761D"/>
                </a:solidFill>
              </a:rPr>
              <a:t>convolutional blocks</a:t>
            </a:r>
            <a:r>
              <a:rPr b="1" lang="en">
                <a:solidFill>
                  <a:srgbClr val="38761D"/>
                </a:solidFill>
              </a:rPr>
              <a:t>. </a:t>
            </a:r>
            <a:endParaRPr b="1">
              <a:solidFill>
                <a:srgbClr val="38761D"/>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One assemblies </a:t>
            </a:r>
            <a:r>
              <a:rPr i="1" lang="en" sz="1200">
                <a:solidFill>
                  <a:schemeClr val="dk1"/>
                </a:solidFill>
              </a:rPr>
              <a:t>convolution blocks</a:t>
            </a:r>
            <a:r>
              <a:rPr lang="en" sz="1200">
                <a:solidFill>
                  <a:schemeClr val="dk1"/>
                </a:solidFill>
              </a:rPr>
              <a:t> into groups based on a common model configuration attribute. The most common attributes for </a:t>
            </a:r>
            <a:r>
              <a:rPr i="1" lang="en" sz="1200">
                <a:solidFill>
                  <a:schemeClr val="dk1"/>
                </a:solidFill>
              </a:rPr>
              <a:t>convolutional groups</a:t>
            </a:r>
            <a:r>
              <a:rPr lang="en" sz="1200">
                <a:solidFill>
                  <a:schemeClr val="dk1"/>
                </a:solidFill>
              </a:rPr>
              <a:t> in conventional CNNs are:</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17500" lvl="0" marL="914400" rtl="0" algn="l">
              <a:lnSpc>
                <a:spcPct val="115000"/>
              </a:lnSpc>
              <a:spcBef>
                <a:spcPts val="0"/>
              </a:spcBef>
              <a:spcAft>
                <a:spcPts val="0"/>
              </a:spcAft>
              <a:buClr>
                <a:srgbClr val="38761D"/>
              </a:buClr>
              <a:buSzPts val="1400"/>
              <a:buChar char="●"/>
            </a:pPr>
            <a:r>
              <a:rPr b="1" lang="en">
                <a:solidFill>
                  <a:srgbClr val="38761D"/>
                </a:solidFill>
              </a:rPr>
              <a:t>the number of input or output filters</a:t>
            </a:r>
            <a:endParaRPr b="1">
              <a:solidFill>
                <a:srgbClr val="38761D"/>
              </a:solidFill>
            </a:endParaRPr>
          </a:p>
          <a:p>
            <a:pPr indent="-317500" lvl="0" marL="914400" rtl="0" algn="l">
              <a:lnSpc>
                <a:spcPct val="115000"/>
              </a:lnSpc>
              <a:spcBef>
                <a:spcPts val="0"/>
              </a:spcBef>
              <a:spcAft>
                <a:spcPts val="0"/>
              </a:spcAft>
              <a:buClr>
                <a:srgbClr val="38761D"/>
              </a:buClr>
              <a:buSzPts val="1400"/>
              <a:buChar char="●"/>
            </a:pPr>
            <a:r>
              <a:rPr b="1" lang="en">
                <a:solidFill>
                  <a:srgbClr val="38761D"/>
                </a:solidFill>
              </a:rPr>
              <a:t>the size of the input or output feature maps.</a:t>
            </a:r>
            <a:endParaRPr b="1">
              <a:solidFill>
                <a:srgbClr val="38761D"/>
              </a:solidFill>
            </a:endParaRPr>
          </a:p>
          <a:p>
            <a:pPr indent="0" lvl="0" marL="0" rtl="0" algn="l">
              <a:lnSpc>
                <a:spcPct val="115000"/>
              </a:lnSpc>
              <a:spcBef>
                <a:spcPts val="0"/>
              </a:spcBef>
              <a:spcAft>
                <a:spcPts val="0"/>
              </a:spcAft>
              <a:buNone/>
            </a:pP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i="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3"/>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Learner</a:t>
            </a:r>
            <a:endParaRPr>
              <a:solidFill>
                <a:srgbClr val="A61C00"/>
              </a:solidFill>
            </a:endParaRPr>
          </a:p>
        </p:txBody>
      </p:sp>
      <p:sp>
        <p:nvSpPr>
          <p:cNvPr id="250" name="Google Shape;250;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1" name="Google Shape;251;p33"/>
          <p:cNvSpPr txBox="1"/>
          <p:nvPr/>
        </p:nvSpPr>
        <p:spPr>
          <a:xfrm>
            <a:off x="2489100" y="10177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Learner - Skeleton Template</a:t>
            </a:r>
            <a:endParaRPr/>
          </a:p>
        </p:txBody>
      </p:sp>
      <p:sp>
        <p:nvSpPr>
          <p:cNvPr id="252" name="Google Shape;252;p33"/>
          <p:cNvSpPr txBox="1"/>
          <p:nvPr/>
        </p:nvSpPr>
        <p:spPr>
          <a:xfrm>
            <a:off x="311700" y="1445875"/>
            <a:ext cx="8374200" cy="49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sz="1200">
              <a:solidFill>
                <a:srgbClr val="4A86E8"/>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i="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graphicFrame>
        <p:nvGraphicFramePr>
          <p:cNvPr id="253" name="Google Shape;253;p33"/>
          <p:cNvGraphicFramePr/>
          <p:nvPr/>
        </p:nvGraphicFramePr>
        <p:xfrm>
          <a:off x="358813" y="1749525"/>
          <a:ext cx="3000000" cy="3000000"/>
        </p:xfrm>
        <a:graphic>
          <a:graphicData uri="http://schemas.openxmlformats.org/drawingml/2006/table">
            <a:tbl>
              <a:tblPr>
                <a:noFill/>
                <a:tableStyleId>{955CDB02-A35B-49A1-AE16-0C59634E1682}</a:tableStyleId>
              </a:tblPr>
              <a:tblGrid>
                <a:gridCol w="3539375"/>
              </a:tblGrid>
              <a:tr h="3307300">
                <a:tc>
                  <a:txBody>
                    <a:bodyPr/>
                    <a:lstStyle/>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def</a:t>
                      </a:r>
                      <a:r>
                        <a:rPr lang="en" sz="900">
                          <a:solidFill>
                            <a:schemeClr val="dk1"/>
                          </a:solidFill>
                          <a:latin typeface="Consolas"/>
                          <a:ea typeface="Consolas"/>
                          <a:cs typeface="Consolas"/>
                          <a:sym typeface="Consolas"/>
                        </a:rPr>
                        <a:t> learner</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inputs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groups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0F9D58"/>
                          </a:solidFill>
                          <a:latin typeface="Consolas"/>
                          <a:ea typeface="Consolas"/>
                          <a:cs typeface="Consolas"/>
                          <a:sym typeface="Consolas"/>
                        </a:rPr>
                        <a:t>''' leaner layers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latin typeface="Consolas"/>
                          <a:ea typeface="Consolas"/>
                          <a:cs typeface="Consolas"/>
                          <a:sym typeface="Consolas"/>
                        </a:rPr>
                        <a:t>        inputs : the input tensors (feature maps)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latin typeface="Consolas"/>
                          <a:ea typeface="Consolas"/>
                          <a:cs typeface="Consolas"/>
                          <a:sym typeface="Consolas"/>
                        </a:rPr>
                        <a:t>        groups : the block parameters for each group</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latin typeface="Consolas"/>
                          <a:ea typeface="Consolas"/>
                          <a:cs typeface="Consolas"/>
                          <a:sym typeface="Consolas"/>
                        </a:rPr>
                        <a:t>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outputs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inputs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for</a:t>
                      </a:r>
                      <a:r>
                        <a:rPr lang="en" sz="900">
                          <a:solidFill>
                            <a:schemeClr val="dk1"/>
                          </a:solidFill>
                          <a:latin typeface="Consolas"/>
                          <a:ea typeface="Consolas"/>
                          <a:cs typeface="Consolas"/>
                          <a:sym typeface="Consolas"/>
                        </a:rPr>
                        <a:t> group_parmas </a:t>
                      </a:r>
                      <a:r>
                        <a:rPr lang="en" sz="900">
                          <a:solidFill>
                            <a:srgbClr val="9C27B0"/>
                          </a:solidFill>
                          <a:latin typeface="Consolas"/>
                          <a:ea typeface="Consolas"/>
                          <a:cs typeface="Consolas"/>
                          <a:sym typeface="Consolas"/>
                        </a:rPr>
                        <a:t>in</a:t>
                      </a:r>
                      <a:r>
                        <a:rPr lang="en" sz="900">
                          <a:solidFill>
                            <a:schemeClr val="dk1"/>
                          </a:solidFill>
                          <a:latin typeface="Consolas"/>
                          <a:ea typeface="Consolas"/>
                          <a:cs typeface="Consolas"/>
                          <a:sym typeface="Consolas"/>
                        </a:rPr>
                        <a:t> groups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outputs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group</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group_params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solidFill>
                            <a:schemeClr val="dk1"/>
                          </a:solidFill>
                          <a:latin typeface="Consolas"/>
                          <a:ea typeface="Consolas"/>
                          <a:cs typeface="Consolas"/>
                          <a:sym typeface="Consolas"/>
                        </a:rPr>
                        <a:t> outputs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def</a:t>
                      </a: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group</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inputs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blocks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0F9D58"/>
                          </a:solidFill>
                          <a:latin typeface="Consolas"/>
                          <a:ea typeface="Consolas"/>
                          <a:cs typeface="Consolas"/>
                          <a:sym typeface="Consolas"/>
                        </a:rPr>
                        <a:t>''' group layers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latin typeface="Consolas"/>
                          <a:ea typeface="Consolas"/>
                          <a:cs typeface="Consolas"/>
                          <a:sym typeface="Consolas"/>
                        </a:rPr>
                        <a:t>        inputs : the input tensors (feature maps)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latin typeface="Consolas"/>
                          <a:ea typeface="Consolas"/>
                          <a:cs typeface="Consolas"/>
                          <a:sym typeface="Consolas"/>
                        </a:rPr>
                        <a:t>        blocks : the block parameters for each block</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latin typeface="Consolas"/>
                          <a:ea typeface="Consolas"/>
                          <a:cs typeface="Consolas"/>
                          <a:sym typeface="Consolas"/>
                        </a:rPr>
                        <a:t>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outputs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inputs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for</a:t>
                      </a:r>
                      <a:r>
                        <a:rPr lang="en" sz="900">
                          <a:solidFill>
                            <a:schemeClr val="dk1"/>
                          </a:solidFill>
                          <a:latin typeface="Consolas"/>
                          <a:ea typeface="Consolas"/>
                          <a:cs typeface="Consolas"/>
                          <a:sym typeface="Consolas"/>
                        </a:rPr>
                        <a:t> block_parmas </a:t>
                      </a:r>
                      <a:r>
                        <a:rPr lang="en" sz="900">
                          <a:solidFill>
                            <a:srgbClr val="9C27B0"/>
                          </a:solidFill>
                          <a:latin typeface="Consolas"/>
                          <a:ea typeface="Consolas"/>
                          <a:cs typeface="Consolas"/>
                          <a:sym typeface="Consolas"/>
                        </a:rPr>
                        <a:t>in</a:t>
                      </a:r>
                      <a:r>
                        <a:rPr lang="en" sz="900">
                          <a:solidFill>
                            <a:schemeClr val="dk1"/>
                          </a:solidFill>
                          <a:latin typeface="Consolas"/>
                          <a:ea typeface="Consolas"/>
                          <a:cs typeface="Consolas"/>
                          <a:sym typeface="Consolas"/>
                        </a:rPr>
                        <a:t> blocks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outputs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block</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block_params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solidFill>
                            <a:schemeClr val="dk1"/>
                          </a:solidFill>
                          <a:latin typeface="Consolas"/>
                          <a:ea typeface="Consolas"/>
                          <a:cs typeface="Consolas"/>
                          <a:sym typeface="Consolas"/>
                        </a:rPr>
                        <a:t> outputs</a:t>
                      </a:r>
                      <a:endParaRPr sz="9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graphicFrame>
        <p:nvGraphicFramePr>
          <p:cNvPr id="254" name="Google Shape;254;p33"/>
          <p:cNvGraphicFramePr/>
          <p:nvPr/>
        </p:nvGraphicFramePr>
        <p:xfrm>
          <a:off x="4141188" y="1749525"/>
          <a:ext cx="3000000" cy="3000000"/>
        </p:xfrm>
        <a:graphic>
          <a:graphicData uri="http://schemas.openxmlformats.org/drawingml/2006/table">
            <a:tbl>
              <a:tblPr>
                <a:noFill/>
                <a:tableStyleId>{955CDB02-A35B-49A1-AE16-0C59634E1682}</a:tableStyleId>
              </a:tblPr>
              <a:tblGrid>
                <a:gridCol w="4628350"/>
              </a:tblGrid>
              <a:tr h="2298950">
                <a:tc>
                  <a:txBody>
                    <a:bodyPr/>
                    <a:lstStyle/>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def</a:t>
                      </a:r>
                      <a:r>
                        <a:rPr lang="en" sz="900">
                          <a:solidFill>
                            <a:schemeClr val="dk1"/>
                          </a:solidFill>
                          <a:latin typeface="Consolas"/>
                          <a:ea typeface="Consolas"/>
                          <a:cs typeface="Consolas"/>
                          <a:sym typeface="Consolas"/>
                        </a:rPr>
                        <a:t> block</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inputs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9C27B0"/>
                          </a:solidFill>
                          <a:latin typeface="Consolas"/>
                          <a:ea typeface="Consolas"/>
                          <a:cs typeface="Consolas"/>
                          <a:sym typeface="Consolas"/>
                        </a:rPr>
                        <a:t>params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0F9D58"/>
                          </a:solidFill>
                          <a:latin typeface="Consolas"/>
                          <a:ea typeface="Consolas"/>
                          <a:cs typeface="Consolas"/>
                          <a:sym typeface="Consolas"/>
                        </a:rPr>
                        <a:t>''' block layers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latin typeface="Consolas"/>
                          <a:ea typeface="Consolas"/>
                          <a:cs typeface="Consolas"/>
                          <a:sym typeface="Consolas"/>
                        </a:rPr>
                        <a:t>        inputs : the input tensors (feature maps)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latin typeface="Consolas"/>
                          <a:ea typeface="Consolas"/>
                          <a:cs typeface="Consolas"/>
                          <a:sym typeface="Consolas"/>
                        </a:rPr>
                        <a:t>        params : the block parameters for the block</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latin typeface="Consolas"/>
                          <a:ea typeface="Consolas"/>
                          <a:cs typeface="Consolas"/>
                          <a:sym typeface="Consolas"/>
                        </a:rPr>
                        <a:t>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solidFill>
                            <a:schemeClr val="dk1"/>
                          </a:solidFill>
                          <a:latin typeface="Consolas"/>
                          <a:ea typeface="Consolas"/>
                          <a:cs typeface="Consolas"/>
                          <a:sym typeface="Consolas"/>
                        </a:rPr>
                        <a:t> outputs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Assemble the learner component.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First group: two blocks of 128 filters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Second group: one block of 256 filters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learner</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'n_filters: 128'</a:t>
                      </a:r>
                      <a:r>
                        <a:rPr lang="en" sz="900">
                          <a:latin typeface="Consolas"/>
                          <a:ea typeface="Consolas"/>
                          <a:cs typeface="Consolas"/>
                          <a:sym typeface="Consolas"/>
                        </a:rPr>
                        <a:t>}</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0F9D58"/>
                          </a:solidFill>
                          <a:latin typeface="Consolas"/>
                          <a:ea typeface="Consolas"/>
                          <a:cs typeface="Consolas"/>
                          <a:sym typeface="Consolas"/>
                        </a:rPr>
                        <a:t>'n_filters: 128'</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61616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'n_filters: 256'</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endParaRPr sz="9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4"/>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Learner</a:t>
            </a:r>
            <a:endParaRPr>
              <a:solidFill>
                <a:srgbClr val="A61C00"/>
              </a:solidFill>
            </a:endParaRPr>
          </a:p>
        </p:txBody>
      </p:sp>
      <p:sp>
        <p:nvSpPr>
          <p:cNvPr id="260" name="Google Shape;260;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1" name="Google Shape;261;p34"/>
          <p:cNvSpPr txBox="1"/>
          <p:nvPr/>
        </p:nvSpPr>
        <p:spPr>
          <a:xfrm>
            <a:off x="2489100" y="10177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Learner - ResNet</a:t>
            </a:r>
            <a:endParaRPr/>
          </a:p>
        </p:txBody>
      </p:sp>
      <p:sp>
        <p:nvSpPr>
          <p:cNvPr id="262" name="Google Shape;262;p34"/>
          <p:cNvSpPr txBox="1"/>
          <p:nvPr/>
        </p:nvSpPr>
        <p:spPr>
          <a:xfrm>
            <a:off x="311700" y="1445875"/>
            <a:ext cx="8374200" cy="174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Each ResNet group </a:t>
            </a:r>
            <a:r>
              <a:rPr b="1" lang="en" sz="1200">
                <a:solidFill>
                  <a:srgbClr val="4A86E8"/>
                </a:solidFill>
              </a:rPr>
              <a:t>starts with a residual block with linear projection shortcut</a:t>
            </a:r>
            <a:r>
              <a:rPr lang="en" sz="1200">
                <a:solidFill>
                  <a:schemeClr val="dk1"/>
                </a:solidFill>
              </a:rPr>
              <a:t>, and then </a:t>
            </a:r>
            <a:r>
              <a:rPr b="1" lang="en" sz="1200">
                <a:solidFill>
                  <a:srgbClr val="4A86E8"/>
                </a:solidFill>
              </a:rPr>
              <a:t>followed by one or more residual blocks with identity shortcut</a:t>
            </a:r>
            <a:r>
              <a:rPr lang="en" sz="1200">
                <a:solidFill>
                  <a:schemeClr val="dk1"/>
                </a:solidFill>
              </a:rPr>
              <a:t>.   </a:t>
            </a:r>
            <a:r>
              <a:rPr lang="en" sz="1200" u="sng">
                <a:solidFill>
                  <a:schemeClr val="dk1"/>
                </a:solidFill>
              </a:rPr>
              <a:t>All the residual blocks in a group have the same number of output filters</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Each group successively doubles the number of output filters, and the residual block with linear projection shortcut doubles the number of filters from the input to the group. The output filters for the four groups in a ResNet50 are 64, 128, 256 and 512 respectively.</a:t>
            </a:r>
            <a:endParaRPr sz="1200">
              <a:solidFill>
                <a:srgbClr val="24292E"/>
              </a:solidFill>
              <a:highlight>
                <a:srgbClr val="F6F8FA"/>
              </a:highlight>
              <a:latin typeface="Consolas"/>
              <a:ea typeface="Consolas"/>
              <a:cs typeface="Consolas"/>
              <a:sym typeface="Consolas"/>
            </a:endParaRPr>
          </a:p>
        </p:txBody>
      </p:sp>
      <p:pic>
        <p:nvPicPr>
          <p:cNvPr id="263" name="Google Shape;263;p34"/>
          <p:cNvPicPr preferRelativeResize="0"/>
          <p:nvPr/>
        </p:nvPicPr>
        <p:blipFill>
          <a:blip r:embed="rId3">
            <a:alphaModFix/>
          </a:blip>
          <a:stretch>
            <a:fillRect/>
          </a:stretch>
        </p:blipFill>
        <p:spPr>
          <a:xfrm>
            <a:off x="2189100" y="2687900"/>
            <a:ext cx="4619403" cy="2368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5"/>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Learner</a:t>
            </a:r>
            <a:endParaRPr>
              <a:solidFill>
                <a:srgbClr val="A61C00"/>
              </a:solidFill>
            </a:endParaRPr>
          </a:p>
        </p:txBody>
      </p:sp>
      <p:sp>
        <p:nvSpPr>
          <p:cNvPr id="269" name="Google Shape;269;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0" name="Google Shape;270;p35"/>
          <p:cNvSpPr txBox="1"/>
          <p:nvPr/>
        </p:nvSpPr>
        <p:spPr>
          <a:xfrm>
            <a:off x="2489100" y="10177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Learner - ResNet</a:t>
            </a:r>
            <a:endParaRPr/>
          </a:p>
        </p:txBody>
      </p:sp>
      <p:graphicFrame>
        <p:nvGraphicFramePr>
          <p:cNvPr id="271" name="Google Shape;271;p35"/>
          <p:cNvGraphicFramePr/>
          <p:nvPr/>
        </p:nvGraphicFramePr>
        <p:xfrm>
          <a:off x="242538" y="1732225"/>
          <a:ext cx="3000000" cy="3000000"/>
        </p:xfrm>
        <a:graphic>
          <a:graphicData uri="http://schemas.openxmlformats.org/drawingml/2006/table">
            <a:tbl>
              <a:tblPr>
                <a:noFill/>
                <a:tableStyleId>{955CDB02-A35B-49A1-AE16-0C59634E1682}</a:tableStyleId>
              </a:tblPr>
              <a:tblGrid>
                <a:gridCol w="3617125"/>
              </a:tblGrid>
              <a:tr h="2931000">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learner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groups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 Construct the Learner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inputs: input to the learner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groups: group parameters per group</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outputs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inputs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First Residual Block Group (not strided)</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group_params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groups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pop</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outputs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group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outputs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group_params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Remaining Residual Block Groups (strided)</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for</a:t>
                      </a:r>
                      <a:r>
                        <a:rPr lang="en" sz="1000">
                          <a:solidFill>
                            <a:schemeClr val="dk1"/>
                          </a:solidFill>
                          <a:latin typeface="Consolas"/>
                          <a:ea typeface="Consolas"/>
                          <a:cs typeface="Consolas"/>
                          <a:sym typeface="Consolas"/>
                        </a:rPr>
                        <a:t> group_params </a:t>
                      </a:r>
                      <a:r>
                        <a:rPr lang="en" sz="1000">
                          <a:solidFill>
                            <a:srgbClr val="9C27B0"/>
                          </a:solidFill>
                          <a:latin typeface="Consolas"/>
                          <a:ea typeface="Consolas"/>
                          <a:cs typeface="Consolas"/>
                          <a:sym typeface="Consolas"/>
                        </a:rPr>
                        <a:t>in</a:t>
                      </a:r>
                      <a:r>
                        <a:rPr lang="en" sz="1000">
                          <a:solidFill>
                            <a:schemeClr val="dk1"/>
                          </a:solidFill>
                          <a:latin typeface="Consolas"/>
                          <a:ea typeface="Consolas"/>
                          <a:cs typeface="Consolas"/>
                          <a:sym typeface="Consolas"/>
                        </a:rPr>
                        <a:t> groups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outputs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group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outputs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group_params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solidFill>
                            <a:schemeClr val="dk1"/>
                          </a:solidFill>
                          <a:latin typeface="Consolas"/>
                          <a:ea typeface="Consolas"/>
                          <a:cs typeface="Consolas"/>
                          <a:sym typeface="Consolas"/>
                        </a:rPr>
                        <a:t> outputs</a:t>
                      </a:r>
                      <a:endParaRPr sz="9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graphicFrame>
        <p:nvGraphicFramePr>
          <p:cNvPr id="272" name="Google Shape;272;p35"/>
          <p:cNvGraphicFramePr/>
          <p:nvPr/>
        </p:nvGraphicFramePr>
        <p:xfrm>
          <a:off x="4045338" y="1732225"/>
          <a:ext cx="3000000" cy="3000000"/>
        </p:xfrm>
        <a:graphic>
          <a:graphicData uri="http://schemas.openxmlformats.org/drawingml/2006/table">
            <a:tbl>
              <a:tblPr>
                <a:noFill/>
                <a:tableStyleId>{955CDB02-A35B-49A1-AE16-0C59634E1682}</a:tableStyleId>
              </a:tblPr>
              <a:tblGrid>
                <a:gridCol w="4786950"/>
              </a:tblGrid>
              <a:tr h="2799300">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group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blocks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 Construct a Residual Group</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inputs    : input into the group</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blocks    : block parameters for each block</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strides   : whether the projection block is a strided </a:t>
                      </a:r>
                      <a:br>
                        <a:rPr lang="en" sz="1000">
                          <a:solidFill>
                            <a:srgbClr val="0F9D58"/>
                          </a:solidFill>
                          <a:latin typeface="Consolas"/>
                          <a:ea typeface="Consolas"/>
                          <a:cs typeface="Consolas"/>
                          <a:sym typeface="Consolas"/>
                        </a:rPr>
                      </a:br>
                      <a:r>
                        <a:rPr lang="en" sz="1000">
                          <a:solidFill>
                            <a:srgbClr val="0F9D58"/>
                          </a:solidFill>
                          <a:latin typeface="Consolas"/>
                          <a:ea typeface="Consolas"/>
                          <a:cs typeface="Consolas"/>
                          <a:sym typeface="Consolas"/>
                        </a:rPr>
                        <a:t>                    convolution</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outputs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inputs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Double the size of filters to fit the first Residual Group</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block_params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blocks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pop</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outputs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projection_block</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outputs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strides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block_params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Identity residual blocks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for</a:t>
                      </a:r>
                      <a:r>
                        <a:rPr lang="en" sz="1000">
                          <a:solidFill>
                            <a:schemeClr val="dk1"/>
                          </a:solidFill>
                          <a:latin typeface="Consolas"/>
                          <a:ea typeface="Consolas"/>
                          <a:cs typeface="Consolas"/>
                          <a:sym typeface="Consolas"/>
                        </a:rPr>
                        <a:t> block_params </a:t>
                      </a:r>
                      <a:r>
                        <a:rPr lang="en" sz="1000">
                          <a:solidFill>
                            <a:srgbClr val="9C27B0"/>
                          </a:solidFill>
                          <a:latin typeface="Consolas"/>
                          <a:ea typeface="Consolas"/>
                          <a:cs typeface="Consolas"/>
                          <a:sym typeface="Consolas"/>
                        </a:rPr>
                        <a:t>in</a:t>
                      </a:r>
                      <a:r>
                        <a:rPr lang="en" sz="1000">
                          <a:solidFill>
                            <a:schemeClr val="dk1"/>
                          </a:solidFill>
                          <a:latin typeface="Consolas"/>
                          <a:ea typeface="Consolas"/>
                          <a:cs typeface="Consolas"/>
                          <a:sym typeface="Consolas"/>
                        </a:rPr>
                        <a:t> blocks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outputs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identity_block</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outputs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block_params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solidFill>
                            <a:schemeClr val="dk1"/>
                          </a:solidFill>
                          <a:latin typeface="Consolas"/>
                          <a:ea typeface="Consolas"/>
                          <a:cs typeface="Consolas"/>
                          <a:sym typeface="Consolas"/>
                        </a:rPr>
                        <a:t> outputs</a:t>
                      </a:r>
                      <a:endParaRPr sz="1000">
                        <a:solidFill>
                          <a:srgbClr val="9C27B0"/>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36"/>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Learner</a:t>
            </a:r>
            <a:endParaRPr>
              <a:solidFill>
                <a:srgbClr val="A61C00"/>
              </a:solidFill>
            </a:endParaRPr>
          </a:p>
        </p:txBody>
      </p:sp>
      <p:sp>
        <p:nvSpPr>
          <p:cNvPr id="278" name="Google Shape;278;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9" name="Google Shape;279;p36"/>
          <p:cNvSpPr txBox="1"/>
          <p:nvPr/>
        </p:nvSpPr>
        <p:spPr>
          <a:xfrm>
            <a:off x="2489100" y="10177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Learner - DenseNet</a:t>
            </a:r>
            <a:endParaRPr/>
          </a:p>
        </p:txBody>
      </p:sp>
      <p:sp>
        <p:nvSpPr>
          <p:cNvPr id="280" name="Google Shape;280;p36"/>
          <p:cNvSpPr txBox="1"/>
          <p:nvPr/>
        </p:nvSpPr>
        <p:spPr>
          <a:xfrm>
            <a:off x="311700" y="1445875"/>
            <a:ext cx="8374200" cy="87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A DenseNet </a:t>
            </a:r>
            <a:r>
              <a:rPr i="1" lang="en" sz="1200">
                <a:solidFill>
                  <a:schemeClr val="dk1"/>
                </a:solidFill>
              </a:rPr>
              <a:t>convolutional groups</a:t>
            </a:r>
            <a:r>
              <a:rPr lang="en" sz="1200">
                <a:solidFill>
                  <a:schemeClr val="dk1"/>
                </a:solidFill>
              </a:rPr>
              <a:t> consist of two types of </a:t>
            </a:r>
            <a:r>
              <a:rPr i="1" lang="en" sz="1200">
                <a:solidFill>
                  <a:schemeClr val="dk1"/>
                </a:solidFill>
              </a:rPr>
              <a:t>convolutional blocks</a:t>
            </a:r>
            <a:r>
              <a:rPr lang="en" sz="1200">
                <a:solidFill>
                  <a:schemeClr val="dk1"/>
                </a:solidFill>
              </a:rPr>
              <a:t>. The </a:t>
            </a:r>
            <a:r>
              <a:rPr b="1" lang="en" sz="1200">
                <a:solidFill>
                  <a:srgbClr val="4A86E8"/>
                </a:solidFill>
              </a:rPr>
              <a:t>first blocks are a DenseNet blocks for feature learning</a:t>
            </a:r>
            <a:r>
              <a:rPr lang="en" sz="1200">
                <a:solidFill>
                  <a:schemeClr val="dk1"/>
                </a:solidFill>
              </a:rPr>
              <a:t>, and the </a:t>
            </a:r>
            <a:r>
              <a:rPr b="1" lang="en" sz="1200">
                <a:solidFill>
                  <a:srgbClr val="4A86E8"/>
                </a:solidFill>
              </a:rPr>
              <a:t>last block is a </a:t>
            </a:r>
            <a:r>
              <a:rPr b="1" i="1" lang="en" sz="1200">
                <a:solidFill>
                  <a:srgbClr val="4A86E8"/>
                </a:solidFill>
              </a:rPr>
              <a:t>transitional block</a:t>
            </a:r>
            <a:r>
              <a:rPr b="1" lang="en" sz="1200">
                <a:solidFill>
                  <a:srgbClr val="4A86E8"/>
                </a:solidFill>
              </a:rPr>
              <a:t> for reducing the size of the feature maps </a:t>
            </a:r>
            <a:r>
              <a:rPr lang="en" sz="1200">
                <a:solidFill>
                  <a:schemeClr val="dk1"/>
                </a:solidFill>
              </a:rPr>
              <a:t>prior to the next group, which is referred to as the </a:t>
            </a:r>
            <a:r>
              <a:rPr b="1" lang="en" sz="1200">
                <a:solidFill>
                  <a:srgbClr val="4A86E8"/>
                </a:solidFill>
              </a:rPr>
              <a:t>compression factor</a:t>
            </a:r>
            <a:r>
              <a:rPr lang="en" sz="1200">
                <a:solidFill>
                  <a:schemeClr val="dk1"/>
                </a:solidFill>
              </a:rPr>
              <a:t>. </a:t>
            </a:r>
            <a:r>
              <a:rPr lang="en" sz="1200" u="sng">
                <a:solidFill>
                  <a:schemeClr val="dk1"/>
                </a:solidFill>
              </a:rPr>
              <a:t>The last convolutional group has no </a:t>
            </a:r>
            <a:r>
              <a:rPr i="1" lang="en" sz="1200" u="sng">
                <a:solidFill>
                  <a:schemeClr val="dk1"/>
                </a:solidFill>
              </a:rPr>
              <a:t>transitional block</a:t>
            </a:r>
            <a:r>
              <a:rPr lang="en" sz="1200">
                <a:solidFill>
                  <a:schemeClr val="dk1"/>
                </a:solidFill>
              </a:rPr>
              <a:t>.</a:t>
            </a:r>
            <a:br>
              <a:rPr lang="en" sz="1100">
                <a:solidFill>
                  <a:schemeClr val="dk1"/>
                </a:solidFill>
              </a:rPr>
            </a:br>
            <a:endParaRPr sz="1200">
              <a:solidFill>
                <a:srgbClr val="24292E"/>
              </a:solidFill>
              <a:highlight>
                <a:srgbClr val="F6F8FA"/>
              </a:highlight>
              <a:latin typeface="Consolas"/>
              <a:ea typeface="Consolas"/>
              <a:cs typeface="Consolas"/>
              <a:sym typeface="Consolas"/>
            </a:endParaRPr>
          </a:p>
        </p:txBody>
      </p:sp>
      <p:pic>
        <p:nvPicPr>
          <p:cNvPr id="281" name="Google Shape;281;p36"/>
          <p:cNvPicPr preferRelativeResize="0"/>
          <p:nvPr/>
        </p:nvPicPr>
        <p:blipFill>
          <a:blip r:embed="rId3">
            <a:alphaModFix/>
          </a:blip>
          <a:stretch>
            <a:fillRect/>
          </a:stretch>
        </p:blipFill>
        <p:spPr>
          <a:xfrm>
            <a:off x="1887525" y="2255750"/>
            <a:ext cx="5335801" cy="28474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37"/>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Learner</a:t>
            </a:r>
            <a:endParaRPr>
              <a:solidFill>
                <a:srgbClr val="A61C00"/>
              </a:solidFill>
            </a:endParaRPr>
          </a:p>
        </p:txBody>
      </p:sp>
      <p:sp>
        <p:nvSpPr>
          <p:cNvPr id="287" name="Google Shape;287;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8" name="Google Shape;288;p37"/>
          <p:cNvSpPr txBox="1"/>
          <p:nvPr/>
        </p:nvSpPr>
        <p:spPr>
          <a:xfrm>
            <a:off x="2489100" y="10177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Learner - Densely Connected</a:t>
            </a:r>
            <a:endParaRPr/>
          </a:p>
        </p:txBody>
      </p:sp>
      <p:sp>
        <p:nvSpPr>
          <p:cNvPr id="289" name="Google Shape;289;p37"/>
          <p:cNvSpPr txBox="1"/>
          <p:nvPr/>
        </p:nvSpPr>
        <p:spPr>
          <a:xfrm>
            <a:off x="311700" y="1445875"/>
            <a:ext cx="8374200" cy="311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A DenseNet block is essentially a residual block, except that in place of adding (matrix add) the identity link to the output, it is concatenated.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In a ResNet, the information from previous inputs is only passed one block forward. </a:t>
            </a:r>
            <a:r>
              <a:rPr b="1" lang="en" sz="1200">
                <a:solidFill>
                  <a:srgbClr val="4A86E8"/>
                </a:solidFill>
              </a:rPr>
              <a:t>Using concatenation, the information from the feature maps accumulates and each block passes all the accumulative information forward to all subsequent blocks</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a:t>
            </a:r>
            <a:r>
              <a:rPr lang="en" sz="1200" u="sng">
                <a:solidFill>
                  <a:schemeClr val="dk1"/>
                </a:solidFill>
              </a:rPr>
              <a:t>concatenation of feature maps would result in an continued growth in size of feature maps and corresponding parameters as we go deeper in layers</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To control (reduce) the growth,</a:t>
            </a:r>
            <a:r>
              <a:rPr b="1" lang="en" sz="1200">
                <a:solidFill>
                  <a:srgbClr val="4A86E8"/>
                </a:solidFill>
              </a:rPr>
              <a:t> the </a:t>
            </a:r>
            <a:r>
              <a:rPr b="1" i="1" lang="en" sz="1200">
                <a:solidFill>
                  <a:srgbClr val="4A86E8"/>
                </a:solidFill>
              </a:rPr>
              <a:t>transitional block </a:t>
            </a:r>
            <a:r>
              <a:rPr b="1" lang="en" sz="1200">
                <a:solidFill>
                  <a:srgbClr val="4A86E8"/>
                </a:solidFill>
              </a:rPr>
              <a:t>at the end of each </a:t>
            </a:r>
            <a:r>
              <a:rPr b="1" i="1" lang="en" sz="1200">
                <a:solidFill>
                  <a:srgbClr val="4A86E8"/>
                </a:solidFill>
              </a:rPr>
              <a:t>convolutional block</a:t>
            </a:r>
            <a:r>
              <a:rPr b="1" lang="en" sz="1200">
                <a:solidFill>
                  <a:srgbClr val="4A86E8"/>
                </a:solidFill>
              </a:rPr>
              <a:t> compresses (reduces) the size of the concatenated feature maps</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rgbClr val="24292E"/>
              </a:solidFill>
              <a:highlight>
                <a:srgbClr val="F6F8FA"/>
              </a:highlight>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38"/>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Learner</a:t>
            </a:r>
            <a:endParaRPr>
              <a:solidFill>
                <a:srgbClr val="A61C00"/>
              </a:solidFill>
            </a:endParaRPr>
          </a:p>
        </p:txBody>
      </p:sp>
      <p:sp>
        <p:nvSpPr>
          <p:cNvPr id="295" name="Google Shape;295;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6" name="Google Shape;296;p38"/>
          <p:cNvSpPr txBox="1"/>
          <p:nvPr/>
        </p:nvSpPr>
        <p:spPr>
          <a:xfrm>
            <a:off x="2489100" y="10177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Learner - DenseNet</a:t>
            </a:r>
            <a:endParaRPr/>
          </a:p>
        </p:txBody>
      </p:sp>
      <p:graphicFrame>
        <p:nvGraphicFramePr>
          <p:cNvPr id="297" name="Google Shape;297;p38"/>
          <p:cNvGraphicFramePr/>
          <p:nvPr/>
        </p:nvGraphicFramePr>
        <p:xfrm>
          <a:off x="242538" y="1732225"/>
          <a:ext cx="3000000" cy="3000000"/>
        </p:xfrm>
        <a:graphic>
          <a:graphicData uri="http://schemas.openxmlformats.org/drawingml/2006/table">
            <a:tbl>
              <a:tblPr>
                <a:noFill/>
                <a:tableStyleId>{955CDB02-A35B-49A1-AE16-0C59634E1682}</a:tableStyleId>
              </a:tblPr>
              <a:tblGrid>
                <a:gridCol w="3885050"/>
              </a:tblGrid>
              <a:tr h="2931000">
                <a:tc>
                  <a:txBody>
                    <a:bodyPr/>
                    <a:lstStyle/>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def</a:t>
                      </a:r>
                      <a:r>
                        <a:rPr lang="en" sz="900">
                          <a:solidFill>
                            <a:schemeClr val="dk1"/>
                          </a:solidFill>
                          <a:latin typeface="Consolas"/>
                          <a:ea typeface="Consolas"/>
                          <a:cs typeface="Consolas"/>
                          <a:sym typeface="Consolas"/>
                        </a:rPr>
                        <a:t> learner</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inputs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groups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reduction</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0F9D58"/>
                          </a:solidFill>
                          <a:latin typeface="Consolas"/>
                          <a:ea typeface="Consolas"/>
                          <a:cs typeface="Consolas"/>
                          <a:sym typeface="Consolas"/>
                        </a:rPr>
                        <a:t>""" Construct the Learner</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latin typeface="Consolas"/>
                          <a:ea typeface="Consolas"/>
                          <a:cs typeface="Consolas"/>
                          <a:sym typeface="Consolas"/>
                        </a:rPr>
                        <a:t>        inputs    : input to the learner</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latin typeface="Consolas"/>
                          <a:ea typeface="Consolas"/>
                          <a:cs typeface="Consolas"/>
                          <a:sym typeface="Consolas"/>
                        </a:rPr>
                        <a:t>        groups    : set of number of blocks per group</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latin typeface="Consolas"/>
                          <a:ea typeface="Consolas"/>
                          <a:cs typeface="Consolas"/>
                          <a:sym typeface="Consolas"/>
                        </a:rPr>
                        <a:t>        reduction : the amount to reduce (compress) by</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latin typeface="Consolas"/>
                          <a:ea typeface="Consolas"/>
                          <a:cs typeface="Consolas"/>
                          <a:sym typeface="Consolas"/>
                        </a:rPr>
                        <a:t>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outputs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inputs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pop off the list the last dense block</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last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groups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pop</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Dense groups with interceding transition blocks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for</a:t>
                      </a:r>
                      <a:r>
                        <a:rPr lang="en" sz="900">
                          <a:solidFill>
                            <a:schemeClr val="dk1"/>
                          </a:solidFill>
                          <a:latin typeface="Consolas"/>
                          <a:ea typeface="Consolas"/>
                          <a:cs typeface="Consolas"/>
                          <a:sym typeface="Consolas"/>
                        </a:rPr>
                        <a:t> group_params </a:t>
                      </a:r>
                      <a:r>
                        <a:rPr lang="en" sz="900">
                          <a:solidFill>
                            <a:srgbClr val="9C27B0"/>
                          </a:solidFill>
                          <a:latin typeface="Consolas"/>
                          <a:ea typeface="Consolas"/>
                          <a:cs typeface="Consolas"/>
                          <a:sym typeface="Consolas"/>
                        </a:rPr>
                        <a:t>in</a:t>
                      </a:r>
                      <a:r>
                        <a:rPr lang="en" sz="900">
                          <a:solidFill>
                            <a:schemeClr val="dk1"/>
                          </a:solidFill>
                          <a:latin typeface="Consolas"/>
                          <a:ea typeface="Consolas"/>
                          <a:cs typeface="Consolas"/>
                          <a:sym typeface="Consolas"/>
                        </a:rPr>
                        <a:t> groups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outputs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group</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outputs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reduction</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group_params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Last dense group w/o a following transition block</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outputs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group</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outputs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last</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reduction</a:t>
                      </a:r>
                      <a:r>
                        <a:rPr lang="en" sz="900">
                          <a:solidFill>
                            <a:srgbClr val="616161"/>
                          </a:solidFill>
                          <a:latin typeface="Consolas"/>
                          <a:ea typeface="Consolas"/>
                          <a:cs typeface="Consolas"/>
                          <a:sym typeface="Consolas"/>
                        </a:rPr>
                        <a:t>=</a:t>
                      </a:r>
                      <a:r>
                        <a:rPr lang="en" sz="900">
                          <a:solidFill>
                            <a:srgbClr val="9C27B0"/>
                          </a:solidFill>
                          <a:latin typeface="Consolas"/>
                          <a:ea typeface="Consolas"/>
                          <a:cs typeface="Consolas"/>
                          <a:sym typeface="Consolas"/>
                        </a:rPr>
                        <a:t>None</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solidFill>
                            <a:schemeClr val="dk1"/>
                          </a:solidFill>
                          <a:latin typeface="Consolas"/>
                          <a:ea typeface="Consolas"/>
                          <a:cs typeface="Consolas"/>
                          <a:sym typeface="Consolas"/>
                        </a:rPr>
                        <a:t> outputs</a:t>
                      </a:r>
                      <a:endParaRPr sz="9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graphicFrame>
        <p:nvGraphicFramePr>
          <p:cNvPr id="298" name="Google Shape;298;p38"/>
          <p:cNvGraphicFramePr/>
          <p:nvPr/>
        </p:nvGraphicFramePr>
        <p:xfrm>
          <a:off x="4226838" y="1732225"/>
          <a:ext cx="3000000" cy="3000000"/>
        </p:xfrm>
        <a:graphic>
          <a:graphicData uri="http://schemas.openxmlformats.org/drawingml/2006/table">
            <a:tbl>
              <a:tblPr>
                <a:noFill/>
                <a:tableStyleId>{955CDB02-A35B-49A1-AE16-0C59634E1682}</a:tableStyleId>
              </a:tblPr>
              <a:tblGrid>
                <a:gridCol w="4605450"/>
              </a:tblGrid>
              <a:tr h="3041650">
                <a:tc>
                  <a:txBody>
                    <a:bodyPr/>
                    <a:lstStyle/>
                    <a:p>
                      <a:pPr indent="0" lvl="0" marL="0" rtl="0" algn="l">
                        <a:lnSpc>
                          <a:spcPct val="115000"/>
                        </a:lnSpc>
                        <a:spcBef>
                          <a:spcPts val="0"/>
                        </a:spcBef>
                        <a:spcAft>
                          <a:spcPts val="0"/>
                        </a:spcAft>
                        <a:buNone/>
                      </a:pPr>
                      <a:r>
                        <a:rPr lang="en" sz="900">
                          <a:solidFill>
                            <a:srgbClr val="9C27B0"/>
                          </a:solidFill>
                          <a:highlight>
                            <a:srgbClr val="F6F8FA"/>
                          </a:highlight>
                          <a:latin typeface="Consolas"/>
                          <a:ea typeface="Consolas"/>
                          <a:cs typeface="Consolas"/>
                          <a:sym typeface="Consolas"/>
                        </a:rPr>
                        <a:t>def</a:t>
                      </a:r>
                      <a:r>
                        <a:rPr lang="en" sz="900">
                          <a:solidFill>
                            <a:schemeClr val="dk1"/>
                          </a:solidFill>
                          <a:highlight>
                            <a:srgbClr val="F6F8FA"/>
                          </a:highlight>
                          <a:latin typeface="Consolas"/>
                          <a:ea typeface="Consolas"/>
                          <a:cs typeface="Consolas"/>
                          <a:sym typeface="Consolas"/>
                        </a:rPr>
                        <a:t> </a:t>
                      </a:r>
                      <a:r>
                        <a:rPr lang="en" sz="900">
                          <a:solidFill>
                            <a:srgbClr val="9C27B0"/>
                          </a:solidFill>
                          <a:highlight>
                            <a:srgbClr val="F6F8FA"/>
                          </a:highlight>
                          <a:latin typeface="Consolas"/>
                          <a:ea typeface="Consolas"/>
                          <a:cs typeface="Consolas"/>
                          <a:sym typeface="Consolas"/>
                        </a:rPr>
                        <a:t>group</a:t>
                      </a:r>
                      <a:r>
                        <a:rPr lang="en" sz="900">
                          <a:solidFill>
                            <a:srgbClr val="616161"/>
                          </a:solidFill>
                          <a:highlight>
                            <a:srgbClr val="F6F8FA"/>
                          </a:highlight>
                          <a:latin typeface="Consolas"/>
                          <a:ea typeface="Consolas"/>
                          <a:cs typeface="Consolas"/>
                          <a:sym typeface="Consolas"/>
                        </a:rPr>
                        <a:t>(</a:t>
                      </a:r>
                      <a:r>
                        <a:rPr lang="en" sz="900">
                          <a:solidFill>
                            <a:schemeClr val="dk1"/>
                          </a:solidFill>
                          <a:highlight>
                            <a:srgbClr val="F6F8FA"/>
                          </a:highlight>
                          <a:latin typeface="Consolas"/>
                          <a:ea typeface="Consolas"/>
                          <a:cs typeface="Consolas"/>
                          <a:sym typeface="Consolas"/>
                        </a:rPr>
                        <a:t>inputs</a:t>
                      </a:r>
                      <a:r>
                        <a:rPr lang="en" sz="900">
                          <a:solidFill>
                            <a:srgbClr val="616161"/>
                          </a:solidFill>
                          <a:highlight>
                            <a:srgbClr val="F6F8FA"/>
                          </a:highlight>
                          <a:latin typeface="Consolas"/>
                          <a:ea typeface="Consolas"/>
                          <a:cs typeface="Consolas"/>
                          <a:sym typeface="Consolas"/>
                        </a:rPr>
                        <a:t>,</a:t>
                      </a:r>
                      <a:r>
                        <a:rPr lang="en" sz="900">
                          <a:solidFill>
                            <a:schemeClr val="dk1"/>
                          </a:solidFill>
                          <a:highlight>
                            <a:srgbClr val="F6F8FA"/>
                          </a:highlight>
                          <a:latin typeface="Consolas"/>
                          <a:ea typeface="Consolas"/>
                          <a:cs typeface="Consolas"/>
                          <a:sym typeface="Consolas"/>
                        </a:rPr>
                        <a:t> reduction</a:t>
                      </a:r>
                      <a:r>
                        <a:rPr lang="en" sz="900">
                          <a:solidFill>
                            <a:srgbClr val="616161"/>
                          </a:solidFill>
                          <a:highlight>
                            <a:srgbClr val="F6F8FA"/>
                          </a:highlight>
                          <a:latin typeface="Consolas"/>
                          <a:ea typeface="Consolas"/>
                          <a:cs typeface="Consolas"/>
                          <a:sym typeface="Consolas"/>
                        </a:rPr>
                        <a:t>=</a:t>
                      </a:r>
                      <a:r>
                        <a:rPr lang="en" sz="900">
                          <a:solidFill>
                            <a:srgbClr val="9C27B0"/>
                          </a:solidFill>
                          <a:highlight>
                            <a:srgbClr val="F6F8FA"/>
                          </a:highlight>
                          <a:latin typeface="Consolas"/>
                          <a:ea typeface="Consolas"/>
                          <a:cs typeface="Consolas"/>
                          <a:sym typeface="Consolas"/>
                        </a:rPr>
                        <a:t>None</a:t>
                      </a:r>
                      <a:r>
                        <a:rPr lang="en" sz="900">
                          <a:solidFill>
                            <a:srgbClr val="616161"/>
                          </a:solidFill>
                          <a:highlight>
                            <a:srgbClr val="F6F8FA"/>
                          </a:highlight>
                          <a:latin typeface="Consolas"/>
                          <a:ea typeface="Consolas"/>
                          <a:cs typeface="Consolas"/>
                          <a:sym typeface="Consolas"/>
                        </a:rPr>
                        <a:t>,</a:t>
                      </a:r>
                      <a:r>
                        <a:rPr lang="en" sz="900">
                          <a:solidFill>
                            <a:schemeClr val="dk1"/>
                          </a:solidFill>
                          <a:highlight>
                            <a:srgbClr val="F6F8FA"/>
                          </a:highlight>
                          <a:latin typeface="Consolas"/>
                          <a:ea typeface="Consolas"/>
                          <a:cs typeface="Consolas"/>
                          <a:sym typeface="Consolas"/>
                        </a:rPr>
                        <a:t> </a:t>
                      </a:r>
                      <a:r>
                        <a:rPr lang="en" sz="900">
                          <a:solidFill>
                            <a:srgbClr val="616161"/>
                          </a:solidFill>
                          <a:highlight>
                            <a:srgbClr val="F6F8FA"/>
                          </a:highlight>
                          <a:latin typeface="Consolas"/>
                          <a:ea typeface="Consolas"/>
                          <a:cs typeface="Consolas"/>
                          <a:sym typeface="Consolas"/>
                        </a:rPr>
                        <a:t>**</a:t>
                      </a:r>
                      <a:r>
                        <a:rPr lang="en" sz="900">
                          <a:solidFill>
                            <a:schemeClr val="dk1"/>
                          </a:solidFill>
                          <a:highlight>
                            <a:srgbClr val="F6F8FA"/>
                          </a:highlight>
                          <a:latin typeface="Consolas"/>
                          <a:ea typeface="Consolas"/>
                          <a:cs typeface="Consolas"/>
                          <a:sym typeface="Consolas"/>
                        </a:rPr>
                        <a:t>blocks</a:t>
                      </a:r>
                      <a:r>
                        <a:rPr lang="en" sz="900">
                          <a:solidFill>
                            <a:srgbClr val="616161"/>
                          </a:solidFill>
                          <a:highlight>
                            <a:srgbClr val="F6F8FA"/>
                          </a:highlight>
                          <a:latin typeface="Consolas"/>
                          <a:ea typeface="Consolas"/>
                          <a:cs typeface="Consolas"/>
                          <a:sym typeface="Consolas"/>
                        </a:rPr>
                        <a:t>):</a:t>
                      </a:r>
                      <a:endParaRPr sz="900">
                        <a:solidFill>
                          <a:schemeClr val="dk1"/>
                        </a:solidFill>
                        <a:highlight>
                          <a:srgbClr val="F6F8FA"/>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highlight>
                            <a:srgbClr val="F6F8FA"/>
                          </a:highlight>
                          <a:latin typeface="Consolas"/>
                          <a:ea typeface="Consolas"/>
                          <a:cs typeface="Consolas"/>
                          <a:sym typeface="Consolas"/>
                        </a:rPr>
                        <a:t>    </a:t>
                      </a:r>
                      <a:r>
                        <a:rPr lang="en" sz="900">
                          <a:solidFill>
                            <a:srgbClr val="0F9D58"/>
                          </a:solidFill>
                          <a:highlight>
                            <a:srgbClr val="F6F8FA"/>
                          </a:highlight>
                          <a:latin typeface="Consolas"/>
                          <a:ea typeface="Consolas"/>
                          <a:cs typeface="Consolas"/>
                          <a:sym typeface="Consolas"/>
                        </a:rPr>
                        <a:t>""" Construct a Dense Group</a:t>
                      </a:r>
                      <a:endParaRPr sz="900">
                        <a:solidFill>
                          <a:schemeClr val="dk1"/>
                        </a:solidFill>
                        <a:highlight>
                          <a:srgbClr val="F6F8FA"/>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highlight>
                            <a:srgbClr val="F6F8FA"/>
                          </a:highlight>
                          <a:latin typeface="Consolas"/>
                          <a:ea typeface="Consolas"/>
                          <a:cs typeface="Consolas"/>
                          <a:sym typeface="Consolas"/>
                        </a:rPr>
                        <a:t>        inputs    : input tensor to the group</a:t>
                      </a:r>
                      <a:endParaRPr sz="900">
                        <a:solidFill>
                          <a:schemeClr val="dk1"/>
                        </a:solidFill>
                        <a:highlight>
                          <a:srgbClr val="F6F8FA"/>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highlight>
                            <a:srgbClr val="F6F8FA"/>
                          </a:highlight>
                          <a:latin typeface="Consolas"/>
                          <a:ea typeface="Consolas"/>
                          <a:cs typeface="Consolas"/>
                          <a:sym typeface="Consolas"/>
                        </a:rPr>
                        <a:t>        reduction : amount to reduce feature maps by</a:t>
                      </a:r>
                      <a:endParaRPr sz="900">
                        <a:solidFill>
                          <a:schemeClr val="dk1"/>
                        </a:solidFill>
                        <a:highlight>
                          <a:srgbClr val="F6F8FA"/>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highlight>
                            <a:srgbClr val="F6F8FA"/>
                          </a:highlight>
                          <a:latin typeface="Consolas"/>
                          <a:ea typeface="Consolas"/>
                          <a:cs typeface="Consolas"/>
                          <a:sym typeface="Consolas"/>
                        </a:rPr>
                        <a:t>        blocks    : parameters for each dense block in the group</a:t>
                      </a:r>
                      <a:endParaRPr sz="900">
                        <a:solidFill>
                          <a:schemeClr val="dk1"/>
                        </a:solidFill>
                        <a:highlight>
                          <a:srgbClr val="F6F8FA"/>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highlight>
                            <a:srgbClr val="F6F8FA"/>
                          </a:highlight>
                          <a:latin typeface="Consolas"/>
                          <a:ea typeface="Consolas"/>
                          <a:cs typeface="Consolas"/>
                          <a:sym typeface="Consolas"/>
                        </a:rPr>
                        <a:t>    """</a:t>
                      </a:r>
                      <a:endParaRPr sz="900">
                        <a:solidFill>
                          <a:schemeClr val="dk1"/>
                        </a:solidFill>
                        <a:highlight>
                          <a:srgbClr val="F6F8FA"/>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highlight>
                            <a:srgbClr val="F6F8FA"/>
                          </a:highlight>
                          <a:latin typeface="Consolas"/>
                          <a:ea typeface="Consolas"/>
                          <a:cs typeface="Consolas"/>
                          <a:sym typeface="Consolas"/>
                        </a:rPr>
                        <a:t>    outputs </a:t>
                      </a:r>
                      <a:r>
                        <a:rPr lang="en" sz="900">
                          <a:solidFill>
                            <a:srgbClr val="616161"/>
                          </a:solidFill>
                          <a:highlight>
                            <a:srgbClr val="F6F8FA"/>
                          </a:highlight>
                          <a:latin typeface="Consolas"/>
                          <a:ea typeface="Consolas"/>
                          <a:cs typeface="Consolas"/>
                          <a:sym typeface="Consolas"/>
                        </a:rPr>
                        <a:t>=</a:t>
                      </a:r>
                      <a:r>
                        <a:rPr lang="en" sz="900">
                          <a:solidFill>
                            <a:schemeClr val="dk1"/>
                          </a:solidFill>
                          <a:highlight>
                            <a:srgbClr val="F6F8FA"/>
                          </a:highlight>
                          <a:latin typeface="Consolas"/>
                          <a:ea typeface="Consolas"/>
                          <a:cs typeface="Consolas"/>
                          <a:sym typeface="Consolas"/>
                        </a:rPr>
                        <a:t> inputs</a:t>
                      </a:r>
                      <a:endParaRPr sz="900">
                        <a:solidFill>
                          <a:schemeClr val="dk1"/>
                        </a:solidFill>
                        <a:highlight>
                          <a:srgbClr val="F6F8FA"/>
                        </a:highlight>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highlight>
                          <a:srgbClr val="F6F8FA"/>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highlight>
                            <a:srgbClr val="F6F8FA"/>
                          </a:highlight>
                          <a:latin typeface="Consolas"/>
                          <a:ea typeface="Consolas"/>
                          <a:cs typeface="Consolas"/>
                          <a:sym typeface="Consolas"/>
                        </a:rPr>
                        <a:t>    </a:t>
                      </a:r>
                      <a:r>
                        <a:rPr lang="en" sz="900">
                          <a:solidFill>
                            <a:srgbClr val="455A64"/>
                          </a:solidFill>
                          <a:highlight>
                            <a:srgbClr val="F6F8FA"/>
                          </a:highlight>
                          <a:latin typeface="Consolas"/>
                          <a:ea typeface="Consolas"/>
                          <a:cs typeface="Consolas"/>
                          <a:sym typeface="Consolas"/>
                        </a:rPr>
                        <a:t># Construct a group of densely connected residual blocks</a:t>
                      </a:r>
                      <a:endParaRPr sz="900">
                        <a:solidFill>
                          <a:schemeClr val="dk1"/>
                        </a:solidFill>
                        <a:highlight>
                          <a:srgbClr val="F6F8FA"/>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highlight>
                            <a:srgbClr val="F6F8FA"/>
                          </a:highlight>
                          <a:latin typeface="Consolas"/>
                          <a:ea typeface="Consolas"/>
                          <a:cs typeface="Consolas"/>
                          <a:sym typeface="Consolas"/>
                        </a:rPr>
                        <a:t>    </a:t>
                      </a:r>
                      <a:r>
                        <a:rPr lang="en" sz="900">
                          <a:solidFill>
                            <a:srgbClr val="9C27B0"/>
                          </a:solidFill>
                          <a:highlight>
                            <a:srgbClr val="F6F8FA"/>
                          </a:highlight>
                          <a:latin typeface="Consolas"/>
                          <a:ea typeface="Consolas"/>
                          <a:cs typeface="Consolas"/>
                          <a:sym typeface="Consolas"/>
                        </a:rPr>
                        <a:t>for</a:t>
                      </a:r>
                      <a:r>
                        <a:rPr lang="en" sz="900">
                          <a:solidFill>
                            <a:schemeClr val="dk1"/>
                          </a:solidFill>
                          <a:highlight>
                            <a:srgbClr val="F6F8FA"/>
                          </a:highlight>
                          <a:latin typeface="Consolas"/>
                          <a:ea typeface="Consolas"/>
                          <a:cs typeface="Consolas"/>
                          <a:sym typeface="Consolas"/>
                        </a:rPr>
                        <a:t> block_params </a:t>
                      </a:r>
                      <a:r>
                        <a:rPr lang="en" sz="900">
                          <a:solidFill>
                            <a:srgbClr val="9C27B0"/>
                          </a:solidFill>
                          <a:highlight>
                            <a:srgbClr val="F6F8FA"/>
                          </a:highlight>
                          <a:latin typeface="Consolas"/>
                          <a:ea typeface="Consolas"/>
                          <a:cs typeface="Consolas"/>
                          <a:sym typeface="Consolas"/>
                        </a:rPr>
                        <a:t>in</a:t>
                      </a:r>
                      <a:r>
                        <a:rPr lang="en" sz="900">
                          <a:solidFill>
                            <a:schemeClr val="dk1"/>
                          </a:solidFill>
                          <a:highlight>
                            <a:srgbClr val="F6F8FA"/>
                          </a:highlight>
                          <a:latin typeface="Consolas"/>
                          <a:ea typeface="Consolas"/>
                          <a:cs typeface="Consolas"/>
                          <a:sym typeface="Consolas"/>
                        </a:rPr>
                        <a:t> blocks</a:t>
                      </a:r>
                      <a:r>
                        <a:rPr lang="en" sz="900">
                          <a:solidFill>
                            <a:srgbClr val="616161"/>
                          </a:solidFill>
                          <a:highlight>
                            <a:srgbClr val="F6F8FA"/>
                          </a:highlight>
                          <a:latin typeface="Consolas"/>
                          <a:ea typeface="Consolas"/>
                          <a:cs typeface="Consolas"/>
                          <a:sym typeface="Consolas"/>
                        </a:rPr>
                        <a:t>:</a:t>
                      </a:r>
                      <a:endParaRPr sz="900">
                        <a:solidFill>
                          <a:schemeClr val="dk1"/>
                        </a:solidFill>
                        <a:highlight>
                          <a:srgbClr val="F6F8FA"/>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highlight>
                            <a:srgbClr val="F6F8FA"/>
                          </a:highlight>
                          <a:latin typeface="Consolas"/>
                          <a:ea typeface="Consolas"/>
                          <a:cs typeface="Consolas"/>
                          <a:sym typeface="Consolas"/>
                        </a:rPr>
                        <a:t>        outputs </a:t>
                      </a:r>
                      <a:r>
                        <a:rPr lang="en" sz="900">
                          <a:solidFill>
                            <a:srgbClr val="616161"/>
                          </a:solidFill>
                          <a:highlight>
                            <a:srgbClr val="F6F8FA"/>
                          </a:highlight>
                          <a:latin typeface="Consolas"/>
                          <a:ea typeface="Consolas"/>
                          <a:cs typeface="Consolas"/>
                          <a:sym typeface="Consolas"/>
                        </a:rPr>
                        <a:t>=</a:t>
                      </a:r>
                      <a:r>
                        <a:rPr lang="en" sz="900">
                          <a:solidFill>
                            <a:schemeClr val="dk1"/>
                          </a:solidFill>
                          <a:highlight>
                            <a:srgbClr val="F6F8FA"/>
                          </a:highlight>
                          <a:latin typeface="Consolas"/>
                          <a:ea typeface="Consolas"/>
                          <a:cs typeface="Consolas"/>
                          <a:sym typeface="Consolas"/>
                        </a:rPr>
                        <a:t> residual_block</a:t>
                      </a:r>
                      <a:r>
                        <a:rPr lang="en" sz="900">
                          <a:solidFill>
                            <a:srgbClr val="616161"/>
                          </a:solidFill>
                          <a:highlight>
                            <a:srgbClr val="F6F8FA"/>
                          </a:highlight>
                          <a:latin typeface="Consolas"/>
                          <a:ea typeface="Consolas"/>
                          <a:cs typeface="Consolas"/>
                          <a:sym typeface="Consolas"/>
                        </a:rPr>
                        <a:t>(</a:t>
                      </a:r>
                      <a:r>
                        <a:rPr lang="en" sz="900">
                          <a:solidFill>
                            <a:schemeClr val="dk1"/>
                          </a:solidFill>
                          <a:highlight>
                            <a:srgbClr val="F6F8FA"/>
                          </a:highlight>
                          <a:latin typeface="Consolas"/>
                          <a:ea typeface="Consolas"/>
                          <a:cs typeface="Consolas"/>
                          <a:sym typeface="Consolas"/>
                        </a:rPr>
                        <a:t>outputs</a:t>
                      </a:r>
                      <a:r>
                        <a:rPr lang="en" sz="900">
                          <a:solidFill>
                            <a:srgbClr val="616161"/>
                          </a:solidFill>
                          <a:highlight>
                            <a:srgbClr val="F6F8FA"/>
                          </a:highlight>
                          <a:latin typeface="Consolas"/>
                          <a:ea typeface="Consolas"/>
                          <a:cs typeface="Consolas"/>
                          <a:sym typeface="Consolas"/>
                        </a:rPr>
                        <a:t>,</a:t>
                      </a:r>
                      <a:r>
                        <a:rPr lang="en" sz="900">
                          <a:solidFill>
                            <a:schemeClr val="dk1"/>
                          </a:solidFill>
                          <a:highlight>
                            <a:srgbClr val="F6F8FA"/>
                          </a:highlight>
                          <a:latin typeface="Consolas"/>
                          <a:ea typeface="Consolas"/>
                          <a:cs typeface="Consolas"/>
                          <a:sym typeface="Consolas"/>
                        </a:rPr>
                        <a:t> </a:t>
                      </a:r>
                      <a:r>
                        <a:rPr lang="en" sz="900">
                          <a:solidFill>
                            <a:srgbClr val="616161"/>
                          </a:solidFill>
                          <a:highlight>
                            <a:srgbClr val="F6F8FA"/>
                          </a:highlight>
                          <a:latin typeface="Consolas"/>
                          <a:ea typeface="Consolas"/>
                          <a:cs typeface="Consolas"/>
                          <a:sym typeface="Consolas"/>
                        </a:rPr>
                        <a:t>**</a:t>
                      </a:r>
                      <a:r>
                        <a:rPr lang="en" sz="900">
                          <a:solidFill>
                            <a:schemeClr val="dk1"/>
                          </a:solidFill>
                          <a:highlight>
                            <a:srgbClr val="F6F8FA"/>
                          </a:highlight>
                          <a:latin typeface="Consolas"/>
                          <a:ea typeface="Consolas"/>
                          <a:cs typeface="Consolas"/>
                          <a:sym typeface="Consolas"/>
                        </a:rPr>
                        <a:t>block_params</a:t>
                      </a:r>
                      <a:r>
                        <a:rPr lang="en" sz="900">
                          <a:solidFill>
                            <a:srgbClr val="616161"/>
                          </a:solidFill>
                          <a:highlight>
                            <a:srgbClr val="F6F8FA"/>
                          </a:highlight>
                          <a:latin typeface="Consolas"/>
                          <a:ea typeface="Consolas"/>
                          <a:cs typeface="Consolas"/>
                          <a:sym typeface="Consolas"/>
                        </a:rPr>
                        <a:t>)</a:t>
                      </a:r>
                      <a:endParaRPr sz="900">
                        <a:solidFill>
                          <a:schemeClr val="dk1"/>
                        </a:solidFill>
                        <a:highlight>
                          <a:srgbClr val="F6F8FA"/>
                        </a:highlight>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highlight>
                          <a:srgbClr val="F6F8FA"/>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highlight>
                            <a:srgbClr val="F6F8FA"/>
                          </a:highlight>
                          <a:latin typeface="Consolas"/>
                          <a:ea typeface="Consolas"/>
                          <a:cs typeface="Consolas"/>
                          <a:sym typeface="Consolas"/>
                        </a:rPr>
                        <a:t>    </a:t>
                      </a:r>
                      <a:r>
                        <a:rPr lang="en" sz="900">
                          <a:solidFill>
                            <a:srgbClr val="455A64"/>
                          </a:solidFill>
                          <a:highlight>
                            <a:srgbClr val="F6F8FA"/>
                          </a:highlight>
                          <a:latin typeface="Consolas"/>
                          <a:ea typeface="Consolas"/>
                          <a:cs typeface="Consolas"/>
                          <a:sym typeface="Consolas"/>
                        </a:rPr>
                        <a:t># Construct interceding transition block</a:t>
                      </a:r>
                      <a:endParaRPr sz="900">
                        <a:solidFill>
                          <a:schemeClr val="dk1"/>
                        </a:solidFill>
                        <a:highlight>
                          <a:srgbClr val="F6F8FA"/>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highlight>
                            <a:srgbClr val="F6F8FA"/>
                          </a:highlight>
                          <a:latin typeface="Consolas"/>
                          <a:ea typeface="Consolas"/>
                          <a:cs typeface="Consolas"/>
                          <a:sym typeface="Consolas"/>
                        </a:rPr>
                        <a:t>    </a:t>
                      </a:r>
                      <a:r>
                        <a:rPr lang="en" sz="900">
                          <a:solidFill>
                            <a:srgbClr val="9C27B0"/>
                          </a:solidFill>
                          <a:highlight>
                            <a:srgbClr val="F6F8FA"/>
                          </a:highlight>
                          <a:latin typeface="Consolas"/>
                          <a:ea typeface="Consolas"/>
                          <a:cs typeface="Consolas"/>
                          <a:sym typeface="Consolas"/>
                        </a:rPr>
                        <a:t>if</a:t>
                      </a:r>
                      <a:r>
                        <a:rPr lang="en" sz="900">
                          <a:solidFill>
                            <a:schemeClr val="dk1"/>
                          </a:solidFill>
                          <a:highlight>
                            <a:srgbClr val="F6F8FA"/>
                          </a:highlight>
                          <a:latin typeface="Consolas"/>
                          <a:ea typeface="Consolas"/>
                          <a:cs typeface="Consolas"/>
                          <a:sym typeface="Consolas"/>
                        </a:rPr>
                        <a:t> reduction </a:t>
                      </a:r>
                      <a:r>
                        <a:rPr lang="en" sz="900">
                          <a:solidFill>
                            <a:srgbClr val="9C27B0"/>
                          </a:solidFill>
                          <a:highlight>
                            <a:srgbClr val="F6F8FA"/>
                          </a:highlight>
                          <a:latin typeface="Consolas"/>
                          <a:ea typeface="Consolas"/>
                          <a:cs typeface="Consolas"/>
                          <a:sym typeface="Consolas"/>
                        </a:rPr>
                        <a:t>is</a:t>
                      </a:r>
                      <a:r>
                        <a:rPr lang="en" sz="900">
                          <a:solidFill>
                            <a:schemeClr val="dk1"/>
                          </a:solidFill>
                          <a:highlight>
                            <a:srgbClr val="F6F8FA"/>
                          </a:highlight>
                          <a:latin typeface="Consolas"/>
                          <a:ea typeface="Consolas"/>
                          <a:cs typeface="Consolas"/>
                          <a:sym typeface="Consolas"/>
                        </a:rPr>
                        <a:t> </a:t>
                      </a:r>
                      <a:r>
                        <a:rPr lang="en" sz="900">
                          <a:solidFill>
                            <a:srgbClr val="9C27B0"/>
                          </a:solidFill>
                          <a:highlight>
                            <a:srgbClr val="F6F8FA"/>
                          </a:highlight>
                          <a:latin typeface="Consolas"/>
                          <a:ea typeface="Consolas"/>
                          <a:cs typeface="Consolas"/>
                          <a:sym typeface="Consolas"/>
                        </a:rPr>
                        <a:t>not</a:t>
                      </a:r>
                      <a:r>
                        <a:rPr lang="en" sz="900">
                          <a:solidFill>
                            <a:schemeClr val="dk1"/>
                          </a:solidFill>
                          <a:highlight>
                            <a:srgbClr val="F6F8FA"/>
                          </a:highlight>
                          <a:latin typeface="Consolas"/>
                          <a:ea typeface="Consolas"/>
                          <a:cs typeface="Consolas"/>
                          <a:sym typeface="Consolas"/>
                        </a:rPr>
                        <a:t> </a:t>
                      </a:r>
                      <a:r>
                        <a:rPr lang="en" sz="900">
                          <a:solidFill>
                            <a:srgbClr val="9C27B0"/>
                          </a:solidFill>
                          <a:highlight>
                            <a:srgbClr val="F6F8FA"/>
                          </a:highlight>
                          <a:latin typeface="Consolas"/>
                          <a:ea typeface="Consolas"/>
                          <a:cs typeface="Consolas"/>
                          <a:sym typeface="Consolas"/>
                        </a:rPr>
                        <a:t>None</a:t>
                      </a:r>
                      <a:r>
                        <a:rPr lang="en" sz="900">
                          <a:solidFill>
                            <a:srgbClr val="616161"/>
                          </a:solidFill>
                          <a:highlight>
                            <a:srgbClr val="F6F8FA"/>
                          </a:highlight>
                          <a:latin typeface="Consolas"/>
                          <a:ea typeface="Consolas"/>
                          <a:cs typeface="Consolas"/>
                          <a:sym typeface="Consolas"/>
                        </a:rPr>
                        <a:t>:</a:t>
                      </a:r>
                      <a:endParaRPr sz="900">
                        <a:solidFill>
                          <a:schemeClr val="dk1"/>
                        </a:solidFill>
                        <a:highlight>
                          <a:srgbClr val="F6F8FA"/>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highlight>
                            <a:srgbClr val="F6F8FA"/>
                          </a:highlight>
                          <a:latin typeface="Consolas"/>
                          <a:ea typeface="Consolas"/>
                          <a:cs typeface="Consolas"/>
                          <a:sym typeface="Consolas"/>
                        </a:rPr>
                        <a:t>        outputs </a:t>
                      </a:r>
                      <a:r>
                        <a:rPr lang="en" sz="900">
                          <a:solidFill>
                            <a:srgbClr val="616161"/>
                          </a:solidFill>
                          <a:highlight>
                            <a:srgbClr val="F6F8FA"/>
                          </a:highlight>
                          <a:latin typeface="Consolas"/>
                          <a:ea typeface="Consolas"/>
                          <a:cs typeface="Consolas"/>
                          <a:sym typeface="Consolas"/>
                        </a:rPr>
                        <a:t>=</a:t>
                      </a:r>
                      <a:r>
                        <a:rPr lang="en" sz="900">
                          <a:solidFill>
                            <a:schemeClr val="dk1"/>
                          </a:solidFill>
                          <a:highlight>
                            <a:srgbClr val="F6F8FA"/>
                          </a:highlight>
                          <a:latin typeface="Consolas"/>
                          <a:ea typeface="Consolas"/>
                          <a:cs typeface="Consolas"/>
                          <a:sym typeface="Consolas"/>
                        </a:rPr>
                        <a:t> trans_block</a:t>
                      </a:r>
                      <a:r>
                        <a:rPr lang="en" sz="900">
                          <a:solidFill>
                            <a:srgbClr val="616161"/>
                          </a:solidFill>
                          <a:highlight>
                            <a:srgbClr val="F6F8FA"/>
                          </a:highlight>
                          <a:latin typeface="Consolas"/>
                          <a:ea typeface="Consolas"/>
                          <a:cs typeface="Consolas"/>
                          <a:sym typeface="Consolas"/>
                        </a:rPr>
                        <a:t>(</a:t>
                      </a:r>
                      <a:r>
                        <a:rPr lang="en" sz="900">
                          <a:solidFill>
                            <a:schemeClr val="dk1"/>
                          </a:solidFill>
                          <a:highlight>
                            <a:srgbClr val="F6F8FA"/>
                          </a:highlight>
                          <a:latin typeface="Consolas"/>
                          <a:ea typeface="Consolas"/>
                          <a:cs typeface="Consolas"/>
                          <a:sym typeface="Consolas"/>
                        </a:rPr>
                        <a:t>outputs</a:t>
                      </a:r>
                      <a:r>
                        <a:rPr lang="en" sz="900">
                          <a:solidFill>
                            <a:srgbClr val="616161"/>
                          </a:solidFill>
                          <a:highlight>
                            <a:srgbClr val="F6F8FA"/>
                          </a:highlight>
                          <a:latin typeface="Consolas"/>
                          <a:ea typeface="Consolas"/>
                          <a:cs typeface="Consolas"/>
                          <a:sym typeface="Consolas"/>
                        </a:rPr>
                        <a:t>,</a:t>
                      </a:r>
                      <a:r>
                        <a:rPr lang="en" sz="900">
                          <a:solidFill>
                            <a:schemeClr val="dk1"/>
                          </a:solidFill>
                          <a:highlight>
                            <a:srgbClr val="F6F8FA"/>
                          </a:highlight>
                          <a:latin typeface="Consolas"/>
                          <a:ea typeface="Consolas"/>
                          <a:cs typeface="Consolas"/>
                          <a:sym typeface="Consolas"/>
                        </a:rPr>
                        <a:t> reduction</a:t>
                      </a:r>
                      <a:r>
                        <a:rPr lang="en" sz="900">
                          <a:solidFill>
                            <a:srgbClr val="616161"/>
                          </a:solidFill>
                          <a:highlight>
                            <a:srgbClr val="F6F8FA"/>
                          </a:highlight>
                          <a:latin typeface="Consolas"/>
                          <a:ea typeface="Consolas"/>
                          <a:cs typeface="Consolas"/>
                          <a:sym typeface="Consolas"/>
                        </a:rPr>
                        <a:t>)</a:t>
                      </a:r>
                      <a:endParaRPr sz="900">
                        <a:solidFill>
                          <a:schemeClr val="dk1"/>
                        </a:solidFill>
                        <a:highlight>
                          <a:srgbClr val="F6F8FA"/>
                        </a:highlight>
                        <a:latin typeface="Consolas"/>
                        <a:ea typeface="Consolas"/>
                        <a:cs typeface="Consolas"/>
                        <a:sym typeface="Consolas"/>
                      </a:endParaRPr>
                    </a:p>
                    <a:p>
                      <a:pPr indent="0" lvl="0" marL="0" rtl="0" algn="l">
                        <a:lnSpc>
                          <a:spcPct val="145000"/>
                        </a:lnSpc>
                        <a:spcBef>
                          <a:spcPts val="0"/>
                        </a:spcBef>
                        <a:spcAft>
                          <a:spcPts val="0"/>
                        </a:spcAft>
                        <a:buNone/>
                      </a:pPr>
                      <a:r>
                        <a:rPr lang="en" sz="900">
                          <a:solidFill>
                            <a:schemeClr val="dk1"/>
                          </a:solidFill>
                          <a:highlight>
                            <a:srgbClr val="F6F8FA"/>
                          </a:highlight>
                          <a:latin typeface="Consolas"/>
                          <a:ea typeface="Consolas"/>
                          <a:cs typeface="Consolas"/>
                          <a:sym typeface="Consolas"/>
                        </a:rPr>
                        <a:t>    </a:t>
                      </a:r>
                      <a:r>
                        <a:rPr lang="en" sz="900">
                          <a:solidFill>
                            <a:srgbClr val="9C27B0"/>
                          </a:solidFill>
                          <a:highlight>
                            <a:srgbClr val="F6F8FA"/>
                          </a:highlight>
                          <a:latin typeface="Consolas"/>
                          <a:ea typeface="Consolas"/>
                          <a:cs typeface="Consolas"/>
                          <a:sym typeface="Consolas"/>
                        </a:rPr>
                        <a:t>return</a:t>
                      </a:r>
                      <a:r>
                        <a:rPr lang="en" sz="900">
                          <a:solidFill>
                            <a:schemeClr val="dk1"/>
                          </a:solidFill>
                          <a:highlight>
                            <a:srgbClr val="F6F8FA"/>
                          </a:highlight>
                          <a:latin typeface="Consolas"/>
                          <a:ea typeface="Consolas"/>
                          <a:cs typeface="Consolas"/>
                          <a:sym typeface="Consolas"/>
                        </a:rPr>
                        <a:t> outputs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39"/>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Classifier</a:t>
            </a:r>
            <a:endParaRPr>
              <a:solidFill>
                <a:srgbClr val="A61C00"/>
              </a:solidFill>
            </a:endParaRPr>
          </a:p>
        </p:txBody>
      </p:sp>
      <p:sp>
        <p:nvSpPr>
          <p:cNvPr id="304" name="Google Shape;304;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5" name="Google Shape;305;p39"/>
          <p:cNvSpPr txBox="1"/>
          <p:nvPr/>
        </p:nvSpPr>
        <p:spPr>
          <a:xfrm>
            <a:off x="2489100" y="11082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Classifier</a:t>
            </a:r>
            <a:endParaRPr/>
          </a:p>
        </p:txBody>
      </p:sp>
      <p:sp>
        <p:nvSpPr>
          <p:cNvPr id="306" name="Google Shape;306;p39"/>
          <p:cNvSpPr txBox="1"/>
          <p:nvPr/>
        </p:nvSpPr>
        <p:spPr>
          <a:xfrm>
            <a:off x="311700" y="1529750"/>
            <a:ext cx="8374200" cy="265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 </a:t>
            </a:r>
            <a:r>
              <a:rPr b="1" i="1" lang="en" sz="1200">
                <a:solidFill>
                  <a:srgbClr val="4A86E8"/>
                </a:solidFill>
              </a:rPr>
              <a:t>classifier component</a:t>
            </a:r>
            <a:r>
              <a:rPr b="1" lang="en" sz="1200">
                <a:solidFill>
                  <a:srgbClr val="4A86E8"/>
                </a:solidFill>
              </a:rPr>
              <a:t> is where we generally perform “classification learning”</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a:t>
            </a:r>
            <a:r>
              <a:rPr b="1" lang="en" sz="1200">
                <a:solidFill>
                  <a:srgbClr val="4A86E8"/>
                </a:solidFill>
              </a:rPr>
              <a:t>output from the </a:t>
            </a:r>
            <a:r>
              <a:rPr b="1" i="1" lang="en" sz="1200">
                <a:solidFill>
                  <a:srgbClr val="4A86E8"/>
                </a:solidFill>
              </a:rPr>
              <a:t>learner component </a:t>
            </a:r>
            <a:r>
              <a:rPr b="1" lang="en" sz="1200">
                <a:solidFill>
                  <a:srgbClr val="4A86E8"/>
                </a:solidFill>
              </a:rPr>
              <a:t>is a final reduced size of feature maps</a:t>
            </a:r>
            <a:r>
              <a:rPr lang="en" sz="1200">
                <a:solidFill>
                  <a:schemeClr val="dk1"/>
                </a:solidFill>
              </a:rPr>
              <a:t> (e.g., 4x4 pixels). For example, for a ResNet50 the number of feature maps is 2048.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a:t>
            </a:r>
            <a:r>
              <a:rPr i="1" lang="en" sz="1200">
                <a:solidFill>
                  <a:schemeClr val="dk1"/>
                </a:solidFill>
              </a:rPr>
              <a:t>classifier component </a:t>
            </a:r>
            <a:r>
              <a:rPr lang="en" sz="1200">
                <a:solidFill>
                  <a:schemeClr val="dk1"/>
                </a:solidFill>
              </a:rPr>
              <a:t>in large conventional CNNs </a:t>
            </a:r>
            <a:r>
              <a:rPr b="1" lang="en" sz="1200">
                <a:solidFill>
                  <a:srgbClr val="4A86E8"/>
                </a:solidFill>
              </a:rPr>
              <a:t>typically consist of two layers</a:t>
            </a:r>
            <a:r>
              <a:rPr lang="en" sz="1200">
                <a:solidFill>
                  <a:schemeClr val="dk1"/>
                </a:solidFill>
              </a:rPr>
              <a:t>. </a:t>
            </a:r>
            <a:endParaRPr sz="12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40"/>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Classifier</a:t>
            </a:r>
            <a:endParaRPr>
              <a:solidFill>
                <a:srgbClr val="A61C00"/>
              </a:solidFill>
            </a:endParaRPr>
          </a:p>
        </p:txBody>
      </p:sp>
      <p:sp>
        <p:nvSpPr>
          <p:cNvPr id="312" name="Google Shape;312;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3" name="Google Shape;313;p40"/>
          <p:cNvSpPr txBox="1"/>
          <p:nvPr/>
        </p:nvSpPr>
        <p:spPr>
          <a:xfrm>
            <a:off x="2489100" y="11082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Classifier</a:t>
            </a:r>
            <a:endParaRPr/>
          </a:p>
        </p:txBody>
      </p:sp>
      <p:sp>
        <p:nvSpPr>
          <p:cNvPr id="314" name="Google Shape;314;p40"/>
          <p:cNvSpPr txBox="1"/>
          <p:nvPr/>
        </p:nvSpPr>
        <p:spPr>
          <a:xfrm>
            <a:off x="311700" y="1529750"/>
            <a:ext cx="8374200" cy="147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 first layer in the</a:t>
            </a:r>
            <a:r>
              <a:rPr i="1" lang="en" sz="1200">
                <a:solidFill>
                  <a:schemeClr val="dk1"/>
                </a:solidFill>
              </a:rPr>
              <a:t> classifier component</a:t>
            </a:r>
            <a:r>
              <a:rPr lang="en" sz="1200">
                <a:solidFill>
                  <a:schemeClr val="dk1"/>
                </a:solidFill>
              </a:rPr>
              <a:t> is </a:t>
            </a:r>
            <a:r>
              <a:rPr b="1" lang="en" sz="1200">
                <a:solidFill>
                  <a:srgbClr val="4A86E8"/>
                </a:solidFill>
              </a:rPr>
              <a:t>both flattening the feature maps into a 1D vector and reducing the size</a:t>
            </a:r>
            <a:r>
              <a:rPr lang="en" sz="1200">
                <a:solidFill>
                  <a:schemeClr val="dk1"/>
                </a:solidFill>
              </a:rPr>
              <a:t>, such as with </a:t>
            </a:r>
            <a:r>
              <a:rPr lang="en" sz="1200">
                <a:solidFill>
                  <a:srgbClr val="3367D6"/>
                </a:solidFill>
              </a:rPr>
              <a:t>GlobalAveragePooling2D</a:t>
            </a:r>
            <a:r>
              <a:rPr lang="en" sz="1200">
                <a:solidFill>
                  <a:schemeClr val="dk1"/>
                </a:solidFill>
              </a:rPr>
              <a:t>. This flattening/reduction layer is also referred to as the </a:t>
            </a:r>
            <a:r>
              <a:rPr b="1" i="1" lang="en" sz="1200">
                <a:solidFill>
                  <a:srgbClr val="4A86E8"/>
                </a:solidFill>
              </a:rPr>
              <a:t>bottleneck layer</a:t>
            </a:r>
            <a:r>
              <a:rPr b="1" lang="en" sz="1200">
                <a:solidFill>
                  <a:srgbClr val="4A86E8"/>
                </a:solidFill>
              </a:rPr>
              <a:t> </a:t>
            </a:r>
            <a:r>
              <a:rPr lang="en" sz="1200">
                <a:solidFill>
                  <a:schemeClr val="dk1"/>
                </a:solidFill>
              </a:rPr>
              <a:t>in a CNN model.</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Following the bottleneck layer is a </a:t>
            </a:r>
            <a:r>
              <a:rPr lang="en" sz="1200">
                <a:solidFill>
                  <a:srgbClr val="3367D6"/>
                </a:solidFill>
              </a:rPr>
              <a:t>Dense</a:t>
            </a:r>
            <a:r>
              <a:rPr lang="en" sz="1200">
                <a:solidFill>
                  <a:schemeClr val="dk1"/>
                </a:solidFill>
              </a:rPr>
              <a:t> layer that does the classification.</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pic>
        <p:nvPicPr>
          <p:cNvPr id="315" name="Google Shape;315;p40"/>
          <p:cNvPicPr preferRelativeResize="0"/>
          <p:nvPr/>
        </p:nvPicPr>
        <p:blipFill>
          <a:blip r:embed="rId3">
            <a:alphaModFix/>
          </a:blip>
          <a:stretch>
            <a:fillRect/>
          </a:stretch>
        </p:blipFill>
        <p:spPr>
          <a:xfrm>
            <a:off x="2679250" y="2715625"/>
            <a:ext cx="3569475" cy="228085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41"/>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Classifier</a:t>
            </a:r>
            <a:endParaRPr>
              <a:solidFill>
                <a:srgbClr val="A61C00"/>
              </a:solidFill>
            </a:endParaRPr>
          </a:p>
        </p:txBody>
      </p:sp>
      <p:sp>
        <p:nvSpPr>
          <p:cNvPr id="321" name="Google Shape;321;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2" name="Google Shape;322;p41"/>
          <p:cNvSpPr txBox="1"/>
          <p:nvPr/>
        </p:nvSpPr>
        <p:spPr>
          <a:xfrm>
            <a:off x="2489100" y="10177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Classifier - Basic (Standard)</a:t>
            </a:r>
            <a:endParaRPr/>
          </a:p>
        </p:txBody>
      </p:sp>
      <p:graphicFrame>
        <p:nvGraphicFramePr>
          <p:cNvPr id="323" name="Google Shape;323;p41"/>
          <p:cNvGraphicFramePr/>
          <p:nvPr/>
        </p:nvGraphicFramePr>
        <p:xfrm>
          <a:off x="821588" y="1827275"/>
          <a:ext cx="3000000" cy="3000000"/>
        </p:xfrm>
        <a:graphic>
          <a:graphicData uri="http://schemas.openxmlformats.org/drawingml/2006/table">
            <a:tbl>
              <a:tblPr>
                <a:noFill/>
                <a:tableStyleId>{955CDB02-A35B-49A1-AE16-0C59634E1682}</a:tableStyleId>
              </a:tblPr>
              <a:tblGrid>
                <a:gridCol w="6771725"/>
              </a:tblGrid>
              <a:tr h="2230950">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latin typeface="Consolas"/>
                          <a:ea typeface="Consolas"/>
                          <a:cs typeface="Consolas"/>
                          <a:sym typeface="Consolas"/>
                        </a:rPr>
                        <a:t> classifier</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inputs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n_classes</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0F9D58"/>
                          </a:solidFill>
                          <a:latin typeface="Consolas"/>
                          <a:ea typeface="Consolas"/>
                          <a:cs typeface="Consolas"/>
                          <a:sym typeface="Consolas"/>
                        </a:rPr>
                        <a:t>""" The output classifier</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inputs    : input tensor to the classifier</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n_classes : number of output classes</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455A64"/>
                          </a:solidFill>
                          <a:latin typeface="Consolas"/>
                          <a:ea typeface="Consolas"/>
                          <a:cs typeface="Consolas"/>
                          <a:sym typeface="Consolas"/>
                        </a:rPr>
                        <a:t># Global Average Pooling will flatten the feature maps into 1D</a:t>
                      </a:r>
                      <a:r>
                        <a:rPr lang="en" sz="1000">
                          <a:latin typeface="Consolas"/>
                          <a:ea typeface="Consolas"/>
                          <a:cs typeface="Consolas"/>
                          <a:sym typeface="Consolas"/>
                        </a:rPr>
                        <a:t> </a:t>
                      </a:r>
                      <a:r>
                        <a:rPr lang="en" sz="1000">
                          <a:solidFill>
                            <a:srgbClr val="455A64"/>
                          </a:solidFill>
                          <a:latin typeface="Consolas"/>
                          <a:ea typeface="Consolas"/>
                          <a:cs typeface="Consolas"/>
                          <a:sym typeface="Consolas"/>
                        </a:rPr>
                        <a:t>feature vector</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outputs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GlobalAveragePooling2D</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inputs</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455A64"/>
                          </a:solidFill>
                          <a:latin typeface="Consolas"/>
                          <a:ea typeface="Consolas"/>
                          <a:cs typeface="Consolas"/>
                          <a:sym typeface="Consolas"/>
                        </a:rPr>
                        <a:t># Fully connected output layer (classification)</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outputs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n_classes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'softmax'</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outputs</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latin typeface="Consolas"/>
                          <a:ea typeface="Consolas"/>
                          <a:cs typeface="Consolas"/>
                          <a:sym typeface="Consolas"/>
                        </a:rPr>
                        <a:t> outputs</a:t>
                      </a:r>
                      <a:endParaRPr sz="1000">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Model Design Patterns</a:t>
            </a:r>
            <a:endParaRPr>
              <a:solidFill>
                <a:srgbClr val="38761D"/>
              </a:solidFill>
            </a:endParaRPr>
          </a:p>
        </p:txBody>
      </p:sp>
      <p:pic>
        <p:nvPicPr>
          <p:cNvPr id="72" name="Google Shape;72;p15"/>
          <p:cNvPicPr preferRelativeResize="0"/>
          <p:nvPr/>
        </p:nvPicPr>
        <p:blipFill>
          <a:blip r:embed="rId3">
            <a:alphaModFix/>
          </a:blip>
          <a:stretch>
            <a:fillRect/>
          </a:stretch>
        </p:blipFill>
        <p:spPr>
          <a:xfrm>
            <a:off x="0" y="0"/>
            <a:ext cx="1466275" cy="730575"/>
          </a:xfrm>
          <a:prstGeom prst="rect">
            <a:avLst/>
          </a:prstGeom>
          <a:noFill/>
          <a:ln>
            <a:noFill/>
          </a:ln>
        </p:spPr>
      </p:pic>
      <p:sp>
        <p:nvSpPr>
          <p:cNvPr id="73" name="Google Shape;73;p15"/>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Clr>
                <a:schemeClr val="dk1"/>
              </a:buClr>
              <a:buSzPts val="1100"/>
              <a:buFont typeface="Arial"/>
              <a:buNone/>
            </a:pPr>
            <a:r>
              <a:rPr b="1" lang="en" sz="1200">
                <a:solidFill>
                  <a:srgbClr val="434343"/>
                </a:solidFill>
              </a:rPr>
              <a:t>Procedural Design Pattern</a:t>
            </a:r>
            <a:endParaRPr b="1" sz="1200">
              <a:solidFill>
                <a:srgbClr val="434343"/>
              </a:solidFill>
            </a:endParaRPr>
          </a:p>
          <a:p>
            <a:pPr indent="0" lvl="0" marL="0" rtl="0" algn="ctr">
              <a:spcBef>
                <a:spcPts val="1100"/>
              </a:spcBef>
              <a:spcAft>
                <a:spcPts val="0"/>
              </a:spcAft>
              <a:buClr>
                <a:schemeClr val="dk1"/>
              </a:buClr>
              <a:buSzPts val="1100"/>
              <a:buFont typeface="Arial"/>
              <a:buNone/>
            </a:pPr>
            <a:r>
              <a:t/>
            </a:r>
            <a:endParaRPr b="1" sz="1200">
              <a:solidFill>
                <a:srgbClr val="434343"/>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early versions of using design patterns for neural network models was the </a:t>
            </a:r>
            <a:r>
              <a:rPr b="1" lang="en" sz="1200">
                <a:solidFill>
                  <a:srgbClr val="4A86E8"/>
                </a:solidFill>
              </a:rPr>
              <a:t>use of a procedural style for reuse</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A design pattern implies that there is </a:t>
            </a:r>
            <a:r>
              <a:rPr b="1" lang="en" sz="1200">
                <a:solidFill>
                  <a:srgbClr val="4A86E8"/>
                </a:solidFill>
              </a:rPr>
              <a:t>a “pattern” for constructing and coding a model which can be re-applied</a:t>
            </a:r>
            <a:r>
              <a:rPr lang="en" sz="1200">
                <a:solidFill>
                  <a:schemeClr val="dk1"/>
                </a:solidFill>
              </a:rPr>
              <a:t> across a wide range of cases.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We will cover one </a:t>
            </a:r>
            <a:r>
              <a:rPr b="1" lang="en" sz="1200">
                <a:solidFill>
                  <a:srgbClr val="4A86E8"/>
                </a:solidFill>
              </a:rPr>
              <a:t>procedural reuse design pattern based on the </a:t>
            </a:r>
            <a:r>
              <a:rPr b="1" i="1" lang="en" sz="1200">
                <a:solidFill>
                  <a:srgbClr val="4A86E8"/>
                </a:solidFill>
              </a:rPr>
              <a:t>Idiomatic</a:t>
            </a:r>
            <a:r>
              <a:rPr b="1" lang="en" sz="1200">
                <a:solidFill>
                  <a:srgbClr val="4A86E8"/>
                </a:solidFill>
              </a:rPr>
              <a:t> design pattern</a:t>
            </a:r>
            <a:r>
              <a:rPr lang="en" sz="1200">
                <a:solidFill>
                  <a:schemeClr val="dk1"/>
                </a:solidFill>
              </a:rPr>
              <a:t> for convolutional neural network models. </a:t>
            </a:r>
            <a:endParaRPr sz="1200">
              <a:solidFill>
                <a:schemeClr val="dk1"/>
              </a:solidFill>
            </a:endParaRPr>
          </a:p>
          <a:p>
            <a:pPr indent="0" lvl="0" marL="0" rtl="0" algn="ctr">
              <a:spcBef>
                <a:spcPts val="1100"/>
              </a:spcBef>
              <a:spcAft>
                <a:spcPts val="0"/>
              </a:spcAft>
              <a:buClr>
                <a:schemeClr val="dk1"/>
              </a:buClr>
              <a:buSzPts val="1100"/>
              <a:buFont typeface="Arial"/>
              <a:buNone/>
            </a:pPr>
            <a:r>
              <a:t/>
            </a:r>
            <a:endParaRPr b="1" sz="1200">
              <a:solidFill>
                <a:srgbClr val="434343"/>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42"/>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Classifier</a:t>
            </a:r>
            <a:endParaRPr>
              <a:solidFill>
                <a:srgbClr val="A61C00"/>
              </a:solidFill>
            </a:endParaRPr>
          </a:p>
        </p:txBody>
      </p:sp>
      <p:sp>
        <p:nvSpPr>
          <p:cNvPr id="329" name="Google Shape;329;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0" name="Google Shape;330;p42"/>
          <p:cNvSpPr txBox="1"/>
          <p:nvPr/>
        </p:nvSpPr>
        <p:spPr>
          <a:xfrm>
            <a:off x="2489100" y="10177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Classifier - Multi-Output</a:t>
            </a:r>
            <a:endParaRPr/>
          </a:p>
        </p:txBody>
      </p:sp>
      <p:sp>
        <p:nvSpPr>
          <p:cNvPr id="331" name="Google Shape;331;p42"/>
          <p:cNvSpPr txBox="1"/>
          <p:nvPr/>
        </p:nvSpPr>
        <p:spPr>
          <a:xfrm>
            <a:off x="311700" y="1512475"/>
            <a:ext cx="8520600" cy="348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In earlier deployed ML production systems, models were treated as independent algorithms and in these systems one was only interested in the final output (i.e.., prediction).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 sz="1200">
                <a:solidFill>
                  <a:srgbClr val="4A86E8"/>
                </a:solidFill>
              </a:rPr>
              <a:t>Today, we build not models, but applications that are an amalgamation (composition) of models</a:t>
            </a:r>
            <a:r>
              <a:rPr lang="en" sz="1200">
                <a:solidFill>
                  <a:schemeClr val="dk1"/>
                </a:solidFill>
              </a:rPr>
              <a:t>. As a result, we no longer treat the classifier as a single output, but instead as </a:t>
            </a:r>
            <a:r>
              <a:rPr b="1" lang="en" sz="1200">
                <a:solidFill>
                  <a:srgbClr val="4A86E8"/>
                </a:solidFill>
              </a:rPr>
              <a:t>having four outputs</a:t>
            </a:r>
            <a:r>
              <a:rPr lang="en" sz="1200">
                <a:solidFill>
                  <a:schemeClr val="dk1"/>
                </a:solidFill>
              </a:rPr>
              <a:t>, depending on how the model is connected to other models in the application. This outputs are:</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17500" lvl="0" marL="2286000" rtl="0" algn="l">
              <a:lnSpc>
                <a:spcPct val="115000"/>
              </a:lnSpc>
              <a:spcBef>
                <a:spcPts val="0"/>
              </a:spcBef>
              <a:spcAft>
                <a:spcPts val="0"/>
              </a:spcAft>
              <a:buClr>
                <a:srgbClr val="38761D"/>
              </a:buClr>
              <a:buSzPts val="1400"/>
              <a:buChar char="●"/>
            </a:pPr>
            <a:r>
              <a:rPr b="1" lang="en">
                <a:solidFill>
                  <a:srgbClr val="38761D"/>
                </a:solidFill>
              </a:rPr>
              <a:t>Feature Extraction</a:t>
            </a:r>
            <a:endParaRPr b="1">
              <a:solidFill>
                <a:srgbClr val="38761D"/>
              </a:solidFill>
            </a:endParaRPr>
          </a:p>
          <a:p>
            <a:pPr indent="-317500" lvl="1" marL="2743200" rtl="0" algn="l">
              <a:lnSpc>
                <a:spcPct val="115000"/>
              </a:lnSpc>
              <a:spcBef>
                <a:spcPts val="0"/>
              </a:spcBef>
              <a:spcAft>
                <a:spcPts val="0"/>
              </a:spcAft>
              <a:buClr>
                <a:srgbClr val="38761D"/>
              </a:buClr>
              <a:buSzPts val="1400"/>
              <a:buChar char="○"/>
            </a:pPr>
            <a:r>
              <a:rPr b="1" lang="en">
                <a:solidFill>
                  <a:srgbClr val="38761D"/>
                </a:solidFill>
              </a:rPr>
              <a:t>High Dimensionality (Encoding)</a:t>
            </a:r>
            <a:endParaRPr b="1">
              <a:solidFill>
                <a:srgbClr val="38761D"/>
              </a:solidFill>
            </a:endParaRPr>
          </a:p>
          <a:p>
            <a:pPr indent="-317500" lvl="1" marL="2743200" rtl="0" algn="l">
              <a:lnSpc>
                <a:spcPct val="115000"/>
              </a:lnSpc>
              <a:spcBef>
                <a:spcPts val="0"/>
              </a:spcBef>
              <a:spcAft>
                <a:spcPts val="0"/>
              </a:spcAft>
              <a:buClr>
                <a:srgbClr val="38761D"/>
              </a:buClr>
              <a:buSzPts val="1400"/>
              <a:buChar char="○"/>
            </a:pPr>
            <a:r>
              <a:rPr b="1" lang="en">
                <a:solidFill>
                  <a:srgbClr val="38761D"/>
                </a:solidFill>
              </a:rPr>
              <a:t>Low Dimensionality (Embedding)</a:t>
            </a:r>
            <a:r>
              <a:rPr lang="en" sz="800">
                <a:solidFill>
                  <a:srgbClr val="666666"/>
                </a:solidFill>
              </a:rPr>
              <a:t> - </a:t>
            </a:r>
            <a:r>
              <a:rPr b="1" lang="en" sz="800">
                <a:solidFill>
                  <a:srgbClr val="666666"/>
                </a:solidFill>
              </a:rPr>
              <a:t>Feature Vector</a:t>
            </a:r>
            <a:br>
              <a:rPr b="1" lang="en">
                <a:solidFill>
                  <a:srgbClr val="38761D"/>
                </a:solidFill>
              </a:rPr>
            </a:br>
            <a:endParaRPr b="1">
              <a:solidFill>
                <a:srgbClr val="38761D"/>
              </a:solidFill>
            </a:endParaRPr>
          </a:p>
          <a:p>
            <a:pPr indent="-317500" lvl="0" marL="2286000" rtl="0" algn="l">
              <a:lnSpc>
                <a:spcPct val="115000"/>
              </a:lnSpc>
              <a:spcBef>
                <a:spcPts val="0"/>
              </a:spcBef>
              <a:spcAft>
                <a:spcPts val="0"/>
              </a:spcAft>
              <a:buClr>
                <a:srgbClr val="38761D"/>
              </a:buClr>
              <a:buSzPts val="1400"/>
              <a:buChar char="●"/>
            </a:pPr>
            <a:r>
              <a:rPr b="1" lang="en">
                <a:solidFill>
                  <a:srgbClr val="38761D"/>
                </a:solidFill>
              </a:rPr>
              <a:t>Prediction</a:t>
            </a:r>
            <a:endParaRPr b="1">
              <a:solidFill>
                <a:srgbClr val="38761D"/>
              </a:solidFill>
            </a:endParaRPr>
          </a:p>
          <a:p>
            <a:pPr indent="-317500" lvl="1" marL="2743200" rtl="0" algn="l">
              <a:lnSpc>
                <a:spcPct val="115000"/>
              </a:lnSpc>
              <a:spcBef>
                <a:spcPts val="0"/>
              </a:spcBef>
              <a:spcAft>
                <a:spcPts val="0"/>
              </a:spcAft>
              <a:buClr>
                <a:srgbClr val="38761D"/>
              </a:buClr>
              <a:buSzPts val="1400"/>
              <a:buChar char="○"/>
            </a:pPr>
            <a:r>
              <a:rPr b="1" lang="en">
                <a:solidFill>
                  <a:srgbClr val="38761D"/>
                </a:solidFill>
              </a:rPr>
              <a:t>Pre-activation (probabilities) </a:t>
            </a:r>
            <a:r>
              <a:rPr lang="en" sz="800">
                <a:solidFill>
                  <a:srgbClr val="666666"/>
                </a:solidFill>
              </a:rPr>
              <a:t>- </a:t>
            </a:r>
            <a:r>
              <a:rPr b="1" lang="en" sz="800">
                <a:solidFill>
                  <a:srgbClr val="666666"/>
                </a:solidFill>
              </a:rPr>
              <a:t>Soft Labels</a:t>
            </a:r>
            <a:endParaRPr b="1">
              <a:solidFill>
                <a:srgbClr val="38761D"/>
              </a:solidFill>
            </a:endParaRPr>
          </a:p>
          <a:p>
            <a:pPr indent="-317500" lvl="1" marL="2743200" rtl="0" algn="l">
              <a:lnSpc>
                <a:spcPct val="115000"/>
              </a:lnSpc>
              <a:spcBef>
                <a:spcPts val="0"/>
              </a:spcBef>
              <a:spcAft>
                <a:spcPts val="0"/>
              </a:spcAft>
              <a:buClr>
                <a:srgbClr val="38761D"/>
              </a:buClr>
              <a:buSzPts val="1400"/>
              <a:buChar char="○"/>
            </a:pPr>
            <a:r>
              <a:rPr b="1" lang="en">
                <a:solidFill>
                  <a:srgbClr val="38761D"/>
                </a:solidFill>
              </a:rPr>
              <a:t>Post-activation (outputs) </a:t>
            </a:r>
            <a:r>
              <a:rPr lang="en" sz="800">
                <a:solidFill>
                  <a:srgbClr val="666666"/>
                </a:solidFill>
              </a:rPr>
              <a:t>- </a:t>
            </a:r>
            <a:r>
              <a:rPr b="1" lang="en" sz="800">
                <a:solidFill>
                  <a:srgbClr val="666666"/>
                </a:solidFill>
              </a:rPr>
              <a:t>Hard Labels</a:t>
            </a:r>
            <a:endParaRPr b="1">
              <a:solidFill>
                <a:srgbClr val="38761D"/>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43"/>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Classifier</a:t>
            </a:r>
            <a:endParaRPr>
              <a:solidFill>
                <a:srgbClr val="A61C00"/>
              </a:solidFill>
            </a:endParaRPr>
          </a:p>
        </p:txBody>
      </p:sp>
      <p:sp>
        <p:nvSpPr>
          <p:cNvPr id="337" name="Google Shape;337;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38" name="Google Shape;338;p43"/>
          <p:cNvPicPr preferRelativeResize="0"/>
          <p:nvPr/>
        </p:nvPicPr>
        <p:blipFill>
          <a:blip r:embed="rId3">
            <a:alphaModFix/>
          </a:blip>
          <a:stretch>
            <a:fillRect/>
          </a:stretch>
        </p:blipFill>
        <p:spPr>
          <a:xfrm>
            <a:off x="1806875" y="1401500"/>
            <a:ext cx="5318151" cy="35369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44"/>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Classifier</a:t>
            </a:r>
            <a:endParaRPr>
              <a:solidFill>
                <a:srgbClr val="A61C00"/>
              </a:solidFill>
            </a:endParaRPr>
          </a:p>
        </p:txBody>
      </p:sp>
      <p:sp>
        <p:nvSpPr>
          <p:cNvPr id="344" name="Google Shape;344;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345" name="Google Shape;345;p44"/>
          <p:cNvGraphicFramePr/>
          <p:nvPr/>
        </p:nvGraphicFramePr>
        <p:xfrm>
          <a:off x="1478463" y="1590425"/>
          <a:ext cx="3000000" cy="3000000"/>
        </p:xfrm>
        <a:graphic>
          <a:graphicData uri="http://schemas.openxmlformats.org/drawingml/2006/table">
            <a:tbl>
              <a:tblPr>
                <a:noFill/>
                <a:tableStyleId>{955CDB02-A35B-49A1-AE16-0C59634E1682}</a:tableStyleId>
              </a:tblPr>
              <a:tblGrid>
                <a:gridCol w="6070375"/>
              </a:tblGrid>
              <a:tr h="3344675">
                <a:tc>
                  <a:txBody>
                    <a:bodyPr/>
                    <a:lstStyle/>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def</a:t>
                      </a:r>
                      <a:r>
                        <a:rPr lang="en" sz="900">
                          <a:solidFill>
                            <a:schemeClr val="dk1"/>
                          </a:solidFill>
                          <a:latin typeface="Consolas"/>
                          <a:ea typeface="Consolas"/>
                          <a:cs typeface="Consolas"/>
                          <a:sym typeface="Consolas"/>
                        </a:rPr>
                        <a:t> classifier</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inputs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n_classes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high-dimensionality feature extraction</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encoding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inputs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Global Average Pooling will flatten the feature maps into 1D feature vector</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outputs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GlobalAveragePooling2D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inputs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low-dimensionality feature extraction</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embeddings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outputs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Fully connected output layer (classification)</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outputs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Dense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n_classes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outputs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pre-activation probabilities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probabilities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outputs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post-activation probabilities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outputs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Activation</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'softmax'</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outputs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solidFill>
                            <a:schemeClr val="dk1"/>
                          </a:solidFill>
                          <a:latin typeface="Consolas"/>
                          <a:ea typeface="Consolas"/>
                          <a:cs typeface="Consolas"/>
                          <a:sym typeface="Consolas"/>
                        </a:rPr>
                        <a:t> encoding</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embeddings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probabilities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outputs</a:t>
                      </a:r>
                      <a:endParaRPr sz="900">
                        <a:solidFill>
                          <a:srgbClr val="9C27B0"/>
                        </a:solidFill>
                        <a:highlight>
                          <a:srgbClr val="F6F8FA"/>
                        </a:highlight>
                        <a:latin typeface="Consolas"/>
                        <a:ea typeface="Consolas"/>
                        <a:cs typeface="Consolas"/>
                        <a:sym typeface="Consolas"/>
                      </a:endParaRPr>
                    </a:p>
                  </a:txBody>
                  <a:tcPr marT="63500" marB="63500" marR="63500" marL="63500">
                    <a:solidFill>
                      <a:srgbClr val="FAFAFA"/>
                    </a:solidFill>
                  </a:tcPr>
                </a:tc>
              </a:tr>
            </a:tbl>
          </a:graphicData>
        </a:graphic>
      </p:graphicFrame>
      <p:sp>
        <p:nvSpPr>
          <p:cNvPr id="346" name="Google Shape;346;p44"/>
          <p:cNvSpPr txBox="1"/>
          <p:nvPr/>
        </p:nvSpPr>
        <p:spPr>
          <a:xfrm>
            <a:off x="2489100" y="10177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Classifier - Multi-Output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45"/>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Classifier</a:t>
            </a:r>
            <a:endParaRPr>
              <a:solidFill>
                <a:srgbClr val="A61C00"/>
              </a:solidFill>
            </a:endParaRPr>
          </a:p>
        </p:txBody>
      </p:sp>
      <p:sp>
        <p:nvSpPr>
          <p:cNvPr id="352" name="Google Shape;352;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3" name="Google Shape;353;p45"/>
          <p:cNvSpPr txBox="1"/>
          <p:nvPr/>
        </p:nvSpPr>
        <p:spPr>
          <a:xfrm>
            <a:off x="2489100" y="10177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Classifier - Mobile/Compact</a:t>
            </a:r>
            <a:endParaRPr/>
          </a:p>
        </p:txBody>
      </p:sp>
      <p:sp>
        <p:nvSpPr>
          <p:cNvPr id="354" name="Google Shape;354;p45"/>
          <p:cNvSpPr txBox="1"/>
          <p:nvPr/>
        </p:nvSpPr>
        <p:spPr>
          <a:xfrm>
            <a:off x="440775" y="1555675"/>
            <a:ext cx="8340300" cy="296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In compact models, particularly for mobile devices, the </a:t>
            </a:r>
            <a:r>
              <a:rPr lang="en" sz="1200">
                <a:solidFill>
                  <a:srgbClr val="3D85C6"/>
                </a:solidFill>
              </a:rPr>
              <a:t>GlobalAveraging2D</a:t>
            </a:r>
            <a:r>
              <a:rPr lang="en" sz="1200">
                <a:solidFill>
                  <a:schemeClr val="dk1"/>
                </a:solidFill>
              </a:rPr>
              <a:t> followed by a </a:t>
            </a:r>
            <a:r>
              <a:rPr lang="en" sz="1200">
                <a:solidFill>
                  <a:srgbClr val="3D85C6"/>
                </a:solidFill>
              </a:rPr>
              <a:t>Dense</a:t>
            </a:r>
            <a:r>
              <a:rPr lang="en" sz="1200">
                <a:solidFill>
                  <a:schemeClr val="dk1"/>
                </a:solidFill>
              </a:rPr>
              <a:t> layer is replaced with:</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17500" lvl="0" marL="457200" rtl="0" algn="l">
              <a:lnSpc>
                <a:spcPct val="115000"/>
              </a:lnSpc>
              <a:spcBef>
                <a:spcPts val="0"/>
              </a:spcBef>
              <a:spcAft>
                <a:spcPts val="0"/>
              </a:spcAft>
              <a:buClr>
                <a:srgbClr val="6AA84F"/>
              </a:buClr>
              <a:buSzPts val="1400"/>
              <a:buChar char="●"/>
            </a:pPr>
            <a:r>
              <a:rPr b="1" lang="en">
                <a:solidFill>
                  <a:srgbClr val="6AA84F"/>
                </a:solidFill>
              </a:rPr>
              <a:t>Conv2D using a softmax activation, where the number of filters is set to the number of classes</a:t>
            </a:r>
            <a:endParaRPr b="1">
              <a:solidFill>
                <a:srgbClr val="6AA84F"/>
              </a:solidFill>
            </a:endParaRPr>
          </a:p>
          <a:p>
            <a:pPr indent="0" lvl="0" marL="457200" rtl="0" algn="l">
              <a:lnSpc>
                <a:spcPct val="115000"/>
              </a:lnSpc>
              <a:spcBef>
                <a:spcPts val="0"/>
              </a:spcBef>
              <a:spcAft>
                <a:spcPts val="0"/>
              </a:spcAft>
              <a:buNone/>
            </a:pPr>
            <a:r>
              <a:t/>
            </a:r>
            <a:endParaRPr b="1">
              <a:solidFill>
                <a:srgbClr val="6AA84F"/>
              </a:solidFill>
            </a:endParaRPr>
          </a:p>
          <a:p>
            <a:pPr indent="-317500" lvl="0" marL="457200" rtl="0" algn="l">
              <a:lnSpc>
                <a:spcPct val="115000"/>
              </a:lnSpc>
              <a:spcBef>
                <a:spcPts val="0"/>
              </a:spcBef>
              <a:spcAft>
                <a:spcPts val="0"/>
              </a:spcAft>
              <a:buClr>
                <a:srgbClr val="6AA84F"/>
              </a:buClr>
              <a:buSzPts val="1400"/>
              <a:buChar char="●"/>
            </a:pPr>
            <a:r>
              <a:rPr b="1" lang="en">
                <a:solidFill>
                  <a:srgbClr val="6AA84F"/>
                </a:solidFill>
              </a:rPr>
              <a:t>followed by a GlobalAveraging2D for the flattening into number of classes.</a:t>
            </a:r>
            <a:endParaRPr b="1">
              <a:solidFill>
                <a:srgbClr val="6AA84F"/>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46"/>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Classifier</a:t>
            </a:r>
            <a:endParaRPr>
              <a:solidFill>
                <a:srgbClr val="A61C00"/>
              </a:solidFill>
            </a:endParaRPr>
          </a:p>
        </p:txBody>
      </p:sp>
      <p:sp>
        <p:nvSpPr>
          <p:cNvPr id="360" name="Google Shape;360;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1" name="Google Shape;361;p46"/>
          <p:cNvSpPr txBox="1"/>
          <p:nvPr/>
        </p:nvSpPr>
        <p:spPr>
          <a:xfrm>
            <a:off x="2489100" y="10177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Example: SqueezeNet </a:t>
            </a:r>
            <a:r>
              <a:rPr b="1" lang="en" sz="1200">
                <a:solidFill>
                  <a:srgbClr val="434343"/>
                </a:solidFill>
              </a:rPr>
              <a:t>Classifier</a:t>
            </a:r>
            <a:endParaRPr/>
          </a:p>
        </p:txBody>
      </p:sp>
      <p:pic>
        <p:nvPicPr>
          <p:cNvPr id="362" name="Google Shape;362;p46"/>
          <p:cNvPicPr preferRelativeResize="0"/>
          <p:nvPr/>
        </p:nvPicPr>
        <p:blipFill>
          <a:blip r:embed="rId3">
            <a:alphaModFix/>
          </a:blip>
          <a:stretch>
            <a:fillRect/>
          </a:stretch>
        </p:blipFill>
        <p:spPr>
          <a:xfrm>
            <a:off x="91575" y="1590425"/>
            <a:ext cx="4099025" cy="3249500"/>
          </a:xfrm>
          <a:prstGeom prst="rect">
            <a:avLst/>
          </a:prstGeom>
          <a:noFill/>
          <a:ln>
            <a:noFill/>
          </a:ln>
        </p:spPr>
      </p:pic>
      <p:graphicFrame>
        <p:nvGraphicFramePr>
          <p:cNvPr id="363" name="Google Shape;363;p46"/>
          <p:cNvGraphicFramePr/>
          <p:nvPr/>
        </p:nvGraphicFramePr>
        <p:xfrm>
          <a:off x="4425088" y="1719825"/>
          <a:ext cx="3000000" cy="3000000"/>
        </p:xfrm>
        <a:graphic>
          <a:graphicData uri="http://schemas.openxmlformats.org/drawingml/2006/table">
            <a:tbl>
              <a:tblPr>
                <a:noFill/>
                <a:tableStyleId>{955CDB02-A35B-49A1-AE16-0C59634E1682}</a:tableStyleId>
              </a:tblPr>
              <a:tblGrid>
                <a:gridCol w="4322525"/>
              </a:tblGrid>
              <a:tr h="2446800">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classifier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n_classes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 Construct the Classifier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inputs   : input tensor to the classifier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n_classes: number of output classes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set the number of filters equal to number of classes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outputs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n_classes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reduce each filter (class) to a single value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outputs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GlobalAveragePooling2D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outputs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outputs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'softmax'</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outputs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solidFill>
                            <a:schemeClr val="dk1"/>
                          </a:solidFill>
                          <a:latin typeface="Consolas"/>
                          <a:ea typeface="Consolas"/>
                          <a:cs typeface="Consolas"/>
                          <a:sym typeface="Consolas"/>
                        </a:rPr>
                        <a:t> x</a:t>
                      </a:r>
                      <a:endParaRPr sz="9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47"/>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Model Design Patterns - Lab Exercise #5</a:t>
            </a:r>
            <a:endParaRPr>
              <a:solidFill>
                <a:srgbClr val="38761D"/>
              </a:solidFill>
            </a:endParaRPr>
          </a:p>
        </p:txBody>
      </p:sp>
      <p:pic>
        <p:nvPicPr>
          <p:cNvPr id="369" name="Google Shape;369;p47"/>
          <p:cNvPicPr preferRelativeResize="0"/>
          <p:nvPr/>
        </p:nvPicPr>
        <p:blipFill>
          <a:blip r:embed="rId3">
            <a:alphaModFix/>
          </a:blip>
          <a:stretch>
            <a:fillRect/>
          </a:stretch>
        </p:blipFill>
        <p:spPr>
          <a:xfrm>
            <a:off x="0" y="0"/>
            <a:ext cx="1466275" cy="730575"/>
          </a:xfrm>
          <a:prstGeom prst="rect">
            <a:avLst/>
          </a:prstGeom>
          <a:noFill/>
          <a:ln>
            <a:noFill/>
          </a:ln>
        </p:spPr>
      </p:pic>
      <p:sp>
        <p:nvSpPr>
          <p:cNvPr id="370" name="Google Shape;370;p47"/>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chemeClr val="lt1"/>
                </a:highlight>
              </a:rPr>
              <a:t>Optional Code Lab - </a:t>
            </a:r>
            <a:r>
              <a:rPr b="1" lang="en" sz="1200">
                <a:solidFill>
                  <a:srgbClr val="0000FF"/>
                </a:solidFill>
                <a:highlight>
                  <a:srgbClr val="FFFFFF"/>
                </a:highlight>
              </a:rPr>
              <a:t>Get Familiar with Model Design Patterns</a:t>
            </a:r>
            <a:endParaRPr b="1" sz="1200">
              <a:solidFill>
                <a:srgbClr val="0000FF"/>
              </a:solidFill>
              <a:highlight>
                <a:srgbClr val="FFFFFF"/>
              </a:highlight>
            </a:endParaRPr>
          </a:p>
          <a:p>
            <a:pPr indent="0" lvl="0" marL="0" rtl="0" algn="l">
              <a:lnSpc>
                <a:spcPct val="115000"/>
              </a:lnSpc>
              <a:spcBef>
                <a:spcPts val="0"/>
              </a:spcBef>
              <a:spcAft>
                <a:spcPts val="0"/>
              </a:spcAft>
              <a:buNone/>
            </a:pPr>
            <a:r>
              <a:t/>
            </a:r>
            <a:endParaRPr sz="1100">
              <a:solidFill>
                <a:schemeClr val="dk1"/>
              </a:solidFill>
            </a:endParaRPr>
          </a:p>
          <a:p>
            <a:pPr indent="0" lvl="0" marL="0" rtl="0" algn="l">
              <a:spcBef>
                <a:spcPts val="1100"/>
              </a:spcBef>
              <a:spcAft>
                <a:spcPts val="0"/>
              </a:spcAft>
              <a:buClr>
                <a:schemeClr val="dk1"/>
              </a:buClr>
              <a:buSzPts val="1100"/>
              <a:buFont typeface="Arial"/>
              <a:buNone/>
            </a:pPr>
            <a:r>
              <a:t/>
            </a:r>
            <a:endParaRPr b="1" sz="1650">
              <a:solidFill>
                <a:srgbClr val="337AB7"/>
              </a:solidFill>
              <a:highlight>
                <a:srgbClr val="FFFFFF"/>
              </a:highlight>
            </a:endParaRPr>
          </a:p>
          <a:p>
            <a:pPr indent="0" lvl="0" marL="0" rtl="0" algn="ctr">
              <a:lnSpc>
                <a:spcPct val="115000"/>
              </a:lnSpc>
              <a:spcBef>
                <a:spcPts val="0"/>
              </a:spcBef>
              <a:spcAft>
                <a:spcPts val="0"/>
              </a:spcAft>
              <a:buNone/>
            </a:pPr>
            <a:r>
              <a:rPr lang="en" sz="1000">
                <a:solidFill>
                  <a:schemeClr val="hlink"/>
                </a:solidFill>
                <a:highlight>
                  <a:srgbClr val="FAFAFA"/>
                </a:highlight>
                <a:uFill>
                  <a:noFill/>
                </a:uFill>
                <a:hlinkClick r:id="rId4"/>
              </a:rPr>
              <a:t>Deep Learning by Design - Workshop - Chapter 4.ipynb</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Model Design Patterns</a:t>
            </a:r>
            <a:endParaRPr>
              <a:solidFill>
                <a:srgbClr val="38761D"/>
              </a:solidFill>
            </a:endParaRPr>
          </a:p>
        </p:txBody>
      </p:sp>
      <p:pic>
        <p:nvPicPr>
          <p:cNvPr id="79" name="Google Shape;79;p16"/>
          <p:cNvPicPr preferRelativeResize="0"/>
          <p:nvPr/>
        </p:nvPicPr>
        <p:blipFill>
          <a:blip r:embed="rId3">
            <a:alphaModFix/>
          </a:blip>
          <a:stretch>
            <a:fillRect/>
          </a:stretch>
        </p:blipFill>
        <p:spPr>
          <a:xfrm>
            <a:off x="0" y="0"/>
            <a:ext cx="1466275" cy="730575"/>
          </a:xfrm>
          <a:prstGeom prst="rect">
            <a:avLst/>
          </a:prstGeom>
          <a:noFill/>
          <a:ln>
            <a:noFill/>
          </a:ln>
        </p:spPr>
      </p:pic>
      <p:sp>
        <p:nvSpPr>
          <p:cNvPr id="80" name="Google Shape;80;p16"/>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Clr>
                <a:schemeClr val="dk1"/>
              </a:buClr>
              <a:buSzPts val="1100"/>
              <a:buFont typeface="Arial"/>
              <a:buNone/>
            </a:pPr>
            <a:r>
              <a:rPr b="1" lang="en" sz="1200">
                <a:solidFill>
                  <a:srgbClr val="434343"/>
                </a:solidFill>
              </a:rPr>
              <a:t>Idiomatic Procedural Design Pattern</a:t>
            </a:r>
            <a:endParaRPr b="1" sz="1200">
              <a:solidFill>
                <a:srgbClr val="434343"/>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idiomatic design pattern views the model as consisting of:</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317500" lvl="0" marL="914400" rtl="0" algn="l">
              <a:lnSpc>
                <a:spcPct val="115000"/>
              </a:lnSpc>
              <a:spcBef>
                <a:spcPts val="0"/>
              </a:spcBef>
              <a:spcAft>
                <a:spcPts val="0"/>
              </a:spcAft>
              <a:buClr>
                <a:srgbClr val="38761D"/>
              </a:buClr>
              <a:buSzPts val="1400"/>
              <a:buChar char="●"/>
            </a:pPr>
            <a:r>
              <a:rPr b="1" lang="en">
                <a:solidFill>
                  <a:srgbClr val="38761D"/>
                </a:solidFill>
              </a:rPr>
              <a:t>an overall macro architecture pattern, </a:t>
            </a:r>
            <a:endParaRPr b="1">
              <a:solidFill>
                <a:srgbClr val="38761D"/>
              </a:solidFill>
            </a:endParaRPr>
          </a:p>
          <a:p>
            <a:pPr indent="-317500" lvl="0" marL="914400" rtl="0" algn="l">
              <a:lnSpc>
                <a:spcPct val="115000"/>
              </a:lnSpc>
              <a:spcBef>
                <a:spcPts val="0"/>
              </a:spcBef>
              <a:spcAft>
                <a:spcPts val="0"/>
              </a:spcAft>
              <a:buClr>
                <a:srgbClr val="38761D"/>
              </a:buClr>
              <a:buSzPts val="1400"/>
              <a:buChar char="●"/>
            </a:pPr>
            <a:r>
              <a:rPr b="1" lang="en">
                <a:solidFill>
                  <a:srgbClr val="38761D"/>
                </a:solidFill>
              </a:rPr>
              <a:t>each macro component consisting of a micro architecture design. </a:t>
            </a:r>
            <a:endParaRPr b="1">
              <a:solidFill>
                <a:srgbClr val="38761D"/>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For a convolutional neural network (CNN), follows the convention of consisting of three macro components: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17500" lvl="0" marL="914400" rtl="0" algn="l">
              <a:lnSpc>
                <a:spcPct val="115000"/>
              </a:lnSpc>
              <a:spcBef>
                <a:spcPts val="0"/>
              </a:spcBef>
              <a:spcAft>
                <a:spcPts val="0"/>
              </a:spcAft>
              <a:buClr>
                <a:srgbClr val="38761D"/>
              </a:buClr>
              <a:buSzPts val="1400"/>
              <a:buChar char="●"/>
            </a:pPr>
            <a:r>
              <a:rPr b="1" lang="en">
                <a:solidFill>
                  <a:srgbClr val="38761D"/>
                </a:solidFill>
              </a:rPr>
              <a:t>a stem</a:t>
            </a:r>
            <a:endParaRPr b="1">
              <a:solidFill>
                <a:srgbClr val="38761D"/>
              </a:solidFill>
            </a:endParaRPr>
          </a:p>
          <a:p>
            <a:pPr indent="-317500" lvl="0" marL="914400" rtl="0" algn="l">
              <a:lnSpc>
                <a:spcPct val="115000"/>
              </a:lnSpc>
              <a:spcBef>
                <a:spcPts val="0"/>
              </a:spcBef>
              <a:spcAft>
                <a:spcPts val="0"/>
              </a:spcAft>
              <a:buClr>
                <a:srgbClr val="38761D"/>
              </a:buClr>
              <a:buSzPts val="1400"/>
              <a:buChar char="●"/>
            </a:pPr>
            <a:r>
              <a:rPr b="1" lang="en">
                <a:solidFill>
                  <a:srgbClr val="38761D"/>
                </a:solidFill>
              </a:rPr>
              <a:t>a learner</a:t>
            </a:r>
            <a:endParaRPr b="1">
              <a:solidFill>
                <a:srgbClr val="38761D"/>
              </a:solidFill>
            </a:endParaRPr>
          </a:p>
          <a:p>
            <a:pPr indent="-317500" lvl="0" marL="914400" rtl="0" algn="l">
              <a:lnSpc>
                <a:spcPct val="115000"/>
              </a:lnSpc>
              <a:spcBef>
                <a:spcPts val="0"/>
              </a:spcBef>
              <a:spcAft>
                <a:spcPts val="0"/>
              </a:spcAft>
              <a:buClr>
                <a:srgbClr val="38761D"/>
              </a:buClr>
              <a:buSzPts val="1400"/>
              <a:buChar char="●"/>
            </a:pPr>
            <a:r>
              <a:rPr b="1" lang="en">
                <a:solidFill>
                  <a:srgbClr val="38761D"/>
                </a:solidFill>
              </a:rPr>
              <a:t>a classifier</a:t>
            </a:r>
            <a:endParaRPr b="1">
              <a:solidFill>
                <a:srgbClr val="38761D"/>
              </a:solidFill>
            </a:endParaRPr>
          </a:p>
          <a:p>
            <a:pPr indent="0" lvl="0" marL="0" rtl="0" algn="ctr">
              <a:spcBef>
                <a:spcPts val="1100"/>
              </a:spcBef>
              <a:spcAft>
                <a:spcPts val="0"/>
              </a:spcAft>
              <a:buClr>
                <a:schemeClr val="dk1"/>
              </a:buClr>
              <a:buSzPts val="1100"/>
              <a:buFont typeface="Arial"/>
              <a:buNone/>
            </a:pPr>
            <a:r>
              <a:t/>
            </a:r>
            <a:endParaRPr b="1" sz="1200">
              <a:solidFill>
                <a:srgbClr val="434343"/>
              </a:solidFill>
            </a:endParaRPr>
          </a:p>
          <a:p>
            <a:pPr indent="0" lvl="0" marL="0" rtl="0" algn="ctr">
              <a:spcBef>
                <a:spcPts val="1100"/>
              </a:spcBef>
              <a:spcAft>
                <a:spcPts val="0"/>
              </a:spcAft>
              <a:buClr>
                <a:schemeClr val="dk1"/>
              </a:buClr>
              <a:buSzPts val="1100"/>
              <a:buFont typeface="Arial"/>
              <a:buNone/>
            </a:pPr>
            <a:r>
              <a:t/>
            </a:r>
            <a:endParaRPr b="1" sz="1200">
              <a:solidFill>
                <a:srgbClr val="434343"/>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ctr">
              <a:spcBef>
                <a:spcPts val="1100"/>
              </a:spcBef>
              <a:spcAft>
                <a:spcPts val="0"/>
              </a:spcAft>
              <a:buClr>
                <a:schemeClr val="dk1"/>
              </a:buClr>
              <a:buSzPts val="1100"/>
              <a:buFont typeface="Arial"/>
              <a:buNone/>
            </a:pPr>
            <a:r>
              <a:t/>
            </a:r>
            <a:endParaRPr b="1" sz="1200">
              <a:solidFill>
                <a:srgbClr val="434343"/>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p:nvPr/>
        </p:nvSpPr>
        <p:spPr>
          <a:xfrm>
            <a:off x="53750" y="2510875"/>
            <a:ext cx="2849700" cy="1168500"/>
          </a:xfrm>
          <a:prstGeom prst="rect">
            <a:avLst/>
          </a:prstGeom>
          <a:no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Macro Architecture</a:t>
            </a:r>
            <a:endParaRPr>
              <a:solidFill>
                <a:srgbClr val="A61C00"/>
              </a:solidFill>
            </a:endParaRPr>
          </a:p>
        </p:txBody>
      </p:sp>
      <p:sp>
        <p:nvSpPr>
          <p:cNvPr id="87" name="Google Shape;87;p17"/>
          <p:cNvSpPr/>
          <p:nvPr/>
        </p:nvSpPr>
        <p:spPr>
          <a:xfrm>
            <a:off x="7540450" y="2662675"/>
            <a:ext cx="1549800" cy="970200"/>
          </a:xfrm>
          <a:prstGeom prst="rect">
            <a:avLst/>
          </a:prstGeom>
          <a:no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p:nvPr/>
        </p:nvSpPr>
        <p:spPr>
          <a:xfrm>
            <a:off x="1657675" y="2746825"/>
            <a:ext cx="1203000" cy="725100"/>
          </a:xfrm>
          <a:prstGeom prst="roundRect">
            <a:avLst>
              <a:gd fmla="val 16667" name="adj"/>
            </a:avLst>
          </a:prstGeom>
          <a:solidFill>
            <a:srgbClr val="BF9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Stem</a:t>
            </a:r>
            <a:br>
              <a:rPr b="1" lang="en" sz="1000"/>
            </a:br>
            <a:r>
              <a:rPr b="1" lang="en" sz="1000"/>
              <a:t>Convolution Group</a:t>
            </a:r>
            <a:endParaRPr b="1" sz="1000"/>
          </a:p>
        </p:txBody>
      </p:sp>
      <p:sp>
        <p:nvSpPr>
          <p:cNvPr id="89" name="Google Shape;89;p17"/>
          <p:cNvSpPr/>
          <p:nvPr/>
        </p:nvSpPr>
        <p:spPr>
          <a:xfrm>
            <a:off x="3329825" y="1991400"/>
            <a:ext cx="848400" cy="2378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Conv Group</a:t>
            </a:r>
            <a:endParaRPr b="1" sz="1000"/>
          </a:p>
          <a:p>
            <a:pPr indent="0" lvl="0" marL="0" rtl="0" algn="l">
              <a:spcBef>
                <a:spcPts val="0"/>
              </a:spcBef>
              <a:spcAft>
                <a:spcPts val="0"/>
              </a:spcAft>
              <a:buNone/>
            </a:pPr>
            <a:r>
              <a:t/>
            </a:r>
            <a:endParaRPr b="1" sz="1000"/>
          </a:p>
        </p:txBody>
      </p:sp>
      <p:sp>
        <p:nvSpPr>
          <p:cNvPr id="90" name="Google Shape;90;p17"/>
          <p:cNvSpPr/>
          <p:nvPr/>
        </p:nvSpPr>
        <p:spPr>
          <a:xfrm rot="-5400000">
            <a:off x="2544863" y="3013387"/>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p:nvPr/>
        </p:nvSpPr>
        <p:spPr>
          <a:xfrm rot="-5400000">
            <a:off x="3819500" y="3047074"/>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p:nvPr/>
        </p:nvSpPr>
        <p:spPr>
          <a:xfrm>
            <a:off x="4431000" y="1958575"/>
            <a:ext cx="848400" cy="2378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Conv Group</a:t>
            </a:r>
            <a:endParaRPr b="1" sz="1000"/>
          </a:p>
          <a:p>
            <a:pPr indent="0" lvl="0" marL="0" rtl="0" algn="l">
              <a:spcBef>
                <a:spcPts val="0"/>
              </a:spcBef>
              <a:spcAft>
                <a:spcPts val="0"/>
              </a:spcAft>
              <a:buNone/>
            </a:pPr>
            <a:r>
              <a:t/>
            </a:r>
            <a:endParaRPr b="1" sz="1000"/>
          </a:p>
        </p:txBody>
      </p:sp>
      <p:sp>
        <p:nvSpPr>
          <p:cNvPr id="93" name="Google Shape;93;p17"/>
          <p:cNvSpPr/>
          <p:nvPr/>
        </p:nvSpPr>
        <p:spPr>
          <a:xfrm rot="-5400000">
            <a:off x="4920688" y="3013374"/>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p:nvPr/>
        </p:nvSpPr>
        <p:spPr>
          <a:xfrm>
            <a:off x="5532188" y="1991400"/>
            <a:ext cx="848400" cy="2378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Conv</a:t>
            </a:r>
            <a:endParaRPr b="1" sz="1000"/>
          </a:p>
          <a:p>
            <a:pPr indent="0" lvl="0" marL="0" rtl="0" algn="ctr">
              <a:spcBef>
                <a:spcPts val="0"/>
              </a:spcBef>
              <a:spcAft>
                <a:spcPts val="0"/>
              </a:spcAft>
              <a:buNone/>
            </a:pPr>
            <a:r>
              <a:rPr b="1" lang="en" sz="1000"/>
              <a:t>Group</a:t>
            </a:r>
            <a:endParaRPr b="1" sz="1000"/>
          </a:p>
          <a:p>
            <a:pPr indent="0" lvl="0" marL="0" rtl="0" algn="l">
              <a:spcBef>
                <a:spcPts val="0"/>
              </a:spcBef>
              <a:spcAft>
                <a:spcPts val="0"/>
              </a:spcAft>
              <a:buNone/>
            </a:pPr>
            <a:r>
              <a:t/>
            </a:r>
            <a:endParaRPr b="1" sz="1000"/>
          </a:p>
        </p:txBody>
      </p:sp>
      <p:sp>
        <p:nvSpPr>
          <p:cNvPr id="95" name="Google Shape;95;p17"/>
          <p:cNvSpPr/>
          <p:nvPr/>
        </p:nvSpPr>
        <p:spPr>
          <a:xfrm rot="-5400000">
            <a:off x="6021888" y="3047074"/>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a:off x="7633750" y="2766263"/>
            <a:ext cx="1363200" cy="7251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Classifier</a:t>
            </a:r>
            <a:br>
              <a:rPr b="1" lang="en" sz="1000"/>
            </a:br>
            <a:r>
              <a:rPr b="1" lang="en" sz="1000"/>
              <a:t>Group</a:t>
            </a:r>
            <a:endParaRPr b="1" sz="1000"/>
          </a:p>
        </p:txBody>
      </p:sp>
      <p:sp>
        <p:nvSpPr>
          <p:cNvPr id="97" name="Google Shape;97;p17"/>
          <p:cNvSpPr/>
          <p:nvPr/>
        </p:nvSpPr>
        <p:spPr>
          <a:xfrm>
            <a:off x="3156500" y="1836550"/>
            <a:ext cx="4031100" cy="2655300"/>
          </a:xfrm>
          <a:prstGeom prst="rect">
            <a:avLst/>
          </a:prstGeom>
          <a:no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txBox="1"/>
          <p:nvPr/>
        </p:nvSpPr>
        <p:spPr>
          <a:xfrm>
            <a:off x="6595575" y="2746825"/>
            <a:ext cx="756900" cy="4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a:t>
            </a:r>
            <a:endParaRPr b="1" sz="2400"/>
          </a:p>
        </p:txBody>
      </p:sp>
      <p:sp>
        <p:nvSpPr>
          <p:cNvPr id="99" name="Google Shape;99;p17"/>
          <p:cNvSpPr/>
          <p:nvPr/>
        </p:nvSpPr>
        <p:spPr>
          <a:xfrm rot="-5400000">
            <a:off x="6878913" y="3098862"/>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p:nvPr/>
        </p:nvSpPr>
        <p:spPr>
          <a:xfrm>
            <a:off x="96525" y="2746825"/>
            <a:ext cx="1203000" cy="725100"/>
          </a:xfrm>
          <a:prstGeom prst="roundRect">
            <a:avLst>
              <a:gd fmla="val 16667" name="adj"/>
            </a:avLst>
          </a:prstGeom>
          <a:solidFill>
            <a:srgbClr val="BF9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Pre-Stem</a:t>
            </a:r>
            <a:br>
              <a:rPr b="1" lang="en" sz="1000"/>
            </a:br>
            <a:r>
              <a:rPr b="1" lang="en" sz="1000"/>
              <a:t>Group</a:t>
            </a:r>
            <a:endParaRPr b="1" sz="1000"/>
          </a:p>
        </p:txBody>
      </p:sp>
      <p:sp>
        <p:nvSpPr>
          <p:cNvPr id="101" name="Google Shape;101;p17"/>
          <p:cNvSpPr/>
          <p:nvPr/>
        </p:nvSpPr>
        <p:spPr>
          <a:xfrm rot="-5400000">
            <a:off x="993488" y="3013387"/>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txBox="1"/>
          <p:nvPr/>
        </p:nvSpPr>
        <p:spPr>
          <a:xfrm>
            <a:off x="4026000" y="4811700"/>
            <a:ext cx="1253400" cy="2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434343"/>
                </a:solidFill>
              </a:rPr>
              <a:t>Feature Learning</a:t>
            </a:r>
            <a:endParaRPr b="1" sz="1000">
              <a:solidFill>
                <a:srgbClr val="434343"/>
              </a:solidFill>
            </a:endParaRPr>
          </a:p>
        </p:txBody>
      </p:sp>
      <p:sp>
        <p:nvSpPr>
          <p:cNvPr id="103" name="Google Shape;103;p17"/>
          <p:cNvSpPr txBox="1"/>
          <p:nvPr/>
        </p:nvSpPr>
        <p:spPr>
          <a:xfrm>
            <a:off x="4730650" y="1493350"/>
            <a:ext cx="756900" cy="3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200">
                <a:solidFill>
                  <a:srgbClr val="434343"/>
                </a:solidFill>
              </a:rPr>
              <a:t>Learner</a:t>
            </a:r>
            <a:endParaRPr b="1" i="1" sz="1200">
              <a:solidFill>
                <a:srgbClr val="434343"/>
              </a:solidFill>
            </a:endParaRPr>
          </a:p>
        </p:txBody>
      </p:sp>
      <p:sp>
        <p:nvSpPr>
          <p:cNvPr id="104" name="Google Shape;104;p17"/>
          <p:cNvSpPr txBox="1"/>
          <p:nvPr/>
        </p:nvSpPr>
        <p:spPr>
          <a:xfrm>
            <a:off x="7791750" y="2266675"/>
            <a:ext cx="902100" cy="3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200">
                <a:solidFill>
                  <a:srgbClr val="434343"/>
                </a:solidFill>
              </a:rPr>
              <a:t>Classifier</a:t>
            </a:r>
            <a:endParaRPr b="1" i="1" sz="1200">
              <a:solidFill>
                <a:srgbClr val="434343"/>
              </a:solidFill>
            </a:endParaRPr>
          </a:p>
        </p:txBody>
      </p:sp>
      <p:sp>
        <p:nvSpPr>
          <p:cNvPr id="105" name="Google Shape;105;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6" name="Google Shape;106;p17"/>
          <p:cNvSpPr/>
          <p:nvPr/>
        </p:nvSpPr>
        <p:spPr>
          <a:xfrm rot="-5394083">
            <a:off x="4422800" y="2108575"/>
            <a:ext cx="174300" cy="5355000"/>
          </a:xfrm>
          <a:prstGeom prst="leftBrace">
            <a:avLst>
              <a:gd fmla="val 0"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txBox="1"/>
          <p:nvPr/>
        </p:nvSpPr>
        <p:spPr>
          <a:xfrm>
            <a:off x="1218950" y="2214025"/>
            <a:ext cx="756900" cy="3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200">
                <a:solidFill>
                  <a:srgbClr val="434343"/>
                </a:solidFill>
              </a:rPr>
              <a:t>Stem</a:t>
            </a:r>
            <a:endParaRPr b="1" i="1" sz="1200">
              <a:solidFill>
                <a:srgbClr val="43434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Macro Architecture</a:t>
            </a:r>
            <a:endParaRPr>
              <a:solidFill>
                <a:srgbClr val="A61C00"/>
              </a:solidFill>
            </a:endParaRPr>
          </a:p>
        </p:txBody>
      </p:sp>
      <p:sp>
        <p:nvSpPr>
          <p:cNvPr id="113" name="Google Shape;11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14" name="Google Shape;114;p18"/>
          <p:cNvGraphicFramePr/>
          <p:nvPr/>
        </p:nvGraphicFramePr>
        <p:xfrm>
          <a:off x="336850" y="1758725"/>
          <a:ext cx="3000000" cy="3000000"/>
        </p:xfrm>
        <a:graphic>
          <a:graphicData uri="http://schemas.openxmlformats.org/drawingml/2006/table">
            <a:tbl>
              <a:tblPr>
                <a:noFill/>
                <a:tableStyleId>{955CDB02-A35B-49A1-AE16-0C59634E1682}</a:tableStyleId>
              </a:tblPr>
              <a:tblGrid>
                <a:gridCol w="4653400"/>
              </a:tblGrid>
              <a:tr h="3073925">
                <a:tc>
                  <a:txBody>
                    <a:bodyPr/>
                    <a:lstStyle/>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def</a:t>
                      </a:r>
                      <a:r>
                        <a:rPr lang="en" sz="900">
                          <a:latin typeface="Consolas"/>
                          <a:ea typeface="Consolas"/>
                          <a:cs typeface="Consolas"/>
                          <a:sym typeface="Consolas"/>
                        </a:rPr>
                        <a:t> stem</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inputs</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0F9D58"/>
                          </a:solidFill>
                          <a:latin typeface="Consolas"/>
                          <a:ea typeface="Consolas"/>
                          <a:cs typeface="Consolas"/>
                          <a:sym typeface="Consolas"/>
                        </a:rPr>
                        <a:t>''' stem layers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latin typeface="Consolas"/>
                          <a:ea typeface="Consolas"/>
                          <a:cs typeface="Consolas"/>
                          <a:sym typeface="Consolas"/>
                        </a:rPr>
                        <a:t>        inputs : the input tensors (e.g., images)</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latin typeface="Consolas"/>
                          <a:ea typeface="Consolas"/>
                          <a:cs typeface="Consolas"/>
                          <a:sym typeface="Consolas"/>
                        </a:rPr>
                        <a:t>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latin typeface="Consolas"/>
                          <a:ea typeface="Consolas"/>
                          <a:cs typeface="Consolas"/>
                          <a:sym typeface="Consolas"/>
                        </a:rPr>
                        <a:t> outputs</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def</a:t>
                      </a:r>
                      <a:r>
                        <a:rPr lang="en" sz="900">
                          <a:latin typeface="Consolas"/>
                          <a:ea typeface="Consolas"/>
                          <a:cs typeface="Consolas"/>
                          <a:sym typeface="Consolas"/>
                        </a:rPr>
                        <a:t> learner</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inputs</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0F9D58"/>
                          </a:solidFill>
                          <a:latin typeface="Consolas"/>
                          <a:ea typeface="Consolas"/>
                          <a:cs typeface="Consolas"/>
                          <a:sym typeface="Consolas"/>
                        </a:rPr>
                        <a:t>''' leaner layers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latin typeface="Consolas"/>
                          <a:ea typeface="Consolas"/>
                          <a:cs typeface="Consolas"/>
                          <a:sym typeface="Consolas"/>
                        </a:rPr>
                        <a:t>        inputs : the input tensors (feature maps)</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latin typeface="Consolas"/>
                          <a:ea typeface="Consolas"/>
                          <a:cs typeface="Consolas"/>
                          <a:sym typeface="Consolas"/>
                        </a:rPr>
                        <a:t>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latin typeface="Consolas"/>
                          <a:ea typeface="Consolas"/>
                          <a:cs typeface="Consolas"/>
                          <a:sym typeface="Consolas"/>
                        </a:rPr>
                        <a:t> outputs</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def</a:t>
                      </a:r>
                      <a:r>
                        <a:rPr lang="en" sz="900">
                          <a:latin typeface="Consolas"/>
                          <a:ea typeface="Consolas"/>
                          <a:cs typeface="Consolas"/>
                          <a:sym typeface="Consolas"/>
                        </a:rPr>
                        <a:t> classifier</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inputs</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n_classes</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0F9D58"/>
                          </a:solidFill>
                          <a:latin typeface="Consolas"/>
                          <a:ea typeface="Consolas"/>
                          <a:cs typeface="Consolas"/>
                          <a:sym typeface="Consolas"/>
                        </a:rPr>
                        <a:t>''' classifier layers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latin typeface="Consolas"/>
                          <a:ea typeface="Consolas"/>
                          <a:cs typeface="Consolas"/>
                          <a:sym typeface="Consolas"/>
                        </a:rPr>
                        <a:t>        inputs    : the input tensors (feature maps)</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latin typeface="Consolas"/>
                          <a:ea typeface="Consolas"/>
                          <a:cs typeface="Consolas"/>
                          <a:sym typeface="Consolas"/>
                        </a:rPr>
                        <a:t>        n_classes : the number of output classes</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latin typeface="Consolas"/>
                          <a:ea typeface="Consolas"/>
                          <a:cs typeface="Consolas"/>
                          <a:sym typeface="Consolas"/>
                        </a:rPr>
                        <a:t>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latin typeface="Consolas"/>
                          <a:ea typeface="Consolas"/>
                          <a:cs typeface="Consolas"/>
                          <a:sym typeface="Consolas"/>
                        </a:rPr>
                        <a:t> outputs</a:t>
                      </a:r>
                      <a:endParaRPr sz="900">
                        <a:solidFill>
                          <a:srgbClr val="0F9D58"/>
                        </a:solidFill>
                        <a:latin typeface="Consolas"/>
                        <a:ea typeface="Consolas"/>
                        <a:cs typeface="Consolas"/>
                        <a:sym typeface="Consolas"/>
                      </a:endParaRPr>
                    </a:p>
                  </a:txBody>
                  <a:tcPr marT="63500" marB="63500" marR="63500" marL="63500">
                    <a:solidFill>
                      <a:srgbClr val="FAFAFA"/>
                    </a:solidFill>
                  </a:tcPr>
                </a:tc>
              </a:tr>
            </a:tbl>
          </a:graphicData>
        </a:graphic>
      </p:graphicFrame>
      <p:graphicFrame>
        <p:nvGraphicFramePr>
          <p:cNvPr id="115" name="Google Shape;115;p18"/>
          <p:cNvGraphicFramePr/>
          <p:nvPr/>
        </p:nvGraphicFramePr>
        <p:xfrm>
          <a:off x="5493375" y="1719563"/>
          <a:ext cx="3000000" cy="3000000"/>
        </p:xfrm>
        <a:graphic>
          <a:graphicData uri="http://schemas.openxmlformats.org/drawingml/2006/table">
            <a:tbl>
              <a:tblPr>
                <a:noFill/>
                <a:tableStyleId>{955CDB02-A35B-49A1-AE16-0C59634E1682}</a:tableStyleId>
              </a:tblPr>
              <a:tblGrid>
                <a:gridCol w="3313775"/>
              </a:tblGrid>
              <a:tr h="3113075">
                <a:tc>
                  <a:txBody>
                    <a:bodyPr/>
                    <a:lstStyle/>
                    <a:p>
                      <a:pPr indent="0" lvl="0" marL="0" rtl="0" algn="l">
                        <a:lnSpc>
                          <a:spcPct val="115000"/>
                        </a:lnSpc>
                        <a:spcBef>
                          <a:spcPts val="0"/>
                        </a:spcBef>
                        <a:spcAft>
                          <a:spcPts val="0"/>
                        </a:spcAft>
                        <a:buClr>
                          <a:schemeClr val="dk1"/>
                        </a:buClr>
                        <a:buSzPts val="1100"/>
                        <a:buFont typeface="Arial"/>
                        <a:buNone/>
                      </a:pPr>
                      <a:r>
                        <a:rPr lang="en" sz="900">
                          <a:solidFill>
                            <a:srgbClr val="455A64"/>
                          </a:solidFill>
                          <a:latin typeface="Consolas"/>
                          <a:ea typeface="Consolas"/>
                          <a:cs typeface="Consolas"/>
                          <a:sym typeface="Consolas"/>
                        </a:rPr>
                        <a:t># Assemble the model</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inputs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Input</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input_shape</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224</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224</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endParaRPr sz="900">
                        <a:solidFill>
                          <a:srgbClr val="61616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900">
                        <a:solidFill>
                          <a:srgbClr val="61616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stem</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inputs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learner</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outputs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classifier</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n_classes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1000</a:t>
                      </a:r>
                      <a:r>
                        <a:rPr lang="en" sz="900">
                          <a:solidFill>
                            <a:srgbClr val="616161"/>
                          </a:solidFill>
                          <a:latin typeface="Consolas"/>
                          <a:ea typeface="Consolas"/>
                          <a:cs typeface="Consolas"/>
                          <a:sym typeface="Consolas"/>
                        </a:rPr>
                        <a:t>)</a:t>
                      </a:r>
                      <a:endParaRPr sz="900">
                        <a:solidFill>
                          <a:srgbClr val="61616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900">
                        <a:solidFill>
                          <a:srgbClr val="61616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model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inputs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outputs</a:t>
                      </a:r>
                      <a:r>
                        <a:rPr lang="en" sz="900">
                          <a:solidFill>
                            <a:srgbClr val="616161"/>
                          </a:solidFill>
                          <a:latin typeface="Consolas"/>
                          <a:ea typeface="Consolas"/>
                          <a:cs typeface="Consolas"/>
                          <a:sym typeface="Consolas"/>
                        </a:rPr>
                        <a:t>)</a:t>
                      </a:r>
                      <a:endParaRPr sz="9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
        <p:nvSpPr>
          <p:cNvPr id="116" name="Google Shape;116;p18"/>
          <p:cNvSpPr txBox="1"/>
          <p:nvPr/>
        </p:nvSpPr>
        <p:spPr>
          <a:xfrm>
            <a:off x="2826150" y="1082300"/>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Procedural Style Template (Idiomatic)</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Stem</a:t>
            </a:r>
            <a:endParaRPr>
              <a:solidFill>
                <a:srgbClr val="A61C00"/>
              </a:solidFill>
            </a:endParaRPr>
          </a:p>
        </p:txBody>
      </p:sp>
      <p:sp>
        <p:nvSpPr>
          <p:cNvPr id="122" name="Google Shape;122;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3" name="Google Shape;123;p19"/>
          <p:cNvSpPr txBox="1"/>
          <p:nvPr/>
        </p:nvSpPr>
        <p:spPr>
          <a:xfrm>
            <a:off x="2489100" y="11082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Stem</a:t>
            </a:r>
            <a:endParaRPr/>
          </a:p>
        </p:txBody>
      </p:sp>
      <p:sp>
        <p:nvSpPr>
          <p:cNvPr id="124" name="Google Shape;124;p19"/>
          <p:cNvSpPr txBox="1"/>
          <p:nvPr/>
        </p:nvSpPr>
        <p:spPr>
          <a:xfrm>
            <a:off x="311700" y="1555700"/>
            <a:ext cx="8400000" cy="330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 </a:t>
            </a:r>
            <a:r>
              <a:rPr b="1" i="1" lang="en" sz="1200">
                <a:solidFill>
                  <a:srgbClr val="4A86E8"/>
                </a:solidFill>
              </a:rPr>
              <a:t>stem component </a:t>
            </a:r>
            <a:r>
              <a:rPr lang="en" sz="1200">
                <a:solidFill>
                  <a:schemeClr val="dk1"/>
                </a:solidFill>
              </a:rPr>
              <a:t>is the entry point to the neural network.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It’s </a:t>
            </a:r>
            <a:r>
              <a:rPr b="1" lang="en" sz="1200">
                <a:solidFill>
                  <a:srgbClr val="4A86E8"/>
                </a:solidFill>
              </a:rPr>
              <a:t>primary purpose is to perform the first (coarse level) feature extraction</a:t>
            </a:r>
            <a:r>
              <a:rPr lang="en" sz="1200">
                <a:solidFill>
                  <a:schemeClr val="dk1"/>
                </a:solidFill>
              </a:rPr>
              <a:t> while reducing the feature maps to a size designed for the </a:t>
            </a:r>
            <a:r>
              <a:rPr i="1" lang="en" sz="1200">
                <a:solidFill>
                  <a:schemeClr val="dk1"/>
                </a:solidFill>
              </a:rPr>
              <a:t>learner component</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whereby, the number of feature maps and corresponding size </a:t>
            </a:r>
            <a:r>
              <a:rPr b="1" lang="en" sz="1200">
                <a:solidFill>
                  <a:srgbClr val="4A86E8"/>
                </a:solidFill>
              </a:rPr>
              <a:t>is optimized to maximize the feature extraction and minimize the number of parameters</a:t>
            </a:r>
            <a:r>
              <a:rPr lang="en" sz="1200">
                <a:solidFill>
                  <a:schemeClr val="dk1"/>
                </a:solidFill>
              </a:rPr>
              <a:t> in the learner component.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Stem</a:t>
            </a:r>
            <a:endParaRPr>
              <a:solidFill>
                <a:srgbClr val="A61C00"/>
              </a:solidFill>
            </a:endParaRPr>
          </a:p>
        </p:txBody>
      </p:sp>
      <p:sp>
        <p:nvSpPr>
          <p:cNvPr id="130" name="Google Shape;130;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1" name="Google Shape;131;p20"/>
          <p:cNvSpPr txBox="1"/>
          <p:nvPr/>
        </p:nvSpPr>
        <p:spPr>
          <a:xfrm>
            <a:off x="2489100" y="11082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Example: VGG Stem Group</a:t>
            </a:r>
            <a:endParaRPr/>
          </a:p>
        </p:txBody>
      </p:sp>
      <p:sp>
        <p:nvSpPr>
          <p:cNvPr id="132" name="Google Shape;132;p20"/>
          <p:cNvSpPr txBox="1"/>
          <p:nvPr/>
        </p:nvSpPr>
        <p:spPr>
          <a:xfrm>
            <a:off x="311700" y="1598900"/>
            <a:ext cx="8365500" cy="77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VGG was designed to take as an input a 224x224x3 image and output 64 feature maps, each of size 224x224. The VGG stem group </a:t>
            </a:r>
            <a:r>
              <a:rPr lang="en" sz="1200" u="sng">
                <a:solidFill>
                  <a:schemeClr val="dk1"/>
                </a:solidFill>
              </a:rPr>
              <a:t>did not do any size reduction of the feature maps</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pic>
        <p:nvPicPr>
          <p:cNvPr id="133" name="Google Shape;133;p20"/>
          <p:cNvPicPr preferRelativeResize="0"/>
          <p:nvPr/>
        </p:nvPicPr>
        <p:blipFill>
          <a:blip r:embed="rId3">
            <a:alphaModFix/>
          </a:blip>
          <a:stretch>
            <a:fillRect/>
          </a:stretch>
        </p:blipFill>
        <p:spPr>
          <a:xfrm>
            <a:off x="385750" y="2295850"/>
            <a:ext cx="2670399" cy="2461900"/>
          </a:xfrm>
          <a:prstGeom prst="rect">
            <a:avLst/>
          </a:prstGeom>
          <a:noFill/>
          <a:ln>
            <a:noFill/>
          </a:ln>
        </p:spPr>
      </p:pic>
      <p:graphicFrame>
        <p:nvGraphicFramePr>
          <p:cNvPr id="134" name="Google Shape;134;p20"/>
          <p:cNvGraphicFramePr/>
          <p:nvPr/>
        </p:nvGraphicFramePr>
        <p:xfrm>
          <a:off x="3463950" y="2990450"/>
          <a:ext cx="3000000" cy="3000000"/>
        </p:xfrm>
        <a:graphic>
          <a:graphicData uri="http://schemas.openxmlformats.org/drawingml/2006/table">
            <a:tbl>
              <a:tblPr>
                <a:noFill/>
                <a:tableStyleId>{955CDB02-A35B-49A1-AE16-0C59634E1682}</a:tableStyleId>
              </a:tblPr>
              <a:tblGrid>
                <a:gridCol w="5271350"/>
              </a:tblGrid>
              <a:tr h="776550">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latin typeface="Consolas"/>
                          <a:ea typeface="Consolas"/>
                          <a:cs typeface="Consolas"/>
                          <a:sym typeface="Consolas"/>
                        </a:rPr>
                        <a:t> stem</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inputs</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0F9D58"/>
                          </a:solidFill>
                          <a:latin typeface="Consolas"/>
                          <a:ea typeface="Consolas"/>
                          <a:cs typeface="Consolas"/>
                          <a:sym typeface="Consolas"/>
                        </a:rPr>
                        <a:t>""" Construct the Stem Convolutional Group</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inputs : the input tensor</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outputs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br>
                        <a:rPr lang="en" sz="1000">
                          <a:latin typeface="Consolas"/>
                          <a:ea typeface="Consolas"/>
                          <a:cs typeface="Consolas"/>
                          <a:sym typeface="Consolas"/>
                        </a:rPr>
                      </a:br>
                      <a:r>
                        <a:rPr lang="en" sz="1000">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inputs</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latin typeface="Consolas"/>
                          <a:ea typeface="Consolas"/>
                          <a:cs typeface="Consolas"/>
                          <a:sym typeface="Consolas"/>
                        </a:rPr>
                        <a:t> outputs</a:t>
                      </a:r>
                      <a:endParaRPr sz="1000">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Stem</a:t>
            </a:r>
            <a:endParaRPr>
              <a:solidFill>
                <a:srgbClr val="A61C00"/>
              </a:solidFill>
            </a:endParaRPr>
          </a:p>
        </p:txBody>
      </p:sp>
      <p:sp>
        <p:nvSpPr>
          <p:cNvPr id="140" name="Google Shape;140;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1" name="Google Shape;141;p21"/>
          <p:cNvSpPr txBox="1"/>
          <p:nvPr/>
        </p:nvSpPr>
        <p:spPr>
          <a:xfrm>
            <a:off x="2489100" y="11082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Example: ResNet Stem Group</a:t>
            </a:r>
            <a:endParaRPr/>
          </a:p>
        </p:txBody>
      </p:sp>
      <p:sp>
        <p:nvSpPr>
          <p:cNvPr id="142" name="Google Shape;142;p21"/>
          <p:cNvSpPr txBox="1"/>
          <p:nvPr/>
        </p:nvSpPr>
        <p:spPr>
          <a:xfrm>
            <a:off x="311700" y="1598900"/>
            <a:ext cx="8365500" cy="105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ResNet </a:t>
            </a:r>
            <a:r>
              <a:rPr i="1" lang="en" sz="1200">
                <a:solidFill>
                  <a:schemeClr val="dk1"/>
                </a:solidFill>
              </a:rPr>
              <a:t>stem group</a:t>
            </a:r>
            <a:r>
              <a:rPr lang="en" sz="1200">
                <a:solidFill>
                  <a:schemeClr val="dk1"/>
                </a:solidFill>
              </a:rPr>
              <a:t> consists of </a:t>
            </a:r>
            <a:r>
              <a:rPr b="1" lang="en" sz="1200">
                <a:solidFill>
                  <a:srgbClr val="4A86E8"/>
                </a:solidFill>
              </a:rPr>
              <a:t>one 7x7 convolutional layer for coarse feature extraction</a:t>
            </a:r>
            <a:r>
              <a:rPr lang="en" sz="1200">
                <a:solidFill>
                  <a:schemeClr val="dk1"/>
                </a:solidFill>
              </a:rPr>
              <a:t> to obtain coarse features over a wider window: a 3x3 covers 9 pixels, while a 7x7 covers 49 pixels.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For feature map reduction, the ResNet </a:t>
            </a:r>
            <a:r>
              <a:rPr i="1" lang="en" sz="1200">
                <a:solidFill>
                  <a:schemeClr val="dk1"/>
                </a:solidFill>
              </a:rPr>
              <a:t>stem group</a:t>
            </a:r>
            <a:r>
              <a:rPr lang="en" sz="1200">
                <a:solidFill>
                  <a:schemeClr val="dk1"/>
                </a:solidFill>
              </a:rPr>
              <a:t> does both a </a:t>
            </a:r>
            <a:r>
              <a:rPr b="1" lang="en" sz="1200">
                <a:solidFill>
                  <a:srgbClr val="4A86E8"/>
                </a:solidFill>
              </a:rPr>
              <a:t>feature pooling step and downsampling</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pic>
        <p:nvPicPr>
          <p:cNvPr id="143" name="Google Shape;143;p21"/>
          <p:cNvPicPr preferRelativeResize="0"/>
          <p:nvPr/>
        </p:nvPicPr>
        <p:blipFill>
          <a:blip r:embed="rId3">
            <a:alphaModFix/>
          </a:blip>
          <a:stretch>
            <a:fillRect/>
          </a:stretch>
        </p:blipFill>
        <p:spPr>
          <a:xfrm>
            <a:off x="2025000" y="2649500"/>
            <a:ext cx="4366769" cy="2407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