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C5AEC71-5718-484A-87C0-EF86D85F5AB0}">
  <a:tblStyle styleId="{0C5AEC71-5718-484A-87C0-EF86D85F5AB0}"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eab8a76f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eab8a76f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eab8a76f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eab8a76f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eab8a76f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ab8a76f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eab8a76f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eab8a76f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ab8a76f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ab8a76f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eab8a76f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ab8a76f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eab8a76f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eab8a76f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eab8a76f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eab8a76f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eab8a76f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eab8a76f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eab8a76f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ab8a76f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eab8a76f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ab8a76f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eab8a76f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eab8a76f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eab8a76f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eab8a76f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eab8a76f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eab8a76f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eab8a76f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eab8a76f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eab8a76f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eab8a76f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eab8a76f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eab8a76f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eab8a76f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eab8a76f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eab8a76f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eab8a76f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6eab8a76f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6eab8a76f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c2e96d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c2e96d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eab8a76f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eab8a76f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eab8a76f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eab8a76f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eab8a76f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eab8a76f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d510cf43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d510cf43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eab8a76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eab8a76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eab8a76f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eab8a76f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eab8a76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ab8a76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eab8a76f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ab8a76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eab8a76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eab8a76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eab8a76f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eab8a76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hyperlink" Target="https://github.com/GoogleCloudPlatform/keras-idiomatic-programmer/blob/master/books/deep-learning-by-design/Deep%20Learning%20by%20Design%20-%20Workshop%20-%20Chapter%206.ipy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3D85C6"/>
                </a:solidFill>
              </a:rPr>
              <a:t>Deep Learning by Design</a:t>
            </a:r>
            <a:br>
              <a:rPr lang="en" sz="4800">
                <a:solidFill>
                  <a:srgbClr val="3D85C6"/>
                </a:solidFill>
              </a:rPr>
            </a:br>
            <a:r>
              <a:rPr lang="en" sz="4800">
                <a:solidFill>
                  <a:srgbClr val="3D85C6"/>
                </a:solidFill>
              </a:rPr>
              <a:t>Using Tensorflow 2.0</a:t>
            </a:r>
            <a:endParaRPr sz="4800">
              <a:solidFill>
                <a:srgbClr val="3D85C6"/>
              </a:solidFill>
            </a:endParaRPr>
          </a:p>
        </p:txBody>
      </p:sp>
      <p:sp>
        <p:nvSpPr>
          <p:cNvPr id="55" name="Google Shape;55;p13"/>
          <p:cNvSpPr txBox="1"/>
          <p:nvPr>
            <p:ph idx="1" type="subTitle"/>
          </p:nvPr>
        </p:nvSpPr>
        <p:spPr>
          <a:xfrm>
            <a:off x="216075" y="2564450"/>
            <a:ext cx="86163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Alternative Connectivity Patterns</a:t>
            </a:r>
            <a:br>
              <a:rPr lang="en">
                <a:solidFill>
                  <a:srgbClr val="38761D"/>
                </a:solidFill>
              </a:rPr>
            </a:br>
            <a:r>
              <a:rPr lang="en" sz="1200">
                <a:solidFill>
                  <a:srgbClr val="38761D"/>
                </a:solidFill>
              </a:rPr>
              <a:t>Version: Feb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Group</a:t>
            </a:r>
            <a:endParaRPr>
              <a:solidFill>
                <a:srgbClr val="A61C00"/>
              </a:solidFill>
            </a:endParaRPr>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22"/>
          <p:cNvSpPr txBox="1"/>
          <p:nvPr/>
        </p:nvSpPr>
        <p:spPr>
          <a:xfrm>
            <a:off x="311700" y="1188675"/>
            <a:ext cx="8520600" cy="12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of a densenet group, where:</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SzPts val="1200"/>
              <a:buChar char="●"/>
            </a:pPr>
            <a:r>
              <a:rPr b="1" lang="en" sz="1200">
                <a:solidFill>
                  <a:schemeClr val="dk1"/>
                </a:solidFill>
              </a:rPr>
              <a:t>number of dense residual blocks is specified by the parameter </a:t>
            </a:r>
            <a:r>
              <a:rPr b="1" lang="en" sz="1200">
                <a:solidFill>
                  <a:srgbClr val="4A86E8"/>
                </a:solidFill>
              </a:rPr>
              <a:t>n_blocks</a:t>
            </a:r>
            <a:endParaRPr b="1" sz="1200">
              <a:solidFill>
                <a:schemeClr val="dk1"/>
              </a:solidFill>
            </a:endParaRPr>
          </a:p>
          <a:p>
            <a:pPr indent="-304800" lvl="0" marL="457200" rtl="0" algn="l">
              <a:lnSpc>
                <a:spcPct val="115000"/>
              </a:lnSpc>
              <a:spcBef>
                <a:spcPts val="0"/>
              </a:spcBef>
              <a:spcAft>
                <a:spcPts val="0"/>
              </a:spcAft>
              <a:buSzPts val="1200"/>
              <a:buChar char="●"/>
            </a:pPr>
            <a:r>
              <a:rPr b="1" lang="en" sz="1200">
                <a:solidFill>
                  <a:schemeClr val="dk1"/>
                </a:solidFill>
              </a:rPr>
              <a:t>number of output filters by </a:t>
            </a:r>
            <a:r>
              <a:rPr b="1" lang="en" sz="1200">
                <a:solidFill>
                  <a:srgbClr val="4A86E8"/>
                </a:solidFill>
              </a:rPr>
              <a:t>n_filters</a:t>
            </a:r>
            <a:r>
              <a:rPr b="1" lang="en" sz="1200">
                <a:solidFill>
                  <a:schemeClr val="dk1"/>
                </a:solidFill>
              </a:rPr>
              <a:t> and the compression factor specified by </a:t>
            </a:r>
            <a:r>
              <a:rPr b="1" lang="en" sz="1200">
                <a:solidFill>
                  <a:srgbClr val="4A86E8"/>
                </a:solidFill>
              </a:rPr>
              <a:t>compression</a:t>
            </a:r>
            <a:r>
              <a:rPr b="1" lang="en" sz="1200">
                <a:solidFill>
                  <a:schemeClr val="dk1"/>
                </a:solidFill>
              </a:rPr>
              <a:t>.</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33" name="Google Shape;133;p22"/>
          <p:cNvGraphicFramePr/>
          <p:nvPr/>
        </p:nvGraphicFramePr>
        <p:xfrm>
          <a:off x="477100" y="2229538"/>
          <a:ext cx="3000000" cy="3000000"/>
        </p:xfrm>
        <a:graphic>
          <a:graphicData uri="http://schemas.openxmlformats.org/drawingml/2006/table">
            <a:tbl>
              <a:tblPr>
                <a:noFill/>
                <a:tableStyleId>{0C5AEC71-5718-484A-87C0-EF86D85F5AB0}</a:tableStyleId>
              </a:tblPr>
              <a:tblGrid>
                <a:gridCol w="4833300"/>
              </a:tblGrid>
              <a:tr h="291395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compression</a:t>
                      </a:r>
                      <a:r>
                        <a:rPr lang="en" sz="1000">
                          <a:solidFill>
                            <a:srgbClr val="616161"/>
                          </a:solidFill>
                          <a:latin typeface="Consolas"/>
                          <a:ea typeface="Consolas"/>
                          <a:cs typeface="Consolas"/>
                          <a:sym typeface="Consolas"/>
                        </a:rPr>
                        <a:t>=</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a Dense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x           : input to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n_blocks    : number of residual blocks in dense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n_filters   : number of filters in convolution layer in </a:t>
                      </a:r>
                      <a:br>
                        <a:rPr lang="en" sz="1000">
                          <a:solidFill>
                            <a:srgbClr val="0F9D58"/>
                          </a:solidFill>
                          <a:latin typeface="Consolas"/>
                          <a:ea typeface="Consolas"/>
                          <a:cs typeface="Consolas"/>
                          <a:sym typeface="Consolas"/>
                        </a:rPr>
                      </a:br>
                      <a:r>
                        <a:rPr lang="en" sz="1000">
                          <a:solidFill>
                            <a:srgbClr val="0F9D58"/>
                          </a:solidFill>
                          <a:latin typeface="Consolas"/>
                          <a:ea typeface="Consolas"/>
                          <a:cs typeface="Consolas"/>
                          <a:sym typeface="Consolas"/>
                        </a:rPr>
                        <a:t>                      residual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compression : amount to reduce feature maps by</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Construct a group of densely connected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n_blocks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dense_block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n_filters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Construct interceding transition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if</a:t>
                      </a:r>
                      <a:r>
                        <a:rPr lang="en" sz="1000">
                          <a:solidFill>
                            <a:schemeClr val="dk1"/>
                          </a:solidFill>
                          <a:latin typeface="Consolas"/>
                          <a:ea typeface="Consolas"/>
                          <a:cs typeface="Consolas"/>
                          <a:sym typeface="Consolas"/>
                        </a:rPr>
                        <a:t> compression </a:t>
                      </a:r>
                      <a:r>
                        <a:rPr lang="en" sz="1000">
                          <a:solidFill>
                            <a:srgbClr val="9C27B0"/>
                          </a:solidFill>
                          <a:latin typeface="Consolas"/>
                          <a:ea typeface="Consolas"/>
                          <a:cs typeface="Consolas"/>
                          <a:sym typeface="Consolas"/>
                        </a:rPr>
                        <a:t>is</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not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None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trans_block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reduction</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34" name="Google Shape;134;p22"/>
          <p:cNvSpPr txBox="1"/>
          <p:nvPr/>
        </p:nvSpPr>
        <p:spPr>
          <a:xfrm>
            <a:off x="5394675" y="2229550"/>
            <a:ext cx="2841900" cy="8676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For the last group where there is no transition block, is indicated by the parameter compression set to None.</a:t>
            </a:r>
            <a:endParaRPr sz="1000">
              <a:solidFill>
                <a:srgbClr val="0D904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a:t>
            </a:r>
            <a:endParaRPr>
              <a:solidFill>
                <a:srgbClr val="A61C00"/>
              </a:solidFill>
            </a:endParaRPr>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3"/>
          <p:cNvSpPr txBox="1"/>
          <p:nvPr/>
        </p:nvSpPr>
        <p:spPr>
          <a:xfrm>
            <a:off x="311700" y="1188675"/>
            <a:ext cx="8520600" cy="211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b="1" lang="en" sz="1200">
                <a:solidFill>
                  <a:schemeClr val="dk1"/>
                </a:solidFill>
              </a:rPr>
              <a:t>Xception</a:t>
            </a:r>
            <a:r>
              <a:rPr lang="en" sz="1200">
                <a:solidFill>
                  <a:schemeClr val="dk1"/>
                </a:solidFill>
              </a:rPr>
              <a:t> (Extreme Inception) architecture was introduced by Francois Chollet/Google (creator of Keras) in 2017 as a </a:t>
            </a:r>
            <a:r>
              <a:rPr b="1" lang="en" sz="1200">
                <a:solidFill>
                  <a:srgbClr val="4A86E8"/>
                </a:solidFill>
              </a:rPr>
              <a:t>proposed further improvement over the Inception v3 architecture</a:t>
            </a:r>
            <a:r>
              <a:rPr lang="en" sz="1200">
                <a:solidFill>
                  <a:schemeClr val="dk1"/>
                </a:solidFill>
              </a:rPr>
              <a:t>. These two major changes were: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 sz="1200">
                <a:solidFill>
                  <a:srgbClr val="4A86E8"/>
                </a:solidFill>
              </a:rPr>
              <a:t>Reorganized the Inception architecture</a:t>
            </a:r>
            <a:r>
              <a:rPr lang="en" sz="1200">
                <a:solidFill>
                  <a:schemeClr val="dk1"/>
                </a:solidFill>
              </a:rPr>
              <a:t> of the concept of having three inception-style residual groups (A, B and C) </a:t>
            </a:r>
            <a:r>
              <a:rPr b="1" lang="en" sz="1200">
                <a:solidFill>
                  <a:srgbClr val="4A86E8"/>
                </a:solidFill>
              </a:rPr>
              <a:t>into an entry, middle and exit flow</a:t>
            </a:r>
            <a:r>
              <a:rPr lang="en" sz="1200">
                <a:solidFill>
                  <a:schemeClr val="dk1"/>
                </a:solidFill>
              </a:rPr>
              <a:t>, where the stem group is part of the entry, the classifier is part of the exit, and reduced the structural complexity of the inception-style residual blocks.</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The factorization of a convolution into a </a:t>
            </a:r>
            <a:r>
              <a:rPr b="1" lang="en" sz="1200">
                <a:solidFill>
                  <a:srgbClr val="4A86E8"/>
                </a:solidFill>
              </a:rPr>
              <a:t>spatial separable convolution in an inception v3 block is replaced with a depthwise separable convolution</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Architecture</a:t>
            </a:r>
            <a:endParaRPr>
              <a:solidFill>
                <a:srgbClr val="A61C00"/>
              </a:solidFill>
            </a:endParaRPr>
          </a:p>
        </p:txBody>
      </p:sp>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4"/>
          <p:cNvPicPr preferRelativeResize="0"/>
          <p:nvPr/>
        </p:nvPicPr>
        <p:blipFill>
          <a:blip r:embed="rId3">
            <a:alphaModFix/>
          </a:blip>
          <a:stretch>
            <a:fillRect/>
          </a:stretch>
        </p:blipFill>
        <p:spPr>
          <a:xfrm>
            <a:off x="835200" y="1250650"/>
            <a:ext cx="7089699" cy="380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Architecture</a:t>
            </a:r>
            <a:endParaRPr>
              <a:solidFill>
                <a:srgbClr val="A61C00"/>
              </a:solidFill>
            </a:endParaRPr>
          </a:p>
        </p:txBody>
      </p:sp>
      <p:sp>
        <p:nvSpPr>
          <p:cNvPr id="154" name="Google Shape;15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5"/>
          <p:cNvSpPr txBox="1"/>
          <p:nvPr/>
        </p:nvSpPr>
        <p:spPr>
          <a:xfrm>
            <a:off x="311700" y="1175425"/>
            <a:ext cx="8520600" cy="109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rPr>
              <a:t>A</a:t>
            </a:r>
            <a:r>
              <a:rPr lang="en" sz="1200">
                <a:solidFill>
                  <a:schemeClr val="dk1"/>
                </a:solidFill>
              </a:rPr>
              <a:t> </a:t>
            </a:r>
            <a:r>
              <a:rPr lang="en" sz="1200" u="sng">
                <a:solidFill>
                  <a:schemeClr val="dk1"/>
                </a:solidFill>
              </a:rPr>
              <a:t>skeleton</a:t>
            </a:r>
            <a:r>
              <a:rPr lang="en" sz="1200">
                <a:solidFill>
                  <a:schemeClr val="dk1"/>
                </a:solidFill>
              </a:rPr>
              <a:t> implementation of the Xception architecture. The code is partitioned into an </a:t>
            </a:r>
            <a:r>
              <a:rPr b="1" lang="en" sz="1200">
                <a:solidFill>
                  <a:srgbClr val="4A86E8"/>
                </a:solidFill>
              </a:rPr>
              <a:t>entry flow, middle flow and exit flow</a:t>
            </a:r>
            <a:r>
              <a:rPr lang="en" sz="1200">
                <a:solidFill>
                  <a:schemeClr val="dk1"/>
                </a:solidFill>
              </a:rPr>
              <a:t> section. The entry flow is further sub-partitioned into a stem and body, and the exit flow is further sub-partitioned into a body and classifier.</a:t>
            </a:r>
            <a:endParaRPr sz="1200">
              <a:solidFill>
                <a:schemeClr val="dk1"/>
              </a:solidFill>
            </a:endParaRPr>
          </a:p>
        </p:txBody>
      </p:sp>
      <p:graphicFrame>
        <p:nvGraphicFramePr>
          <p:cNvPr id="156" name="Google Shape;156;p25"/>
          <p:cNvGraphicFramePr/>
          <p:nvPr/>
        </p:nvGraphicFramePr>
        <p:xfrm>
          <a:off x="377700" y="2082613"/>
          <a:ext cx="3000000" cy="3000000"/>
        </p:xfrm>
        <a:graphic>
          <a:graphicData uri="http://schemas.openxmlformats.org/drawingml/2006/table">
            <a:tbl>
              <a:tblPr>
                <a:noFill/>
                <a:tableStyleId>{0C5AEC71-5718-484A-87C0-EF86D85F5AB0}</a:tableStyleId>
              </a:tblPr>
              <a:tblGrid>
                <a:gridCol w="4194300"/>
              </a:tblGrid>
              <a:tr h="29742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entryFlow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br>
                        <a:rPr lang="en" sz="900">
                          <a:solidFill>
                            <a:srgbClr val="616161"/>
                          </a:solidFill>
                          <a:latin typeface="Consolas"/>
                          <a:ea typeface="Consolas"/>
                          <a:cs typeface="Consolas"/>
                          <a:sym typeface="Consolas"/>
                        </a:rPr>
                      </a:b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 REMOVED for brevity</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the stem to the neural network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three residual blocks using linear projection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n_filters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128</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256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728</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projection_block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n_filters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157" name="Google Shape;157;p25"/>
          <p:cNvGraphicFramePr/>
          <p:nvPr/>
        </p:nvGraphicFramePr>
        <p:xfrm>
          <a:off x="4638000" y="2082613"/>
          <a:ext cx="3000000" cy="3000000"/>
        </p:xfrm>
        <a:graphic>
          <a:graphicData uri="http://schemas.openxmlformats.org/drawingml/2006/table">
            <a:tbl>
              <a:tblPr>
                <a:noFill/>
                <a:tableStyleId>{0C5AEC71-5718-484A-87C0-EF86D85F5AB0}</a:tableStyleId>
              </a:tblPr>
              <a:tblGrid>
                <a:gridCol w="4017125"/>
              </a:tblGrid>
              <a:tr h="29742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middleFlow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8 residual blocks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_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range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8</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residual_block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728</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exitFlow</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br>
                        <a:rPr lang="en" sz="900">
                          <a:solidFill>
                            <a:srgbClr val="616161"/>
                          </a:solidFill>
                          <a:latin typeface="Consolas"/>
                          <a:ea typeface="Consolas"/>
                          <a:cs typeface="Consolas"/>
                          <a:sym typeface="Consolas"/>
                        </a:rPr>
                      </a:b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 REMOVED for brevity</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 REMOVED for brevity</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classifier section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classifier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Entry Flow</a:t>
            </a:r>
            <a:endParaRPr>
              <a:solidFill>
                <a:srgbClr val="A61C00"/>
              </a:solidFill>
            </a:endParaRPr>
          </a:p>
        </p:txBody>
      </p:sp>
      <p:sp>
        <p:nvSpPr>
          <p:cNvPr id="163" name="Google Shape;16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6"/>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entry flow component c</a:t>
            </a:r>
            <a:r>
              <a:rPr b="1" lang="en" sz="1200">
                <a:solidFill>
                  <a:srgbClr val="4A86E8"/>
                </a:solidFill>
              </a:rPr>
              <a:t>onsists of the stem convolutional group, followed by three xception entry flow style residual blocks</a:t>
            </a:r>
            <a:r>
              <a:rPr lang="en" sz="1200">
                <a:solidFill>
                  <a:schemeClr val="dk1"/>
                </a:solidFill>
              </a:rPr>
              <a:t>, successively outputting 128, 256 and 728 feature maps.</a:t>
            </a:r>
            <a:endParaRPr sz="1200">
              <a:solidFill>
                <a:schemeClr val="dk1"/>
              </a:solidFill>
            </a:endParaRPr>
          </a:p>
        </p:txBody>
      </p:sp>
      <p:pic>
        <p:nvPicPr>
          <p:cNvPr id="165" name="Google Shape;165;p26"/>
          <p:cNvPicPr preferRelativeResize="0"/>
          <p:nvPr/>
        </p:nvPicPr>
        <p:blipFill>
          <a:blip r:embed="rId3">
            <a:alphaModFix/>
          </a:blip>
          <a:stretch>
            <a:fillRect/>
          </a:stretch>
        </p:blipFill>
        <p:spPr>
          <a:xfrm>
            <a:off x="1915500" y="1733950"/>
            <a:ext cx="4977946" cy="340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Entry Flow - Stem</a:t>
            </a:r>
            <a:endParaRPr>
              <a:solidFill>
                <a:srgbClr val="A61C00"/>
              </a:solidFill>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7"/>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stem consists of </a:t>
            </a:r>
            <a:r>
              <a:rPr b="1" lang="en" sz="1200">
                <a:solidFill>
                  <a:srgbClr val="4A86E8"/>
                </a:solidFill>
              </a:rPr>
              <a:t>two 3x3 convolutions</a:t>
            </a:r>
            <a:r>
              <a:rPr lang="en" sz="1200">
                <a:solidFill>
                  <a:schemeClr val="dk1"/>
                </a:solidFill>
              </a:rPr>
              <a:t>, where the</a:t>
            </a:r>
            <a:r>
              <a:rPr b="1" lang="en" sz="1200">
                <a:solidFill>
                  <a:srgbClr val="4A86E8"/>
                </a:solidFill>
              </a:rPr>
              <a:t> first 3x3 convolution does feature pooling</a:t>
            </a:r>
            <a:r>
              <a:rPr lang="en" sz="1200">
                <a:solidFill>
                  <a:schemeClr val="dk1"/>
                </a:solidFill>
              </a:rPr>
              <a:t> (strided) with 32 filters and the </a:t>
            </a:r>
            <a:r>
              <a:rPr b="1" lang="en" sz="1200">
                <a:solidFill>
                  <a:srgbClr val="4A86E8"/>
                </a:solidFill>
              </a:rPr>
              <a:t>second 3x3 convolution does a dimensionality expansion </a:t>
            </a:r>
            <a:r>
              <a:rPr lang="en" sz="1200">
                <a:solidFill>
                  <a:schemeClr val="dk1"/>
                </a:solidFill>
              </a:rPr>
              <a:t>by increasing the number of feature maps to 64.</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73" name="Google Shape;173;p27"/>
          <p:cNvPicPr preferRelativeResize="0"/>
          <p:nvPr/>
        </p:nvPicPr>
        <p:blipFill>
          <a:blip r:embed="rId3">
            <a:alphaModFix/>
          </a:blip>
          <a:stretch>
            <a:fillRect/>
          </a:stretch>
        </p:blipFill>
        <p:spPr>
          <a:xfrm>
            <a:off x="2131575" y="1784125"/>
            <a:ext cx="4108475" cy="3359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Entry Flow - Residual Block</a:t>
            </a:r>
            <a:endParaRPr>
              <a:solidFill>
                <a:srgbClr val="A61C00"/>
              </a:solidFill>
            </a:endParaRPr>
          </a:p>
        </p:txBody>
      </p:sp>
      <p:sp>
        <p:nvSpPr>
          <p:cNvPr id="179" name="Google Shape;17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8"/>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entry flow style of residual blocks use a </a:t>
            </a:r>
            <a:r>
              <a:rPr b="1" lang="en" sz="1200">
                <a:solidFill>
                  <a:srgbClr val="4A86E8"/>
                </a:solidFill>
              </a:rPr>
              <a:t>B(3, 3) residual block </a:t>
            </a:r>
            <a:r>
              <a:rPr lang="en" sz="1200">
                <a:solidFill>
                  <a:schemeClr val="dk1"/>
                </a:solidFill>
              </a:rPr>
              <a:t>followed by a </a:t>
            </a:r>
            <a:r>
              <a:rPr b="1" lang="en" sz="1200">
                <a:solidFill>
                  <a:srgbClr val="4A86E8"/>
                </a:solidFill>
              </a:rPr>
              <a:t>max pooling</a:t>
            </a:r>
            <a:r>
              <a:rPr lang="en" sz="1200">
                <a:solidFill>
                  <a:schemeClr val="dk1"/>
                </a:solidFill>
              </a:rPr>
              <a:t> and </a:t>
            </a:r>
            <a:r>
              <a:rPr b="1" lang="en" sz="1200">
                <a:solidFill>
                  <a:srgbClr val="4A86E8"/>
                </a:solidFill>
              </a:rPr>
              <a:t>1x1 linear projection on the identify link</a:t>
            </a:r>
            <a:r>
              <a:rPr lang="en" sz="1200">
                <a:solidFill>
                  <a:schemeClr val="dk1"/>
                </a:solidFill>
              </a:rPr>
              <a:t>. </a:t>
            </a:r>
            <a:endParaRPr sz="1200">
              <a:solidFill>
                <a:schemeClr val="dk1"/>
              </a:solidFill>
            </a:endParaRPr>
          </a:p>
        </p:txBody>
      </p:sp>
      <p:pic>
        <p:nvPicPr>
          <p:cNvPr id="181" name="Google Shape;181;p28"/>
          <p:cNvPicPr preferRelativeResize="0"/>
          <p:nvPr/>
        </p:nvPicPr>
        <p:blipFill>
          <a:blip r:embed="rId3">
            <a:alphaModFix/>
          </a:blip>
          <a:stretch>
            <a:fillRect/>
          </a:stretch>
        </p:blipFill>
        <p:spPr>
          <a:xfrm>
            <a:off x="411700" y="1742575"/>
            <a:ext cx="5131746" cy="3314250"/>
          </a:xfrm>
          <a:prstGeom prst="rect">
            <a:avLst/>
          </a:prstGeom>
          <a:noFill/>
          <a:ln>
            <a:noFill/>
          </a:ln>
        </p:spPr>
      </p:pic>
      <p:sp>
        <p:nvSpPr>
          <p:cNvPr id="182" name="Google Shape;182;p28"/>
          <p:cNvSpPr txBox="1"/>
          <p:nvPr/>
        </p:nvSpPr>
        <p:spPr>
          <a:xfrm>
            <a:off x="5747425" y="1840825"/>
            <a:ext cx="3000000" cy="30000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a:t>
            </a:r>
            <a:r>
              <a:rPr lang="en" sz="1200">
                <a:solidFill>
                  <a:schemeClr val="dk1"/>
                </a:solidFill>
              </a:rPr>
              <a:t>he 3x3 convolutions are depth wise separable convolutions (</a:t>
            </a:r>
            <a:r>
              <a:rPr lang="en" sz="1200">
                <a:solidFill>
                  <a:srgbClr val="4A86E8"/>
                </a:solidFill>
              </a:rPr>
              <a:t>SeparableConv2D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max pooling uses a 3x3 pooling size, thus outputting the maximum value from a 9 pixel window (vs 4 pixel for 2x2).</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Entry Flow - Residual Block</a:t>
            </a:r>
            <a:endParaRPr>
              <a:solidFill>
                <a:srgbClr val="A61C00"/>
              </a:solidFill>
            </a:endParaRPr>
          </a:p>
        </p:txBody>
      </p:sp>
      <p:sp>
        <p:nvSpPr>
          <p:cNvPr id="188" name="Google Shape;18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9"/>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endParaRPr>
          </a:p>
        </p:txBody>
      </p:sp>
      <p:graphicFrame>
        <p:nvGraphicFramePr>
          <p:cNvPr id="190" name="Google Shape;190;p29"/>
          <p:cNvGraphicFramePr/>
          <p:nvPr/>
        </p:nvGraphicFramePr>
        <p:xfrm>
          <a:off x="1417975" y="1043613"/>
          <a:ext cx="3000000" cy="3000000"/>
        </p:xfrm>
        <a:graphic>
          <a:graphicData uri="http://schemas.openxmlformats.org/drawingml/2006/table">
            <a:tbl>
              <a:tblPr>
                <a:noFill/>
                <a:tableStyleId>{0C5AEC71-5718-484A-87C0-EF86D85F5AB0}</a:tableStyleId>
              </a:tblPr>
              <a:tblGrid>
                <a:gridCol w="6108675"/>
              </a:tblGrid>
              <a:tr h="37261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projection_block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n_filters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to double number of filters in identity link to</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match output of residual block for the add operation (projection shortcut)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First Depthwise Separable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SeparableConv2D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br>
                        <a:rPr lang="en" sz="900">
                          <a:solidFill>
                            <a:srgbClr val="455A64"/>
                          </a:solidFill>
                          <a:latin typeface="Consolas"/>
                          <a:ea typeface="Consolas"/>
                          <a:cs typeface="Consolas"/>
                          <a:sym typeface="Consolas"/>
                        </a:rPr>
                      </a:br>
                      <a:r>
                        <a:rPr lang="en" sz="900">
                          <a:solidFill>
                            <a:srgbClr val="455A64"/>
                          </a:solidFill>
                          <a:latin typeface="Consolas"/>
                          <a:ea typeface="Consolas"/>
                          <a:cs typeface="Consolas"/>
                          <a:sym typeface="Consolas"/>
                        </a:rPr>
                        <a:t>    # Second depthwise Separable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SeparableConv2D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Create pooled feature maps, reduce size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Add the projection shortcut to the output of the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shortcut</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91" name="Google Shape;191;p29"/>
          <p:cNvSpPr/>
          <p:nvPr/>
        </p:nvSpPr>
        <p:spPr>
          <a:xfrm>
            <a:off x="878400" y="2528525"/>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878400" y="3277275"/>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Middle Flow</a:t>
            </a:r>
            <a:endParaRPr>
              <a:solidFill>
                <a:srgbClr val="A61C00"/>
              </a:solidFill>
            </a:endParaRPr>
          </a:p>
        </p:txBody>
      </p:sp>
      <p:sp>
        <p:nvSpPr>
          <p:cNvPr id="198" name="Google Shape;19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30"/>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middle flow consists of eight middle flow style residual blocks, each outputting 728 feature maps.</a:t>
            </a:r>
            <a:br>
              <a:rPr lang="en" sz="1200">
                <a:solidFill>
                  <a:schemeClr val="dk1"/>
                </a:solidFill>
              </a:rPr>
            </a:br>
            <a:endParaRPr sz="1200">
              <a:solidFill>
                <a:schemeClr val="dk1"/>
              </a:solidFill>
            </a:endParaRPr>
          </a:p>
        </p:txBody>
      </p:sp>
      <p:pic>
        <p:nvPicPr>
          <p:cNvPr id="200" name="Google Shape;200;p30"/>
          <p:cNvPicPr preferRelativeResize="0"/>
          <p:nvPr/>
        </p:nvPicPr>
        <p:blipFill>
          <a:blip r:embed="rId3">
            <a:alphaModFix/>
          </a:blip>
          <a:stretch>
            <a:fillRect/>
          </a:stretch>
        </p:blipFill>
        <p:spPr>
          <a:xfrm>
            <a:off x="472200" y="1673450"/>
            <a:ext cx="8212250" cy="314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Middle Flow - Residual Block</a:t>
            </a:r>
            <a:endParaRPr>
              <a:solidFill>
                <a:srgbClr val="A61C00"/>
              </a:solidFill>
            </a:endParaRPr>
          </a:p>
        </p:txBody>
      </p:sp>
      <p:sp>
        <p:nvSpPr>
          <p:cNvPr id="206" name="Google Shape;20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31"/>
          <p:cNvSpPr txBox="1"/>
          <p:nvPr/>
        </p:nvSpPr>
        <p:spPr>
          <a:xfrm>
            <a:off x="311700" y="1175425"/>
            <a:ext cx="8520600" cy="6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middle flow style residual block uses a </a:t>
            </a:r>
            <a:r>
              <a:rPr b="1" lang="en" sz="1200">
                <a:solidFill>
                  <a:srgbClr val="4A86E8"/>
                </a:solidFill>
              </a:rPr>
              <a:t>B(3, 3, 3) residual block</a:t>
            </a:r>
            <a:r>
              <a:rPr lang="en" sz="1200">
                <a:solidFill>
                  <a:schemeClr val="dk1"/>
                </a:solidFill>
              </a:rPr>
              <a:t>.  The 3x3 convolutions are depth wise separable convolutions (</a:t>
            </a:r>
            <a:r>
              <a:rPr lang="en" sz="1200">
                <a:solidFill>
                  <a:srgbClr val="4A86E8"/>
                </a:solidFill>
              </a:rPr>
              <a:t>SeparableConv2D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08" name="Google Shape;208;p31"/>
          <p:cNvPicPr preferRelativeResize="0"/>
          <p:nvPr/>
        </p:nvPicPr>
        <p:blipFill>
          <a:blip r:embed="rId3">
            <a:alphaModFix/>
          </a:blip>
          <a:stretch>
            <a:fillRect/>
          </a:stretch>
        </p:blipFill>
        <p:spPr>
          <a:xfrm>
            <a:off x="1727788" y="1752325"/>
            <a:ext cx="5688425" cy="339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Alternative Connectivity Patterns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Overview</a:t>
            </a:r>
            <a:endParaRPr b="1" sz="1200">
              <a:solidFill>
                <a:srgbClr val="434343"/>
              </a:solidFill>
            </a:endParaRPr>
          </a:p>
          <a:p>
            <a:pPr indent="0" lvl="0" marL="0" rtl="0" algn="l">
              <a:spcBef>
                <a:spcPts val="1100"/>
              </a:spcBef>
              <a:spcAft>
                <a:spcPts val="0"/>
              </a:spcAft>
              <a:buClr>
                <a:schemeClr val="dk1"/>
              </a:buClr>
              <a:buSzPts val="1100"/>
              <a:buFont typeface="Arial"/>
              <a:buNone/>
            </a:pPr>
            <a:r>
              <a:rPr lang="en" sz="1200">
                <a:solidFill>
                  <a:schemeClr val="dk1"/>
                </a:solidFill>
              </a:rPr>
              <a:t>We will cover in this section alternative connectivity patterns beyond the sequential flow as in VGG, residual blocks as in ResNet, et. al, and parallel convolutions as in ResNext, etc.</a:t>
            </a:r>
            <a:endParaRPr sz="1200">
              <a:solidFill>
                <a:schemeClr val="dk1"/>
              </a:solidFill>
            </a:endParaRPr>
          </a:p>
          <a:p>
            <a:pPr indent="0" lvl="0" marL="0" rtl="0" algn="l">
              <a:spcBef>
                <a:spcPts val="1100"/>
              </a:spcBef>
              <a:spcAft>
                <a:spcPts val="0"/>
              </a:spcAft>
              <a:buClr>
                <a:schemeClr val="dk1"/>
              </a:buClr>
              <a:buSzPts val="1100"/>
              <a:buFont typeface="Arial"/>
              <a:buNone/>
            </a:pPr>
            <a:r>
              <a:rPr lang="en" sz="1200">
                <a:solidFill>
                  <a:schemeClr val="dk1"/>
                </a:solidFill>
              </a:rPr>
              <a:t>We will cover the following:</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317500" lvl="0" marL="457200" rtl="0" algn="l">
              <a:spcBef>
                <a:spcPts val="1100"/>
              </a:spcBef>
              <a:spcAft>
                <a:spcPts val="0"/>
              </a:spcAft>
              <a:buClr>
                <a:srgbClr val="4A86E8"/>
              </a:buClr>
              <a:buSzPts val="1400"/>
              <a:buChar char="●"/>
            </a:pPr>
            <a:r>
              <a:rPr b="1" lang="en">
                <a:solidFill>
                  <a:srgbClr val="4A86E8"/>
                </a:solidFill>
              </a:rPr>
              <a:t>DenseNet </a:t>
            </a:r>
            <a:r>
              <a:rPr lang="en">
                <a:solidFill>
                  <a:srgbClr val="4A86E8"/>
                </a:solidFill>
              </a:rPr>
              <a:t>- introduced concept of feature reuse.</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Xception </a:t>
            </a:r>
            <a:r>
              <a:rPr lang="en">
                <a:solidFill>
                  <a:srgbClr val="4A86E8"/>
                </a:solidFill>
              </a:rPr>
              <a:t>- introduced a new architectural layout and new factorizations.</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SE-Net - </a:t>
            </a:r>
            <a:r>
              <a:rPr lang="en">
                <a:solidFill>
                  <a:srgbClr val="4A86E8"/>
                </a:solidFill>
              </a:rPr>
              <a:t>introduced the concept of feature excitation.</a:t>
            </a:r>
            <a:endParaRPr>
              <a:solidFill>
                <a:srgbClr val="4A86E8"/>
              </a:solidFill>
            </a:endParaRPr>
          </a:p>
          <a:p>
            <a:pPr indent="0" lvl="0" marL="0" rtl="0" algn="l">
              <a:spcBef>
                <a:spcPts val="1100"/>
              </a:spcBef>
              <a:spcAft>
                <a:spcPts val="0"/>
              </a:spcAft>
              <a:buClr>
                <a:schemeClr val="dk1"/>
              </a:buClr>
              <a:buSzPts val="1100"/>
              <a:buFont typeface="Arial"/>
              <a:buNone/>
            </a:pPr>
            <a:r>
              <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Exit Flow</a:t>
            </a:r>
            <a:endParaRPr>
              <a:solidFill>
                <a:srgbClr val="A61C00"/>
              </a:solidFill>
            </a:endParaRPr>
          </a:p>
        </p:txBody>
      </p:sp>
      <p:sp>
        <p:nvSpPr>
          <p:cNvPr id="214" name="Google Shape;21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5" name="Google Shape;215;p32"/>
          <p:cNvPicPr preferRelativeResize="0"/>
          <p:nvPr/>
        </p:nvPicPr>
        <p:blipFill>
          <a:blip r:embed="rId3">
            <a:alphaModFix/>
          </a:blip>
          <a:stretch>
            <a:fillRect/>
          </a:stretch>
        </p:blipFill>
        <p:spPr>
          <a:xfrm>
            <a:off x="3177375" y="1310579"/>
            <a:ext cx="5577201" cy="3417000"/>
          </a:xfrm>
          <a:prstGeom prst="rect">
            <a:avLst/>
          </a:prstGeom>
          <a:noFill/>
          <a:ln>
            <a:noFill/>
          </a:ln>
        </p:spPr>
      </p:pic>
      <p:sp>
        <p:nvSpPr>
          <p:cNvPr id="216" name="Google Shape;216;p32"/>
          <p:cNvSpPr txBox="1"/>
          <p:nvPr/>
        </p:nvSpPr>
        <p:spPr>
          <a:xfrm>
            <a:off x="311700" y="1175425"/>
            <a:ext cx="8520600" cy="114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a:t>
            </a:r>
            <a:r>
              <a:rPr lang="en" sz="1200">
                <a:solidFill>
                  <a:schemeClr val="dk1"/>
                </a:solidFill>
              </a:rPr>
              <a:t>he exit flow consists of a:</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SzPts val="1200"/>
              <a:buChar char="●"/>
            </a:pPr>
            <a:r>
              <a:rPr b="1" lang="en" sz="1200">
                <a:solidFill>
                  <a:srgbClr val="4A86E8"/>
                </a:solidFill>
              </a:rPr>
              <a:t>single exit flow style residual block</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SzPts val="1200"/>
              <a:buChar char="●"/>
            </a:pPr>
            <a:r>
              <a:rPr b="1" lang="en" sz="1200">
                <a:solidFill>
                  <a:srgbClr val="4A86E8"/>
                </a:solidFill>
              </a:rPr>
              <a:t>convolutional (non-residual) block</a:t>
            </a:r>
            <a:r>
              <a:rPr lang="en" sz="1200">
                <a:solidFill>
                  <a:schemeClr val="dk1"/>
                </a:solidFill>
              </a:rPr>
              <a:t> </a:t>
            </a:r>
            <a:endParaRPr sz="1200">
              <a:solidFill>
                <a:schemeClr val="dk1"/>
              </a:solidFill>
            </a:endParaRPr>
          </a:p>
          <a:p>
            <a:pPr indent="-304800" lvl="0" marL="457200" rtl="0" algn="l">
              <a:lnSpc>
                <a:spcPct val="115000"/>
              </a:lnSpc>
              <a:spcBef>
                <a:spcPts val="0"/>
              </a:spcBef>
              <a:spcAft>
                <a:spcPts val="0"/>
              </a:spcAft>
              <a:buSzPts val="1200"/>
              <a:buChar char="●"/>
            </a:pPr>
            <a:r>
              <a:rPr b="1" lang="en" sz="1200">
                <a:solidFill>
                  <a:srgbClr val="4A86E8"/>
                </a:solidFill>
              </a:rPr>
              <a:t>classifier</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Exit Flow - Residual Block</a:t>
            </a:r>
            <a:endParaRPr>
              <a:solidFill>
                <a:srgbClr val="A61C00"/>
              </a:solidFill>
            </a:endParaRPr>
          </a:p>
        </p:txBody>
      </p:sp>
      <p:sp>
        <p:nvSpPr>
          <p:cNvPr id="222" name="Google Shape;22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3"/>
          <p:cNvSpPr txBox="1"/>
          <p:nvPr/>
        </p:nvSpPr>
        <p:spPr>
          <a:xfrm>
            <a:off x="311700" y="1175425"/>
            <a:ext cx="8520600" cy="63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single exit flow style residual block is a</a:t>
            </a:r>
            <a:r>
              <a:rPr b="1" lang="en" sz="1200">
                <a:solidFill>
                  <a:srgbClr val="4A86E8"/>
                </a:solidFill>
              </a:rPr>
              <a:t> B(3,3)</a:t>
            </a:r>
            <a:r>
              <a:rPr lang="en" sz="1200">
                <a:solidFill>
                  <a:schemeClr val="dk1"/>
                </a:solidFill>
              </a:rPr>
              <a:t> with the two convolutions outputting 728 and 1024 feature maps respectively, followed by a </a:t>
            </a:r>
            <a:r>
              <a:rPr b="1" lang="en" sz="1200">
                <a:solidFill>
                  <a:srgbClr val="4A86E8"/>
                </a:solidFill>
              </a:rPr>
              <a:t>max pooling</a:t>
            </a:r>
            <a:r>
              <a:rPr lang="en" sz="1200">
                <a:solidFill>
                  <a:schemeClr val="dk1"/>
                </a:solidFill>
              </a:rPr>
              <a:t> with a pooling size of 3x3, and a </a:t>
            </a:r>
            <a:r>
              <a:rPr b="1" lang="en" sz="1200">
                <a:solidFill>
                  <a:srgbClr val="4A86E8"/>
                </a:solidFill>
              </a:rPr>
              <a:t>1x1 linear projection</a:t>
            </a:r>
            <a:r>
              <a:rPr lang="en" sz="1200">
                <a:solidFill>
                  <a:schemeClr val="dk1"/>
                </a:solidFill>
              </a:rPr>
              <a:t> for the identity link.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
        <p:nvSpPr>
          <p:cNvPr id="224" name="Google Shape;224;p33"/>
          <p:cNvSpPr txBox="1"/>
          <p:nvPr/>
        </p:nvSpPr>
        <p:spPr>
          <a:xfrm>
            <a:off x="5832300" y="1884100"/>
            <a:ext cx="2343600" cy="30000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D904F"/>
                </a:solidFill>
              </a:rPr>
              <a:t>Note how the exit flow residual block structural is identical to the entry flow, except the exit flow style does a dimensionality expansion with the block, going from 728 to 1024 feature maps, while the entry flow does not do any dimensionality expansion.</a:t>
            </a:r>
            <a:endParaRPr sz="1100">
              <a:solidFill>
                <a:srgbClr val="0D904F"/>
              </a:solidFill>
            </a:endParaRPr>
          </a:p>
        </p:txBody>
      </p:sp>
      <p:pic>
        <p:nvPicPr>
          <p:cNvPr id="225" name="Google Shape;225;p33"/>
          <p:cNvPicPr preferRelativeResize="0"/>
          <p:nvPr/>
        </p:nvPicPr>
        <p:blipFill>
          <a:blip r:embed="rId3">
            <a:alphaModFix/>
          </a:blip>
          <a:stretch>
            <a:fillRect/>
          </a:stretch>
        </p:blipFill>
        <p:spPr>
          <a:xfrm>
            <a:off x="394400" y="1815025"/>
            <a:ext cx="5059150" cy="3023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Exit Flow</a:t>
            </a:r>
            <a:endParaRPr>
              <a:solidFill>
                <a:srgbClr val="A61C00"/>
              </a:solidFill>
            </a:endParaRPr>
          </a:p>
        </p:txBody>
      </p:sp>
      <p:sp>
        <p:nvSpPr>
          <p:cNvPr id="231" name="Google Shape;231;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34"/>
          <p:cNvSpPr txBox="1"/>
          <p:nvPr/>
        </p:nvSpPr>
        <p:spPr>
          <a:xfrm>
            <a:off x="311700" y="1175425"/>
            <a:ext cx="8520600" cy="63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convolutional block following the residual block consists of </a:t>
            </a:r>
            <a:r>
              <a:rPr b="1" lang="en" sz="1200">
                <a:solidFill>
                  <a:srgbClr val="4A86E8"/>
                </a:solidFill>
              </a:rPr>
              <a:t>two 3x3 depth wise separable convolutions</a:t>
            </a:r>
            <a:r>
              <a:rPr lang="en" sz="1200">
                <a:solidFill>
                  <a:schemeClr val="dk1"/>
                </a:solidFill>
              </a:rPr>
              <a:t>, each doing a dimensionality expansion increasing the number of feature maps to 1156 and 2048, respectively.</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33" name="Google Shape;233;p34"/>
          <p:cNvPicPr preferRelativeResize="0"/>
          <p:nvPr/>
        </p:nvPicPr>
        <p:blipFill>
          <a:blip r:embed="rId3">
            <a:alphaModFix/>
          </a:blip>
          <a:stretch>
            <a:fillRect/>
          </a:stretch>
        </p:blipFill>
        <p:spPr>
          <a:xfrm>
            <a:off x="1500675" y="1815025"/>
            <a:ext cx="5413500" cy="3290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 Depthwise Separable Convolutions</a:t>
            </a:r>
            <a:endParaRPr>
              <a:solidFill>
                <a:srgbClr val="A61C00"/>
              </a:solidFill>
            </a:endParaRPr>
          </a:p>
        </p:txBody>
      </p:sp>
      <p:sp>
        <p:nvSpPr>
          <p:cNvPr id="239" name="Google Shape;23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5"/>
          <p:cNvSpPr txBox="1"/>
          <p:nvPr/>
        </p:nvSpPr>
        <p:spPr>
          <a:xfrm>
            <a:off x="311700" y="1175425"/>
            <a:ext cx="8520600" cy="9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rPr>
              <a:t>A depthwise separable convolution is </a:t>
            </a:r>
            <a:r>
              <a:rPr b="1" lang="en" sz="1200">
                <a:solidFill>
                  <a:srgbClr val="4A86E8"/>
                </a:solidFill>
              </a:rPr>
              <a:t>used where a convolution cannot be factored into a spatial separable convolution without representational loss</a:t>
            </a:r>
            <a:r>
              <a:rPr lang="en" sz="1200">
                <a:solidFill>
                  <a:schemeClr val="dk1"/>
                </a:solidFill>
              </a:rPr>
              <a:t>.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rPr lang="en" sz="1200">
                <a:solidFill>
                  <a:schemeClr val="dk1"/>
                </a:solidFill>
              </a:rPr>
              <a:t>A depthwise spatial convolution </a:t>
            </a:r>
            <a:r>
              <a:rPr b="1" lang="en" sz="1200">
                <a:solidFill>
                  <a:srgbClr val="4A86E8"/>
                </a:solidFill>
              </a:rPr>
              <a:t>factors a 2D kernel into two 2D kernels</a:t>
            </a:r>
            <a:r>
              <a:rPr lang="en" sz="1200">
                <a:solidFill>
                  <a:schemeClr val="dk1"/>
                </a:solidFill>
              </a:rPr>
              <a:t>, where the:</a:t>
            </a:r>
            <a:endParaRPr sz="1200">
              <a:solidFill>
                <a:schemeClr val="dk1"/>
              </a:solidFill>
            </a:endParaRPr>
          </a:p>
          <a:p>
            <a:pPr indent="-317500" lvl="0" marL="457200" rtl="0" algn="l">
              <a:lnSpc>
                <a:spcPct val="115000"/>
              </a:lnSpc>
              <a:spcBef>
                <a:spcPts val="1100"/>
              </a:spcBef>
              <a:spcAft>
                <a:spcPts val="0"/>
              </a:spcAft>
              <a:buClr>
                <a:srgbClr val="0D904F"/>
              </a:buClr>
              <a:buSzPts val="1400"/>
              <a:buChar char="●"/>
            </a:pPr>
            <a:r>
              <a:rPr lang="en">
                <a:solidFill>
                  <a:srgbClr val="0D904F"/>
                </a:solidFill>
              </a:rPr>
              <a:t>first is a depthwise convolution and the </a:t>
            </a:r>
            <a:endParaRPr>
              <a:solidFill>
                <a:srgbClr val="0D904F"/>
              </a:solidFill>
            </a:endParaRPr>
          </a:p>
          <a:p>
            <a:pPr indent="-317500" lvl="0" marL="457200" rtl="0" algn="l">
              <a:lnSpc>
                <a:spcPct val="115000"/>
              </a:lnSpc>
              <a:spcBef>
                <a:spcPts val="0"/>
              </a:spcBef>
              <a:spcAft>
                <a:spcPts val="0"/>
              </a:spcAft>
              <a:buClr>
                <a:srgbClr val="0D904F"/>
              </a:buClr>
              <a:buSzPts val="1400"/>
              <a:buChar char="●"/>
            </a:pPr>
            <a:r>
              <a:rPr lang="en">
                <a:solidFill>
                  <a:srgbClr val="0D904F"/>
                </a:solidFill>
              </a:rPr>
              <a:t>second is a pointwise convolution.</a:t>
            </a:r>
            <a:endParaRPr>
              <a:solidFill>
                <a:srgbClr val="0D90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 Depthwise Separable Convolutions</a:t>
            </a:r>
            <a:endParaRPr>
              <a:solidFill>
                <a:srgbClr val="A61C00"/>
              </a:solidFill>
            </a:endParaRPr>
          </a:p>
        </p:txBody>
      </p:sp>
      <p:sp>
        <p:nvSpPr>
          <p:cNvPr id="246" name="Google Shape;24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36"/>
          <p:cNvSpPr txBox="1"/>
          <p:nvPr/>
        </p:nvSpPr>
        <p:spPr>
          <a:xfrm>
            <a:off x="311700" y="1175425"/>
            <a:ext cx="8520600" cy="108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100"/>
              </a:spcBef>
              <a:spcAft>
                <a:spcPts val="0"/>
              </a:spcAft>
              <a:buNone/>
            </a:pPr>
            <a:r>
              <a:rPr b="1" lang="en" sz="1200">
                <a:solidFill>
                  <a:schemeClr val="dk1"/>
                </a:solidFill>
              </a:rPr>
              <a:t>Depthwise Convolution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In a depthwise convolution the </a:t>
            </a:r>
            <a:r>
              <a:rPr b="1" lang="en" sz="1200">
                <a:solidFill>
                  <a:srgbClr val="4A86E8"/>
                </a:solidFill>
              </a:rPr>
              <a:t>kernel is split into single H x W x 1 kernels</a:t>
            </a:r>
            <a:r>
              <a:rPr lang="en" sz="1200">
                <a:solidFill>
                  <a:schemeClr val="dk1"/>
                </a:solidFill>
              </a:rPr>
              <a:t>, one per channel, and where each kernel operates on a single channel instead across all channels.</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
        <p:nvSpPr>
          <p:cNvPr id="248" name="Google Shape;248;p36"/>
          <p:cNvSpPr txBox="1"/>
          <p:nvPr/>
        </p:nvSpPr>
        <p:spPr>
          <a:xfrm>
            <a:off x="5626425" y="2413425"/>
            <a:ext cx="2558400" cy="23337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00">
                <a:solidFill>
                  <a:srgbClr val="0D904F"/>
                </a:solidFill>
              </a:rPr>
              <a:t>In the RGB example using a 3x3 kernel, a depthwise convolution would be three 3x3x1 kernels. While the number of multiply operations as the kernel is moved is the same as the normal convolution (e.g., 27 for 3x3 on three channels), the output is a D depth feature map instead of a 2D (depth=1) feature map.</a:t>
            </a:r>
            <a:endParaRPr sz="1000">
              <a:solidFill>
                <a:srgbClr val="0D904F"/>
              </a:solidFill>
            </a:endParaRPr>
          </a:p>
        </p:txBody>
      </p:sp>
      <p:pic>
        <p:nvPicPr>
          <p:cNvPr id="249" name="Google Shape;249;p36"/>
          <p:cNvPicPr preferRelativeResize="0"/>
          <p:nvPr/>
        </p:nvPicPr>
        <p:blipFill>
          <a:blip r:embed="rId3">
            <a:alphaModFix/>
          </a:blip>
          <a:stretch>
            <a:fillRect/>
          </a:stretch>
        </p:blipFill>
        <p:spPr>
          <a:xfrm>
            <a:off x="420325" y="2321700"/>
            <a:ext cx="5057775" cy="2400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Xception - Depthwise Separable Convolutions</a:t>
            </a:r>
            <a:endParaRPr>
              <a:solidFill>
                <a:srgbClr val="A61C00"/>
              </a:solidFill>
            </a:endParaRPr>
          </a:p>
        </p:txBody>
      </p:sp>
      <p:sp>
        <p:nvSpPr>
          <p:cNvPr id="255" name="Google Shape;255;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7"/>
          <p:cNvSpPr txBox="1"/>
          <p:nvPr/>
        </p:nvSpPr>
        <p:spPr>
          <a:xfrm>
            <a:off x="311700" y="1017725"/>
            <a:ext cx="8520600" cy="1238100"/>
          </a:xfrm>
          <a:prstGeom prst="rect">
            <a:avLst/>
          </a:prstGeom>
          <a:noFill/>
          <a:ln>
            <a:noFill/>
          </a:ln>
        </p:spPr>
        <p:txBody>
          <a:bodyPr anchorCtr="0" anchor="t" bIns="91425" lIns="91425" spcFirstLastPara="1" rIns="91425" wrap="square" tIns="91425">
            <a:noAutofit/>
          </a:bodyPr>
          <a:lstStyle/>
          <a:p>
            <a:pPr indent="0" lvl="0" marL="0" rtl="0" algn="ctr">
              <a:spcBef>
                <a:spcPts val="2200"/>
              </a:spcBef>
              <a:spcAft>
                <a:spcPts val="0"/>
              </a:spcAft>
              <a:buNone/>
            </a:pPr>
            <a:r>
              <a:rPr b="1" lang="en" sz="1200">
                <a:solidFill>
                  <a:schemeClr val="dk1"/>
                </a:solidFill>
              </a:rPr>
              <a:t>Pointwise Convolution</a:t>
            </a:r>
            <a:endParaRPr b="1" sz="1200">
              <a:solidFill>
                <a:schemeClr val="dk1"/>
              </a:solidFill>
            </a:endParaRPr>
          </a:p>
          <a:p>
            <a:pPr indent="0" lvl="0" marL="0" rtl="0" algn="l">
              <a:lnSpc>
                <a:spcPct val="115000"/>
              </a:lnSpc>
              <a:spcBef>
                <a:spcPts val="1100"/>
              </a:spcBef>
              <a:spcAft>
                <a:spcPts val="0"/>
              </a:spcAft>
              <a:buNone/>
            </a:pPr>
            <a:r>
              <a:rPr lang="en" sz="1200">
                <a:solidFill>
                  <a:schemeClr val="dk1"/>
                </a:solidFill>
              </a:rPr>
              <a:t>The output from a depthwise convolution is passed as the input to a pointwise convolution, which forms a depthwise separable convolution.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57" name="Google Shape;257;p37"/>
          <p:cNvPicPr preferRelativeResize="0"/>
          <p:nvPr/>
        </p:nvPicPr>
        <p:blipFill>
          <a:blip r:embed="rId3">
            <a:alphaModFix/>
          </a:blip>
          <a:stretch>
            <a:fillRect/>
          </a:stretch>
        </p:blipFill>
        <p:spPr>
          <a:xfrm>
            <a:off x="390238" y="2390250"/>
            <a:ext cx="4543425" cy="2152650"/>
          </a:xfrm>
          <a:prstGeom prst="rect">
            <a:avLst/>
          </a:prstGeom>
          <a:noFill/>
          <a:ln>
            <a:noFill/>
          </a:ln>
        </p:spPr>
      </p:pic>
      <p:sp>
        <p:nvSpPr>
          <p:cNvPr id="258" name="Google Shape;258;p37"/>
          <p:cNvSpPr txBox="1"/>
          <p:nvPr/>
        </p:nvSpPr>
        <p:spPr>
          <a:xfrm>
            <a:off x="5525850" y="2182825"/>
            <a:ext cx="2946600" cy="1342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200">
                <a:solidFill>
                  <a:schemeClr val="dk1"/>
                </a:solidFill>
              </a:rPr>
              <a:t>The pointwise convolution is used to combine the outputs of the depthwise convolution and expand the number of feature maps to match the specified number of filters (feature maps).</a:t>
            </a:r>
            <a:endParaRPr sz="1200">
              <a:solidFill>
                <a:schemeClr val="dk1"/>
              </a:solidFill>
            </a:endParaRPr>
          </a:p>
        </p:txBody>
      </p:sp>
      <p:sp>
        <p:nvSpPr>
          <p:cNvPr id="259" name="Google Shape;259;p37"/>
          <p:cNvSpPr txBox="1"/>
          <p:nvPr/>
        </p:nvSpPr>
        <p:spPr>
          <a:xfrm>
            <a:off x="5525850" y="3695925"/>
            <a:ext cx="2946600" cy="11439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50">
                <a:solidFill>
                  <a:srgbClr val="0D904F"/>
                </a:solidFill>
              </a:rPr>
              <a:t>In the pointwise convolution we use 1x1xD kernels, one for each output. As in the early example, of our output is 256 filters (feature maps), we will use 256 1x1xD kernels.</a:t>
            </a:r>
            <a:endParaRPr sz="1050">
              <a:solidFill>
                <a:srgbClr val="0D904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Squeeze - Excitation Network (SE-Net)</a:t>
            </a:r>
            <a:endParaRPr>
              <a:solidFill>
                <a:srgbClr val="A61C00"/>
              </a:solidFill>
            </a:endParaRPr>
          </a:p>
        </p:txBody>
      </p:sp>
      <p:sp>
        <p:nvSpPr>
          <p:cNvPr id="265" name="Google Shape;26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38"/>
          <p:cNvSpPr txBox="1"/>
          <p:nvPr/>
        </p:nvSpPr>
        <p:spPr>
          <a:xfrm>
            <a:off x="311700" y="1017725"/>
            <a:ext cx="8520600" cy="20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SENet </a:t>
            </a:r>
            <a:r>
              <a:rPr lang="en" sz="1200">
                <a:solidFill>
                  <a:schemeClr val="dk1"/>
                </a:solidFill>
              </a:rPr>
              <a:t>(Chinese Academy  of Science, et. al.) was the winner of the 2017 ILSVRC competition for ImageNet and </a:t>
            </a:r>
            <a:r>
              <a:rPr b="1" lang="en" sz="1200">
                <a:solidFill>
                  <a:srgbClr val="4A86E8"/>
                </a:solidFill>
              </a:rPr>
              <a:t>introduced the concept of adding a squeeze-excitation (SE) block</a:t>
            </a:r>
            <a:r>
              <a:rPr lang="en" sz="1200">
                <a:solidFill>
                  <a:schemeClr val="dk1"/>
                </a:solidFill>
              </a:rPr>
              <a:t> inside a residual block between the convolution layer(s) output and the matrix add operation with the identity link.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author’s referred to this as a novel architectural unit that allows the network to perform </a:t>
            </a:r>
            <a:r>
              <a:rPr b="1" lang="en" sz="1200">
                <a:solidFill>
                  <a:srgbClr val="4A86E8"/>
                </a:solidFill>
              </a:rPr>
              <a:t>feature recalibration</a:t>
            </a:r>
            <a:r>
              <a:rPr lang="en" sz="1200">
                <a:solidFill>
                  <a:schemeClr val="dk1"/>
                </a:solidFill>
              </a:rPr>
              <a:t>. Some of the benefits stated by their ablation study included: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Can be added to existing SOTA architectures, such as ResNet, ResNeXt and Inception.</a:t>
            </a:r>
            <a:endParaRPr b="1">
              <a:solidFill>
                <a:srgbClr val="0D904F"/>
              </a:solidFill>
            </a:endParaRPr>
          </a:p>
          <a:p>
            <a:pPr indent="-317500" lvl="0" marL="457200" rtl="0" algn="l">
              <a:lnSpc>
                <a:spcPct val="115000"/>
              </a:lnSpc>
              <a:spcBef>
                <a:spcPts val="0"/>
              </a:spcBef>
              <a:spcAft>
                <a:spcPts val="0"/>
              </a:spcAft>
              <a:buClr>
                <a:srgbClr val="0D904F"/>
              </a:buClr>
              <a:buSzPts val="1400"/>
              <a:buChar char="●"/>
            </a:pPr>
            <a:r>
              <a:rPr b="1" lang="en">
                <a:solidFill>
                  <a:srgbClr val="0D904F"/>
                </a:solidFill>
              </a:rPr>
              <a:t>Adds a minimal increase in parameters while achieving higher accuracy results.</a:t>
            </a:r>
            <a:endParaRPr b="1">
              <a:solidFill>
                <a:srgbClr val="0D904F"/>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Architecture</a:t>
            </a:r>
            <a:endParaRPr>
              <a:solidFill>
                <a:srgbClr val="A61C00"/>
              </a:solidFill>
            </a:endParaRPr>
          </a:p>
        </p:txBody>
      </p:sp>
      <p:sp>
        <p:nvSpPr>
          <p:cNvPr id="272" name="Google Shape;272;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39"/>
          <p:cNvSpPr txBox="1"/>
          <p:nvPr/>
        </p:nvSpPr>
        <p:spPr>
          <a:xfrm>
            <a:off x="311700" y="10177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rgbClr val="0D904F"/>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74" name="Google Shape;274;p39"/>
          <p:cNvPicPr preferRelativeResize="0"/>
          <p:nvPr/>
        </p:nvPicPr>
        <p:blipFill>
          <a:blip r:embed="rId3">
            <a:alphaModFix/>
          </a:blip>
          <a:stretch>
            <a:fillRect/>
          </a:stretch>
        </p:blipFill>
        <p:spPr>
          <a:xfrm>
            <a:off x="1111725" y="1436200"/>
            <a:ext cx="6433350" cy="3371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Micro-Architecture</a:t>
            </a:r>
            <a:endParaRPr>
              <a:solidFill>
                <a:srgbClr val="A61C00"/>
              </a:solidFill>
            </a:endParaRPr>
          </a:p>
        </p:txBody>
      </p:sp>
      <p:sp>
        <p:nvSpPr>
          <p:cNvPr id="280" name="Google Shape;280;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40"/>
          <p:cNvSpPr txBox="1"/>
          <p:nvPr/>
        </p:nvSpPr>
        <p:spPr>
          <a:xfrm>
            <a:off x="311700" y="10177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solidFill>
                <a:srgbClr val="0D904F"/>
              </a:solidFill>
            </a:endParaRPr>
          </a:p>
          <a:p>
            <a:pPr indent="0" lvl="0" marL="0" rtl="0" algn="l">
              <a:lnSpc>
                <a:spcPct val="115000"/>
              </a:lnSpc>
              <a:spcBef>
                <a:spcPts val="1100"/>
              </a:spcBef>
              <a:spcAft>
                <a:spcPts val="0"/>
              </a:spcAft>
              <a:buNone/>
            </a:pPr>
            <a:r>
              <a:t/>
            </a:r>
            <a:endParaRPr b="1"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endParaRPr sz="1200">
              <a:solidFill>
                <a:schemeClr val="dk1"/>
              </a:solidFill>
            </a:endParaRPr>
          </a:p>
        </p:txBody>
      </p:sp>
      <p:pic>
        <p:nvPicPr>
          <p:cNvPr id="282" name="Google Shape;282;p40"/>
          <p:cNvPicPr preferRelativeResize="0"/>
          <p:nvPr/>
        </p:nvPicPr>
        <p:blipFill>
          <a:blip r:embed="rId3">
            <a:alphaModFix/>
          </a:blip>
          <a:stretch>
            <a:fillRect/>
          </a:stretch>
        </p:blipFill>
        <p:spPr>
          <a:xfrm>
            <a:off x="947525" y="1341225"/>
            <a:ext cx="7139825" cy="3581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Residual Block</a:t>
            </a:r>
            <a:endParaRPr>
              <a:solidFill>
                <a:srgbClr val="A61C00"/>
              </a:solidFill>
            </a:endParaRPr>
          </a:p>
        </p:txBody>
      </p:sp>
      <p:sp>
        <p:nvSpPr>
          <p:cNvPr id="288" name="Google Shape;288;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41"/>
          <p:cNvSpPr txBox="1"/>
          <p:nvPr/>
        </p:nvSpPr>
        <p:spPr>
          <a:xfrm>
            <a:off x="311700" y="10955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SE Link is inserted into a residual block, where the SE Link is inserted </a:t>
            </a:r>
            <a:r>
              <a:rPr b="1" lang="en" sz="1200">
                <a:solidFill>
                  <a:srgbClr val="4A86E8"/>
                </a:solidFill>
              </a:rPr>
              <a:t>between the convolution layer(s) output and the matrix add operation</a:t>
            </a:r>
            <a:r>
              <a:rPr lang="en" sz="1200">
                <a:solidFill>
                  <a:schemeClr val="dk1"/>
                </a:solidFill>
              </a:rPr>
              <a:t>.</a:t>
            </a:r>
            <a:endParaRPr sz="1200">
              <a:solidFill>
                <a:schemeClr val="dk1"/>
              </a:solidFill>
            </a:endParaRPr>
          </a:p>
        </p:txBody>
      </p:sp>
      <p:pic>
        <p:nvPicPr>
          <p:cNvPr id="290" name="Google Shape;290;p41"/>
          <p:cNvPicPr preferRelativeResize="0"/>
          <p:nvPr/>
        </p:nvPicPr>
        <p:blipFill>
          <a:blip r:embed="rId3">
            <a:alphaModFix/>
          </a:blip>
          <a:stretch>
            <a:fillRect/>
          </a:stretch>
        </p:blipFill>
        <p:spPr>
          <a:xfrm>
            <a:off x="1898225" y="1669650"/>
            <a:ext cx="5504150" cy="3387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nvSpPr>
        <p:spPr>
          <a:xfrm>
            <a:off x="311700" y="1188675"/>
            <a:ext cx="8520600" cy="12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DenseNet</a:t>
            </a:r>
            <a:r>
              <a:rPr lang="en" sz="1200">
                <a:solidFill>
                  <a:schemeClr val="dk1"/>
                </a:solidFill>
              </a:rPr>
              <a:t> introduced the concept of a Densely Connected Convolutional Network. The corresponding paper won </a:t>
            </a:r>
            <a:r>
              <a:rPr lang="en" sz="1200">
                <a:solidFill>
                  <a:schemeClr val="dk1"/>
                </a:solidFill>
                <a:highlight>
                  <a:srgbClr val="FFFFFF"/>
                </a:highlight>
                <a:latin typeface="Roboto"/>
                <a:ea typeface="Roboto"/>
                <a:cs typeface="Roboto"/>
                <a:sym typeface="Roboto"/>
              </a:rPr>
              <a:t>CVPR 2017 (Best Paper Award). </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It is based on the principal, that the output of </a:t>
            </a:r>
            <a:r>
              <a:rPr b="1" lang="en" sz="1200">
                <a:solidFill>
                  <a:srgbClr val="4A86E8"/>
                </a:solidFill>
                <a:highlight>
                  <a:srgbClr val="FFFFFF"/>
                </a:highlight>
                <a:latin typeface="Roboto"/>
                <a:ea typeface="Roboto"/>
                <a:cs typeface="Roboto"/>
                <a:sym typeface="Roboto"/>
              </a:rPr>
              <a:t>each residual block layer is connected to the input of every subsequent residual block layer</a:t>
            </a:r>
            <a:r>
              <a:rPr lang="en" sz="1200">
                <a:solidFill>
                  <a:schemeClr val="dk1"/>
                </a:solidFill>
                <a:highlight>
                  <a:srgbClr val="FFFFFF"/>
                </a:highlight>
                <a:latin typeface="Roboto"/>
                <a:ea typeface="Roboto"/>
                <a:cs typeface="Roboto"/>
                <a:sym typeface="Roboto"/>
              </a:rPr>
              <a:t>. This </a:t>
            </a:r>
            <a:r>
              <a:rPr lang="en" sz="1200" u="sng">
                <a:solidFill>
                  <a:schemeClr val="dk1"/>
                </a:solidFill>
                <a:highlight>
                  <a:srgbClr val="FFFFFF"/>
                </a:highlight>
                <a:latin typeface="Roboto"/>
                <a:ea typeface="Roboto"/>
                <a:cs typeface="Roboto"/>
                <a:sym typeface="Roboto"/>
              </a:rPr>
              <a:t>extends the concept of identity links</a:t>
            </a:r>
            <a:r>
              <a:rPr lang="en" sz="1200">
                <a:solidFill>
                  <a:schemeClr val="dk1"/>
                </a:solidFill>
                <a:highlight>
                  <a:srgbClr val="FFFFFF"/>
                </a:highlight>
                <a:latin typeface="Roboto"/>
                <a:ea typeface="Roboto"/>
                <a:cs typeface="Roboto"/>
                <a:sym typeface="Roboto"/>
              </a:rPr>
              <a:t>.</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endParaRPr>
          </a:p>
        </p:txBody>
      </p:sp>
      <p:sp>
        <p:nvSpPr>
          <p:cNvPr id="74" name="Google Shape;74;p15"/>
          <p:cNvSpPr txBox="1"/>
          <p:nvPr/>
        </p:nvSpPr>
        <p:spPr>
          <a:xfrm>
            <a:off x="3202200" y="2608250"/>
            <a:ext cx="2739600" cy="13848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D904F"/>
                </a:solidFill>
                <a:highlight>
                  <a:srgbClr val="FFFFFF"/>
                </a:highlight>
                <a:latin typeface="Roboto"/>
                <a:ea typeface="Roboto"/>
                <a:cs typeface="Roboto"/>
                <a:sym typeface="Roboto"/>
              </a:rPr>
              <a:t> In a dense block, the input to the residual block is concatenated to the output of the residual block. This change introduced the concept of </a:t>
            </a:r>
            <a:r>
              <a:rPr i="1" lang="en" sz="1100">
                <a:solidFill>
                  <a:srgbClr val="0D904F"/>
                </a:solidFill>
                <a:highlight>
                  <a:srgbClr val="FFFFFF"/>
                </a:highlight>
                <a:latin typeface="Roboto"/>
                <a:ea typeface="Roboto"/>
                <a:cs typeface="Roboto"/>
                <a:sym typeface="Roboto"/>
              </a:rPr>
              <a:t>feature (map) reuse</a:t>
            </a:r>
            <a:r>
              <a:rPr lang="en" sz="1100">
                <a:solidFill>
                  <a:srgbClr val="0D904F"/>
                </a:solidFill>
                <a:highlight>
                  <a:srgbClr val="FFFFFF"/>
                </a:highlight>
                <a:latin typeface="Roboto"/>
                <a:ea typeface="Roboto"/>
                <a:cs typeface="Roboto"/>
                <a:sym typeface="Roboto"/>
              </a:rPr>
              <a:t>.</a:t>
            </a:r>
            <a:endParaRPr sz="1100">
              <a:solidFill>
                <a:srgbClr val="0D904F"/>
              </a:solidFill>
              <a:highlight>
                <a:srgbClr val="FFFFFF"/>
              </a:highlight>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Residual Block</a:t>
            </a:r>
            <a:endParaRPr>
              <a:solidFill>
                <a:srgbClr val="A61C00"/>
              </a:solidFill>
            </a:endParaRPr>
          </a:p>
        </p:txBody>
      </p:sp>
      <p:sp>
        <p:nvSpPr>
          <p:cNvPr id="296" name="Google Shape;296;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7" name="Google Shape;297;p42"/>
          <p:cNvSpPr txBox="1"/>
          <p:nvPr/>
        </p:nvSpPr>
        <p:spPr>
          <a:xfrm>
            <a:off x="311700" y="10955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an example implementation of adding a SE link to a ResNet residual block. At the end of the block, a call to </a:t>
            </a:r>
            <a:r>
              <a:rPr lang="en" sz="1200">
                <a:solidFill>
                  <a:srgbClr val="4A86E8"/>
                </a:solidFill>
              </a:rPr>
              <a:t>squeeze_excite_block() </a:t>
            </a:r>
            <a:r>
              <a:rPr lang="en" sz="1200">
                <a:solidFill>
                  <a:schemeClr val="dk1"/>
                </a:solidFill>
              </a:rPr>
              <a:t>is inserted between the output from the B(3,3) output and the matrix add operation (</a:t>
            </a:r>
            <a:r>
              <a:rPr lang="en" sz="1200">
                <a:solidFill>
                  <a:srgbClr val="4A86E8"/>
                </a:solidFill>
              </a:rPr>
              <a:t>Add()</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98" name="Google Shape;298;p42"/>
          <p:cNvGraphicFramePr/>
          <p:nvPr/>
        </p:nvGraphicFramePr>
        <p:xfrm>
          <a:off x="311700" y="1733313"/>
          <a:ext cx="3000000" cy="3000000"/>
        </p:xfrm>
        <a:graphic>
          <a:graphicData uri="http://schemas.openxmlformats.org/drawingml/2006/table">
            <a:tbl>
              <a:tblPr>
                <a:noFill/>
                <a:tableStyleId>{0C5AEC71-5718-484A-87C0-EF86D85F5AB0}</a:tableStyleId>
              </a:tblPr>
              <a:tblGrid>
                <a:gridCol w="5028300"/>
              </a:tblGrid>
              <a:tr h="232892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identity_block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ratio</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16</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Construct the 1x1, 3x3, 1x1 residual block (fig 3c)</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Dimensionality reduction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REMOVED for brevity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 Pass the output through the squeeze and excitation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squeeze_excite_block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ratio</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Add the identity link (input) to the output of the residual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Add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299" name="Google Shape;299;p42"/>
          <p:cNvSpPr txBox="1"/>
          <p:nvPr/>
        </p:nvSpPr>
        <p:spPr>
          <a:xfrm>
            <a:off x="5649175" y="1733325"/>
            <a:ext cx="3183000" cy="15384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parameter </a:t>
            </a:r>
            <a:r>
              <a:rPr lang="en" sz="1100">
                <a:solidFill>
                  <a:srgbClr val="4A86E8"/>
                </a:solidFill>
              </a:rPr>
              <a:t>ratio</a:t>
            </a:r>
            <a:r>
              <a:rPr lang="en" sz="1100">
                <a:solidFill>
                  <a:schemeClr val="dk1"/>
                </a:solidFill>
              </a:rPr>
              <a:t> is the amount (ratio) of dimensionality reduction on the squeeze operation on the input prior to the subsequent dimensionality restoration by the excitation operation. </a:t>
            </a:r>
            <a:endParaRPr sz="1100">
              <a:solidFill>
                <a:schemeClr val="dk1"/>
              </a:solidFill>
            </a:endParaRPr>
          </a:p>
        </p:txBody>
      </p:sp>
      <p:sp>
        <p:nvSpPr>
          <p:cNvPr id="300" name="Google Shape;300;p42"/>
          <p:cNvSpPr/>
          <p:nvPr/>
        </p:nvSpPr>
        <p:spPr>
          <a:xfrm rot="10800000">
            <a:off x="5407206" y="3779880"/>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SE Link</a:t>
            </a:r>
            <a:endParaRPr>
              <a:solidFill>
                <a:srgbClr val="A61C00"/>
              </a:solidFill>
            </a:endParaRPr>
          </a:p>
        </p:txBody>
      </p:sp>
      <p:sp>
        <p:nvSpPr>
          <p:cNvPr id="306" name="Google Shape;306;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43"/>
          <p:cNvSpPr txBox="1"/>
          <p:nvPr/>
        </p:nvSpPr>
        <p:spPr>
          <a:xfrm>
            <a:off x="311700" y="1095525"/>
            <a:ext cx="8520600" cy="6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link consists of three layers. The </a:t>
            </a:r>
            <a:r>
              <a:rPr b="1" lang="en" sz="1200">
                <a:solidFill>
                  <a:srgbClr val="4A86E8"/>
                </a:solidFill>
              </a:rPr>
              <a:t>first two layers performs the squeeze operation.</a:t>
            </a:r>
            <a:r>
              <a:rPr lang="en" sz="1200">
                <a:solidFill>
                  <a:schemeClr val="dk1"/>
                </a:solidFill>
              </a:rPr>
              <a:t> A global average pooling is used to reduce each input feature map (channel) to a 1x1, outputting a 1D vector of size C (channels). The dense layer then further reduces the output by the reduction ratio 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08" name="Google Shape;308;p43"/>
          <p:cNvPicPr preferRelativeResize="0"/>
          <p:nvPr/>
        </p:nvPicPr>
        <p:blipFill>
          <a:blip r:embed="rId3">
            <a:alphaModFix/>
          </a:blip>
          <a:stretch>
            <a:fillRect/>
          </a:stretch>
        </p:blipFill>
        <p:spPr>
          <a:xfrm>
            <a:off x="135100" y="1811125"/>
            <a:ext cx="5925853" cy="3105375"/>
          </a:xfrm>
          <a:prstGeom prst="rect">
            <a:avLst/>
          </a:prstGeom>
          <a:noFill/>
          <a:ln>
            <a:noFill/>
          </a:ln>
        </p:spPr>
      </p:pic>
      <p:sp>
        <p:nvSpPr>
          <p:cNvPr id="309" name="Google Shape;309;p43"/>
          <p:cNvSpPr txBox="1"/>
          <p:nvPr/>
        </p:nvSpPr>
        <p:spPr>
          <a:xfrm>
            <a:off x="5832300" y="1976000"/>
            <a:ext cx="3000000" cy="3000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squeezed output is passed to the third layer which performs the excitation by restoring back to the 1D vector of size C.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final step is a scale operation that consists of an identity link from the input, where the 1x1xC vector from the squeeze-excitation operation is matrix multiplied against the input, whereby the output is restored to the original dimension of the input (scale).</a:t>
            </a:r>
            <a:endParaRPr sz="11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SENet - SE Link</a:t>
            </a:r>
            <a:endParaRPr>
              <a:solidFill>
                <a:srgbClr val="A61C00"/>
              </a:solidFill>
            </a:endParaRPr>
          </a:p>
        </p:txBody>
      </p:sp>
      <p:sp>
        <p:nvSpPr>
          <p:cNvPr id="315" name="Google Shape;315;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44"/>
          <p:cNvSpPr txBox="1"/>
          <p:nvPr/>
        </p:nvSpPr>
        <p:spPr>
          <a:xfrm>
            <a:off x="311700" y="1095525"/>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X</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317" name="Google Shape;317;p44"/>
          <p:cNvGraphicFramePr/>
          <p:nvPr/>
        </p:nvGraphicFramePr>
        <p:xfrm>
          <a:off x="311700" y="1197463"/>
          <a:ext cx="3000000" cy="3000000"/>
        </p:xfrm>
        <a:graphic>
          <a:graphicData uri="http://schemas.openxmlformats.org/drawingml/2006/table">
            <a:tbl>
              <a:tblPr>
                <a:noFill/>
                <a:tableStyleId>{0C5AEC71-5718-484A-87C0-EF86D85F5AB0}</a:tableStyleId>
              </a:tblPr>
              <a:tblGrid>
                <a:gridCol w="6009225"/>
              </a:tblGrid>
              <a:tr h="385935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squeeze_excite_block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ratio</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16</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Remember the input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shortcut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Get the number of filters on the input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filters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Squeeze (dimensionality reduction)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Do global average pooling across the filters, which will output a 1D vector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GlobalAveragePooling2D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Reshape into 1x1 feature maps (1x1xC)</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 Reduce the number of filters (1x1xC/r)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filters </a:t>
                      </a:r>
                      <a:r>
                        <a:rPr lang="en" sz="900">
                          <a:solidFill>
                            <a:srgbClr val="455A64"/>
                          </a:solidFill>
                          <a:latin typeface="Consolas"/>
                          <a:ea typeface="Consolas"/>
                          <a:cs typeface="Consolas"/>
                          <a:sym typeface="Consolas"/>
                        </a:rPr>
                        <a:t>// ratio, activation='relu')(x)</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Excitation (dimensionality restoration)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Restore the number of filters (1x1xC)</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filters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'sigmoid'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Scale - multiply the squeeze/excitation output with the input (WxHxC)</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Multiply</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318" name="Google Shape;318;p44"/>
          <p:cNvSpPr/>
          <p:nvPr/>
        </p:nvSpPr>
        <p:spPr>
          <a:xfrm rot="10800000">
            <a:off x="6361806" y="3833580"/>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4"/>
          <p:cNvSpPr/>
          <p:nvPr/>
        </p:nvSpPr>
        <p:spPr>
          <a:xfrm rot="10800000">
            <a:off x="6361806" y="3000705"/>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4"/>
          <p:cNvSpPr/>
          <p:nvPr/>
        </p:nvSpPr>
        <p:spPr>
          <a:xfrm rot="10800000">
            <a:off x="6361806" y="2497105"/>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4"/>
          <p:cNvSpPr txBox="1"/>
          <p:nvPr/>
        </p:nvSpPr>
        <p:spPr>
          <a:xfrm>
            <a:off x="6936925" y="2649450"/>
            <a:ext cx="1246200" cy="328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D904F"/>
                </a:solidFill>
              </a:rPr>
              <a:t>Squeeze</a:t>
            </a:r>
            <a:r>
              <a:rPr lang="en" sz="1100">
                <a:solidFill>
                  <a:schemeClr val="dk1"/>
                </a:solidFill>
              </a:rPr>
              <a:t> </a:t>
            </a:r>
            <a:endParaRPr sz="1100">
              <a:solidFill>
                <a:schemeClr val="dk1"/>
              </a:solidFill>
            </a:endParaRPr>
          </a:p>
        </p:txBody>
      </p:sp>
      <p:sp>
        <p:nvSpPr>
          <p:cNvPr id="322" name="Google Shape;322;p44"/>
          <p:cNvSpPr txBox="1"/>
          <p:nvPr/>
        </p:nvSpPr>
        <p:spPr>
          <a:xfrm>
            <a:off x="6985625" y="3833575"/>
            <a:ext cx="1246200" cy="328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D904F"/>
                </a:solidFill>
              </a:rPr>
              <a:t>Excitation</a:t>
            </a:r>
            <a:endParaRPr sz="1100">
              <a:solidFill>
                <a:schemeClr val="dk1"/>
              </a:solidFill>
            </a:endParaRPr>
          </a:p>
        </p:txBody>
      </p:sp>
      <p:sp>
        <p:nvSpPr>
          <p:cNvPr id="323" name="Google Shape;323;p44"/>
          <p:cNvSpPr/>
          <p:nvPr/>
        </p:nvSpPr>
        <p:spPr>
          <a:xfrm rot="10800000">
            <a:off x="6361806" y="4504530"/>
            <a:ext cx="449400" cy="328500"/>
          </a:xfrm>
          <a:prstGeom prst="rightArrow">
            <a:avLst>
              <a:gd fmla="val 50000" name="adj1"/>
              <a:gd fmla="val 50000" name="adj2"/>
            </a:avLst>
          </a:prstGeom>
          <a:solidFill>
            <a:srgbClr val="0D90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4"/>
          <p:cNvSpPr txBox="1"/>
          <p:nvPr/>
        </p:nvSpPr>
        <p:spPr>
          <a:xfrm>
            <a:off x="6985625" y="4504525"/>
            <a:ext cx="1246200" cy="328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D904F"/>
                </a:solidFill>
              </a:rPr>
              <a:t>Scale</a:t>
            </a:r>
            <a:endParaRPr sz="11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Wide Residual Networks</a:t>
            </a:r>
            <a:r>
              <a:rPr lang="en">
                <a:solidFill>
                  <a:srgbClr val="38761D"/>
                </a:solidFill>
              </a:rPr>
              <a:t> - Lab Exercise #7</a:t>
            </a:r>
            <a:endParaRPr>
              <a:solidFill>
                <a:srgbClr val="38761D"/>
              </a:solidFill>
            </a:endParaRPr>
          </a:p>
        </p:txBody>
      </p:sp>
      <p:pic>
        <p:nvPicPr>
          <p:cNvPr id="330" name="Google Shape;330;p45"/>
          <p:cNvPicPr preferRelativeResize="0"/>
          <p:nvPr/>
        </p:nvPicPr>
        <p:blipFill>
          <a:blip r:embed="rId3">
            <a:alphaModFix/>
          </a:blip>
          <a:stretch>
            <a:fillRect/>
          </a:stretch>
        </p:blipFill>
        <p:spPr>
          <a:xfrm>
            <a:off x="0" y="0"/>
            <a:ext cx="1466275" cy="730575"/>
          </a:xfrm>
          <a:prstGeom prst="rect">
            <a:avLst/>
          </a:prstGeom>
          <a:noFill/>
          <a:ln>
            <a:noFill/>
          </a:ln>
        </p:spPr>
      </p:pic>
      <p:sp>
        <p:nvSpPr>
          <p:cNvPr id="331" name="Google Shape;331;p4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Alternative Connectivity Patterns</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by Design - Workshop - Chapter 6.ipynb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a:t>
            </a:r>
            <a:endParaRPr>
              <a:solidFill>
                <a:srgbClr val="A61C00"/>
              </a:solidFill>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6"/>
          <p:cNvSpPr txBox="1"/>
          <p:nvPr/>
        </p:nvSpPr>
        <p:spPr>
          <a:xfrm>
            <a:off x="311700" y="1188675"/>
            <a:ext cx="8520600" cy="12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highlight>
                  <a:srgbClr val="FFFFFF"/>
                </a:highlight>
                <a:latin typeface="Roboto"/>
                <a:ea typeface="Roboto"/>
                <a:cs typeface="Roboto"/>
                <a:sym typeface="Roboto"/>
              </a:rPr>
              <a:t>The replacing of the matrix addition with a concatenation has the advantages of:</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4A86E8"/>
              </a:buClr>
              <a:buSzPts val="1400"/>
              <a:buFont typeface="Roboto"/>
              <a:buChar char="●"/>
            </a:pPr>
            <a:r>
              <a:rPr b="1" lang="en">
                <a:solidFill>
                  <a:srgbClr val="4A86E8"/>
                </a:solidFill>
                <a:highlight>
                  <a:srgbClr val="FFFFFF"/>
                </a:highlight>
                <a:latin typeface="Roboto"/>
                <a:ea typeface="Roboto"/>
                <a:cs typeface="Roboto"/>
                <a:sym typeface="Roboto"/>
              </a:rPr>
              <a:t>Further alleviating the vanishing gradient problem over deeper layers.</a:t>
            </a:r>
            <a:endParaRPr b="1">
              <a:solidFill>
                <a:srgbClr val="4A86E8"/>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4A86E8"/>
              </a:buClr>
              <a:buSzPts val="1400"/>
              <a:buFont typeface="Roboto"/>
              <a:buChar char="●"/>
            </a:pPr>
            <a:r>
              <a:rPr b="1" lang="en">
                <a:solidFill>
                  <a:srgbClr val="4A86E8"/>
                </a:solidFill>
                <a:highlight>
                  <a:srgbClr val="FFFFFF"/>
                </a:highlight>
                <a:latin typeface="Roboto"/>
                <a:ea typeface="Roboto"/>
                <a:cs typeface="Roboto"/>
                <a:sym typeface="Roboto"/>
              </a:rPr>
              <a:t>Further reducing the computational complexity (parameters) with narrower feature maps.</a:t>
            </a:r>
            <a:endParaRPr b="1">
              <a:solidFill>
                <a:srgbClr val="4A86E8"/>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82" name="Google Shape;82;p16"/>
          <p:cNvPicPr preferRelativeResize="0"/>
          <p:nvPr/>
        </p:nvPicPr>
        <p:blipFill>
          <a:blip r:embed="rId3">
            <a:alphaModFix/>
          </a:blip>
          <a:stretch>
            <a:fillRect/>
          </a:stretch>
        </p:blipFill>
        <p:spPr>
          <a:xfrm>
            <a:off x="420325" y="2160725"/>
            <a:ext cx="5302716" cy="2982775"/>
          </a:xfrm>
          <a:prstGeom prst="rect">
            <a:avLst/>
          </a:prstGeom>
          <a:noFill/>
          <a:ln>
            <a:noFill/>
          </a:ln>
        </p:spPr>
      </p:pic>
      <p:sp>
        <p:nvSpPr>
          <p:cNvPr id="83" name="Google Shape;83;p16"/>
          <p:cNvSpPr txBox="1"/>
          <p:nvPr/>
        </p:nvSpPr>
        <p:spPr>
          <a:xfrm>
            <a:off x="6207050" y="2565025"/>
            <a:ext cx="1986300" cy="16539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With concatenation, the distance between the output (classifier) and the feature maps is shorter which reduces the vanishing gradient problem, allowing for deeper networks for higher accuracy. </a:t>
            </a:r>
            <a:endParaRPr sz="1000">
              <a:solidFill>
                <a:srgbClr val="0D904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Block</a:t>
            </a:r>
            <a:endParaRPr>
              <a:solidFill>
                <a:srgbClr val="A61C00"/>
              </a:solidFill>
            </a:endParaRPr>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7"/>
          <p:cNvSpPr txBox="1"/>
          <p:nvPr/>
        </p:nvSpPr>
        <p:spPr>
          <a:xfrm>
            <a:off x="311700" y="1188675"/>
            <a:ext cx="8520600" cy="12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residual block in DenseNet uses the B(1, 3) pattern of a 1x1 convolution followed by a 3x3 convolution, but where the 1x1 convolution is a linear projection instead of a bottleneck. That is, the 1x1 expands the number of output feature maps (filters) by an expansion factor of 4. The 3x3 then performs a dimensionality reduction restoring the number of output feature maps.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91" name="Google Shape;91;p17"/>
          <p:cNvSpPr txBox="1"/>
          <p:nvPr/>
        </p:nvSpPr>
        <p:spPr>
          <a:xfrm>
            <a:off x="5895875" y="2446250"/>
            <a:ext cx="2859300" cy="978600"/>
          </a:xfrm>
          <a:prstGeom prst="rect">
            <a:avLst/>
          </a:prstGeom>
          <a:noFill/>
          <a:ln cap="flat" cmpd="sng" w="9525">
            <a:solidFill>
              <a:srgbClr val="0D904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D904F"/>
                </a:solidFill>
              </a:rPr>
              <a:t>The reuse of feature maps has representational equivalence with the former operation of a matrix addition, but with more narrow layers. With the narrower layers, the overall number of parameters to train is reduced.</a:t>
            </a:r>
            <a:endParaRPr sz="1000">
              <a:solidFill>
                <a:srgbClr val="0D904F"/>
              </a:solidFill>
            </a:endParaRPr>
          </a:p>
          <a:p>
            <a:pPr indent="0" lvl="0" marL="0" rtl="0" algn="l">
              <a:lnSpc>
                <a:spcPct val="115000"/>
              </a:lnSpc>
              <a:spcBef>
                <a:spcPts val="0"/>
              </a:spcBef>
              <a:spcAft>
                <a:spcPts val="0"/>
              </a:spcAft>
              <a:buNone/>
            </a:pPr>
            <a:r>
              <a:t/>
            </a:r>
            <a:endParaRPr sz="1000">
              <a:solidFill>
                <a:srgbClr val="0D904F"/>
              </a:solidFill>
            </a:endParaRPr>
          </a:p>
        </p:txBody>
      </p:sp>
      <p:pic>
        <p:nvPicPr>
          <p:cNvPr id="92" name="Google Shape;92;p17"/>
          <p:cNvPicPr preferRelativeResize="0"/>
          <p:nvPr/>
        </p:nvPicPr>
        <p:blipFill>
          <a:blip r:embed="rId3">
            <a:alphaModFix/>
          </a:blip>
          <a:stretch>
            <a:fillRect/>
          </a:stretch>
        </p:blipFill>
        <p:spPr>
          <a:xfrm>
            <a:off x="394400" y="2166200"/>
            <a:ext cx="5292977" cy="297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Block</a:t>
            </a:r>
            <a:endParaRPr>
              <a:solidFill>
                <a:srgbClr val="A61C00"/>
              </a:solidFill>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8"/>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DenseNet also </a:t>
            </a:r>
            <a:r>
              <a:rPr lang="en" sz="1200" u="sng">
                <a:solidFill>
                  <a:schemeClr val="dk1"/>
                </a:solidFill>
              </a:rPr>
              <a:t>adopted the modern convention of using a pre-activation batch normalization</a:t>
            </a:r>
            <a:r>
              <a:rPr lang="en" sz="1200">
                <a:solidFill>
                  <a:schemeClr val="dk1"/>
                </a:solidFill>
              </a:rPr>
              <a:t> (BN-RE-Conv). Below is an example of a densenet residual block:</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00" name="Google Shape;100;p18"/>
          <p:cNvGraphicFramePr/>
          <p:nvPr/>
        </p:nvGraphicFramePr>
        <p:xfrm>
          <a:off x="346425" y="1691325"/>
          <a:ext cx="3000000" cy="3000000"/>
        </p:xfrm>
        <a:graphic>
          <a:graphicData uri="http://schemas.openxmlformats.org/drawingml/2006/table">
            <a:tbl>
              <a:tblPr>
                <a:noFill/>
                <a:tableStyleId>{0C5AEC71-5718-484A-87C0-EF86D85F5AB0}</a:tableStyleId>
              </a:tblPr>
              <a:tblGrid>
                <a:gridCol w="8438350"/>
              </a:tblGrid>
              <a:tr h="2859825">
                <a:tc>
                  <a:txBody>
                    <a:bodyPr/>
                    <a:lstStyle/>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Remember input tensor into residual block</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shortcut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BN-RE-Conv pre-activation form of convolutions</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Dimensionality expansion, expand filters by 4 (DenseNet-B)</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4</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Bottleneck convolution</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3x3 convolution with padding=same to preserve same shape of feature maps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n_filters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'same'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Concatenate the input (identity) with the output of the residual block</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Concatenation (vs. merging) provides Feature Reuse between layers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a:t>
                      </a:r>
                      <a:r>
                        <a:rPr lang="en" sz="900">
                          <a:solidFill>
                            <a:srgbClr val="3367D6"/>
                          </a:solidFill>
                          <a:latin typeface="Consolas"/>
                          <a:ea typeface="Consolas"/>
                          <a:cs typeface="Consolas"/>
                          <a:sym typeface="Consolas"/>
                        </a:rPr>
                        <a:t>Concatenate</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shortcut</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x</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x</a:t>
                      </a:r>
                      <a:endParaRPr sz="900">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Architecture</a:t>
            </a:r>
            <a:endParaRPr>
              <a:solidFill>
                <a:srgbClr val="A61C00"/>
              </a:solidFill>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a:blip r:embed="rId3">
            <a:alphaModFix/>
          </a:blip>
          <a:stretch>
            <a:fillRect/>
          </a:stretch>
        </p:blipFill>
        <p:spPr>
          <a:xfrm>
            <a:off x="1445327" y="1690950"/>
            <a:ext cx="5966772" cy="3365875"/>
          </a:xfrm>
          <a:prstGeom prst="rect">
            <a:avLst/>
          </a:prstGeom>
          <a:noFill/>
          <a:ln>
            <a:noFill/>
          </a:ln>
        </p:spPr>
      </p:pic>
      <p:sp>
        <p:nvSpPr>
          <p:cNvPr id="108" name="Google Shape;108;p19"/>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To further reduce computational complexity, </a:t>
            </a:r>
            <a:r>
              <a:rPr b="1" lang="en" sz="1200">
                <a:solidFill>
                  <a:srgbClr val="4A86E8"/>
                </a:solidFill>
              </a:rPr>
              <a:t>a transition block is inserted between each dense block</a:t>
            </a:r>
            <a:r>
              <a:rPr lang="en" sz="1200">
                <a:solidFill>
                  <a:schemeClr val="dk1"/>
                </a:solidFill>
              </a:rPr>
              <a:t>. The transition block is a strided convolution (feature pooling) used to reduce the overall size of the concatenated feature maps (feature reuse) as they move from one dense group to the next.</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Transition Block</a:t>
            </a:r>
            <a:endParaRPr>
              <a:solidFill>
                <a:srgbClr val="A61C00"/>
              </a:solidFill>
            </a:endParaRPr>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20"/>
          <p:cNvSpPr txBox="1"/>
          <p:nvPr/>
        </p:nvSpPr>
        <p:spPr>
          <a:xfrm>
            <a:off x="311700" y="1188675"/>
            <a:ext cx="8520600" cy="12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transition block consists of a:</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a:p>
            <a:pPr indent="-304800" lvl="0" marL="457200" rtl="0" algn="l">
              <a:lnSpc>
                <a:spcPct val="115000"/>
              </a:lnSpc>
              <a:spcBef>
                <a:spcPts val="0"/>
              </a:spcBef>
              <a:spcAft>
                <a:spcPts val="0"/>
              </a:spcAft>
              <a:buClr>
                <a:srgbClr val="4A86E8"/>
              </a:buClr>
              <a:buSzPts val="1200"/>
              <a:buChar char="●"/>
            </a:pPr>
            <a:r>
              <a:rPr b="1" lang="en" sz="1200">
                <a:solidFill>
                  <a:srgbClr val="4A86E8"/>
                </a:solidFill>
              </a:rPr>
              <a:t>A 1x1 bottleneck convolution which reduces the number of output feature maps (channels) by a compression factor C.</a:t>
            </a:r>
            <a:endParaRPr b="1" sz="1200">
              <a:solidFill>
                <a:srgbClr val="4A86E8"/>
              </a:solidFill>
            </a:endParaRPr>
          </a:p>
          <a:p>
            <a:pPr indent="-304800" lvl="0" marL="457200" rtl="0" algn="l">
              <a:lnSpc>
                <a:spcPct val="115000"/>
              </a:lnSpc>
              <a:spcBef>
                <a:spcPts val="0"/>
              </a:spcBef>
              <a:spcAft>
                <a:spcPts val="0"/>
              </a:spcAft>
              <a:buClr>
                <a:srgbClr val="4A86E8"/>
              </a:buClr>
              <a:buSzPts val="1200"/>
              <a:buChar char="●"/>
            </a:pPr>
            <a:r>
              <a:rPr b="1" lang="en" sz="1200">
                <a:solidFill>
                  <a:srgbClr val="4A86E8"/>
                </a:solidFill>
              </a:rPr>
              <a:t>Followed by a strided average pooling that then reduces the size of each feature map by 75%.</a:t>
            </a:r>
            <a:endParaRPr b="1" sz="1200">
              <a:solidFill>
                <a:srgbClr val="4A86E8"/>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16" name="Google Shape;116;p20"/>
          <p:cNvPicPr preferRelativeResize="0"/>
          <p:nvPr/>
        </p:nvPicPr>
        <p:blipFill>
          <a:blip r:embed="rId3">
            <a:alphaModFix/>
          </a:blip>
          <a:stretch>
            <a:fillRect/>
          </a:stretch>
        </p:blipFill>
        <p:spPr>
          <a:xfrm>
            <a:off x="2667425" y="2378450"/>
            <a:ext cx="3686734" cy="2765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DenseNet Transition Block</a:t>
            </a:r>
            <a:endParaRPr>
              <a:solidFill>
                <a:srgbClr val="A61C00"/>
              </a:solidFill>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1"/>
          <p:cNvSpPr txBox="1"/>
          <p:nvPr/>
        </p:nvSpPr>
        <p:spPr>
          <a:xfrm>
            <a:off x="311700" y="1188675"/>
            <a:ext cx="8520600" cy="12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transition block consists of a:</a:t>
            </a:r>
            <a:endParaRPr sz="1200">
              <a:solidFill>
                <a:schemeClr val="dk1"/>
              </a:solidFill>
            </a:endParaRPr>
          </a:p>
          <a:p>
            <a:pPr indent="0" lvl="0" marL="0" rtl="0" algn="l">
              <a:lnSpc>
                <a:spcPct val="115000"/>
              </a:lnSpc>
              <a:spcBef>
                <a:spcPts val="0"/>
              </a:spcBef>
              <a:spcAft>
                <a:spcPts val="0"/>
              </a:spcAft>
              <a:buNone/>
            </a:pPr>
            <a:r>
              <a:t/>
            </a:r>
            <a:endParaRPr b="1" sz="1200">
              <a:solidFill>
                <a:srgbClr val="4A86E8"/>
              </a:solidFill>
            </a:endParaRPr>
          </a:p>
          <a:p>
            <a:pPr indent="-304800" lvl="0" marL="457200" rtl="0" algn="l">
              <a:lnSpc>
                <a:spcPct val="115000"/>
              </a:lnSpc>
              <a:spcBef>
                <a:spcPts val="0"/>
              </a:spcBef>
              <a:spcAft>
                <a:spcPts val="0"/>
              </a:spcAft>
              <a:buClr>
                <a:srgbClr val="4A86E8"/>
              </a:buClr>
              <a:buSzPts val="1200"/>
              <a:buChar char="●"/>
            </a:pPr>
            <a:r>
              <a:rPr b="1" lang="en" sz="1200">
                <a:solidFill>
                  <a:srgbClr val="4A86E8"/>
                </a:solidFill>
              </a:rPr>
              <a:t>A 1x1 bottleneck convolution which reduces the number of output feature maps (channels) by a compression factor C.</a:t>
            </a:r>
            <a:endParaRPr b="1" sz="1200">
              <a:solidFill>
                <a:srgbClr val="4A86E8"/>
              </a:solidFill>
            </a:endParaRPr>
          </a:p>
          <a:p>
            <a:pPr indent="-304800" lvl="0" marL="457200" rtl="0" algn="l">
              <a:lnSpc>
                <a:spcPct val="115000"/>
              </a:lnSpc>
              <a:spcBef>
                <a:spcPts val="0"/>
              </a:spcBef>
              <a:spcAft>
                <a:spcPts val="0"/>
              </a:spcAft>
              <a:buClr>
                <a:srgbClr val="4A86E8"/>
              </a:buClr>
              <a:buSzPts val="1200"/>
              <a:buChar char="●"/>
            </a:pPr>
            <a:r>
              <a:rPr b="1" lang="en" sz="1200">
                <a:solidFill>
                  <a:srgbClr val="4A86E8"/>
                </a:solidFill>
              </a:rPr>
              <a:t>Followed by a strided average pooling that then reduces the size of each feature map by 75%.</a:t>
            </a:r>
            <a:endParaRPr b="1" sz="1200">
              <a:solidFill>
                <a:srgbClr val="4A86E8"/>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24" name="Google Shape;124;p21"/>
          <p:cNvPicPr preferRelativeResize="0"/>
          <p:nvPr/>
        </p:nvPicPr>
        <p:blipFill>
          <a:blip r:embed="rId3">
            <a:alphaModFix/>
          </a:blip>
          <a:stretch>
            <a:fillRect/>
          </a:stretch>
        </p:blipFill>
        <p:spPr>
          <a:xfrm>
            <a:off x="420325" y="2343875"/>
            <a:ext cx="3686734" cy="2765050"/>
          </a:xfrm>
          <a:prstGeom prst="rect">
            <a:avLst/>
          </a:prstGeom>
          <a:noFill/>
          <a:ln>
            <a:noFill/>
          </a:ln>
        </p:spPr>
      </p:pic>
      <p:graphicFrame>
        <p:nvGraphicFramePr>
          <p:cNvPr id="125" name="Google Shape;125;p21"/>
          <p:cNvGraphicFramePr/>
          <p:nvPr/>
        </p:nvGraphicFramePr>
        <p:xfrm>
          <a:off x="4107050" y="2450763"/>
          <a:ext cx="3000000" cy="3000000"/>
        </p:xfrm>
        <a:graphic>
          <a:graphicData uri="http://schemas.openxmlformats.org/drawingml/2006/table">
            <a:tbl>
              <a:tblPr>
                <a:noFill/>
                <a:tableStyleId>{0C5AEC71-5718-484A-87C0-EF86D85F5AB0}</a:tableStyleId>
              </a:tblPr>
              <a:tblGrid>
                <a:gridCol w="4725250"/>
              </a:tblGrid>
              <a:tr h="2354100">
                <a:tc>
                  <a:txBody>
                    <a:bodyPr/>
                    <a:lstStyle/>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Reduce (compression) the number of feature maps (DenseNet-C)</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nb_filters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int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int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reduce_by </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Bottleneck convolution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nb_filters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Use mean value (average) instead of max value sampling when </a:t>
                      </a:r>
                      <a:br>
                        <a:rPr lang="en" sz="1000">
                          <a:solidFill>
                            <a:srgbClr val="455A64"/>
                          </a:solidFill>
                          <a:latin typeface="Consolas"/>
                          <a:ea typeface="Consolas"/>
                          <a:cs typeface="Consolas"/>
                          <a:sym typeface="Consolas"/>
                        </a:rPr>
                      </a:br>
                      <a:r>
                        <a:rPr lang="en" sz="1000">
                          <a:solidFill>
                            <a:srgbClr val="455A64"/>
                          </a:solidFill>
                          <a:latin typeface="Consolas"/>
                          <a:ea typeface="Consolas"/>
                          <a:cs typeface="Consolas"/>
                          <a:sym typeface="Consolas"/>
                        </a:rPr>
                        <a:t># pooling</a:t>
                      </a:r>
                      <a:r>
                        <a:rPr lang="en" sz="1000">
                          <a:latin typeface="Consolas"/>
                          <a:ea typeface="Consolas"/>
                          <a:cs typeface="Consolas"/>
                          <a:sym typeface="Consolas"/>
                        </a:rPr>
                        <a:t> - </a:t>
                      </a:r>
                      <a:r>
                        <a:rPr lang="en" sz="1000">
                          <a:solidFill>
                            <a:srgbClr val="455A64"/>
                          </a:solidFill>
                          <a:latin typeface="Consolas"/>
                          <a:ea typeface="Consolas"/>
                          <a:cs typeface="Consolas"/>
                          <a:sym typeface="Consolas"/>
                        </a:rPr>
                        <a:t>reduce by 75%</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rgbClr val="3367D6"/>
                          </a:solidFill>
                          <a:latin typeface="Consolas"/>
                          <a:ea typeface="Consolas"/>
                          <a:cs typeface="Consolas"/>
                          <a:sym typeface="Consolas"/>
                        </a:rPr>
                        <a:t>AveragePooling2D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