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8"/>
  </p:handoutMasterIdLst>
  <p:sldIdLst>
    <p:sldId id="256" r:id="rId3"/>
    <p:sldId id="259" r:id="rId4"/>
    <p:sldId id="260" r:id="rId5"/>
    <p:sldId id="262" r:id="rId6"/>
    <p:sldId id="266" r:id="rId7"/>
    <p:sldId id="268" r:id="rId8"/>
    <p:sldId id="274" r:id="rId10"/>
    <p:sldId id="275" r:id="rId11"/>
    <p:sldId id="276" r:id="rId12"/>
    <p:sldId id="278" r:id="rId13"/>
    <p:sldId id="281" r:id="rId14"/>
    <p:sldId id="270" r:id="rId15"/>
    <p:sldId id="283"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f0f492-b9ec-4d6c-b4fa-51a05d2e075b}">
          <p14:sldIdLst>
            <p14:sldId id="256"/>
            <p14:sldId id="262"/>
            <p14:sldId id="266"/>
            <p14:sldId id="268"/>
            <p14:sldId id="271"/>
            <p14:sldId id="274"/>
            <p14:sldId id="275"/>
            <p14:sldId id="276"/>
            <p14:sldId id="278"/>
            <p14:sldId id="270"/>
            <p14:sldId id="283"/>
            <p14:sldId id="260"/>
            <p14:sldId id="281"/>
            <p14:sldId id="25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I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1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B19E3736-B158-4E7E-9489-3B3B2994162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A913E3B6-92FC-4212-9603-177477314C9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68" name="图片 4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822" y="-4445"/>
            <a:ext cx="9640355" cy="6858000"/>
          </a:xfrm>
          <a:prstGeom prst="rect">
            <a:avLst/>
          </a:prstGeom>
        </p:spPr>
      </p:pic>
      <p:sp>
        <p:nvSpPr>
          <p:cNvPr id="4" name="文本框 3"/>
          <p:cNvSpPr txBox="1"/>
          <p:nvPr/>
        </p:nvSpPr>
        <p:spPr>
          <a:xfrm>
            <a:off x="1713242" y="1831382"/>
            <a:ext cx="8240573" cy="1568450"/>
          </a:xfrm>
          <a:prstGeom prst="rect">
            <a:avLst/>
          </a:prstGeom>
          <a:noFill/>
          <a:ln>
            <a:noFill/>
          </a:ln>
        </p:spPr>
        <p:txBody>
          <a:bodyPr wrap="square" rtlCol="0">
            <a:spAutoFit/>
          </a:bodyPr>
          <a:lstStyle/>
          <a:p>
            <a:pPr algn="ctr"/>
            <a:r>
              <a:rPr lang="en-IN" altLang="en-US"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Inventory         Sales</a:t>
            </a:r>
            <a:r>
              <a:rPr lang="en-US"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endParaRPr lang="en-US"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a:p>
            <a:pPr algn="ctr"/>
            <a:r>
              <a:rPr lang="en-IN"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Management     Predictions</a:t>
            </a:r>
            <a:endParaRPr lang="en-IN"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7" name="KSO_Shape"/>
          <p:cNvSpPr/>
          <p:nvPr/>
        </p:nvSpPr>
        <p:spPr>
          <a:xfrm>
            <a:off x="-2627"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16200000">
            <a:off x="-632" y="5137772"/>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表格 13"/>
          <p:cNvGraphicFramePr/>
          <p:nvPr/>
        </p:nvGraphicFramePr>
        <p:xfrm>
          <a:off x="6532245" y="5483225"/>
          <a:ext cx="3505200" cy="177800"/>
        </p:xfrm>
        <a:graphic>
          <a:graphicData uri="http://schemas.openxmlformats.org/drawingml/2006/table">
            <a:tbl>
              <a:tblPr firstRow="1" bandRow="1">
                <a:tableStyleId>{5C22544A-7EE6-4342-B048-85BDC9FD1C3A}</a:tableStyleId>
              </a:tblPr>
              <a:tblGrid>
                <a:gridCol w="3505200"/>
              </a:tblGrid>
              <a:tr h="177800">
                <a:tc>
                  <a:txBody>
                    <a:bodyPr/>
                    <a:p>
                      <a:pPr indent="0" algn="ctr">
                        <a:buNone/>
                      </a:pPr>
                      <a:r>
                        <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rPr>
                        <a:t>Made By:</a:t>
                      </a:r>
                      <a:endPar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indent="0" algn="ctr">
                        <a:buNone/>
                      </a:pPr>
                      <a:r>
                        <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mn-ea"/>
                        </a:rPr>
                        <a:t>Amartya Kumar</a:t>
                      </a:r>
                      <a:endPar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106092"/>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382905" y="567690"/>
            <a:ext cx="6496050" cy="5990590"/>
          </a:xfrm>
          <a:prstGeom prst="rect">
            <a:avLst/>
          </a:prstGeom>
        </p:spPr>
      </p:pic>
      <p:sp>
        <p:nvSpPr>
          <p:cNvPr id="25" name="矩形 24"/>
          <p:cNvSpPr/>
          <p:nvPr/>
        </p:nvSpPr>
        <p:spPr>
          <a:xfrm>
            <a:off x="7122795" y="0"/>
            <a:ext cx="5069205" cy="685800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3" name="Text Box 22"/>
          <p:cNvSpPr txBox="1"/>
          <p:nvPr/>
        </p:nvSpPr>
        <p:spPr>
          <a:xfrm>
            <a:off x="7383780" y="690245"/>
            <a:ext cx="4547235" cy="5692775"/>
          </a:xfrm>
          <a:prstGeom prst="rect">
            <a:avLst/>
          </a:prstGeom>
          <a:noFill/>
        </p:spPr>
        <p:txBody>
          <a:bodyPr wrap="square" rtlCol="0">
            <a:spAutoFit/>
          </a:bodyPr>
          <a:p>
            <a:r>
              <a:rPr lang="en-US" sz="2800">
                <a:solidFill>
                  <a:schemeClr val="bg1"/>
                </a:solidFill>
                <a:latin typeface="Malgun Gothic" panose="020B0503020000020004" charset="-127"/>
                <a:ea typeface="Malgun Gothic" panose="020B0503020000020004" charset="-127"/>
                <a:cs typeface="Comic Sans MS" panose="030F0702030302020204" charset="0"/>
              </a:rPr>
              <a:t>According to the data, PlayStation 2</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a:p>
            <a:r>
              <a:rPr lang="en-US" sz="2800">
                <a:solidFill>
                  <a:schemeClr val="bg1"/>
                </a:solidFill>
                <a:latin typeface="Malgun Gothic" panose="020B0503020000020004" charset="-127"/>
                <a:ea typeface="Malgun Gothic" panose="020B0503020000020004" charset="-127"/>
                <a:cs typeface="Comic Sans MS" panose="030F0702030302020204" charset="0"/>
              </a:rPr>
              <a:t>Xbox 360</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a:p>
            <a:r>
              <a:rPr lang="en-US" sz="2800">
                <a:solidFill>
                  <a:schemeClr val="bg1"/>
                </a:solidFill>
                <a:latin typeface="Malgun Gothic" panose="020B0503020000020004" charset="-127"/>
                <a:ea typeface="Malgun Gothic" panose="020B0503020000020004" charset="-127"/>
                <a:cs typeface="Comic Sans MS" panose="030F0702030302020204" charset="0"/>
              </a:rPr>
              <a:t>PlayStation </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a:p>
            <a:r>
              <a:rPr lang="en-IN" altLang="en-US" sz="2800">
                <a:solidFill>
                  <a:schemeClr val="bg1"/>
                </a:solidFill>
                <a:latin typeface="Malgun Gothic" panose="020B0503020000020004" charset="-127"/>
                <a:ea typeface="Malgun Gothic" panose="020B0503020000020004" charset="-127"/>
                <a:cs typeface="Comic Sans MS" panose="030F0702030302020204" charset="0"/>
              </a:rPr>
              <a:t>......</a:t>
            </a:r>
            <a:r>
              <a:rPr lang="en-US" sz="2800">
                <a:solidFill>
                  <a:schemeClr val="bg1"/>
                </a:solidFill>
                <a:latin typeface="Malgun Gothic" panose="020B0503020000020004" charset="-127"/>
                <a:ea typeface="Malgun Gothic" panose="020B0503020000020004" charset="-127"/>
                <a:cs typeface="Comic Sans MS" panose="030F0702030302020204" charset="0"/>
              </a:rPr>
              <a:t> have the most successful game sales rates globally. Game consoles has been popular for a few decades because of the advantages that consoles can provide over PCs (easy to use, cost less, no need to upgrade, etc.)</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175895" y="695960"/>
            <a:ext cx="6840855" cy="5465445"/>
          </a:xfrm>
          <a:prstGeom prst="rect">
            <a:avLst/>
          </a:prstGeom>
        </p:spPr>
      </p:pic>
      <p:sp>
        <p:nvSpPr>
          <p:cNvPr id="25" name="矩形 24"/>
          <p:cNvSpPr/>
          <p:nvPr/>
        </p:nvSpPr>
        <p:spPr>
          <a:xfrm>
            <a:off x="7122795" y="0"/>
            <a:ext cx="5069205" cy="685800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3" name="Text Box 22"/>
          <p:cNvSpPr txBox="1"/>
          <p:nvPr/>
        </p:nvSpPr>
        <p:spPr>
          <a:xfrm>
            <a:off x="8004175" y="1167130"/>
            <a:ext cx="3307080" cy="4523105"/>
          </a:xfrm>
          <a:prstGeom prst="rect">
            <a:avLst/>
          </a:prstGeom>
          <a:noFill/>
        </p:spPr>
        <p:txBody>
          <a:bodyPr wrap="square" rtlCol="0">
            <a:spAutoFit/>
          </a:bodyPr>
          <a:p>
            <a:pPr algn="ctr"/>
            <a:r>
              <a:rPr lang="en-IN" altLang="en-US" sz="2800">
                <a:solidFill>
                  <a:schemeClr val="bg1"/>
                </a:solidFill>
              </a:rPr>
              <a:t>T</a:t>
            </a:r>
            <a:r>
              <a:rPr lang="en-US" sz="2800">
                <a:solidFill>
                  <a:schemeClr val="bg1"/>
                </a:solidFill>
              </a:rPr>
              <a:t>hree most successful companies</a:t>
            </a:r>
            <a:r>
              <a:rPr lang="en-IN" altLang="en-US" sz="2800">
                <a:solidFill>
                  <a:schemeClr val="bg1"/>
                </a:solidFill>
              </a:rPr>
              <a:t> Nintendo, EA, and Activision have been showing a decent level of revenue over the years.</a:t>
            </a:r>
            <a:endParaRPr lang="en-IN" altLang="en-US" sz="2800">
              <a:solidFill>
                <a:schemeClr val="bg1"/>
              </a:solidFill>
            </a:endParaRPr>
          </a:p>
          <a:p>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7638" y="882597"/>
            <a:ext cx="8084942" cy="1938020"/>
          </a:xfrm>
          <a:prstGeom prst="rect">
            <a:avLst/>
          </a:prstGeom>
          <a:noFill/>
        </p:spPr>
        <p:txBody>
          <a:bodyPr wrap="square" rtlCol="0">
            <a:spAutoFit/>
          </a:bodyPr>
          <a:lstStyle/>
          <a:p>
            <a:pPr algn="ctr"/>
            <a:r>
              <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Modelling &amp; Model Evaluation</a:t>
            </a:r>
            <a:endPar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5" name="矩形 24"/>
          <p:cNvSpPr/>
          <p:nvPr/>
        </p:nvSpPr>
        <p:spPr>
          <a:xfrm>
            <a:off x="0" y="2820670"/>
            <a:ext cx="12192000" cy="403733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31" name="Picture 30"/>
          <p:cNvPicPr>
            <a:picLocks noChangeAspect="1"/>
          </p:cNvPicPr>
          <p:nvPr/>
        </p:nvPicPr>
        <p:blipFill>
          <a:blip r:embed="rId3"/>
          <a:stretch>
            <a:fillRect/>
          </a:stretch>
        </p:blipFill>
        <p:spPr>
          <a:xfrm>
            <a:off x="2055495" y="2820670"/>
            <a:ext cx="8491855" cy="3572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7638" y="882597"/>
            <a:ext cx="8084942" cy="1014730"/>
          </a:xfrm>
          <a:prstGeom prst="rect">
            <a:avLst/>
          </a:prstGeom>
          <a:noFill/>
        </p:spPr>
        <p:txBody>
          <a:bodyPr wrap="square" rtlCol="0">
            <a:spAutoFit/>
          </a:bodyPr>
          <a:lstStyle/>
          <a:p>
            <a:pPr algn="ctr"/>
            <a:r>
              <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Summary</a:t>
            </a:r>
            <a:endPar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5" name="矩形 24"/>
          <p:cNvSpPr/>
          <p:nvPr/>
        </p:nvSpPr>
        <p:spPr>
          <a:xfrm>
            <a:off x="0" y="2820670"/>
            <a:ext cx="12192000" cy="403733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sp>
        <p:nvSpPr>
          <p:cNvPr id="26" name="Text Box 25"/>
          <p:cNvSpPr txBox="1"/>
          <p:nvPr/>
        </p:nvSpPr>
        <p:spPr>
          <a:xfrm>
            <a:off x="446405" y="2820670"/>
            <a:ext cx="11488420" cy="3969385"/>
          </a:xfrm>
          <a:prstGeom prst="rect">
            <a:avLst/>
          </a:prstGeom>
          <a:noFill/>
        </p:spPr>
        <p:txBody>
          <a:bodyPr wrap="square" rtlCol="0">
            <a:spAutoFit/>
          </a:bodyPr>
          <a:p>
            <a:pPr algn="l"/>
            <a:r>
              <a:rPr lang="en-US" sz="2800">
                <a:solidFill>
                  <a:schemeClr val="bg1"/>
                </a:solidFill>
              </a:rPr>
              <a:t>1.The most profitable region - North America</a:t>
            </a:r>
            <a:endParaRPr lang="en-US" sz="2800">
              <a:solidFill>
                <a:schemeClr val="bg1"/>
              </a:solidFill>
            </a:endParaRPr>
          </a:p>
          <a:p>
            <a:pPr algn="l"/>
            <a:r>
              <a:rPr lang="en-US" sz="2800">
                <a:solidFill>
                  <a:schemeClr val="bg1"/>
                </a:solidFill>
              </a:rPr>
              <a:t>2.Popular video game genres are action, sport, shooter</a:t>
            </a:r>
            <a:endParaRPr lang="en-US" sz="2800">
              <a:solidFill>
                <a:schemeClr val="bg1"/>
              </a:solidFill>
            </a:endParaRPr>
          </a:p>
          <a:p>
            <a:pPr algn="l"/>
            <a:r>
              <a:rPr lang="en-US" sz="2800">
                <a:solidFill>
                  <a:schemeClr val="bg1"/>
                </a:solidFill>
              </a:rPr>
              <a:t>3.Platforms with the biggest number of video games released</a:t>
            </a:r>
            <a:r>
              <a:rPr lang="en-IN" altLang="en-US" sz="2800">
                <a:solidFill>
                  <a:schemeClr val="bg1"/>
                </a:solidFill>
              </a:rPr>
              <a:t>:</a:t>
            </a:r>
            <a:endParaRPr lang="en-IN" altLang="en-US" sz="2800">
              <a:solidFill>
                <a:schemeClr val="bg1"/>
              </a:solidFill>
            </a:endParaRPr>
          </a:p>
          <a:p>
            <a:pPr algn="l"/>
            <a:r>
              <a:rPr lang="en-IN" altLang="en-US" sz="2800">
                <a:solidFill>
                  <a:schemeClr val="bg1"/>
                </a:solidFill>
              </a:rPr>
              <a:t>  PS2, Xbox 360, PS3</a:t>
            </a:r>
            <a:endParaRPr lang="en-IN" altLang="en-US" sz="2800">
              <a:solidFill>
                <a:schemeClr val="bg1"/>
              </a:solidFill>
            </a:endParaRPr>
          </a:p>
          <a:p>
            <a:pPr algn="l"/>
            <a:r>
              <a:rPr lang="en-US" sz="2800">
                <a:solidFill>
                  <a:schemeClr val="bg1"/>
                </a:solidFill>
              </a:rPr>
              <a:t>4.The most successful video game publishers: </a:t>
            </a:r>
            <a:endParaRPr lang="en-US" sz="2800">
              <a:solidFill>
                <a:schemeClr val="bg1"/>
              </a:solidFill>
            </a:endParaRPr>
          </a:p>
          <a:p>
            <a:pPr algn="l"/>
            <a:r>
              <a:rPr lang="en-US" sz="2800">
                <a:solidFill>
                  <a:schemeClr val="bg1"/>
                </a:solidFill>
              </a:rPr>
              <a:t> </a:t>
            </a:r>
            <a:r>
              <a:rPr lang="en-IN" altLang="en-US" sz="2800">
                <a:solidFill>
                  <a:schemeClr val="bg1"/>
                </a:solidFill>
              </a:rPr>
              <a:t> </a:t>
            </a:r>
            <a:r>
              <a:rPr lang="en-US" sz="2800">
                <a:solidFill>
                  <a:schemeClr val="bg1"/>
                </a:solidFill>
              </a:rPr>
              <a:t>Nintendo Co. Ltd., </a:t>
            </a:r>
            <a:endParaRPr lang="en-US" sz="2800">
              <a:solidFill>
                <a:schemeClr val="bg1"/>
              </a:solidFill>
            </a:endParaRPr>
          </a:p>
          <a:p>
            <a:pPr algn="l"/>
            <a:r>
              <a:rPr lang="en-US" sz="2800">
                <a:solidFill>
                  <a:schemeClr val="bg1"/>
                </a:solidFill>
              </a:rPr>
              <a:t> </a:t>
            </a:r>
            <a:r>
              <a:rPr lang="en-IN" altLang="en-US" sz="2800">
                <a:solidFill>
                  <a:schemeClr val="bg1"/>
                </a:solidFill>
              </a:rPr>
              <a:t> </a:t>
            </a:r>
            <a:r>
              <a:rPr lang="en-US" sz="2800">
                <a:solidFill>
                  <a:schemeClr val="bg1"/>
                </a:solidFill>
              </a:rPr>
              <a:t>Electronic Arts</a:t>
            </a:r>
            <a:r>
              <a:rPr lang="en-IN" altLang="en-US" sz="2800">
                <a:solidFill>
                  <a:schemeClr val="bg1"/>
                </a:solidFill>
              </a:rPr>
              <a:t>   </a:t>
            </a:r>
            <a:r>
              <a:rPr lang="en-US" sz="2800">
                <a:solidFill>
                  <a:schemeClr val="bg1"/>
                </a:solidFill>
                <a:sym typeface="+mn-ea"/>
              </a:rPr>
              <a:t>Inc., </a:t>
            </a:r>
            <a:endParaRPr lang="en-US" sz="2800">
              <a:solidFill>
                <a:schemeClr val="bg1"/>
              </a:solidFill>
              <a:sym typeface="+mn-ea"/>
            </a:endParaRPr>
          </a:p>
          <a:p>
            <a:pPr algn="l"/>
            <a:r>
              <a:rPr lang="en-US" sz="2800">
                <a:solidFill>
                  <a:schemeClr val="bg1"/>
                </a:solidFill>
                <a:sym typeface="+mn-ea"/>
              </a:rPr>
              <a:t> </a:t>
            </a:r>
            <a:r>
              <a:rPr lang="en-IN" altLang="en-US" sz="2800">
                <a:solidFill>
                  <a:schemeClr val="bg1"/>
                </a:solidFill>
                <a:sym typeface="+mn-ea"/>
              </a:rPr>
              <a:t> </a:t>
            </a:r>
            <a:r>
              <a:rPr lang="en-US" sz="2800">
                <a:solidFill>
                  <a:schemeClr val="bg1"/>
                </a:solidFill>
                <a:sym typeface="+mn-ea"/>
              </a:rPr>
              <a:t>Activision </a:t>
            </a:r>
            <a:r>
              <a:rPr lang="en-IN" altLang="en-US" sz="2800">
                <a:solidFill>
                  <a:schemeClr val="bg1"/>
                </a:solidFill>
                <a:sym typeface="+mn-ea"/>
              </a:rPr>
              <a:t>  </a:t>
            </a:r>
            <a:r>
              <a:rPr lang="en-US" sz="2800">
                <a:solidFill>
                  <a:schemeClr val="bg1"/>
                </a:solidFill>
                <a:sym typeface="+mn-ea"/>
              </a:rPr>
              <a:t>Publishing,Inc.</a:t>
            </a:r>
            <a:endParaRPr lang="en-US" sz="2800">
              <a:solidFill>
                <a:schemeClr val="bg1"/>
              </a:solidFill>
            </a:endParaRPr>
          </a:p>
          <a:p>
            <a:pPr algn="l"/>
            <a:endParaRPr lang="en-US" altLang="en-US" sz="28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822" y="-4445"/>
            <a:ext cx="9640355" cy="6858000"/>
          </a:xfrm>
          <a:prstGeom prst="rect">
            <a:avLst/>
          </a:prstGeom>
        </p:spPr>
      </p:pic>
      <p:sp>
        <p:nvSpPr>
          <p:cNvPr id="25" name="KSO_Shape"/>
          <p:cNvSpPr/>
          <p:nvPr/>
        </p:nvSpPr>
        <p:spPr>
          <a:xfrm>
            <a:off x="-2627"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KSO_Shape"/>
          <p:cNvSpPr/>
          <p:nvPr/>
        </p:nvSpPr>
        <p:spPr>
          <a:xfrm rot="16200000">
            <a:off x="-632" y="5137772"/>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文本框 28"/>
          <p:cNvSpPr txBox="1"/>
          <p:nvPr/>
        </p:nvSpPr>
        <p:spPr>
          <a:xfrm>
            <a:off x="2148205" y="2390775"/>
            <a:ext cx="3922395" cy="1445260"/>
          </a:xfrm>
          <a:prstGeom prst="rect">
            <a:avLst/>
          </a:prstGeom>
          <a:noFill/>
        </p:spPr>
        <p:txBody>
          <a:bodyPr wrap="square" rtlCol="0">
            <a:spAutoFit/>
          </a:bodyPr>
          <a:lstStyle/>
          <a:p>
            <a:pPr algn="ctr"/>
            <a:r>
              <a:rPr lang="en-US" altLang="zh-CN" sz="8800" dirty="0">
                <a:latin typeface="Calibri" panose="020F0502020204030204" pitchFamily="34" charset="0"/>
                <a:ea typeface="Calibri" panose="020F0502020204030204" pitchFamily="34" charset="0"/>
                <a:cs typeface="Calibri" panose="020F0502020204030204" pitchFamily="34" charset="0"/>
              </a:rPr>
              <a:t>THAN</a:t>
            </a:r>
            <a:r>
              <a:rPr lang="en-IN" altLang="en-US" sz="8800" dirty="0">
                <a:latin typeface="Calibri" panose="020F0502020204030204" pitchFamily="34" charset="0"/>
                <a:ea typeface="Calibri" panose="020F0502020204030204" pitchFamily="34" charset="0"/>
                <a:cs typeface="Calibri" panose="020F0502020204030204" pitchFamily="34" charset="0"/>
              </a:rPr>
              <a:t>K        </a:t>
            </a:r>
            <a:endParaRPr lang="en-US" altLang="zh-CN" sz="8800" dirty="0">
              <a:latin typeface="Calibri" panose="020F0502020204030204" pitchFamily="34" charset="0"/>
              <a:ea typeface="Calibri" panose="020F0502020204030204" pitchFamily="34" charset="0"/>
              <a:cs typeface="Calibri" panose="020F0502020204030204" pitchFamily="34" charset="0"/>
            </a:endParaRPr>
          </a:p>
        </p:txBody>
      </p:sp>
      <p:sp>
        <p:nvSpPr>
          <p:cNvPr id="23" name="文本框 28"/>
          <p:cNvSpPr txBox="1"/>
          <p:nvPr/>
        </p:nvSpPr>
        <p:spPr>
          <a:xfrm>
            <a:off x="5558155" y="2369820"/>
            <a:ext cx="3922395" cy="1445260"/>
          </a:xfrm>
          <a:prstGeom prst="rect">
            <a:avLst/>
          </a:prstGeom>
          <a:noFill/>
        </p:spPr>
        <p:txBody>
          <a:bodyPr wrap="square" rtlCol="0">
            <a:spAutoFit/>
          </a:bodyPr>
          <a:p>
            <a:pPr algn="ctr"/>
            <a:r>
              <a:rPr lang="en-IN" altLang="en-US" sz="8800" dirty="0">
                <a:latin typeface="Calibri" panose="020F0502020204030204" pitchFamily="34" charset="0"/>
                <a:ea typeface="Calibri" panose="020F0502020204030204" pitchFamily="34" charset="0"/>
                <a:cs typeface="Calibri" panose="020F0502020204030204" pitchFamily="34" charset="0"/>
              </a:rPr>
              <a:t>YOU        </a:t>
            </a:r>
            <a:endParaRPr lang="en-US" altLang="zh-CN" sz="8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sp>
        <p:nvSpPr>
          <p:cNvPr id="30" name="矩形 29"/>
          <p:cNvSpPr/>
          <p:nvPr/>
        </p:nvSpPr>
        <p:spPr>
          <a:xfrm>
            <a:off x="2481580" y="1737995"/>
            <a:ext cx="8065135" cy="4892675"/>
          </a:xfrm>
          <a:prstGeom prst="rect">
            <a:avLst/>
          </a:prstGeom>
          <a:solidFill>
            <a:srgbClr val="A3170F"/>
          </a:solidFill>
        </p:spPr>
        <p:txBody>
          <a:bodyPr wrap="square">
            <a:spAutoFit/>
          </a:bodyPr>
          <a:lstStyle/>
          <a:p>
            <a:r>
              <a:rPr lang="en-US"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rPr>
              <a:t>Sales forecasting has always been a very significant area to concentrate upon.</a:t>
            </a:r>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Targeting the market audience is the major focus of business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sectors. It is therefore important that the company has been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able  to  achieve  this  objective  by  employing  a  system  of forecasting.  The  process  of  forecasting  involves  analyzing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from various sources such as market trends, consumer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behavior and other factors. This analysis would also help the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companies to manage the financial resources effectively. The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forecasting process can be used for many purposes, including: predicting the future demand of the products or service, predicting how much of the product will be sold in a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given period.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文本框 34"/>
          <p:cNvSpPr txBox="1"/>
          <p:nvPr/>
        </p:nvSpPr>
        <p:spPr>
          <a:xfrm>
            <a:off x="2283183" y="811477"/>
            <a:ext cx="8084942" cy="1014730"/>
          </a:xfrm>
          <a:prstGeom prst="rect">
            <a:avLst/>
          </a:prstGeom>
          <a:noFill/>
        </p:spPr>
        <p:txBody>
          <a:bodyPr wrap="square" rtlCol="0">
            <a:spAutoFit/>
          </a:bodyPr>
          <a:lstStyle/>
          <a:p>
            <a:pPr algn="ctr"/>
            <a:r>
              <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Domain Of Project</a:t>
            </a:r>
            <a:endPar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407210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79206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51202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623197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348865" y="882650"/>
            <a:ext cx="8084820" cy="1106805"/>
          </a:xfrm>
          <a:prstGeom prst="rect">
            <a:avLst/>
          </a:prstGeom>
          <a:noFill/>
        </p:spPr>
        <p:txBody>
          <a:bodyPr wrap="square" rtlCol="0">
            <a:spAutoFit/>
          </a:bodyPr>
          <a:lstStyle/>
          <a:p>
            <a:pPr algn="ctr"/>
            <a:r>
              <a:rPr lang="en-IN" altLang="en-US" sz="66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Problem Statement</a:t>
            </a:r>
            <a:endParaRPr lang="en-IN" altLang="en-US" sz="66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35" name="矩形 34"/>
          <p:cNvSpPr/>
          <p:nvPr/>
        </p:nvSpPr>
        <p:spPr>
          <a:xfrm>
            <a:off x="3175" y="2396490"/>
            <a:ext cx="12188825" cy="446151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
        <p:nvSpPr>
          <p:cNvPr id="36" name="矩形 35"/>
          <p:cNvSpPr/>
          <p:nvPr/>
        </p:nvSpPr>
        <p:spPr>
          <a:xfrm>
            <a:off x="1029784" y="3427020"/>
            <a:ext cx="9974713" cy="2306955"/>
          </a:xfrm>
          <a:prstGeom prst="rect">
            <a:avLst/>
          </a:prstGeom>
          <a:solidFill>
            <a:schemeClr val="bg1"/>
          </a:solidFill>
        </p:spPr>
        <p:txBody>
          <a:bodyPr wrap="square">
            <a:spAutoFit/>
          </a:bodyPr>
          <a:lstStyle/>
          <a:p>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This data set contains the information about video game sales above 100 000 copies. The data includes mostly the information about sales divided by regions.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However the information contains the data only up to 2017.</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IN" altLang="en-US" b="1" dirty="0">
                <a:solidFill>
                  <a:srgbClr val="A3170F"/>
                </a:solidFill>
                <a:latin typeface="Calibri" panose="020F0502020204030204" pitchFamily="34" charset="0"/>
                <a:ea typeface="Calibri" panose="020F0502020204030204" pitchFamily="34" charset="0"/>
                <a:cs typeface="Calibri" panose="020F0502020204030204" pitchFamily="34" charset="0"/>
              </a:rPr>
              <a:t>  T</a:t>
            </a:r>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asks: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IN" altLang="en-US" b="1" dirty="0">
                <a:solidFill>
                  <a:srgbClr val="A3170F"/>
                </a:solidFill>
                <a:latin typeface="Calibri" panose="020F0502020204030204" pitchFamily="34" charset="0"/>
                <a:ea typeface="Calibri" panose="020F0502020204030204" pitchFamily="34" charset="0"/>
                <a:cs typeface="Calibri" panose="020F0502020204030204" pitchFamily="34" charset="0"/>
              </a:rPr>
              <a:t>1.</a:t>
            </a:r>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Exploration and analysis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IN" altLang="en-US" b="1" dirty="0">
                <a:solidFill>
                  <a:srgbClr val="A3170F"/>
                </a:solidFill>
                <a:latin typeface="Calibri" panose="020F0502020204030204" pitchFamily="34" charset="0"/>
                <a:ea typeface="Calibri" panose="020F0502020204030204" pitchFamily="34" charset="0"/>
                <a:cs typeface="Calibri" panose="020F0502020204030204" pitchFamily="34" charset="0"/>
              </a:rPr>
              <a:t>2.</a:t>
            </a:r>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Determine most successful companies, gaming genres, and platforms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US" altLang="zh-CN" b="1" dirty="0">
                <a:solidFill>
                  <a:schemeClr val="bg1"/>
                </a:solidFill>
                <a:latin typeface="Calibri" panose="020F0502020204030204" pitchFamily="34" charset="0"/>
                <a:ea typeface="Calibri" panose="020F0502020204030204" pitchFamily="34" charset="0"/>
                <a:cs typeface="Calibri" panose="020F0502020204030204" pitchFamily="34" charset="0"/>
              </a:rPr>
              <a:t>lines.</a:t>
            </a:r>
            <a:endPar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流程图: 手动输入 26"/>
          <p:cNvSpPr/>
          <p:nvPr/>
        </p:nvSpPr>
        <p:spPr>
          <a:xfrm rot="16200000" flipH="1">
            <a:off x="4676140" y="-654685"/>
            <a:ext cx="6856095" cy="8169275"/>
          </a:xfrm>
          <a:prstGeom prst="flowChartManualInpu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
        <p:nvSpPr>
          <p:cNvPr id="26" name="文本框 25"/>
          <p:cNvSpPr txBox="1"/>
          <p:nvPr/>
        </p:nvSpPr>
        <p:spPr>
          <a:xfrm>
            <a:off x="532765" y="2519045"/>
            <a:ext cx="3712210" cy="768350"/>
          </a:xfrm>
          <a:prstGeom prst="rect">
            <a:avLst/>
          </a:prstGeom>
          <a:noFill/>
        </p:spPr>
        <p:txBody>
          <a:bodyPr wrap="square" rtlCol="0">
            <a:spAutoFit/>
          </a:bodyPr>
          <a:lstStyle/>
          <a:p>
            <a:pPr algn="ctr"/>
            <a:r>
              <a:rPr lang="en-IN" altLang="en-US" sz="4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Data Collection</a:t>
            </a:r>
            <a:endParaRPr lang="en-IN" altLang="en-US" sz="4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8" name="矩形 27"/>
          <p:cNvSpPr/>
          <p:nvPr/>
        </p:nvSpPr>
        <p:spPr>
          <a:xfrm>
            <a:off x="532765" y="3446780"/>
            <a:ext cx="3930650" cy="829945"/>
          </a:xfrm>
          <a:prstGeom prst="rect">
            <a:avLst/>
          </a:prstGeom>
          <a:noFill/>
        </p:spPr>
        <p:txBody>
          <a:bodyPr wrap="square">
            <a:spAutoFit/>
          </a:bodyPr>
          <a:lstStyle/>
          <a:p>
            <a:r>
              <a:rPr lang="en-US"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rPr>
              <a:t>timelinhttps://www.kaggle.com/gregorut/videogamesales</a:t>
            </a:r>
            <a:r>
              <a:rPr lang="en-US" altLang="zh-CN" sz="2400" dirty="0">
                <a:solidFill>
                  <a:schemeClr val="bg1"/>
                </a:solidFill>
                <a:latin typeface="Calibri" panose="020F0502020204030204" pitchFamily="34" charset="0"/>
                <a:ea typeface="Calibri" panose="020F0502020204030204" pitchFamily="34" charset="0"/>
                <a:cs typeface="Calibri" panose="020F0502020204030204" pitchFamily="34" charset="0"/>
              </a:rPr>
              <a:t>e</a:t>
            </a: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s.</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矩形 28"/>
          <p:cNvSpPr/>
          <p:nvPr/>
        </p:nvSpPr>
        <p:spPr>
          <a:xfrm>
            <a:off x="6178550" y="1688465"/>
            <a:ext cx="5435600" cy="5169535"/>
          </a:xfrm>
          <a:prstGeom prst="rect">
            <a:avLst/>
          </a:prstGeom>
          <a:noFill/>
        </p:spPr>
        <p:txBody>
          <a:bodyPr wrap="square">
            <a:spAutoFit/>
          </a:bodyPr>
          <a:lstStyle/>
          <a:p>
            <a:pPr algn="l"/>
            <a:r>
              <a:rPr lang="en-IN" sz="3200" b="1" dirty="0">
                <a:solidFill>
                  <a:schemeClr val="bg1"/>
                </a:solidFill>
                <a:latin typeface="Calibri" panose="020F0502020204030204" pitchFamily="34" charset="0"/>
                <a:ea typeface="Calibri" panose="020F0502020204030204" pitchFamily="34" charset="0"/>
                <a:cs typeface="Calibri" panose="020F0502020204030204" pitchFamily="34" charset="0"/>
              </a:rPr>
              <a:t>Understanding the Data Set</a:t>
            </a:r>
            <a:endParaRPr lang="en-US" altLang="zh-CN"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Fields include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Rank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Ranking of overall sales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Name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The games name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Platform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Platform of the games release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Year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Year of the game's release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Genre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Genre of the game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Publisher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Publisher of the game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NA_Sales</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Sales in North America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EU_Sales</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Sales in Europe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JP_Sales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Sales in Japan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Other_Sales</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Sales in the rest of the world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Global_Sales - Total worldwide sales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文本框 24"/>
          <p:cNvSpPr txBox="1"/>
          <p:nvPr/>
        </p:nvSpPr>
        <p:spPr>
          <a:xfrm>
            <a:off x="2237463" y="1065477"/>
            <a:ext cx="8084942" cy="922020"/>
          </a:xfrm>
          <a:prstGeom prst="rect">
            <a:avLst/>
          </a:prstGeom>
          <a:noFill/>
        </p:spPr>
        <p:txBody>
          <a:bodyPr wrap="square" rtlCol="0">
            <a:spAutoFit/>
          </a:bodyPr>
          <a:lstStyle/>
          <a:p>
            <a:pPr algn="ctr"/>
            <a:r>
              <a:rPr lang="en-US" altLang="zh-CN" sz="5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Data Preprocessing</a:t>
            </a:r>
            <a:endParaRPr lang="en-US" altLang="zh-CN" sz="5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
        <p:nvSpPr>
          <p:cNvPr id="26" name="流程图: 过程 25"/>
          <p:cNvSpPr/>
          <p:nvPr/>
        </p:nvSpPr>
        <p:spPr>
          <a:xfrm>
            <a:off x="1450340" y="2047240"/>
            <a:ext cx="10163810" cy="47244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It involves below steps:</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Getting the dataset</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Importing libraries</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Importing datasets</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Finding Missing Data</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Encoding Categorical Data</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Splitting dataset into training and test set</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Feature scaling</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1"/>
          <a:stretch>
            <a:fillRect/>
          </a:stretch>
        </p:blipFill>
        <p:spPr>
          <a:xfrm>
            <a:off x="-635" y="1463040"/>
            <a:ext cx="12192635" cy="4739005"/>
          </a:xfrm>
          <a:prstGeom prst="rect">
            <a:avLst/>
          </a:prstGeom>
        </p:spPr>
      </p:pic>
      <p:sp>
        <p:nvSpPr>
          <p:cNvPr id="28" name="Text Box 27"/>
          <p:cNvSpPr txBox="1"/>
          <p:nvPr/>
        </p:nvSpPr>
        <p:spPr>
          <a:xfrm>
            <a:off x="265430" y="882650"/>
            <a:ext cx="7426325" cy="583565"/>
          </a:xfrm>
          <a:prstGeom prst="rect">
            <a:avLst/>
          </a:prstGeom>
          <a:noFill/>
        </p:spPr>
        <p:txBody>
          <a:bodyPr wrap="square" rtlCol="0">
            <a:spAutoFit/>
          </a:bodyPr>
          <a:p>
            <a:r>
              <a:rPr lang="en-IN" altLang="en-US" sz="3200">
                <a:solidFill>
                  <a:srgbClr val="FF0000"/>
                </a:solidFill>
              </a:rPr>
              <a:t>Platform which has the Highest Game</a:t>
            </a:r>
            <a:endParaRPr lang="en-IN" altLang="en-US" sz="32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571500" y="1020445"/>
            <a:ext cx="10041890" cy="645160"/>
          </a:xfrm>
          <a:prstGeom prst="rect">
            <a:avLst/>
          </a:prstGeom>
          <a:noFill/>
        </p:spPr>
        <p:txBody>
          <a:bodyPr wrap="square" rtlCol="0">
            <a:spAutoFit/>
          </a:bodyPr>
          <a:p>
            <a:r>
              <a:rPr lang="en-IN" altLang="en-US" sz="3600">
                <a:solidFill>
                  <a:srgbClr val="FF0000"/>
                </a:solidFill>
              </a:rPr>
              <a:t>Genre Which has the Highest number of Games</a:t>
            </a:r>
            <a:endParaRPr lang="en-IN" altLang="en-US" sz="3600">
              <a:solidFill>
                <a:srgbClr val="FF0000"/>
              </a:solidFill>
            </a:endParaRPr>
          </a:p>
        </p:txBody>
      </p:sp>
      <p:pic>
        <p:nvPicPr>
          <p:cNvPr id="22" name="Picture 21"/>
          <p:cNvPicPr>
            <a:picLocks noChangeAspect="1"/>
          </p:cNvPicPr>
          <p:nvPr/>
        </p:nvPicPr>
        <p:blipFill>
          <a:blip r:embed="rId1"/>
          <a:stretch>
            <a:fillRect/>
          </a:stretch>
        </p:blipFill>
        <p:spPr>
          <a:xfrm>
            <a:off x="635" y="1665605"/>
            <a:ext cx="12191365" cy="4966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0" y="1136650"/>
            <a:ext cx="12191365" cy="5721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1"/>
          <a:stretch>
            <a:fillRect/>
          </a:stretch>
        </p:blipFill>
        <p:spPr>
          <a:xfrm>
            <a:off x="1830705" y="-635"/>
            <a:ext cx="8898255" cy="685863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3128</Words>
  <Application>WPS Presentation</Application>
  <PresentationFormat>宽屏</PresentationFormat>
  <Paragraphs>93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Calibri</vt:lpstr>
      <vt:lpstr>Microsoft YaHei</vt:lpstr>
      <vt:lpstr>Arial Unicode MS</vt:lpstr>
      <vt:lpstr>等线</vt:lpstr>
      <vt:lpstr>Arial Rounded MT Bold</vt:lpstr>
      <vt:lpstr>Comic Sans MS</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丝安</dc:creator>
  <cp:lastModifiedBy>KIIT</cp:lastModifiedBy>
  <cp:revision>93</cp:revision>
  <dcterms:created xsi:type="dcterms:W3CDTF">2018-07-01T05:16:00Z</dcterms:created>
  <dcterms:modified xsi:type="dcterms:W3CDTF">2021-08-04T12:16:12Z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