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66" d="100"/>
          <a:sy n="66" d="100"/>
        </p:scale>
        <p:origin x="1166"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ownloads\Pixis%20Insights_Case%20Study_Reporting%20&amp;%20presentation%20(3).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dirty="0"/>
              <a:t>Gender Ratio</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view3D>
      <c:rotX val="30"/>
      <c:rotY val="0"/>
      <c:depthPercent val="100"/>
      <c:rAngAx val="0"/>
      <c:perspective val="5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1-63AD-4619-ACDE-466F9834398B}"/>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3-63AD-4619-ACDE-466F9834398B}"/>
              </c:ext>
            </c:extLst>
          </c:dPt>
          <c:dLbls>
            <c:dLbl>
              <c:idx val="1"/>
              <c:tx>
                <c:rich>
                  <a:bodyPr/>
                  <a:lstStyle/>
                  <a:p>
                    <a:r>
                      <a:rPr lang="en-US" baseline="0" dirty="0"/>
                      <a:t> </a:t>
                    </a:r>
                    <a:fld id="{0FA384AE-1EFC-4AE5-9A00-612DECA8941D}" type="PERCENTAGE">
                      <a:rPr lang="en-US" baseline="0"/>
                      <a:pPr/>
                      <a:t>[PERCENTAGE]</a:t>
                    </a:fld>
                    <a:endParaRPr lang="en-US" baseline="0" dirty="0"/>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3AD-4619-ACDE-466F983439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Data!$F$4:$G$4</c:f>
              <c:strCache>
                <c:ptCount val="2"/>
                <c:pt idx="0">
                  <c:v>female</c:v>
                </c:pt>
                <c:pt idx="1">
                  <c:v>male</c:v>
                </c:pt>
              </c:strCache>
            </c:strRef>
          </c:cat>
          <c:val>
            <c:numRef>
              <c:f>Data!$F$5:$G$5</c:f>
              <c:numCache>
                <c:formatCode>General</c:formatCode>
                <c:ptCount val="2"/>
                <c:pt idx="0">
                  <c:v>1637</c:v>
                </c:pt>
                <c:pt idx="1">
                  <c:v>1398</c:v>
                </c:pt>
              </c:numCache>
            </c:numRef>
          </c:val>
          <c:extLst>
            <c:ext xmlns:c16="http://schemas.microsoft.com/office/drawing/2014/chart" uri="{C3380CC4-5D6E-409C-BE32-E72D297353CC}">
              <c16:uniqueId val="{00000004-63AD-4619-ACDE-466F9834398B}"/>
            </c:ext>
          </c:extLst>
        </c:ser>
        <c:dLbls>
          <c:dLblPos val="ctr"/>
          <c:showLegendKey val="0"/>
          <c:showVal val="0"/>
          <c:showCatName val="0"/>
          <c:showSerName val="0"/>
          <c:showPercent val="1"/>
          <c:showBubbleSize val="0"/>
          <c:showLeaderLines val="0"/>
        </c:dLbls>
      </c:pie3D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Gender Segmentation on Ads Seen</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Sheet2!$J$4</c:f>
              <c:strCache>
                <c:ptCount val="1"/>
                <c:pt idx="0">
                  <c:v>no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Sheet2!$K$3:$L$3</c:f>
              <c:strCache>
                <c:ptCount val="2"/>
                <c:pt idx="0">
                  <c:v>female</c:v>
                </c:pt>
                <c:pt idx="1">
                  <c:v>male</c:v>
                </c:pt>
              </c:strCache>
            </c:strRef>
          </c:cat>
          <c:val>
            <c:numRef>
              <c:f>Sheet2!$K$4:$L$4</c:f>
              <c:numCache>
                <c:formatCode>0%</c:formatCode>
                <c:ptCount val="2"/>
                <c:pt idx="0">
                  <c:v>0.18</c:v>
                </c:pt>
                <c:pt idx="1">
                  <c:v>0.21</c:v>
                </c:pt>
              </c:numCache>
            </c:numRef>
          </c:val>
          <c:extLst>
            <c:ext xmlns:c16="http://schemas.microsoft.com/office/drawing/2014/chart" uri="{C3380CC4-5D6E-409C-BE32-E72D297353CC}">
              <c16:uniqueId val="{00000000-B7E4-4611-A8B9-CDBABCFE528B}"/>
            </c:ext>
          </c:extLst>
        </c:ser>
        <c:ser>
          <c:idx val="1"/>
          <c:order val="1"/>
          <c:tx>
            <c:strRef>
              <c:f>Sheet2!$J$5</c:f>
              <c:strCache>
                <c:ptCount val="1"/>
                <c:pt idx="0">
                  <c:v>yes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Sheet2!$K$3:$L$3</c:f>
              <c:strCache>
                <c:ptCount val="2"/>
                <c:pt idx="0">
                  <c:v>female</c:v>
                </c:pt>
                <c:pt idx="1">
                  <c:v>male</c:v>
                </c:pt>
              </c:strCache>
            </c:strRef>
          </c:cat>
          <c:val>
            <c:numRef>
              <c:f>Sheet2!$K$5:$L$5</c:f>
              <c:numCache>
                <c:formatCode>0%</c:formatCode>
                <c:ptCount val="2"/>
                <c:pt idx="0">
                  <c:v>0.82</c:v>
                </c:pt>
                <c:pt idx="1">
                  <c:v>0.79</c:v>
                </c:pt>
              </c:numCache>
            </c:numRef>
          </c:val>
          <c:extLst>
            <c:ext xmlns:c16="http://schemas.microsoft.com/office/drawing/2014/chart" uri="{C3380CC4-5D6E-409C-BE32-E72D297353CC}">
              <c16:uniqueId val="{00000001-B7E4-4611-A8B9-CDBABCFE528B}"/>
            </c:ext>
          </c:extLst>
        </c:ser>
        <c:dLbls>
          <c:dLblPos val="outEnd"/>
          <c:showLegendKey val="0"/>
          <c:showVal val="1"/>
          <c:showCatName val="0"/>
          <c:showSerName val="0"/>
          <c:showPercent val="0"/>
          <c:showBubbleSize val="0"/>
        </c:dLbls>
        <c:gapWidth val="267"/>
        <c:overlap val="-43"/>
        <c:axId val="801657064"/>
        <c:axId val="801660304"/>
      </c:barChart>
      <c:catAx>
        <c:axId val="8016570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801660304"/>
        <c:crosses val="autoZero"/>
        <c:auto val="1"/>
        <c:lblAlgn val="ctr"/>
        <c:lblOffset val="100"/>
        <c:noMultiLvlLbl val="0"/>
      </c:catAx>
      <c:valAx>
        <c:axId val="801660304"/>
        <c:scaling>
          <c:orientation val="minMax"/>
        </c:scaling>
        <c:delete val="0"/>
        <c:axPos val="l"/>
        <c:majorGridlines>
          <c:spPr>
            <a:ln w="9525" cap="flat" cmpd="sng" algn="ctr">
              <a:solidFill>
                <a:schemeClr val="dk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8016570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w="12700"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Ads seen by Male and Female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Sheet2!$Q$29</c:f>
              <c:strCache>
                <c:ptCount val="1"/>
                <c:pt idx="0">
                  <c:v>female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Sheet2!$P$30:$P$39</c:f>
              <c:strCache>
                <c:ptCount val="10"/>
                <c:pt idx="0">
                  <c:v> Heard about it from Social Media Influencers/Bloggers</c:v>
                </c:pt>
                <c:pt idx="1">
                  <c:v> Heard from friends/ relatives</c:v>
                </c:pt>
                <c:pt idx="2">
                  <c:v> OTT Platforms( Hotstar, sony liv, zee 5, etc)</c:v>
                </c:pt>
                <c:pt idx="3">
                  <c:v> Outdoor Hoardings and Banners</c:v>
                </c:pt>
                <c:pt idx="4">
                  <c:v> Print advertisement</c:v>
                </c:pt>
                <c:pt idx="5">
                  <c:v> Read an article in a newspaper or magazine</c:v>
                </c:pt>
                <c:pt idx="6">
                  <c:v> Read in an article online</c:v>
                </c:pt>
                <c:pt idx="7">
                  <c:v> Saw this on Facebook/ Instagram</c:v>
                </c:pt>
                <c:pt idx="8">
                  <c:v> TV</c:v>
                </c:pt>
                <c:pt idx="9">
                  <c:v> Youtube</c:v>
                </c:pt>
              </c:strCache>
            </c:strRef>
          </c:cat>
          <c:val>
            <c:numRef>
              <c:f>Sheet2!$Q$30:$Q$39</c:f>
              <c:numCache>
                <c:formatCode>0%</c:formatCode>
                <c:ptCount val="10"/>
                <c:pt idx="0">
                  <c:v>0.18</c:v>
                </c:pt>
                <c:pt idx="1">
                  <c:v>0.15</c:v>
                </c:pt>
                <c:pt idx="2">
                  <c:v>0.24</c:v>
                </c:pt>
                <c:pt idx="3">
                  <c:v>7.0000000000000007E-2</c:v>
                </c:pt>
                <c:pt idx="4">
                  <c:v>0.08</c:v>
                </c:pt>
                <c:pt idx="5">
                  <c:v>0.11</c:v>
                </c:pt>
                <c:pt idx="6">
                  <c:v>0.13</c:v>
                </c:pt>
                <c:pt idx="7">
                  <c:v>0.32</c:v>
                </c:pt>
                <c:pt idx="8">
                  <c:v>0.56999999999999995</c:v>
                </c:pt>
                <c:pt idx="9">
                  <c:v>0.67</c:v>
                </c:pt>
              </c:numCache>
            </c:numRef>
          </c:val>
          <c:extLst>
            <c:ext xmlns:c16="http://schemas.microsoft.com/office/drawing/2014/chart" uri="{C3380CC4-5D6E-409C-BE32-E72D297353CC}">
              <c16:uniqueId val="{00000000-9352-4BA9-992A-148E163A2F03}"/>
            </c:ext>
          </c:extLst>
        </c:ser>
        <c:ser>
          <c:idx val="1"/>
          <c:order val="1"/>
          <c:tx>
            <c:strRef>
              <c:f>Sheet2!$R$29</c:f>
              <c:strCache>
                <c:ptCount val="1"/>
                <c:pt idx="0">
                  <c:v>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Sheet2!$P$30:$P$39</c:f>
              <c:strCache>
                <c:ptCount val="10"/>
                <c:pt idx="0">
                  <c:v> Heard about it from Social Media Influencers/Bloggers</c:v>
                </c:pt>
                <c:pt idx="1">
                  <c:v> Heard from friends/ relatives</c:v>
                </c:pt>
                <c:pt idx="2">
                  <c:v> OTT Platforms( Hotstar, sony liv, zee 5, etc)</c:v>
                </c:pt>
                <c:pt idx="3">
                  <c:v> Outdoor Hoardings and Banners</c:v>
                </c:pt>
                <c:pt idx="4">
                  <c:v> Print advertisement</c:v>
                </c:pt>
                <c:pt idx="5">
                  <c:v> Read an article in a newspaper or magazine</c:v>
                </c:pt>
                <c:pt idx="6">
                  <c:v> Read in an article online</c:v>
                </c:pt>
                <c:pt idx="7">
                  <c:v> Saw this on Facebook/ Instagram</c:v>
                </c:pt>
                <c:pt idx="8">
                  <c:v> TV</c:v>
                </c:pt>
                <c:pt idx="9">
                  <c:v> Youtube</c:v>
                </c:pt>
              </c:strCache>
            </c:strRef>
          </c:cat>
          <c:val>
            <c:numRef>
              <c:f>Sheet2!$R$30:$R$39</c:f>
              <c:numCache>
                <c:formatCode>0%</c:formatCode>
                <c:ptCount val="10"/>
                <c:pt idx="0">
                  <c:v>0.18</c:v>
                </c:pt>
                <c:pt idx="1">
                  <c:v>0.15</c:v>
                </c:pt>
                <c:pt idx="2">
                  <c:v>0.26</c:v>
                </c:pt>
                <c:pt idx="3">
                  <c:v>0.09</c:v>
                </c:pt>
                <c:pt idx="4">
                  <c:v>0.1</c:v>
                </c:pt>
                <c:pt idx="5">
                  <c:v>0.1</c:v>
                </c:pt>
                <c:pt idx="6">
                  <c:v>0.14000000000000001</c:v>
                </c:pt>
                <c:pt idx="7">
                  <c:v>0.3</c:v>
                </c:pt>
                <c:pt idx="8">
                  <c:v>0.51</c:v>
                </c:pt>
                <c:pt idx="9">
                  <c:v>0.68</c:v>
                </c:pt>
              </c:numCache>
            </c:numRef>
          </c:val>
          <c:extLst>
            <c:ext xmlns:c16="http://schemas.microsoft.com/office/drawing/2014/chart" uri="{C3380CC4-5D6E-409C-BE32-E72D297353CC}">
              <c16:uniqueId val="{00000001-9352-4BA9-992A-148E163A2F03}"/>
            </c:ext>
          </c:extLst>
        </c:ser>
        <c:dLbls>
          <c:showLegendKey val="0"/>
          <c:showVal val="0"/>
          <c:showCatName val="0"/>
          <c:showSerName val="0"/>
          <c:showPercent val="0"/>
          <c:showBubbleSize val="0"/>
        </c:dLbls>
        <c:gapWidth val="150"/>
        <c:shape val="box"/>
        <c:axId val="799351136"/>
        <c:axId val="799349696"/>
        <c:axId val="0"/>
      </c:bar3DChart>
      <c:catAx>
        <c:axId val="79935113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349696"/>
        <c:crosses val="autoZero"/>
        <c:auto val="1"/>
        <c:lblAlgn val="ctr"/>
        <c:lblOffset val="100"/>
        <c:noMultiLvlLbl val="0"/>
      </c:catAx>
      <c:valAx>
        <c:axId val="79934969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351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solidFill>
        <a:schemeClr val="tx1"/>
      </a:solid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Which brand do you associate with this ad?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0555555555555555E-2"/>
          <c:y val="0.16023746352653503"/>
          <c:w val="0.83538183953298695"/>
          <c:h val="0.78883675642972828"/>
        </c:manualLayout>
      </c:layout>
      <c:pie3DChart>
        <c:varyColors val="1"/>
        <c:ser>
          <c:idx val="0"/>
          <c:order val="0"/>
          <c:tx>
            <c:strRef>
              <c:f>Sheet3!$C$14</c:f>
              <c:strCache>
                <c:ptCount val="1"/>
                <c:pt idx="0">
                  <c:v>Overall Percentage of Respondents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3100-4BBF-8917-0F9A3791E5C3}"/>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3100-4BBF-8917-0F9A3791E5C3}"/>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3100-4BBF-8917-0F9A3791E5C3}"/>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3100-4BBF-8917-0F9A3791E5C3}"/>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3100-4BBF-8917-0F9A3791E5C3}"/>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3100-4BBF-8917-0F9A3791E5C3}"/>
              </c:ext>
            </c:extLst>
          </c:dPt>
          <c:dLbls>
            <c:dLbl>
              <c:idx val="5"/>
              <c:layout>
                <c:manualLayout>
                  <c:x val="2.2416010498687564E-2"/>
                  <c:y val="7.800816564596092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3100-4BBF-8917-0F9A3791E5C3}"/>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Sheet3!$B$15:$B$20</c:f>
              <c:strCache>
                <c:ptCount val="6"/>
                <c:pt idx="0">
                  <c:v>amazon</c:v>
                </c:pt>
                <c:pt idx="1">
                  <c:v>flipkart</c:v>
                </c:pt>
                <c:pt idx="2">
                  <c:v>meesho</c:v>
                </c:pt>
                <c:pt idx="3">
                  <c:v>myntra</c:v>
                </c:pt>
                <c:pt idx="4">
                  <c:v>snapdeal</c:v>
                </c:pt>
                <c:pt idx="5">
                  <c:v>None of the above</c:v>
                </c:pt>
              </c:strCache>
            </c:strRef>
          </c:cat>
          <c:val>
            <c:numRef>
              <c:f>Sheet3!$C$15:$C$20</c:f>
              <c:numCache>
                <c:formatCode>0%</c:formatCode>
                <c:ptCount val="6"/>
                <c:pt idx="0">
                  <c:v>0.19</c:v>
                </c:pt>
                <c:pt idx="1">
                  <c:v>0.13</c:v>
                </c:pt>
                <c:pt idx="2">
                  <c:v>0.52</c:v>
                </c:pt>
                <c:pt idx="3">
                  <c:v>7.9999999999999988E-2</c:v>
                </c:pt>
                <c:pt idx="4">
                  <c:v>0.04</c:v>
                </c:pt>
                <c:pt idx="5">
                  <c:v>2.6666666666666661E-2</c:v>
                </c:pt>
              </c:numCache>
            </c:numRef>
          </c:val>
          <c:extLst>
            <c:ext xmlns:c16="http://schemas.microsoft.com/office/drawing/2014/chart" uri="{C3380CC4-5D6E-409C-BE32-E72D297353CC}">
              <c16:uniqueId val="{0000000C-3100-4BBF-8917-0F9A3791E5C3}"/>
            </c:ext>
          </c:extLst>
        </c:ser>
        <c:dLbls>
          <c:dLblPos val="ctr"/>
          <c:showLegendKey val="0"/>
          <c:showVal val="0"/>
          <c:showCatName val="0"/>
          <c:showSerName val="0"/>
          <c:showPercent val="1"/>
          <c:showBubbleSize val="0"/>
          <c:showLeaderLines val="1"/>
        </c:dLbls>
      </c:pie3DChart>
      <c:spPr>
        <a:noFill/>
        <a:ln>
          <a:noFill/>
        </a:ln>
        <a:effectLst/>
      </c:spPr>
    </c:plotArea>
    <c:legend>
      <c:legendPos val="r"/>
      <c:legendEntry>
        <c:idx val="0"/>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Entry>
      <c:legendEntry>
        <c:idx val="5"/>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legendEntry>
      <c:layout>
        <c:manualLayout>
          <c:xMode val="edge"/>
          <c:yMode val="edge"/>
          <c:x val="0.75009057211235586"/>
          <c:y val="0.2553259136484809"/>
          <c:w val="0.23754651707436417"/>
          <c:h val="0.5092370034724629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US" b="1" dirty="0"/>
              <a:t>Agreeableness towards the message conveyed</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Sheet3!$C$47</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Sheet3!$B$48:$B$52</c:f>
              <c:strCache>
                <c:ptCount val="5"/>
                <c:pt idx="0">
                  <c:v>agree</c:v>
                </c:pt>
                <c:pt idx="1">
                  <c:v>disagree</c:v>
                </c:pt>
                <c:pt idx="2">
                  <c:v>neutral</c:v>
                </c:pt>
                <c:pt idx="3">
                  <c:v>strongly agree</c:v>
                </c:pt>
                <c:pt idx="4">
                  <c:v>strongly disagree</c:v>
                </c:pt>
              </c:strCache>
            </c:strRef>
          </c:cat>
          <c:val>
            <c:numRef>
              <c:f>Sheet3!$C$48:$C$52</c:f>
              <c:numCache>
                <c:formatCode>0%</c:formatCode>
                <c:ptCount val="5"/>
              </c:numCache>
            </c:numRef>
          </c:val>
          <c:extLst>
            <c:ext xmlns:c16="http://schemas.microsoft.com/office/drawing/2014/chart" uri="{C3380CC4-5D6E-409C-BE32-E72D297353CC}">
              <c16:uniqueId val="{00000000-27F3-4BEB-88BC-AEE93428850C}"/>
            </c:ext>
          </c:extLst>
        </c:ser>
        <c:ser>
          <c:idx val="1"/>
          <c:order val="1"/>
          <c:tx>
            <c:strRef>
              <c:f>Sheet3!$D$47</c:f>
              <c:strCache>
                <c:ptCount val="1"/>
                <c:pt idx="0">
                  <c:v>18-24</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Sheet3!$B$48:$B$52</c:f>
              <c:strCache>
                <c:ptCount val="5"/>
                <c:pt idx="0">
                  <c:v>agree</c:v>
                </c:pt>
                <c:pt idx="1">
                  <c:v>disagree</c:v>
                </c:pt>
                <c:pt idx="2">
                  <c:v>neutral</c:v>
                </c:pt>
                <c:pt idx="3">
                  <c:v>strongly agree</c:v>
                </c:pt>
                <c:pt idx="4">
                  <c:v>strongly disagree</c:v>
                </c:pt>
              </c:strCache>
            </c:strRef>
          </c:cat>
          <c:val>
            <c:numRef>
              <c:f>Sheet3!$D$48:$D$52</c:f>
              <c:numCache>
                <c:formatCode>0%</c:formatCode>
                <c:ptCount val="5"/>
                <c:pt idx="0">
                  <c:v>0.45</c:v>
                </c:pt>
                <c:pt idx="1">
                  <c:v>0.04</c:v>
                </c:pt>
                <c:pt idx="2">
                  <c:v>0.21</c:v>
                </c:pt>
                <c:pt idx="3">
                  <c:v>0.23</c:v>
                </c:pt>
                <c:pt idx="4">
                  <c:v>7.0000000000000007E-2</c:v>
                </c:pt>
              </c:numCache>
            </c:numRef>
          </c:val>
          <c:extLst>
            <c:ext xmlns:c16="http://schemas.microsoft.com/office/drawing/2014/chart" uri="{C3380CC4-5D6E-409C-BE32-E72D297353CC}">
              <c16:uniqueId val="{00000001-27F3-4BEB-88BC-AEE93428850C}"/>
            </c:ext>
          </c:extLst>
        </c:ser>
        <c:ser>
          <c:idx val="2"/>
          <c:order val="2"/>
          <c:tx>
            <c:strRef>
              <c:f>Sheet3!$E$47</c:f>
              <c:strCache>
                <c:ptCount val="1"/>
                <c:pt idx="0">
                  <c:v>25-34</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Sheet3!$B$48:$B$52</c:f>
              <c:strCache>
                <c:ptCount val="5"/>
                <c:pt idx="0">
                  <c:v>agree</c:v>
                </c:pt>
                <c:pt idx="1">
                  <c:v>disagree</c:v>
                </c:pt>
                <c:pt idx="2">
                  <c:v>neutral</c:v>
                </c:pt>
                <c:pt idx="3">
                  <c:v>strongly agree</c:v>
                </c:pt>
                <c:pt idx="4">
                  <c:v>strongly disagree</c:v>
                </c:pt>
              </c:strCache>
            </c:strRef>
          </c:cat>
          <c:val>
            <c:numRef>
              <c:f>Sheet3!$E$48:$E$52</c:f>
              <c:numCache>
                <c:formatCode>0%</c:formatCode>
                <c:ptCount val="5"/>
                <c:pt idx="0">
                  <c:v>0.41</c:v>
                </c:pt>
                <c:pt idx="1">
                  <c:v>0.02</c:v>
                </c:pt>
                <c:pt idx="2">
                  <c:v>0.13</c:v>
                </c:pt>
                <c:pt idx="3">
                  <c:v>0.4</c:v>
                </c:pt>
                <c:pt idx="4">
                  <c:v>0.04</c:v>
                </c:pt>
              </c:numCache>
            </c:numRef>
          </c:val>
          <c:extLst>
            <c:ext xmlns:c16="http://schemas.microsoft.com/office/drawing/2014/chart" uri="{C3380CC4-5D6E-409C-BE32-E72D297353CC}">
              <c16:uniqueId val="{00000002-27F3-4BEB-88BC-AEE93428850C}"/>
            </c:ext>
          </c:extLst>
        </c:ser>
        <c:ser>
          <c:idx val="3"/>
          <c:order val="3"/>
          <c:tx>
            <c:strRef>
              <c:f>Sheet3!$F$47</c:f>
              <c:strCache>
                <c:ptCount val="1"/>
                <c:pt idx="0">
                  <c:v>35-45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Sheet3!$B$48:$B$52</c:f>
              <c:strCache>
                <c:ptCount val="5"/>
                <c:pt idx="0">
                  <c:v>agree</c:v>
                </c:pt>
                <c:pt idx="1">
                  <c:v>disagree</c:v>
                </c:pt>
                <c:pt idx="2">
                  <c:v>neutral</c:v>
                </c:pt>
                <c:pt idx="3">
                  <c:v>strongly agree</c:v>
                </c:pt>
                <c:pt idx="4">
                  <c:v>strongly disagree</c:v>
                </c:pt>
              </c:strCache>
            </c:strRef>
          </c:cat>
          <c:val>
            <c:numRef>
              <c:f>Sheet3!$F$48:$F$52</c:f>
              <c:numCache>
                <c:formatCode>0%</c:formatCode>
                <c:ptCount val="5"/>
                <c:pt idx="0">
                  <c:v>0.37</c:v>
                </c:pt>
                <c:pt idx="1">
                  <c:v>0.02</c:v>
                </c:pt>
                <c:pt idx="2">
                  <c:v>0.13</c:v>
                </c:pt>
                <c:pt idx="3">
                  <c:v>0.42</c:v>
                </c:pt>
                <c:pt idx="4">
                  <c:v>0.06</c:v>
                </c:pt>
              </c:numCache>
            </c:numRef>
          </c:val>
          <c:extLst>
            <c:ext xmlns:c16="http://schemas.microsoft.com/office/drawing/2014/chart" uri="{C3380CC4-5D6E-409C-BE32-E72D297353CC}">
              <c16:uniqueId val="{00000003-27F3-4BEB-88BC-AEE93428850C}"/>
            </c:ext>
          </c:extLst>
        </c:ser>
        <c:dLbls>
          <c:dLblPos val="outEnd"/>
          <c:showLegendKey val="0"/>
          <c:showVal val="1"/>
          <c:showCatName val="0"/>
          <c:showSerName val="0"/>
          <c:showPercent val="0"/>
          <c:showBubbleSize val="0"/>
        </c:dLbls>
        <c:gapWidth val="199"/>
        <c:axId val="801659224"/>
        <c:axId val="801656704"/>
      </c:barChart>
      <c:catAx>
        <c:axId val="80165922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Agreeableness</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801656704"/>
        <c:crosses val="autoZero"/>
        <c:auto val="1"/>
        <c:lblAlgn val="ctr"/>
        <c:lblOffset val="100"/>
        <c:noMultiLvlLbl val="0"/>
      </c:catAx>
      <c:valAx>
        <c:axId val="80165670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Percentage of Respondents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1659224"/>
        <c:crosses val="autoZero"/>
        <c:crossBetween val="between"/>
      </c:valAx>
      <c:spPr>
        <a:noFill/>
        <a:ln>
          <a:no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Data!$K$8</c:f>
              <c:strCache>
                <c:ptCount val="1"/>
                <c:pt idx="0">
                  <c:v>female</c:v>
                </c:pt>
              </c:strCache>
            </c:strRef>
          </c:tx>
          <c:spPr>
            <a:gradFill>
              <a:gsLst>
                <a:gs pos="100000">
                  <a:schemeClr val="accent1">
                    <a:alpha val="0"/>
                  </a:schemeClr>
                </a:gs>
                <a:gs pos="50000">
                  <a:schemeClr val="accent1"/>
                </a:gs>
              </a:gsLst>
              <a:lin ang="5400000" scaled="0"/>
            </a:gradFill>
            <a:ln>
              <a:noFill/>
            </a:ln>
            <a:effectLst/>
            <a:sp3d/>
          </c:spPr>
          <c:invertIfNegative val="0"/>
          <c:cat>
            <c:strRef>
              <c:f>Data!$J$9:$J$20</c:f>
              <c:strCache>
                <c:ptCount val="12"/>
                <c:pt idx="0">
                  <c:v> Accessories such as watches, sunglasses, Socks, Belts, Hair accessories, etc</c:v>
                </c:pt>
                <c:pt idx="1">
                  <c:v> Babycare products</c:v>
                </c:pt>
                <c:pt idx="2">
                  <c:v> Bags</c:v>
                </c:pt>
                <c:pt idx="3">
                  <c:v> Beauty Products</c:v>
                </c:pt>
                <c:pt idx="4">
                  <c:v> Electronics</c:v>
                </c:pt>
                <c:pt idx="5">
                  <c:v> Home Appliances</c:v>
                </c:pt>
                <c:pt idx="6">
                  <c:v> Home products such as furniture, home décor, kitchen products</c:v>
                </c:pt>
                <c:pt idx="7">
                  <c:v> Jewelry</c:v>
                </c:pt>
                <c:pt idx="8">
                  <c:v> Kids Toys</c:v>
                </c:pt>
                <c:pt idx="9">
                  <c:v> Personal care products such as skin care products, powders, soaps, shampoo, toothpaste, etc</c:v>
                </c:pt>
                <c:pt idx="10">
                  <c:v> Women/Men/Kids Apparels</c:v>
                </c:pt>
                <c:pt idx="11">
                  <c:v> Women/Men/Kids Footwear</c:v>
                </c:pt>
              </c:strCache>
            </c:strRef>
          </c:cat>
          <c:val>
            <c:numRef>
              <c:f>Data!$K$9:$K$20</c:f>
              <c:numCache>
                <c:formatCode>0%</c:formatCode>
                <c:ptCount val="12"/>
                <c:pt idx="0">
                  <c:v>0.59</c:v>
                </c:pt>
                <c:pt idx="1">
                  <c:v>0.33</c:v>
                </c:pt>
                <c:pt idx="2">
                  <c:v>0.43</c:v>
                </c:pt>
                <c:pt idx="3">
                  <c:v>0.72</c:v>
                </c:pt>
                <c:pt idx="4">
                  <c:v>0.41</c:v>
                </c:pt>
                <c:pt idx="5">
                  <c:v>0.44</c:v>
                </c:pt>
                <c:pt idx="6">
                  <c:v>0.43</c:v>
                </c:pt>
                <c:pt idx="7">
                  <c:v>0.5</c:v>
                </c:pt>
                <c:pt idx="8">
                  <c:v>0.32</c:v>
                </c:pt>
                <c:pt idx="9">
                  <c:v>0.67</c:v>
                </c:pt>
                <c:pt idx="10">
                  <c:v>0.64</c:v>
                </c:pt>
                <c:pt idx="11">
                  <c:v>0.54</c:v>
                </c:pt>
              </c:numCache>
            </c:numRef>
          </c:val>
          <c:extLst>
            <c:ext xmlns:c16="http://schemas.microsoft.com/office/drawing/2014/chart" uri="{C3380CC4-5D6E-409C-BE32-E72D297353CC}">
              <c16:uniqueId val="{00000000-CB18-4B46-BCCC-9589C40FE22F}"/>
            </c:ext>
          </c:extLst>
        </c:ser>
        <c:ser>
          <c:idx val="1"/>
          <c:order val="1"/>
          <c:tx>
            <c:strRef>
              <c:f>Data!$L$8</c:f>
              <c:strCache>
                <c:ptCount val="1"/>
                <c:pt idx="0">
                  <c:v>male</c:v>
                </c:pt>
              </c:strCache>
            </c:strRef>
          </c:tx>
          <c:spPr>
            <a:gradFill>
              <a:gsLst>
                <a:gs pos="100000">
                  <a:schemeClr val="accent2">
                    <a:alpha val="0"/>
                  </a:schemeClr>
                </a:gs>
                <a:gs pos="50000">
                  <a:schemeClr val="accent2"/>
                </a:gs>
              </a:gsLst>
              <a:lin ang="5400000" scaled="0"/>
            </a:gradFill>
            <a:ln>
              <a:noFill/>
            </a:ln>
            <a:effectLst/>
            <a:sp3d/>
          </c:spPr>
          <c:invertIfNegative val="0"/>
          <c:cat>
            <c:strRef>
              <c:f>Data!$J$9:$J$20</c:f>
              <c:strCache>
                <c:ptCount val="12"/>
                <c:pt idx="0">
                  <c:v> Accessories such as watches, sunglasses, Socks, Belts, Hair accessories, etc</c:v>
                </c:pt>
                <c:pt idx="1">
                  <c:v> Babycare products</c:v>
                </c:pt>
                <c:pt idx="2">
                  <c:v> Bags</c:v>
                </c:pt>
                <c:pt idx="3">
                  <c:v> Beauty Products</c:v>
                </c:pt>
                <c:pt idx="4">
                  <c:v> Electronics</c:v>
                </c:pt>
                <c:pt idx="5">
                  <c:v> Home Appliances</c:v>
                </c:pt>
                <c:pt idx="6">
                  <c:v> Home products such as furniture, home décor, kitchen products</c:v>
                </c:pt>
                <c:pt idx="7">
                  <c:v> Jewelry</c:v>
                </c:pt>
                <c:pt idx="8">
                  <c:v> Kids Toys</c:v>
                </c:pt>
                <c:pt idx="9">
                  <c:v> Personal care products such as skin care products, powders, soaps, shampoo, toothpaste, etc</c:v>
                </c:pt>
                <c:pt idx="10">
                  <c:v> Women/Men/Kids Apparels</c:v>
                </c:pt>
                <c:pt idx="11">
                  <c:v> Women/Men/Kids Footwear</c:v>
                </c:pt>
              </c:strCache>
            </c:strRef>
          </c:cat>
          <c:val>
            <c:numRef>
              <c:f>Data!$L$9:$L$20</c:f>
              <c:numCache>
                <c:formatCode>0%</c:formatCode>
                <c:ptCount val="12"/>
                <c:pt idx="0">
                  <c:v>0.57999999999999996</c:v>
                </c:pt>
                <c:pt idx="1">
                  <c:v>0.19</c:v>
                </c:pt>
                <c:pt idx="2">
                  <c:v>0.37</c:v>
                </c:pt>
                <c:pt idx="3">
                  <c:v>0.43</c:v>
                </c:pt>
                <c:pt idx="4">
                  <c:v>0.51</c:v>
                </c:pt>
                <c:pt idx="5">
                  <c:v>0.44</c:v>
                </c:pt>
                <c:pt idx="6">
                  <c:v>0.34</c:v>
                </c:pt>
                <c:pt idx="7">
                  <c:v>0.32</c:v>
                </c:pt>
                <c:pt idx="8">
                  <c:v>0.24</c:v>
                </c:pt>
                <c:pt idx="9">
                  <c:v>0.54</c:v>
                </c:pt>
                <c:pt idx="10">
                  <c:v>0.48</c:v>
                </c:pt>
                <c:pt idx="11">
                  <c:v>0.44</c:v>
                </c:pt>
              </c:numCache>
            </c:numRef>
          </c:val>
          <c:extLst>
            <c:ext xmlns:c16="http://schemas.microsoft.com/office/drawing/2014/chart" uri="{C3380CC4-5D6E-409C-BE32-E72D297353CC}">
              <c16:uniqueId val="{00000001-CB18-4B46-BCCC-9589C40FE22F}"/>
            </c:ext>
          </c:extLst>
        </c:ser>
        <c:dLbls>
          <c:showLegendKey val="0"/>
          <c:showVal val="0"/>
          <c:showCatName val="0"/>
          <c:showSerName val="0"/>
          <c:showPercent val="0"/>
          <c:showBubbleSize val="0"/>
        </c:dLbls>
        <c:gapWidth val="150"/>
        <c:gapDepth val="0"/>
        <c:shape val="box"/>
        <c:axId val="392541312"/>
        <c:axId val="689480088"/>
        <c:axId val="0"/>
      </c:bar3DChart>
      <c:catAx>
        <c:axId val="3925413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9480088"/>
        <c:crosses val="autoZero"/>
        <c:auto val="1"/>
        <c:lblAlgn val="ctr"/>
        <c:lblOffset val="100"/>
        <c:noMultiLvlLbl val="0"/>
      </c:catAx>
      <c:valAx>
        <c:axId val="689480088"/>
        <c:scaling>
          <c:orientation val="minMax"/>
        </c:scaling>
        <c:delete val="0"/>
        <c:axPos val="l"/>
        <c:majorGridlines>
          <c:spPr>
            <a:ln w="9525" cap="flat" cmpd="sng" algn="ctr">
              <a:solidFill>
                <a:schemeClr val="tx1">
                  <a:lumMod val="5000"/>
                  <a:lumOff val="9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2541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US"/>
              <a:t>Age Ratio</a:t>
            </a:r>
          </a:p>
        </c:rich>
      </c:tx>
      <c:overlay val="0"/>
      <c:spPr>
        <a:noFill/>
        <a:ln>
          <a:noFill/>
        </a:ln>
        <a:effectLst/>
      </c:spPr>
      <c:txPr>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7951831664239306E-2"/>
          <c:y val="0.2216064091062456"/>
          <c:w val="0.79690933942832676"/>
          <c:h val="0.72030168299149677"/>
        </c:manualLayout>
      </c:layout>
      <c:pie3DChart>
        <c:varyColors val="1"/>
        <c:ser>
          <c:idx val="0"/>
          <c:order val="0"/>
          <c:tx>
            <c:strRef>
              <c:f>Sheet1!$Q$8</c:f>
              <c:strCache>
                <c:ptCount val="1"/>
                <c:pt idx="0">
                  <c:v>Ratio</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4D2-4410-BA05-18507B8EE91E}"/>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4D2-4410-BA05-18507B8EE91E}"/>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4D2-4410-BA05-18507B8EE91E}"/>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14D2-4410-BA05-18507B8EE91E}"/>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3-14D2-4410-BA05-18507B8EE91E}"/>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5-14D2-4410-BA05-18507B8EE91E}"/>
                </c:ext>
              </c:extLst>
            </c:dLbl>
            <c:spPr>
              <a:solidFill>
                <a:sysClr val="window" lastClr="FFFFFF">
                  <a:alpha val="90000"/>
                </a:sysClr>
              </a:solidFill>
              <a:ln w="12700" cap="flat" cmpd="sng" algn="ctr">
                <a:solidFill>
                  <a:srgbClr val="4472C4"/>
                </a:solidFill>
                <a:round/>
              </a:ln>
              <a:effectLst>
                <a:outerShdw blurRad="50800" dist="38100" dir="2700000" algn="tl" rotWithShape="0">
                  <a:srgbClr val="4472C4">
                    <a:lumMod val="75000"/>
                    <a:alpha val="40000"/>
                  </a:srgbClr>
                </a:outerShdw>
              </a:effectLst>
            </c:sp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Sheet1!$O$9:$O$11</c:f>
              <c:strCache>
                <c:ptCount val="3"/>
                <c:pt idx="0">
                  <c:v>18-24</c:v>
                </c:pt>
                <c:pt idx="1">
                  <c:v>25-34</c:v>
                </c:pt>
                <c:pt idx="2">
                  <c:v>35-45</c:v>
                </c:pt>
              </c:strCache>
            </c:strRef>
          </c:cat>
          <c:val>
            <c:numRef>
              <c:f>Sheet1!$Q$9:$Q$11</c:f>
              <c:numCache>
                <c:formatCode>0%</c:formatCode>
                <c:ptCount val="3"/>
                <c:pt idx="0">
                  <c:v>0.40494233937397034</c:v>
                </c:pt>
                <c:pt idx="1">
                  <c:v>0.43953871499176278</c:v>
                </c:pt>
                <c:pt idx="2">
                  <c:v>0.15551894563426688</c:v>
                </c:pt>
              </c:numCache>
            </c:numRef>
          </c:val>
          <c:extLst>
            <c:ext xmlns:c16="http://schemas.microsoft.com/office/drawing/2014/chart" uri="{C3380CC4-5D6E-409C-BE32-E72D297353CC}">
              <c16:uniqueId val="{00000006-14D2-4410-BA05-18507B8EE91E}"/>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Major Products Purchased by Age Groups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Sheet1!$R$23</c:f>
              <c:strCache>
                <c:ptCount val="1"/>
                <c:pt idx="0">
                  <c:v>18-24</c:v>
                </c:pt>
              </c:strCache>
            </c:strRef>
          </c:tx>
          <c:spPr>
            <a:solidFill>
              <a:schemeClr val="accent1"/>
            </a:solidFill>
            <a:ln>
              <a:noFill/>
            </a:ln>
            <a:effectLst/>
          </c:spPr>
          <c:invertIfNegative val="0"/>
          <c:cat>
            <c:strRef>
              <c:f>Sheet1!$Q$24:$Q$27</c:f>
              <c:strCache>
                <c:ptCount val="4"/>
                <c:pt idx="0">
                  <c:v> Accessories such as watches, sunglasses, Socks, Belts, Hair accessories, etc</c:v>
                </c:pt>
                <c:pt idx="1">
                  <c:v> Beauty Products</c:v>
                </c:pt>
                <c:pt idx="2">
                  <c:v> Personal care products such as skin care products, powders, soaps, shampoo, toothpaste, etc</c:v>
                </c:pt>
                <c:pt idx="3">
                  <c:v> Women/Men/Kids Apparels</c:v>
                </c:pt>
              </c:strCache>
            </c:strRef>
          </c:cat>
          <c:val>
            <c:numRef>
              <c:f>Sheet1!$R$24:$R$27</c:f>
              <c:numCache>
                <c:formatCode>0%</c:formatCode>
                <c:ptCount val="4"/>
                <c:pt idx="0">
                  <c:v>0.55000000000000004</c:v>
                </c:pt>
                <c:pt idx="1">
                  <c:v>0.49</c:v>
                </c:pt>
                <c:pt idx="2">
                  <c:v>0.53</c:v>
                </c:pt>
                <c:pt idx="3">
                  <c:v>0.45</c:v>
                </c:pt>
              </c:numCache>
            </c:numRef>
          </c:val>
          <c:extLst>
            <c:ext xmlns:c16="http://schemas.microsoft.com/office/drawing/2014/chart" uri="{C3380CC4-5D6E-409C-BE32-E72D297353CC}">
              <c16:uniqueId val="{00000000-DC07-4D0C-9BCD-E1AA5E82B4A2}"/>
            </c:ext>
          </c:extLst>
        </c:ser>
        <c:ser>
          <c:idx val="1"/>
          <c:order val="1"/>
          <c:tx>
            <c:strRef>
              <c:f>Sheet1!$S$23</c:f>
              <c:strCache>
                <c:ptCount val="1"/>
                <c:pt idx="0">
                  <c:v>25-34</c:v>
                </c:pt>
              </c:strCache>
            </c:strRef>
          </c:tx>
          <c:spPr>
            <a:solidFill>
              <a:schemeClr val="accent2"/>
            </a:solidFill>
            <a:ln>
              <a:noFill/>
            </a:ln>
            <a:effectLst/>
          </c:spPr>
          <c:invertIfNegative val="0"/>
          <c:cat>
            <c:strRef>
              <c:f>Sheet1!$Q$24:$Q$27</c:f>
              <c:strCache>
                <c:ptCount val="4"/>
                <c:pt idx="0">
                  <c:v> Accessories such as watches, sunglasses, Socks, Belts, Hair accessories, etc</c:v>
                </c:pt>
                <c:pt idx="1">
                  <c:v> Beauty Products</c:v>
                </c:pt>
                <c:pt idx="2">
                  <c:v> Personal care products such as skin care products, powders, soaps, shampoo, toothpaste, etc</c:v>
                </c:pt>
                <c:pt idx="3">
                  <c:v> Women/Men/Kids Apparels</c:v>
                </c:pt>
              </c:strCache>
            </c:strRef>
          </c:cat>
          <c:val>
            <c:numRef>
              <c:f>Sheet1!$S$24:$S$27</c:f>
              <c:numCache>
                <c:formatCode>0%</c:formatCode>
                <c:ptCount val="4"/>
                <c:pt idx="0">
                  <c:v>0.62</c:v>
                </c:pt>
                <c:pt idx="1">
                  <c:v>0.65</c:v>
                </c:pt>
                <c:pt idx="2">
                  <c:v>0.66</c:v>
                </c:pt>
                <c:pt idx="3">
                  <c:v>0.63</c:v>
                </c:pt>
              </c:numCache>
            </c:numRef>
          </c:val>
          <c:extLst>
            <c:ext xmlns:c16="http://schemas.microsoft.com/office/drawing/2014/chart" uri="{C3380CC4-5D6E-409C-BE32-E72D297353CC}">
              <c16:uniqueId val="{00000001-DC07-4D0C-9BCD-E1AA5E82B4A2}"/>
            </c:ext>
          </c:extLst>
        </c:ser>
        <c:ser>
          <c:idx val="2"/>
          <c:order val="2"/>
          <c:tx>
            <c:strRef>
              <c:f>Sheet1!$T$23</c:f>
              <c:strCache>
                <c:ptCount val="1"/>
                <c:pt idx="0">
                  <c:v>35-45</c:v>
                </c:pt>
              </c:strCache>
            </c:strRef>
          </c:tx>
          <c:spPr>
            <a:solidFill>
              <a:schemeClr val="accent3"/>
            </a:solidFill>
            <a:ln>
              <a:noFill/>
            </a:ln>
            <a:effectLst/>
          </c:spPr>
          <c:invertIfNegative val="0"/>
          <c:cat>
            <c:strRef>
              <c:f>Sheet1!$Q$24:$Q$27</c:f>
              <c:strCache>
                <c:ptCount val="4"/>
                <c:pt idx="0">
                  <c:v> Accessories such as watches, sunglasses, Socks, Belts, Hair accessories, etc</c:v>
                </c:pt>
                <c:pt idx="1">
                  <c:v> Beauty Products</c:v>
                </c:pt>
                <c:pt idx="2">
                  <c:v> Personal care products such as skin care products, powders, soaps, shampoo, toothpaste, etc</c:v>
                </c:pt>
                <c:pt idx="3">
                  <c:v> Women/Men/Kids Apparels</c:v>
                </c:pt>
              </c:strCache>
            </c:strRef>
          </c:cat>
          <c:val>
            <c:numRef>
              <c:f>Sheet1!$T$24:$T$27</c:f>
              <c:numCache>
                <c:formatCode>0%</c:formatCode>
                <c:ptCount val="4"/>
                <c:pt idx="0">
                  <c:v>0.56000000000000005</c:v>
                </c:pt>
                <c:pt idx="1">
                  <c:v>0.66</c:v>
                </c:pt>
                <c:pt idx="2">
                  <c:v>0.66</c:v>
                </c:pt>
                <c:pt idx="3">
                  <c:v>0.69</c:v>
                </c:pt>
              </c:numCache>
            </c:numRef>
          </c:val>
          <c:extLst>
            <c:ext xmlns:c16="http://schemas.microsoft.com/office/drawing/2014/chart" uri="{C3380CC4-5D6E-409C-BE32-E72D297353CC}">
              <c16:uniqueId val="{00000002-DC07-4D0C-9BCD-E1AA5E82B4A2}"/>
            </c:ext>
          </c:extLst>
        </c:ser>
        <c:dLbls>
          <c:showLegendKey val="0"/>
          <c:showVal val="0"/>
          <c:showCatName val="0"/>
          <c:showSerName val="0"/>
          <c:showPercent val="0"/>
          <c:showBubbleSize val="0"/>
        </c:dLbls>
        <c:gapWidth val="219"/>
        <c:overlap val="-27"/>
        <c:axId val="606679976"/>
        <c:axId val="606680696"/>
      </c:barChart>
      <c:catAx>
        <c:axId val="606679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680696"/>
        <c:crosses val="autoZero"/>
        <c:auto val="1"/>
        <c:lblAlgn val="ctr"/>
        <c:lblOffset val="100"/>
        <c:noMultiLvlLbl val="0"/>
      </c:catAx>
      <c:valAx>
        <c:axId val="6066806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6679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Brand Positioning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Sheet1!$C$42</c:f>
              <c:strCache>
                <c:ptCount val="1"/>
                <c:pt idx="0">
                  <c:v>Number of Respondents</c:v>
                </c:pt>
              </c:strCache>
            </c:strRef>
          </c:tx>
          <c:spPr>
            <a:solidFill>
              <a:schemeClr val="accent1"/>
            </a:solidFill>
            <a:ln>
              <a:noFill/>
            </a:ln>
            <a:effectLst/>
          </c:spPr>
          <c:invertIfNegative val="0"/>
          <c:cat>
            <c:strRef>
              <c:f>Sheet1!$B$43:$B$50</c:f>
              <c:strCache>
                <c:ptCount val="8"/>
                <c:pt idx="0">
                  <c:v>bulbul</c:v>
                </c:pt>
                <c:pt idx="1">
                  <c:v>flipkart</c:v>
                </c:pt>
                <c:pt idx="2">
                  <c:v>glowroad</c:v>
                </c:pt>
                <c:pt idx="3">
                  <c:v>meesho</c:v>
                </c:pt>
                <c:pt idx="4">
                  <c:v>myntra</c:v>
                </c:pt>
                <c:pt idx="5">
                  <c:v>others</c:v>
                </c:pt>
                <c:pt idx="6">
                  <c:v>shop 101</c:v>
                </c:pt>
                <c:pt idx="7">
                  <c:v>snapdeal</c:v>
                </c:pt>
              </c:strCache>
            </c:strRef>
          </c:cat>
          <c:val>
            <c:numRef>
              <c:f>Sheet1!$C$43:$C$50</c:f>
              <c:numCache>
                <c:formatCode>General</c:formatCode>
                <c:ptCount val="8"/>
                <c:pt idx="0">
                  <c:v>0</c:v>
                </c:pt>
                <c:pt idx="1">
                  <c:v>880.15</c:v>
                </c:pt>
                <c:pt idx="2">
                  <c:v>0</c:v>
                </c:pt>
                <c:pt idx="3">
                  <c:v>60.7</c:v>
                </c:pt>
                <c:pt idx="4">
                  <c:v>151.75</c:v>
                </c:pt>
                <c:pt idx="5">
                  <c:v>91.05</c:v>
                </c:pt>
                <c:pt idx="6">
                  <c:v>0</c:v>
                </c:pt>
                <c:pt idx="7">
                  <c:v>60.7</c:v>
                </c:pt>
              </c:numCache>
            </c:numRef>
          </c:val>
          <c:extLst>
            <c:ext xmlns:c16="http://schemas.microsoft.com/office/drawing/2014/chart" uri="{C3380CC4-5D6E-409C-BE32-E72D297353CC}">
              <c16:uniqueId val="{00000000-EB36-4ECB-9DFE-18D7112E9667}"/>
            </c:ext>
          </c:extLst>
        </c:ser>
        <c:dLbls>
          <c:showLegendKey val="0"/>
          <c:showVal val="0"/>
          <c:showCatName val="0"/>
          <c:showSerName val="0"/>
          <c:showPercent val="0"/>
          <c:showBubbleSize val="0"/>
        </c:dLbls>
        <c:gapWidth val="219"/>
        <c:overlap val="-27"/>
        <c:axId val="804130016"/>
        <c:axId val="804130376"/>
      </c:barChart>
      <c:lineChart>
        <c:grouping val="standard"/>
        <c:varyColors val="0"/>
        <c:ser>
          <c:idx val="1"/>
          <c:order val="1"/>
          <c:tx>
            <c:strRef>
              <c:f>Sheet1!$D$42</c:f>
              <c:strCache>
                <c:ptCount val="1"/>
                <c:pt idx="0">
                  <c:v>Percentage</c:v>
                </c:pt>
              </c:strCache>
            </c:strRef>
          </c:tx>
          <c:spPr>
            <a:ln w="28575" cap="rnd">
              <a:solidFill>
                <a:schemeClr val="accent2"/>
              </a:solidFill>
              <a:round/>
            </a:ln>
            <a:effectLst/>
          </c:spPr>
          <c:marker>
            <c:symbol val="none"/>
          </c:marker>
          <c:cat>
            <c:strRef>
              <c:f>Sheet1!$B$43:$B$50</c:f>
              <c:strCache>
                <c:ptCount val="8"/>
                <c:pt idx="0">
                  <c:v>bulbul</c:v>
                </c:pt>
                <c:pt idx="1">
                  <c:v>flipkart</c:v>
                </c:pt>
                <c:pt idx="2">
                  <c:v>glowroad</c:v>
                </c:pt>
                <c:pt idx="3">
                  <c:v>meesho</c:v>
                </c:pt>
                <c:pt idx="4">
                  <c:v>myntra</c:v>
                </c:pt>
                <c:pt idx="5">
                  <c:v>others</c:v>
                </c:pt>
                <c:pt idx="6">
                  <c:v>shop 101</c:v>
                </c:pt>
                <c:pt idx="7">
                  <c:v>snapdeal</c:v>
                </c:pt>
              </c:strCache>
            </c:strRef>
          </c:cat>
          <c:val>
            <c:numRef>
              <c:f>Sheet1!$D$43:$D$50</c:f>
              <c:numCache>
                <c:formatCode>0%</c:formatCode>
                <c:ptCount val="8"/>
                <c:pt idx="0">
                  <c:v>0</c:v>
                </c:pt>
                <c:pt idx="1">
                  <c:v>0.70731707317073178</c:v>
                </c:pt>
                <c:pt idx="2">
                  <c:v>0</c:v>
                </c:pt>
                <c:pt idx="3">
                  <c:v>4.8780487804878057E-2</c:v>
                </c:pt>
                <c:pt idx="4">
                  <c:v>0.12195121951219513</c:v>
                </c:pt>
                <c:pt idx="5">
                  <c:v>7.3170731707317083E-2</c:v>
                </c:pt>
                <c:pt idx="6">
                  <c:v>0</c:v>
                </c:pt>
                <c:pt idx="7">
                  <c:v>4.8780487804878057E-2</c:v>
                </c:pt>
              </c:numCache>
            </c:numRef>
          </c:val>
          <c:smooth val="0"/>
          <c:extLst>
            <c:ext xmlns:c16="http://schemas.microsoft.com/office/drawing/2014/chart" uri="{C3380CC4-5D6E-409C-BE32-E72D297353CC}">
              <c16:uniqueId val="{00000001-EB36-4ECB-9DFE-18D7112E9667}"/>
            </c:ext>
          </c:extLst>
        </c:ser>
        <c:dLbls>
          <c:showLegendKey val="0"/>
          <c:showVal val="0"/>
          <c:showCatName val="0"/>
          <c:showSerName val="0"/>
          <c:showPercent val="0"/>
          <c:showBubbleSize val="0"/>
        </c:dLbls>
        <c:marker val="1"/>
        <c:smooth val="0"/>
        <c:axId val="804126776"/>
        <c:axId val="804128216"/>
      </c:lineChart>
      <c:catAx>
        <c:axId val="80413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130376"/>
        <c:crosses val="autoZero"/>
        <c:auto val="1"/>
        <c:lblAlgn val="ctr"/>
        <c:lblOffset val="100"/>
        <c:noMultiLvlLbl val="0"/>
      </c:catAx>
      <c:valAx>
        <c:axId val="804130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130016"/>
        <c:crosses val="autoZero"/>
        <c:crossBetween val="between"/>
      </c:valAx>
      <c:valAx>
        <c:axId val="804128216"/>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4126776"/>
        <c:crosses val="max"/>
        <c:crossBetween val="between"/>
      </c:valAx>
      <c:catAx>
        <c:axId val="804126776"/>
        <c:scaling>
          <c:orientation val="minMax"/>
        </c:scaling>
        <c:delete val="1"/>
        <c:axPos val="b"/>
        <c:numFmt formatCode="General" sourceLinked="1"/>
        <c:majorTickMark val="none"/>
        <c:minorTickMark val="none"/>
        <c:tickLblPos val="nextTo"/>
        <c:crossAx val="80412821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sz="1200" dirty="0"/>
              <a:t>Brand Awareness according to Number of Respondents</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Sheet1!$D$87</c:f>
              <c:strCache>
                <c:ptCount val="1"/>
                <c:pt idx="0">
                  <c:v>Respondents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Sheet1!$B$88:$B$95</c:f>
              <c:strCache>
                <c:ptCount val="8"/>
                <c:pt idx="0">
                  <c:v> Amazon</c:v>
                </c:pt>
                <c:pt idx="1">
                  <c:v> Bulbul</c:v>
                </c:pt>
                <c:pt idx="2">
                  <c:v> Flipkart</c:v>
                </c:pt>
                <c:pt idx="3">
                  <c:v> Glowroad</c:v>
                </c:pt>
                <c:pt idx="4">
                  <c:v> Meesho</c:v>
                </c:pt>
                <c:pt idx="5">
                  <c:v> Myntra</c:v>
                </c:pt>
                <c:pt idx="6">
                  <c:v> Shop 101</c:v>
                </c:pt>
                <c:pt idx="7">
                  <c:v> Snapdeal</c:v>
                </c:pt>
              </c:strCache>
            </c:strRef>
          </c:cat>
          <c:val>
            <c:numRef>
              <c:f>Sheet1!$D$88:$D$95</c:f>
              <c:numCache>
                <c:formatCode>0</c:formatCode>
                <c:ptCount val="8"/>
                <c:pt idx="0">
                  <c:v>2701.15</c:v>
                </c:pt>
                <c:pt idx="1">
                  <c:v>212.45000000000002</c:v>
                </c:pt>
                <c:pt idx="2">
                  <c:v>2610.1</c:v>
                </c:pt>
                <c:pt idx="3">
                  <c:v>333.85</c:v>
                </c:pt>
                <c:pt idx="4">
                  <c:v>1547.8500000000001</c:v>
                </c:pt>
                <c:pt idx="5">
                  <c:v>2003.1000000000001</c:v>
                </c:pt>
                <c:pt idx="6">
                  <c:v>394.55</c:v>
                </c:pt>
                <c:pt idx="7">
                  <c:v>1578.2</c:v>
                </c:pt>
              </c:numCache>
            </c:numRef>
          </c:val>
          <c:extLst>
            <c:ext xmlns:c16="http://schemas.microsoft.com/office/drawing/2014/chart" uri="{C3380CC4-5D6E-409C-BE32-E72D297353CC}">
              <c16:uniqueId val="{00000000-9206-4122-A35E-F7D287FD9825}"/>
            </c:ext>
          </c:extLst>
        </c:ser>
        <c:dLbls>
          <c:dLblPos val="outEnd"/>
          <c:showLegendKey val="0"/>
          <c:showVal val="1"/>
          <c:showCatName val="0"/>
          <c:showSerName val="0"/>
          <c:showPercent val="0"/>
          <c:showBubbleSize val="0"/>
        </c:dLbls>
        <c:gapWidth val="267"/>
        <c:overlap val="-43"/>
        <c:axId val="703210256"/>
        <c:axId val="703210616"/>
      </c:barChart>
      <c:catAx>
        <c:axId val="703210256"/>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Brands</a:t>
                </a:r>
              </a:p>
            </c:rich>
          </c:tx>
          <c:layout>
            <c:manualLayout>
              <c:xMode val="edge"/>
              <c:yMode val="edge"/>
              <c:x val="0.44764145492087459"/>
              <c:y val="0.88075207385129173"/>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703210616"/>
        <c:crosses val="autoZero"/>
        <c:auto val="1"/>
        <c:lblAlgn val="ctr"/>
        <c:lblOffset val="100"/>
        <c:noMultiLvlLbl val="0"/>
      </c:catAx>
      <c:valAx>
        <c:axId val="70321061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dirty="0"/>
                  <a:t>Number of Respondents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703210256"/>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Preference of Shopping Platforms by Age Group</a:t>
            </a:r>
          </a:p>
        </c:rich>
      </c:tx>
      <c:overlay val="0"/>
      <c:spPr>
        <a:gradFill>
          <a:gsLst>
            <a:gs pos="0">
              <a:schemeClr val="accent4">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Sheet1!$B$268</c:f>
              <c:strCache>
                <c:ptCount val="1"/>
                <c:pt idx="0">
                  <c:v>amazon</c:v>
                </c:pt>
              </c:strCache>
            </c:strRef>
          </c:tx>
          <c:spPr>
            <a:solidFill>
              <a:schemeClr val="accent4">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Sheet1!$C$267:$E$267</c:f>
              <c:strCache>
                <c:ptCount val="3"/>
                <c:pt idx="0">
                  <c:v>18-24</c:v>
                </c:pt>
                <c:pt idx="1">
                  <c:v>25-34</c:v>
                </c:pt>
                <c:pt idx="2">
                  <c:v>35-45</c:v>
                </c:pt>
              </c:strCache>
            </c:strRef>
          </c:cat>
          <c:val>
            <c:numRef>
              <c:f>Sheet1!$C$268:$E$268</c:f>
              <c:numCache>
                <c:formatCode>0</c:formatCode>
                <c:ptCount val="3"/>
                <c:pt idx="0">
                  <c:v>553.05000000000007</c:v>
                </c:pt>
                <c:pt idx="1">
                  <c:v>733.7</c:v>
                </c:pt>
                <c:pt idx="2">
                  <c:v>278.47999999999996</c:v>
                </c:pt>
              </c:numCache>
            </c:numRef>
          </c:val>
          <c:extLst>
            <c:ext xmlns:c16="http://schemas.microsoft.com/office/drawing/2014/chart" uri="{C3380CC4-5D6E-409C-BE32-E72D297353CC}">
              <c16:uniqueId val="{00000000-6588-4289-86EF-64494C0CFC27}"/>
            </c:ext>
          </c:extLst>
        </c:ser>
        <c:ser>
          <c:idx val="1"/>
          <c:order val="1"/>
          <c:tx>
            <c:strRef>
              <c:f>Sheet1!$B$269</c:f>
              <c:strCache>
                <c:ptCount val="1"/>
                <c:pt idx="0">
                  <c:v>flipkart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Sheet1!$C$267:$E$267</c:f>
              <c:strCache>
                <c:ptCount val="3"/>
                <c:pt idx="0">
                  <c:v>18-24</c:v>
                </c:pt>
                <c:pt idx="1">
                  <c:v>25-34</c:v>
                </c:pt>
                <c:pt idx="2">
                  <c:v>35-45</c:v>
                </c:pt>
              </c:strCache>
            </c:strRef>
          </c:cat>
          <c:val>
            <c:numRef>
              <c:f>Sheet1!$C$269:$E$269</c:f>
              <c:numCache>
                <c:formatCode>0</c:formatCode>
                <c:ptCount val="3"/>
                <c:pt idx="0">
                  <c:v>393.28000000000003</c:v>
                </c:pt>
                <c:pt idx="1">
                  <c:v>346.84000000000003</c:v>
                </c:pt>
                <c:pt idx="2">
                  <c:v>108.56</c:v>
                </c:pt>
              </c:numCache>
            </c:numRef>
          </c:val>
          <c:extLst>
            <c:ext xmlns:c16="http://schemas.microsoft.com/office/drawing/2014/chart" uri="{C3380CC4-5D6E-409C-BE32-E72D297353CC}">
              <c16:uniqueId val="{00000001-6588-4289-86EF-64494C0CFC27}"/>
            </c:ext>
          </c:extLst>
        </c:ser>
        <c:ser>
          <c:idx val="2"/>
          <c:order val="2"/>
          <c:tx>
            <c:strRef>
              <c:f>Sheet1!$B$270</c:f>
              <c:strCache>
                <c:ptCount val="1"/>
                <c:pt idx="0">
                  <c:v>myntra</c:v>
                </c:pt>
              </c:strCache>
            </c:strRef>
          </c:tx>
          <c:spPr>
            <a:solidFill>
              <a:schemeClr val="accent4">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Sheet1!$C$267:$E$267</c:f>
              <c:strCache>
                <c:ptCount val="3"/>
                <c:pt idx="0">
                  <c:v>18-24</c:v>
                </c:pt>
                <c:pt idx="1">
                  <c:v>25-34</c:v>
                </c:pt>
                <c:pt idx="2">
                  <c:v>35-45</c:v>
                </c:pt>
              </c:strCache>
            </c:strRef>
          </c:cat>
          <c:val>
            <c:numRef>
              <c:f>Sheet1!$C$270:$E$270</c:f>
              <c:numCache>
                <c:formatCode>0</c:formatCode>
                <c:ptCount val="3"/>
                <c:pt idx="0">
                  <c:v>110.61</c:v>
                </c:pt>
                <c:pt idx="1">
                  <c:v>106.72</c:v>
                </c:pt>
                <c:pt idx="2">
                  <c:v>28.32</c:v>
                </c:pt>
              </c:numCache>
            </c:numRef>
          </c:val>
          <c:extLst>
            <c:ext xmlns:c16="http://schemas.microsoft.com/office/drawing/2014/chart" uri="{C3380CC4-5D6E-409C-BE32-E72D297353CC}">
              <c16:uniqueId val="{00000002-6588-4289-86EF-64494C0CFC27}"/>
            </c:ext>
          </c:extLst>
        </c:ser>
        <c:dLbls>
          <c:dLblPos val="outEnd"/>
          <c:showLegendKey val="0"/>
          <c:showVal val="1"/>
          <c:showCatName val="0"/>
          <c:showSerName val="0"/>
          <c:showPercent val="0"/>
          <c:showBubbleSize val="0"/>
        </c:dLbls>
        <c:gapWidth val="219"/>
        <c:overlap val="-27"/>
        <c:axId val="799348976"/>
        <c:axId val="799350056"/>
      </c:barChart>
      <c:catAx>
        <c:axId val="799348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350056"/>
        <c:crosses val="autoZero"/>
        <c:auto val="1"/>
        <c:lblAlgn val="ctr"/>
        <c:lblOffset val="100"/>
        <c:noMultiLvlLbl val="0"/>
      </c:catAx>
      <c:valAx>
        <c:axId val="7993500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93489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5400">
      <a:solidFill>
        <a:schemeClr val="accent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Sheet1!$S$320</c:f>
              <c:strCache>
                <c:ptCount val="1"/>
                <c:pt idx="0">
                  <c:v>Is a trusted platform for shopping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Sheet1!$T$319:$V$319</c:f>
              <c:strCache>
                <c:ptCount val="3"/>
                <c:pt idx="0">
                  <c:v> Meesho</c:v>
                </c:pt>
                <c:pt idx="1">
                  <c:v> Amazon</c:v>
                </c:pt>
                <c:pt idx="2">
                  <c:v> Myntra</c:v>
                </c:pt>
              </c:strCache>
            </c:strRef>
          </c:cat>
          <c:val>
            <c:numRef>
              <c:f>Sheet1!$T$320:$V$320</c:f>
              <c:numCache>
                <c:formatCode>0%</c:formatCode>
                <c:ptCount val="3"/>
                <c:pt idx="0">
                  <c:v>0.55000000000000004</c:v>
                </c:pt>
                <c:pt idx="1">
                  <c:v>0.82</c:v>
                </c:pt>
                <c:pt idx="2">
                  <c:v>0.64</c:v>
                </c:pt>
              </c:numCache>
            </c:numRef>
          </c:val>
          <c:extLst>
            <c:ext xmlns:c16="http://schemas.microsoft.com/office/drawing/2014/chart" uri="{C3380CC4-5D6E-409C-BE32-E72D297353CC}">
              <c16:uniqueId val="{00000000-F6D4-42CC-98FF-67F528DC0296}"/>
            </c:ext>
          </c:extLst>
        </c:ser>
        <c:dLbls>
          <c:dLblPos val="outEnd"/>
          <c:showLegendKey val="0"/>
          <c:showVal val="1"/>
          <c:showCatName val="0"/>
          <c:showSerName val="0"/>
          <c:showPercent val="0"/>
          <c:showBubbleSize val="0"/>
        </c:dLbls>
        <c:gapWidth val="267"/>
        <c:overlap val="-43"/>
        <c:axId val="700038928"/>
        <c:axId val="700036048"/>
      </c:barChart>
      <c:catAx>
        <c:axId val="70003892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Brands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700036048"/>
        <c:crosses val="autoZero"/>
        <c:auto val="1"/>
        <c:lblAlgn val="ctr"/>
        <c:lblOffset val="100"/>
        <c:noMultiLvlLbl val="0"/>
      </c:catAx>
      <c:valAx>
        <c:axId val="70003604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a:t>Percentage of Respondents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700038928"/>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Sheet1!$S$323</c:f>
              <c:strCache>
                <c:ptCount val="1"/>
                <c:pt idx="0">
                  <c:v>Offers a good range of products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Sheet1!$T$322:$V$322</c:f>
              <c:strCache>
                <c:ptCount val="3"/>
                <c:pt idx="0">
                  <c:v> Snapdeal</c:v>
                </c:pt>
                <c:pt idx="1">
                  <c:v> Glowroad</c:v>
                </c:pt>
                <c:pt idx="2">
                  <c:v> Bulbul</c:v>
                </c:pt>
              </c:strCache>
            </c:strRef>
          </c:cat>
          <c:val>
            <c:numRef>
              <c:f>Sheet1!$T$323:$V$323</c:f>
              <c:numCache>
                <c:formatCode>0%</c:formatCode>
                <c:ptCount val="3"/>
                <c:pt idx="0">
                  <c:v>0.49</c:v>
                </c:pt>
                <c:pt idx="1">
                  <c:v>0.51</c:v>
                </c:pt>
                <c:pt idx="2">
                  <c:v>0.5</c:v>
                </c:pt>
              </c:numCache>
            </c:numRef>
          </c:val>
          <c:extLst>
            <c:ext xmlns:c16="http://schemas.microsoft.com/office/drawing/2014/chart" uri="{C3380CC4-5D6E-409C-BE32-E72D297353CC}">
              <c16:uniqueId val="{00000000-B1FE-4551-BC7D-E56A17AAB503}"/>
            </c:ext>
          </c:extLst>
        </c:ser>
        <c:dLbls>
          <c:dLblPos val="outEnd"/>
          <c:showLegendKey val="0"/>
          <c:showVal val="1"/>
          <c:showCatName val="0"/>
          <c:showSerName val="0"/>
          <c:showPercent val="0"/>
          <c:showBubbleSize val="0"/>
        </c:dLbls>
        <c:gapWidth val="267"/>
        <c:overlap val="-43"/>
        <c:axId val="392541672"/>
        <c:axId val="795704952"/>
      </c:barChart>
      <c:catAx>
        <c:axId val="392541672"/>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Brand</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795704952"/>
        <c:crosses val="autoZero"/>
        <c:auto val="1"/>
        <c:lblAlgn val="ctr"/>
        <c:lblOffset val="100"/>
        <c:noMultiLvlLbl val="0"/>
      </c:catAx>
      <c:valAx>
        <c:axId val="79570495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Percentage of Respondents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392541672"/>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7">
  <a:schemeClr val="accent4"/>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7">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08C817-A089-4FAD-BC04-3E2FF5B1CB6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E8A5C80-DC0D-41DD-B7A4-4DD6375DA6A7}">
      <dgm:prSet/>
      <dgm:spPr/>
      <dgm:t>
        <a:bodyPr/>
        <a:lstStyle/>
        <a:p>
          <a:r>
            <a:rPr lang="en-US" b="1"/>
            <a:t>Amazon </a:t>
          </a:r>
          <a:endParaRPr lang="en-US"/>
        </a:p>
      </dgm:t>
    </dgm:pt>
    <dgm:pt modelId="{50B64F69-EAEC-4A86-9AF7-9CD78EB2F525}" type="parTrans" cxnId="{E466D179-7179-475F-B4D5-F8BE98314DEB}">
      <dgm:prSet/>
      <dgm:spPr/>
      <dgm:t>
        <a:bodyPr/>
        <a:lstStyle/>
        <a:p>
          <a:endParaRPr lang="en-US"/>
        </a:p>
      </dgm:t>
    </dgm:pt>
    <dgm:pt modelId="{8E712FB7-6D8D-47DE-A269-5F363A16D9F2}" type="sibTrans" cxnId="{E466D179-7179-475F-B4D5-F8BE98314DEB}">
      <dgm:prSet/>
      <dgm:spPr/>
      <dgm:t>
        <a:bodyPr/>
        <a:lstStyle/>
        <a:p>
          <a:endParaRPr lang="en-US"/>
        </a:p>
      </dgm:t>
    </dgm:pt>
    <dgm:pt modelId="{7020900A-3AC2-496D-88DD-BE7B4162DC81}">
      <dgm:prSet/>
      <dgm:spPr/>
      <dgm:t>
        <a:bodyPr/>
        <a:lstStyle/>
        <a:p>
          <a:r>
            <a:rPr lang="en-US" b="1"/>
            <a:t>Bulbul</a:t>
          </a:r>
          <a:endParaRPr lang="en-US"/>
        </a:p>
      </dgm:t>
    </dgm:pt>
    <dgm:pt modelId="{49FED667-E669-4B56-BE0F-51927B0E8F02}" type="parTrans" cxnId="{94086DE7-8DBB-43DB-8E33-544733A083CB}">
      <dgm:prSet/>
      <dgm:spPr/>
      <dgm:t>
        <a:bodyPr/>
        <a:lstStyle/>
        <a:p>
          <a:endParaRPr lang="en-US"/>
        </a:p>
      </dgm:t>
    </dgm:pt>
    <dgm:pt modelId="{4BC11454-725C-4A6F-90AB-DB5B1D9F5573}" type="sibTrans" cxnId="{94086DE7-8DBB-43DB-8E33-544733A083CB}">
      <dgm:prSet/>
      <dgm:spPr/>
      <dgm:t>
        <a:bodyPr/>
        <a:lstStyle/>
        <a:p>
          <a:endParaRPr lang="en-US"/>
        </a:p>
      </dgm:t>
    </dgm:pt>
    <dgm:pt modelId="{0843329D-3E20-4D63-909A-2F9E3D52331F}">
      <dgm:prSet/>
      <dgm:spPr/>
      <dgm:t>
        <a:bodyPr/>
        <a:lstStyle/>
        <a:p>
          <a:r>
            <a:rPr lang="en-US" b="1"/>
            <a:t>Flipkart</a:t>
          </a:r>
          <a:endParaRPr lang="en-US"/>
        </a:p>
      </dgm:t>
    </dgm:pt>
    <dgm:pt modelId="{DA798D02-F72E-4A96-956F-0005D739DF96}" type="parTrans" cxnId="{1F0060F5-0DDE-47EC-89B0-7F27A34A3C08}">
      <dgm:prSet/>
      <dgm:spPr/>
      <dgm:t>
        <a:bodyPr/>
        <a:lstStyle/>
        <a:p>
          <a:endParaRPr lang="en-US"/>
        </a:p>
      </dgm:t>
    </dgm:pt>
    <dgm:pt modelId="{0E05D11A-24E5-4C61-99DC-0C3F447FF24E}" type="sibTrans" cxnId="{1F0060F5-0DDE-47EC-89B0-7F27A34A3C08}">
      <dgm:prSet/>
      <dgm:spPr/>
      <dgm:t>
        <a:bodyPr/>
        <a:lstStyle/>
        <a:p>
          <a:endParaRPr lang="en-US"/>
        </a:p>
      </dgm:t>
    </dgm:pt>
    <dgm:pt modelId="{74A7B2E0-8198-4B6E-ABA1-9A7787E80D76}">
      <dgm:prSet/>
      <dgm:spPr/>
      <dgm:t>
        <a:bodyPr/>
        <a:lstStyle/>
        <a:p>
          <a:r>
            <a:rPr lang="en-US" b="1"/>
            <a:t>Glowroad</a:t>
          </a:r>
          <a:endParaRPr lang="en-US"/>
        </a:p>
      </dgm:t>
    </dgm:pt>
    <dgm:pt modelId="{D1B9B336-5585-461C-9634-BE3B3CC6274A}" type="parTrans" cxnId="{C1B2B23A-932D-437D-B6F3-2BAAB2EF645F}">
      <dgm:prSet/>
      <dgm:spPr/>
      <dgm:t>
        <a:bodyPr/>
        <a:lstStyle/>
        <a:p>
          <a:endParaRPr lang="en-US"/>
        </a:p>
      </dgm:t>
    </dgm:pt>
    <dgm:pt modelId="{759FAE18-AAC7-4C51-AC68-386B928CB9D5}" type="sibTrans" cxnId="{C1B2B23A-932D-437D-B6F3-2BAAB2EF645F}">
      <dgm:prSet/>
      <dgm:spPr/>
      <dgm:t>
        <a:bodyPr/>
        <a:lstStyle/>
        <a:p>
          <a:endParaRPr lang="en-US"/>
        </a:p>
      </dgm:t>
    </dgm:pt>
    <dgm:pt modelId="{BCB23B30-A967-4E0E-8218-901F92B8FB76}">
      <dgm:prSet/>
      <dgm:spPr/>
      <dgm:t>
        <a:bodyPr/>
        <a:lstStyle/>
        <a:p>
          <a:r>
            <a:rPr lang="en-US" b="1"/>
            <a:t>Meesho</a:t>
          </a:r>
          <a:endParaRPr lang="en-US"/>
        </a:p>
      </dgm:t>
    </dgm:pt>
    <dgm:pt modelId="{40BB3537-9F02-43F4-9C75-0A2EB5B2F8F5}" type="parTrans" cxnId="{CBD9E4ED-8F85-43B3-A542-48EC6D610FE2}">
      <dgm:prSet/>
      <dgm:spPr/>
      <dgm:t>
        <a:bodyPr/>
        <a:lstStyle/>
        <a:p>
          <a:endParaRPr lang="en-US"/>
        </a:p>
      </dgm:t>
    </dgm:pt>
    <dgm:pt modelId="{D3DC9F20-E747-4E3C-8D06-1341EDC2F143}" type="sibTrans" cxnId="{CBD9E4ED-8F85-43B3-A542-48EC6D610FE2}">
      <dgm:prSet/>
      <dgm:spPr/>
      <dgm:t>
        <a:bodyPr/>
        <a:lstStyle/>
        <a:p>
          <a:endParaRPr lang="en-US"/>
        </a:p>
      </dgm:t>
    </dgm:pt>
    <dgm:pt modelId="{A0CE3B5C-1D28-4730-8DF0-859CA1947C0D}">
      <dgm:prSet/>
      <dgm:spPr/>
      <dgm:t>
        <a:bodyPr/>
        <a:lstStyle/>
        <a:p>
          <a:r>
            <a:rPr lang="en-US" b="1"/>
            <a:t>Myntra</a:t>
          </a:r>
          <a:endParaRPr lang="en-US"/>
        </a:p>
      </dgm:t>
    </dgm:pt>
    <dgm:pt modelId="{89C0C254-CE5F-4D1C-8F7E-47E3B29CB4C6}" type="parTrans" cxnId="{84F42543-DC40-4F37-810E-1B3D76F43E76}">
      <dgm:prSet/>
      <dgm:spPr/>
      <dgm:t>
        <a:bodyPr/>
        <a:lstStyle/>
        <a:p>
          <a:endParaRPr lang="en-US"/>
        </a:p>
      </dgm:t>
    </dgm:pt>
    <dgm:pt modelId="{66AAE08D-52AA-4CB7-93D5-2BB3B3B763E1}" type="sibTrans" cxnId="{84F42543-DC40-4F37-810E-1B3D76F43E76}">
      <dgm:prSet/>
      <dgm:spPr/>
      <dgm:t>
        <a:bodyPr/>
        <a:lstStyle/>
        <a:p>
          <a:endParaRPr lang="en-US"/>
        </a:p>
      </dgm:t>
    </dgm:pt>
    <dgm:pt modelId="{41446E17-9E02-407F-95BB-2D7C2BE62B3A}">
      <dgm:prSet/>
      <dgm:spPr/>
      <dgm:t>
        <a:bodyPr/>
        <a:lstStyle/>
        <a:p>
          <a:r>
            <a:rPr lang="en-US" b="1"/>
            <a:t>Shop 101</a:t>
          </a:r>
          <a:endParaRPr lang="en-US"/>
        </a:p>
      </dgm:t>
    </dgm:pt>
    <dgm:pt modelId="{94558F6D-4341-4384-A613-966E1E1601E3}" type="parTrans" cxnId="{8CF02B6F-8592-45ED-8686-46E7EC597A3F}">
      <dgm:prSet/>
      <dgm:spPr/>
      <dgm:t>
        <a:bodyPr/>
        <a:lstStyle/>
        <a:p>
          <a:endParaRPr lang="en-US"/>
        </a:p>
      </dgm:t>
    </dgm:pt>
    <dgm:pt modelId="{61FE5955-681D-4756-9C75-7E55CEC7B503}" type="sibTrans" cxnId="{8CF02B6F-8592-45ED-8686-46E7EC597A3F}">
      <dgm:prSet/>
      <dgm:spPr/>
      <dgm:t>
        <a:bodyPr/>
        <a:lstStyle/>
        <a:p>
          <a:endParaRPr lang="en-US"/>
        </a:p>
      </dgm:t>
    </dgm:pt>
    <dgm:pt modelId="{B261C243-7C23-42AE-B773-6DCDFB2F82EC}">
      <dgm:prSet/>
      <dgm:spPr/>
      <dgm:t>
        <a:bodyPr/>
        <a:lstStyle/>
        <a:p>
          <a:r>
            <a:rPr lang="en-US" b="1"/>
            <a:t>Snapdeal </a:t>
          </a:r>
          <a:endParaRPr lang="en-US"/>
        </a:p>
      </dgm:t>
    </dgm:pt>
    <dgm:pt modelId="{F36D0ED9-A9EA-4270-A7F8-6CD8D8486AA8}" type="parTrans" cxnId="{2496EC34-EF7C-494B-BE2A-439F6C8EB158}">
      <dgm:prSet/>
      <dgm:spPr/>
      <dgm:t>
        <a:bodyPr/>
        <a:lstStyle/>
        <a:p>
          <a:endParaRPr lang="en-US"/>
        </a:p>
      </dgm:t>
    </dgm:pt>
    <dgm:pt modelId="{573D2571-F9E0-4C8D-A592-79990934416F}" type="sibTrans" cxnId="{2496EC34-EF7C-494B-BE2A-439F6C8EB158}">
      <dgm:prSet/>
      <dgm:spPr/>
      <dgm:t>
        <a:bodyPr/>
        <a:lstStyle/>
        <a:p>
          <a:endParaRPr lang="en-US"/>
        </a:p>
      </dgm:t>
    </dgm:pt>
    <dgm:pt modelId="{68D24D57-127F-42DA-A0F3-BF88D5A90AF5}" type="pres">
      <dgm:prSet presAssocID="{8308C817-A089-4FAD-BC04-3E2FF5B1CB60}" presName="diagram" presStyleCnt="0">
        <dgm:presLayoutVars>
          <dgm:dir/>
          <dgm:resizeHandles val="exact"/>
        </dgm:presLayoutVars>
      </dgm:prSet>
      <dgm:spPr/>
    </dgm:pt>
    <dgm:pt modelId="{230BD874-C8B8-4565-86D6-FA72375DF682}" type="pres">
      <dgm:prSet presAssocID="{2E8A5C80-DC0D-41DD-B7A4-4DD6375DA6A7}" presName="node" presStyleLbl="node1" presStyleIdx="0" presStyleCnt="8">
        <dgm:presLayoutVars>
          <dgm:bulletEnabled val="1"/>
        </dgm:presLayoutVars>
      </dgm:prSet>
      <dgm:spPr/>
    </dgm:pt>
    <dgm:pt modelId="{31DEF80C-813F-4E3F-96C3-97E6DD5F0F84}" type="pres">
      <dgm:prSet presAssocID="{8E712FB7-6D8D-47DE-A269-5F363A16D9F2}" presName="sibTrans" presStyleCnt="0"/>
      <dgm:spPr/>
    </dgm:pt>
    <dgm:pt modelId="{DA0071B5-82BA-4153-BE15-7D5D043A6C82}" type="pres">
      <dgm:prSet presAssocID="{7020900A-3AC2-496D-88DD-BE7B4162DC81}" presName="node" presStyleLbl="node1" presStyleIdx="1" presStyleCnt="8">
        <dgm:presLayoutVars>
          <dgm:bulletEnabled val="1"/>
        </dgm:presLayoutVars>
      </dgm:prSet>
      <dgm:spPr/>
    </dgm:pt>
    <dgm:pt modelId="{8E3FECE6-D6B7-4836-B895-F6F6ABE417EF}" type="pres">
      <dgm:prSet presAssocID="{4BC11454-725C-4A6F-90AB-DB5B1D9F5573}" presName="sibTrans" presStyleCnt="0"/>
      <dgm:spPr/>
    </dgm:pt>
    <dgm:pt modelId="{C08030B3-ECD0-46CD-9B26-6D9717962582}" type="pres">
      <dgm:prSet presAssocID="{0843329D-3E20-4D63-909A-2F9E3D52331F}" presName="node" presStyleLbl="node1" presStyleIdx="2" presStyleCnt="8">
        <dgm:presLayoutVars>
          <dgm:bulletEnabled val="1"/>
        </dgm:presLayoutVars>
      </dgm:prSet>
      <dgm:spPr/>
    </dgm:pt>
    <dgm:pt modelId="{31658668-8014-4862-B80C-10A35562F74B}" type="pres">
      <dgm:prSet presAssocID="{0E05D11A-24E5-4C61-99DC-0C3F447FF24E}" presName="sibTrans" presStyleCnt="0"/>
      <dgm:spPr/>
    </dgm:pt>
    <dgm:pt modelId="{648E7828-01D9-4EF3-8CE3-8C4B13088654}" type="pres">
      <dgm:prSet presAssocID="{74A7B2E0-8198-4B6E-ABA1-9A7787E80D76}" presName="node" presStyleLbl="node1" presStyleIdx="3" presStyleCnt="8">
        <dgm:presLayoutVars>
          <dgm:bulletEnabled val="1"/>
        </dgm:presLayoutVars>
      </dgm:prSet>
      <dgm:spPr/>
    </dgm:pt>
    <dgm:pt modelId="{B6FA472E-85EA-4674-A265-53D6625F7E6E}" type="pres">
      <dgm:prSet presAssocID="{759FAE18-AAC7-4C51-AC68-386B928CB9D5}" presName="sibTrans" presStyleCnt="0"/>
      <dgm:spPr/>
    </dgm:pt>
    <dgm:pt modelId="{A4CA3BA9-8699-4330-A3C3-BEFC686C7126}" type="pres">
      <dgm:prSet presAssocID="{BCB23B30-A967-4E0E-8218-901F92B8FB76}" presName="node" presStyleLbl="node1" presStyleIdx="4" presStyleCnt="8">
        <dgm:presLayoutVars>
          <dgm:bulletEnabled val="1"/>
        </dgm:presLayoutVars>
      </dgm:prSet>
      <dgm:spPr/>
    </dgm:pt>
    <dgm:pt modelId="{BC4D10ED-40DA-42FD-A920-425E331E4EEB}" type="pres">
      <dgm:prSet presAssocID="{D3DC9F20-E747-4E3C-8D06-1341EDC2F143}" presName="sibTrans" presStyleCnt="0"/>
      <dgm:spPr/>
    </dgm:pt>
    <dgm:pt modelId="{1BDCD646-1830-4172-9C38-89DADCAA653D}" type="pres">
      <dgm:prSet presAssocID="{A0CE3B5C-1D28-4730-8DF0-859CA1947C0D}" presName="node" presStyleLbl="node1" presStyleIdx="5" presStyleCnt="8">
        <dgm:presLayoutVars>
          <dgm:bulletEnabled val="1"/>
        </dgm:presLayoutVars>
      </dgm:prSet>
      <dgm:spPr/>
    </dgm:pt>
    <dgm:pt modelId="{C8DAD208-41A5-4FC0-B578-50A888622F4E}" type="pres">
      <dgm:prSet presAssocID="{66AAE08D-52AA-4CB7-93D5-2BB3B3B763E1}" presName="sibTrans" presStyleCnt="0"/>
      <dgm:spPr/>
    </dgm:pt>
    <dgm:pt modelId="{B253F8BA-BCED-4ED5-8B62-DD5EE651B929}" type="pres">
      <dgm:prSet presAssocID="{41446E17-9E02-407F-95BB-2D7C2BE62B3A}" presName="node" presStyleLbl="node1" presStyleIdx="6" presStyleCnt="8">
        <dgm:presLayoutVars>
          <dgm:bulletEnabled val="1"/>
        </dgm:presLayoutVars>
      </dgm:prSet>
      <dgm:spPr/>
    </dgm:pt>
    <dgm:pt modelId="{31D63C9D-47C0-42E1-BC43-F104B7EB01EB}" type="pres">
      <dgm:prSet presAssocID="{61FE5955-681D-4756-9C75-7E55CEC7B503}" presName="sibTrans" presStyleCnt="0"/>
      <dgm:spPr/>
    </dgm:pt>
    <dgm:pt modelId="{BA349A11-7F13-4A11-BADE-5D34A533368E}" type="pres">
      <dgm:prSet presAssocID="{B261C243-7C23-42AE-B773-6DCDFB2F82EC}" presName="node" presStyleLbl="node1" presStyleIdx="7" presStyleCnt="8">
        <dgm:presLayoutVars>
          <dgm:bulletEnabled val="1"/>
        </dgm:presLayoutVars>
      </dgm:prSet>
      <dgm:spPr/>
    </dgm:pt>
  </dgm:ptLst>
  <dgm:cxnLst>
    <dgm:cxn modelId="{803BB318-136C-4265-B9DD-F4ED3121B49B}" type="presOf" srcId="{2E8A5C80-DC0D-41DD-B7A4-4DD6375DA6A7}" destId="{230BD874-C8B8-4565-86D6-FA72375DF682}" srcOrd="0" destOrd="0" presId="urn:microsoft.com/office/officeart/2005/8/layout/default"/>
    <dgm:cxn modelId="{15547B33-0F74-423A-9CF0-083DA3BCB0C5}" type="presOf" srcId="{7020900A-3AC2-496D-88DD-BE7B4162DC81}" destId="{DA0071B5-82BA-4153-BE15-7D5D043A6C82}" srcOrd="0" destOrd="0" presId="urn:microsoft.com/office/officeart/2005/8/layout/default"/>
    <dgm:cxn modelId="{2496EC34-EF7C-494B-BE2A-439F6C8EB158}" srcId="{8308C817-A089-4FAD-BC04-3E2FF5B1CB60}" destId="{B261C243-7C23-42AE-B773-6DCDFB2F82EC}" srcOrd="7" destOrd="0" parTransId="{F36D0ED9-A9EA-4270-A7F8-6CD8D8486AA8}" sibTransId="{573D2571-F9E0-4C8D-A592-79990934416F}"/>
    <dgm:cxn modelId="{C1B2B23A-932D-437D-B6F3-2BAAB2EF645F}" srcId="{8308C817-A089-4FAD-BC04-3E2FF5B1CB60}" destId="{74A7B2E0-8198-4B6E-ABA1-9A7787E80D76}" srcOrd="3" destOrd="0" parTransId="{D1B9B336-5585-461C-9634-BE3B3CC6274A}" sibTransId="{759FAE18-AAC7-4C51-AC68-386B928CB9D5}"/>
    <dgm:cxn modelId="{3D41705E-9A8D-449C-9A30-F09EE96F45C4}" type="presOf" srcId="{0843329D-3E20-4D63-909A-2F9E3D52331F}" destId="{C08030B3-ECD0-46CD-9B26-6D9717962582}" srcOrd="0" destOrd="0" presId="urn:microsoft.com/office/officeart/2005/8/layout/default"/>
    <dgm:cxn modelId="{2B898142-55C5-4CD0-A89C-9694D51AFE72}" type="presOf" srcId="{BCB23B30-A967-4E0E-8218-901F92B8FB76}" destId="{A4CA3BA9-8699-4330-A3C3-BEFC686C7126}" srcOrd="0" destOrd="0" presId="urn:microsoft.com/office/officeart/2005/8/layout/default"/>
    <dgm:cxn modelId="{84F42543-DC40-4F37-810E-1B3D76F43E76}" srcId="{8308C817-A089-4FAD-BC04-3E2FF5B1CB60}" destId="{A0CE3B5C-1D28-4730-8DF0-859CA1947C0D}" srcOrd="5" destOrd="0" parTransId="{89C0C254-CE5F-4D1C-8F7E-47E3B29CB4C6}" sibTransId="{66AAE08D-52AA-4CB7-93D5-2BB3B3B763E1}"/>
    <dgm:cxn modelId="{0C7E0146-39AD-4744-9500-04F67D03EE60}" type="presOf" srcId="{74A7B2E0-8198-4B6E-ABA1-9A7787E80D76}" destId="{648E7828-01D9-4EF3-8CE3-8C4B13088654}" srcOrd="0" destOrd="0" presId="urn:microsoft.com/office/officeart/2005/8/layout/default"/>
    <dgm:cxn modelId="{8CF02B6F-8592-45ED-8686-46E7EC597A3F}" srcId="{8308C817-A089-4FAD-BC04-3E2FF5B1CB60}" destId="{41446E17-9E02-407F-95BB-2D7C2BE62B3A}" srcOrd="6" destOrd="0" parTransId="{94558F6D-4341-4384-A613-966E1E1601E3}" sibTransId="{61FE5955-681D-4756-9C75-7E55CEC7B503}"/>
    <dgm:cxn modelId="{73156E79-02EE-4C62-B4BA-A21389A88C24}" type="presOf" srcId="{41446E17-9E02-407F-95BB-2D7C2BE62B3A}" destId="{B253F8BA-BCED-4ED5-8B62-DD5EE651B929}" srcOrd="0" destOrd="0" presId="urn:microsoft.com/office/officeart/2005/8/layout/default"/>
    <dgm:cxn modelId="{E466D179-7179-475F-B4D5-F8BE98314DEB}" srcId="{8308C817-A089-4FAD-BC04-3E2FF5B1CB60}" destId="{2E8A5C80-DC0D-41DD-B7A4-4DD6375DA6A7}" srcOrd="0" destOrd="0" parTransId="{50B64F69-EAEC-4A86-9AF7-9CD78EB2F525}" sibTransId="{8E712FB7-6D8D-47DE-A269-5F363A16D9F2}"/>
    <dgm:cxn modelId="{254E01A5-24A2-4668-8969-6AEEBDA7052C}" type="presOf" srcId="{A0CE3B5C-1D28-4730-8DF0-859CA1947C0D}" destId="{1BDCD646-1830-4172-9C38-89DADCAA653D}" srcOrd="0" destOrd="0" presId="urn:microsoft.com/office/officeart/2005/8/layout/default"/>
    <dgm:cxn modelId="{E42357BC-3793-40EA-8494-CAB55969E686}" type="presOf" srcId="{B261C243-7C23-42AE-B773-6DCDFB2F82EC}" destId="{BA349A11-7F13-4A11-BADE-5D34A533368E}" srcOrd="0" destOrd="0" presId="urn:microsoft.com/office/officeart/2005/8/layout/default"/>
    <dgm:cxn modelId="{6B9DBFE5-AC54-46DA-80F5-BD81C6097F8E}" type="presOf" srcId="{8308C817-A089-4FAD-BC04-3E2FF5B1CB60}" destId="{68D24D57-127F-42DA-A0F3-BF88D5A90AF5}" srcOrd="0" destOrd="0" presId="urn:microsoft.com/office/officeart/2005/8/layout/default"/>
    <dgm:cxn modelId="{94086DE7-8DBB-43DB-8E33-544733A083CB}" srcId="{8308C817-A089-4FAD-BC04-3E2FF5B1CB60}" destId="{7020900A-3AC2-496D-88DD-BE7B4162DC81}" srcOrd="1" destOrd="0" parTransId="{49FED667-E669-4B56-BE0F-51927B0E8F02}" sibTransId="{4BC11454-725C-4A6F-90AB-DB5B1D9F5573}"/>
    <dgm:cxn modelId="{CBD9E4ED-8F85-43B3-A542-48EC6D610FE2}" srcId="{8308C817-A089-4FAD-BC04-3E2FF5B1CB60}" destId="{BCB23B30-A967-4E0E-8218-901F92B8FB76}" srcOrd="4" destOrd="0" parTransId="{40BB3537-9F02-43F4-9C75-0A2EB5B2F8F5}" sibTransId="{D3DC9F20-E747-4E3C-8D06-1341EDC2F143}"/>
    <dgm:cxn modelId="{1F0060F5-0DDE-47EC-89B0-7F27A34A3C08}" srcId="{8308C817-A089-4FAD-BC04-3E2FF5B1CB60}" destId="{0843329D-3E20-4D63-909A-2F9E3D52331F}" srcOrd="2" destOrd="0" parTransId="{DA798D02-F72E-4A96-956F-0005D739DF96}" sibTransId="{0E05D11A-24E5-4C61-99DC-0C3F447FF24E}"/>
    <dgm:cxn modelId="{9AED5FBE-570C-47FB-AFA4-DE5ACE7B0DAB}" type="presParOf" srcId="{68D24D57-127F-42DA-A0F3-BF88D5A90AF5}" destId="{230BD874-C8B8-4565-86D6-FA72375DF682}" srcOrd="0" destOrd="0" presId="urn:microsoft.com/office/officeart/2005/8/layout/default"/>
    <dgm:cxn modelId="{4D834BEA-C26C-4C70-A240-C90B5DD67A16}" type="presParOf" srcId="{68D24D57-127F-42DA-A0F3-BF88D5A90AF5}" destId="{31DEF80C-813F-4E3F-96C3-97E6DD5F0F84}" srcOrd="1" destOrd="0" presId="urn:microsoft.com/office/officeart/2005/8/layout/default"/>
    <dgm:cxn modelId="{3AE6E480-CE00-42BA-8303-F7D84B324D1A}" type="presParOf" srcId="{68D24D57-127F-42DA-A0F3-BF88D5A90AF5}" destId="{DA0071B5-82BA-4153-BE15-7D5D043A6C82}" srcOrd="2" destOrd="0" presId="urn:microsoft.com/office/officeart/2005/8/layout/default"/>
    <dgm:cxn modelId="{D5BD275A-B069-432B-B5CA-9C6B0BC1AE50}" type="presParOf" srcId="{68D24D57-127F-42DA-A0F3-BF88D5A90AF5}" destId="{8E3FECE6-D6B7-4836-B895-F6F6ABE417EF}" srcOrd="3" destOrd="0" presId="urn:microsoft.com/office/officeart/2005/8/layout/default"/>
    <dgm:cxn modelId="{1838515B-F992-495A-9C98-6CA00080949A}" type="presParOf" srcId="{68D24D57-127F-42DA-A0F3-BF88D5A90AF5}" destId="{C08030B3-ECD0-46CD-9B26-6D9717962582}" srcOrd="4" destOrd="0" presId="urn:microsoft.com/office/officeart/2005/8/layout/default"/>
    <dgm:cxn modelId="{71962C55-3ECD-4118-8925-74CD44536815}" type="presParOf" srcId="{68D24D57-127F-42DA-A0F3-BF88D5A90AF5}" destId="{31658668-8014-4862-B80C-10A35562F74B}" srcOrd="5" destOrd="0" presId="urn:microsoft.com/office/officeart/2005/8/layout/default"/>
    <dgm:cxn modelId="{78BD4C7B-FF5D-4FD4-9DA3-35A9A6F45404}" type="presParOf" srcId="{68D24D57-127F-42DA-A0F3-BF88D5A90AF5}" destId="{648E7828-01D9-4EF3-8CE3-8C4B13088654}" srcOrd="6" destOrd="0" presId="urn:microsoft.com/office/officeart/2005/8/layout/default"/>
    <dgm:cxn modelId="{2307B5D5-FDAC-485F-840B-2F7F866E334A}" type="presParOf" srcId="{68D24D57-127F-42DA-A0F3-BF88D5A90AF5}" destId="{B6FA472E-85EA-4674-A265-53D6625F7E6E}" srcOrd="7" destOrd="0" presId="urn:microsoft.com/office/officeart/2005/8/layout/default"/>
    <dgm:cxn modelId="{4F3EBA52-7DDB-499D-96E4-38582AE309F4}" type="presParOf" srcId="{68D24D57-127F-42DA-A0F3-BF88D5A90AF5}" destId="{A4CA3BA9-8699-4330-A3C3-BEFC686C7126}" srcOrd="8" destOrd="0" presId="urn:microsoft.com/office/officeart/2005/8/layout/default"/>
    <dgm:cxn modelId="{2D62D752-EC4B-4E4C-AD4D-585950FCA948}" type="presParOf" srcId="{68D24D57-127F-42DA-A0F3-BF88D5A90AF5}" destId="{BC4D10ED-40DA-42FD-A920-425E331E4EEB}" srcOrd="9" destOrd="0" presId="urn:microsoft.com/office/officeart/2005/8/layout/default"/>
    <dgm:cxn modelId="{D6EC3987-70ED-4EE7-AB71-6570D4A1450F}" type="presParOf" srcId="{68D24D57-127F-42DA-A0F3-BF88D5A90AF5}" destId="{1BDCD646-1830-4172-9C38-89DADCAA653D}" srcOrd="10" destOrd="0" presId="urn:microsoft.com/office/officeart/2005/8/layout/default"/>
    <dgm:cxn modelId="{4E34E7BC-22B7-403A-8135-35044DD1824E}" type="presParOf" srcId="{68D24D57-127F-42DA-A0F3-BF88D5A90AF5}" destId="{C8DAD208-41A5-4FC0-B578-50A888622F4E}" srcOrd="11" destOrd="0" presId="urn:microsoft.com/office/officeart/2005/8/layout/default"/>
    <dgm:cxn modelId="{21A44D45-2F23-4209-8D3B-EE26C74D406A}" type="presParOf" srcId="{68D24D57-127F-42DA-A0F3-BF88D5A90AF5}" destId="{B253F8BA-BCED-4ED5-8B62-DD5EE651B929}" srcOrd="12" destOrd="0" presId="urn:microsoft.com/office/officeart/2005/8/layout/default"/>
    <dgm:cxn modelId="{48B387FE-2049-476B-AD38-7E557CCA3394}" type="presParOf" srcId="{68D24D57-127F-42DA-A0F3-BF88D5A90AF5}" destId="{31D63C9D-47C0-42E1-BC43-F104B7EB01EB}" srcOrd="13" destOrd="0" presId="urn:microsoft.com/office/officeart/2005/8/layout/default"/>
    <dgm:cxn modelId="{0EA8C369-2E0F-4F3B-82D4-C80F78832696}" type="presParOf" srcId="{68D24D57-127F-42DA-A0F3-BF88D5A90AF5}" destId="{BA349A11-7F13-4A11-BADE-5D34A533368E}"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BD874-C8B8-4565-86D6-FA72375DF682}">
      <dsp:nvSpPr>
        <dsp:cNvPr id="0" name=""/>
        <dsp:cNvSpPr/>
      </dsp:nvSpPr>
      <dsp:spPr>
        <a:xfrm>
          <a:off x="245027" y="544"/>
          <a:ext cx="1675268" cy="10051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Amazon </a:t>
          </a:r>
          <a:endParaRPr lang="en-US" sz="2600" kern="1200"/>
        </a:p>
      </dsp:txBody>
      <dsp:txXfrm>
        <a:off x="245027" y="544"/>
        <a:ext cx="1675268" cy="1005161"/>
      </dsp:txXfrm>
    </dsp:sp>
    <dsp:sp modelId="{DA0071B5-82BA-4153-BE15-7D5D043A6C82}">
      <dsp:nvSpPr>
        <dsp:cNvPr id="0" name=""/>
        <dsp:cNvSpPr/>
      </dsp:nvSpPr>
      <dsp:spPr>
        <a:xfrm>
          <a:off x="2087823" y="544"/>
          <a:ext cx="1675268" cy="10051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Bulbul</a:t>
          </a:r>
          <a:endParaRPr lang="en-US" sz="2600" kern="1200"/>
        </a:p>
      </dsp:txBody>
      <dsp:txXfrm>
        <a:off x="2087823" y="544"/>
        <a:ext cx="1675268" cy="1005161"/>
      </dsp:txXfrm>
    </dsp:sp>
    <dsp:sp modelId="{C08030B3-ECD0-46CD-9B26-6D9717962582}">
      <dsp:nvSpPr>
        <dsp:cNvPr id="0" name=""/>
        <dsp:cNvSpPr/>
      </dsp:nvSpPr>
      <dsp:spPr>
        <a:xfrm>
          <a:off x="245027" y="1173232"/>
          <a:ext cx="1675268" cy="10051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Flipkart</a:t>
          </a:r>
          <a:endParaRPr lang="en-US" sz="2600" kern="1200"/>
        </a:p>
      </dsp:txBody>
      <dsp:txXfrm>
        <a:off x="245027" y="1173232"/>
        <a:ext cx="1675268" cy="1005161"/>
      </dsp:txXfrm>
    </dsp:sp>
    <dsp:sp modelId="{648E7828-01D9-4EF3-8CE3-8C4B13088654}">
      <dsp:nvSpPr>
        <dsp:cNvPr id="0" name=""/>
        <dsp:cNvSpPr/>
      </dsp:nvSpPr>
      <dsp:spPr>
        <a:xfrm>
          <a:off x="2087823" y="1173232"/>
          <a:ext cx="1675268" cy="10051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Glowroad</a:t>
          </a:r>
          <a:endParaRPr lang="en-US" sz="2600" kern="1200"/>
        </a:p>
      </dsp:txBody>
      <dsp:txXfrm>
        <a:off x="2087823" y="1173232"/>
        <a:ext cx="1675268" cy="1005161"/>
      </dsp:txXfrm>
    </dsp:sp>
    <dsp:sp modelId="{A4CA3BA9-8699-4330-A3C3-BEFC686C7126}">
      <dsp:nvSpPr>
        <dsp:cNvPr id="0" name=""/>
        <dsp:cNvSpPr/>
      </dsp:nvSpPr>
      <dsp:spPr>
        <a:xfrm>
          <a:off x="245027" y="2345920"/>
          <a:ext cx="1675268" cy="10051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Meesho</a:t>
          </a:r>
          <a:endParaRPr lang="en-US" sz="2600" kern="1200"/>
        </a:p>
      </dsp:txBody>
      <dsp:txXfrm>
        <a:off x="245027" y="2345920"/>
        <a:ext cx="1675268" cy="1005161"/>
      </dsp:txXfrm>
    </dsp:sp>
    <dsp:sp modelId="{1BDCD646-1830-4172-9C38-89DADCAA653D}">
      <dsp:nvSpPr>
        <dsp:cNvPr id="0" name=""/>
        <dsp:cNvSpPr/>
      </dsp:nvSpPr>
      <dsp:spPr>
        <a:xfrm>
          <a:off x="2087823" y="2345920"/>
          <a:ext cx="1675268" cy="10051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Myntra</a:t>
          </a:r>
          <a:endParaRPr lang="en-US" sz="2600" kern="1200"/>
        </a:p>
      </dsp:txBody>
      <dsp:txXfrm>
        <a:off x="2087823" y="2345920"/>
        <a:ext cx="1675268" cy="1005161"/>
      </dsp:txXfrm>
    </dsp:sp>
    <dsp:sp modelId="{B253F8BA-BCED-4ED5-8B62-DD5EE651B929}">
      <dsp:nvSpPr>
        <dsp:cNvPr id="0" name=""/>
        <dsp:cNvSpPr/>
      </dsp:nvSpPr>
      <dsp:spPr>
        <a:xfrm>
          <a:off x="245027" y="3518609"/>
          <a:ext cx="1675268" cy="10051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Shop 101</a:t>
          </a:r>
          <a:endParaRPr lang="en-US" sz="2600" kern="1200"/>
        </a:p>
      </dsp:txBody>
      <dsp:txXfrm>
        <a:off x="245027" y="3518609"/>
        <a:ext cx="1675268" cy="1005161"/>
      </dsp:txXfrm>
    </dsp:sp>
    <dsp:sp modelId="{BA349A11-7F13-4A11-BADE-5D34A533368E}">
      <dsp:nvSpPr>
        <dsp:cNvPr id="0" name=""/>
        <dsp:cNvSpPr/>
      </dsp:nvSpPr>
      <dsp:spPr>
        <a:xfrm>
          <a:off x="2087823" y="3518609"/>
          <a:ext cx="1675268" cy="100516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a:t>Snapdeal </a:t>
          </a:r>
          <a:endParaRPr lang="en-US" sz="2600" kern="1200"/>
        </a:p>
      </dsp:txBody>
      <dsp:txXfrm>
        <a:off x="2087823" y="3518609"/>
        <a:ext cx="1675268" cy="100516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5742-56A5-FED2-1EE9-09BEB46B3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4C323B-3FF4-A01F-4AD7-A5D4DEB909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974D08-F478-D030-BD9A-B54FDBA364D8}"/>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5" name="Footer Placeholder 4">
            <a:extLst>
              <a:ext uri="{FF2B5EF4-FFF2-40B4-BE49-F238E27FC236}">
                <a16:creationId xmlns:a16="http://schemas.microsoft.com/office/drawing/2014/main" id="{543406E6-35FF-F329-5444-EED703472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B319C-1659-F07F-777A-D41EF7B4AFF5}"/>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278643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513F-6F10-AF2C-7042-B2AB06BE50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011F5-78B3-CE40-A595-53FE5560EC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8150D-D209-476C-7A60-76C5E3D32CB8}"/>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5" name="Footer Placeholder 4">
            <a:extLst>
              <a:ext uri="{FF2B5EF4-FFF2-40B4-BE49-F238E27FC236}">
                <a16:creationId xmlns:a16="http://schemas.microsoft.com/office/drawing/2014/main" id="{EBDD806C-92E4-A70D-4683-A7C95B27C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8673DA-AA47-6FFF-E460-E766601036DA}"/>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2209520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A190F0-66ED-6DED-0C50-CA2B2C8142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BA451A-C1D4-1E5F-FD5B-393D9B5ED9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6CD8E-504E-6564-DB80-54BA7689E295}"/>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5" name="Footer Placeholder 4">
            <a:extLst>
              <a:ext uri="{FF2B5EF4-FFF2-40B4-BE49-F238E27FC236}">
                <a16:creationId xmlns:a16="http://schemas.microsoft.com/office/drawing/2014/main" id="{FA53476D-1F65-5F6C-29E7-D03084E15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3EAF9B-9998-97C3-9FBD-32165974AF0F}"/>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207472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2AF6-B743-F396-11F9-7B226AD7A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FBE60-99A4-E1B0-E648-E48C2A8391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AA8CF-DF58-015C-FA32-6CF0AF0AA7DD}"/>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5" name="Footer Placeholder 4">
            <a:extLst>
              <a:ext uri="{FF2B5EF4-FFF2-40B4-BE49-F238E27FC236}">
                <a16:creationId xmlns:a16="http://schemas.microsoft.com/office/drawing/2014/main" id="{D7F4E46F-84AA-A171-BCE5-089CA009C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7B8E0-B4DF-97DD-571B-DA3B9D2E5D8E}"/>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181049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8E0EC-7885-4FD4-6606-D457528A34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71CEDF-362E-5820-32D3-D2E7CE3C97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54489-478A-6816-32F6-16DAC6D88A4B}"/>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5" name="Footer Placeholder 4">
            <a:extLst>
              <a:ext uri="{FF2B5EF4-FFF2-40B4-BE49-F238E27FC236}">
                <a16:creationId xmlns:a16="http://schemas.microsoft.com/office/drawing/2014/main" id="{7F81B31F-E38D-808D-C6B1-09F362E5A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5DFEA-D239-6B4D-5C96-73E0F6FA2E82}"/>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1084623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1A30-F4C9-C532-F7AB-35A2E5D63A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F3232B-E546-109A-9E65-0F422D523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C9ABAB-58D0-95F8-FED7-0FAA28DF89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D6DC91-02A5-9277-0159-318FAA0AA1CC}"/>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6" name="Footer Placeholder 5">
            <a:extLst>
              <a:ext uri="{FF2B5EF4-FFF2-40B4-BE49-F238E27FC236}">
                <a16:creationId xmlns:a16="http://schemas.microsoft.com/office/drawing/2014/main" id="{952C8BB3-5EC2-82B1-56FF-D030A3260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C705C-041C-0FC1-0CC1-E84C5A01233E}"/>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361734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9150-5F23-BB60-8410-E2FBDC4C04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46E90-E4B2-4BD8-0E87-667A6CBEBF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949B2-3B08-C21F-CD3B-F3E38A600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C0BBA9-9B6A-E2A9-A17F-4A07B0946F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11DD3-4121-F2CF-DFC2-546647BFE2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7FA44B-2B30-099C-BD1A-39FB96BEE8DC}"/>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8" name="Footer Placeholder 7">
            <a:extLst>
              <a:ext uri="{FF2B5EF4-FFF2-40B4-BE49-F238E27FC236}">
                <a16:creationId xmlns:a16="http://schemas.microsoft.com/office/drawing/2014/main" id="{BD36123C-F9DF-E497-D672-F3427EB3A6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5F458F-CA63-DC21-D888-C6BE90E2CEC0}"/>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120810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2C4B8-4CA8-C027-C3CB-1FC5BF1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39ED47-74DD-9826-1615-11677405AA62}"/>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4" name="Footer Placeholder 3">
            <a:extLst>
              <a:ext uri="{FF2B5EF4-FFF2-40B4-BE49-F238E27FC236}">
                <a16:creationId xmlns:a16="http://schemas.microsoft.com/office/drawing/2014/main" id="{0019921C-B5C7-6896-A493-1068D8B306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F26CB1-59F0-72E0-B9F0-440700A5B66C}"/>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179296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404A8-2A83-4DC1-28F2-802CB7B28858}"/>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3" name="Footer Placeholder 2">
            <a:extLst>
              <a:ext uri="{FF2B5EF4-FFF2-40B4-BE49-F238E27FC236}">
                <a16:creationId xmlns:a16="http://schemas.microsoft.com/office/drawing/2014/main" id="{CD25641C-C4BC-411A-A12C-39856C2A72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BE04F3-D2BD-038F-6644-ECD215A04139}"/>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3637058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3478A-5B9E-6E0E-1FD2-E091D5920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6F3636-64A7-78E2-DB4C-867395EDD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0F6106-2E3C-3AF4-E25C-912984069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1A102-F1E0-086A-384E-02665E57253B}"/>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6" name="Footer Placeholder 5">
            <a:extLst>
              <a:ext uri="{FF2B5EF4-FFF2-40B4-BE49-F238E27FC236}">
                <a16:creationId xmlns:a16="http://schemas.microsoft.com/office/drawing/2014/main" id="{84AFA271-ED53-13BB-28A1-C56A45A29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7EE9D6-7859-A1A5-DDDA-69EB21BB4A39}"/>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82791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9820-0EA1-70C2-336E-155D118F07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FD3333-6592-B336-E1ED-F152099134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2FB5A8-B2DD-349F-32E4-4D59AD4C6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B8D5F-EAB8-FD41-4F91-0CFFBB28EB9A}"/>
              </a:ext>
            </a:extLst>
          </p:cNvPr>
          <p:cNvSpPr>
            <a:spLocks noGrp="1"/>
          </p:cNvSpPr>
          <p:nvPr>
            <p:ph type="dt" sz="half" idx="10"/>
          </p:nvPr>
        </p:nvSpPr>
        <p:spPr/>
        <p:txBody>
          <a:bodyPr/>
          <a:lstStyle/>
          <a:p>
            <a:fld id="{E47BF9D6-0628-4E97-BD16-A2AFAF738B10}" type="datetimeFigureOut">
              <a:rPr lang="en-US" smtClean="0"/>
              <a:t>10/18/2024</a:t>
            </a:fld>
            <a:endParaRPr lang="en-US"/>
          </a:p>
        </p:txBody>
      </p:sp>
      <p:sp>
        <p:nvSpPr>
          <p:cNvPr id="6" name="Footer Placeholder 5">
            <a:extLst>
              <a:ext uri="{FF2B5EF4-FFF2-40B4-BE49-F238E27FC236}">
                <a16:creationId xmlns:a16="http://schemas.microsoft.com/office/drawing/2014/main" id="{67F2BBD8-FADD-85B3-55D5-17432A56D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861752-B324-C4FF-20E6-08FF8AB72663}"/>
              </a:ext>
            </a:extLst>
          </p:cNvPr>
          <p:cNvSpPr>
            <a:spLocks noGrp="1"/>
          </p:cNvSpPr>
          <p:nvPr>
            <p:ph type="sldNum" sz="quarter" idx="12"/>
          </p:nvPr>
        </p:nvSpPr>
        <p:spPr/>
        <p:txBody>
          <a:bodyPr/>
          <a:lstStyle/>
          <a:p>
            <a:fld id="{A0EDBBCD-9D6F-4C35-92E9-8734AEB9FA6F}" type="slidenum">
              <a:rPr lang="en-US" smtClean="0"/>
              <a:t>‹#›</a:t>
            </a:fld>
            <a:endParaRPr lang="en-US"/>
          </a:p>
        </p:txBody>
      </p:sp>
    </p:spTree>
    <p:extLst>
      <p:ext uri="{BB962C8B-B14F-4D97-AF65-F5344CB8AC3E}">
        <p14:creationId xmlns:p14="http://schemas.microsoft.com/office/powerpoint/2010/main" val="3533507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85664-BA21-4C71-A08F-1DABAA7BB1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FEF8A7-A2A2-6DD3-3C66-AAC9765A7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2524B-11A3-C360-9CEF-E457BFD22A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7BF9D6-0628-4E97-BD16-A2AFAF738B10}" type="datetimeFigureOut">
              <a:rPr lang="en-US" smtClean="0"/>
              <a:t>10/18/2024</a:t>
            </a:fld>
            <a:endParaRPr lang="en-US"/>
          </a:p>
        </p:txBody>
      </p:sp>
      <p:sp>
        <p:nvSpPr>
          <p:cNvPr id="5" name="Footer Placeholder 4">
            <a:extLst>
              <a:ext uri="{FF2B5EF4-FFF2-40B4-BE49-F238E27FC236}">
                <a16:creationId xmlns:a16="http://schemas.microsoft.com/office/drawing/2014/main" id="{67495E02-6F54-8A4C-7B75-21008C66FE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597DDA4-365E-19B8-7C2B-E566B83B52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EDBBCD-9D6F-4C35-92E9-8734AEB9FA6F}" type="slidenum">
              <a:rPr lang="en-US" smtClean="0"/>
              <a:t>‹#›</a:t>
            </a:fld>
            <a:endParaRPr lang="en-US"/>
          </a:p>
        </p:txBody>
      </p:sp>
    </p:spTree>
    <p:extLst>
      <p:ext uri="{BB962C8B-B14F-4D97-AF65-F5344CB8AC3E}">
        <p14:creationId xmlns:p14="http://schemas.microsoft.com/office/powerpoint/2010/main" val="107433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Triangle 4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16C13A-85D0-108D-5C67-B204D443F9AD}"/>
              </a:ext>
            </a:extLst>
          </p:cNvPr>
          <p:cNvSpPr txBox="1"/>
          <p:nvPr/>
        </p:nvSpPr>
        <p:spPr>
          <a:xfrm>
            <a:off x="965200" y="1383528"/>
            <a:ext cx="5925989" cy="316751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700" b="1" kern="1200">
                <a:solidFill>
                  <a:schemeClr val="tx1"/>
                </a:solidFill>
                <a:latin typeface="+mj-lt"/>
                <a:ea typeface="+mj-ea"/>
                <a:cs typeface="+mj-cs"/>
              </a:rPr>
              <a:t>PIXIS INSIGHTS CASE STUDY ASSIGNMENT</a:t>
            </a:r>
          </a:p>
        </p:txBody>
      </p:sp>
      <p:sp>
        <p:nvSpPr>
          <p:cNvPr id="7" name="TextBox 6">
            <a:extLst>
              <a:ext uri="{FF2B5EF4-FFF2-40B4-BE49-F238E27FC236}">
                <a16:creationId xmlns:a16="http://schemas.microsoft.com/office/drawing/2014/main" id="{A6794D5F-07A5-67FC-D523-17551DEE608B}"/>
              </a:ext>
            </a:extLst>
          </p:cNvPr>
          <p:cNvSpPr txBox="1"/>
          <p:nvPr/>
        </p:nvSpPr>
        <p:spPr>
          <a:xfrm>
            <a:off x="965200" y="5062499"/>
            <a:ext cx="5925987" cy="411973"/>
          </a:xfrm>
          <a:prstGeom prst="rect">
            <a:avLst/>
          </a:prstGeom>
        </p:spPr>
        <p:txBody>
          <a:bodyPr vert="horz" lIns="91440" tIns="45720" rIns="91440" bIns="45720" rtlCol="0" anchor="t">
            <a:normAutofit lnSpcReduction="10000"/>
          </a:bodyPr>
          <a:lstStyle/>
          <a:p>
            <a:pPr algn="r">
              <a:lnSpc>
                <a:spcPct val="90000"/>
              </a:lnSpc>
              <a:spcBef>
                <a:spcPts val="1000"/>
              </a:spcBef>
            </a:pPr>
            <a:r>
              <a:rPr lang="en-US" sz="2400" b="1" kern="1200">
                <a:solidFill>
                  <a:schemeClr val="tx1"/>
                </a:solidFill>
                <a:latin typeface="+mn-lt"/>
                <a:ea typeface="+mn-ea"/>
                <a:cs typeface="+mn-cs"/>
              </a:rPr>
              <a:t>SUBMITTED BY: AMARTYA MAJUMDER</a:t>
            </a:r>
          </a:p>
        </p:txBody>
      </p:sp>
      <p:pic>
        <p:nvPicPr>
          <p:cNvPr id="6" name="Picture 5" descr="A logo of a company&#10;&#10;Description automatically generated">
            <a:extLst>
              <a:ext uri="{FF2B5EF4-FFF2-40B4-BE49-F238E27FC236}">
                <a16:creationId xmlns:a16="http://schemas.microsoft.com/office/drawing/2014/main" id="{9D74802D-C4F1-A0C4-8A5A-E40A27B58AA7}"/>
              </a:ext>
            </a:extLst>
          </p:cNvPr>
          <p:cNvPicPr>
            <a:picLocks noChangeAspect="1"/>
          </p:cNvPicPr>
          <p:nvPr/>
        </p:nvPicPr>
        <p:blipFill>
          <a:blip r:embed="rId2"/>
          <a:stretch>
            <a:fillRect/>
          </a:stretch>
        </p:blipFill>
        <p:spPr>
          <a:xfrm>
            <a:off x="7532962" y="2909563"/>
            <a:ext cx="2621772" cy="1089238"/>
          </a:xfrm>
          <a:prstGeom prst="rect">
            <a:avLst/>
          </a:prstGeom>
        </p:spPr>
      </p:pic>
    </p:spTree>
    <p:extLst>
      <p:ext uri="{BB962C8B-B14F-4D97-AF65-F5344CB8AC3E}">
        <p14:creationId xmlns:p14="http://schemas.microsoft.com/office/powerpoint/2010/main" val="53757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214F487-6A68-2534-5E4C-4A20E226337C}"/>
              </a:ext>
            </a:extLst>
          </p:cNvPr>
          <p:cNvSpPr/>
          <p:nvPr/>
        </p:nvSpPr>
        <p:spPr>
          <a:xfrm>
            <a:off x="5399107" y="160382"/>
            <a:ext cx="6101788" cy="823734"/>
          </a:xfrm>
          <a:prstGeom prst="roundRect">
            <a:avLst>
              <a:gd name="adj" fmla="val 2675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3B190DE-0FF3-F15D-B280-975ABDB0888B}"/>
              </a:ext>
            </a:extLst>
          </p:cNvPr>
          <p:cNvSpPr/>
          <p:nvPr/>
        </p:nvSpPr>
        <p:spPr>
          <a:xfrm>
            <a:off x="1075986" y="124427"/>
            <a:ext cx="3900668" cy="823734"/>
          </a:xfrm>
          <a:prstGeom prst="roundRect">
            <a:avLst>
              <a:gd name="adj" fmla="val 489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DA293-950C-3434-670D-11315DE8A069}"/>
              </a:ext>
            </a:extLst>
          </p:cNvPr>
          <p:cNvSpPr>
            <a:spLocks noGrp="1"/>
          </p:cNvSpPr>
          <p:nvPr>
            <p:ph type="title"/>
          </p:nvPr>
        </p:nvSpPr>
        <p:spPr>
          <a:xfrm>
            <a:off x="1341457" y="254066"/>
            <a:ext cx="3050894" cy="595574"/>
          </a:xfrm>
        </p:spPr>
        <p:txBody>
          <a:bodyPr>
            <a:noAutofit/>
          </a:bodyPr>
          <a:lstStyle/>
          <a:p>
            <a:r>
              <a:rPr lang="en-US" sz="3200" dirty="0">
                <a:solidFill>
                  <a:schemeClr val="bg1"/>
                </a:solidFill>
              </a:rPr>
              <a:t>Watched the Ad?</a:t>
            </a:r>
          </a:p>
        </p:txBody>
      </p:sp>
      <p:graphicFrame>
        <p:nvGraphicFramePr>
          <p:cNvPr id="4" name="Chart 3">
            <a:extLst>
              <a:ext uri="{FF2B5EF4-FFF2-40B4-BE49-F238E27FC236}">
                <a16:creationId xmlns:a16="http://schemas.microsoft.com/office/drawing/2014/main" id="{D8DA9840-0058-8717-1667-A4E777ABCF98}"/>
              </a:ext>
            </a:extLst>
          </p:cNvPr>
          <p:cNvGraphicFramePr>
            <a:graphicFrameLocks/>
          </p:cNvGraphicFramePr>
          <p:nvPr>
            <p:extLst>
              <p:ext uri="{D42A27DB-BD31-4B8C-83A1-F6EECF244321}">
                <p14:modId xmlns:p14="http://schemas.microsoft.com/office/powerpoint/2010/main" val="4116218230"/>
              </p:ext>
            </p:extLst>
          </p:nvPr>
        </p:nvGraphicFramePr>
        <p:xfrm>
          <a:off x="266219" y="1136249"/>
          <a:ext cx="3750196" cy="2898720"/>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a:extLst>
              <a:ext uri="{FF2B5EF4-FFF2-40B4-BE49-F238E27FC236}">
                <a16:creationId xmlns:a16="http://schemas.microsoft.com/office/drawing/2014/main" id="{6D0E14FE-4000-BDF1-FF78-6D846E9223BD}"/>
              </a:ext>
            </a:extLst>
          </p:cNvPr>
          <p:cNvSpPr txBox="1">
            <a:spLocks/>
          </p:cNvSpPr>
          <p:nvPr/>
        </p:nvSpPr>
        <p:spPr>
          <a:xfrm>
            <a:off x="5628430" y="238507"/>
            <a:ext cx="5643141" cy="5955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bg1"/>
                </a:solidFill>
              </a:rPr>
              <a:t>People sees the Ad on which platform</a:t>
            </a:r>
          </a:p>
        </p:txBody>
      </p:sp>
      <p:graphicFrame>
        <p:nvGraphicFramePr>
          <p:cNvPr id="7" name="Table 6">
            <a:extLst>
              <a:ext uri="{FF2B5EF4-FFF2-40B4-BE49-F238E27FC236}">
                <a16:creationId xmlns:a16="http://schemas.microsoft.com/office/drawing/2014/main" id="{AA9F4759-B47F-6BA3-25F1-5D8050AA38AA}"/>
              </a:ext>
            </a:extLst>
          </p:cNvPr>
          <p:cNvGraphicFramePr>
            <a:graphicFrameLocks noGrp="1"/>
          </p:cNvGraphicFramePr>
          <p:nvPr>
            <p:extLst>
              <p:ext uri="{D42A27DB-BD31-4B8C-83A1-F6EECF244321}">
                <p14:modId xmlns:p14="http://schemas.microsoft.com/office/powerpoint/2010/main" val="3547470907"/>
              </p:ext>
            </p:extLst>
          </p:nvPr>
        </p:nvGraphicFramePr>
        <p:xfrm>
          <a:off x="4277608" y="1136250"/>
          <a:ext cx="3636783" cy="2898720"/>
        </p:xfrm>
        <a:graphic>
          <a:graphicData uri="http://schemas.openxmlformats.org/drawingml/2006/table">
            <a:tbl>
              <a:tblPr>
                <a:tableStyleId>{5C22544A-7EE6-4342-B048-85BDC9FD1C3A}</a:tableStyleId>
              </a:tblPr>
              <a:tblGrid>
                <a:gridCol w="2716737">
                  <a:extLst>
                    <a:ext uri="{9D8B030D-6E8A-4147-A177-3AD203B41FA5}">
                      <a16:colId xmlns:a16="http://schemas.microsoft.com/office/drawing/2014/main" val="47648023"/>
                    </a:ext>
                  </a:extLst>
                </a:gridCol>
                <a:gridCol w="460023">
                  <a:extLst>
                    <a:ext uri="{9D8B030D-6E8A-4147-A177-3AD203B41FA5}">
                      <a16:colId xmlns:a16="http://schemas.microsoft.com/office/drawing/2014/main" val="1029380855"/>
                    </a:ext>
                  </a:extLst>
                </a:gridCol>
                <a:gridCol w="460023">
                  <a:extLst>
                    <a:ext uri="{9D8B030D-6E8A-4147-A177-3AD203B41FA5}">
                      <a16:colId xmlns:a16="http://schemas.microsoft.com/office/drawing/2014/main" val="633588828"/>
                    </a:ext>
                  </a:extLst>
                </a:gridCol>
              </a:tblGrid>
              <a:tr h="225180">
                <a:tc>
                  <a:txBody>
                    <a:bodyPr/>
                    <a:lstStyle/>
                    <a:p>
                      <a:pPr algn="l" fontAlgn="b"/>
                      <a:r>
                        <a:rPr lang="en-US" sz="1200" b="1" u="none" strike="noStrike" dirty="0">
                          <a:effectLst/>
                        </a:rPr>
                        <a:t>Where have you seen the Ad?</a:t>
                      </a:r>
                      <a:endParaRPr lang="en-US" sz="1200" b="1" i="0" u="none" strike="noStrike" dirty="0">
                        <a:solidFill>
                          <a:srgbClr val="000000"/>
                        </a:solidFill>
                        <a:effectLst/>
                        <a:latin typeface="Calibri" panose="020F0502020204030204" pitchFamily="34" charset="0"/>
                      </a:endParaRPr>
                    </a:p>
                  </a:txBody>
                  <a:tcPr marL="0" marR="0" marT="0" marB="0" anchor="b">
                    <a:solidFill>
                      <a:schemeClr val="accent2">
                        <a:lumMod val="20000"/>
                        <a:lumOff val="80000"/>
                      </a:schemeClr>
                    </a:solidFill>
                  </a:tcPr>
                </a:tc>
                <a:tc>
                  <a:txBody>
                    <a:bodyPr/>
                    <a:lstStyle/>
                    <a:p>
                      <a:pPr algn="ctr" fontAlgn="b"/>
                      <a:r>
                        <a:rPr lang="en-US" sz="1100" b="1" u="none" strike="noStrike">
                          <a:effectLst/>
                        </a:rPr>
                        <a:t>female</a:t>
                      </a:r>
                      <a:endParaRPr lang="en-US" sz="1100" b="1" i="0" u="none" strike="noStrike">
                        <a:solidFill>
                          <a:srgbClr val="000000"/>
                        </a:solidFill>
                        <a:effectLst/>
                        <a:latin typeface="Calibri" panose="020F0502020204030204" pitchFamily="34" charset="0"/>
                      </a:endParaRPr>
                    </a:p>
                  </a:txBody>
                  <a:tcPr marL="0" marR="0" marT="0" marB="0" anchor="b">
                    <a:solidFill>
                      <a:schemeClr val="accent2">
                        <a:lumMod val="20000"/>
                        <a:lumOff val="80000"/>
                      </a:schemeClr>
                    </a:solidFill>
                  </a:tcPr>
                </a:tc>
                <a:tc>
                  <a:txBody>
                    <a:bodyPr/>
                    <a:lstStyle/>
                    <a:p>
                      <a:pPr algn="ctr" fontAlgn="b"/>
                      <a:r>
                        <a:rPr lang="en-US" sz="1100" b="1" u="none" strike="noStrike" dirty="0">
                          <a:effectLst/>
                        </a:rPr>
                        <a:t>male</a:t>
                      </a:r>
                      <a:endParaRPr lang="en-US" sz="1100" b="1" i="0" u="none" strike="noStrike" dirty="0">
                        <a:solidFill>
                          <a:srgbClr val="000000"/>
                        </a:solidFill>
                        <a:effectLst/>
                        <a:latin typeface="Calibri" panose="020F0502020204030204" pitchFamily="34" charset="0"/>
                      </a:endParaRPr>
                    </a:p>
                  </a:txBody>
                  <a:tcPr marL="0" marR="0" marT="0" marB="0" anchor="b">
                    <a:solidFill>
                      <a:schemeClr val="accent2">
                        <a:lumMod val="20000"/>
                        <a:lumOff val="80000"/>
                      </a:schemeClr>
                    </a:solidFill>
                  </a:tcPr>
                </a:tc>
                <a:extLst>
                  <a:ext uri="{0D108BD9-81ED-4DB2-BD59-A6C34878D82A}">
                    <a16:rowId xmlns:a16="http://schemas.microsoft.com/office/drawing/2014/main" val="1100365780"/>
                  </a:ext>
                </a:extLst>
              </a:tr>
              <a:tr h="225180">
                <a:tc>
                  <a:txBody>
                    <a:bodyPr/>
                    <a:lstStyle/>
                    <a:p>
                      <a:pPr algn="l" fontAlgn="b"/>
                      <a:r>
                        <a:rPr lang="en-US" sz="1200" u="none" strike="noStrike" dirty="0">
                          <a:effectLst/>
                        </a:rPr>
                        <a:t> Heard about it from Social Media Influencers/Bloggers</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18%</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07656950"/>
                  </a:ext>
                </a:extLst>
              </a:tr>
              <a:tr h="225180">
                <a:tc>
                  <a:txBody>
                    <a:bodyPr/>
                    <a:lstStyle/>
                    <a:p>
                      <a:pPr algn="l" fontAlgn="b"/>
                      <a:r>
                        <a:rPr lang="en-US" sz="1200" u="none" strike="noStrike">
                          <a:effectLst/>
                        </a:rPr>
                        <a:t> Heard from friends/ relatives</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15%</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07123928"/>
                  </a:ext>
                </a:extLst>
              </a:tr>
              <a:tr h="225180">
                <a:tc>
                  <a:txBody>
                    <a:bodyPr/>
                    <a:lstStyle/>
                    <a:p>
                      <a:pPr algn="l" fontAlgn="b"/>
                      <a:r>
                        <a:rPr lang="en-US" sz="1200" u="none" strike="noStrike">
                          <a:effectLst/>
                        </a:rPr>
                        <a:t> OTT Platforms( Hotstar, sony liv, zee 5, etc)</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24%</a:t>
                      </a:r>
                      <a:endParaRPr lang="en-US" sz="1200" b="0" i="0" u="none" strike="noStrike" dirty="0">
                        <a:solidFill>
                          <a:srgbClr val="000000"/>
                        </a:solidFill>
                        <a:effectLst/>
                        <a:latin typeface="Calibri" panose="020F0502020204030204" pitchFamily="34" charset="0"/>
                      </a:endParaRPr>
                    </a:p>
                  </a:txBody>
                  <a:tcPr marL="0" marR="0" marT="0" marB="0" anchor="b">
                    <a:solidFill>
                      <a:schemeClr val="accent5">
                        <a:lumMod val="40000"/>
                        <a:lumOff val="60000"/>
                      </a:schemeClr>
                    </a:solidFill>
                  </a:tcPr>
                </a:tc>
                <a:tc>
                  <a:txBody>
                    <a:bodyPr/>
                    <a:lstStyle/>
                    <a:p>
                      <a:pPr algn="ctr" fontAlgn="b"/>
                      <a:r>
                        <a:rPr lang="en-US" sz="1200" u="none" strike="noStrike" dirty="0">
                          <a:effectLst/>
                        </a:rPr>
                        <a:t>26%</a:t>
                      </a:r>
                      <a:endParaRPr lang="en-US" sz="1200" b="0" i="0" u="none" strike="noStrike" dirty="0">
                        <a:solidFill>
                          <a:srgbClr val="000000"/>
                        </a:solidFill>
                        <a:effectLst/>
                        <a:latin typeface="Calibri" panose="020F0502020204030204" pitchFamily="34" charset="0"/>
                      </a:endParaRPr>
                    </a:p>
                  </a:txBody>
                  <a:tcPr marL="0" marR="0" marT="0" marB="0" anchor="b">
                    <a:solidFill>
                      <a:schemeClr val="accent5">
                        <a:lumMod val="40000"/>
                        <a:lumOff val="60000"/>
                      </a:schemeClr>
                    </a:solidFill>
                  </a:tcPr>
                </a:tc>
                <a:extLst>
                  <a:ext uri="{0D108BD9-81ED-4DB2-BD59-A6C34878D82A}">
                    <a16:rowId xmlns:a16="http://schemas.microsoft.com/office/drawing/2014/main" val="2337039506"/>
                  </a:ext>
                </a:extLst>
              </a:tr>
              <a:tr h="225180">
                <a:tc>
                  <a:txBody>
                    <a:bodyPr/>
                    <a:lstStyle/>
                    <a:p>
                      <a:pPr algn="l" fontAlgn="b"/>
                      <a:r>
                        <a:rPr lang="en-US" sz="1200" u="none" strike="noStrike">
                          <a:effectLst/>
                        </a:rPr>
                        <a:t> Outdoor Hoardings and Banners</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7%</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9%</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85195707"/>
                  </a:ext>
                </a:extLst>
              </a:tr>
              <a:tr h="225180">
                <a:tc>
                  <a:txBody>
                    <a:bodyPr/>
                    <a:lstStyle/>
                    <a:p>
                      <a:pPr algn="l" fontAlgn="b"/>
                      <a:r>
                        <a:rPr lang="en-US" sz="1200" u="none" strike="noStrike">
                          <a:effectLst/>
                        </a:rPr>
                        <a:t> Print advertisement</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8%</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0969544"/>
                  </a:ext>
                </a:extLst>
              </a:tr>
              <a:tr h="225180">
                <a:tc>
                  <a:txBody>
                    <a:bodyPr/>
                    <a:lstStyle/>
                    <a:p>
                      <a:pPr algn="l" fontAlgn="b"/>
                      <a:r>
                        <a:rPr lang="en-US" sz="1200" u="none" strike="noStrike">
                          <a:effectLst/>
                        </a:rPr>
                        <a:t> Read an article in a newspaper or magazine</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11%</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28761546"/>
                  </a:ext>
                </a:extLst>
              </a:tr>
              <a:tr h="225180">
                <a:tc>
                  <a:txBody>
                    <a:bodyPr/>
                    <a:lstStyle/>
                    <a:p>
                      <a:pPr algn="l" fontAlgn="b"/>
                      <a:r>
                        <a:rPr lang="en-US" sz="1200" u="none" strike="noStrike" dirty="0">
                          <a:effectLst/>
                        </a:rPr>
                        <a:t> Read in an article online</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13%</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a:effectLst/>
                        </a:rPr>
                        <a:t>14%</a:t>
                      </a:r>
                      <a:endParaRPr lang="en-US" sz="12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13408377"/>
                  </a:ext>
                </a:extLst>
              </a:tr>
              <a:tr h="225180">
                <a:tc>
                  <a:txBody>
                    <a:bodyPr/>
                    <a:lstStyle/>
                    <a:p>
                      <a:pPr algn="l" fontAlgn="b"/>
                      <a:r>
                        <a:rPr lang="en-US" sz="1200" u="none" strike="noStrike">
                          <a:effectLst/>
                        </a:rPr>
                        <a:t> Saw this on Facebook/ Instagram</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32%</a:t>
                      </a:r>
                      <a:endParaRPr lang="en-US" sz="1200" b="0" i="0" u="none" strike="noStrike" dirty="0">
                        <a:solidFill>
                          <a:srgbClr val="000000"/>
                        </a:solidFill>
                        <a:effectLst/>
                        <a:latin typeface="Calibri" panose="020F0502020204030204" pitchFamily="34" charset="0"/>
                      </a:endParaRPr>
                    </a:p>
                  </a:txBody>
                  <a:tcPr marL="0" marR="0" marT="0" marB="0" anchor="b">
                    <a:solidFill>
                      <a:schemeClr val="accent4">
                        <a:lumMod val="20000"/>
                        <a:lumOff val="80000"/>
                      </a:schemeClr>
                    </a:solidFill>
                  </a:tcPr>
                </a:tc>
                <a:tc>
                  <a:txBody>
                    <a:bodyPr/>
                    <a:lstStyle/>
                    <a:p>
                      <a:pPr algn="ctr" fontAlgn="b"/>
                      <a:r>
                        <a:rPr lang="en-US" sz="1200" u="none" strike="noStrike" dirty="0">
                          <a:effectLst/>
                        </a:rPr>
                        <a:t>30%</a:t>
                      </a:r>
                      <a:endParaRPr lang="en-US" sz="1200" b="0" i="0" u="none" strike="noStrike" dirty="0">
                        <a:solidFill>
                          <a:srgbClr val="000000"/>
                        </a:solidFill>
                        <a:effectLst/>
                        <a:latin typeface="Calibri" panose="020F0502020204030204" pitchFamily="34" charset="0"/>
                      </a:endParaRPr>
                    </a:p>
                  </a:txBody>
                  <a:tcPr marL="0" marR="0" marT="0" marB="0" anchor="b">
                    <a:solidFill>
                      <a:schemeClr val="accent4">
                        <a:lumMod val="20000"/>
                        <a:lumOff val="80000"/>
                      </a:schemeClr>
                    </a:solidFill>
                  </a:tcPr>
                </a:tc>
                <a:extLst>
                  <a:ext uri="{0D108BD9-81ED-4DB2-BD59-A6C34878D82A}">
                    <a16:rowId xmlns:a16="http://schemas.microsoft.com/office/drawing/2014/main" val="3175641836"/>
                  </a:ext>
                </a:extLst>
              </a:tr>
              <a:tr h="225180">
                <a:tc>
                  <a:txBody>
                    <a:bodyPr/>
                    <a:lstStyle/>
                    <a:p>
                      <a:pPr algn="l" fontAlgn="b"/>
                      <a:r>
                        <a:rPr lang="en-US" sz="1200" u="none" strike="noStrike">
                          <a:effectLst/>
                        </a:rPr>
                        <a:t> TV</a:t>
                      </a:r>
                      <a:endParaRPr lang="en-US" sz="12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57%</a:t>
                      </a:r>
                      <a:endParaRPr lang="en-US" sz="1200" b="0" i="0" u="none" strike="noStrike" dirty="0">
                        <a:solidFill>
                          <a:srgbClr val="000000"/>
                        </a:solidFill>
                        <a:effectLst/>
                        <a:latin typeface="Calibri" panose="020F0502020204030204" pitchFamily="34" charset="0"/>
                      </a:endParaRPr>
                    </a:p>
                  </a:txBody>
                  <a:tcPr marL="0" marR="0" marT="0" marB="0" anchor="b">
                    <a:solidFill>
                      <a:schemeClr val="accent4">
                        <a:lumMod val="20000"/>
                        <a:lumOff val="80000"/>
                      </a:schemeClr>
                    </a:solidFill>
                  </a:tcPr>
                </a:tc>
                <a:tc>
                  <a:txBody>
                    <a:bodyPr/>
                    <a:lstStyle/>
                    <a:p>
                      <a:pPr algn="ctr" fontAlgn="b"/>
                      <a:r>
                        <a:rPr lang="en-US" sz="1200" u="none" strike="noStrike" dirty="0">
                          <a:effectLst/>
                        </a:rPr>
                        <a:t>51%</a:t>
                      </a:r>
                      <a:endParaRPr lang="en-US" sz="1200" b="0" i="0" u="none" strike="noStrike" dirty="0">
                        <a:solidFill>
                          <a:srgbClr val="000000"/>
                        </a:solidFill>
                        <a:effectLst/>
                        <a:latin typeface="Calibri" panose="020F0502020204030204" pitchFamily="34" charset="0"/>
                      </a:endParaRPr>
                    </a:p>
                  </a:txBody>
                  <a:tcPr marL="0" marR="0" marT="0" marB="0" anchor="b">
                    <a:solidFill>
                      <a:schemeClr val="accent4">
                        <a:lumMod val="20000"/>
                        <a:lumOff val="80000"/>
                      </a:schemeClr>
                    </a:solidFill>
                  </a:tcPr>
                </a:tc>
                <a:extLst>
                  <a:ext uri="{0D108BD9-81ED-4DB2-BD59-A6C34878D82A}">
                    <a16:rowId xmlns:a16="http://schemas.microsoft.com/office/drawing/2014/main" val="847106192"/>
                  </a:ext>
                </a:extLst>
              </a:tr>
              <a:tr h="225180">
                <a:tc>
                  <a:txBody>
                    <a:bodyPr/>
                    <a:lstStyle/>
                    <a:p>
                      <a:pPr algn="l" fontAlgn="b"/>
                      <a:r>
                        <a:rPr lang="en-US" sz="1200" u="none" strike="noStrike" dirty="0">
                          <a:effectLst/>
                        </a:rPr>
                        <a:t> </a:t>
                      </a:r>
                      <a:r>
                        <a:rPr lang="en-US" sz="1200" u="none" strike="noStrike" dirty="0" err="1">
                          <a:effectLst/>
                        </a:rPr>
                        <a:t>Youtube</a:t>
                      </a:r>
                      <a:endParaRPr lang="en-US" sz="12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US" sz="1200" u="none" strike="noStrike" dirty="0">
                          <a:effectLst/>
                        </a:rPr>
                        <a:t>67%</a:t>
                      </a:r>
                      <a:endParaRPr lang="en-US" sz="1200" b="0" i="0" u="none" strike="noStrike" dirty="0">
                        <a:solidFill>
                          <a:srgbClr val="000000"/>
                        </a:solidFill>
                        <a:effectLst/>
                        <a:latin typeface="Calibri" panose="020F0502020204030204" pitchFamily="34" charset="0"/>
                      </a:endParaRPr>
                    </a:p>
                  </a:txBody>
                  <a:tcPr marL="0" marR="0" marT="0" marB="0" anchor="b">
                    <a:solidFill>
                      <a:schemeClr val="accent4">
                        <a:lumMod val="20000"/>
                        <a:lumOff val="80000"/>
                      </a:schemeClr>
                    </a:solidFill>
                  </a:tcPr>
                </a:tc>
                <a:tc>
                  <a:txBody>
                    <a:bodyPr/>
                    <a:lstStyle/>
                    <a:p>
                      <a:pPr algn="ctr" fontAlgn="b"/>
                      <a:r>
                        <a:rPr lang="en-US" sz="1200" u="none" strike="noStrike" dirty="0">
                          <a:effectLst/>
                        </a:rPr>
                        <a:t>68%</a:t>
                      </a:r>
                      <a:endParaRPr lang="en-US" sz="1200" b="0" i="0" u="none" strike="noStrike" dirty="0">
                        <a:solidFill>
                          <a:srgbClr val="000000"/>
                        </a:solidFill>
                        <a:effectLst/>
                        <a:latin typeface="Calibri" panose="020F0502020204030204" pitchFamily="34" charset="0"/>
                      </a:endParaRPr>
                    </a:p>
                  </a:txBody>
                  <a:tcPr marL="0" marR="0" marT="0" marB="0" anchor="b">
                    <a:solidFill>
                      <a:schemeClr val="accent4">
                        <a:lumMod val="20000"/>
                        <a:lumOff val="80000"/>
                      </a:schemeClr>
                    </a:solidFill>
                  </a:tcPr>
                </a:tc>
                <a:extLst>
                  <a:ext uri="{0D108BD9-81ED-4DB2-BD59-A6C34878D82A}">
                    <a16:rowId xmlns:a16="http://schemas.microsoft.com/office/drawing/2014/main" val="1742026927"/>
                  </a:ext>
                </a:extLst>
              </a:tr>
            </a:tbl>
          </a:graphicData>
        </a:graphic>
      </p:graphicFrame>
      <p:graphicFrame>
        <p:nvGraphicFramePr>
          <p:cNvPr id="8" name="Chart 7">
            <a:extLst>
              <a:ext uri="{FF2B5EF4-FFF2-40B4-BE49-F238E27FC236}">
                <a16:creationId xmlns:a16="http://schemas.microsoft.com/office/drawing/2014/main" id="{3B86C104-262E-E2E9-5146-368735060C30}"/>
              </a:ext>
            </a:extLst>
          </p:cNvPr>
          <p:cNvGraphicFramePr>
            <a:graphicFrameLocks/>
          </p:cNvGraphicFramePr>
          <p:nvPr>
            <p:extLst>
              <p:ext uri="{D42A27DB-BD31-4B8C-83A1-F6EECF244321}">
                <p14:modId xmlns:p14="http://schemas.microsoft.com/office/powerpoint/2010/main" val="1260092194"/>
              </p:ext>
            </p:extLst>
          </p:nvPr>
        </p:nvGraphicFramePr>
        <p:xfrm>
          <a:off x="8175586" y="1136250"/>
          <a:ext cx="3769488" cy="289871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27D22491-CC2B-A5D9-5F2A-219A8D6FB8B4}"/>
              </a:ext>
            </a:extLst>
          </p:cNvPr>
          <p:cNvSpPr txBox="1"/>
          <p:nvPr/>
        </p:nvSpPr>
        <p:spPr>
          <a:xfrm>
            <a:off x="232968" y="4433501"/>
            <a:ext cx="3900668" cy="1477328"/>
          </a:xfrm>
          <a:prstGeom prst="rect">
            <a:avLst/>
          </a:prstGeom>
          <a:solidFill>
            <a:schemeClr val="accent6">
              <a:lumMod val="20000"/>
              <a:lumOff val="80000"/>
            </a:schemeClr>
          </a:solidFill>
        </p:spPr>
        <p:txBody>
          <a:bodyPr wrap="square" rtlCol="0">
            <a:spAutoFit/>
          </a:bodyPr>
          <a:lstStyle/>
          <a:p>
            <a:pPr algn="just"/>
            <a:r>
              <a:rPr lang="en-US" dirty="0"/>
              <a:t>Out of 1340 respondents, 82% of the female respondents watched the ad and out of 1106 respondents, 79% of the male respondents have seen the ad</a:t>
            </a:r>
          </a:p>
        </p:txBody>
      </p:sp>
      <p:sp>
        <p:nvSpPr>
          <p:cNvPr id="11" name="TextBox 10">
            <a:extLst>
              <a:ext uri="{FF2B5EF4-FFF2-40B4-BE49-F238E27FC236}">
                <a16:creationId xmlns:a16="http://schemas.microsoft.com/office/drawing/2014/main" id="{21D36C3C-1A80-0DC7-D108-94B7FEAAEE08}"/>
              </a:ext>
            </a:extLst>
          </p:cNvPr>
          <p:cNvSpPr txBox="1"/>
          <p:nvPr/>
        </p:nvSpPr>
        <p:spPr>
          <a:xfrm>
            <a:off x="4294856" y="4433501"/>
            <a:ext cx="3900667" cy="1754326"/>
          </a:xfrm>
          <a:prstGeom prst="rect">
            <a:avLst/>
          </a:prstGeom>
          <a:solidFill>
            <a:schemeClr val="bg2"/>
          </a:solidFill>
        </p:spPr>
        <p:txBody>
          <a:bodyPr wrap="square" rtlCol="0">
            <a:spAutoFit/>
          </a:bodyPr>
          <a:lstStyle/>
          <a:p>
            <a:pPr algn="just"/>
            <a:r>
              <a:rPr lang="en-US" dirty="0"/>
              <a:t>Mainly the Ad is seen by the respondents whether be male or female, it is through TV, YouTube, Facebook Instagram, which constitutes 30%-70%..rest are from OTT and other platforms</a:t>
            </a:r>
          </a:p>
        </p:txBody>
      </p:sp>
      <p:sp>
        <p:nvSpPr>
          <p:cNvPr id="13" name="TextBox 12">
            <a:extLst>
              <a:ext uri="{FF2B5EF4-FFF2-40B4-BE49-F238E27FC236}">
                <a16:creationId xmlns:a16="http://schemas.microsoft.com/office/drawing/2014/main" id="{64076BFE-D927-D388-8BA6-2FD3036F43CF}"/>
              </a:ext>
            </a:extLst>
          </p:cNvPr>
          <p:cNvSpPr txBox="1"/>
          <p:nvPr/>
        </p:nvSpPr>
        <p:spPr>
          <a:xfrm>
            <a:off x="8389994" y="4433501"/>
            <a:ext cx="3555080" cy="2031325"/>
          </a:xfrm>
          <a:prstGeom prst="rect">
            <a:avLst/>
          </a:prstGeom>
          <a:solidFill>
            <a:schemeClr val="accent6">
              <a:lumMod val="20000"/>
              <a:lumOff val="80000"/>
            </a:schemeClr>
          </a:solidFill>
        </p:spPr>
        <p:txBody>
          <a:bodyPr wrap="square" rtlCol="0">
            <a:spAutoFit/>
          </a:bodyPr>
          <a:lstStyle/>
          <a:p>
            <a:pPr algn="just"/>
            <a:r>
              <a:rPr lang="en-US" dirty="0"/>
              <a:t>Flipkart should run more ads on YouTube through Google, then run TV ads that would connect the upper age group people and rest can be pushed through OTT platforms to leverage their reach and conversions.</a:t>
            </a:r>
          </a:p>
        </p:txBody>
      </p:sp>
      <p:pic>
        <p:nvPicPr>
          <p:cNvPr id="14" name="Picture 13" descr="A logo of a company&#10;&#10;Description automatically generated">
            <a:extLst>
              <a:ext uri="{FF2B5EF4-FFF2-40B4-BE49-F238E27FC236}">
                <a16:creationId xmlns:a16="http://schemas.microsoft.com/office/drawing/2014/main" id="{9439A0A5-D07E-D3B9-3149-EE8C174DD384}"/>
              </a:ext>
            </a:extLst>
          </p:cNvPr>
          <p:cNvPicPr>
            <a:picLocks noChangeAspect="1"/>
          </p:cNvPicPr>
          <p:nvPr/>
        </p:nvPicPr>
        <p:blipFill>
          <a:blip r:embed="rId4"/>
          <a:stretch>
            <a:fillRect/>
          </a:stretch>
        </p:blipFill>
        <p:spPr>
          <a:xfrm>
            <a:off x="92698" y="175443"/>
            <a:ext cx="855681" cy="355500"/>
          </a:xfrm>
          <a:prstGeom prst="rect">
            <a:avLst/>
          </a:prstGeom>
        </p:spPr>
      </p:pic>
    </p:spTree>
    <p:extLst>
      <p:ext uri="{BB962C8B-B14F-4D97-AF65-F5344CB8AC3E}">
        <p14:creationId xmlns:p14="http://schemas.microsoft.com/office/powerpoint/2010/main" val="292799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40C371-4011-BF57-10C0-125A4341D7E3}"/>
              </a:ext>
            </a:extLst>
          </p:cNvPr>
          <p:cNvSpPr txBox="1"/>
          <p:nvPr/>
        </p:nvSpPr>
        <p:spPr>
          <a:xfrm>
            <a:off x="2804160" y="365759"/>
            <a:ext cx="6583680" cy="646331"/>
          </a:xfrm>
          <a:prstGeom prst="rect">
            <a:avLst/>
          </a:prstGeom>
          <a:noFill/>
        </p:spPr>
        <p:txBody>
          <a:bodyPr wrap="square" rtlCol="0">
            <a:spAutoFit/>
          </a:bodyPr>
          <a:lstStyle/>
          <a:p>
            <a:r>
              <a:rPr lang="en-US" sz="3600" b="1" i="1" dirty="0"/>
              <a:t>Brand Association with the Ad</a:t>
            </a:r>
          </a:p>
        </p:txBody>
      </p:sp>
      <p:pic>
        <p:nvPicPr>
          <p:cNvPr id="6" name="Picture 5">
            <a:extLst>
              <a:ext uri="{FF2B5EF4-FFF2-40B4-BE49-F238E27FC236}">
                <a16:creationId xmlns:a16="http://schemas.microsoft.com/office/drawing/2014/main" id="{F6BE09D0-52DD-C796-34CD-4B0EF0476D57}"/>
              </a:ext>
            </a:extLst>
          </p:cNvPr>
          <p:cNvPicPr>
            <a:picLocks noChangeAspect="1"/>
          </p:cNvPicPr>
          <p:nvPr/>
        </p:nvPicPr>
        <p:blipFill>
          <a:blip r:embed="rId2"/>
          <a:stretch>
            <a:fillRect/>
          </a:stretch>
        </p:blipFill>
        <p:spPr>
          <a:xfrm>
            <a:off x="619432" y="1211647"/>
            <a:ext cx="4480102" cy="1610211"/>
          </a:xfrm>
          <a:prstGeom prst="rect">
            <a:avLst/>
          </a:prstGeom>
        </p:spPr>
      </p:pic>
      <p:graphicFrame>
        <p:nvGraphicFramePr>
          <p:cNvPr id="7" name="Chart 6">
            <a:extLst>
              <a:ext uri="{FF2B5EF4-FFF2-40B4-BE49-F238E27FC236}">
                <a16:creationId xmlns:a16="http://schemas.microsoft.com/office/drawing/2014/main" id="{358B0795-FA50-C78E-8442-C702FAEA60E0}"/>
              </a:ext>
            </a:extLst>
          </p:cNvPr>
          <p:cNvGraphicFramePr>
            <a:graphicFrameLocks/>
          </p:cNvGraphicFramePr>
          <p:nvPr>
            <p:extLst>
              <p:ext uri="{D42A27DB-BD31-4B8C-83A1-F6EECF244321}">
                <p14:modId xmlns:p14="http://schemas.microsoft.com/office/powerpoint/2010/main" val="216918601"/>
              </p:ext>
            </p:extLst>
          </p:nvPr>
        </p:nvGraphicFramePr>
        <p:xfrm>
          <a:off x="5408971" y="1211647"/>
          <a:ext cx="6163597" cy="3173540"/>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10">
            <a:extLst>
              <a:ext uri="{FF2B5EF4-FFF2-40B4-BE49-F238E27FC236}">
                <a16:creationId xmlns:a16="http://schemas.microsoft.com/office/drawing/2014/main" id="{E9738552-36D2-30B8-68B0-9C2BA918D57C}"/>
              </a:ext>
            </a:extLst>
          </p:cNvPr>
          <p:cNvPicPr>
            <a:picLocks noChangeAspect="1"/>
          </p:cNvPicPr>
          <p:nvPr/>
        </p:nvPicPr>
        <p:blipFill>
          <a:blip r:embed="rId4"/>
          <a:srcRect l="-1659" t="5597" r="2656" b="4952"/>
          <a:stretch/>
        </p:blipFill>
        <p:spPr>
          <a:xfrm>
            <a:off x="530942" y="2962514"/>
            <a:ext cx="4650658" cy="2492553"/>
          </a:xfrm>
          <a:prstGeom prst="rect">
            <a:avLst/>
          </a:prstGeom>
        </p:spPr>
      </p:pic>
      <p:sp>
        <p:nvSpPr>
          <p:cNvPr id="12" name="TextBox 11">
            <a:extLst>
              <a:ext uri="{FF2B5EF4-FFF2-40B4-BE49-F238E27FC236}">
                <a16:creationId xmlns:a16="http://schemas.microsoft.com/office/drawing/2014/main" id="{69883584-325A-7F36-5AFA-68C834DBFA20}"/>
              </a:ext>
            </a:extLst>
          </p:cNvPr>
          <p:cNvSpPr txBox="1"/>
          <p:nvPr/>
        </p:nvSpPr>
        <p:spPr>
          <a:xfrm>
            <a:off x="5408971" y="4680155"/>
            <a:ext cx="6163597" cy="1477328"/>
          </a:xfrm>
          <a:prstGeom prst="rect">
            <a:avLst/>
          </a:prstGeom>
          <a:solidFill>
            <a:schemeClr val="accent6">
              <a:lumMod val="20000"/>
              <a:lumOff val="80000"/>
            </a:schemeClr>
          </a:solidFill>
        </p:spPr>
        <p:txBody>
          <a:bodyPr wrap="square" rtlCol="0">
            <a:spAutoFit/>
          </a:bodyPr>
          <a:lstStyle/>
          <a:p>
            <a:r>
              <a:rPr lang="en-US" dirty="0"/>
              <a:t>Analysis: The Ad is mostly associated to Meesho who is having a 52% respondents who feels Meesho is associated to it.</a:t>
            </a:r>
          </a:p>
          <a:p>
            <a:r>
              <a:rPr lang="en-US" dirty="0"/>
              <a:t>Mostly female respondents (</a:t>
            </a:r>
            <a:r>
              <a:rPr lang="en-US" b="1" dirty="0"/>
              <a:t>60%</a:t>
            </a:r>
            <a:r>
              <a:rPr lang="en-US" dirty="0"/>
              <a:t>) associated themselves with Brand Association.</a:t>
            </a:r>
          </a:p>
        </p:txBody>
      </p:sp>
      <p:sp>
        <p:nvSpPr>
          <p:cNvPr id="13" name="TextBox 12">
            <a:extLst>
              <a:ext uri="{FF2B5EF4-FFF2-40B4-BE49-F238E27FC236}">
                <a16:creationId xmlns:a16="http://schemas.microsoft.com/office/drawing/2014/main" id="{3DAD85C8-44EF-DA06-04D5-21ED990445CB}"/>
              </a:ext>
            </a:extLst>
          </p:cNvPr>
          <p:cNvSpPr txBox="1"/>
          <p:nvPr/>
        </p:nvSpPr>
        <p:spPr>
          <a:xfrm>
            <a:off x="653968" y="5695818"/>
            <a:ext cx="4300384" cy="923330"/>
          </a:xfrm>
          <a:prstGeom prst="rect">
            <a:avLst/>
          </a:prstGeom>
          <a:solidFill>
            <a:schemeClr val="accent1">
              <a:lumMod val="20000"/>
              <a:lumOff val="80000"/>
            </a:schemeClr>
          </a:solidFill>
        </p:spPr>
        <p:txBody>
          <a:bodyPr wrap="square" rtlCol="0">
            <a:spAutoFit/>
          </a:bodyPr>
          <a:lstStyle/>
          <a:p>
            <a:r>
              <a:rPr lang="en-US" dirty="0"/>
              <a:t>Note: Flipkart should make an ad that would connect the customers on trust and their value proposition</a:t>
            </a:r>
          </a:p>
        </p:txBody>
      </p:sp>
      <p:pic>
        <p:nvPicPr>
          <p:cNvPr id="14" name="Picture 13" descr="A logo of a company&#10;&#10;Description automatically generated">
            <a:extLst>
              <a:ext uri="{FF2B5EF4-FFF2-40B4-BE49-F238E27FC236}">
                <a16:creationId xmlns:a16="http://schemas.microsoft.com/office/drawing/2014/main" id="{10F136A4-DD83-A290-30BB-400F90D72F1F}"/>
              </a:ext>
            </a:extLst>
          </p:cNvPr>
          <p:cNvPicPr>
            <a:picLocks noChangeAspect="1"/>
          </p:cNvPicPr>
          <p:nvPr/>
        </p:nvPicPr>
        <p:blipFill>
          <a:blip r:embed="rId5"/>
          <a:stretch>
            <a:fillRect/>
          </a:stretch>
        </p:blipFill>
        <p:spPr>
          <a:xfrm>
            <a:off x="92698" y="175442"/>
            <a:ext cx="1019459" cy="423543"/>
          </a:xfrm>
          <a:prstGeom prst="rect">
            <a:avLst/>
          </a:prstGeom>
        </p:spPr>
      </p:pic>
    </p:spTree>
    <p:extLst>
      <p:ext uri="{BB962C8B-B14F-4D97-AF65-F5344CB8AC3E}">
        <p14:creationId xmlns:p14="http://schemas.microsoft.com/office/powerpoint/2010/main" val="198240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AAF6-644E-6E3D-8ABE-B2A739BDE25A}"/>
              </a:ext>
            </a:extLst>
          </p:cNvPr>
          <p:cNvSpPr>
            <a:spLocks noGrp="1"/>
          </p:cNvSpPr>
          <p:nvPr>
            <p:ph type="title"/>
          </p:nvPr>
        </p:nvSpPr>
        <p:spPr>
          <a:xfrm>
            <a:off x="432262" y="171235"/>
            <a:ext cx="5268883" cy="948286"/>
          </a:xfrm>
          <a:solidFill>
            <a:schemeClr val="accent1">
              <a:lumMod val="20000"/>
              <a:lumOff val="80000"/>
            </a:schemeClr>
          </a:solidFill>
        </p:spPr>
        <p:txBody>
          <a:bodyPr>
            <a:noAutofit/>
          </a:bodyPr>
          <a:lstStyle/>
          <a:p>
            <a:pPr algn="ctr"/>
            <a:r>
              <a:rPr lang="en-US" sz="2000" b="1" dirty="0"/>
              <a:t>Message Conveyed through AD?</a:t>
            </a:r>
          </a:p>
        </p:txBody>
      </p:sp>
      <p:sp>
        <p:nvSpPr>
          <p:cNvPr id="5" name="TextBox 4">
            <a:extLst>
              <a:ext uri="{FF2B5EF4-FFF2-40B4-BE49-F238E27FC236}">
                <a16:creationId xmlns:a16="http://schemas.microsoft.com/office/drawing/2014/main" id="{D78CE430-E17F-B455-D945-E01508AABBA9}"/>
              </a:ext>
            </a:extLst>
          </p:cNvPr>
          <p:cNvSpPr txBox="1"/>
          <p:nvPr/>
        </p:nvSpPr>
        <p:spPr>
          <a:xfrm>
            <a:off x="6490856" y="245662"/>
            <a:ext cx="5268883" cy="707886"/>
          </a:xfrm>
          <a:prstGeom prst="rect">
            <a:avLst/>
          </a:prstGeom>
          <a:solidFill>
            <a:schemeClr val="accent2">
              <a:lumMod val="20000"/>
              <a:lumOff val="80000"/>
            </a:schemeClr>
          </a:solidFill>
        </p:spPr>
        <p:txBody>
          <a:bodyPr wrap="square">
            <a:spAutoFit/>
          </a:bodyPr>
          <a:lstStyle/>
          <a:p>
            <a:pPr algn="ctr"/>
            <a:r>
              <a:rPr lang="en-US" sz="2000" b="1" i="0" u="none" strike="noStrike" dirty="0">
                <a:solidFill>
                  <a:srgbClr val="000000"/>
                </a:solidFill>
                <a:effectLst/>
                <a:latin typeface="Calibri" panose="020F0502020204030204" pitchFamily="34" charset="0"/>
              </a:rPr>
              <a:t>Do you agree with the </a:t>
            </a:r>
            <a:r>
              <a:rPr lang="en-US" sz="2000" b="1" dirty="0">
                <a:latin typeface="+mj-lt"/>
                <a:ea typeface="+mj-ea"/>
                <a:cs typeface="+mj-cs"/>
              </a:rPr>
              <a:t>message</a:t>
            </a:r>
            <a:r>
              <a:rPr lang="en-US" sz="2000" b="1" i="0" u="none" strike="noStrike" dirty="0">
                <a:solidFill>
                  <a:srgbClr val="000000"/>
                </a:solidFill>
                <a:effectLst/>
                <a:latin typeface="Calibri" panose="020F0502020204030204" pitchFamily="34" charset="0"/>
              </a:rPr>
              <a:t> conveyed in this ad?</a:t>
            </a:r>
            <a:r>
              <a:rPr lang="en-US" sz="2000" b="1" dirty="0"/>
              <a:t> </a:t>
            </a:r>
          </a:p>
        </p:txBody>
      </p:sp>
      <p:pic>
        <p:nvPicPr>
          <p:cNvPr id="7" name="Picture 6">
            <a:extLst>
              <a:ext uri="{FF2B5EF4-FFF2-40B4-BE49-F238E27FC236}">
                <a16:creationId xmlns:a16="http://schemas.microsoft.com/office/drawing/2014/main" id="{29B09B5B-E306-243D-68FD-5FE014CA345A}"/>
              </a:ext>
            </a:extLst>
          </p:cNvPr>
          <p:cNvPicPr>
            <a:picLocks noChangeAspect="1"/>
          </p:cNvPicPr>
          <p:nvPr/>
        </p:nvPicPr>
        <p:blipFill>
          <a:blip r:embed="rId2"/>
          <a:srcRect t="1" b="3067"/>
          <a:stretch/>
        </p:blipFill>
        <p:spPr>
          <a:xfrm>
            <a:off x="432261" y="1630681"/>
            <a:ext cx="5758179" cy="2407919"/>
          </a:xfrm>
          <a:prstGeom prst="rect">
            <a:avLst/>
          </a:prstGeom>
          <a:ln w="12700">
            <a:solidFill>
              <a:schemeClr val="tx1"/>
            </a:solidFill>
          </a:ln>
        </p:spPr>
      </p:pic>
      <p:sp>
        <p:nvSpPr>
          <p:cNvPr id="8" name="TextBox 7">
            <a:extLst>
              <a:ext uri="{FF2B5EF4-FFF2-40B4-BE49-F238E27FC236}">
                <a16:creationId xmlns:a16="http://schemas.microsoft.com/office/drawing/2014/main" id="{3BBD73C0-0837-7942-3D34-2820BB9A4900}"/>
              </a:ext>
            </a:extLst>
          </p:cNvPr>
          <p:cNvSpPr txBox="1"/>
          <p:nvPr/>
        </p:nvSpPr>
        <p:spPr>
          <a:xfrm>
            <a:off x="432261" y="4396740"/>
            <a:ext cx="5823759" cy="1815882"/>
          </a:xfrm>
          <a:prstGeom prst="rect">
            <a:avLst/>
          </a:prstGeom>
          <a:solidFill>
            <a:schemeClr val="bg2"/>
          </a:solidFill>
        </p:spPr>
        <p:txBody>
          <a:bodyPr wrap="square" rtlCol="0">
            <a:spAutoFit/>
          </a:bodyPr>
          <a:lstStyle/>
          <a:p>
            <a:r>
              <a:rPr lang="en-US" sz="1600" b="1" dirty="0"/>
              <a:t>Analysis</a:t>
            </a:r>
            <a:r>
              <a:rPr lang="en-US" sz="1600" dirty="0"/>
              <a:t>: Majority of 17% to 20% respondents think that the platform gives best budget friendly shopping options also offers lowest price across products. </a:t>
            </a:r>
            <a:br>
              <a:rPr lang="en-US" sz="1600" dirty="0"/>
            </a:br>
            <a:r>
              <a:rPr lang="en-US" sz="1600" dirty="0"/>
              <a:t>Mostly 20% to 23% respondents were female who felt it.</a:t>
            </a:r>
            <a:br>
              <a:rPr lang="en-US" sz="1600" dirty="0"/>
            </a:br>
            <a:br>
              <a:rPr lang="en-US" sz="1600" dirty="0"/>
            </a:br>
            <a:r>
              <a:rPr lang="en-US" sz="1600" dirty="0"/>
              <a:t>Flipkart should consider variety of products with competitive low- price strategy.</a:t>
            </a:r>
          </a:p>
        </p:txBody>
      </p:sp>
      <p:sp>
        <p:nvSpPr>
          <p:cNvPr id="10" name="TextBox 9">
            <a:extLst>
              <a:ext uri="{FF2B5EF4-FFF2-40B4-BE49-F238E27FC236}">
                <a16:creationId xmlns:a16="http://schemas.microsoft.com/office/drawing/2014/main" id="{565699AB-9A6D-84A1-6E3A-A6A58C30A308}"/>
              </a:ext>
            </a:extLst>
          </p:cNvPr>
          <p:cNvSpPr txBox="1"/>
          <p:nvPr/>
        </p:nvSpPr>
        <p:spPr>
          <a:xfrm>
            <a:off x="7720420" y="1092059"/>
            <a:ext cx="2809754" cy="400110"/>
          </a:xfrm>
          <a:prstGeom prst="rect">
            <a:avLst/>
          </a:prstGeom>
          <a:solidFill>
            <a:schemeClr val="bg2"/>
          </a:solidFill>
        </p:spPr>
        <p:txBody>
          <a:bodyPr wrap="square">
            <a:spAutoFit/>
          </a:bodyPr>
          <a:lstStyle/>
          <a:p>
            <a:r>
              <a:rPr lang="en-US" sz="1800" b="1" i="0" u="none" strike="noStrike" dirty="0">
                <a:solidFill>
                  <a:srgbClr val="000000"/>
                </a:solidFill>
                <a:effectLst/>
                <a:latin typeface="Calibri" panose="020F0502020204030204" pitchFamily="34" charset="0"/>
              </a:rPr>
              <a:t>No of respondents</a:t>
            </a:r>
            <a:r>
              <a:rPr lang="en-US" b="1" dirty="0"/>
              <a:t> : </a:t>
            </a:r>
            <a:r>
              <a:rPr lang="en-US" sz="2000" b="1" i="0" u="none" strike="noStrike" dirty="0">
                <a:solidFill>
                  <a:srgbClr val="000000"/>
                </a:solidFill>
                <a:effectLst/>
                <a:latin typeface="Calibri" panose="020F0502020204030204" pitchFamily="34" charset="0"/>
              </a:rPr>
              <a:t>2446</a:t>
            </a:r>
            <a:r>
              <a:rPr lang="en-US" b="1" dirty="0"/>
              <a:t> </a:t>
            </a:r>
          </a:p>
        </p:txBody>
      </p:sp>
      <p:graphicFrame>
        <p:nvGraphicFramePr>
          <p:cNvPr id="11" name="Chart 10">
            <a:extLst>
              <a:ext uri="{FF2B5EF4-FFF2-40B4-BE49-F238E27FC236}">
                <a16:creationId xmlns:a16="http://schemas.microsoft.com/office/drawing/2014/main" id="{C008977F-8BAF-68E1-85FA-AC4F71800E1E}"/>
              </a:ext>
            </a:extLst>
          </p:cNvPr>
          <p:cNvGraphicFramePr>
            <a:graphicFrameLocks/>
          </p:cNvGraphicFramePr>
          <p:nvPr>
            <p:extLst>
              <p:ext uri="{D42A27DB-BD31-4B8C-83A1-F6EECF244321}">
                <p14:modId xmlns:p14="http://schemas.microsoft.com/office/powerpoint/2010/main" val="3462552912"/>
              </p:ext>
            </p:extLst>
          </p:nvPr>
        </p:nvGraphicFramePr>
        <p:xfrm>
          <a:off x="6724891" y="1630681"/>
          <a:ext cx="5130927" cy="3010767"/>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E4FC82FE-6395-DA86-85ED-56F59C2931C1}"/>
              </a:ext>
            </a:extLst>
          </p:cNvPr>
          <p:cNvSpPr txBox="1"/>
          <p:nvPr/>
        </p:nvSpPr>
        <p:spPr>
          <a:xfrm>
            <a:off x="6859740" y="4858012"/>
            <a:ext cx="4861228" cy="1754326"/>
          </a:xfrm>
          <a:prstGeom prst="rect">
            <a:avLst/>
          </a:prstGeom>
          <a:solidFill>
            <a:schemeClr val="tx2">
              <a:lumMod val="10000"/>
              <a:lumOff val="90000"/>
            </a:schemeClr>
          </a:solidFill>
        </p:spPr>
        <p:txBody>
          <a:bodyPr wrap="square" rtlCol="0">
            <a:spAutoFit/>
          </a:bodyPr>
          <a:lstStyle/>
          <a:p>
            <a:r>
              <a:rPr lang="en-US" dirty="0"/>
              <a:t>Analysis: The message which was conveyed on the ad  on best budget friendly shopping and lowest price, it is on a majority of 45% agreed (age group of 18-24), the respondents who strongly agreed were in the age group of 35-45 years which was of 42%</a:t>
            </a:r>
          </a:p>
        </p:txBody>
      </p:sp>
    </p:spTree>
    <p:extLst>
      <p:ext uri="{BB962C8B-B14F-4D97-AF65-F5344CB8AC3E}">
        <p14:creationId xmlns:p14="http://schemas.microsoft.com/office/powerpoint/2010/main" val="37323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CE16-847C-1DD2-D7DD-13800390233B}"/>
              </a:ext>
            </a:extLst>
          </p:cNvPr>
          <p:cNvSpPr>
            <a:spLocks noGrp="1"/>
          </p:cNvSpPr>
          <p:nvPr>
            <p:ph type="title"/>
          </p:nvPr>
        </p:nvSpPr>
        <p:spPr>
          <a:xfrm>
            <a:off x="1324337" y="301198"/>
            <a:ext cx="6939987" cy="595574"/>
          </a:xfrm>
        </p:spPr>
        <p:txBody>
          <a:bodyPr>
            <a:normAutofit fontScale="90000"/>
          </a:bodyPr>
          <a:lstStyle/>
          <a:p>
            <a:r>
              <a:rPr lang="en-US" b="1" dirty="0"/>
              <a:t>Recommendations for Flipkart</a:t>
            </a:r>
          </a:p>
        </p:txBody>
      </p:sp>
      <p:pic>
        <p:nvPicPr>
          <p:cNvPr id="4" name="Picture 3" descr="A logo of a company&#10;&#10;Description automatically generated">
            <a:extLst>
              <a:ext uri="{FF2B5EF4-FFF2-40B4-BE49-F238E27FC236}">
                <a16:creationId xmlns:a16="http://schemas.microsoft.com/office/drawing/2014/main" id="{456F2E9F-5C31-FC57-7E0C-3690ED58959E}"/>
              </a:ext>
            </a:extLst>
          </p:cNvPr>
          <p:cNvPicPr>
            <a:picLocks noChangeAspect="1"/>
          </p:cNvPicPr>
          <p:nvPr/>
        </p:nvPicPr>
        <p:blipFill>
          <a:blip r:embed="rId2"/>
          <a:stretch>
            <a:fillRect/>
          </a:stretch>
        </p:blipFill>
        <p:spPr>
          <a:xfrm>
            <a:off x="92698" y="175442"/>
            <a:ext cx="1019459" cy="423543"/>
          </a:xfrm>
          <a:prstGeom prst="rect">
            <a:avLst/>
          </a:prstGeom>
        </p:spPr>
      </p:pic>
      <p:sp>
        <p:nvSpPr>
          <p:cNvPr id="5" name="TextBox 4">
            <a:extLst>
              <a:ext uri="{FF2B5EF4-FFF2-40B4-BE49-F238E27FC236}">
                <a16:creationId xmlns:a16="http://schemas.microsoft.com/office/drawing/2014/main" id="{C907E2AF-53BD-A04D-75C8-69DD0C3E847E}"/>
              </a:ext>
            </a:extLst>
          </p:cNvPr>
          <p:cNvSpPr txBox="1"/>
          <p:nvPr/>
        </p:nvSpPr>
        <p:spPr>
          <a:xfrm>
            <a:off x="613457" y="1696758"/>
            <a:ext cx="10799180" cy="3970318"/>
          </a:xfrm>
          <a:prstGeom prst="rect">
            <a:avLst/>
          </a:prstGeom>
          <a:solidFill>
            <a:schemeClr val="tx2">
              <a:lumMod val="10000"/>
              <a:lumOff val="90000"/>
            </a:schemeClr>
          </a:solidFill>
        </p:spPr>
        <p:txBody>
          <a:bodyPr wrap="square" rtlCol="0">
            <a:spAutoFit/>
          </a:bodyPr>
          <a:lstStyle/>
          <a:p>
            <a:r>
              <a:rPr lang="en-US" b="1" dirty="0"/>
              <a:t>1. Build Trust: </a:t>
            </a:r>
            <a:r>
              <a:rPr lang="en-US" dirty="0"/>
              <a:t>Highlight  reliability and security in communications so that they can compete with Amazon’s trust factor (82% of the respondents buys products on Amazon because of Trust)</a:t>
            </a:r>
          </a:p>
          <a:p>
            <a:endParaRPr lang="en-US" dirty="0"/>
          </a:p>
          <a:p>
            <a:r>
              <a:rPr lang="en-US" b="1" dirty="0"/>
              <a:t>2. Expansion in Product Range and Competitive Price Setting</a:t>
            </a:r>
          </a:p>
          <a:p>
            <a:pPr marL="285750" indent="-285750">
              <a:buFont typeface="Arial" panose="020B0604020202020204" pitchFamily="34" charset="0"/>
              <a:buChar char="•"/>
            </a:pPr>
            <a:r>
              <a:rPr lang="en-US" dirty="0"/>
              <a:t>Increase offerings in high demanded products as per data “personal care, beauty and accessories)</a:t>
            </a:r>
          </a:p>
          <a:p>
            <a:pPr marL="285750" indent="-285750">
              <a:buFont typeface="Arial" panose="020B0604020202020204" pitchFamily="34" charset="0"/>
              <a:buChar char="•"/>
            </a:pPr>
            <a:r>
              <a:rPr lang="en-US" dirty="0"/>
              <a:t>Low price strategy</a:t>
            </a:r>
          </a:p>
          <a:p>
            <a:pPr marL="285750" indent="-285750">
              <a:buFont typeface="Arial" panose="020B0604020202020204" pitchFamily="34" charset="0"/>
              <a:buChar char="•"/>
            </a:pPr>
            <a:endParaRPr lang="en-US" dirty="0"/>
          </a:p>
          <a:p>
            <a:r>
              <a:rPr lang="en-US" b="1" dirty="0"/>
              <a:t>3. Work on Google Ads and Television promotion , social media ads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Prioritize </a:t>
            </a:r>
            <a:r>
              <a:rPr kumimoji="0" lang="en-US" altLang="en-US" sz="1800" b="1" i="0" u="none" strike="noStrike" cap="none" normalizeH="0" baseline="0" dirty="0">
                <a:ln>
                  <a:noFill/>
                </a:ln>
                <a:solidFill>
                  <a:schemeClr val="tx1"/>
                </a:solidFill>
                <a:effectLst/>
                <a:latin typeface="Arial" panose="020B0604020202020204" pitchFamily="34" charset="0"/>
              </a:rPr>
              <a:t>YouTube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Instagram</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Facebook</a:t>
            </a:r>
            <a:r>
              <a:rPr kumimoji="0" lang="en-US" altLang="en-US" sz="1800" b="0" i="0" u="none" strike="noStrike" cap="none" normalizeH="0" baseline="0" dirty="0">
                <a:ln>
                  <a:noFill/>
                </a:ln>
                <a:solidFill>
                  <a:schemeClr val="tx1"/>
                </a:solidFill>
                <a:effectLst/>
                <a:latin typeface="Arial" panose="020B0604020202020204" pitchFamily="34" charset="0"/>
              </a:rPr>
              <a:t> for younger audiences (18-24).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 </a:t>
            </a:r>
            <a:r>
              <a:rPr kumimoji="0" lang="en-US" altLang="en-US" sz="1800" b="1" i="0" u="none" strike="noStrike" cap="none" normalizeH="0" baseline="0" dirty="0">
                <a:ln>
                  <a:noFill/>
                </a:ln>
                <a:solidFill>
                  <a:schemeClr val="tx1"/>
                </a:solidFill>
                <a:effectLst/>
                <a:latin typeface="Arial" panose="020B0604020202020204" pitchFamily="34" charset="0"/>
              </a:rPr>
              <a:t>TV ads</a:t>
            </a:r>
            <a:r>
              <a:rPr kumimoji="0" lang="en-US" altLang="en-US" sz="1800" b="0" i="0" u="none" strike="noStrike" cap="none" normalizeH="0" baseline="0" dirty="0">
                <a:ln>
                  <a:noFill/>
                </a:ln>
                <a:solidFill>
                  <a:schemeClr val="tx1"/>
                </a:solidFill>
                <a:effectLst/>
                <a:latin typeface="Arial" panose="020B0604020202020204" pitchFamily="34" charset="0"/>
              </a:rPr>
              <a:t> for older segments (35-45) and </a:t>
            </a:r>
            <a:r>
              <a:rPr kumimoji="0" lang="en-US" altLang="en-US" sz="1800" b="1" i="0" u="none" strike="noStrike" cap="none" normalizeH="0" baseline="0" dirty="0">
                <a:ln>
                  <a:noFill/>
                </a:ln>
                <a:solidFill>
                  <a:schemeClr val="tx1"/>
                </a:solidFill>
                <a:effectLst/>
                <a:latin typeface="Arial" panose="020B0604020202020204" pitchFamily="34" charset="0"/>
              </a:rPr>
              <a:t>OTT platforms</a:t>
            </a:r>
            <a:r>
              <a:rPr kumimoji="0" lang="en-US" altLang="en-US" sz="1800" b="0" i="0" u="none" strike="noStrike" cap="none" normalizeH="0" baseline="0" dirty="0">
                <a:ln>
                  <a:noFill/>
                </a:ln>
                <a:solidFill>
                  <a:schemeClr val="tx1"/>
                </a:solidFill>
                <a:effectLst/>
                <a:latin typeface="Arial" panose="020B0604020202020204" pitchFamily="34" charset="0"/>
              </a:rPr>
              <a:t> to reach broader demographics.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r>
              <a:rPr lang="en-US" b="1" dirty="0"/>
              <a:t>4. Gender-Specific Marketing</a:t>
            </a:r>
          </a:p>
          <a:p>
            <a:pPr>
              <a:buFont typeface="Arial" panose="020B0604020202020204" pitchFamily="34" charset="0"/>
              <a:buChar char="•"/>
            </a:pPr>
            <a:r>
              <a:rPr lang="en-US" dirty="0"/>
              <a:t>   Create campaigns targeting </a:t>
            </a:r>
            <a:r>
              <a:rPr lang="en-US" b="1" dirty="0"/>
              <a:t>female shoppers</a:t>
            </a:r>
            <a:r>
              <a:rPr lang="en-US" dirty="0"/>
              <a:t>, focusing on </a:t>
            </a:r>
            <a:r>
              <a:rPr lang="en-US" b="1" dirty="0"/>
              <a:t>beauty</a:t>
            </a:r>
            <a:r>
              <a:rPr lang="en-US" dirty="0"/>
              <a:t> and </a:t>
            </a:r>
            <a:r>
              <a:rPr lang="en-US" b="1" dirty="0"/>
              <a:t>apparel</a:t>
            </a:r>
            <a:r>
              <a:rPr lang="en-US" dirty="0"/>
              <a:t> collections.</a:t>
            </a:r>
          </a:p>
          <a:p>
            <a:endParaRPr lang="en-US" dirty="0"/>
          </a:p>
        </p:txBody>
      </p:sp>
    </p:spTree>
    <p:extLst>
      <p:ext uri="{BB962C8B-B14F-4D97-AF65-F5344CB8AC3E}">
        <p14:creationId xmlns:p14="http://schemas.microsoft.com/office/powerpoint/2010/main" val="82163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9A1D9BC-1455-4308-9ABD-A3F8EDB67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6068" y="320442"/>
            <a:ext cx="6572492" cy="6212748"/>
          </a:xfrm>
          <a:custGeom>
            <a:avLst/>
            <a:gdLst>
              <a:gd name="connsiteX0" fmla="*/ 0 w 6572492"/>
              <a:gd name="connsiteY0" fmla="*/ 0 h 6212748"/>
              <a:gd name="connsiteX1" fmla="*/ 2248593 w 6572492"/>
              <a:gd name="connsiteY1" fmla="*/ 0 h 6212748"/>
              <a:gd name="connsiteX2" fmla="*/ 2694770 w 6572492"/>
              <a:gd name="connsiteY2" fmla="*/ 0 h 6212748"/>
              <a:gd name="connsiteX3" fmla="*/ 2991094 w 6572492"/>
              <a:gd name="connsiteY3" fmla="*/ 0 h 6212748"/>
              <a:gd name="connsiteX4" fmla="*/ 6572492 w 6572492"/>
              <a:gd name="connsiteY4" fmla="*/ 0 h 6212748"/>
              <a:gd name="connsiteX5" fmla="*/ 6572492 w 6572492"/>
              <a:gd name="connsiteY5" fmla="*/ 2864954 h 6212748"/>
              <a:gd name="connsiteX6" fmla="*/ 3129047 w 6572492"/>
              <a:gd name="connsiteY6" fmla="*/ 6212748 h 6212748"/>
              <a:gd name="connsiteX7" fmla="*/ 2694770 w 6572492"/>
              <a:gd name="connsiteY7" fmla="*/ 6212748 h 6212748"/>
              <a:gd name="connsiteX8" fmla="*/ 2248593 w 6572492"/>
              <a:gd name="connsiteY8" fmla="*/ 6212748 h 6212748"/>
              <a:gd name="connsiteX9" fmla="*/ 0 w 6572492"/>
              <a:gd name="connsiteY9" fmla="*/ 6212748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72492" h="6212748">
                <a:moveTo>
                  <a:pt x="0" y="0"/>
                </a:moveTo>
                <a:lnTo>
                  <a:pt x="2248593" y="0"/>
                </a:lnTo>
                <a:lnTo>
                  <a:pt x="2694770" y="0"/>
                </a:lnTo>
                <a:lnTo>
                  <a:pt x="2991094" y="0"/>
                </a:lnTo>
                <a:lnTo>
                  <a:pt x="6572492" y="0"/>
                </a:lnTo>
                <a:lnTo>
                  <a:pt x="6572492" y="2864954"/>
                </a:lnTo>
                <a:lnTo>
                  <a:pt x="3129047" y="6212748"/>
                </a:lnTo>
                <a:lnTo>
                  <a:pt x="2694770" y="6212748"/>
                </a:lnTo>
                <a:lnTo>
                  <a:pt x="2248593"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ight Triangle 2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F89DC-EB18-33BD-6DB2-FA01A522481A}"/>
              </a:ext>
            </a:extLst>
          </p:cNvPr>
          <p:cNvSpPr>
            <a:spLocks noGrp="1"/>
          </p:cNvSpPr>
          <p:nvPr>
            <p:ph type="title"/>
          </p:nvPr>
        </p:nvSpPr>
        <p:spPr>
          <a:xfrm>
            <a:off x="5775961" y="962526"/>
            <a:ext cx="5384800" cy="3210689"/>
          </a:xfrm>
        </p:spPr>
        <p:txBody>
          <a:bodyPr vert="horz" lIns="91440" tIns="45720" rIns="91440" bIns="45720" rtlCol="0" anchor="b">
            <a:normAutofit/>
          </a:bodyPr>
          <a:lstStyle/>
          <a:p>
            <a:r>
              <a:rPr lang="en-US" sz="7200" b="1"/>
              <a:t>Thank You</a:t>
            </a:r>
          </a:p>
        </p:txBody>
      </p:sp>
      <p:pic>
        <p:nvPicPr>
          <p:cNvPr id="4" name="Picture 3" descr="A logo of a company&#10;&#10;Description automatically generated">
            <a:extLst>
              <a:ext uri="{FF2B5EF4-FFF2-40B4-BE49-F238E27FC236}">
                <a16:creationId xmlns:a16="http://schemas.microsoft.com/office/drawing/2014/main" id="{4412931C-A8B8-4935-F9A1-74233464CD5B}"/>
              </a:ext>
            </a:extLst>
          </p:cNvPr>
          <p:cNvPicPr>
            <a:picLocks noChangeAspect="1"/>
          </p:cNvPicPr>
          <p:nvPr/>
        </p:nvPicPr>
        <p:blipFill>
          <a:blip r:embed="rId2"/>
          <a:stretch>
            <a:fillRect/>
          </a:stretch>
        </p:blipFill>
        <p:spPr>
          <a:xfrm>
            <a:off x="1296558" y="1533898"/>
            <a:ext cx="3510140" cy="1458318"/>
          </a:xfrm>
          <a:prstGeom prst="rect">
            <a:avLst/>
          </a:prstGeom>
        </p:spPr>
      </p:pic>
      <p:pic>
        <p:nvPicPr>
          <p:cNvPr id="8" name="Graphic 7" descr="Handshake">
            <a:extLst>
              <a:ext uri="{FF2B5EF4-FFF2-40B4-BE49-F238E27FC236}">
                <a16:creationId xmlns:a16="http://schemas.microsoft.com/office/drawing/2014/main" id="{272B6A77-EF66-2CA8-C083-A77F9E7F24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6212" y="3581108"/>
            <a:ext cx="1992632" cy="1992632"/>
          </a:xfrm>
          <a:prstGeom prst="rect">
            <a:avLst/>
          </a:prstGeom>
        </p:spPr>
      </p:pic>
    </p:spTree>
    <p:extLst>
      <p:ext uri="{BB962C8B-B14F-4D97-AF65-F5344CB8AC3E}">
        <p14:creationId xmlns:p14="http://schemas.microsoft.com/office/powerpoint/2010/main" val="51554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BCE7C-8ED6-861A-19CB-7F22FAA13B22}"/>
              </a:ext>
            </a:extLst>
          </p:cNvPr>
          <p:cNvSpPr>
            <a:spLocks noGrp="1"/>
          </p:cNvSpPr>
          <p:nvPr>
            <p:ph type="title"/>
          </p:nvPr>
        </p:nvSpPr>
        <p:spPr>
          <a:xfrm>
            <a:off x="762000" y="1095141"/>
            <a:ext cx="5334000" cy="1325563"/>
          </a:xfrm>
        </p:spPr>
        <p:txBody>
          <a:bodyPr/>
          <a:lstStyle/>
          <a:p>
            <a:r>
              <a:rPr lang="en-US" b="1" dirty="0"/>
              <a:t>Client Brand: Flipkart</a:t>
            </a:r>
          </a:p>
        </p:txBody>
      </p:sp>
      <p:sp>
        <p:nvSpPr>
          <p:cNvPr id="4" name="TextBox 3">
            <a:extLst>
              <a:ext uri="{FF2B5EF4-FFF2-40B4-BE49-F238E27FC236}">
                <a16:creationId xmlns:a16="http://schemas.microsoft.com/office/drawing/2014/main" id="{0E6DB19F-3CD6-54D8-BD66-73B340C630A8}"/>
              </a:ext>
            </a:extLst>
          </p:cNvPr>
          <p:cNvSpPr txBox="1"/>
          <p:nvPr/>
        </p:nvSpPr>
        <p:spPr>
          <a:xfrm>
            <a:off x="7559040" y="679643"/>
            <a:ext cx="4008120" cy="830997"/>
          </a:xfrm>
          <a:prstGeom prst="rect">
            <a:avLst/>
          </a:prstGeom>
          <a:noFill/>
        </p:spPr>
        <p:txBody>
          <a:bodyPr wrap="square" rtlCol="0">
            <a:spAutoFit/>
          </a:bodyPr>
          <a:lstStyle/>
          <a:p>
            <a:r>
              <a:rPr lang="en-US" sz="4800" b="1" dirty="0"/>
              <a:t>Competitors</a:t>
            </a:r>
            <a:r>
              <a:rPr lang="en-US" sz="3200" b="1" dirty="0"/>
              <a:t>: </a:t>
            </a:r>
          </a:p>
        </p:txBody>
      </p:sp>
      <p:pic>
        <p:nvPicPr>
          <p:cNvPr id="1026" name="Picture 2" descr="Flipkart - YouTube">
            <a:extLst>
              <a:ext uri="{FF2B5EF4-FFF2-40B4-BE49-F238E27FC236}">
                <a16:creationId xmlns:a16="http://schemas.microsoft.com/office/drawing/2014/main" id="{98B1A9CB-5A82-4EA5-53C8-B29C9E6DA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928" y="2457586"/>
            <a:ext cx="1467311" cy="146731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3148BCDB-3DBA-478C-A2BB-9F87B35E7D2D}"/>
              </a:ext>
            </a:extLst>
          </p:cNvPr>
          <p:cNvSpPr/>
          <p:nvPr/>
        </p:nvSpPr>
        <p:spPr>
          <a:xfrm>
            <a:off x="279511" y="4385187"/>
            <a:ext cx="6868541" cy="20113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8" name="TextBox 5">
            <a:extLst>
              <a:ext uri="{FF2B5EF4-FFF2-40B4-BE49-F238E27FC236}">
                <a16:creationId xmlns:a16="http://schemas.microsoft.com/office/drawing/2014/main" id="{25D5A20E-BF84-F720-E67C-8B200E9C45E6}"/>
              </a:ext>
            </a:extLst>
          </p:cNvPr>
          <p:cNvGraphicFramePr/>
          <p:nvPr/>
        </p:nvGraphicFramePr>
        <p:xfrm>
          <a:off x="7559040" y="1872267"/>
          <a:ext cx="4008120"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69A31386-A8B7-C5A1-3204-7578FC59CBEB}"/>
              </a:ext>
            </a:extLst>
          </p:cNvPr>
          <p:cNvSpPr txBox="1"/>
          <p:nvPr/>
        </p:nvSpPr>
        <p:spPr>
          <a:xfrm>
            <a:off x="550606" y="5301194"/>
            <a:ext cx="6096000" cy="923330"/>
          </a:xfrm>
          <a:prstGeom prst="rect">
            <a:avLst/>
          </a:prstGeom>
          <a:solidFill>
            <a:schemeClr val="tx2">
              <a:lumMod val="10000"/>
              <a:lumOff val="90000"/>
            </a:schemeClr>
          </a:solidFill>
        </p:spPr>
        <p:txBody>
          <a:bodyPr wrap="square">
            <a:spAutoFit/>
          </a:bodyPr>
          <a:lstStyle/>
          <a:p>
            <a:pPr algn="just"/>
            <a:r>
              <a:rPr lang="en-US" dirty="0"/>
              <a:t>To interpret the data from the lens of client brand (</a:t>
            </a:r>
            <a:r>
              <a:rPr lang="en-US" b="1" dirty="0"/>
              <a:t>competition, cohort performance </a:t>
            </a:r>
            <a:r>
              <a:rPr lang="en-US" dirty="0" err="1"/>
              <a:t>etc</a:t>
            </a:r>
            <a:r>
              <a:rPr lang="en-US" dirty="0"/>
              <a:t>) and </a:t>
            </a:r>
            <a:r>
              <a:rPr lang="en-US" b="1" dirty="0" err="1"/>
              <a:t>summarise</a:t>
            </a:r>
            <a:r>
              <a:rPr lang="en-US" dirty="0"/>
              <a:t> the key takeouts</a:t>
            </a:r>
          </a:p>
        </p:txBody>
      </p:sp>
      <p:sp>
        <p:nvSpPr>
          <p:cNvPr id="10" name="Title 1">
            <a:extLst>
              <a:ext uri="{FF2B5EF4-FFF2-40B4-BE49-F238E27FC236}">
                <a16:creationId xmlns:a16="http://schemas.microsoft.com/office/drawing/2014/main" id="{41A8E622-7E84-DD30-2805-352F60E43FB5}"/>
              </a:ext>
            </a:extLst>
          </p:cNvPr>
          <p:cNvSpPr txBox="1">
            <a:spLocks/>
          </p:cNvSpPr>
          <p:nvPr/>
        </p:nvSpPr>
        <p:spPr>
          <a:xfrm>
            <a:off x="493088" y="4624731"/>
            <a:ext cx="1952840" cy="6395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rPr>
              <a:t>Objective:</a:t>
            </a:r>
          </a:p>
        </p:txBody>
      </p:sp>
      <p:pic>
        <p:nvPicPr>
          <p:cNvPr id="12" name="Picture 11" descr="A logo of a company&#10;&#10;Description automatically generated">
            <a:extLst>
              <a:ext uri="{FF2B5EF4-FFF2-40B4-BE49-F238E27FC236}">
                <a16:creationId xmlns:a16="http://schemas.microsoft.com/office/drawing/2014/main" id="{25D4D7D0-4C84-E3E3-71C7-6B57C4D7D10F}"/>
              </a:ext>
            </a:extLst>
          </p:cNvPr>
          <p:cNvPicPr>
            <a:picLocks noChangeAspect="1"/>
          </p:cNvPicPr>
          <p:nvPr/>
        </p:nvPicPr>
        <p:blipFill>
          <a:blip r:embed="rId8"/>
          <a:stretch>
            <a:fillRect/>
          </a:stretch>
        </p:blipFill>
        <p:spPr>
          <a:xfrm>
            <a:off x="252270" y="209933"/>
            <a:ext cx="1019459" cy="423543"/>
          </a:xfrm>
          <a:prstGeom prst="rect">
            <a:avLst/>
          </a:prstGeom>
        </p:spPr>
      </p:pic>
    </p:spTree>
    <p:extLst>
      <p:ext uri="{BB962C8B-B14F-4D97-AF65-F5344CB8AC3E}">
        <p14:creationId xmlns:p14="http://schemas.microsoft.com/office/powerpoint/2010/main" val="1832860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D80B-A3D2-B248-576B-D739F7448F23}"/>
              </a:ext>
            </a:extLst>
          </p:cNvPr>
          <p:cNvSpPr>
            <a:spLocks noGrp="1"/>
          </p:cNvSpPr>
          <p:nvPr>
            <p:ph type="title"/>
          </p:nvPr>
        </p:nvSpPr>
        <p:spPr>
          <a:xfrm>
            <a:off x="1186914" y="95560"/>
            <a:ext cx="10172133" cy="583308"/>
          </a:xfrm>
        </p:spPr>
        <p:txBody>
          <a:bodyPr>
            <a:noAutofit/>
          </a:bodyPr>
          <a:lstStyle/>
          <a:p>
            <a:r>
              <a:rPr lang="en-US" sz="2800" b="1" i="1" dirty="0"/>
              <a:t>Which of these products have you purchased in the last 6 months? </a:t>
            </a:r>
          </a:p>
        </p:txBody>
      </p:sp>
      <p:graphicFrame>
        <p:nvGraphicFramePr>
          <p:cNvPr id="5" name="Chart 4">
            <a:extLst>
              <a:ext uri="{FF2B5EF4-FFF2-40B4-BE49-F238E27FC236}">
                <a16:creationId xmlns:a16="http://schemas.microsoft.com/office/drawing/2014/main" id="{8D47EE0A-8BBF-DEC3-AA15-5AE8EB5476AA}"/>
              </a:ext>
            </a:extLst>
          </p:cNvPr>
          <p:cNvGraphicFramePr>
            <a:graphicFrameLocks/>
          </p:cNvGraphicFramePr>
          <p:nvPr>
            <p:extLst>
              <p:ext uri="{D42A27DB-BD31-4B8C-83A1-F6EECF244321}">
                <p14:modId xmlns:p14="http://schemas.microsoft.com/office/powerpoint/2010/main" val="1849405008"/>
              </p:ext>
            </p:extLst>
          </p:nvPr>
        </p:nvGraphicFramePr>
        <p:xfrm>
          <a:off x="3176822" y="4875673"/>
          <a:ext cx="2450531" cy="1741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DAE5AB0-34B4-5E8E-1591-13978FEC3643}"/>
              </a:ext>
            </a:extLst>
          </p:cNvPr>
          <p:cNvGraphicFramePr>
            <a:graphicFrameLocks/>
          </p:cNvGraphicFramePr>
          <p:nvPr>
            <p:extLst>
              <p:ext uri="{D42A27DB-BD31-4B8C-83A1-F6EECF244321}">
                <p14:modId xmlns:p14="http://schemas.microsoft.com/office/powerpoint/2010/main" val="1251518521"/>
              </p:ext>
            </p:extLst>
          </p:nvPr>
        </p:nvGraphicFramePr>
        <p:xfrm>
          <a:off x="7179733" y="1226300"/>
          <a:ext cx="4620533" cy="299234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C9937B2-6538-B851-8348-0C4999B385C8}"/>
              </a:ext>
            </a:extLst>
          </p:cNvPr>
          <p:cNvSpPr txBox="1"/>
          <p:nvPr/>
        </p:nvSpPr>
        <p:spPr>
          <a:xfrm>
            <a:off x="7603298" y="753701"/>
            <a:ext cx="3773402" cy="338554"/>
          </a:xfrm>
          <a:prstGeom prst="rect">
            <a:avLst/>
          </a:prstGeom>
          <a:noFill/>
        </p:spPr>
        <p:txBody>
          <a:bodyPr wrap="square">
            <a:spAutoFit/>
          </a:bodyPr>
          <a:lstStyle/>
          <a:p>
            <a:pPr algn="ctr" rtl="0">
              <a:defRPr sz="2200" b="1" i="0" u="none" strike="noStrike" kern="1200" cap="all" spc="50" baseline="0">
                <a:solidFill>
                  <a:prstClr val="black">
                    <a:lumMod val="65000"/>
                    <a:lumOff val="35000"/>
                  </a:prstClr>
                </a:solidFill>
                <a:latin typeface="+mn-lt"/>
                <a:ea typeface="+mn-ea"/>
                <a:cs typeface="+mn-cs"/>
              </a:defRPr>
            </a:pPr>
            <a:r>
              <a:rPr lang="en-US" sz="1600" dirty="0">
                <a:solidFill>
                  <a:schemeClr val="accent4">
                    <a:lumMod val="75000"/>
                  </a:schemeClr>
                </a:solidFill>
                <a:effectLst>
                  <a:outerShdw blurRad="38100" dist="38100" dir="2700000" algn="tl">
                    <a:srgbClr val="000000">
                      <a:alpha val="43137"/>
                    </a:srgbClr>
                  </a:outerShdw>
                </a:effectLst>
              </a:rPr>
              <a:t>Product Purchased by Gender</a:t>
            </a:r>
          </a:p>
        </p:txBody>
      </p:sp>
      <p:sp>
        <p:nvSpPr>
          <p:cNvPr id="10" name="TextBox 9">
            <a:extLst>
              <a:ext uri="{FF2B5EF4-FFF2-40B4-BE49-F238E27FC236}">
                <a16:creationId xmlns:a16="http://schemas.microsoft.com/office/drawing/2014/main" id="{3DBA52C4-5C60-3526-EE3B-2C748BA44130}"/>
              </a:ext>
            </a:extLst>
          </p:cNvPr>
          <p:cNvSpPr txBox="1"/>
          <p:nvPr/>
        </p:nvSpPr>
        <p:spPr>
          <a:xfrm>
            <a:off x="6923466" y="4352689"/>
            <a:ext cx="4876800" cy="2308324"/>
          </a:xfrm>
          <a:prstGeom prst="rect">
            <a:avLst/>
          </a:prstGeom>
          <a:noFill/>
        </p:spPr>
        <p:txBody>
          <a:bodyPr wrap="square" rtlCol="0">
            <a:spAutoFit/>
          </a:bodyPr>
          <a:lstStyle/>
          <a:p>
            <a:pPr algn="just"/>
            <a:r>
              <a:rPr lang="en-US" b="1" dirty="0"/>
              <a:t>Analysis:  </a:t>
            </a:r>
            <a:r>
              <a:rPr lang="en-US" dirty="0"/>
              <a:t>According to Flipkart, 61% of the respondents purchased  Personal care products, following that Beaty products have been purchased by 59% respondents, Accessories such as watches, sunglasses, Socks, Belts, Hair accessories, etc. Majority of 66%(880 respondents) were in the age group of 25-34 and 66%(312 respondents) were in 35-45</a:t>
            </a:r>
          </a:p>
        </p:txBody>
      </p:sp>
      <p:sp>
        <p:nvSpPr>
          <p:cNvPr id="11" name="TextBox 10">
            <a:extLst>
              <a:ext uri="{FF2B5EF4-FFF2-40B4-BE49-F238E27FC236}">
                <a16:creationId xmlns:a16="http://schemas.microsoft.com/office/drawing/2014/main" id="{5DB36593-E665-8643-861A-E831C4B96585}"/>
              </a:ext>
            </a:extLst>
          </p:cNvPr>
          <p:cNvSpPr txBox="1"/>
          <p:nvPr/>
        </p:nvSpPr>
        <p:spPr>
          <a:xfrm>
            <a:off x="950660" y="706790"/>
            <a:ext cx="4452323" cy="338554"/>
          </a:xfrm>
          <a:prstGeom prst="rect">
            <a:avLst/>
          </a:prstGeom>
          <a:noFill/>
        </p:spPr>
        <p:txBody>
          <a:bodyPr wrap="square">
            <a:spAutoFit/>
          </a:bodyPr>
          <a:lstStyle/>
          <a:p>
            <a:pPr algn="ctr" rtl="0">
              <a:defRPr sz="2200" b="1" i="0" u="none" strike="noStrike" kern="1200" cap="all" spc="50" baseline="0">
                <a:solidFill>
                  <a:prstClr val="black">
                    <a:lumMod val="65000"/>
                    <a:lumOff val="35000"/>
                  </a:prstClr>
                </a:solidFill>
                <a:latin typeface="+mn-lt"/>
                <a:ea typeface="+mn-ea"/>
                <a:cs typeface="+mn-cs"/>
              </a:defRPr>
            </a:pPr>
            <a:r>
              <a:rPr lang="en-US" sz="1600" dirty="0">
                <a:solidFill>
                  <a:schemeClr val="accent4">
                    <a:lumMod val="75000"/>
                  </a:schemeClr>
                </a:solidFill>
                <a:effectLst>
                  <a:outerShdw blurRad="38100" dist="38100" dir="2700000" algn="tl">
                    <a:srgbClr val="000000">
                      <a:alpha val="43137"/>
                    </a:srgbClr>
                  </a:outerShdw>
                </a:effectLst>
              </a:rPr>
              <a:t>Product Purchased by AGE GROUP</a:t>
            </a:r>
          </a:p>
        </p:txBody>
      </p:sp>
      <p:graphicFrame>
        <p:nvGraphicFramePr>
          <p:cNvPr id="13" name="Chart 12">
            <a:extLst>
              <a:ext uri="{FF2B5EF4-FFF2-40B4-BE49-F238E27FC236}">
                <a16:creationId xmlns:a16="http://schemas.microsoft.com/office/drawing/2014/main" id="{A03FA602-1DD1-00CF-C290-F0990D09B97D}"/>
              </a:ext>
            </a:extLst>
          </p:cNvPr>
          <p:cNvGraphicFramePr>
            <a:graphicFrameLocks/>
          </p:cNvGraphicFramePr>
          <p:nvPr>
            <p:extLst>
              <p:ext uri="{D42A27DB-BD31-4B8C-83A1-F6EECF244321}">
                <p14:modId xmlns:p14="http://schemas.microsoft.com/office/powerpoint/2010/main" val="1962492219"/>
              </p:ext>
            </p:extLst>
          </p:nvPr>
        </p:nvGraphicFramePr>
        <p:xfrm>
          <a:off x="254900" y="4903595"/>
          <a:ext cx="2450531" cy="1741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F06FF83B-2AE8-1C0B-DCA3-FE1A7D03914B}"/>
              </a:ext>
            </a:extLst>
          </p:cNvPr>
          <p:cNvGraphicFramePr>
            <a:graphicFrameLocks/>
          </p:cNvGraphicFramePr>
          <p:nvPr>
            <p:extLst>
              <p:ext uri="{D42A27DB-BD31-4B8C-83A1-F6EECF244321}">
                <p14:modId xmlns:p14="http://schemas.microsoft.com/office/powerpoint/2010/main" val="512170677"/>
              </p:ext>
            </p:extLst>
          </p:nvPr>
        </p:nvGraphicFramePr>
        <p:xfrm>
          <a:off x="254900" y="1073266"/>
          <a:ext cx="6227347" cy="3616887"/>
        </p:xfrm>
        <a:graphic>
          <a:graphicData uri="http://schemas.openxmlformats.org/drawingml/2006/chart">
            <c:chart xmlns:c="http://schemas.openxmlformats.org/drawingml/2006/chart" xmlns:r="http://schemas.openxmlformats.org/officeDocument/2006/relationships" r:id="rId5"/>
          </a:graphicData>
        </a:graphic>
      </p:graphicFrame>
      <p:pic>
        <p:nvPicPr>
          <p:cNvPr id="15" name="Picture 14" descr="A logo of a company&#10;&#10;Description automatically generated">
            <a:extLst>
              <a:ext uri="{FF2B5EF4-FFF2-40B4-BE49-F238E27FC236}">
                <a16:creationId xmlns:a16="http://schemas.microsoft.com/office/drawing/2014/main" id="{651D841A-A356-B8F6-1FB4-924767C4B40A}"/>
              </a:ext>
            </a:extLst>
          </p:cNvPr>
          <p:cNvPicPr>
            <a:picLocks noChangeAspect="1"/>
          </p:cNvPicPr>
          <p:nvPr/>
        </p:nvPicPr>
        <p:blipFill>
          <a:blip r:embed="rId6"/>
          <a:stretch>
            <a:fillRect/>
          </a:stretch>
        </p:blipFill>
        <p:spPr>
          <a:xfrm>
            <a:off x="92698" y="175442"/>
            <a:ext cx="1019459" cy="423543"/>
          </a:xfrm>
          <a:prstGeom prst="rect">
            <a:avLst/>
          </a:prstGeom>
        </p:spPr>
      </p:pic>
    </p:spTree>
    <p:extLst>
      <p:ext uri="{BB962C8B-B14F-4D97-AF65-F5344CB8AC3E}">
        <p14:creationId xmlns:p14="http://schemas.microsoft.com/office/powerpoint/2010/main" val="337248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862E-7587-A4E6-13A5-E3D64E56F163}"/>
              </a:ext>
            </a:extLst>
          </p:cNvPr>
          <p:cNvSpPr>
            <a:spLocks noGrp="1"/>
          </p:cNvSpPr>
          <p:nvPr>
            <p:ph type="title"/>
          </p:nvPr>
        </p:nvSpPr>
        <p:spPr>
          <a:xfrm>
            <a:off x="838200" y="365126"/>
            <a:ext cx="10515600" cy="1243542"/>
          </a:xfrm>
        </p:spPr>
        <p:txBody>
          <a:bodyPr>
            <a:noAutofit/>
          </a:bodyPr>
          <a:lstStyle/>
          <a:p>
            <a:r>
              <a:rPr lang="en-US" sz="2800" b="1" dirty="0"/>
              <a:t>When you think of online shopping platforms , which is the first name that comes to your mind?  </a:t>
            </a:r>
          </a:p>
        </p:txBody>
      </p:sp>
      <p:graphicFrame>
        <p:nvGraphicFramePr>
          <p:cNvPr id="5" name="Chart 4">
            <a:extLst>
              <a:ext uri="{FF2B5EF4-FFF2-40B4-BE49-F238E27FC236}">
                <a16:creationId xmlns:a16="http://schemas.microsoft.com/office/drawing/2014/main" id="{D0346425-4629-16A5-1A96-EF1EDE1C8F36}"/>
              </a:ext>
            </a:extLst>
          </p:cNvPr>
          <p:cNvGraphicFramePr>
            <a:graphicFrameLocks/>
          </p:cNvGraphicFramePr>
          <p:nvPr>
            <p:extLst>
              <p:ext uri="{D42A27DB-BD31-4B8C-83A1-F6EECF244321}">
                <p14:modId xmlns:p14="http://schemas.microsoft.com/office/powerpoint/2010/main" val="13536926"/>
              </p:ext>
            </p:extLst>
          </p:nvPr>
        </p:nvGraphicFramePr>
        <p:xfrm>
          <a:off x="694266" y="1608669"/>
          <a:ext cx="5254250" cy="24225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5CDB8ACF-4722-F1E9-5031-758BDB32E908}"/>
              </a:ext>
            </a:extLst>
          </p:cNvPr>
          <p:cNvGraphicFramePr>
            <a:graphicFrameLocks noGrp="1"/>
          </p:cNvGraphicFramePr>
          <p:nvPr>
            <p:extLst>
              <p:ext uri="{D42A27DB-BD31-4B8C-83A1-F6EECF244321}">
                <p14:modId xmlns:p14="http://schemas.microsoft.com/office/powerpoint/2010/main" val="1222394011"/>
              </p:ext>
            </p:extLst>
          </p:nvPr>
        </p:nvGraphicFramePr>
        <p:xfrm>
          <a:off x="694266" y="4208814"/>
          <a:ext cx="5110316" cy="2422555"/>
        </p:xfrm>
        <a:graphic>
          <a:graphicData uri="http://schemas.openxmlformats.org/drawingml/2006/table">
            <a:tbl>
              <a:tblPr>
                <a:tableStyleId>{5C22544A-7EE6-4342-B048-85BDC9FD1C3A}</a:tableStyleId>
              </a:tblPr>
              <a:tblGrid>
                <a:gridCol w="1957330">
                  <a:extLst>
                    <a:ext uri="{9D8B030D-6E8A-4147-A177-3AD203B41FA5}">
                      <a16:colId xmlns:a16="http://schemas.microsoft.com/office/drawing/2014/main" val="82396192"/>
                    </a:ext>
                  </a:extLst>
                </a:gridCol>
                <a:gridCol w="1275365">
                  <a:extLst>
                    <a:ext uri="{9D8B030D-6E8A-4147-A177-3AD203B41FA5}">
                      <a16:colId xmlns:a16="http://schemas.microsoft.com/office/drawing/2014/main" val="4261842645"/>
                    </a:ext>
                  </a:extLst>
                </a:gridCol>
                <a:gridCol w="1877621">
                  <a:extLst>
                    <a:ext uri="{9D8B030D-6E8A-4147-A177-3AD203B41FA5}">
                      <a16:colId xmlns:a16="http://schemas.microsoft.com/office/drawing/2014/main" val="2713070343"/>
                    </a:ext>
                  </a:extLst>
                </a:gridCol>
              </a:tblGrid>
              <a:tr h="432906">
                <a:tc>
                  <a:txBody>
                    <a:bodyPr/>
                    <a:lstStyle/>
                    <a:p>
                      <a:pPr algn="ctr" fontAlgn="ctr"/>
                      <a:r>
                        <a:rPr lang="en-US" sz="1200" u="none" strike="noStrike" dirty="0">
                          <a:effectLst/>
                        </a:rPr>
                        <a:t>Online Shopping Platforms</a:t>
                      </a:r>
                      <a:endParaRPr lang="en-US" sz="1200" b="1" i="1"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tc>
                  <a:txBody>
                    <a:bodyPr/>
                    <a:lstStyle/>
                    <a:p>
                      <a:pPr algn="ctr" fontAlgn="ctr"/>
                      <a:r>
                        <a:rPr lang="en-US" sz="1200" u="none" strike="noStrike" dirty="0">
                          <a:effectLst/>
                        </a:rPr>
                        <a:t>Number of Respondents</a:t>
                      </a:r>
                      <a:endParaRPr lang="en-US" sz="1200" b="1" i="1"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tc>
                  <a:txBody>
                    <a:bodyPr/>
                    <a:lstStyle/>
                    <a:p>
                      <a:pPr algn="ctr" fontAlgn="ctr"/>
                      <a:r>
                        <a:rPr lang="en-US" sz="1200" u="none" strike="noStrike" dirty="0">
                          <a:effectLst/>
                        </a:rPr>
                        <a:t>Percentage</a:t>
                      </a:r>
                      <a:endParaRPr lang="en-US" sz="1200" b="1" i="1"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extLst>
                  <a:ext uri="{0D108BD9-81ED-4DB2-BD59-A6C34878D82A}">
                    <a16:rowId xmlns:a16="http://schemas.microsoft.com/office/drawing/2014/main" val="2640092621"/>
                  </a:ext>
                </a:extLst>
              </a:tr>
              <a:tr h="294088">
                <a:tc>
                  <a:txBody>
                    <a:bodyPr/>
                    <a:lstStyle/>
                    <a:p>
                      <a:pPr algn="ctr" fontAlgn="ctr"/>
                      <a:r>
                        <a:rPr lang="en-US" sz="1200" b="1" u="none" strike="noStrike" dirty="0">
                          <a:effectLst/>
                        </a:rPr>
                        <a:t>Bulbul</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1713640639"/>
                  </a:ext>
                </a:extLst>
              </a:tr>
              <a:tr h="210931">
                <a:tc>
                  <a:txBody>
                    <a:bodyPr/>
                    <a:lstStyle/>
                    <a:p>
                      <a:pPr algn="ctr" fontAlgn="ctr"/>
                      <a:r>
                        <a:rPr lang="en-US" sz="1200" b="1" u="none" strike="noStrike" dirty="0">
                          <a:effectLst/>
                        </a:rPr>
                        <a:t>Flipkart</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200" u="none" strike="noStrike" dirty="0">
                          <a:effectLst/>
                        </a:rPr>
                        <a:t>880.15</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tc>
                  <a:txBody>
                    <a:bodyPr/>
                    <a:lstStyle/>
                    <a:p>
                      <a:pPr algn="ctr" fontAlgn="ctr"/>
                      <a:r>
                        <a:rPr lang="en-US" sz="1200" u="none" strike="noStrike" dirty="0">
                          <a:effectLst/>
                        </a:rPr>
                        <a:t>71%</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accent3">
                        <a:lumMod val="40000"/>
                        <a:lumOff val="60000"/>
                      </a:schemeClr>
                    </a:solidFill>
                  </a:tcPr>
                </a:tc>
                <a:extLst>
                  <a:ext uri="{0D108BD9-81ED-4DB2-BD59-A6C34878D82A}">
                    <a16:rowId xmlns:a16="http://schemas.microsoft.com/office/drawing/2014/main" val="782033568"/>
                  </a:ext>
                </a:extLst>
              </a:tr>
              <a:tr h="210931">
                <a:tc>
                  <a:txBody>
                    <a:bodyPr/>
                    <a:lstStyle/>
                    <a:p>
                      <a:pPr algn="ctr" fontAlgn="ctr"/>
                      <a:r>
                        <a:rPr lang="en-US" sz="1200" b="1" u="none" strike="noStrike" dirty="0">
                          <a:effectLst/>
                        </a:rPr>
                        <a:t>Glowroad</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618393118"/>
                  </a:ext>
                </a:extLst>
              </a:tr>
              <a:tr h="210931">
                <a:tc>
                  <a:txBody>
                    <a:bodyPr/>
                    <a:lstStyle/>
                    <a:p>
                      <a:pPr algn="ctr" fontAlgn="ctr"/>
                      <a:r>
                        <a:rPr lang="en-US" sz="1200" b="1" u="none" strike="noStrike" dirty="0">
                          <a:effectLst/>
                        </a:rPr>
                        <a:t>Meesho</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a:effectLst/>
                        </a:rPr>
                        <a:t>60.7</a:t>
                      </a:r>
                      <a:endParaRPr lang="en-US" sz="1200" b="0"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dirty="0">
                          <a:effectLst/>
                        </a:rPr>
                        <a:t>5%</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3430474056"/>
                  </a:ext>
                </a:extLst>
              </a:tr>
              <a:tr h="210931">
                <a:tc>
                  <a:txBody>
                    <a:bodyPr/>
                    <a:lstStyle/>
                    <a:p>
                      <a:pPr algn="ctr" fontAlgn="ctr"/>
                      <a:r>
                        <a:rPr lang="en-US" sz="1200" b="1" u="none" strike="noStrike" dirty="0">
                          <a:effectLst/>
                        </a:rPr>
                        <a:t>Myntra</a:t>
                      </a:r>
                      <a:endParaRPr lang="en-US" sz="1200" b="1" i="0" u="none" strike="noStrike" dirty="0">
                        <a:solidFill>
                          <a:srgbClr val="000000"/>
                        </a:solidFill>
                        <a:effectLst/>
                        <a:latin typeface="Calibri" panose="020F0502020204030204" pitchFamily="34" charset="0"/>
                      </a:endParaRPr>
                    </a:p>
                  </a:txBody>
                  <a:tcPr marL="7620" marR="7620" marT="7620" marB="0" anchor="ctr">
                    <a:solidFill>
                      <a:srgbClr val="FFFF00"/>
                    </a:solidFill>
                  </a:tcPr>
                </a:tc>
                <a:tc>
                  <a:txBody>
                    <a:bodyPr/>
                    <a:lstStyle/>
                    <a:p>
                      <a:pPr algn="ctr" fontAlgn="ctr"/>
                      <a:r>
                        <a:rPr lang="en-US" sz="1200" u="none" strike="noStrike" dirty="0">
                          <a:effectLst/>
                        </a:rPr>
                        <a:t>151.75</a:t>
                      </a:r>
                      <a:endParaRPr lang="en-US" sz="1200" b="0" i="0" u="none" strike="noStrike" dirty="0">
                        <a:solidFill>
                          <a:srgbClr val="000000"/>
                        </a:solidFill>
                        <a:effectLst/>
                        <a:latin typeface="Calibri" panose="020F0502020204030204" pitchFamily="34" charset="0"/>
                      </a:endParaRPr>
                    </a:p>
                  </a:txBody>
                  <a:tcPr marL="7620" marR="7620" marT="7620" marB="0" anchor="ctr">
                    <a:solidFill>
                      <a:srgbClr val="FFFF00"/>
                    </a:solidFill>
                  </a:tcPr>
                </a:tc>
                <a:tc>
                  <a:txBody>
                    <a:bodyPr/>
                    <a:lstStyle/>
                    <a:p>
                      <a:pPr algn="ctr" fontAlgn="ctr"/>
                      <a:r>
                        <a:rPr lang="en-US" sz="1200" u="none" strike="noStrike" dirty="0">
                          <a:effectLst/>
                        </a:rPr>
                        <a:t>12%</a:t>
                      </a:r>
                      <a:endParaRPr lang="en-US" sz="1200" b="0" i="0" u="none" strike="noStrike" dirty="0">
                        <a:solidFill>
                          <a:srgbClr val="000000"/>
                        </a:solidFill>
                        <a:effectLst/>
                        <a:latin typeface="Calibri" panose="020F0502020204030204" pitchFamily="34" charset="0"/>
                      </a:endParaRPr>
                    </a:p>
                  </a:txBody>
                  <a:tcPr marL="7620" marR="7620" marT="7620" marB="0" anchor="ctr">
                    <a:solidFill>
                      <a:srgbClr val="FFFF00"/>
                    </a:solidFill>
                  </a:tcPr>
                </a:tc>
                <a:extLst>
                  <a:ext uri="{0D108BD9-81ED-4DB2-BD59-A6C34878D82A}">
                    <a16:rowId xmlns:a16="http://schemas.microsoft.com/office/drawing/2014/main" val="1525099611"/>
                  </a:ext>
                </a:extLst>
              </a:tr>
              <a:tr h="210931">
                <a:tc>
                  <a:txBody>
                    <a:bodyPr/>
                    <a:lstStyle/>
                    <a:p>
                      <a:pPr algn="ctr" fontAlgn="ctr"/>
                      <a:r>
                        <a:rPr lang="en-US" sz="1200" b="1" u="none" strike="noStrike" dirty="0">
                          <a:effectLst/>
                        </a:rPr>
                        <a:t>Others</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dirty="0">
                          <a:effectLst/>
                        </a:rPr>
                        <a:t>91.05</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1192890810"/>
                  </a:ext>
                </a:extLst>
              </a:tr>
              <a:tr h="210931">
                <a:tc>
                  <a:txBody>
                    <a:bodyPr/>
                    <a:lstStyle/>
                    <a:p>
                      <a:pPr algn="ctr" fontAlgn="ctr"/>
                      <a:r>
                        <a:rPr lang="en-US" sz="1200" b="1" u="none" strike="noStrike" dirty="0">
                          <a:effectLst/>
                        </a:rPr>
                        <a:t>Shop 101</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dirty="0">
                          <a:effectLst/>
                        </a:rPr>
                        <a:t>0</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a:effectLst/>
                        </a:rPr>
                        <a:t>0%</a:t>
                      </a:r>
                      <a:endParaRPr lang="en-US" sz="1200" b="0"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2771501295"/>
                  </a:ext>
                </a:extLst>
              </a:tr>
              <a:tr h="210931">
                <a:tc>
                  <a:txBody>
                    <a:bodyPr/>
                    <a:lstStyle/>
                    <a:p>
                      <a:pPr algn="ctr" fontAlgn="ctr"/>
                      <a:r>
                        <a:rPr lang="en-US" sz="1200" b="1" u="none" strike="noStrike" dirty="0">
                          <a:effectLst/>
                        </a:rPr>
                        <a:t>Snapdeal</a:t>
                      </a:r>
                      <a:endParaRPr lang="en-US" sz="1200" b="1"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dirty="0">
                          <a:effectLst/>
                        </a:rPr>
                        <a:t>60.7</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a:effectLst/>
                        </a:rPr>
                        <a:t>5%</a:t>
                      </a:r>
                      <a:endParaRPr lang="en-US" sz="1200" b="0" i="0" u="none" strike="noStrike">
                        <a:solidFill>
                          <a:srgbClr val="000000"/>
                        </a:solidFill>
                        <a:effectLst/>
                        <a:latin typeface="Calibri" panose="020F0502020204030204"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126192457"/>
                  </a:ext>
                </a:extLst>
              </a:tr>
              <a:tr h="219044">
                <a:tc>
                  <a:txBody>
                    <a:bodyPr/>
                    <a:lstStyle/>
                    <a:p>
                      <a:pPr algn="ctr" fontAlgn="ctr"/>
                      <a:r>
                        <a:rPr lang="en-US" sz="1200" u="none" strike="noStrike" dirty="0">
                          <a:effectLst/>
                        </a:rPr>
                        <a:t>Total</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dirty="0">
                          <a:effectLst/>
                        </a:rPr>
                        <a:t>1244</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tc>
                  <a:txBody>
                    <a:bodyPr/>
                    <a:lstStyle/>
                    <a:p>
                      <a:pPr algn="ctr" fontAlgn="ctr"/>
                      <a:r>
                        <a:rPr lang="en-US" sz="1200" u="none" strike="noStrike" dirty="0">
                          <a:effectLst/>
                        </a:rPr>
                        <a:t>100%</a:t>
                      </a:r>
                      <a:endParaRPr lang="en-US" sz="1200" b="0" i="0" u="none" strike="noStrike" dirty="0">
                        <a:solidFill>
                          <a:srgbClr val="000000"/>
                        </a:solidFill>
                        <a:effectLst/>
                        <a:latin typeface="Calibri" panose="020F0502020204030204" pitchFamily="34" charset="0"/>
                      </a:endParaRPr>
                    </a:p>
                  </a:txBody>
                  <a:tcPr marL="7620" marR="7620" marT="7620" marB="0" anchor="ctr">
                    <a:solidFill>
                      <a:schemeClr val="bg1">
                        <a:lumMod val="95000"/>
                      </a:schemeClr>
                    </a:solidFill>
                  </a:tcPr>
                </a:tc>
                <a:extLst>
                  <a:ext uri="{0D108BD9-81ED-4DB2-BD59-A6C34878D82A}">
                    <a16:rowId xmlns:a16="http://schemas.microsoft.com/office/drawing/2014/main" val="658007520"/>
                  </a:ext>
                </a:extLst>
              </a:tr>
            </a:tbl>
          </a:graphicData>
        </a:graphic>
      </p:graphicFrame>
      <p:sp>
        <p:nvSpPr>
          <p:cNvPr id="7" name="TextBox 6">
            <a:extLst>
              <a:ext uri="{FF2B5EF4-FFF2-40B4-BE49-F238E27FC236}">
                <a16:creationId xmlns:a16="http://schemas.microsoft.com/office/drawing/2014/main" id="{42EA5F5A-B6DE-AC88-FF02-97F4CDF0B6E0}"/>
              </a:ext>
            </a:extLst>
          </p:cNvPr>
          <p:cNvSpPr txBox="1"/>
          <p:nvPr/>
        </p:nvSpPr>
        <p:spPr>
          <a:xfrm>
            <a:off x="6754761" y="1608668"/>
            <a:ext cx="4599039" cy="2031325"/>
          </a:xfrm>
          <a:prstGeom prst="rect">
            <a:avLst/>
          </a:prstGeom>
          <a:noFill/>
        </p:spPr>
        <p:txBody>
          <a:bodyPr wrap="square" rtlCol="0">
            <a:spAutoFit/>
          </a:bodyPr>
          <a:lstStyle/>
          <a:p>
            <a:pPr algn="just"/>
            <a:r>
              <a:rPr lang="en-US" dirty="0"/>
              <a:t>Analysis</a:t>
            </a:r>
            <a:r>
              <a:rPr lang="en-US" b="1" dirty="0"/>
              <a:t>: Out of 1244 respondents</a:t>
            </a:r>
            <a:r>
              <a:rPr lang="en-US" dirty="0"/>
              <a:t>, </a:t>
            </a:r>
            <a:r>
              <a:rPr lang="en-US" b="1" dirty="0"/>
              <a:t>Flipkart’s brand positioning </a:t>
            </a:r>
            <a:r>
              <a:rPr lang="en-US" dirty="0"/>
              <a:t>is the best </a:t>
            </a:r>
            <a:r>
              <a:rPr lang="en-US" b="1" dirty="0"/>
              <a:t>among all competitors</a:t>
            </a:r>
            <a:r>
              <a:rPr lang="en-US" dirty="0"/>
              <a:t>, where </a:t>
            </a:r>
            <a:r>
              <a:rPr lang="en-US" b="1" dirty="0"/>
              <a:t>880 or 71% </a:t>
            </a:r>
            <a:r>
              <a:rPr lang="en-US" dirty="0"/>
              <a:t>respondents vote for the brand Flipkart that comes to their mind when they think about online shopping platforms followed by </a:t>
            </a:r>
            <a:r>
              <a:rPr lang="en-US" b="1" dirty="0"/>
              <a:t>Myntra</a:t>
            </a:r>
            <a:r>
              <a:rPr lang="en-US" dirty="0"/>
              <a:t> </a:t>
            </a:r>
            <a:r>
              <a:rPr lang="en-US" b="1" dirty="0"/>
              <a:t>of 151 or 12%</a:t>
            </a:r>
            <a:r>
              <a:rPr lang="en-US" dirty="0"/>
              <a:t> respondents.</a:t>
            </a:r>
          </a:p>
        </p:txBody>
      </p:sp>
      <p:graphicFrame>
        <p:nvGraphicFramePr>
          <p:cNvPr id="10" name="Table 9">
            <a:extLst>
              <a:ext uri="{FF2B5EF4-FFF2-40B4-BE49-F238E27FC236}">
                <a16:creationId xmlns:a16="http://schemas.microsoft.com/office/drawing/2014/main" id="{E07BCF34-6548-0F25-189F-6AFFE69DAA69}"/>
              </a:ext>
            </a:extLst>
          </p:cNvPr>
          <p:cNvGraphicFramePr>
            <a:graphicFrameLocks noGrp="1"/>
          </p:cNvGraphicFramePr>
          <p:nvPr>
            <p:extLst>
              <p:ext uri="{D42A27DB-BD31-4B8C-83A1-F6EECF244321}">
                <p14:modId xmlns:p14="http://schemas.microsoft.com/office/powerpoint/2010/main" val="2692331043"/>
              </p:ext>
            </p:extLst>
          </p:nvPr>
        </p:nvGraphicFramePr>
        <p:xfrm>
          <a:off x="6862711" y="3865650"/>
          <a:ext cx="4383138" cy="1383682"/>
        </p:xfrm>
        <a:graphic>
          <a:graphicData uri="http://schemas.openxmlformats.org/drawingml/2006/table">
            <a:tbl>
              <a:tblPr>
                <a:tableStyleId>{C4B1156A-380E-4F78-BDF5-A606A8083BF9}</a:tableStyleId>
              </a:tblPr>
              <a:tblGrid>
                <a:gridCol w="829243">
                  <a:extLst>
                    <a:ext uri="{9D8B030D-6E8A-4147-A177-3AD203B41FA5}">
                      <a16:colId xmlns:a16="http://schemas.microsoft.com/office/drawing/2014/main" val="3456959602"/>
                    </a:ext>
                  </a:extLst>
                </a:gridCol>
                <a:gridCol w="710779">
                  <a:extLst>
                    <a:ext uri="{9D8B030D-6E8A-4147-A177-3AD203B41FA5}">
                      <a16:colId xmlns:a16="http://schemas.microsoft.com/office/drawing/2014/main" val="3578502189"/>
                    </a:ext>
                  </a:extLst>
                </a:gridCol>
                <a:gridCol w="710779">
                  <a:extLst>
                    <a:ext uri="{9D8B030D-6E8A-4147-A177-3AD203B41FA5}">
                      <a16:colId xmlns:a16="http://schemas.microsoft.com/office/drawing/2014/main" val="2481531121"/>
                    </a:ext>
                  </a:extLst>
                </a:gridCol>
                <a:gridCol w="710779">
                  <a:extLst>
                    <a:ext uri="{9D8B030D-6E8A-4147-A177-3AD203B41FA5}">
                      <a16:colId xmlns:a16="http://schemas.microsoft.com/office/drawing/2014/main" val="1521057674"/>
                    </a:ext>
                  </a:extLst>
                </a:gridCol>
                <a:gridCol w="710779">
                  <a:extLst>
                    <a:ext uri="{9D8B030D-6E8A-4147-A177-3AD203B41FA5}">
                      <a16:colId xmlns:a16="http://schemas.microsoft.com/office/drawing/2014/main" val="702953259"/>
                    </a:ext>
                  </a:extLst>
                </a:gridCol>
                <a:gridCol w="710779">
                  <a:extLst>
                    <a:ext uri="{9D8B030D-6E8A-4147-A177-3AD203B41FA5}">
                      <a16:colId xmlns:a16="http://schemas.microsoft.com/office/drawing/2014/main" val="3322424972"/>
                    </a:ext>
                  </a:extLst>
                </a:gridCol>
              </a:tblGrid>
              <a:tr h="455389">
                <a:tc rowSpan="2">
                  <a:txBody>
                    <a:bodyPr/>
                    <a:lstStyle/>
                    <a:p>
                      <a:pPr algn="ctr" fontAlgn="ctr"/>
                      <a:r>
                        <a:rPr lang="en-US" sz="1200" u="none" strike="noStrike">
                          <a:effectLst/>
                        </a:rPr>
                        <a:t>Brand</a:t>
                      </a:r>
                      <a:endParaRPr lang="en-US" sz="1200" b="1" i="0" u="none" strike="noStrike">
                        <a:solidFill>
                          <a:srgbClr val="000000"/>
                        </a:solidFill>
                        <a:effectLst/>
                        <a:latin typeface="Calibri" panose="020F0502020204030204" pitchFamily="34" charset="0"/>
                      </a:endParaRPr>
                    </a:p>
                  </a:txBody>
                  <a:tcPr marL="7620" marR="7620" marT="7620" marB="0" anchor="ctr"/>
                </a:tc>
                <a:tc gridSpan="3">
                  <a:txBody>
                    <a:bodyPr/>
                    <a:lstStyle/>
                    <a:p>
                      <a:pPr algn="ctr" fontAlgn="b"/>
                      <a:r>
                        <a:rPr lang="en-US" sz="1200" u="none" strike="noStrike" dirty="0">
                          <a:effectLst/>
                        </a:rPr>
                        <a:t>Age</a:t>
                      </a:r>
                      <a:endParaRPr lang="en-US" sz="12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gridSpan="2">
                  <a:txBody>
                    <a:bodyPr/>
                    <a:lstStyle/>
                    <a:p>
                      <a:pPr algn="ctr" fontAlgn="b"/>
                      <a:r>
                        <a:rPr lang="en-US" sz="1200" u="none" strike="noStrike">
                          <a:effectLst/>
                        </a:rPr>
                        <a:t>Gender</a:t>
                      </a:r>
                      <a:endParaRPr lang="en-US" sz="1200" b="1"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extLst>
                  <a:ext uri="{0D108BD9-81ED-4DB2-BD59-A6C34878D82A}">
                    <a16:rowId xmlns:a16="http://schemas.microsoft.com/office/drawing/2014/main" val="2398502349"/>
                  </a:ext>
                </a:extLst>
              </a:tr>
              <a:tr h="455389">
                <a:tc vMerge="1">
                  <a:txBody>
                    <a:bodyPr/>
                    <a:lstStyle/>
                    <a:p>
                      <a:endParaRPr lang="en-US"/>
                    </a:p>
                  </a:txBody>
                  <a:tcPr/>
                </a:tc>
                <a:tc>
                  <a:txBody>
                    <a:bodyPr/>
                    <a:lstStyle/>
                    <a:p>
                      <a:pPr algn="ctr" fontAlgn="b"/>
                      <a:r>
                        <a:rPr lang="en-US" sz="1100" u="none" strike="noStrike">
                          <a:effectLst/>
                        </a:rPr>
                        <a:t>18-24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25-34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35-45</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267788"/>
                  </a:ext>
                </a:extLst>
              </a:tr>
              <a:tr h="472904">
                <a:tc>
                  <a:txBody>
                    <a:bodyPr/>
                    <a:lstStyle/>
                    <a:p>
                      <a:pPr algn="l" fontAlgn="b"/>
                      <a:r>
                        <a:rPr lang="en-US" sz="1200" u="none" strike="noStrike">
                          <a:effectLst/>
                        </a:rPr>
                        <a:t>flipkart</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34%</a:t>
                      </a:r>
                      <a:endParaRPr lang="en-US" sz="1200" b="1"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en-US" sz="1200" u="none" strike="noStrike">
                          <a:effectLst/>
                        </a:rPr>
                        <a:t>25%</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26%</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32%</a:t>
                      </a:r>
                      <a:endParaRPr lang="en-US" sz="1200" b="1"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extLst>
                  <a:ext uri="{0D108BD9-81ED-4DB2-BD59-A6C34878D82A}">
                    <a16:rowId xmlns:a16="http://schemas.microsoft.com/office/drawing/2014/main" val="2610240918"/>
                  </a:ext>
                </a:extLst>
              </a:tr>
            </a:tbl>
          </a:graphicData>
        </a:graphic>
      </p:graphicFrame>
      <p:sp>
        <p:nvSpPr>
          <p:cNvPr id="11" name="TextBox 10">
            <a:extLst>
              <a:ext uri="{FF2B5EF4-FFF2-40B4-BE49-F238E27FC236}">
                <a16:creationId xmlns:a16="http://schemas.microsoft.com/office/drawing/2014/main" id="{50E2734A-65C3-B2E1-AB9D-76FFD6962E6F}"/>
              </a:ext>
            </a:extLst>
          </p:cNvPr>
          <p:cNvSpPr txBox="1"/>
          <p:nvPr/>
        </p:nvSpPr>
        <p:spPr>
          <a:xfrm>
            <a:off x="6862711" y="5594555"/>
            <a:ext cx="4383138" cy="646331"/>
          </a:xfrm>
          <a:prstGeom prst="rect">
            <a:avLst/>
          </a:prstGeom>
          <a:noFill/>
        </p:spPr>
        <p:txBody>
          <a:bodyPr wrap="square" rtlCol="0">
            <a:spAutoFit/>
          </a:bodyPr>
          <a:lstStyle/>
          <a:p>
            <a:r>
              <a:rPr lang="en-US" b="1" dirty="0"/>
              <a:t>Flipkart is mostly recognized by Males who are in the age group of 18-24 years</a:t>
            </a:r>
          </a:p>
        </p:txBody>
      </p:sp>
      <p:pic>
        <p:nvPicPr>
          <p:cNvPr id="12" name="Picture 11" descr="A logo of a company&#10;&#10;Description automatically generated">
            <a:extLst>
              <a:ext uri="{FF2B5EF4-FFF2-40B4-BE49-F238E27FC236}">
                <a16:creationId xmlns:a16="http://schemas.microsoft.com/office/drawing/2014/main" id="{35741A31-711E-E753-3EA1-8E495F61AFA1}"/>
              </a:ext>
            </a:extLst>
          </p:cNvPr>
          <p:cNvPicPr>
            <a:picLocks noChangeAspect="1"/>
          </p:cNvPicPr>
          <p:nvPr/>
        </p:nvPicPr>
        <p:blipFill>
          <a:blip r:embed="rId3"/>
          <a:stretch>
            <a:fillRect/>
          </a:stretch>
        </p:blipFill>
        <p:spPr>
          <a:xfrm>
            <a:off x="184536" y="153354"/>
            <a:ext cx="1019459" cy="423543"/>
          </a:xfrm>
          <a:prstGeom prst="rect">
            <a:avLst/>
          </a:prstGeom>
        </p:spPr>
      </p:pic>
    </p:spTree>
    <p:extLst>
      <p:ext uri="{BB962C8B-B14F-4D97-AF65-F5344CB8AC3E}">
        <p14:creationId xmlns:p14="http://schemas.microsoft.com/office/powerpoint/2010/main" val="355916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BD56-C555-497F-87F7-C4D509A9B1AD}"/>
              </a:ext>
            </a:extLst>
          </p:cNvPr>
          <p:cNvSpPr>
            <a:spLocks noGrp="1"/>
          </p:cNvSpPr>
          <p:nvPr>
            <p:ph type="title"/>
          </p:nvPr>
        </p:nvSpPr>
        <p:spPr>
          <a:xfrm>
            <a:off x="2336390" y="315965"/>
            <a:ext cx="7519219" cy="500113"/>
          </a:xfrm>
        </p:spPr>
        <p:txBody>
          <a:bodyPr>
            <a:noAutofit/>
          </a:bodyPr>
          <a:lstStyle/>
          <a:p>
            <a:pPr algn="ctr"/>
            <a:r>
              <a:rPr lang="en-US" sz="2400" b="1" i="1" dirty="0"/>
              <a:t>Select all the brands that you are aware of from the list.</a:t>
            </a:r>
          </a:p>
        </p:txBody>
      </p:sp>
      <p:graphicFrame>
        <p:nvGraphicFramePr>
          <p:cNvPr id="4" name="Chart 3">
            <a:extLst>
              <a:ext uri="{FF2B5EF4-FFF2-40B4-BE49-F238E27FC236}">
                <a16:creationId xmlns:a16="http://schemas.microsoft.com/office/drawing/2014/main" id="{4E470B15-4BE7-F6FC-BAC4-A120063DFBB5}"/>
              </a:ext>
            </a:extLst>
          </p:cNvPr>
          <p:cNvGraphicFramePr>
            <a:graphicFrameLocks/>
          </p:cNvGraphicFramePr>
          <p:nvPr>
            <p:extLst>
              <p:ext uri="{D42A27DB-BD31-4B8C-83A1-F6EECF244321}">
                <p14:modId xmlns:p14="http://schemas.microsoft.com/office/powerpoint/2010/main" val="3869455668"/>
              </p:ext>
            </p:extLst>
          </p:nvPr>
        </p:nvGraphicFramePr>
        <p:xfrm>
          <a:off x="701040" y="1057706"/>
          <a:ext cx="5191760" cy="30469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0F4987B5-99BC-B8F4-DC3E-534E59D4F575}"/>
              </a:ext>
            </a:extLst>
          </p:cNvPr>
          <p:cNvGraphicFramePr>
            <a:graphicFrameLocks noGrp="1"/>
          </p:cNvGraphicFramePr>
          <p:nvPr>
            <p:extLst>
              <p:ext uri="{D42A27DB-BD31-4B8C-83A1-F6EECF244321}">
                <p14:modId xmlns:p14="http://schemas.microsoft.com/office/powerpoint/2010/main" val="3923128448"/>
              </p:ext>
            </p:extLst>
          </p:nvPr>
        </p:nvGraphicFramePr>
        <p:xfrm>
          <a:off x="701040" y="4572000"/>
          <a:ext cx="5191760" cy="2093118"/>
        </p:xfrm>
        <a:graphic>
          <a:graphicData uri="http://schemas.openxmlformats.org/drawingml/2006/table">
            <a:tbl>
              <a:tblPr>
                <a:tableStyleId>{8799B23B-EC83-4686-B30A-512413B5E67A}</a:tableStyleId>
              </a:tblPr>
              <a:tblGrid>
                <a:gridCol w="2862157">
                  <a:extLst>
                    <a:ext uri="{9D8B030D-6E8A-4147-A177-3AD203B41FA5}">
                      <a16:colId xmlns:a16="http://schemas.microsoft.com/office/drawing/2014/main" val="686600178"/>
                    </a:ext>
                  </a:extLst>
                </a:gridCol>
                <a:gridCol w="2329603">
                  <a:extLst>
                    <a:ext uri="{9D8B030D-6E8A-4147-A177-3AD203B41FA5}">
                      <a16:colId xmlns:a16="http://schemas.microsoft.com/office/drawing/2014/main" val="1094064886"/>
                    </a:ext>
                  </a:extLst>
                </a:gridCol>
              </a:tblGrid>
              <a:tr h="370829">
                <a:tc>
                  <a:txBody>
                    <a:bodyPr/>
                    <a:lstStyle/>
                    <a:p>
                      <a:pPr algn="ctr" fontAlgn="t"/>
                      <a:r>
                        <a:rPr lang="en-US" sz="1100" u="none" strike="noStrike" dirty="0">
                          <a:effectLst/>
                        </a:rPr>
                        <a:t>Select all the brands that you are aware of from the list.</a:t>
                      </a:r>
                      <a:endParaRPr lang="en-US" sz="11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ctr"/>
                      <a:r>
                        <a:rPr lang="en-US" sz="1100" u="none" strike="noStrike" dirty="0">
                          <a:effectLst/>
                        </a:rPr>
                        <a:t>Percentage</a:t>
                      </a:r>
                      <a:endParaRPr lang="en-US"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70880915"/>
                  </a:ext>
                </a:extLst>
              </a:tr>
              <a:tr h="214256">
                <a:tc>
                  <a:txBody>
                    <a:bodyPr/>
                    <a:lstStyle/>
                    <a:p>
                      <a:pPr algn="l" fontAlgn="b"/>
                      <a:r>
                        <a:rPr lang="en-US" sz="1200" b="1" u="none" strike="noStrike" dirty="0">
                          <a:effectLst/>
                        </a:rPr>
                        <a:t> Amazon</a:t>
                      </a:r>
                      <a:endParaRPr lang="en-US" sz="1200" b="1" i="0" u="none" strike="noStrike" dirty="0">
                        <a:solidFill>
                          <a:srgbClr val="000000"/>
                        </a:solidFill>
                        <a:effectLst/>
                        <a:latin typeface="Calibri" panose="020F0502020204030204" pitchFamily="34" charset="0"/>
                      </a:endParaRPr>
                    </a:p>
                  </a:txBody>
                  <a:tcPr marL="7620" marR="7620" marT="7620" marB="0" anchor="b">
                    <a:solidFill>
                      <a:schemeClr val="accent6">
                        <a:lumMod val="60000"/>
                        <a:lumOff val="40000"/>
                      </a:schemeClr>
                    </a:solidFill>
                  </a:tcPr>
                </a:tc>
                <a:tc>
                  <a:txBody>
                    <a:bodyPr/>
                    <a:lstStyle/>
                    <a:p>
                      <a:pPr algn="ctr" fontAlgn="b"/>
                      <a:r>
                        <a:rPr lang="en-US" sz="1200" u="none" strike="noStrike" dirty="0">
                          <a:effectLst/>
                        </a:rPr>
                        <a:t>89%</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121609973"/>
                  </a:ext>
                </a:extLst>
              </a:tr>
              <a:tr h="214256">
                <a:tc>
                  <a:txBody>
                    <a:bodyPr/>
                    <a:lstStyle/>
                    <a:p>
                      <a:pPr algn="l" fontAlgn="b"/>
                      <a:r>
                        <a:rPr lang="en-US" sz="1200" b="1" u="none" strike="noStrike">
                          <a:effectLst/>
                        </a:rPr>
                        <a:t> Bulbul</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7%</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81749509"/>
                  </a:ext>
                </a:extLst>
              </a:tr>
              <a:tr h="214256">
                <a:tc>
                  <a:txBody>
                    <a:bodyPr/>
                    <a:lstStyle/>
                    <a:p>
                      <a:pPr algn="l" fontAlgn="b"/>
                      <a:r>
                        <a:rPr lang="en-US" sz="1200" b="1" u="none" strike="noStrike" dirty="0">
                          <a:effectLst/>
                        </a:rPr>
                        <a:t> Flipkart</a:t>
                      </a:r>
                      <a:endParaRPr lang="en-US" sz="12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ctr" fontAlgn="b"/>
                      <a:r>
                        <a:rPr lang="en-US" sz="1200" u="none" strike="noStrike" dirty="0">
                          <a:effectLst/>
                        </a:rPr>
                        <a:t>86%</a:t>
                      </a:r>
                      <a:endParaRPr lang="en-US" sz="1200" b="0"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extLst>
                  <a:ext uri="{0D108BD9-81ED-4DB2-BD59-A6C34878D82A}">
                    <a16:rowId xmlns:a16="http://schemas.microsoft.com/office/drawing/2014/main" val="3817808290"/>
                  </a:ext>
                </a:extLst>
              </a:tr>
              <a:tr h="214256">
                <a:tc>
                  <a:txBody>
                    <a:bodyPr/>
                    <a:lstStyle/>
                    <a:p>
                      <a:pPr algn="l" fontAlgn="b"/>
                      <a:r>
                        <a:rPr lang="en-US" sz="1200" b="1" u="none" strike="noStrike" dirty="0">
                          <a:effectLst/>
                        </a:rPr>
                        <a:t> Glowroad</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2938643"/>
                  </a:ext>
                </a:extLst>
              </a:tr>
              <a:tr h="214256">
                <a:tc>
                  <a:txBody>
                    <a:bodyPr/>
                    <a:lstStyle/>
                    <a:p>
                      <a:pPr algn="l" fontAlgn="b"/>
                      <a:r>
                        <a:rPr lang="en-US" sz="1200" b="1" u="none" strike="noStrike" dirty="0">
                          <a:effectLst/>
                        </a:rPr>
                        <a:t> Meesho</a:t>
                      </a:r>
                      <a:endParaRPr lang="en-US" sz="1200" b="1" i="0" u="none" strike="noStrike" dirty="0">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200" u="none" strike="noStrike">
                          <a:effectLst/>
                        </a:rPr>
                        <a:t>51%</a:t>
                      </a:r>
                      <a:endParaRPr lang="en-US" sz="1200" b="0" i="0" u="none" strike="noStrike">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1132044163"/>
                  </a:ext>
                </a:extLst>
              </a:tr>
              <a:tr h="214256">
                <a:tc>
                  <a:txBody>
                    <a:bodyPr/>
                    <a:lstStyle/>
                    <a:p>
                      <a:pPr algn="l" fontAlgn="b"/>
                      <a:r>
                        <a:rPr lang="en-US" sz="1200" b="1" u="none" strike="noStrike" dirty="0">
                          <a:effectLst/>
                        </a:rPr>
                        <a:t> Myntra</a:t>
                      </a:r>
                      <a:endParaRPr lang="en-US" sz="1200" b="1" i="0" u="none" strike="noStrike" dirty="0">
                        <a:solidFill>
                          <a:srgbClr val="000000"/>
                        </a:solidFill>
                        <a:effectLst/>
                        <a:latin typeface="Calibri" panose="020F0502020204030204" pitchFamily="34" charset="0"/>
                      </a:endParaRPr>
                    </a:p>
                  </a:txBody>
                  <a:tcPr marL="7620" marR="7620" marT="7620" marB="0" anchor="b">
                    <a:solidFill>
                      <a:srgbClr val="FFC000"/>
                    </a:solidFill>
                  </a:tcPr>
                </a:tc>
                <a:tc>
                  <a:txBody>
                    <a:bodyPr/>
                    <a:lstStyle/>
                    <a:p>
                      <a:pPr algn="ctr" fontAlgn="b"/>
                      <a:r>
                        <a:rPr lang="en-US" sz="1200" u="none" strike="noStrike" dirty="0">
                          <a:effectLst/>
                        </a:rPr>
                        <a:t>66%</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C000"/>
                    </a:solidFill>
                  </a:tcPr>
                </a:tc>
                <a:extLst>
                  <a:ext uri="{0D108BD9-81ED-4DB2-BD59-A6C34878D82A}">
                    <a16:rowId xmlns:a16="http://schemas.microsoft.com/office/drawing/2014/main" val="3957898753"/>
                  </a:ext>
                </a:extLst>
              </a:tr>
              <a:tr h="214256">
                <a:tc>
                  <a:txBody>
                    <a:bodyPr/>
                    <a:lstStyle/>
                    <a:p>
                      <a:pPr algn="l" fontAlgn="b"/>
                      <a:r>
                        <a:rPr lang="en-US" sz="1200" b="1" u="none" strike="noStrike" dirty="0">
                          <a:effectLst/>
                        </a:rPr>
                        <a:t> Shop 101</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rPr>
                        <a:t>13%</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8547354"/>
                  </a:ext>
                </a:extLst>
              </a:tr>
              <a:tr h="222497">
                <a:tc>
                  <a:txBody>
                    <a:bodyPr/>
                    <a:lstStyle/>
                    <a:p>
                      <a:pPr algn="l" fontAlgn="b"/>
                      <a:r>
                        <a:rPr lang="en-US" sz="1200" b="1" u="none" strike="noStrike" dirty="0">
                          <a:effectLst/>
                        </a:rPr>
                        <a:t> Snapdeal</a:t>
                      </a:r>
                      <a:endParaRPr lang="en-US" sz="1200" b="1" i="0" u="none" strike="noStrike" dirty="0">
                        <a:solidFill>
                          <a:srgbClr val="000000"/>
                        </a:solidFill>
                        <a:effectLst/>
                        <a:latin typeface="Calibri" panose="020F0502020204030204" pitchFamily="34" charset="0"/>
                      </a:endParaRPr>
                    </a:p>
                  </a:txBody>
                  <a:tcPr marL="7620" marR="7620" marT="7620" marB="0" anchor="b">
                    <a:solidFill>
                      <a:srgbClr val="FFFF00"/>
                    </a:solidFill>
                  </a:tcPr>
                </a:tc>
                <a:tc>
                  <a:txBody>
                    <a:bodyPr/>
                    <a:lstStyle/>
                    <a:p>
                      <a:pPr algn="ctr" fontAlgn="b"/>
                      <a:r>
                        <a:rPr lang="en-US" sz="1200" u="none" strike="noStrike" dirty="0">
                          <a:effectLst/>
                        </a:rPr>
                        <a:t>52%</a:t>
                      </a:r>
                      <a:endParaRPr lang="en-US" sz="1200" b="0" i="0" u="none" strike="noStrike" dirty="0">
                        <a:solidFill>
                          <a:srgbClr val="000000"/>
                        </a:solidFill>
                        <a:effectLst/>
                        <a:latin typeface="Calibri" panose="020F0502020204030204" pitchFamily="34" charset="0"/>
                      </a:endParaRPr>
                    </a:p>
                  </a:txBody>
                  <a:tcPr marL="7620" marR="7620" marT="7620" marB="0" anchor="b">
                    <a:solidFill>
                      <a:srgbClr val="FFFF00"/>
                    </a:solidFill>
                  </a:tcPr>
                </a:tc>
                <a:extLst>
                  <a:ext uri="{0D108BD9-81ED-4DB2-BD59-A6C34878D82A}">
                    <a16:rowId xmlns:a16="http://schemas.microsoft.com/office/drawing/2014/main" val="2996311413"/>
                  </a:ext>
                </a:extLst>
              </a:tr>
            </a:tbl>
          </a:graphicData>
        </a:graphic>
      </p:graphicFrame>
      <p:sp>
        <p:nvSpPr>
          <p:cNvPr id="6" name="TextBox 5">
            <a:extLst>
              <a:ext uri="{FF2B5EF4-FFF2-40B4-BE49-F238E27FC236}">
                <a16:creationId xmlns:a16="http://schemas.microsoft.com/office/drawing/2014/main" id="{834654CE-171C-4067-2073-C753AF6A11F5}"/>
              </a:ext>
            </a:extLst>
          </p:cNvPr>
          <p:cNvSpPr txBox="1"/>
          <p:nvPr/>
        </p:nvSpPr>
        <p:spPr>
          <a:xfrm>
            <a:off x="6888590" y="1057706"/>
            <a:ext cx="4422877" cy="3046988"/>
          </a:xfrm>
          <a:prstGeom prst="rect">
            <a:avLst/>
          </a:prstGeom>
          <a:solidFill>
            <a:schemeClr val="tx2">
              <a:lumMod val="10000"/>
              <a:lumOff val="90000"/>
            </a:schemeClr>
          </a:solidFill>
        </p:spPr>
        <p:txBody>
          <a:bodyPr wrap="square" rtlCol="0">
            <a:spAutoFit/>
          </a:bodyPr>
          <a:lstStyle/>
          <a:p>
            <a:r>
              <a:rPr lang="en-US" sz="1600" b="1" dirty="0"/>
              <a:t>Analysis: </a:t>
            </a:r>
            <a:r>
              <a:rPr lang="en-US" sz="1600" dirty="0"/>
              <a:t>According to total of 3035 respondents, </a:t>
            </a:r>
            <a:r>
              <a:rPr lang="en-US" sz="1600" b="1" dirty="0"/>
              <a:t>Amazon is leading the market where it is known by 89% of the respondents following by Flipkart’s 86%. </a:t>
            </a:r>
            <a:br>
              <a:rPr lang="en-US" sz="1600" dirty="0"/>
            </a:br>
            <a:br>
              <a:rPr lang="en-US" sz="1600" dirty="0"/>
            </a:br>
            <a:r>
              <a:rPr lang="en-US" sz="1600" b="1" dirty="0"/>
              <a:t>Amazon is Flipkart’s primary and closest competitors</a:t>
            </a:r>
            <a:r>
              <a:rPr lang="en-US" sz="1600" dirty="0"/>
              <a:t>, both the brands have quite a good brand awareness.</a:t>
            </a:r>
            <a:br>
              <a:rPr lang="en-US" sz="1600" dirty="0"/>
            </a:br>
            <a:br>
              <a:rPr lang="en-US" sz="1600" dirty="0"/>
            </a:br>
            <a:r>
              <a:rPr lang="en-US" sz="1600" b="1" dirty="0"/>
              <a:t>Myntra</a:t>
            </a:r>
            <a:r>
              <a:rPr lang="en-US" sz="1600" dirty="0"/>
              <a:t> is also following the giants with a good awareness rate of 66%, then followed by </a:t>
            </a:r>
            <a:r>
              <a:rPr lang="en-US" sz="1600" b="1" dirty="0"/>
              <a:t>Snapdeal and Meesho </a:t>
            </a:r>
            <a:r>
              <a:rPr lang="en-US" sz="1600" dirty="0"/>
              <a:t>(52% and 51%)</a:t>
            </a:r>
          </a:p>
        </p:txBody>
      </p:sp>
      <p:pic>
        <p:nvPicPr>
          <p:cNvPr id="8" name="Picture 7">
            <a:extLst>
              <a:ext uri="{FF2B5EF4-FFF2-40B4-BE49-F238E27FC236}">
                <a16:creationId xmlns:a16="http://schemas.microsoft.com/office/drawing/2014/main" id="{100B48F1-DE8C-489C-37DF-16CF195FBF7F}"/>
              </a:ext>
            </a:extLst>
          </p:cNvPr>
          <p:cNvPicPr>
            <a:picLocks noChangeAspect="1"/>
          </p:cNvPicPr>
          <p:nvPr/>
        </p:nvPicPr>
        <p:blipFill>
          <a:blip r:embed="rId3"/>
          <a:stretch>
            <a:fillRect/>
          </a:stretch>
        </p:blipFill>
        <p:spPr>
          <a:xfrm>
            <a:off x="6155469" y="4725493"/>
            <a:ext cx="3134162" cy="19052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6F79F6BE-88B3-A909-5D53-295DFFCA1EDD}"/>
              </a:ext>
            </a:extLst>
          </p:cNvPr>
          <p:cNvSpPr txBox="1"/>
          <p:nvPr/>
        </p:nvSpPr>
        <p:spPr>
          <a:xfrm>
            <a:off x="6194797" y="4386939"/>
            <a:ext cx="2989006" cy="338554"/>
          </a:xfrm>
          <a:prstGeom prst="rect">
            <a:avLst/>
          </a:prstGeom>
          <a:noFill/>
        </p:spPr>
        <p:txBody>
          <a:bodyPr wrap="square" rtlCol="0">
            <a:spAutoFit/>
          </a:bodyPr>
          <a:lstStyle/>
          <a:p>
            <a:pPr algn="ctr"/>
            <a:r>
              <a:rPr lang="en-US" sz="1600" b="1" dirty="0"/>
              <a:t>Flipkart &amp; Amazon</a:t>
            </a:r>
          </a:p>
        </p:txBody>
      </p:sp>
      <p:sp>
        <p:nvSpPr>
          <p:cNvPr id="10" name="TextBox 9">
            <a:extLst>
              <a:ext uri="{FF2B5EF4-FFF2-40B4-BE49-F238E27FC236}">
                <a16:creationId xmlns:a16="http://schemas.microsoft.com/office/drawing/2014/main" id="{6FB2FBA6-8CD3-77F0-2C1B-FD09FF67A05E}"/>
              </a:ext>
            </a:extLst>
          </p:cNvPr>
          <p:cNvSpPr txBox="1"/>
          <p:nvPr/>
        </p:nvSpPr>
        <p:spPr>
          <a:xfrm>
            <a:off x="9446472" y="4386939"/>
            <a:ext cx="2543966" cy="2246769"/>
          </a:xfrm>
          <a:prstGeom prst="rect">
            <a:avLst/>
          </a:prstGeom>
          <a:solidFill>
            <a:schemeClr val="accent3">
              <a:lumMod val="20000"/>
              <a:lumOff val="80000"/>
            </a:schemeClr>
          </a:solidFill>
        </p:spPr>
        <p:txBody>
          <a:bodyPr wrap="square" rtlCol="0">
            <a:spAutoFit/>
          </a:bodyPr>
          <a:lstStyle/>
          <a:p>
            <a:pPr algn="ctr"/>
            <a:r>
              <a:rPr lang="en-US" sz="1400" b="1" dirty="0"/>
              <a:t>Amazon is mostly known by people of age group 25-45, where as Flipkart is equally present among all age groups.</a:t>
            </a:r>
          </a:p>
          <a:p>
            <a:pPr algn="ctr"/>
            <a:endParaRPr lang="en-US" sz="1400" b="1" dirty="0"/>
          </a:p>
          <a:p>
            <a:pPr algn="ctr"/>
            <a:r>
              <a:rPr lang="en-US" sz="1400" b="1" dirty="0">
                <a:highlight>
                  <a:srgbClr val="FFFF00"/>
                </a:highlight>
              </a:rPr>
              <a:t>Products are mostly bought by female in amazon but both male and female buys from </a:t>
            </a:r>
            <a:r>
              <a:rPr lang="en-US" sz="1400" b="1" dirty="0" err="1">
                <a:highlight>
                  <a:srgbClr val="FFFF00"/>
                </a:highlight>
              </a:rPr>
              <a:t>flipkart</a:t>
            </a:r>
            <a:r>
              <a:rPr lang="en-US" sz="1400" b="1" dirty="0">
                <a:highlight>
                  <a:srgbClr val="FFFF00"/>
                </a:highlight>
              </a:rPr>
              <a:t>.</a:t>
            </a:r>
          </a:p>
        </p:txBody>
      </p:sp>
      <p:pic>
        <p:nvPicPr>
          <p:cNvPr id="11" name="Picture 10" descr="A logo of a company&#10;&#10;Description automatically generated">
            <a:extLst>
              <a:ext uri="{FF2B5EF4-FFF2-40B4-BE49-F238E27FC236}">
                <a16:creationId xmlns:a16="http://schemas.microsoft.com/office/drawing/2014/main" id="{CBC0F975-3400-FFD8-B206-D31F0B022EF6}"/>
              </a:ext>
            </a:extLst>
          </p:cNvPr>
          <p:cNvPicPr>
            <a:picLocks noChangeAspect="1"/>
          </p:cNvPicPr>
          <p:nvPr/>
        </p:nvPicPr>
        <p:blipFill>
          <a:blip r:embed="rId4"/>
          <a:stretch>
            <a:fillRect/>
          </a:stretch>
        </p:blipFill>
        <p:spPr>
          <a:xfrm>
            <a:off x="92698" y="175442"/>
            <a:ext cx="1019459" cy="423543"/>
          </a:xfrm>
          <a:prstGeom prst="rect">
            <a:avLst/>
          </a:prstGeom>
        </p:spPr>
      </p:pic>
    </p:spTree>
    <p:extLst>
      <p:ext uri="{BB962C8B-B14F-4D97-AF65-F5344CB8AC3E}">
        <p14:creationId xmlns:p14="http://schemas.microsoft.com/office/powerpoint/2010/main" val="119213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87E497E-1120-CA0B-3F50-434C5055C74A}"/>
              </a:ext>
            </a:extLst>
          </p:cNvPr>
          <p:cNvSpPr/>
          <p:nvPr/>
        </p:nvSpPr>
        <p:spPr>
          <a:xfrm>
            <a:off x="6754761" y="434496"/>
            <a:ext cx="5309420" cy="12763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1F3E7A3-3036-A3C6-35B2-B3C23A9D3228}"/>
              </a:ext>
            </a:extLst>
          </p:cNvPr>
          <p:cNvSpPr/>
          <p:nvPr/>
        </p:nvSpPr>
        <p:spPr>
          <a:xfrm>
            <a:off x="1245984" y="434496"/>
            <a:ext cx="5350367" cy="12763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4B18A-3591-04EA-A71D-F4F0A307892C}"/>
              </a:ext>
            </a:extLst>
          </p:cNvPr>
          <p:cNvSpPr>
            <a:spLocks noGrp="1"/>
          </p:cNvSpPr>
          <p:nvPr>
            <p:ph type="title"/>
          </p:nvPr>
        </p:nvSpPr>
        <p:spPr>
          <a:xfrm>
            <a:off x="1544220" y="598985"/>
            <a:ext cx="4778477" cy="968889"/>
          </a:xfrm>
          <a:solidFill>
            <a:schemeClr val="accent1">
              <a:lumMod val="40000"/>
              <a:lumOff val="60000"/>
            </a:schemeClr>
          </a:solidFill>
        </p:spPr>
        <p:txBody>
          <a:bodyPr>
            <a:noAutofit/>
          </a:bodyPr>
          <a:lstStyle/>
          <a:p>
            <a:r>
              <a:rPr lang="en-US" sz="2000" b="1" i="1" dirty="0"/>
              <a:t>Online Platforms consideration for next purchase in case of Household Category</a:t>
            </a:r>
          </a:p>
        </p:txBody>
      </p:sp>
      <p:sp>
        <p:nvSpPr>
          <p:cNvPr id="5" name="TextBox 4">
            <a:extLst>
              <a:ext uri="{FF2B5EF4-FFF2-40B4-BE49-F238E27FC236}">
                <a16:creationId xmlns:a16="http://schemas.microsoft.com/office/drawing/2014/main" id="{D4EAD429-B23E-1ABF-49B7-B4C5ED1685A7}"/>
              </a:ext>
            </a:extLst>
          </p:cNvPr>
          <p:cNvSpPr txBox="1"/>
          <p:nvPr/>
        </p:nvSpPr>
        <p:spPr>
          <a:xfrm>
            <a:off x="6888588" y="701401"/>
            <a:ext cx="5012267" cy="707886"/>
          </a:xfrm>
          <a:prstGeom prst="rect">
            <a:avLst/>
          </a:prstGeom>
          <a:solidFill>
            <a:schemeClr val="accent6">
              <a:lumMod val="20000"/>
              <a:lumOff val="80000"/>
            </a:schemeClr>
          </a:solidFill>
        </p:spPr>
        <p:txBody>
          <a:bodyPr wrap="square">
            <a:spAutoFit/>
          </a:bodyPr>
          <a:lstStyle/>
          <a:p>
            <a:pPr algn="ctr"/>
            <a:r>
              <a:rPr lang="en-US" sz="2000" b="1" dirty="0"/>
              <a:t>Online Platforms used last year</a:t>
            </a:r>
          </a:p>
          <a:p>
            <a:pPr algn="ctr"/>
            <a:endParaRPr lang="en-US" sz="2000" b="1" dirty="0"/>
          </a:p>
        </p:txBody>
      </p:sp>
      <p:pic>
        <p:nvPicPr>
          <p:cNvPr id="15" name="Picture 14">
            <a:extLst>
              <a:ext uri="{FF2B5EF4-FFF2-40B4-BE49-F238E27FC236}">
                <a16:creationId xmlns:a16="http://schemas.microsoft.com/office/drawing/2014/main" id="{331666F0-D158-24AC-1AF4-5777FAF21091}"/>
              </a:ext>
            </a:extLst>
          </p:cNvPr>
          <p:cNvPicPr>
            <a:picLocks noChangeAspect="1"/>
          </p:cNvPicPr>
          <p:nvPr/>
        </p:nvPicPr>
        <p:blipFill>
          <a:blip r:embed="rId2"/>
          <a:stretch>
            <a:fillRect/>
          </a:stretch>
        </p:blipFill>
        <p:spPr>
          <a:xfrm>
            <a:off x="408858" y="2763023"/>
            <a:ext cx="6910512" cy="2812164"/>
          </a:xfrm>
          <a:prstGeom prst="rect">
            <a:avLst/>
          </a:prstGeom>
        </p:spPr>
      </p:pic>
      <p:sp>
        <p:nvSpPr>
          <p:cNvPr id="17" name="TextBox 16">
            <a:extLst>
              <a:ext uri="{FF2B5EF4-FFF2-40B4-BE49-F238E27FC236}">
                <a16:creationId xmlns:a16="http://schemas.microsoft.com/office/drawing/2014/main" id="{8545B34C-F658-2228-FAA5-A7355D71D4AA}"/>
              </a:ext>
            </a:extLst>
          </p:cNvPr>
          <p:cNvSpPr txBox="1"/>
          <p:nvPr/>
        </p:nvSpPr>
        <p:spPr>
          <a:xfrm>
            <a:off x="1100667" y="2042565"/>
            <a:ext cx="6096000" cy="646331"/>
          </a:xfrm>
          <a:prstGeom prst="rect">
            <a:avLst/>
          </a:prstGeom>
          <a:noFill/>
        </p:spPr>
        <p:txBody>
          <a:bodyPr wrap="square">
            <a:spAutoFit/>
          </a:bodyPr>
          <a:lstStyle/>
          <a:p>
            <a:r>
              <a:rPr lang="en-US" sz="1800" b="1" i="0" u="none" strike="noStrike" dirty="0">
                <a:solidFill>
                  <a:srgbClr val="000000"/>
                </a:solidFill>
                <a:effectLst/>
                <a:latin typeface="Calibri" panose="020F0502020204030204" pitchFamily="34" charset="0"/>
              </a:rPr>
              <a:t>Correlation between platform usage and likelihood to consider the same platforms for household purchases.</a:t>
            </a:r>
            <a:r>
              <a:rPr lang="en-US" dirty="0"/>
              <a:t> </a:t>
            </a:r>
          </a:p>
        </p:txBody>
      </p:sp>
      <p:pic>
        <p:nvPicPr>
          <p:cNvPr id="19" name="Picture 18">
            <a:extLst>
              <a:ext uri="{FF2B5EF4-FFF2-40B4-BE49-F238E27FC236}">
                <a16:creationId xmlns:a16="http://schemas.microsoft.com/office/drawing/2014/main" id="{C93E1242-21D2-158C-C7C8-5E42CAE5DCA9}"/>
              </a:ext>
            </a:extLst>
          </p:cNvPr>
          <p:cNvPicPr>
            <a:picLocks noChangeAspect="1"/>
          </p:cNvPicPr>
          <p:nvPr/>
        </p:nvPicPr>
        <p:blipFill>
          <a:blip r:embed="rId3"/>
          <a:stretch>
            <a:fillRect/>
          </a:stretch>
        </p:blipFill>
        <p:spPr>
          <a:xfrm>
            <a:off x="510732" y="5485205"/>
            <a:ext cx="6808092" cy="554841"/>
          </a:xfrm>
          <a:prstGeom prst="rect">
            <a:avLst/>
          </a:prstGeom>
        </p:spPr>
      </p:pic>
      <p:sp>
        <p:nvSpPr>
          <p:cNvPr id="21" name="TextBox 20">
            <a:extLst>
              <a:ext uri="{FF2B5EF4-FFF2-40B4-BE49-F238E27FC236}">
                <a16:creationId xmlns:a16="http://schemas.microsoft.com/office/drawing/2014/main" id="{1A0DA2D0-6BD6-24FD-DF36-300D682E9812}"/>
              </a:ext>
            </a:extLst>
          </p:cNvPr>
          <p:cNvSpPr txBox="1"/>
          <p:nvPr/>
        </p:nvSpPr>
        <p:spPr>
          <a:xfrm>
            <a:off x="7767484" y="2145410"/>
            <a:ext cx="3716593" cy="4278094"/>
          </a:xfrm>
          <a:prstGeom prst="rect">
            <a:avLst/>
          </a:prstGeom>
          <a:noFill/>
        </p:spPr>
        <p:txBody>
          <a:bodyPr wrap="square" rtlCol="0">
            <a:spAutoFit/>
          </a:bodyPr>
          <a:lstStyle/>
          <a:p>
            <a:r>
              <a:rPr lang="en-US" sz="1600" dirty="0"/>
              <a:t>To understand the data given for the usage of platforms last year and the likelihood to consider the same platforms for household purchases.</a:t>
            </a:r>
            <a:br>
              <a:rPr lang="en-US" sz="1600" dirty="0"/>
            </a:br>
            <a:br>
              <a:rPr lang="en-US" sz="1600" dirty="0"/>
            </a:br>
            <a:r>
              <a:rPr lang="en-US" sz="1600" dirty="0"/>
              <a:t>Correlation was checked to determine how correlated is the usage of platforms to the likeliness of purchasing household products</a:t>
            </a:r>
            <a:br>
              <a:rPr lang="en-US" sz="1600" dirty="0"/>
            </a:br>
            <a:br>
              <a:rPr lang="en-US" sz="1600" dirty="0"/>
            </a:br>
            <a:r>
              <a:rPr lang="en-US" sz="1600" b="1" dirty="0"/>
              <a:t>Analysis: </a:t>
            </a:r>
            <a:r>
              <a:rPr lang="en-US" sz="1600" dirty="0"/>
              <a:t>It is positively correlated and almost a perfect correlation, so we can say that the usage of the platforms is highly correlated to likeliness of purchasing.</a:t>
            </a:r>
            <a:br>
              <a:rPr lang="en-US" sz="1600" dirty="0"/>
            </a:br>
            <a:br>
              <a:rPr lang="en-US" sz="1600" dirty="0"/>
            </a:br>
            <a:r>
              <a:rPr lang="en-US" sz="1600" dirty="0"/>
              <a:t>Flipkart should focus on engagement.</a:t>
            </a:r>
          </a:p>
        </p:txBody>
      </p:sp>
      <p:sp>
        <p:nvSpPr>
          <p:cNvPr id="22" name="TextBox 21">
            <a:extLst>
              <a:ext uri="{FF2B5EF4-FFF2-40B4-BE49-F238E27FC236}">
                <a16:creationId xmlns:a16="http://schemas.microsoft.com/office/drawing/2014/main" id="{C32314D2-0D77-5D64-5F28-4DC484ED79F6}"/>
              </a:ext>
            </a:extLst>
          </p:cNvPr>
          <p:cNvSpPr txBox="1"/>
          <p:nvPr/>
        </p:nvSpPr>
        <p:spPr>
          <a:xfrm>
            <a:off x="565629" y="6040046"/>
            <a:ext cx="6189132" cy="646331"/>
          </a:xfrm>
          <a:prstGeom prst="rect">
            <a:avLst/>
          </a:prstGeom>
          <a:noFill/>
        </p:spPr>
        <p:txBody>
          <a:bodyPr wrap="square" rtlCol="0">
            <a:spAutoFit/>
          </a:bodyPr>
          <a:lstStyle/>
          <a:p>
            <a:r>
              <a:rPr lang="en-US" b="1" dirty="0"/>
              <a:t>Note: People mostly prefer Amazon for online purchase of household category</a:t>
            </a:r>
          </a:p>
        </p:txBody>
      </p:sp>
      <p:pic>
        <p:nvPicPr>
          <p:cNvPr id="23" name="Picture 22" descr="A logo of a company&#10;&#10;Description automatically generated">
            <a:extLst>
              <a:ext uri="{FF2B5EF4-FFF2-40B4-BE49-F238E27FC236}">
                <a16:creationId xmlns:a16="http://schemas.microsoft.com/office/drawing/2014/main" id="{417005CA-CEA4-8537-57D7-CFA0ADC9860A}"/>
              </a:ext>
            </a:extLst>
          </p:cNvPr>
          <p:cNvPicPr>
            <a:picLocks noChangeAspect="1"/>
          </p:cNvPicPr>
          <p:nvPr/>
        </p:nvPicPr>
        <p:blipFill>
          <a:blip r:embed="rId4"/>
          <a:stretch>
            <a:fillRect/>
          </a:stretch>
        </p:blipFill>
        <p:spPr>
          <a:xfrm>
            <a:off x="92698" y="175442"/>
            <a:ext cx="1019459" cy="423543"/>
          </a:xfrm>
          <a:prstGeom prst="rect">
            <a:avLst/>
          </a:prstGeom>
        </p:spPr>
      </p:pic>
    </p:spTree>
    <p:extLst>
      <p:ext uri="{BB962C8B-B14F-4D97-AF65-F5344CB8AC3E}">
        <p14:creationId xmlns:p14="http://schemas.microsoft.com/office/powerpoint/2010/main" val="3218181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2801EC-820C-0CE1-1DFB-ECBC956BDBE9}"/>
              </a:ext>
            </a:extLst>
          </p:cNvPr>
          <p:cNvSpPr>
            <a:spLocks noGrp="1"/>
          </p:cNvSpPr>
          <p:nvPr>
            <p:ph type="title"/>
          </p:nvPr>
        </p:nvSpPr>
        <p:spPr>
          <a:xfrm>
            <a:off x="838200" y="201642"/>
            <a:ext cx="10515600" cy="678891"/>
          </a:xfrm>
        </p:spPr>
        <p:txBody>
          <a:bodyPr>
            <a:normAutofit/>
          </a:bodyPr>
          <a:lstStyle/>
          <a:p>
            <a:pPr algn="ctr"/>
            <a:r>
              <a:rPr lang="en-US" sz="2800" b="1" i="1" dirty="0"/>
              <a:t>Frequency of using any online platforms</a:t>
            </a:r>
          </a:p>
        </p:txBody>
      </p:sp>
      <p:pic>
        <p:nvPicPr>
          <p:cNvPr id="5" name="Picture 4" descr="A logo of a company&#10;&#10;Description automatically generated">
            <a:extLst>
              <a:ext uri="{FF2B5EF4-FFF2-40B4-BE49-F238E27FC236}">
                <a16:creationId xmlns:a16="http://schemas.microsoft.com/office/drawing/2014/main" id="{8AC03C80-E555-03AC-D6ED-A29A88AEA91F}"/>
              </a:ext>
            </a:extLst>
          </p:cNvPr>
          <p:cNvPicPr>
            <a:picLocks noChangeAspect="1"/>
          </p:cNvPicPr>
          <p:nvPr/>
        </p:nvPicPr>
        <p:blipFill>
          <a:blip r:embed="rId2"/>
          <a:stretch>
            <a:fillRect/>
          </a:stretch>
        </p:blipFill>
        <p:spPr>
          <a:xfrm>
            <a:off x="92698" y="175442"/>
            <a:ext cx="1019459" cy="423543"/>
          </a:xfrm>
          <a:prstGeom prst="rect">
            <a:avLst/>
          </a:prstGeom>
        </p:spPr>
      </p:pic>
      <p:graphicFrame>
        <p:nvGraphicFramePr>
          <p:cNvPr id="6" name="Chart 5">
            <a:extLst>
              <a:ext uri="{FF2B5EF4-FFF2-40B4-BE49-F238E27FC236}">
                <a16:creationId xmlns:a16="http://schemas.microsoft.com/office/drawing/2014/main" id="{D127AA76-2FA7-1716-25E5-D23264A760F0}"/>
              </a:ext>
            </a:extLst>
          </p:cNvPr>
          <p:cNvGraphicFramePr>
            <a:graphicFrameLocks/>
          </p:cNvGraphicFramePr>
          <p:nvPr>
            <p:extLst>
              <p:ext uri="{D42A27DB-BD31-4B8C-83A1-F6EECF244321}">
                <p14:modId xmlns:p14="http://schemas.microsoft.com/office/powerpoint/2010/main" val="2538612795"/>
              </p:ext>
            </p:extLst>
          </p:nvPr>
        </p:nvGraphicFramePr>
        <p:xfrm>
          <a:off x="696487" y="1317708"/>
          <a:ext cx="4454247" cy="2834384"/>
        </p:xfrm>
        <a:graphic>
          <a:graphicData uri="http://schemas.openxmlformats.org/drawingml/2006/chart">
            <c:chart xmlns:c="http://schemas.openxmlformats.org/drawingml/2006/chart" xmlns:r="http://schemas.openxmlformats.org/officeDocument/2006/relationships" r:id="rId3"/>
          </a:graphicData>
        </a:graphic>
      </p:graphicFrame>
      <p:pic>
        <p:nvPicPr>
          <p:cNvPr id="11" name="Picture 10">
            <a:extLst>
              <a:ext uri="{FF2B5EF4-FFF2-40B4-BE49-F238E27FC236}">
                <a16:creationId xmlns:a16="http://schemas.microsoft.com/office/drawing/2014/main" id="{56FD2490-B40C-87F0-8507-25F03669C9A6}"/>
              </a:ext>
            </a:extLst>
          </p:cNvPr>
          <p:cNvPicPr>
            <a:picLocks noChangeAspect="1"/>
          </p:cNvPicPr>
          <p:nvPr/>
        </p:nvPicPr>
        <p:blipFill>
          <a:blip r:embed="rId4"/>
          <a:stretch>
            <a:fillRect/>
          </a:stretch>
        </p:blipFill>
        <p:spPr>
          <a:xfrm>
            <a:off x="602427" y="4433640"/>
            <a:ext cx="4805315" cy="1481023"/>
          </a:xfrm>
          <a:prstGeom prst="rect">
            <a:avLst/>
          </a:prstGeom>
        </p:spPr>
      </p:pic>
      <p:sp>
        <p:nvSpPr>
          <p:cNvPr id="12" name="Oval 11">
            <a:extLst>
              <a:ext uri="{FF2B5EF4-FFF2-40B4-BE49-F238E27FC236}">
                <a16:creationId xmlns:a16="http://schemas.microsoft.com/office/drawing/2014/main" id="{DD8634C3-FA04-23AC-8808-4202E588DAD5}"/>
              </a:ext>
            </a:extLst>
          </p:cNvPr>
          <p:cNvSpPr/>
          <p:nvPr/>
        </p:nvSpPr>
        <p:spPr>
          <a:xfrm>
            <a:off x="4119716" y="4925961"/>
            <a:ext cx="1288026" cy="314633"/>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BF187F29-79EC-4F3A-121A-E8D7D823BAEA}"/>
              </a:ext>
            </a:extLst>
          </p:cNvPr>
          <p:cNvSpPr txBox="1"/>
          <p:nvPr/>
        </p:nvSpPr>
        <p:spPr>
          <a:xfrm>
            <a:off x="5872480" y="1317707"/>
            <a:ext cx="5750560" cy="3416320"/>
          </a:xfrm>
          <a:prstGeom prst="rect">
            <a:avLst/>
          </a:prstGeom>
          <a:noFill/>
        </p:spPr>
        <p:txBody>
          <a:bodyPr wrap="square" rtlCol="0">
            <a:spAutoFit/>
          </a:bodyPr>
          <a:lstStyle/>
          <a:p>
            <a:pPr algn="just"/>
            <a:r>
              <a:rPr lang="en-US" dirty="0"/>
              <a:t>Analysis: According to the table, we have picked the top three online shopping platforms where Amazon is leading with 52% of the respondents visits Amazon, then comes Flipkart with 28% and a minor amount of people visit Myntra.</a:t>
            </a:r>
            <a:br>
              <a:rPr lang="en-US" dirty="0"/>
            </a:br>
            <a:br>
              <a:rPr lang="en-US" dirty="0"/>
            </a:br>
            <a:r>
              <a:rPr lang="en-US" dirty="0"/>
              <a:t>Flipkart  maintains a good number of visitors in the age group of 18-24, and a decent amount in 25-34 years.</a:t>
            </a:r>
            <a:br>
              <a:rPr lang="en-US" dirty="0"/>
            </a:br>
            <a:endParaRPr lang="en-US" dirty="0"/>
          </a:p>
          <a:p>
            <a:pPr algn="just"/>
            <a:r>
              <a:rPr lang="en-US" dirty="0"/>
              <a:t>Denoted, we can say Flipkart have more appeal in the young to middle aged people group, still they are behind amazon in every aspect. But are way ahead of </a:t>
            </a:r>
            <a:r>
              <a:rPr lang="en-US" dirty="0" err="1"/>
              <a:t>myntra</a:t>
            </a:r>
            <a:r>
              <a:rPr lang="en-US" dirty="0"/>
              <a:t>.</a:t>
            </a:r>
          </a:p>
        </p:txBody>
      </p:sp>
      <p:pic>
        <p:nvPicPr>
          <p:cNvPr id="17" name="Picture 16">
            <a:extLst>
              <a:ext uri="{FF2B5EF4-FFF2-40B4-BE49-F238E27FC236}">
                <a16:creationId xmlns:a16="http://schemas.microsoft.com/office/drawing/2014/main" id="{877E3A7A-B693-9F24-1B7C-847D8A1DDE1A}"/>
              </a:ext>
            </a:extLst>
          </p:cNvPr>
          <p:cNvPicPr>
            <a:picLocks noChangeAspect="1"/>
          </p:cNvPicPr>
          <p:nvPr/>
        </p:nvPicPr>
        <p:blipFill>
          <a:blip r:embed="rId5"/>
          <a:stretch>
            <a:fillRect/>
          </a:stretch>
        </p:blipFill>
        <p:spPr>
          <a:xfrm>
            <a:off x="5872480" y="4720459"/>
            <a:ext cx="5088745" cy="1934942"/>
          </a:xfrm>
          <a:prstGeom prst="rect">
            <a:avLst/>
          </a:prstGeom>
        </p:spPr>
      </p:pic>
    </p:spTree>
    <p:extLst>
      <p:ext uri="{BB962C8B-B14F-4D97-AF65-F5344CB8AC3E}">
        <p14:creationId xmlns:p14="http://schemas.microsoft.com/office/powerpoint/2010/main" val="2445599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CA62-15C3-4555-68F5-EA87D5AF5E26}"/>
              </a:ext>
            </a:extLst>
          </p:cNvPr>
          <p:cNvSpPr>
            <a:spLocks noGrp="1"/>
          </p:cNvSpPr>
          <p:nvPr>
            <p:ph type="title"/>
          </p:nvPr>
        </p:nvSpPr>
        <p:spPr>
          <a:xfrm>
            <a:off x="838200" y="201642"/>
            <a:ext cx="10515600" cy="678891"/>
          </a:xfrm>
        </p:spPr>
        <p:txBody>
          <a:bodyPr>
            <a:normAutofit/>
          </a:bodyPr>
          <a:lstStyle/>
          <a:p>
            <a:pPr algn="ctr"/>
            <a:r>
              <a:rPr lang="en-US" sz="2800" b="1" i="1" dirty="0"/>
              <a:t>Frequency of using any online platform</a:t>
            </a:r>
          </a:p>
        </p:txBody>
      </p:sp>
      <p:pic>
        <p:nvPicPr>
          <p:cNvPr id="5" name="Picture 4">
            <a:extLst>
              <a:ext uri="{FF2B5EF4-FFF2-40B4-BE49-F238E27FC236}">
                <a16:creationId xmlns:a16="http://schemas.microsoft.com/office/drawing/2014/main" id="{ECB46A93-595F-5209-00BA-86D8E5514269}"/>
              </a:ext>
            </a:extLst>
          </p:cNvPr>
          <p:cNvPicPr>
            <a:picLocks noChangeAspect="1"/>
          </p:cNvPicPr>
          <p:nvPr/>
        </p:nvPicPr>
        <p:blipFill>
          <a:blip r:embed="rId2"/>
          <a:stretch>
            <a:fillRect/>
          </a:stretch>
        </p:blipFill>
        <p:spPr>
          <a:xfrm>
            <a:off x="625578" y="1718537"/>
            <a:ext cx="6532988" cy="2875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Rounded Corners 9">
            <a:extLst>
              <a:ext uri="{FF2B5EF4-FFF2-40B4-BE49-F238E27FC236}">
                <a16:creationId xmlns:a16="http://schemas.microsoft.com/office/drawing/2014/main" id="{01740134-F697-4433-3CD3-9BD43B21118E}"/>
              </a:ext>
            </a:extLst>
          </p:cNvPr>
          <p:cNvSpPr/>
          <p:nvPr/>
        </p:nvSpPr>
        <p:spPr>
          <a:xfrm>
            <a:off x="7603543" y="1253066"/>
            <a:ext cx="4199467" cy="20658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E2E81F8-C093-657E-B003-DB09AC4B73E8}"/>
              </a:ext>
            </a:extLst>
          </p:cNvPr>
          <p:cNvPicPr>
            <a:picLocks noChangeAspect="1"/>
          </p:cNvPicPr>
          <p:nvPr/>
        </p:nvPicPr>
        <p:blipFill>
          <a:blip r:embed="rId3"/>
          <a:stretch>
            <a:fillRect/>
          </a:stretch>
        </p:blipFill>
        <p:spPr>
          <a:xfrm>
            <a:off x="7840133" y="1484201"/>
            <a:ext cx="3726289" cy="167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6EC2F034-DD6E-149F-EB68-AC3B71FD140E}"/>
              </a:ext>
            </a:extLst>
          </p:cNvPr>
          <p:cNvSpPr txBox="1"/>
          <p:nvPr/>
        </p:nvSpPr>
        <p:spPr>
          <a:xfrm>
            <a:off x="545691" y="1114869"/>
            <a:ext cx="5956709" cy="369332"/>
          </a:xfrm>
          <a:prstGeom prst="rect">
            <a:avLst/>
          </a:prstGeom>
          <a:noFill/>
        </p:spPr>
        <p:txBody>
          <a:bodyPr wrap="square" rtlCol="0">
            <a:spAutoFit/>
          </a:bodyPr>
          <a:lstStyle/>
          <a:p>
            <a:r>
              <a:rPr lang="en-US" b="1" i="1" dirty="0"/>
              <a:t>Chi – Square Test for Age group and Platform usage</a:t>
            </a:r>
          </a:p>
        </p:txBody>
      </p:sp>
      <p:sp>
        <p:nvSpPr>
          <p:cNvPr id="11" name="TextBox 10">
            <a:extLst>
              <a:ext uri="{FF2B5EF4-FFF2-40B4-BE49-F238E27FC236}">
                <a16:creationId xmlns:a16="http://schemas.microsoft.com/office/drawing/2014/main" id="{8E4B52F4-74DF-2C66-7A76-7CB8CA6839FF}"/>
              </a:ext>
            </a:extLst>
          </p:cNvPr>
          <p:cNvSpPr txBox="1"/>
          <p:nvPr/>
        </p:nvSpPr>
        <p:spPr>
          <a:xfrm>
            <a:off x="545691" y="5029200"/>
            <a:ext cx="6769509" cy="1477328"/>
          </a:xfrm>
          <a:prstGeom prst="rect">
            <a:avLst/>
          </a:prstGeom>
          <a:noFill/>
        </p:spPr>
        <p:txBody>
          <a:bodyPr wrap="square" rtlCol="0">
            <a:spAutoFit/>
          </a:bodyPr>
          <a:lstStyle/>
          <a:p>
            <a:r>
              <a:rPr lang="en-US" dirty="0"/>
              <a:t>Ho: There is no relationship between age group and the most frequently used platform</a:t>
            </a:r>
          </a:p>
          <a:p>
            <a:endParaRPr lang="en-US" dirty="0"/>
          </a:p>
          <a:p>
            <a:r>
              <a:rPr lang="en-US" dirty="0"/>
              <a:t>Ha: There is a significant relationship between age group and the most frequently used platform</a:t>
            </a:r>
          </a:p>
        </p:txBody>
      </p:sp>
      <p:sp>
        <p:nvSpPr>
          <p:cNvPr id="13" name="TextBox 12">
            <a:extLst>
              <a:ext uri="{FF2B5EF4-FFF2-40B4-BE49-F238E27FC236}">
                <a16:creationId xmlns:a16="http://schemas.microsoft.com/office/drawing/2014/main" id="{495D7E63-0456-4B50-3072-DEC6B2DC56C0}"/>
              </a:ext>
            </a:extLst>
          </p:cNvPr>
          <p:cNvSpPr txBox="1"/>
          <p:nvPr/>
        </p:nvSpPr>
        <p:spPr>
          <a:xfrm>
            <a:off x="7683976" y="3573609"/>
            <a:ext cx="4038600" cy="2308324"/>
          </a:xfrm>
          <a:prstGeom prst="rect">
            <a:avLst/>
          </a:prstGeom>
          <a:noFill/>
        </p:spPr>
        <p:txBody>
          <a:bodyPr wrap="square" rtlCol="0">
            <a:spAutoFit/>
          </a:bodyPr>
          <a:lstStyle/>
          <a:p>
            <a:r>
              <a:rPr lang="en-US" dirty="0"/>
              <a:t>Analysis: As the P value is less that 0.05, which is the point of significance, we can reject the null hypothesis and accept the alternate hypothesis.</a:t>
            </a:r>
          </a:p>
          <a:p>
            <a:endParaRPr lang="en-US" dirty="0"/>
          </a:p>
          <a:p>
            <a:r>
              <a:rPr lang="en-US" dirty="0"/>
              <a:t>That means there is a significant relation between age and platform usage frequency</a:t>
            </a:r>
          </a:p>
        </p:txBody>
      </p:sp>
      <p:pic>
        <p:nvPicPr>
          <p:cNvPr id="15" name="Picture 14" descr="A logo of a company&#10;&#10;Description automatically generated">
            <a:extLst>
              <a:ext uri="{FF2B5EF4-FFF2-40B4-BE49-F238E27FC236}">
                <a16:creationId xmlns:a16="http://schemas.microsoft.com/office/drawing/2014/main" id="{BF6C8365-2BC8-9966-87E3-73B04F683F33}"/>
              </a:ext>
            </a:extLst>
          </p:cNvPr>
          <p:cNvPicPr>
            <a:picLocks noChangeAspect="1"/>
          </p:cNvPicPr>
          <p:nvPr/>
        </p:nvPicPr>
        <p:blipFill>
          <a:blip r:embed="rId4"/>
          <a:stretch>
            <a:fillRect/>
          </a:stretch>
        </p:blipFill>
        <p:spPr>
          <a:xfrm>
            <a:off x="92698" y="175442"/>
            <a:ext cx="1019459" cy="423543"/>
          </a:xfrm>
          <a:prstGeom prst="rect">
            <a:avLst/>
          </a:prstGeom>
        </p:spPr>
      </p:pic>
    </p:spTree>
    <p:extLst>
      <p:ext uri="{BB962C8B-B14F-4D97-AF65-F5344CB8AC3E}">
        <p14:creationId xmlns:p14="http://schemas.microsoft.com/office/powerpoint/2010/main" val="103706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654CD0-E07F-B3D4-D864-6137FEAC0D78}"/>
              </a:ext>
            </a:extLst>
          </p:cNvPr>
          <p:cNvSpPr txBox="1"/>
          <p:nvPr/>
        </p:nvSpPr>
        <p:spPr>
          <a:xfrm>
            <a:off x="2803002" y="150466"/>
            <a:ext cx="6585995" cy="461665"/>
          </a:xfrm>
          <a:prstGeom prst="rect">
            <a:avLst/>
          </a:prstGeom>
          <a:noFill/>
        </p:spPr>
        <p:txBody>
          <a:bodyPr wrap="square" rtlCol="0">
            <a:spAutoFit/>
          </a:bodyPr>
          <a:lstStyle/>
          <a:p>
            <a:pPr algn="ctr"/>
            <a:r>
              <a:rPr lang="en-US" sz="2400" b="1" i="1" dirty="0"/>
              <a:t>Brand Association of Competitor Brands</a:t>
            </a:r>
          </a:p>
        </p:txBody>
      </p:sp>
      <p:pic>
        <p:nvPicPr>
          <p:cNvPr id="5" name="Picture 4" descr="A logo of a company&#10;&#10;Description automatically generated">
            <a:extLst>
              <a:ext uri="{FF2B5EF4-FFF2-40B4-BE49-F238E27FC236}">
                <a16:creationId xmlns:a16="http://schemas.microsoft.com/office/drawing/2014/main" id="{578C0FDA-C926-3A3F-4E0B-566261589225}"/>
              </a:ext>
            </a:extLst>
          </p:cNvPr>
          <p:cNvPicPr>
            <a:picLocks noChangeAspect="1"/>
          </p:cNvPicPr>
          <p:nvPr/>
        </p:nvPicPr>
        <p:blipFill>
          <a:blip r:embed="rId2"/>
          <a:stretch>
            <a:fillRect/>
          </a:stretch>
        </p:blipFill>
        <p:spPr>
          <a:xfrm>
            <a:off x="92698" y="175442"/>
            <a:ext cx="1019459" cy="423543"/>
          </a:xfrm>
          <a:prstGeom prst="rect">
            <a:avLst/>
          </a:prstGeom>
        </p:spPr>
      </p:pic>
      <p:graphicFrame>
        <p:nvGraphicFramePr>
          <p:cNvPr id="7" name="Chart 6">
            <a:extLst>
              <a:ext uri="{FF2B5EF4-FFF2-40B4-BE49-F238E27FC236}">
                <a16:creationId xmlns:a16="http://schemas.microsoft.com/office/drawing/2014/main" id="{B25A3A0F-B135-AAC4-44CB-75FE1813AF3D}"/>
              </a:ext>
            </a:extLst>
          </p:cNvPr>
          <p:cNvGraphicFramePr>
            <a:graphicFrameLocks/>
          </p:cNvGraphicFramePr>
          <p:nvPr>
            <p:extLst>
              <p:ext uri="{D42A27DB-BD31-4B8C-83A1-F6EECF244321}">
                <p14:modId xmlns:p14="http://schemas.microsoft.com/office/powerpoint/2010/main" val="51631496"/>
              </p:ext>
            </p:extLst>
          </p:nvPr>
        </p:nvGraphicFramePr>
        <p:xfrm>
          <a:off x="369838" y="734468"/>
          <a:ext cx="5225143" cy="31254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D5CF77E9-60ED-0EED-949B-4D6D94561006}"/>
              </a:ext>
            </a:extLst>
          </p:cNvPr>
          <p:cNvGraphicFramePr>
            <a:graphicFrameLocks noGrp="1"/>
          </p:cNvGraphicFramePr>
          <p:nvPr>
            <p:extLst>
              <p:ext uri="{D42A27DB-BD31-4B8C-83A1-F6EECF244321}">
                <p14:modId xmlns:p14="http://schemas.microsoft.com/office/powerpoint/2010/main" val="372343990"/>
              </p:ext>
            </p:extLst>
          </p:nvPr>
        </p:nvGraphicFramePr>
        <p:xfrm>
          <a:off x="968138" y="3951175"/>
          <a:ext cx="4028542" cy="770415"/>
        </p:xfrm>
        <a:graphic>
          <a:graphicData uri="http://schemas.openxmlformats.org/drawingml/2006/table">
            <a:tbl>
              <a:tblPr>
                <a:tableStyleId>{BDBED569-4797-4DF1-A0F4-6AAB3CD982D8}</a:tableStyleId>
              </a:tblPr>
              <a:tblGrid>
                <a:gridCol w="1834918">
                  <a:extLst>
                    <a:ext uri="{9D8B030D-6E8A-4147-A177-3AD203B41FA5}">
                      <a16:colId xmlns:a16="http://schemas.microsoft.com/office/drawing/2014/main" val="2365992487"/>
                    </a:ext>
                  </a:extLst>
                </a:gridCol>
                <a:gridCol w="731208">
                  <a:extLst>
                    <a:ext uri="{9D8B030D-6E8A-4147-A177-3AD203B41FA5}">
                      <a16:colId xmlns:a16="http://schemas.microsoft.com/office/drawing/2014/main" val="1136437248"/>
                    </a:ext>
                  </a:extLst>
                </a:gridCol>
                <a:gridCol w="731208">
                  <a:extLst>
                    <a:ext uri="{9D8B030D-6E8A-4147-A177-3AD203B41FA5}">
                      <a16:colId xmlns:a16="http://schemas.microsoft.com/office/drawing/2014/main" val="3562201387"/>
                    </a:ext>
                  </a:extLst>
                </a:gridCol>
                <a:gridCol w="731208">
                  <a:extLst>
                    <a:ext uri="{9D8B030D-6E8A-4147-A177-3AD203B41FA5}">
                      <a16:colId xmlns:a16="http://schemas.microsoft.com/office/drawing/2014/main" val="1708025672"/>
                    </a:ext>
                  </a:extLst>
                </a:gridCol>
              </a:tblGrid>
              <a:tr h="296732">
                <a:tc>
                  <a:txBody>
                    <a:bodyPr/>
                    <a:lstStyle/>
                    <a:p>
                      <a:pPr algn="ctr" fontAlgn="ctr"/>
                      <a:r>
                        <a:rPr lang="en-US" sz="1200" u="none" strike="noStrike" dirty="0">
                          <a:effectLst/>
                        </a:rPr>
                        <a:t>Brand Association</a:t>
                      </a:r>
                      <a:endParaRPr lang="en-US" sz="1200" b="0" i="0" u="none" strike="noStrike" dirty="0">
                        <a:solidFill>
                          <a:srgbClr val="000000"/>
                        </a:solidFill>
                        <a:effectLst/>
                        <a:latin typeface="Calibri" panose="020F0502020204030204" pitchFamily="34" charset="0"/>
                      </a:endParaRPr>
                    </a:p>
                  </a:txBody>
                  <a:tcPr marL="0" marR="0" marT="0" marB="0" anchor="ctr">
                    <a:solidFill>
                      <a:schemeClr val="accent4">
                        <a:lumMod val="20000"/>
                        <a:lumOff val="80000"/>
                      </a:schemeClr>
                    </a:solidFill>
                  </a:tcPr>
                </a:tc>
                <a:tc>
                  <a:txBody>
                    <a:bodyPr/>
                    <a:lstStyle/>
                    <a:p>
                      <a:pPr algn="ctr" fontAlgn="t"/>
                      <a:r>
                        <a:rPr lang="en-US" sz="1100" u="none" strike="noStrike" dirty="0">
                          <a:effectLst/>
                        </a:rPr>
                        <a:t> Meesho</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4">
                        <a:lumMod val="20000"/>
                        <a:lumOff val="80000"/>
                      </a:schemeClr>
                    </a:solidFill>
                  </a:tcPr>
                </a:tc>
                <a:tc>
                  <a:txBody>
                    <a:bodyPr/>
                    <a:lstStyle/>
                    <a:p>
                      <a:pPr algn="ctr" fontAlgn="t"/>
                      <a:r>
                        <a:rPr lang="en-US" sz="1100" u="none" strike="noStrike" dirty="0">
                          <a:effectLst/>
                        </a:rPr>
                        <a:t> Amazon</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4">
                        <a:lumMod val="20000"/>
                        <a:lumOff val="80000"/>
                      </a:schemeClr>
                    </a:solidFill>
                  </a:tcPr>
                </a:tc>
                <a:tc>
                  <a:txBody>
                    <a:bodyPr/>
                    <a:lstStyle/>
                    <a:p>
                      <a:pPr algn="ctr" fontAlgn="t"/>
                      <a:r>
                        <a:rPr lang="en-US" sz="1100" u="none" strike="noStrike" dirty="0">
                          <a:effectLst/>
                        </a:rPr>
                        <a:t> Myntra</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4">
                        <a:lumMod val="20000"/>
                        <a:lumOff val="80000"/>
                      </a:schemeClr>
                    </a:solidFill>
                  </a:tcPr>
                </a:tc>
                <a:extLst>
                  <a:ext uri="{0D108BD9-81ED-4DB2-BD59-A6C34878D82A}">
                    <a16:rowId xmlns:a16="http://schemas.microsoft.com/office/drawing/2014/main" val="2000073467"/>
                  </a:ext>
                </a:extLst>
              </a:tr>
              <a:tr h="473683">
                <a:tc>
                  <a:txBody>
                    <a:bodyPr/>
                    <a:lstStyle/>
                    <a:p>
                      <a:pPr algn="ctr" fontAlgn="b"/>
                      <a:r>
                        <a:rPr lang="en-US" sz="1200" u="none" strike="noStrike" dirty="0">
                          <a:effectLst/>
                        </a:rPr>
                        <a:t>Is a trusted platform for shopping</a:t>
                      </a:r>
                      <a:endParaRPr lang="en-US" sz="12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200" u="none" strike="noStrike" dirty="0">
                          <a:effectLst/>
                        </a:rPr>
                        <a:t>55%</a:t>
                      </a:r>
                      <a:endParaRPr lang="en-US"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200" u="none" strike="noStrike" dirty="0">
                          <a:effectLst/>
                        </a:rPr>
                        <a:t>82%</a:t>
                      </a:r>
                      <a:endParaRPr lang="en-US"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200" u="none" strike="noStrike" dirty="0">
                          <a:effectLst/>
                        </a:rPr>
                        <a:t>64%</a:t>
                      </a:r>
                      <a:endParaRPr lang="en-US" sz="12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665846783"/>
                  </a:ext>
                </a:extLst>
              </a:tr>
            </a:tbl>
          </a:graphicData>
        </a:graphic>
      </p:graphicFrame>
      <p:graphicFrame>
        <p:nvGraphicFramePr>
          <p:cNvPr id="9" name="Table 8">
            <a:extLst>
              <a:ext uri="{FF2B5EF4-FFF2-40B4-BE49-F238E27FC236}">
                <a16:creationId xmlns:a16="http://schemas.microsoft.com/office/drawing/2014/main" id="{5A34991C-5453-E191-3846-959050EF4538}"/>
              </a:ext>
            </a:extLst>
          </p:cNvPr>
          <p:cNvGraphicFramePr>
            <a:graphicFrameLocks noGrp="1"/>
          </p:cNvGraphicFramePr>
          <p:nvPr>
            <p:extLst>
              <p:ext uri="{D42A27DB-BD31-4B8C-83A1-F6EECF244321}">
                <p14:modId xmlns:p14="http://schemas.microsoft.com/office/powerpoint/2010/main" val="1921834416"/>
              </p:ext>
            </p:extLst>
          </p:nvPr>
        </p:nvGraphicFramePr>
        <p:xfrm>
          <a:off x="6994762" y="3928024"/>
          <a:ext cx="4229100" cy="770414"/>
        </p:xfrm>
        <a:graphic>
          <a:graphicData uri="http://schemas.openxmlformats.org/drawingml/2006/table">
            <a:tbl>
              <a:tblPr>
                <a:tableStyleId>{BDBED569-4797-4DF1-A0F4-6AAB3CD982D8}</a:tableStyleId>
              </a:tblPr>
              <a:tblGrid>
                <a:gridCol w="1753806">
                  <a:extLst>
                    <a:ext uri="{9D8B030D-6E8A-4147-A177-3AD203B41FA5}">
                      <a16:colId xmlns:a16="http://schemas.microsoft.com/office/drawing/2014/main" val="2527970704"/>
                    </a:ext>
                  </a:extLst>
                </a:gridCol>
                <a:gridCol w="1129094">
                  <a:extLst>
                    <a:ext uri="{9D8B030D-6E8A-4147-A177-3AD203B41FA5}">
                      <a16:colId xmlns:a16="http://schemas.microsoft.com/office/drawing/2014/main" val="3752540651"/>
                    </a:ext>
                  </a:extLst>
                </a:gridCol>
                <a:gridCol w="673100">
                  <a:extLst>
                    <a:ext uri="{9D8B030D-6E8A-4147-A177-3AD203B41FA5}">
                      <a16:colId xmlns:a16="http://schemas.microsoft.com/office/drawing/2014/main" val="388398093"/>
                    </a:ext>
                  </a:extLst>
                </a:gridCol>
                <a:gridCol w="673100">
                  <a:extLst>
                    <a:ext uri="{9D8B030D-6E8A-4147-A177-3AD203B41FA5}">
                      <a16:colId xmlns:a16="http://schemas.microsoft.com/office/drawing/2014/main" val="1193799266"/>
                    </a:ext>
                  </a:extLst>
                </a:gridCol>
              </a:tblGrid>
              <a:tr h="267077">
                <a:tc>
                  <a:txBody>
                    <a:bodyPr/>
                    <a:lstStyle/>
                    <a:p>
                      <a:pPr algn="ctr" fontAlgn="ctr"/>
                      <a:r>
                        <a:rPr lang="en-US" sz="1200" u="none" strike="noStrike" dirty="0">
                          <a:effectLst/>
                        </a:rPr>
                        <a:t>Brand Association</a:t>
                      </a:r>
                      <a:endParaRPr lang="en-US" sz="1200" b="0" i="0" u="none" strike="noStrike" dirty="0">
                        <a:solidFill>
                          <a:srgbClr val="000000"/>
                        </a:solidFill>
                        <a:effectLst/>
                        <a:latin typeface="Calibri" panose="020F0502020204030204" pitchFamily="34" charset="0"/>
                      </a:endParaRPr>
                    </a:p>
                  </a:txBody>
                  <a:tcPr marL="0" marR="0" marT="0" marB="0" anchor="ctr">
                    <a:solidFill>
                      <a:schemeClr val="accent4">
                        <a:lumMod val="20000"/>
                        <a:lumOff val="80000"/>
                      </a:schemeClr>
                    </a:solidFill>
                  </a:tcPr>
                </a:tc>
                <a:tc>
                  <a:txBody>
                    <a:bodyPr/>
                    <a:lstStyle/>
                    <a:p>
                      <a:pPr algn="ctr" fontAlgn="t"/>
                      <a:r>
                        <a:rPr lang="en-US" sz="1100" u="none" strike="noStrike" dirty="0">
                          <a:effectLst/>
                        </a:rPr>
                        <a:t> Snapdeal</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4">
                        <a:lumMod val="20000"/>
                        <a:lumOff val="80000"/>
                      </a:schemeClr>
                    </a:solidFill>
                  </a:tcPr>
                </a:tc>
                <a:tc>
                  <a:txBody>
                    <a:bodyPr/>
                    <a:lstStyle/>
                    <a:p>
                      <a:pPr algn="ctr" fontAlgn="t"/>
                      <a:r>
                        <a:rPr lang="en-US" sz="1100" u="none" strike="noStrike" dirty="0">
                          <a:effectLst/>
                        </a:rPr>
                        <a:t> Glowroad</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4">
                        <a:lumMod val="20000"/>
                        <a:lumOff val="80000"/>
                      </a:schemeClr>
                    </a:solidFill>
                  </a:tcPr>
                </a:tc>
                <a:tc>
                  <a:txBody>
                    <a:bodyPr/>
                    <a:lstStyle/>
                    <a:p>
                      <a:pPr algn="ctr" fontAlgn="t"/>
                      <a:r>
                        <a:rPr lang="en-US" sz="1100" u="none" strike="noStrike" dirty="0">
                          <a:effectLst/>
                        </a:rPr>
                        <a:t> Bulbul</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4">
                        <a:lumMod val="20000"/>
                        <a:lumOff val="80000"/>
                      </a:schemeClr>
                    </a:solidFill>
                  </a:tcPr>
                </a:tc>
                <a:extLst>
                  <a:ext uri="{0D108BD9-81ED-4DB2-BD59-A6C34878D82A}">
                    <a16:rowId xmlns:a16="http://schemas.microsoft.com/office/drawing/2014/main" val="3429620096"/>
                  </a:ext>
                </a:extLst>
              </a:tr>
              <a:tr h="503337">
                <a:tc>
                  <a:txBody>
                    <a:bodyPr/>
                    <a:lstStyle/>
                    <a:p>
                      <a:pPr algn="ctr" fontAlgn="b"/>
                      <a:r>
                        <a:rPr lang="en-US" sz="1200" u="none" strike="noStrike" dirty="0">
                          <a:effectLst/>
                        </a:rPr>
                        <a:t>Offers a good range of products</a:t>
                      </a:r>
                      <a:endParaRPr lang="en-US" sz="12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200" u="none" strike="noStrike" dirty="0">
                          <a:effectLst/>
                        </a:rPr>
                        <a:t>49%</a:t>
                      </a:r>
                      <a:endParaRPr lang="en-US"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200" u="none" strike="noStrike" dirty="0">
                          <a:effectLst/>
                        </a:rPr>
                        <a:t>51%</a:t>
                      </a:r>
                      <a:endParaRPr lang="en-US" sz="12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7301218"/>
                  </a:ext>
                </a:extLst>
              </a:tr>
            </a:tbl>
          </a:graphicData>
        </a:graphic>
      </p:graphicFrame>
      <p:graphicFrame>
        <p:nvGraphicFramePr>
          <p:cNvPr id="10" name="Chart 9">
            <a:extLst>
              <a:ext uri="{FF2B5EF4-FFF2-40B4-BE49-F238E27FC236}">
                <a16:creationId xmlns:a16="http://schemas.microsoft.com/office/drawing/2014/main" id="{6B2C3DCC-A092-256B-050C-3538900C2849}"/>
              </a:ext>
            </a:extLst>
          </p:cNvPr>
          <p:cNvGraphicFramePr>
            <a:graphicFrameLocks/>
          </p:cNvGraphicFramePr>
          <p:nvPr>
            <p:extLst>
              <p:ext uri="{D42A27DB-BD31-4B8C-83A1-F6EECF244321}">
                <p14:modId xmlns:p14="http://schemas.microsoft.com/office/powerpoint/2010/main" val="693197122"/>
              </p:ext>
            </p:extLst>
          </p:nvPr>
        </p:nvGraphicFramePr>
        <p:xfrm>
          <a:off x="6435524" y="722900"/>
          <a:ext cx="5068023" cy="3125410"/>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40F6B5AB-AA3C-B1F2-CA6B-23CBB0C8284A}"/>
              </a:ext>
            </a:extLst>
          </p:cNvPr>
          <p:cNvSpPr txBox="1"/>
          <p:nvPr/>
        </p:nvSpPr>
        <p:spPr>
          <a:xfrm>
            <a:off x="1607502" y="4891652"/>
            <a:ext cx="8728690" cy="1815882"/>
          </a:xfrm>
          <a:prstGeom prst="rect">
            <a:avLst/>
          </a:prstGeom>
          <a:solidFill>
            <a:schemeClr val="accent4">
              <a:lumMod val="20000"/>
              <a:lumOff val="80000"/>
            </a:schemeClr>
          </a:solidFill>
        </p:spPr>
        <p:txBody>
          <a:bodyPr wrap="square" rtlCol="0">
            <a:spAutoFit/>
          </a:bodyPr>
          <a:lstStyle/>
          <a:p>
            <a:pPr algn="just"/>
            <a:r>
              <a:rPr lang="en-US" sz="1600" dirty="0"/>
              <a:t>Analysis: 82% respondents who shop from Amazon shops due to it is a trusted platform, following Myntra and Meesho these are the brands customer trust. Flipkart is also associated for that.</a:t>
            </a:r>
          </a:p>
          <a:p>
            <a:pPr algn="just"/>
            <a:r>
              <a:rPr lang="en-US" sz="1600" dirty="0"/>
              <a:t>Brands like Snapdeal, Glowroad, Bulbul, on an average of 50% people associates these brands through wide range of products.</a:t>
            </a:r>
          </a:p>
          <a:p>
            <a:pPr algn="just"/>
            <a:endParaRPr lang="en-US" sz="1600" dirty="0"/>
          </a:p>
          <a:p>
            <a:pPr algn="just"/>
            <a:r>
              <a:rPr lang="en-US" sz="1600" dirty="0"/>
              <a:t>Note: Flipkart should be believed as trusted, and they should have a wide range of products that make their sustainable competitive advantage</a:t>
            </a:r>
          </a:p>
        </p:txBody>
      </p:sp>
    </p:spTree>
    <p:extLst>
      <p:ext uri="{BB962C8B-B14F-4D97-AF65-F5344CB8AC3E}">
        <p14:creationId xmlns:p14="http://schemas.microsoft.com/office/powerpoint/2010/main" val="3699009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1379</TotalTime>
  <Words>1558</Words>
  <Application>Microsoft Office PowerPoint</Application>
  <PresentationFormat>Widescreen</PresentationFormat>
  <Paragraphs>212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PowerPoint Presentation</vt:lpstr>
      <vt:lpstr>Client Brand: Flipkart</vt:lpstr>
      <vt:lpstr>Which of these products have you purchased in the last 6 months? </vt:lpstr>
      <vt:lpstr>When you think of online shopping platforms , which is the first name that comes to your mind?  </vt:lpstr>
      <vt:lpstr>Select all the brands that you are aware of from the list.</vt:lpstr>
      <vt:lpstr>Online Platforms consideration for next purchase in case of Household Category</vt:lpstr>
      <vt:lpstr>Frequency of using any online platforms</vt:lpstr>
      <vt:lpstr>Frequency of using any online platform</vt:lpstr>
      <vt:lpstr>PowerPoint Presentation</vt:lpstr>
      <vt:lpstr>Watched the Ad?</vt:lpstr>
      <vt:lpstr>PowerPoint Presentation</vt:lpstr>
      <vt:lpstr>Message Conveyed through AD?</vt:lpstr>
      <vt:lpstr>Recommendations for Flipkart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Amartya Majumder</dc:creator>
  <cp:lastModifiedBy>Amartya Majumder</cp:lastModifiedBy>
  <cp:revision>7</cp:revision>
  <dcterms:created xsi:type="dcterms:W3CDTF">2024-10-17T19:26:04Z</dcterms:created>
  <dcterms:modified xsi:type="dcterms:W3CDTF">2024-10-18T18:25:04Z</dcterms:modified>
</cp:coreProperties>
</file>